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12192000" cy="6858000"/>
  <p:notesSz cx="6858000" cy="9144000"/>
  <p:custDataLst>
    <p:tags r:id="rId4"/>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CC0066"/>
    <a:srgbClr val="008080"/>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3792" autoAdjust="0"/>
  </p:normalViewPr>
  <p:slideViewPr>
    <p:cSldViewPr snapToGrid="0">
      <p:cViewPr varScale="1">
        <p:scale>
          <a:sx n="82" d="100"/>
          <a:sy n="82" d="100"/>
        </p:scale>
        <p:origin x="120" y="6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C0CC109-2365-45B8-BDDD-8755CD9AF9F8}" type="datetimeFigureOut">
              <a:rPr lang="en-GB" smtClean="0"/>
              <a:t>17/11/2023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E7158E3-7B6B-4B26-B9E2-3E5EA79687CC}" type="slidenum">
              <a:rPr lang="en-GB" smtClean="0"/>
              <a:t>‹#›</a:t>
            </a:fld>
            <a:endParaRPr lang="en-GB"/>
          </a:p>
        </p:txBody>
      </p:sp>
    </p:spTree>
    <p:extLst>
      <p:ext uri="{BB962C8B-B14F-4D97-AF65-F5344CB8AC3E}">
        <p14:creationId xmlns:p14="http://schemas.microsoft.com/office/powerpoint/2010/main" val="34800140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E7158E3-7B6B-4B26-B9E2-3E5EA79687CC}" type="slidenum">
              <a:rPr lang="en-GB" smtClean="0"/>
              <a:t>1</a:t>
            </a:fld>
            <a:endParaRPr lang="en-GB"/>
          </a:p>
        </p:txBody>
      </p:sp>
    </p:spTree>
    <p:extLst>
      <p:ext uri="{BB962C8B-B14F-4D97-AF65-F5344CB8AC3E}">
        <p14:creationId xmlns:p14="http://schemas.microsoft.com/office/powerpoint/2010/main" val="30836160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CCF4C-AF85-8AB5-D05B-3D0A0DF4F86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1CD2FD4A-A6E9-FFA3-C3CC-6DCA3AC597D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A3BD3F7-FA46-1351-D6A0-A57E60DE42DC}"/>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5" name="Footer Placeholder 4">
            <a:extLst>
              <a:ext uri="{FF2B5EF4-FFF2-40B4-BE49-F238E27FC236}">
                <a16:creationId xmlns:a16="http://schemas.microsoft.com/office/drawing/2014/main" id="{4397E9E0-A62B-FBF3-6F71-111FCA857BC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2A21311-398E-CA76-F83F-AD97F091FF29}"/>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28058567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46A30-8B63-4648-2E2E-DE5B34D6E101}"/>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9AAFC82-06FE-EDD8-4C5D-CD3F15F6105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7C0A292-491C-B53E-1475-4863B986F64B}"/>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5" name="Footer Placeholder 4">
            <a:extLst>
              <a:ext uri="{FF2B5EF4-FFF2-40B4-BE49-F238E27FC236}">
                <a16:creationId xmlns:a16="http://schemas.microsoft.com/office/drawing/2014/main" id="{2270EBC4-9B87-A0EC-7569-DBC577A272E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CC04E22-AC67-CDB1-32DE-011CCE1337FB}"/>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42941635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62A3286-6625-8098-B45A-8EACDBEC3F3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8BF68D3-2B08-139C-7795-24B8406F84F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928943A-384D-B090-B4F4-DBDB374DEA1C}"/>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5" name="Footer Placeholder 4">
            <a:extLst>
              <a:ext uri="{FF2B5EF4-FFF2-40B4-BE49-F238E27FC236}">
                <a16:creationId xmlns:a16="http://schemas.microsoft.com/office/drawing/2014/main" id="{C0AE4847-7D64-76F1-74DD-05DCE32812F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4BAE940-EA97-DA4B-F1B5-69F6BE96AB39}"/>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10721070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048680-B82A-C346-EE23-C79B65F010C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049313C-155A-8FA7-3F22-CDCF307792B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9E2801F-95BA-E815-1221-CC2DA5D4B492}"/>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5" name="Footer Placeholder 4">
            <a:extLst>
              <a:ext uri="{FF2B5EF4-FFF2-40B4-BE49-F238E27FC236}">
                <a16:creationId xmlns:a16="http://schemas.microsoft.com/office/drawing/2014/main" id="{E3041D7A-1669-AE4F-B973-61A2C19DB63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D4F040C-D728-40DC-3D5C-284BCD010DE5}"/>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25586783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7D7D8-5CF4-F4DC-F0CE-C5F93078FAA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568A4467-B379-E87B-683C-B493E0BECBC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33E07AB-D9D6-4117-5F36-39EDBA3EA34B}"/>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5" name="Footer Placeholder 4">
            <a:extLst>
              <a:ext uri="{FF2B5EF4-FFF2-40B4-BE49-F238E27FC236}">
                <a16:creationId xmlns:a16="http://schemas.microsoft.com/office/drawing/2014/main" id="{D427289D-1EA6-5016-2C17-B992B9A0C43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891691F-A9AC-BEE9-0244-E43FA23E6B89}"/>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1374743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B21197-885F-6DB2-C819-619C9A50D38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6E98564-B206-1103-83E4-F9D5C40ABBF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C69C13BE-2C2A-3812-4123-1F11F10318C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F93679A7-9B7D-6121-5CD9-33A71A548824}"/>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6" name="Footer Placeholder 5">
            <a:extLst>
              <a:ext uri="{FF2B5EF4-FFF2-40B4-BE49-F238E27FC236}">
                <a16:creationId xmlns:a16="http://schemas.microsoft.com/office/drawing/2014/main" id="{97FD8B13-AE94-F00B-E28E-6ECF0634546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E3EAC98-E553-2D78-194B-1E71EEDF25D8}"/>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12362605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2E71AD-074E-2681-5323-F71C28F7BA61}"/>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79A5FA6-BB90-B3E5-1C48-AC6DA26BD32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9366243-B4A6-69FE-74D0-A79D9FDD742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75AC1702-A257-BB9D-00E3-8316A8E7B23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75C14BC-DE3B-9EBA-3AE4-C89B6A619FA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4CA180B0-34D0-7D0B-51A7-C9CC8A218925}"/>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8" name="Footer Placeholder 7">
            <a:extLst>
              <a:ext uri="{FF2B5EF4-FFF2-40B4-BE49-F238E27FC236}">
                <a16:creationId xmlns:a16="http://schemas.microsoft.com/office/drawing/2014/main" id="{ED2D6FD6-55F4-6186-A174-628CB3C1F625}"/>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0D4F5542-25AB-AFDC-02DF-668963DBE3AC}"/>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8291970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E1F643-E2FD-BDB5-3BEC-5BF24C1CC590}"/>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F063292-F60D-E8C5-50A3-889A0BA8360E}"/>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4" name="Footer Placeholder 3">
            <a:extLst>
              <a:ext uri="{FF2B5EF4-FFF2-40B4-BE49-F238E27FC236}">
                <a16:creationId xmlns:a16="http://schemas.microsoft.com/office/drawing/2014/main" id="{27DFEA7E-7580-C6D8-AF38-2925D67F8F35}"/>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438348BA-22AA-C501-EA62-9A228368B4FA}"/>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12990214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7BEED2D-8E7D-A4B8-2BD9-3A41BB070D48}"/>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3" name="Footer Placeholder 2">
            <a:extLst>
              <a:ext uri="{FF2B5EF4-FFF2-40B4-BE49-F238E27FC236}">
                <a16:creationId xmlns:a16="http://schemas.microsoft.com/office/drawing/2014/main" id="{20AC5389-649C-B56A-FF6B-2A2BF65E4088}"/>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3B5CF741-487C-CED8-9411-49A3E04867D7}"/>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32365877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56223E-EB76-4A5E-3775-2F4AAB83DB6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6724C025-5196-C3A0-7E53-A262E481F80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482BEAA5-5C31-F1FD-D8EC-0C40849C760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26284EE-0F50-E6B7-4DB9-2889395B0B6F}"/>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6" name="Footer Placeholder 5">
            <a:extLst>
              <a:ext uri="{FF2B5EF4-FFF2-40B4-BE49-F238E27FC236}">
                <a16:creationId xmlns:a16="http://schemas.microsoft.com/office/drawing/2014/main" id="{97CA4E57-961D-9333-6622-283303B5435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DCEA3C3-50E3-C4D7-2FE4-0266DAA2ADA2}"/>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11749087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72E405-55ED-EAA0-7C97-2D23653F3E9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BD01E97A-26A4-63CA-95EB-98B5A44E868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E0C39945-1395-0124-1D6C-E06011DDA5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46F551A-2AD0-747F-FCDB-A1C285B7D30A}"/>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6" name="Footer Placeholder 5">
            <a:extLst>
              <a:ext uri="{FF2B5EF4-FFF2-40B4-BE49-F238E27FC236}">
                <a16:creationId xmlns:a16="http://schemas.microsoft.com/office/drawing/2014/main" id="{5A28FF3F-6763-7839-4682-599E9BE4DC2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088CB70-D6EE-D26E-39D6-09AC291CC71B}"/>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2380641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B84FC2E-AAB2-55DD-2565-4023F5210B7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A27F2C7-0EE1-05DB-9625-BC306538856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68C7F42-180A-9DEC-8055-9C3642F700E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603443-C9E8-4B7A-9BDE-A779DF2E4C0B}" type="datetimeFigureOut">
              <a:rPr lang="en-GB" smtClean="0"/>
              <a:t>17/11/2023</a:t>
            </a:fld>
            <a:endParaRPr lang="en-GB"/>
          </a:p>
        </p:txBody>
      </p:sp>
      <p:sp>
        <p:nvSpPr>
          <p:cNvPr id="5" name="Footer Placeholder 4">
            <a:extLst>
              <a:ext uri="{FF2B5EF4-FFF2-40B4-BE49-F238E27FC236}">
                <a16:creationId xmlns:a16="http://schemas.microsoft.com/office/drawing/2014/main" id="{6A1EEA64-9677-4F4F-1C69-6A4B1BE6379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E2859D6E-B09C-8CAF-5915-EF256815677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E9A016-0E6B-4433-B229-0324707B470C}" type="slidenum">
              <a:rPr lang="en-GB" smtClean="0"/>
              <a:t>‹#›</a:t>
            </a:fld>
            <a:endParaRPr lang="en-GB"/>
          </a:p>
        </p:txBody>
      </p:sp>
      <p:sp>
        <p:nvSpPr>
          <p:cNvPr id="8" name="TextBox 7">
            <a:extLst>
              <a:ext uri="{FF2B5EF4-FFF2-40B4-BE49-F238E27FC236}">
                <a16:creationId xmlns:a16="http://schemas.microsoft.com/office/drawing/2014/main" id="{12602D41-68F0-E900-15DD-D99695600221}"/>
              </a:ext>
            </a:extLst>
          </p:cNvPr>
          <p:cNvSpPr txBox="1"/>
          <p:nvPr userDrawn="1">
            <p:extLst>
              <p:ext uri="{1162E1C5-73C7-4A58-AE30-91384D911F3F}">
                <p184:classification xmlns:p184="http://schemas.microsoft.com/office/powerpoint/2018/4/main" val="ftr"/>
              </p:ext>
            </p:extLst>
          </p:nvPr>
        </p:nvSpPr>
        <p:spPr>
          <a:xfrm>
            <a:off x="5865813" y="6705600"/>
            <a:ext cx="488950" cy="152400"/>
          </a:xfrm>
          <a:prstGeom prst="rect">
            <a:avLst/>
          </a:prstGeom>
        </p:spPr>
        <p:txBody>
          <a:bodyPr horzOverflow="overflow" lIns="0" tIns="0" rIns="0" bIns="0">
            <a:spAutoFit/>
          </a:bodyPr>
          <a:lstStyle/>
          <a:p>
            <a:pPr algn="l"/>
            <a:r>
              <a:rPr lang="en-GB" sz="1000">
                <a:solidFill>
                  <a:srgbClr val="000000"/>
                </a:solidFill>
                <a:latin typeface="Calibri" panose="020F0502020204030204" pitchFamily="34" charset="0"/>
                <a:cs typeface="Calibri" panose="020F0502020204030204" pitchFamily="34" charset="0"/>
              </a:rPr>
              <a:t>OFFICIAL</a:t>
            </a:r>
          </a:p>
        </p:txBody>
      </p:sp>
    </p:spTree>
    <p:extLst>
      <p:ext uri="{BB962C8B-B14F-4D97-AF65-F5344CB8AC3E}">
        <p14:creationId xmlns:p14="http://schemas.microsoft.com/office/powerpoint/2010/main" val="13050428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christianvalues4schools.co.uk/"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extBox 20" descr="Expressing Joy&#10;">
            <a:extLst>
              <a:ext uri="{FF2B5EF4-FFF2-40B4-BE49-F238E27FC236}">
                <a16:creationId xmlns:a16="http://schemas.microsoft.com/office/drawing/2014/main" id="{03399FE1-3741-E1A9-0DDE-6238B52199AB}"/>
              </a:ext>
              <a:ext uri="{C183D7F6-B498-43B3-948B-1728B52AA6E4}">
                <adec:decorative xmlns:adec="http://schemas.microsoft.com/office/drawing/2017/decorative" val="0"/>
              </a:ext>
            </a:extLst>
          </p:cNvPr>
          <p:cNvSpPr txBox="1"/>
          <p:nvPr/>
        </p:nvSpPr>
        <p:spPr>
          <a:xfrm>
            <a:off x="3569775" y="218582"/>
            <a:ext cx="4565214" cy="492122"/>
          </a:xfrm>
          <a:prstGeom prst="rect">
            <a:avLst/>
          </a:prstGeom>
          <a:noFill/>
        </p:spPr>
        <p:txBody>
          <a:bodyPr wrap="square" rtlCol="0">
            <a:spAutoFit/>
          </a:bodyPr>
          <a:lstStyle/>
          <a:p>
            <a:pPr algn="ctr">
              <a:lnSpc>
                <a:spcPct val="115000"/>
              </a:lnSpc>
              <a:spcAft>
                <a:spcPts val="1000"/>
              </a:spcAft>
            </a:pPr>
            <a:r>
              <a:rPr lang="en-GB" sz="2400" b="1" u="sng" dirty="0">
                <a:effectLst/>
                <a:latin typeface="Calibri" panose="020F0502020204030204" pitchFamily="34" charset="0"/>
                <a:ea typeface="Calibri" panose="020F0502020204030204" pitchFamily="34" charset="0"/>
                <a:cs typeface="Times New Roman" panose="02020603050405020304" pitchFamily="18" charset="0"/>
              </a:rPr>
              <a:t>Expressing Joy</a:t>
            </a:r>
            <a:endParaRPr lang="en-GB" sz="2400" b="1" u="sng" dirty="0">
              <a:effectLst/>
              <a:ea typeface="Calibri" panose="020F0502020204030204" pitchFamily="34" charset="0"/>
              <a:cs typeface="Times New Roman" panose="02020603050405020304" pitchFamily="18" charset="0"/>
            </a:endParaRPr>
          </a:p>
        </p:txBody>
      </p:sp>
      <p:sp>
        <p:nvSpPr>
          <p:cNvPr id="2" name="Title 1">
            <a:extLst>
              <a:ext uri="{FF2B5EF4-FFF2-40B4-BE49-F238E27FC236}">
                <a16:creationId xmlns:a16="http://schemas.microsoft.com/office/drawing/2014/main" id="{0E118D19-959C-323F-9367-6F15F76E1FD1}"/>
              </a:ext>
            </a:extLst>
          </p:cNvPr>
          <p:cNvSpPr>
            <a:spLocks noGrp="1"/>
          </p:cNvSpPr>
          <p:nvPr>
            <p:ph type="ctrTitle"/>
          </p:nvPr>
        </p:nvSpPr>
        <p:spPr>
          <a:xfrm>
            <a:off x="149625" y="830628"/>
            <a:ext cx="3990890" cy="3402325"/>
          </a:xfrm>
          <a:ln w="28575"/>
        </p:spPr>
        <p:style>
          <a:lnRef idx="2">
            <a:schemeClr val="dk1"/>
          </a:lnRef>
          <a:fillRef idx="1">
            <a:schemeClr val="lt1"/>
          </a:fillRef>
          <a:effectRef idx="0">
            <a:schemeClr val="dk1"/>
          </a:effectRef>
          <a:fontRef idx="minor">
            <a:schemeClr val="dk1"/>
          </a:fontRef>
        </p:style>
        <p:txBody>
          <a:bodyPr>
            <a:noAutofit/>
          </a:bodyPr>
          <a:lstStyle/>
          <a:p>
            <a:pPr algn="l">
              <a:lnSpc>
                <a:spcPct val="107000"/>
              </a:lnSpc>
              <a:spcAft>
                <a:spcPts val="800"/>
              </a:spcAft>
            </a:pPr>
            <a:r>
              <a:rPr lang="en-GB" sz="1200" b="1" dirty="0"/>
              <a:t> “The most beautiful moments in life are moments when you are expressing your joy, not when you are seeking it.” </a:t>
            </a:r>
            <a:r>
              <a:rPr lang="en-GB" sz="1200" dirty="0"/>
              <a:t>– </a:t>
            </a:r>
            <a:r>
              <a:rPr lang="en-GB" sz="1200" dirty="0" err="1"/>
              <a:t>Sadhguru</a:t>
            </a:r>
            <a:br>
              <a:rPr lang="en-GB" sz="1200" dirty="0"/>
            </a:br>
            <a:r>
              <a:rPr lang="en-GB" sz="1200" b="1" dirty="0"/>
              <a:t>Child speak explanation </a:t>
            </a:r>
            <a:r>
              <a:rPr lang="en-GB" sz="1200" dirty="0"/>
              <a:t>– showing a feeling of great happiness. </a:t>
            </a:r>
            <a:br>
              <a:rPr lang="en-GB" sz="1200" dirty="0"/>
            </a:br>
            <a:r>
              <a:rPr lang="en-GB" sz="1200" b="1" u="sng" dirty="0"/>
              <a:t>Key questions </a:t>
            </a:r>
            <a:br>
              <a:rPr lang="en-GB" sz="1200" dirty="0"/>
            </a:br>
            <a:r>
              <a:rPr lang="en-GB" sz="1200" b="1" u="sng" dirty="0">
                <a:solidFill>
                  <a:srgbClr val="008000"/>
                </a:solidFill>
              </a:rPr>
              <a:t>Learning from Experience</a:t>
            </a:r>
            <a:br>
              <a:rPr lang="en-GB" sz="1200" dirty="0"/>
            </a:br>
            <a:r>
              <a:rPr lang="en-GB" sz="1200" dirty="0"/>
              <a:t>What makes you happy? How did you feel when you are happy?</a:t>
            </a:r>
            <a:br>
              <a:rPr lang="en-GB" sz="1200" dirty="0"/>
            </a:br>
            <a:r>
              <a:rPr lang="en-GB" sz="1200" b="1" u="sng" dirty="0">
                <a:solidFill>
                  <a:srgbClr val="CC0066"/>
                </a:solidFill>
              </a:rPr>
              <a:t>Learning about Religious and Non-Religious Worldviews </a:t>
            </a:r>
            <a:br>
              <a:rPr lang="en-GB" sz="1200" dirty="0"/>
            </a:br>
            <a:r>
              <a:rPr lang="en-GB" sz="1200" dirty="0"/>
              <a:t>What and how do people celebrate?</a:t>
            </a:r>
            <a:br>
              <a:rPr lang="en-GB" sz="1200" dirty="0"/>
            </a:br>
            <a:r>
              <a:rPr lang="en-GB" sz="1200" b="1" u="sng" dirty="0">
                <a:solidFill>
                  <a:srgbClr val="008080"/>
                </a:solidFill>
              </a:rPr>
              <a:t>Learning from Faith</a:t>
            </a:r>
            <a:br>
              <a:rPr lang="en-GB" sz="1200" dirty="0"/>
            </a:br>
            <a:r>
              <a:rPr lang="en-GB" sz="1200" dirty="0"/>
              <a:t>How do you show ‘happy?’</a:t>
            </a:r>
            <a:br>
              <a:rPr lang="en-GB" sz="1200" dirty="0"/>
            </a:br>
            <a:r>
              <a:rPr lang="en-GB" sz="1200" dirty="0"/>
              <a:t>What do you think joy means?</a:t>
            </a:r>
            <a:br>
              <a:rPr lang="en-GB" sz="1200" dirty="0"/>
            </a:br>
            <a:r>
              <a:rPr lang="en-GB" sz="1200" dirty="0"/>
              <a:t>Who brings you joy?</a:t>
            </a:r>
            <a:br>
              <a:rPr lang="en-GB" sz="1200" b="1" u="sng" dirty="0">
                <a:solidFill>
                  <a:srgbClr val="660066"/>
                </a:solidFill>
              </a:rPr>
            </a:br>
            <a:r>
              <a:rPr lang="en-GB" sz="1200" b="1" u="sng" dirty="0">
                <a:solidFill>
                  <a:srgbClr val="660066"/>
                </a:solidFill>
              </a:rPr>
              <a:t>Learning to Discern </a:t>
            </a:r>
            <a:br>
              <a:rPr lang="en-GB" sz="1200" dirty="0"/>
            </a:br>
            <a:r>
              <a:rPr lang="en-GB" sz="1200" dirty="0"/>
              <a:t>When is it ok to feel not happy, to be sad?</a:t>
            </a:r>
          </a:p>
        </p:txBody>
      </p:sp>
      <p:sp>
        <p:nvSpPr>
          <p:cNvPr id="17" name="TextBox 16" descr="Religious traditions">
            <a:extLst>
              <a:ext uri="{FF2B5EF4-FFF2-40B4-BE49-F238E27FC236}">
                <a16:creationId xmlns:a16="http://schemas.microsoft.com/office/drawing/2014/main" id="{1DD67341-07FA-B270-3623-EBC9DCDD3274}"/>
              </a:ext>
              <a:ext uri="{C183D7F6-B498-43B3-948B-1728B52AA6E4}">
                <adec:decorative xmlns:adec="http://schemas.microsoft.com/office/drawing/2017/decorative" val="0"/>
              </a:ext>
            </a:extLst>
          </p:cNvPr>
          <p:cNvSpPr txBox="1"/>
          <p:nvPr/>
        </p:nvSpPr>
        <p:spPr>
          <a:xfrm>
            <a:off x="4199331" y="839323"/>
            <a:ext cx="3876842" cy="2367571"/>
          </a:xfrm>
          <a:prstGeom prst="rect">
            <a:avLst/>
          </a:prstGeom>
          <a:ln w="28575"/>
        </p:spPr>
        <p:style>
          <a:lnRef idx="2">
            <a:schemeClr val="dk1"/>
          </a:lnRef>
          <a:fillRef idx="1">
            <a:schemeClr val="lt1"/>
          </a:fillRef>
          <a:effectRef idx="0">
            <a:schemeClr val="dk1"/>
          </a:effectRef>
          <a:fontRef idx="minor">
            <a:schemeClr val="dk1"/>
          </a:fontRef>
        </p:style>
        <p:txBody>
          <a:bodyPr wrap="square">
            <a:spAutoFit/>
          </a:bodyPr>
          <a:lstStyle/>
          <a:p>
            <a:pPr>
              <a:lnSpc>
                <a:spcPct val="107000"/>
              </a:lnSpc>
              <a:spcAft>
                <a:spcPts val="800"/>
              </a:spcAft>
            </a:pPr>
            <a:r>
              <a:rPr lang="en-GB" sz="1200" b="1" u="sng" dirty="0">
                <a:effectLst/>
                <a:latin typeface="Calibri" panose="020F0502020204030204" pitchFamily="34" charset="0"/>
                <a:ea typeface="Calibri" panose="020F0502020204030204" pitchFamily="34" charset="0"/>
                <a:cs typeface="Calibri" panose="020F0502020204030204" pitchFamily="34" charset="0"/>
              </a:rPr>
              <a:t>Religious Traditions</a:t>
            </a: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Buddhism- how joy is expressed in the faith.</a:t>
            </a:r>
            <a:br>
              <a:rPr lang="en-GB" sz="1200" dirty="0">
                <a:effectLst/>
                <a:latin typeface="Calibri" panose="020F0502020204030204" pitchFamily="34" charset="0"/>
                <a:ea typeface="Calibri" panose="020F0502020204030204" pitchFamily="34" charset="0"/>
                <a:cs typeface="Calibri" panose="020F0502020204030204" pitchFamily="34" charset="0"/>
              </a:rPr>
            </a:br>
            <a:r>
              <a:rPr lang="en-GB" sz="1200" dirty="0">
                <a:effectLst/>
                <a:latin typeface="Calibri" panose="020F0502020204030204" pitchFamily="34" charset="0"/>
                <a:ea typeface="Calibri" panose="020F0502020204030204" pitchFamily="34" charset="0"/>
                <a:cs typeface="Calibri" panose="020F0502020204030204" pitchFamily="34" charset="0"/>
              </a:rPr>
              <a:t>Christianity- Christmas, a joyous celebration. </a:t>
            </a:r>
            <a:br>
              <a:rPr lang="en-GB" sz="1200" dirty="0">
                <a:effectLst/>
                <a:latin typeface="Calibri" panose="020F0502020204030204" pitchFamily="34" charset="0"/>
                <a:ea typeface="Calibri" panose="020F0502020204030204" pitchFamily="34" charset="0"/>
                <a:cs typeface="Calibri" panose="020F0502020204030204" pitchFamily="34" charset="0"/>
              </a:rPr>
            </a:br>
            <a:r>
              <a:rPr lang="en-GB" sz="1200" dirty="0">
                <a:effectLst/>
                <a:latin typeface="Calibri" panose="020F0502020204030204" pitchFamily="34" charset="0"/>
                <a:ea typeface="Calibri" panose="020F0502020204030204" pitchFamily="34" charset="0"/>
                <a:cs typeface="Calibri" panose="020F0502020204030204" pitchFamily="34" charset="0"/>
              </a:rPr>
              <a:t>Hinduism – Diwali. (Links with Rama and Sita story)</a:t>
            </a:r>
            <a:br>
              <a:rPr lang="en-GB" sz="1200" dirty="0">
                <a:effectLst/>
                <a:latin typeface="Calibri" panose="020F0502020204030204" pitchFamily="34" charset="0"/>
                <a:ea typeface="Calibri" panose="020F0502020204030204" pitchFamily="34" charset="0"/>
                <a:cs typeface="Calibri" panose="020F0502020204030204" pitchFamily="34" charset="0"/>
              </a:rPr>
            </a:br>
            <a:r>
              <a:rPr lang="en-GB" sz="1200" dirty="0">
                <a:effectLst/>
                <a:latin typeface="Calibri" panose="020F0502020204030204" pitchFamily="34" charset="0"/>
                <a:ea typeface="Calibri" panose="020F0502020204030204" pitchFamily="34" charset="0"/>
                <a:cs typeface="Calibri" panose="020F0502020204030204" pitchFamily="34" charset="0"/>
              </a:rPr>
              <a:t>Islam- pilgrimage (Hajj). </a:t>
            </a:r>
            <a:endParaRPr lang="en-GB" sz="1200" b="1" u="sng" dirty="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en-GB" sz="1200" b="1" u="sng" dirty="0">
                <a:effectLst/>
                <a:latin typeface="Calibri" panose="020F0502020204030204" pitchFamily="34" charset="0"/>
                <a:ea typeface="Calibri" panose="020F0502020204030204" pitchFamily="34" charset="0"/>
                <a:cs typeface="Calibri" panose="020F0502020204030204" pitchFamily="34" charset="0"/>
              </a:rPr>
              <a:t>Non-Religious Traditions </a:t>
            </a: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Once in a lifetime experiences.</a:t>
            </a:r>
            <a:br>
              <a:rPr lang="en-GB" sz="1200" dirty="0">
                <a:effectLst/>
                <a:latin typeface="Calibri" panose="020F0502020204030204" pitchFamily="34" charset="0"/>
                <a:ea typeface="Calibri" panose="020F0502020204030204" pitchFamily="34" charset="0"/>
                <a:cs typeface="Calibri" panose="020F0502020204030204" pitchFamily="34" charset="0"/>
              </a:rPr>
            </a:br>
            <a:r>
              <a:rPr lang="en-GB" sz="1200" dirty="0">
                <a:effectLst/>
                <a:latin typeface="Calibri" panose="020F0502020204030204" pitchFamily="34" charset="0"/>
                <a:ea typeface="Calibri" panose="020F0502020204030204" pitchFamily="34" charset="0"/>
                <a:cs typeface="Calibri" panose="020F0502020204030204" pitchFamily="34" charset="0"/>
              </a:rPr>
              <a:t>Mindfulness</a:t>
            </a:r>
            <a:br>
              <a:rPr lang="en-GB" sz="1200" dirty="0">
                <a:latin typeface="Calibri" panose="020F0502020204030204" pitchFamily="34" charset="0"/>
                <a:ea typeface="Calibri" panose="020F0502020204030204" pitchFamily="34" charset="0"/>
                <a:cs typeface="Calibri" panose="020F0502020204030204" pitchFamily="34" charset="0"/>
              </a:rPr>
            </a:br>
            <a:r>
              <a:rPr lang="en-GB" sz="1200" dirty="0">
                <a:effectLst/>
                <a:latin typeface="Calibri" panose="020F0502020204030204" pitchFamily="34" charset="0"/>
                <a:ea typeface="Calibri" panose="020F0502020204030204" pitchFamily="34" charset="0"/>
                <a:cs typeface="Calibri" panose="020F0502020204030204" pitchFamily="34" charset="0"/>
              </a:rPr>
              <a:t>Guided Meditation</a:t>
            </a:r>
            <a:br>
              <a:rPr lang="en-GB" sz="1200" dirty="0">
                <a:effectLst/>
                <a:latin typeface="Calibri" panose="020F0502020204030204" pitchFamily="34" charset="0"/>
                <a:ea typeface="Calibri" panose="020F0502020204030204" pitchFamily="34" charset="0"/>
                <a:cs typeface="Calibri" panose="020F0502020204030204" pitchFamily="34" charset="0"/>
              </a:rPr>
            </a:br>
            <a:r>
              <a:rPr lang="en-GB" sz="1200" dirty="0">
                <a:effectLst/>
                <a:latin typeface="Calibri" panose="020F0502020204030204" pitchFamily="34" charset="0"/>
                <a:ea typeface="Calibri" panose="020F0502020204030204" pitchFamily="34" charset="0"/>
                <a:cs typeface="Calibri" panose="020F0502020204030204" pitchFamily="34" charset="0"/>
              </a:rPr>
              <a:t>Forest School sessions</a:t>
            </a:r>
          </a:p>
        </p:txBody>
      </p:sp>
      <p:sp>
        <p:nvSpPr>
          <p:cNvPr id="19" name="TextBox 18" descr="RESOURCES">
            <a:extLst>
              <a:ext uri="{FF2B5EF4-FFF2-40B4-BE49-F238E27FC236}">
                <a16:creationId xmlns:a16="http://schemas.microsoft.com/office/drawing/2014/main" id="{2BC1D59B-21A6-F301-7CE9-726A26514300}"/>
              </a:ext>
              <a:ext uri="{C183D7F6-B498-43B3-948B-1728B52AA6E4}">
                <adec:decorative xmlns:adec="http://schemas.microsoft.com/office/drawing/2017/decorative" val="0"/>
              </a:ext>
            </a:extLst>
          </p:cNvPr>
          <p:cNvSpPr txBox="1"/>
          <p:nvPr/>
        </p:nvSpPr>
        <p:spPr>
          <a:xfrm>
            <a:off x="8134989" y="830628"/>
            <a:ext cx="3972458" cy="6026778"/>
          </a:xfrm>
          <a:prstGeom prst="rect">
            <a:avLst/>
          </a:prstGeom>
          <a:ln w="28575"/>
        </p:spPr>
        <p:style>
          <a:lnRef idx="2">
            <a:schemeClr val="dk1"/>
          </a:lnRef>
          <a:fillRef idx="1">
            <a:schemeClr val="lt1"/>
          </a:fillRef>
          <a:effectRef idx="0">
            <a:schemeClr val="dk1"/>
          </a:effectRef>
          <a:fontRef idx="minor">
            <a:schemeClr val="dk1"/>
          </a:fontRef>
        </p:style>
        <p:txBody>
          <a:bodyPr wrap="square">
            <a:spAutoFit/>
          </a:bodyPr>
          <a:lstStyle/>
          <a:p>
            <a:pPr>
              <a:lnSpc>
                <a:spcPct val="107000"/>
              </a:lnSpc>
              <a:spcAft>
                <a:spcPts val="800"/>
              </a:spcAft>
            </a:pPr>
            <a:r>
              <a:rPr lang="en-GB" sz="1050" b="1" u="sng" dirty="0">
                <a:effectLst/>
                <a:latin typeface="Calibri" panose="020F0502020204030204" pitchFamily="34" charset="0"/>
                <a:ea typeface="Calibri" panose="020F0502020204030204" pitchFamily="34" charset="0"/>
                <a:cs typeface="Calibri" panose="020F0502020204030204" pitchFamily="34" charset="0"/>
              </a:rPr>
              <a:t>Resources</a:t>
            </a:r>
          </a:p>
          <a:p>
            <a:pPr>
              <a:lnSpc>
                <a:spcPct val="107000"/>
              </a:lnSpc>
              <a:spcAft>
                <a:spcPts val="800"/>
              </a:spcAft>
            </a:pPr>
            <a:r>
              <a:rPr lang="en-GB" sz="1050" b="1" u="sng" dirty="0">
                <a:effectLst/>
                <a:latin typeface="Calibri" panose="020F0502020204030204" pitchFamily="34" charset="0"/>
                <a:ea typeface="Calibri" panose="020F0502020204030204" pitchFamily="34" charset="0"/>
                <a:cs typeface="Calibri" panose="020F0502020204030204" pitchFamily="34" charset="0"/>
              </a:rPr>
              <a:t>Religious</a:t>
            </a:r>
            <a:br>
              <a:rPr lang="en-GB" sz="1050" b="1" u="sng" dirty="0">
                <a:effectLst/>
                <a:latin typeface="Calibri" panose="020F0502020204030204" pitchFamily="34" charset="0"/>
                <a:ea typeface="Calibri" panose="020F0502020204030204" pitchFamily="34" charset="0"/>
                <a:cs typeface="Calibri" panose="020F0502020204030204" pitchFamily="34" charset="0"/>
              </a:rPr>
            </a:br>
            <a:r>
              <a:rPr lang="en-GB" sz="1050" b="1" u="sng" dirty="0">
                <a:effectLst/>
                <a:latin typeface="Calibri" panose="020F0502020204030204" pitchFamily="34" charset="0"/>
                <a:ea typeface="Calibri" panose="020F0502020204030204" pitchFamily="34" charset="0"/>
                <a:cs typeface="Calibri" panose="020F0502020204030204" pitchFamily="34" charset="0"/>
              </a:rPr>
              <a:t>Christianity</a:t>
            </a:r>
            <a:br>
              <a:rPr lang="en-GB" sz="1050" b="1" u="sng" dirty="0">
                <a:effectLst/>
                <a:latin typeface="Calibri" panose="020F0502020204030204" pitchFamily="34" charset="0"/>
                <a:ea typeface="Calibri" panose="020F0502020204030204" pitchFamily="34" charset="0"/>
                <a:cs typeface="Calibri" panose="020F0502020204030204" pitchFamily="34" charset="0"/>
              </a:rPr>
            </a:br>
            <a:r>
              <a:rPr lang="en-GB" sz="1050" dirty="0">
                <a:effectLst/>
                <a:latin typeface="Calibri" panose="020F0502020204030204" pitchFamily="34" charset="0"/>
                <a:ea typeface="Calibri" panose="020F0502020204030204" pitchFamily="34" charset="0"/>
                <a:cs typeface="Calibri" panose="020F0502020204030204" pitchFamily="34" charset="0"/>
                <a:hlinkClick r:id="rId3"/>
              </a:rPr>
              <a:t>www.christianvalues4schools.co.uk</a:t>
            </a:r>
            <a:r>
              <a:rPr lang="en-GB" sz="1050" dirty="0">
                <a:effectLst/>
                <a:latin typeface="Calibri" panose="020F0502020204030204" pitchFamily="34" charset="0"/>
                <a:ea typeface="Calibri" panose="020F0502020204030204" pitchFamily="34" charset="0"/>
                <a:cs typeface="Calibri" panose="020F0502020204030204" pitchFamily="34" charset="0"/>
              </a:rPr>
              <a:t> </a:t>
            </a:r>
            <a:br>
              <a:rPr lang="en-GB" sz="1050" dirty="0">
                <a:effectLst/>
                <a:latin typeface="Calibri" panose="020F0502020204030204" pitchFamily="34" charset="0"/>
                <a:ea typeface="Calibri" panose="020F0502020204030204" pitchFamily="34" charset="0"/>
                <a:cs typeface="Calibri" panose="020F0502020204030204" pitchFamily="34" charset="0"/>
              </a:rPr>
            </a:br>
            <a:r>
              <a:rPr lang="en-GB" sz="1050" dirty="0">
                <a:effectLst/>
                <a:latin typeface="Calibri" panose="020F0502020204030204" pitchFamily="34" charset="0"/>
                <a:ea typeface="Calibri" panose="020F0502020204030204" pitchFamily="34" charset="0"/>
                <a:cs typeface="Calibri" panose="020F0502020204030204" pitchFamily="34" charset="0"/>
              </a:rPr>
              <a:t>‘Lost and Found’ -by Oliver Jeffers.</a:t>
            </a:r>
            <a:br>
              <a:rPr lang="en-GB" sz="1050" dirty="0">
                <a:effectLst/>
                <a:latin typeface="Calibri" panose="020F0502020204030204" pitchFamily="34" charset="0"/>
                <a:ea typeface="Calibri" panose="020F0502020204030204" pitchFamily="34" charset="0"/>
                <a:cs typeface="Calibri" panose="020F0502020204030204" pitchFamily="34" charset="0"/>
              </a:rPr>
            </a:br>
            <a:r>
              <a:rPr lang="en-GB" sz="1050" dirty="0">
                <a:effectLst/>
                <a:latin typeface="Calibri" panose="020F0502020204030204" pitchFamily="34" charset="0"/>
                <a:ea typeface="Calibri" panose="020F0502020204030204" pitchFamily="34" charset="0"/>
                <a:cs typeface="Calibri" panose="020F0502020204030204" pitchFamily="34" charset="0"/>
              </a:rPr>
              <a:t>The Jar of Happiness – by Ailsa Burrows</a:t>
            </a:r>
            <a:br>
              <a:rPr lang="en-GB" sz="1050" dirty="0">
                <a:effectLst/>
                <a:latin typeface="Calibri" panose="020F0502020204030204" pitchFamily="34" charset="0"/>
                <a:ea typeface="Calibri" panose="020F0502020204030204" pitchFamily="34" charset="0"/>
                <a:cs typeface="Calibri" panose="020F0502020204030204" pitchFamily="34" charset="0"/>
              </a:rPr>
            </a:br>
            <a:r>
              <a:rPr lang="en-GB" sz="1050" dirty="0">
                <a:effectLst/>
                <a:latin typeface="Calibri" panose="020F0502020204030204" pitchFamily="34" charset="0"/>
                <a:ea typeface="Calibri" panose="020F0502020204030204" pitchFamily="34" charset="0"/>
                <a:cs typeface="Calibri" panose="020F0502020204030204" pitchFamily="34" charset="0"/>
              </a:rPr>
              <a:t>Happy: A Children's Book of Mindfulness - by Nicola Edwards</a:t>
            </a:r>
            <a:br>
              <a:rPr lang="en-GB" sz="1050" dirty="0">
                <a:effectLst/>
                <a:latin typeface="Calibri" panose="020F0502020204030204" pitchFamily="34" charset="0"/>
                <a:ea typeface="Calibri" panose="020F0502020204030204" pitchFamily="34" charset="0"/>
                <a:cs typeface="Calibri" panose="020F0502020204030204" pitchFamily="34" charset="0"/>
              </a:rPr>
            </a:br>
            <a:r>
              <a:rPr lang="en-GB" sz="1050" dirty="0">
                <a:effectLst/>
                <a:latin typeface="Calibri" panose="020F0502020204030204" pitchFamily="34" charset="0"/>
                <a:ea typeface="Calibri" panose="020F0502020204030204" pitchFamily="34" charset="0"/>
                <a:cs typeface="Calibri" panose="020F0502020204030204" pitchFamily="34" charset="0"/>
              </a:rPr>
              <a:t>Bible Gateway website. https://www.biblegateway.com/</a:t>
            </a:r>
            <a:br>
              <a:rPr lang="en-GB" sz="1050" dirty="0">
                <a:effectLst/>
                <a:latin typeface="Calibri" panose="020F0502020204030204" pitchFamily="34" charset="0"/>
                <a:ea typeface="Calibri" panose="020F0502020204030204" pitchFamily="34" charset="0"/>
                <a:cs typeface="Calibri" panose="020F0502020204030204" pitchFamily="34" charset="0"/>
              </a:rPr>
            </a:br>
            <a:r>
              <a:rPr lang="en-GB" sz="1050" dirty="0">
                <a:effectLst/>
                <a:latin typeface="Calibri" panose="020F0502020204030204" pitchFamily="34" charset="0"/>
                <a:ea typeface="Calibri" panose="020F0502020204030204" pitchFamily="34" charset="0"/>
                <a:cs typeface="Calibri" panose="020F0502020204030204" pitchFamily="34" charset="0"/>
              </a:rPr>
              <a:t>‘Give Me Joy In My Heart’ hymn.</a:t>
            </a:r>
            <a:br>
              <a:rPr lang="en-GB" sz="1050" dirty="0">
                <a:effectLst/>
                <a:latin typeface="Calibri" panose="020F0502020204030204" pitchFamily="34" charset="0"/>
                <a:ea typeface="Calibri" panose="020F0502020204030204" pitchFamily="34" charset="0"/>
                <a:cs typeface="Calibri" panose="020F0502020204030204" pitchFamily="34" charset="0"/>
              </a:rPr>
            </a:br>
            <a:r>
              <a:rPr lang="en-GB" sz="1050" dirty="0">
                <a:effectLst/>
                <a:latin typeface="Calibri" panose="020F0502020204030204" pitchFamily="34" charset="0"/>
                <a:ea typeface="Calibri" panose="020F0502020204030204" pitchFamily="34" charset="0"/>
                <a:cs typeface="Calibri" panose="020F0502020204030204" pitchFamily="34" charset="0"/>
              </a:rPr>
              <a:t>‘You Shall Go Out With Joy’ hymn.</a:t>
            </a:r>
            <a:br>
              <a:rPr lang="en-GB" sz="1050" dirty="0">
                <a:effectLst/>
                <a:latin typeface="Calibri" panose="020F0502020204030204" pitchFamily="34" charset="0"/>
                <a:ea typeface="Calibri" panose="020F0502020204030204" pitchFamily="34" charset="0"/>
                <a:cs typeface="Calibri" panose="020F0502020204030204" pitchFamily="34" charset="0"/>
              </a:rPr>
            </a:br>
            <a:r>
              <a:rPr lang="en-GB" sz="1050" dirty="0">
                <a:effectLst/>
                <a:latin typeface="Calibri" panose="020F0502020204030204" pitchFamily="34" charset="0"/>
                <a:ea typeface="Calibri" panose="020F0502020204030204" pitchFamily="34" charset="0"/>
                <a:cs typeface="Calibri" panose="020F0502020204030204" pitchFamily="34" charset="0"/>
              </a:rPr>
              <a:t>‘</a:t>
            </a:r>
            <a:r>
              <a:rPr lang="en-GB" sz="1050" dirty="0" err="1">
                <a:effectLst/>
                <a:latin typeface="Calibri" panose="020F0502020204030204" pitchFamily="34" charset="0"/>
                <a:ea typeface="Calibri" panose="020F0502020204030204" pitchFamily="34" charset="0"/>
                <a:cs typeface="Calibri" panose="020F0502020204030204" pitchFamily="34" charset="0"/>
              </a:rPr>
              <a:t>Jubilate</a:t>
            </a:r>
            <a:r>
              <a:rPr lang="en-GB" sz="1050" dirty="0">
                <a:effectLst/>
                <a:latin typeface="Calibri" panose="020F0502020204030204" pitchFamily="34" charset="0"/>
                <a:ea typeface="Calibri" panose="020F0502020204030204" pitchFamily="34" charset="0"/>
                <a:cs typeface="Calibri" panose="020F0502020204030204" pitchFamily="34" charset="0"/>
              </a:rPr>
              <a:t>’ hymn.</a:t>
            </a:r>
            <a:br>
              <a:rPr lang="en-GB" sz="1050" dirty="0">
                <a:effectLst/>
                <a:latin typeface="Calibri" panose="020F0502020204030204" pitchFamily="34" charset="0"/>
                <a:ea typeface="Calibri" panose="020F0502020204030204" pitchFamily="34" charset="0"/>
                <a:cs typeface="Calibri" panose="020F0502020204030204" pitchFamily="34" charset="0"/>
              </a:rPr>
            </a:br>
            <a:r>
              <a:rPr lang="en-GB" sz="1050" dirty="0">
                <a:effectLst/>
                <a:latin typeface="Calibri" panose="020F0502020204030204" pitchFamily="34" charset="0"/>
                <a:ea typeface="Calibri" panose="020F0502020204030204" pitchFamily="34" charset="0"/>
                <a:cs typeface="Calibri" panose="020F0502020204030204" pitchFamily="34" charset="0"/>
              </a:rPr>
              <a:t>The story of Jesus’ birth.</a:t>
            </a:r>
            <a:br>
              <a:rPr lang="en-GB" sz="1050" dirty="0">
                <a:effectLst/>
                <a:latin typeface="Calibri" panose="020F0502020204030204" pitchFamily="34" charset="0"/>
                <a:ea typeface="Calibri" panose="020F0502020204030204" pitchFamily="34" charset="0"/>
                <a:cs typeface="Calibri" panose="020F0502020204030204" pitchFamily="34" charset="0"/>
              </a:rPr>
            </a:br>
            <a:r>
              <a:rPr lang="en-GB" sz="1050" b="1" u="sng" dirty="0">
                <a:effectLst/>
                <a:latin typeface="Calibri" panose="020F0502020204030204" pitchFamily="34" charset="0"/>
                <a:ea typeface="Calibri" panose="020F0502020204030204" pitchFamily="34" charset="0"/>
                <a:cs typeface="Calibri" panose="020F0502020204030204" pitchFamily="34" charset="0"/>
              </a:rPr>
              <a:t>Buddhism</a:t>
            </a:r>
            <a:br>
              <a:rPr lang="en-GB" sz="1050" b="1" u="sng" dirty="0">
                <a:effectLst/>
                <a:latin typeface="Calibri" panose="020F0502020204030204" pitchFamily="34" charset="0"/>
                <a:ea typeface="Calibri" panose="020F0502020204030204" pitchFamily="34" charset="0"/>
                <a:cs typeface="Calibri" panose="020F0502020204030204" pitchFamily="34" charset="0"/>
              </a:rPr>
            </a:br>
            <a:r>
              <a:rPr lang="en-GB" sz="1050" dirty="0">
                <a:effectLst/>
                <a:latin typeface="Calibri" panose="020F0502020204030204" pitchFamily="34" charset="0"/>
                <a:ea typeface="Calibri" panose="020F0502020204030204" pitchFamily="34" charset="0"/>
                <a:cs typeface="Calibri" panose="020F0502020204030204" pitchFamily="34" charset="0"/>
              </a:rPr>
              <a:t>Pictures of Buddhists. </a:t>
            </a:r>
            <a:br>
              <a:rPr lang="en-GB" sz="1050" b="1" u="sng" dirty="0">
                <a:latin typeface="Calibri" panose="020F0502020204030204" pitchFamily="34" charset="0"/>
                <a:ea typeface="Calibri" panose="020F0502020204030204" pitchFamily="34" charset="0"/>
                <a:cs typeface="Calibri" panose="020F0502020204030204" pitchFamily="34" charset="0"/>
              </a:rPr>
            </a:br>
            <a:r>
              <a:rPr lang="en-GB" sz="1050" b="1" u="sng" dirty="0">
                <a:effectLst/>
                <a:latin typeface="Calibri" panose="020F0502020204030204" pitchFamily="34" charset="0"/>
                <a:ea typeface="Calibri" panose="020F0502020204030204" pitchFamily="34" charset="0"/>
                <a:cs typeface="Calibri" panose="020F0502020204030204" pitchFamily="34" charset="0"/>
              </a:rPr>
              <a:t>Non-Religious</a:t>
            </a:r>
            <a:br>
              <a:rPr lang="en-GB" sz="1050" b="1" u="sng" dirty="0">
                <a:effectLst/>
                <a:latin typeface="Calibri" panose="020F0502020204030204" pitchFamily="34" charset="0"/>
                <a:ea typeface="Calibri" panose="020F0502020204030204" pitchFamily="34" charset="0"/>
                <a:cs typeface="Calibri" panose="020F0502020204030204" pitchFamily="34" charset="0"/>
              </a:rPr>
            </a:br>
            <a:r>
              <a:rPr lang="en-GB" sz="1050" dirty="0">
                <a:effectLst/>
                <a:latin typeface="Calibri" panose="020F0502020204030204" pitchFamily="34" charset="0"/>
                <a:ea typeface="Calibri" panose="020F0502020204030204" pitchFamily="34" charset="0"/>
                <a:cs typeface="Calibri" panose="020F0502020204030204" pitchFamily="34" charset="0"/>
              </a:rPr>
              <a:t>‘Festivals’ DVD by Child’s Eye, showing a child experience Diwali ( 10 minute video)</a:t>
            </a:r>
            <a:br>
              <a:rPr lang="en-GB" sz="1050" dirty="0">
                <a:effectLst/>
                <a:latin typeface="Calibri" panose="020F0502020204030204" pitchFamily="34" charset="0"/>
                <a:ea typeface="Calibri" panose="020F0502020204030204" pitchFamily="34" charset="0"/>
                <a:cs typeface="Calibri" panose="020F0502020204030204" pitchFamily="34" charset="0"/>
              </a:rPr>
            </a:br>
            <a:r>
              <a:rPr lang="en-GB" sz="1050" dirty="0">
                <a:effectLst/>
                <a:latin typeface="Calibri" panose="020F0502020204030204" pitchFamily="34" charset="0"/>
                <a:ea typeface="Calibri" panose="020F0502020204030204" pitchFamily="34" charset="0"/>
                <a:cs typeface="Calibri" panose="020F0502020204030204" pitchFamily="34" charset="0"/>
              </a:rPr>
              <a:t>Photographs of special places/events.</a:t>
            </a:r>
            <a:br>
              <a:rPr lang="en-GB" sz="1050" dirty="0">
                <a:effectLst/>
                <a:latin typeface="Calibri" panose="020F0502020204030204" pitchFamily="34" charset="0"/>
                <a:ea typeface="Calibri" panose="020F0502020204030204" pitchFamily="34" charset="0"/>
                <a:cs typeface="Calibri" panose="020F0502020204030204" pitchFamily="34" charset="0"/>
              </a:rPr>
            </a:br>
            <a:r>
              <a:rPr lang="en-GB" sz="1050" dirty="0">
                <a:effectLst/>
                <a:latin typeface="Calibri" panose="020F0502020204030204" pitchFamily="34" charset="0"/>
                <a:ea typeface="Calibri" panose="020F0502020204030204" pitchFamily="34" charset="0"/>
                <a:cs typeface="Calibri" panose="020F0502020204030204" pitchFamily="34" charset="0"/>
              </a:rPr>
              <a:t>Feelings fans.</a:t>
            </a:r>
          </a:p>
          <a:p>
            <a:pPr>
              <a:lnSpc>
                <a:spcPct val="107000"/>
              </a:lnSpc>
              <a:spcAft>
                <a:spcPts val="800"/>
              </a:spcAft>
            </a:pPr>
            <a:r>
              <a:rPr lang="en-GB" sz="1050" dirty="0">
                <a:effectLst/>
                <a:latin typeface="Calibri" panose="020F0502020204030204" pitchFamily="34" charset="0"/>
                <a:ea typeface="Calibri" panose="020F0502020204030204" pitchFamily="34" charset="0"/>
                <a:cs typeface="Calibri" panose="020F0502020204030204" pitchFamily="34" charset="0"/>
              </a:rPr>
              <a:t>Pieces of music relating to the theme of happiness/joy.</a:t>
            </a:r>
          </a:p>
          <a:p>
            <a:pPr>
              <a:lnSpc>
                <a:spcPct val="107000"/>
              </a:lnSpc>
              <a:spcAft>
                <a:spcPts val="800"/>
              </a:spcAft>
            </a:pPr>
            <a:r>
              <a:rPr lang="en-GB" sz="1050" dirty="0">
                <a:effectLst/>
                <a:latin typeface="Calibri" panose="020F0502020204030204" pitchFamily="34" charset="0"/>
                <a:ea typeface="Calibri" panose="020F0502020204030204" pitchFamily="34" charset="0"/>
                <a:cs typeface="Calibri" panose="020F0502020204030204" pitchFamily="34" charset="0"/>
              </a:rPr>
              <a:t>• Mozart - Sonata No 17 in C. ...</a:t>
            </a:r>
            <a:br>
              <a:rPr lang="en-GB" sz="1050" dirty="0">
                <a:effectLst/>
                <a:latin typeface="Calibri" panose="020F0502020204030204" pitchFamily="34" charset="0"/>
                <a:ea typeface="Calibri" panose="020F0502020204030204" pitchFamily="34" charset="0"/>
                <a:cs typeface="Calibri" panose="020F0502020204030204" pitchFamily="34" charset="0"/>
              </a:rPr>
            </a:br>
            <a:r>
              <a:rPr lang="en-GB" sz="1050" dirty="0">
                <a:effectLst/>
                <a:latin typeface="Calibri" panose="020F0502020204030204" pitchFamily="34" charset="0"/>
                <a:ea typeface="Calibri" panose="020F0502020204030204" pitchFamily="34" charset="0"/>
                <a:cs typeface="Calibri" panose="020F0502020204030204" pitchFamily="34" charset="0"/>
              </a:rPr>
              <a:t>• The Marriage of Figaro – Mozart.</a:t>
            </a:r>
            <a:br>
              <a:rPr lang="en-GB" sz="1050" dirty="0">
                <a:effectLst/>
                <a:latin typeface="Calibri" panose="020F0502020204030204" pitchFamily="34" charset="0"/>
                <a:ea typeface="Calibri" panose="020F0502020204030204" pitchFamily="34" charset="0"/>
                <a:cs typeface="Calibri" panose="020F0502020204030204" pitchFamily="34" charset="0"/>
              </a:rPr>
            </a:br>
            <a:r>
              <a:rPr lang="en-GB" sz="1050" dirty="0">
                <a:effectLst/>
                <a:latin typeface="Calibri" panose="020F0502020204030204" pitchFamily="34" charset="0"/>
                <a:ea typeface="Calibri" panose="020F0502020204030204" pitchFamily="34" charset="0"/>
                <a:cs typeface="Calibri" panose="020F0502020204030204" pitchFamily="34" charset="0"/>
              </a:rPr>
              <a:t>• Ruslan and Ludmilla (Overture) – Glinka.</a:t>
            </a:r>
            <a:br>
              <a:rPr lang="en-GB" sz="1050" dirty="0">
                <a:effectLst/>
                <a:latin typeface="Calibri" panose="020F0502020204030204" pitchFamily="34" charset="0"/>
                <a:ea typeface="Calibri" panose="020F0502020204030204" pitchFamily="34" charset="0"/>
                <a:cs typeface="Calibri" panose="020F0502020204030204" pitchFamily="34" charset="0"/>
              </a:rPr>
            </a:br>
            <a:r>
              <a:rPr lang="en-GB" sz="1050" dirty="0">
                <a:effectLst/>
                <a:latin typeface="Calibri" panose="020F0502020204030204" pitchFamily="34" charset="0"/>
                <a:ea typeface="Calibri" panose="020F0502020204030204" pitchFamily="34" charset="0"/>
                <a:cs typeface="Calibri" panose="020F0502020204030204" pitchFamily="34" charset="0"/>
              </a:rPr>
              <a:t>• Hoe Down – Copland.</a:t>
            </a:r>
            <a:br>
              <a:rPr lang="en-GB" sz="1050" dirty="0">
                <a:effectLst/>
                <a:latin typeface="Calibri" panose="020F0502020204030204" pitchFamily="34" charset="0"/>
                <a:ea typeface="Calibri" panose="020F0502020204030204" pitchFamily="34" charset="0"/>
                <a:cs typeface="Calibri" panose="020F0502020204030204" pitchFamily="34" charset="0"/>
              </a:rPr>
            </a:br>
            <a:r>
              <a:rPr lang="en-GB" sz="1050" dirty="0">
                <a:effectLst/>
                <a:latin typeface="Calibri" panose="020F0502020204030204" pitchFamily="34" charset="0"/>
                <a:ea typeface="Calibri" panose="020F0502020204030204" pitchFamily="34" charset="0"/>
                <a:cs typeface="Calibri" panose="020F0502020204030204" pitchFamily="34" charset="0"/>
              </a:rPr>
              <a:t>•'Largo al factotum' (from The Barber of Seville) – Rossini.</a:t>
            </a:r>
            <a:br>
              <a:rPr lang="en-GB" sz="1050" dirty="0">
                <a:effectLst/>
                <a:latin typeface="Calibri" panose="020F0502020204030204" pitchFamily="34" charset="0"/>
                <a:ea typeface="Calibri" panose="020F0502020204030204" pitchFamily="34" charset="0"/>
                <a:cs typeface="Calibri" panose="020F0502020204030204" pitchFamily="34" charset="0"/>
              </a:rPr>
            </a:br>
            <a:r>
              <a:rPr lang="en-GB" sz="1050" dirty="0">
                <a:effectLst/>
                <a:latin typeface="Calibri" panose="020F0502020204030204" pitchFamily="34" charset="0"/>
                <a:ea typeface="Calibri" panose="020F0502020204030204" pitchFamily="34" charset="0"/>
                <a:cs typeface="Calibri" panose="020F0502020204030204" pitchFamily="34" charset="0"/>
              </a:rPr>
              <a:t>•Jupiter the bringer of jollity (The Planets) – Holst.</a:t>
            </a:r>
            <a:br>
              <a:rPr lang="en-GB" sz="1050" dirty="0">
                <a:effectLst/>
                <a:latin typeface="Calibri" panose="020F0502020204030204" pitchFamily="34" charset="0"/>
                <a:ea typeface="Calibri" panose="020F0502020204030204" pitchFamily="34" charset="0"/>
                <a:cs typeface="Calibri" panose="020F0502020204030204" pitchFamily="34" charset="0"/>
              </a:rPr>
            </a:br>
            <a:r>
              <a:rPr lang="en-GB" sz="1050" dirty="0">
                <a:effectLst/>
                <a:latin typeface="Calibri" panose="020F0502020204030204" pitchFamily="34" charset="0"/>
                <a:ea typeface="Calibri" panose="020F0502020204030204" pitchFamily="34" charset="0"/>
                <a:cs typeface="Calibri" panose="020F0502020204030204" pitchFamily="34" charset="0"/>
              </a:rPr>
              <a:t>•</a:t>
            </a:r>
            <a:r>
              <a:rPr lang="en-GB" sz="1050" dirty="0" err="1">
                <a:effectLst/>
                <a:latin typeface="Calibri" panose="020F0502020204030204" pitchFamily="34" charset="0"/>
                <a:ea typeface="Calibri" panose="020F0502020204030204" pitchFamily="34" charset="0"/>
                <a:cs typeface="Calibri" panose="020F0502020204030204" pitchFamily="34" charset="0"/>
              </a:rPr>
              <a:t>Holberg</a:t>
            </a:r>
            <a:r>
              <a:rPr lang="en-GB" sz="1050" dirty="0">
                <a:effectLst/>
                <a:latin typeface="Calibri" panose="020F0502020204030204" pitchFamily="34" charset="0"/>
                <a:ea typeface="Calibri" panose="020F0502020204030204" pitchFamily="34" charset="0"/>
                <a:cs typeface="Calibri" panose="020F0502020204030204" pitchFamily="34" charset="0"/>
              </a:rPr>
              <a:t> Suite (</a:t>
            </a:r>
            <a:r>
              <a:rPr lang="en-GB" sz="1050" dirty="0" err="1">
                <a:effectLst/>
                <a:latin typeface="Calibri" panose="020F0502020204030204" pitchFamily="34" charset="0"/>
                <a:ea typeface="Calibri" panose="020F0502020204030204" pitchFamily="34" charset="0"/>
                <a:cs typeface="Calibri" panose="020F0502020204030204" pitchFamily="34" charset="0"/>
              </a:rPr>
              <a:t>Rigaudon</a:t>
            </a:r>
            <a:r>
              <a:rPr lang="en-GB" sz="1050" dirty="0">
                <a:effectLst/>
                <a:latin typeface="Calibri" panose="020F0502020204030204" pitchFamily="34" charset="0"/>
                <a:ea typeface="Calibri" panose="020F0502020204030204" pitchFamily="34" charset="0"/>
                <a:cs typeface="Calibri" panose="020F0502020204030204" pitchFamily="34" charset="0"/>
              </a:rPr>
              <a:t>) – Grieg.</a:t>
            </a:r>
          </a:p>
          <a:p>
            <a:pPr>
              <a:lnSpc>
                <a:spcPct val="107000"/>
              </a:lnSpc>
              <a:spcAft>
                <a:spcPts val="800"/>
              </a:spcAft>
            </a:pPr>
            <a:r>
              <a:rPr lang="en-GB" sz="1050" dirty="0">
                <a:effectLst/>
                <a:latin typeface="Calibri" panose="020F0502020204030204" pitchFamily="34" charset="0"/>
                <a:ea typeface="Calibri" panose="020F0502020204030204" pitchFamily="34" charset="0"/>
                <a:cs typeface="Calibri" panose="020F0502020204030204" pitchFamily="34" charset="0"/>
              </a:rPr>
              <a:t>Musical (percussion) instruments.</a:t>
            </a:r>
            <a:br>
              <a:rPr lang="en-GB" sz="1050" dirty="0">
                <a:effectLst/>
                <a:latin typeface="Calibri" panose="020F0502020204030204" pitchFamily="34" charset="0"/>
                <a:ea typeface="Calibri" panose="020F0502020204030204" pitchFamily="34" charset="0"/>
                <a:cs typeface="Calibri" panose="020F0502020204030204" pitchFamily="34" charset="0"/>
              </a:rPr>
            </a:br>
            <a:r>
              <a:rPr lang="en-GB" sz="1050" dirty="0">
                <a:effectLst/>
                <a:latin typeface="Calibri" panose="020F0502020204030204" pitchFamily="34" charset="0"/>
                <a:ea typeface="Calibri" panose="020F0502020204030204" pitchFamily="34" charset="0"/>
                <a:cs typeface="Calibri" panose="020F0502020204030204" pitchFamily="34" charset="0"/>
              </a:rPr>
              <a:t>Flowers/natural materials for provocation.</a:t>
            </a:r>
            <a:br>
              <a:rPr lang="en-GB" sz="1050" dirty="0">
                <a:effectLst/>
                <a:latin typeface="Calibri" panose="020F0502020204030204" pitchFamily="34" charset="0"/>
                <a:ea typeface="Calibri" panose="020F0502020204030204" pitchFamily="34" charset="0"/>
                <a:cs typeface="Calibri" panose="020F0502020204030204" pitchFamily="34" charset="0"/>
              </a:rPr>
            </a:br>
            <a:r>
              <a:rPr lang="en-GB" sz="1050" dirty="0">
                <a:effectLst/>
                <a:latin typeface="Calibri" panose="020F0502020204030204" pitchFamily="34" charset="0"/>
                <a:ea typeface="Calibri" panose="020F0502020204030204" pitchFamily="34" charset="0"/>
                <a:cs typeface="Calibri" panose="020F0502020204030204" pitchFamily="34" charset="0"/>
              </a:rPr>
              <a:t>Craft materials for building sculptures.</a:t>
            </a:r>
            <a:br>
              <a:rPr lang="en-GB" sz="1050" dirty="0">
                <a:effectLst/>
                <a:latin typeface="Calibri" panose="020F0502020204030204" pitchFamily="34" charset="0"/>
                <a:ea typeface="Calibri" panose="020F0502020204030204" pitchFamily="34" charset="0"/>
                <a:cs typeface="Calibri" panose="020F0502020204030204" pitchFamily="34" charset="0"/>
              </a:rPr>
            </a:br>
            <a:r>
              <a:rPr lang="en-GB" sz="1050" dirty="0">
                <a:effectLst/>
                <a:latin typeface="Calibri" panose="020F0502020204030204" pitchFamily="34" charset="0"/>
                <a:ea typeface="Calibri" panose="020F0502020204030204" pitchFamily="34" charset="0"/>
                <a:cs typeface="Calibri" panose="020F0502020204030204" pitchFamily="34" charset="0"/>
              </a:rPr>
              <a:t>Let’s Celebrate (</a:t>
            </a:r>
            <a:r>
              <a:rPr lang="en-GB" sz="1050" dirty="0" err="1">
                <a:effectLst/>
                <a:latin typeface="Calibri" panose="020F0502020204030204" pitchFamily="34" charset="0"/>
                <a:ea typeface="Calibri" panose="020F0502020204030204" pitchFamily="34" charset="0"/>
                <a:cs typeface="Calibri" panose="020F0502020204030204" pitchFamily="34" charset="0"/>
              </a:rPr>
              <a:t>Cbeebies</a:t>
            </a:r>
            <a:r>
              <a:rPr lang="en-GB" sz="1050" dirty="0">
                <a:effectLst/>
                <a:latin typeface="Calibri" panose="020F0502020204030204" pitchFamily="34" charset="0"/>
                <a:ea typeface="Calibri" panose="020F0502020204030204" pitchFamily="34" charset="0"/>
                <a:cs typeface="Calibri" panose="020F0502020204030204" pitchFamily="34" charset="0"/>
              </a:rPr>
              <a:t>) short clips of families preparing for their festivals. </a:t>
            </a:r>
          </a:p>
        </p:txBody>
      </p:sp>
      <p:sp>
        <p:nvSpPr>
          <p:cNvPr id="20" name="TextBox 19" descr="HOMELINKS">
            <a:extLst>
              <a:ext uri="{FF2B5EF4-FFF2-40B4-BE49-F238E27FC236}">
                <a16:creationId xmlns:a16="http://schemas.microsoft.com/office/drawing/2014/main" id="{775B168B-0BC2-6A16-AE5B-C88D0527E1D8}"/>
              </a:ext>
              <a:ext uri="{C183D7F6-B498-43B3-948B-1728B52AA6E4}">
                <adec:decorative xmlns:adec="http://schemas.microsoft.com/office/drawing/2017/decorative" val="0"/>
              </a:ext>
            </a:extLst>
          </p:cNvPr>
          <p:cNvSpPr txBox="1"/>
          <p:nvPr/>
        </p:nvSpPr>
        <p:spPr>
          <a:xfrm>
            <a:off x="149625" y="4352877"/>
            <a:ext cx="3972458" cy="2035301"/>
          </a:xfrm>
          <a:prstGeom prst="rect">
            <a:avLst/>
          </a:prstGeom>
          <a:ln w="28575"/>
        </p:spPr>
        <p:style>
          <a:lnRef idx="2">
            <a:schemeClr val="dk1"/>
          </a:lnRef>
          <a:fillRef idx="1">
            <a:schemeClr val="lt1"/>
          </a:fillRef>
          <a:effectRef idx="0">
            <a:schemeClr val="dk1"/>
          </a:effectRef>
          <a:fontRef idx="minor">
            <a:schemeClr val="dk1"/>
          </a:fontRef>
        </p:style>
        <p:txBody>
          <a:bodyPr wrap="square" rtlCol="0">
            <a:spAutoFit/>
          </a:bodyPr>
          <a:lstStyle/>
          <a:p>
            <a:pPr>
              <a:lnSpc>
                <a:spcPct val="115000"/>
              </a:lnSpc>
              <a:spcAft>
                <a:spcPts val="1000"/>
              </a:spcAft>
            </a:pPr>
            <a:r>
              <a:rPr lang="en-GB" sz="1200" b="1" u="sng" dirty="0">
                <a:effectLst/>
                <a:latin typeface="Calibri" panose="020F0502020204030204" pitchFamily="34" charset="0"/>
                <a:ea typeface="Calibri" panose="020F0502020204030204" pitchFamily="34" charset="0"/>
                <a:cs typeface="Times New Roman" panose="02020603050405020304" pitchFamily="18" charset="0"/>
              </a:rPr>
              <a:t>EYFS Areas of Learning Links </a:t>
            </a:r>
          </a:p>
          <a:p>
            <a:pPr>
              <a:lnSpc>
                <a:spcPct val="115000"/>
              </a:lnSpc>
              <a:spcAft>
                <a:spcPts val="1000"/>
              </a:spcAft>
            </a:pPr>
            <a:r>
              <a:rPr lang="en-GB" sz="1200" b="1" u="sng" dirty="0">
                <a:effectLst/>
                <a:latin typeface="Calibri" panose="020F0502020204030204" pitchFamily="34" charset="0"/>
                <a:ea typeface="Calibri" panose="020F0502020204030204" pitchFamily="34" charset="0"/>
                <a:cs typeface="Times New Roman" panose="02020603050405020304" pitchFamily="18" charset="0"/>
              </a:rPr>
              <a:t>PRIME</a:t>
            </a:r>
            <a:br>
              <a:rPr lang="en-GB" sz="1200" b="1" u="sng" dirty="0">
                <a:effectLst/>
                <a:latin typeface="Calibri" panose="020F0502020204030204" pitchFamily="34" charset="0"/>
                <a:ea typeface="Calibri" panose="020F0502020204030204" pitchFamily="34" charset="0"/>
                <a:cs typeface="Times New Roman" panose="02020603050405020304" pitchFamily="18" charset="0"/>
              </a:rPr>
            </a:br>
            <a:r>
              <a:rPr lang="en-GB" sz="1200" dirty="0">
                <a:effectLst/>
                <a:latin typeface="Calibri" panose="020F0502020204030204" pitchFamily="34" charset="0"/>
                <a:ea typeface="Calibri" panose="020F0502020204030204" pitchFamily="34" charset="0"/>
                <a:cs typeface="Times New Roman" panose="02020603050405020304" pitchFamily="18" charset="0"/>
              </a:rPr>
              <a:t>Listening, Attention and Understanding, Speaking</a:t>
            </a:r>
            <a:r>
              <a:rPr lang="en-GB" sz="1200" dirty="0">
                <a:latin typeface="Calibri" panose="020F0502020204030204" pitchFamily="34" charset="0"/>
                <a:ea typeface="Calibri" panose="020F0502020204030204" pitchFamily="34" charset="0"/>
                <a:cs typeface="Times New Roman" panose="02020603050405020304" pitchFamily="18" charset="0"/>
              </a:rPr>
              <a:t>, </a:t>
            </a:r>
            <a:r>
              <a:rPr lang="en-GB" sz="1200" dirty="0">
                <a:effectLst/>
                <a:latin typeface="Calibri" panose="020F0502020204030204" pitchFamily="34" charset="0"/>
                <a:ea typeface="Calibri" panose="020F0502020204030204" pitchFamily="34" charset="0"/>
                <a:cs typeface="Times New Roman" panose="02020603050405020304" pitchFamily="18" charset="0"/>
              </a:rPr>
              <a:t>Self-Regulation, Managing Self, Building Relationships </a:t>
            </a:r>
            <a:endParaRPr lang="en-GB" sz="1200" b="1" u="sng"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GB" sz="1200" b="1" u="sng" dirty="0">
                <a:effectLst/>
                <a:latin typeface="Calibri" panose="020F0502020204030204" pitchFamily="34" charset="0"/>
                <a:ea typeface="Calibri" panose="020F0502020204030204" pitchFamily="34" charset="0"/>
                <a:cs typeface="Times New Roman" panose="02020603050405020304" pitchFamily="18" charset="0"/>
              </a:rPr>
              <a:t>SPECIFIC</a:t>
            </a:r>
            <a:br>
              <a:rPr lang="en-GB" sz="1200" b="1" u="sng" dirty="0">
                <a:effectLst/>
                <a:latin typeface="Calibri" panose="020F0502020204030204" pitchFamily="34" charset="0"/>
                <a:ea typeface="Calibri" panose="020F0502020204030204" pitchFamily="34" charset="0"/>
                <a:cs typeface="Times New Roman" panose="02020603050405020304" pitchFamily="18" charset="0"/>
              </a:rPr>
            </a:br>
            <a:r>
              <a:rPr lang="en-GB" sz="1200" dirty="0">
                <a:effectLst/>
                <a:latin typeface="Calibri" panose="020F0502020204030204" pitchFamily="34" charset="0"/>
                <a:ea typeface="Calibri" panose="020F0502020204030204" pitchFamily="34" charset="0"/>
                <a:cs typeface="Times New Roman" panose="02020603050405020304" pitchFamily="18" charset="0"/>
              </a:rPr>
              <a:t>People, Culture and Communities , Past and Present, The Natural World, Creating with Materials, Being Imaginative and Expressive</a:t>
            </a:r>
          </a:p>
        </p:txBody>
      </p:sp>
      <p:sp>
        <p:nvSpPr>
          <p:cNvPr id="3" name="Subtitle 2">
            <a:extLst>
              <a:ext uri="{FF2B5EF4-FFF2-40B4-BE49-F238E27FC236}">
                <a16:creationId xmlns:a16="http://schemas.microsoft.com/office/drawing/2014/main" id="{59434D02-20B3-7863-81D5-EF6496C06D0A}"/>
              </a:ext>
            </a:extLst>
          </p:cNvPr>
          <p:cNvSpPr>
            <a:spLocks noGrp="1"/>
          </p:cNvSpPr>
          <p:nvPr>
            <p:ph type="subTitle" idx="1"/>
          </p:nvPr>
        </p:nvSpPr>
        <p:spPr>
          <a:xfrm>
            <a:off x="4208547" y="3564790"/>
            <a:ext cx="3876842" cy="2823388"/>
          </a:xfrm>
          <a:ln w="28575"/>
        </p:spPr>
        <p:style>
          <a:lnRef idx="2">
            <a:schemeClr val="dk1"/>
          </a:lnRef>
          <a:fillRef idx="1">
            <a:schemeClr val="lt1"/>
          </a:fillRef>
          <a:effectRef idx="0">
            <a:schemeClr val="dk1"/>
          </a:effectRef>
          <a:fontRef idx="minor">
            <a:schemeClr val="dk1"/>
          </a:fontRef>
        </p:style>
        <p:txBody>
          <a:bodyPr>
            <a:noAutofit/>
          </a:bodyPr>
          <a:lstStyle/>
          <a:p>
            <a:pPr algn="l"/>
            <a:r>
              <a:rPr lang="en-GB" sz="1200" b="1" u="sng" dirty="0">
                <a:effectLst/>
                <a:ea typeface="Calibri" panose="020F0502020204030204" pitchFamily="34" charset="0"/>
                <a:cs typeface="Times New Roman" panose="02020603050405020304" pitchFamily="18" charset="0"/>
              </a:rPr>
              <a:t>Home links</a:t>
            </a:r>
          </a:p>
          <a:p>
            <a:pPr algn="l"/>
            <a:r>
              <a:rPr lang="en-GB" sz="1200" dirty="0">
                <a:effectLst/>
                <a:ea typeface="Calibri" panose="020F0502020204030204" pitchFamily="34" charset="0"/>
                <a:cs typeface="Times New Roman" panose="02020603050405020304" pitchFamily="18" charset="0"/>
              </a:rPr>
              <a:t>Bring in photographs of special people/events such as weddings, new babies etc.</a:t>
            </a:r>
          </a:p>
          <a:p>
            <a:pPr algn="l"/>
            <a:r>
              <a:rPr lang="en-GB" sz="1200" dirty="0">
                <a:effectLst/>
                <a:ea typeface="Calibri" panose="020F0502020204030204" pitchFamily="34" charset="0"/>
                <a:cs typeface="Times New Roman" panose="02020603050405020304" pitchFamily="18" charset="0"/>
              </a:rPr>
              <a:t>Parents invited to school to watch performance of a happy ending story such as Rama and Sita.</a:t>
            </a:r>
          </a:p>
          <a:p>
            <a:pPr algn="l"/>
            <a:r>
              <a:rPr lang="en-GB" sz="1200" dirty="0">
                <a:effectLst/>
                <a:ea typeface="Calibri" panose="020F0502020204030204" pitchFamily="34" charset="0"/>
                <a:cs typeface="Times New Roman" panose="02020603050405020304" pitchFamily="18" charset="0"/>
              </a:rPr>
              <a:t>Hopes for families/children in the future.</a:t>
            </a:r>
          </a:p>
          <a:p>
            <a:pPr algn="l"/>
            <a:r>
              <a:rPr lang="en-GB" sz="1200" dirty="0">
                <a:effectLst/>
                <a:ea typeface="Calibri" panose="020F0502020204030204" pitchFamily="34" charset="0"/>
                <a:cs typeface="Times New Roman" panose="02020603050405020304" pitchFamily="18" charset="0"/>
              </a:rPr>
              <a:t>Share photos of pets/favourite toys.</a:t>
            </a:r>
          </a:p>
          <a:p>
            <a:pPr algn="l"/>
            <a:r>
              <a:rPr lang="en-GB" sz="1200" dirty="0">
                <a:effectLst/>
                <a:ea typeface="Calibri" panose="020F0502020204030204" pitchFamily="34" charset="0"/>
                <a:cs typeface="Times New Roman" panose="02020603050405020304" pitchFamily="18" charset="0"/>
              </a:rPr>
              <a:t>Share personal artefacts from joyous events such as wedding dress, christening gown, baby hospital wristband etc. </a:t>
            </a:r>
          </a:p>
          <a:p>
            <a:pPr algn="l"/>
            <a:r>
              <a:rPr lang="en-GB" sz="1200" dirty="0">
                <a:effectLst/>
                <a:ea typeface="Calibri" panose="020F0502020204030204" pitchFamily="34" charset="0"/>
                <a:cs typeface="Times New Roman" panose="02020603050405020304" pitchFamily="18" charset="0"/>
              </a:rPr>
              <a:t>Take children on a visit to a nature reserve, park, zoo, museum, theatre etc. and share photos on online journal. </a:t>
            </a:r>
          </a:p>
        </p:txBody>
      </p:sp>
      <p:pic>
        <p:nvPicPr>
          <p:cNvPr id="22" name="Picture 21">
            <a:extLst>
              <a:ext uri="{FF2B5EF4-FFF2-40B4-BE49-F238E27FC236}">
                <a16:creationId xmlns:a16="http://schemas.microsoft.com/office/drawing/2014/main" id="{0A4AD558-DF40-12CC-3037-C623966B8B66}"/>
              </a:ext>
              <a:ext uri="{C183D7F6-B498-43B3-948B-1728B52AA6E4}">
                <adec:decorative xmlns:adec="http://schemas.microsoft.com/office/drawing/2017/decorative" val="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455311" y="193612"/>
            <a:ext cx="939165" cy="495867"/>
          </a:xfrm>
          <a:prstGeom prst="rect">
            <a:avLst/>
          </a:prstGeom>
        </p:spPr>
      </p:pic>
      <p:sp>
        <p:nvSpPr>
          <p:cNvPr id="4" name="TextBox 3">
            <a:extLst>
              <a:ext uri="{FF2B5EF4-FFF2-40B4-BE49-F238E27FC236}">
                <a16:creationId xmlns:a16="http://schemas.microsoft.com/office/drawing/2014/main" id="{420647D0-8953-289B-D89A-3EFF294381E7}"/>
              </a:ext>
              <a:ext uri="{C183D7F6-B498-43B3-948B-1728B52AA6E4}">
                <adec:decorative xmlns:adec="http://schemas.microsoft.com/office/drawing/2017/decorative" val="1"/>
              </a:ext>
            </a:extLst>
          </p:cNvPr>
          <p:cNvSpPr txBox="1"/>
          <p:nvPr/>
        </p:nvSpPr>
        <p:spPr>
          <a:xfrm>
            <a:off x="308225" y="234955"/>
            <a:ext cx="1382430" cy="584775"/>
          </a:xfrm>
          <a:prstGeom prst="rect">
            <a:avLst/>
          </a:prstGeom>
          <a:noFill/>
        </p:spPr>
        <p:txBody>
          <a:bodyPr wrap="square" rtlCol="0">
            <a:spAutoFit/>
          </a:bodyPr>
          <a:lstStyle/>
          <a:p>
            <a:r>
              <a:rPr lang="en-GB" sz="3200" dirty="0">
                <a:latin typeface="Verdana" panose="020B0604030504040204" pitchFamily="34" charset="0"/>
                <a:ea typeface="Verdana" panose="020B0604030504040204" pitchFamily="34" charset="0"/>
                <a:cs typeface="Raavi" panose="020B0502040204020203" pitchFamily="34" charset="0"/>
              </a:rPr>
              <a:t>EYFS</a:t>
            </a:r>
          </a:p>
        </p:txBody>
      </p:sp>
    </p:spTree>
    <p:extLst>
      <p:ext uri="{BB962C8B-B14F-4D97-AF65-F5344CB8AC3E}">
        <p14:creationId xmlns:p14="http://schemas.microsoft.com/office/powerpoint/2010/main" val="410677870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SSISTID" val="36aeb891-2f65-4ff6-9839-e81279998880"/>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185</TotalTime>
  <Words>580</Words>
  <Application>Microsoft Office PowerPoint</Application>
  <PresentationFormat>Widescreen</PresentationFormat>
  <Paragraphs>23</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Verdana</vt:lpstr>
      <vt:lpstr>Office Theme</vt:lpstr>
      <vt:lpstr> “The most beautiful moments in life are moments when you are expressing your joy, not when you are seeking it.” – Sadhguru Child speak explanation – showing a feeling of great happiness.  Key questions  Learning from Experience What makes you happy? How did you feel when you are happy? Learning about Religious and Non-Religious Worldviews  What and how do people celebrate? Learning from Faith How do you show ‘happy?’ What do you think joy means? Who brings you joy? Learning to Discern  When is it ok to feel not happy, to be sad?</vt:lpstr>
    </vt:vector>
  </TitlesOfParts>
  <Company>Birmingham City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Appreciating Beauty</dc:title>
  <dc:creator>Jaspal Shambi</dc:creator>
  <cp:lastModifiedBy>Dee Hill</cp:lastModifiedBy>
  <cp:revision>12</cp:revision>
  <dcterms:created xsi:type="dcterms:W3CDTF">2023-11-01T16:02:31Z</dcterms:created>
  <dcterms:modified xsi:type="dcterms:W3CDTF">2023-11-17T16:18:14Z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loudStatistics_StoryID">
    <vt:lpwstr>9d70737e-8046-41c6-aaf7-e670497d8801</vt:lpwstr>
  </property>
  <property fmtid="{D5CDD505-2E9C-101B-9397-08002B2CF9AE}" pid="3" name="MSIP_Label_a17471b1-27ab-4640-9264-e69a67407ca3_Enabled">
    <vt:lpwstr>true</vt:lpwstr>
  </property>
  <property fmtid="{D5CDD505-2E9C-101B-9397-08002B2CF9AE}" pid="4" name="MSIP_Label_a17471b1-27ab-4640-9264-e69a67407ca3_SetDate">
    <vt:lpwstr>2023-11-01T16:37:36Z</vt:lpwstr>
  </property>
  <property fmtid="{D5CDD505-2E9C-101B-9397-08002B2CF9AE}" pid="5" name="MSIP_Label_a17471b1-27ab-4640-9264-e69a67407ca3_Method">
    <vt:lpwstr>Standard</vt:lpwstr>
  </property>
  <property fmtid="{D5CDD505-2E9C-101B-9397-08002B2CF9AE}" pid="6" name="MSIP_Label_a17471b1-27ab-4640-9264-e69a67407ca3_Name">
    <vt:lpwstr>BCC - OFFICIAL</vt:lpwstr>
  </property>
  <property fmtid="{D5CDD505-2E9C-101B-9397-08002B2CF9AE}" pid="7" name="MSIP_Label_a17471b1-27ab-4640-9264-e69a67407ca3_SiteId">
    <vt:lpwstr>699ace67-d2e4-4bcd-b303-d2bbe2b9bbf1</vt:lpwstr>
  </property>
  <property fmtid="{D5CDD505-2E9C-101B-9397-08002B2CF9AE}" pid="8" name="MSIP_Label_a17471b1-27ab-4640-9264-e69a67407ca3_ActionId">
    <vt:lpwstr>8d934144-01b6-4699-90fa-9ae76a3b84ba</vt:lpwstr>
  </property>
  <property fmtid="{D5CDD505-2E9C-101B-9397-08002B2CF9AE}" pid="9" name="MSIP_Label_a17471b1-27ab-4640-9264-e69a67407ca3_ContentBits">
    <vt:lpwstr>2</vt:lpwstr>
  </property>
  <property fmtid="{D5CDD505-2E9C-101B-9397-08002B2CF9AE}" pid="10" name="ClassificationContentMarkingFooterLocations">
    <vt:lpwstr>Office Theme:8</vt:lpwstr>
  </property>
  <property fmtid="{D5CDD505-2E9C-101B-9397-08002B2CF9AE}" pid="11" name="ClassificationContentMarkingFooterText">
    <vt:lpwstr>OFFICIAL</vt:lpwstr>
  </property>
</Properties>
</file>