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custDataLst>
    <p:tags r:id="rId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a:srgbClr val="008080"/>
    <a:srgbClr val="CC0066"/>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792" autoAdjust="0"/>
  </p:normalViewPr>
  <p:slideViewPr>
    <p:cSldViewPr snapToGrid="0">
      <p:cViewPr varScale="1">
        <p:scale>
          <a:sx n="107" d="100"/>
          <a:sy n="107" d="100"/>
        </p:scale>
        <p:origin x="11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tags" Target="tags/tag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CCF4C-AF85-8AB5-D05B-3D0A0DF4F8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CD2FD4A-A6E9-FFA3-C3CC-6DCA3AC597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A3BD3F7-FA46-1351-D6A0-A57E60DE42DC}"/>
              </a:ext>
            </a:extLst>
          </p:cNvPr>
          <p:cNvSpPr>
            <a:spLocks noGrp="1"/>
          </p:cNvSpPr>
          <p:nvPr>
            <p:ph type="dt" sz="half" idx="10"/>
          </p:nvPr>
        </p:nvSpPr>
        <p:spPr/>
        <p:txBody>
          <a:bodyPr/>
          <a:lstStyle/>
          <a:p>
            <a:fld id="{30603443-C9E8-4B7A-9BDE-A779DF2E4C0B}" type="datetimeFigureOut">
              <a:rPr lang="en-GB" smtClean="0"/>
              <a:t>21/11/2023</a:t>
            </a:fld>
            <a:endParaRPr lang="en-GB"/>
          </a:p>
        </p:txBody>
      </p:sp>
      <p:sp>
        <p:nvSpPr>
          <p:cNvPr id="5" name="Footer Placeholder 4">
            <a:extLst>
              <a:ext uri="{FF2B5EF4-FFF2-40B4-BE49-F238E27FC236}">
                <a16:creationId xmlns:a16="http://schemas.microsoft.com/office/drawing/2014/main" id="{4397E9E0-A62B-FBF3-6F71-111FCA857BC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A21311-398E-CA76-F83F-AD97F091FF2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805856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46A30-8B63-4648-2E2E-DE5B34D6E10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9AAFC82-06FE-EDD8-4C5D-CD3F15F6105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C0A292-491C-B53E-1475-4863B986F64B}"/>
              </a:ext>
            </a:extLst>
          </p:cNvPr>
          <p:cNvSpPr>
            <a:spLocks noGrp="1"/>
          </p:cNvSpPr>
          <p:nvPr>
            <p:ph type="dt" sz="half" idx="10"/>
          </p:nvPr>
        </p:nvSpPr>
        <p:spPr/>
        <p:txBody>
          <a:bodyPr/>
          <a:lstStyle/>
          <a:p>
            <a:fld id="{30603443-C9E8-4B7A-9BDE-A779DF2E4C0B}" type="datetimeFigureOut">
              <a:rPr lang="en-GB" smtClean="0"/>
              <a:t>21/11/2023</a:t>
            </a:fld>
            <a:endParaRPr lang="en-GB"/>
          </a:p>
        </p:txBody>
      </p:sp>
      <p:sp>
        <p:nvSpPr>
          <p:cNvPr id="5" name="Footer Placeholder 4">
            <a:extLst>
              <a:ext uri="{FF2B5EF4-FFF2-40B4-BE49-F238E27FC236}">
                <a16:creationId xmlns:a16="http://schemas.microsoft.com/office/drawing/2014/main" id="{2270EBC4-9B87-A0EC-7569-DBC577A272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CC04E22-AC67-CDB1-32DE-011CCE1337FB}"/>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4294163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2A3286-6625-8098-B45A-8EACDBEC3F3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8BF68D3-2B08-139C-7795-24B8406F84F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28943A-384D-B090-B4F4-DBDB374DEA1C}"/>
              </a:ext>
            </a:extLst>
          </p:cNvPr>
          <p:cNvSpPr>
            <a:spLocks noGrp="1"/>
          </p:cNvSpPr>
          <p:nvPr>
            <p:ph type="dt" sz="half" idx="10"/>
          </p:nvPr>
        </p:nvSpPr>
        <p:spPr/>
        <p:txBody>
          <a:bodyPr/>
          <a:lstStyle/>
          <a:p>
            <a:fld id="{30603443-C9E8-4B7A-9BDE-A779DF2E4C0B}" type="datetimeFigureOut">
              <a:rPr lang="en-GB" smtClean="0"/>
              <a:t>21/11/2023</a:t>
            </a:fld>
            <a:endParaRPr lang="en-GB"/>
          </a:p>
        </p:txBody>
      </p:sp>
      <p:sp>
        <p:nvSpPr>
          <p:cNvPr id="5" name="Footer Placeholder 4">
            <a:extLst>
              <a:ext uri="{FF2B5EF4-FFF2-40B4-BE49-F238E27FC236}">
                <a16:creationId xmlns:a16="http://schemas.microsoft.com/office/drawing/2014/main" id="{C0AE4847-7D64-76F1-74DD-05DCE32812F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BAE940-EA97-DA4B-F1B5-69F6BE96AB3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072107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48680-B82A-C346-EE23-C79B65F010C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049313C-155A-8FA7-3F22-CDCF307792B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9E2801F-95BA-E815-1221-CC2DA5D4B492}"/>
              </a:ext>
            </a:extLst>
          </p:cNvPr>
          <p:cNvSpPr>
            <a:spLocks noGrp="1"/>
          </p:cNvSpPr>
          <p:nvPr>
            <p:ph type="dt" sz="half" idx="10"/>
          </p:nvPr>
        </p:nvSpPr>
        <p:spPr/>
        <p:txBody>
          <a:bodyPr/>
          <a:lstStyle/>
          <a:p>
            <a:fld id="{30603443-C9E8-4B7A-9BDE-A779DF2E4C0B}" type="datetimeFigureOut">
              <a:rPr lang="en-GB" smtClean="0"/>
              <a:t>21/11/2023</a:t>
            </a:fld>
            <a:endParaRPr lang="en-GB"/>
          </a:p>
        </p:txBody>
      </p:sp>
      <p:sp>
        <p:nvSpPr>
          <p:cNvPr id="5" name="Footer Placeholder 4">
            <a:extLst>
              <a:ext uri="{FF2B5EF4-FFF2-40B4-BE49-F238E27FC236}">
                <a16:creationId xmlns:a16="http://schemas.microsoft.com/office/drawing/2014/main" id="{E3041D7A-1669-AE4F-B973-61A2C19DB6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D4F040C-D728-40DC-3D5C-284BCD010DE5}"/>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558678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7D7D8-5CF4-F4DC-F0CE-C5F93078FA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68A4467-B379-E87B-683C-B493E0BECB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33E07AB-D9D6-4117-5F36-39EDBA3EA34B}"/>
              </a:ext>
            </a:extLst>
          </p:cNvPr>
          <p:cNvSpPr>
            <a:spLocks noGrp="1"/>
          </p:cNvSpPr>
          <p:nvPr>
            <p:ph type="dt" sz="half" idx="10"/>
          </p:nvPr>
        </p:nvSpPr>
        <p:spPr/>
        <p:txBody>
          <a:bodyPr/>
          <a:lstStyle/>
          <a:p>
            <a:fld id="{30603443-C9E8-4B7A-9BDE-A779DF2E4C0B}" type="datetimeFigureOut">
              <a:rPr lang="en-GB" smtClean="0"/>
              <a:t>21/11/2023</a:t>
            </a:fld>
            <a:endParaRPr lang="en-GB"/>
          </a:p>
        </p:txBody>
      </p:sp>
      <p:sp>
        <p:nvSpPr>
          <p:cNvPr id="5" name="Footer Placeholder 4">
            <a:extLst>
              <a:ext uri="{FF2B5EF4-FFF2-40B4-BE49-F238E27FC236}">
                <a16:creationId xmlns:a16="http://schemas.microsoft.com/office/drawing/2014/main" id="{D427289D-1EA6-5016-2C17-B992B9A0C4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91691F-A9AC-BEE9-0244-E43FA23E6B8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374743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21197-885F-6DB2-C819-619C9A50D38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6E98564-B206-1103-83E4-F9D5C40ABB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69C13BE-2C2A-3812-4123-1F11F10318C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93679A7-9B7D-6121-5CD9-33A71A548824}"/>
              </a:ext>
            </a:extLst>
          </p:cNvPr>
          <p:cNvSpPr>
            <a:spLocks noGrp="1"/>
          </p:cNvSpPr>
          <p:nvPr>
            <p:ph type="dt" sz="half" idx="10"/>
          </p:nvPr>
        </p:nvSpPr>
        <p:spPr/>
        <p:txBody>
          <a:bodyPr/>
          <a:lstStyle/>
          <a:p>
            <a:fld id="{30603443-C9E8-4B7A-9BDE-A779DF2E4C0B}" type="datetimeFigureOut">
              <a:rPr lang="en-GB" smtClean="0"/>
              <a:t>21/11/2023</a:t>
            </a:fld>
            <a:endParaRPr lang="en-GB"/>
          </a:p>
        </p:txBody>
      </p:sp>
      <p:sp>
        <p:nvSpPr>
          <p:cNvPr id="6" name="Footer Placeholder 5">
            <a:extLst>
              <a:ext uri="{FF2B5EF4-FFF2-40B4-BE49-F238E27FC236}">
                <a16:creationId xmlns:a16="http://schemas.microsoft.com/office/drawing/2014/main" id="{97FD8B13-AE94-F00B-E28E-6ECF0634546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E3EAC98-E553-2D78-194B-1E71EEDF25D8}"/>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236260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E71AD-074E-2681-5323-F71C28F7BA6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79A5FA6-BB90-B3E5-1C48-AC6DA26BD3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366243-B4A6-69FE-74D0-A79D9FDD742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5AC1702-A257-BB9D-00E3-8316A8E7B2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5C14BC-DE3B-9EBA-3AE4-C89B6A619F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CA180B0-34D0-7D0B-51A7-C9CC8A218925}"/>
              </a:ext>
            </a:extLst>
          </p:cNvPr>
          <p:cNvSpPr>
            <a:spLocks noGrp="1"/>
          </p:cNvSpPr>
          <p:nvPr>
            <p:ph type="dt" sz="half" idx="10"/>
          </p:nvPr>
        </p:nvSpPr>
        <p:spPr/>
        <p:txBody>
          <a:bodyPr/>
          <a:lstStyle/>
          <a:p>
            <a:fld id="{30603443-C9E8-4B7A-9BDE-A779DF2E4C0B}" type="datetimeFigureOut">
              <a:rPr lang="en-GB" smtClean="0"/>
              <a:t>21/11/2023</a:t>
            </a:fld>
            <a:endParaRPr lang="en-GB"/>
          </a:p>
        </p:txBody>
      </p:sp>
      <p:sp>
        <p:nvSpPr>
          <p:cNvPr id="8" name="Footer Placeholder 7">
            <a:extLst>
              <a:ext uri="{FF2B5EF4-FFF2-40B4-BE49-F238E27FC236}">
                <a16:creationId xmlns:a16="http://schemas.microsoft.com/office/drawing/2014/main" id="{ED2D6FD6-55F4-6186-A174-628CB3C1F62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D4F5542-25AB-AFDC-02DF-668963DBE3AC}"/>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829197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1F643-E2FD-BDB5-3BEC-5BF24C1CC59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F063292-F60D-E8C5-50A3-889A0BA8360E}"/>
              </a:ext>
            </a:extLst>
          </p:cNvPr>
          <p:cNvSpPr>
            <a:spLocks noGrp="1"/>
          </p:cNvSpPr>
          <p:nvPr>
            <p:ph type="dt" sz="half" idx="10"/>
          </p:nvPr>
        </p:nvSpPr>
        <p:spPr/>
        <p:txBody>
          <a:bodyPr/>
          <a:lstStyle/>
          <a:p>
            <a:fld id="{30603443-C9E8-4B7A-9BDE-A779DF2E4C0B}" type="datetimeFigureOut">
              <a:rPr lang="en-GB" smtClean="0"/>
              <a:t>21/11/2023</a:t>
            </a:fld>
            <a:endParaRPr lang="en-GB"/>
          </a:p>
        </p:txBody>
      </p:sp>
      <p:sp>
        <p:nvSpPr>
          <p:cNvPr id="4" name="Footer Placeholder 3">
            <a:extLst>
              <a:ext uri="{FF2B5EF4-FFF2-40B4-BE49-F238E27FC236}">
                <a16:creationId xmlns:a16="http://schemas.microsoft.com/office/drawing/2014/main" id="{27DFEA7E-7580-C6D8-AF38-2925D67F8F3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38348BA-22AA-C501-EA62-9A228368B4FA}"/>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299021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BEED2D-8E7D-A4B8-2BD9-3A41BB070D48}"/>
              </a:ext>
            </a:extLst>
          </p:cNvPr>
          <p:cNvSpPr>
            <a:spLocks noGrp="1"/>
          </p:cNvSpPr>
          <p:nvPr>
            <p:ph type="dt" sz="half" idx="10"/>
          </p:nvPr>
        </p:nvSpPr>
        <p:spPr/>
        <p:txBody>
          <a:bodyPr/>
          <a:lstStyle/>
          <a:p>
            <a:fld id="{30603443-C9E8-4B7A-9BDE-A779DF2E4C0B}" type="datetimeFigureOut">
              <a:rPr lang="en-GB" smtClean="0"/>
              <a:t>21/11/2023</a:t>
            </a:fld>
            <a:endParaRPr lang="en-GB"/>
          </a:p>
        </p:txBody>
      </p:sp>
      <p:sp>
        <p:nvSpPr>
          <p:cNvPr id="3" name="Footer Placeholder 2">
            <a:extLst>
              <a:ext uri="{FF2B5EF4-FFF2-40B4-BE49-F238E27FC236}">
                <a16:creationId xmlns:a16="http://schemas.microsoft.com/office/drawing/2014/main" id="{20AC5389-649C-B56A-FF6B-2A2BF65E408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B5CF741-487C-CED8-9411-49A3E04867D7}"/>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3236587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6223E-EB76-4A5E-3775-2F4AAB83DB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724C025-5196-C3A0-7E53-A262E481F8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82BEAA5-5C31-F1FD-D8EC-0C40849C76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6284EE-0F50-E6B7-4DB9-2889395B0B6F}"/>
              </a:ext>
            </a:extLst>
          </p:cNvPr>
          <p:cNvSpPr>
            <a:spLocks noGrp="1"/>
          </p:cNvSpPr>
          <p:nvPr>
            <p:ph type="dt" sz="half" idx="10"/>
          </p:nvPr>
        </p:nvSpPr>
        <p:spPr/>
        <p:txBody>
          <a:bodyPr/>
          <a:lstStyle/>
          <a:p>
            <a:fld id="{30603443-C9E8-4B7A-9BDE-A779DF2E4C0B}" type="datetimeFigureOut">
              <a:rPr lang="en-GB" smtClean="0"/>
              <a:t>21/11/2023</a:t>
            </a:fld>
            <a:endParaRPr lang="en-GB"/>
          </a:p>
        </p:txBody>
      </p:sp>
      <p:sp>
        <p:nvSpPr>
          <p:cNvPr id="6" name="Footer Placeholder 5">
            <a:extLst>
              <a:ext uri="{FF2B5EF4-FFF2-40B4-BE49-F238E27FC236}">
                <a16:creationId xmlns:a16="http://schemas.microsoft.com/office/drawing/2014/main" id="{97CA4E57-961D-9333-6622-283303B5435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DCEA3C3-50E3-C4D7-2FE4-0266DAA2ADA2}"/>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17490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2E405-55ED-EAA0-7C97-2D23653F3E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D01E97A-26A4-63CA-95EB-98B5A44E86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0C39945-1395-0124-1D6C-E06011DDA5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6F551A-2AD0-747F-FCDB-A1C285B7D30A}"/>
              </a:ext>
            </a:extLst>
          </p:cNvPr>
          <p:cNvSpPr>
            <a:spLocks noGrp="1"/>
          </p:cNvSpPr>
          <p:nvPr>
            <p:ph type="dt" sz="half" idx="10"/>
          </p:nvPr>
        </p:nvSpPr>
        <p:spPr/>
        <p:txBody>
          <a:bodyPr/>
          <a:lstStyle/>
          <a:p>
            <a:fld id="{30603443-C9E8-4B7A-9BDE-A779DF2E4C0B}" type="datetimeFigureOut">
              <a:rPr lang="en-GB" smtClean="0"/>
              <a:t>21/11/2023</a:t>
            </a:fld>
            <a:endParaRPr lang="en-GB"/>
          </a:p>
        </p:txBody>
      </p:sp>
      <p:sp>
        <p:nvSpPr>
          <p:cNvPr id="6" name="Footer Placeholder 5">
            <a:extLst>
              <a:ext uri="{FF2B5EF4-FFF2-40B4-BE49-F238E27FC236}">
                <a16:creationId xmlns:a16="http://schemas.microsoft.com/office/drawing/2014/main" id="{5A28FF3F-6763-7839-4682-599E9BE4DC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88CB70-D6EE-D26E-39D6-09AC291CC71B}"/>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38064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84FC2E-AAB2-55DD-2565-4023F5210B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A27F2C7-0EE1-05DB-9625-BC30653885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68C7F42-180A-9DEC-8055-9C3642F700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603443-C9E8-4B7A-9BDE-A779DF2E4C0B}" type="datetimeFigureOut">
              <a:rPr lang="en-GB" smtClean="0"/>
              <a:t>21/11/2023</a:t>
            </a:fld>
            <a:endParaRPr lang="en-GB"/>
          </a:p>
        </p:txBody>
      </p:sp>
      <p:sp>
        <p:nvSpPr>
          <p:cNvPr id="5" name="Footer Placeholder 4">
            <a:extLst>
              <a:ext uri="{FF2B5EF4-FFF2-40B4-BE49-F238E27FC236}">
                <a16:creationId xmlns:a16="http://schemas.microsoft.com/office/drawing/2014/main" id="{6A1EEA64-9677-4F4F-1C69-6A4B1BE637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2859D6E-B09C-8CAF-5915-EF25681567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E9A016-0E6B-4433-B229-0324707B470C}" type="slidenum">
              <a:rPr lang="en-GB" smtClean="0"/>
              <a:t>‹#›</a:t>
            </a:fld>
            <a:endParaRPr lang="en-GB"/>
          </a:p>
        </p:txBody>
      </p:sp>
      <p:sp>
        <p:nvSpPr>
          <p:cNvPr id="8" name="TextBox 7">
            <a:extLst>
              <a:ext uri="{FF2B5EF4-FFF2-40B4-BE49-F238E27FC236}">
                <a16:creationId xmlns:a16="http://schemas.microsoft.com/office/drawing/2014/main" id="{12602D41-68F0-E900-15DD-D99695600221}"/>
              </a:ext>
            </a:extLst>
          </p:cNvPr>
          <p:cNvSpPr txBox="1"/>
          <p:nvPr userDrawn="1">
            <p:extLst>
              <p:ext uri="{1162E1C5-73C7-4A58-AE30-91384D911F3F}">
                <p184:classification xmlns:p184="http://schemas.microsoft.com/office/powerpoint/2018/4/main" val="ftr"/>
              </p:ext>
            </p:extLst>
          </p:nvPr>
        </p:nvSpPr>
        <p:spPr>
          <a:xfrm>
            <a:off x="5865813" y="6705600"/>
            <a:ext cx="488950" cy="152400"/>
          </a:xfrm>
          <a:prstGeom prst="rect">
            <a:avLst/>
          </a:prstGeom>
        </p:spPr>
        <p:txBody>
          <a:bodyPr horzOverflow="overflow" lIns="0" tIns="0" rIns="0" bIns="0">
            <a:spAutoFit/>
          </a:bodyPr>
          <a:lstStyle/>
          <a:p>
            <a:pPr algn="l"/>
            <a:r>
              <a:rPr lang="en-GB" sz="1000">
                <a:solidFill>
                  <a:srgbClr val="000000"/>
                </a:solidFill>
                <a:latin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13050428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www.bbc.co.uk/religion/religions/jainism/"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descr="Being Temperate, Self-Disciplined and seeking &#10;">
            <a:extLst>
              <a:ext uri="{FF2B5EF4-FFF2-40B4-BE49-F238E27FC236}">
                <a16:creationId xmlns:a16="http://schemas.microsoft.com/office/drawing/2014/main" id="{03399FE1-3741-E1A9-0DDE-6238B52199AB}"/>
              </a:ext>
              <a:ext uri="{C183D7F6-B498-43B3-948B-1728B52AA6E4}">
                <adec:decorative xmlns:adec="http://schemas.microsoft.com/office/drawing/2017/decorative" val="0"/>
              </a:ext>
            </a:extLst>
          </p:cNvPr>
          <p:cNvSpPr txBox="1"/>
          <p:nvPr/>
        </p:nvSpPr>
        <p:spPr>
          <a:xfrm>
            <a:off x="3163652" y="234955"/>
            <a:ext cx="6257750" cy="492122"/>
          </a:xfrm>
          <a:prstGeom prst="rect">
            <a:avLst/>
          </a:prstGeom>
          <a:noFill/>
        </p:spPr>
        <p:txBody>
          <a:bodyPr wrap="square" rtlCol="0">
            <a:spAutoFit/>
          </a:bodyPr>
          <a:lstStyle/>
          <a:p>
            <a:pPr algn="ctr">
              <a:lnSpc>
                <a:spcPct val="115000"/>
              </a:lnSpc>
              <a:spcAft>
                <a:spcPts val="1000"/>
              </a:spcAft>
            </a:pPr>
            <a:r>
              <a:rPr lang="en-GB" sz="2400" b="1" u="sng" dirty="0">
                <a:effectLst/>
                <a:latin typeface="Calibri" panose="020F0502020204030204" pitchFamily="34" charset="0"/>
                <a:ea typeface="Calibri" panose="020F0502020204030204" pitchFamily="34" charset="0"/>
                <a:cs typeface="Times New Roman" panose="02020603050405020304" pitchFamily="18" charset="0"/>
              </a:rPr>
              <a:t>Being Temperate, Self-Disciplined and seeking </a:t>
            </a:r>
            <a:endParaRPr lang="en-GB" sz="2400" b="1" u="sng" dirty="0">
              <a:effectLst/>
              <a:ea typeface="Calibri" panose="020F0502020204030204" pitchFamily="34" charset="0"/>
              <a:cs typeface="Times New Roman" panose="02020603050405020304" pitchFamily="18" charset="0"/>
            </a:endParaRPr>
          </a:p>
        </p:txBody>
      </p:sp>
      <p:sp>
        <p:nvSpPr>
          <p:cNvPr id="2" name="Title 1">
            <a:extLst>
              <a:ext uri="{FF2B5EF4-FFF2-40B4-BE49-F238E27FC236}">
                <a16:creationId xmlns:a16="http://schemas.microsoft.com/office/drawing/2014/main" id="{0E118D19-959C-323F-9367-6F15F76E1FD1}"/>
              </a:ext>
            </a:extLst>
          </p:cNvPr>
          <p:cNvSpPr>
            <a:spLocks noGrp="1"/>
          </p:cNvSpPr>
          <p:nvPr>
            <p:ph type="ctrTitle"/>
          </p:nvPr>
        </p:nvSpPr>
        <p:spPr>
          <a:xfrm>
            <a:off x="98553" y="830628"/>
            <a:ext cx="3990890" cy="3822826"/>
          </a:xfrm>
          <a:ln w="28575"/>
        </p:spPr>
        <p:style>
          <a:lnRef idx="2">
            <a:schemeClr val="dk1"/>
          </a:lnRef>
          <a:fillRef idx="1">
            <a:schemeClr val="lt1"/>
          </a:fillRef>
          <a:effectRef idx="0">
            <a:schemeClr val="dk1"/>
          </a:effectRef>
          <a:fontRef idx="minor">
            <a:schemeClr val="dk1"/>
          </a:fontRef>
        </p:style>
        <p:txBody>
          <a:bodyPr>
            <a:noAutofit/>
          </a:bodyPr>
          <a:lstStyle/>
          <a:p>
            <a:pPr algn="l">
              <a:lnSpc>
                <a:spcPct val="107000"/>
              </a:lnSpc>
              <a:spcAft>
                <a:spcPts val="800"/>
              </a:spcAft>
            </a:pPr>
            <a:r>
              <a:rPr lang="en-GB" sz="1200" b="1" dirty="0"/>
              <a:t>“Self-discipline starts with the mastery of your thoughts. If you don’t control what you think, you can’t control what you do.” </a:t>
            </a:r>
            <a:r>
              <a:rPr lang="en-GB" sz="1200" dirty="0"/>
              <a:t>—Napoleon Hill</a:t>
            </a:r>
            <a:br>
              <a:rPr lang="en-GB" sz="1200" b="1" u="sng" dirty="0"/>
            </a:br>
            <a:r>
              <a:rPr lang="en-GB" sz="1200" b="1" u="sng" dirty="0"/>
              <a:t>Child speak explanation</a:t>
            </a:r>
            <a:br>
              <a:rPr lang="en-GB" sz="1200" b="1" u="sng" dirty="0"/>
            </a:br>
            <a:r>
              <a:rPr lang="en-GB" sz="1200" dirty="0"/>
              <a:t>To be thoughtful, calm and relaxed. To be happy with who we are. </a:t>
            </a:r>
            <a:br>
              <a:rPr lang="en-GB" sz="1200" b="1" u="sng" dirty="0"/>
            </a:br>
            <a:r>
              <a:rPr lang="en-GB" sz="1200" b="1" u="sng" dirty="0"/>
              <a:t>Key questions </a:t>
            </a:r>
            <a:br>
              <a:rPr lang="en-GB" sz="1200" b="1" u="sng" dirty="0"/>
            </a:br>
            <a:br>
              <a:rPr lang="en-GB" sz="1200" b="1" u="sng" dirty="0"/>
            </a:br>
            <a:r>
              <a:rPr lang="en-GB" sz="1200" b="1" u="sng" dirty="0">
                <a:solidFill>
                  <a:srgbClr val="008000"/>
                </a:solidFill>
              </a:rPr>
              <a:t>Learning From Experience</a:t>
            </a:r>
            <a:br>
              <a:rPr lang="en-GB" sz="1200" b="1" u="sng" dirty="0"/>
            </a:br>
            <a:r>
              <a:rPr lang="en-GB" sz="1200" dirty="0"/>
              <a:t>How do you feel when you are calm? What makes you feel this </a:t>
            </a:r>
            <a:r>
              <a:rPr lang="en-GB" sz="1200" dirty="0">
                <a:solidFill>
                  <a:schemeClr val="tx1"/>
                </a:solidFill>
              </a:rPr>
              <a:t>way?</a:t>
            </a:r>
            <a:br>
              <a:rPr lang="en-GB" sz="1200" b="1" u="sng" dirty="0">
                <a:solidFill>
                  <a:srgbClr val="CC0066"/>
                </a:solidFill>
              </a:rPr>
            </a:br>
            <a:r>
              <a:rPr lang="en-GB" sz="1200" b="1" u="sng" dirty="0">
                <a:solidFill>
                  <a:srgbClr val="CC0066"/>
                </a:solidFill>
              </a:rPr>
              <a:t>Learning about Religious and Non-Religious Worldviews</a:t>
            </a:r>
            <a:br>
              <a:rPr lang="en-GB" sz="1200" b="1" u="sng" dirty="0"/>
            </a:br>
            <a:r>
              <a:rPr lang="en-GB" sz="1200" dirty="0"/>
              <a:t>Who guides people with a tradition to behave? </a:t>
            </a:r>
            <a:br>
              <a:rPr lang="en-GB" sz="1200" dirty="0"/>
            </a:br>
            <a:r>
              <a:rPr lang="en-GB" sz="1200" dirty="0"/>
              <a:t>How do people show discipline and self-control when fasting (not eating for a period of time)?</a:t>
            </a:r>
            <a:br>
              <a:rPr lang="en-GB" sz="1200" b="1" u="sng" dirty="0"/>
            </a:br>
            <a:r>
              <a:rPr lang="en-GB" sz="1200" b="1" u="sng" dirty="0">
                <a:solidFill>
                  <a:srgbClr val="008080"/>
                </a:solidFill>
              </a:rPr>
              <a:t>Learning from Faith </a:t>
            </a:r>
            <a:br>
              <a:rPr lang="en-GB" sz="1200" b="1" u="sng" dirty="0"/>
            </a:br>
            <a:r>
              <a:rPr lang="en-GB" sz="1200" dirty="0"/>
              <a:t>What changes and influences my behaviour?</a:t>
            </a:r>
            <a:br>
              <a:rPr lang="en-GB" sz="1200" dirty="0"/>
            </a:br>
            <a:r>
              <a:rPr lang="en-GB" sz="1200" b="1" u="sng" dirty="0">
                <a:solidFill>
                  <a:srgbClr val="660066"/>
                </a:solidFill>
              </a:rPr>
              <a:t>Learning to Discern </a:t>
            </a:r>
            <a:br>
              <a:rPr lang="en-GB" sz="1200" dirty="0"/>
            </a:br>
            <a:r>
              <a:rPr lang="en-GB" sz="1200" dirty="0"/>
              <a:t>Can we always act with thought for others?</a:t>
            </a:r>
          </a:p>
        </p:txBody>
      </p:sp>
      <p:sp>
        <p:nvSpPr>
          <p:cNvPr id="17" name="TextBox 16" descr="Religious traditions">
            <a:extLst>
              <a:ext uri="{FF2B5EF4-FFF2-40B4-BE49-F238E27FC236}">
                <a16:creationId xmlns:a16="http://schemas.microsoft.com/office/drawing/2014/main" id="{1DD67341-07FA-B270-3623-EBC9DCDD3274}"/>
              </a:ext>
              <a:ext uri="{C183D7F6-B498-43B3-948B-1728B52AA6E4}">
                <adec:decorative xmlns:adec="http://schemas.microsoft.com/office/drawing/2017/decorative" val="0"/>
              </a:ext>
            </a:extLst>
          </p:cNvPr>
          <p:cNvSpPr txBox="1"/>
          <p:nvPr/>
        </p:nvSpPr>
        <p:spPr>
          <a:xfrm>
            <a:off x="4144401" y="830628"/>
            <a:ext cx="3876842" cy="4263860"/>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Religious Traditions</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Christianity- Christians believe God created all living things and gave people responsibility for all things. How does this affect our choices?</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Using Rosary beads during silent worship - Jesus being silent before his accusers.</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Lent- repentance and absolution.</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Eid – periods of fasting </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Buddhism- meditation. </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Jainism (ancient religion from India that teaches that the way to liberation and bliss is to live a life of harmlessness and renunciation)</a:t>
            </a:r>
            <a:endParaRPr lang="en-GB" sz="1200" b="1" u="sng"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Non-Religious Traditions </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Mindfulness</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Guided meditation</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Peer Massage – positive touch </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Role play opportunities </a:t>
            </a:r>
          </a:p>
        </p:txBody>
      </p:sp>
      <p:sp>
        <p:nvSpPr>
          <p:cNvPr id="19" name="TextBox 18" descr="RESOURCES">
            <a:extLst>
              <a:ext uri="{FF2B5EF4-FFF2-40B4-BE49-F238E27FC236}">
                <a16:creationId xmlns:a16="http://schemas.microsoft.com/office/drawing/2014/main" id="{2BC1D59B-21A6-F301-7CE9-726A26514300}"/>
              </a:ext>
              <a:ext uri="{C183D7F6-B498-43B3-948B-1728B52AA6E4}">
                <adec:decorative xmlns:adec="http://schemas.microsoft.com/office/drawing/2017/decorative" val="0"/>
              </a:ext>
            </a:extLst>
          </p:cNvPr>
          <p:cNvSpPr txBox="1"/>
          <p:nvPr/>
        </p:nvSpPr>
        <p:spPr>
          <a:xfrm>
            <a:off x="8102558" y="830628"/>
            <a:ext cx="3972458" cy="4571636"/>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Resources</a:t>
            </a: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Religious</a:t>
            </a: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Christianity</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Bible stories regarding how Jesus turned the other cheek and was silent before his accusers.</a:t>
            </a: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Islam</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Picture of a child learning in Qur’an school/or believers at Sunday school. </a:t>
            </a:r>
            <a:endParaRPr lang="en-GB" sz="1200" b="1"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GB" sz="1200" b="1" dirty="0">
                <a:effectLst/>
                <a:latin typeface="Calibri" panose="020F0502020204030204" pitchFamily="34" charset="0"/>
                <a:ea typeface="Calibri" panose="020F0502020204030204" pitchFamily="34" charset="0"/>
                <a:cs typeface="Calibri" panose="020F0502020204030204" pitchFamily="34" charset="0"/>
              </a:rPr>
              <a:t>Rosary beads</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hlinkClick r:id="rId2"/>
              </a:rPr>
              <a:t>www.bbc.co.uk/religion/religions/jainism/</a:t>
            </a:r>
            <a:r>
              <a:rPr lang="en-GB" sz="1200" dirty="0">
                <a:effectLst/>
                <a:latin typeface="Calibri" panose="020F0502020204030204" pitchFamily="34" charset="0"/>
                <a:ea typeface="Calibri" panose="020F0502020204030204" pitchFamily="34" charset="0"/>
                <a:cs typeface="Calibri" panose="020F0502020204030204" pitchFamily="34" charset="0"/>
              </a:rPr>
              <a:t> </a:t>
            </a: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Non-Religious</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The Colour Monster by Anna </a:t>
            </a:r>
            <a:r>
              <a:rPr lang="en-GB" sz="1200" dirty="0" err="1">
                <a:effectLst/>
                <a:latin typeface="Calibri" panose="020F0502020204030204" pitchFamily="34" charset="0"/>
                <a:ea typeface="Calibri" panose="020F0502020204030204" pitchFamily="34" charset="0"/>
                <a:cs typeface="Calibri" panose="020F0502020204030204" pitchFamily="34" charset="0"/>
              </a:rPr>
              <a:t>Llenas</a:t>
            </a:r>
            <a:endParaRPr lang="en-GB" sz="1200"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¬¬Resources for meditation and mindfulness e.g. Tibetan singing bowl, music for meditation or a </a:t>
            </a:r>
            <a:r>
              <a:rPr lang="en-GB" sz="1200" dirty="0" err="1">
                <a:effectLst/>
                <a:latin typeface="Calibri" panose="020F0502020204030204" pitchFamily="34" charset="0"/>
                <a:ea typeface="Calibri" panose="020F0502020204030204" pitchFamily="34" charset="0"/>
                <a:cs typeface="Calibri" panose="020F0502020204030204" pitchFamily="34" charset="0"/>
              </a:rPr>
              <a:t>prerecorded</a:t>
            </a:r>
            <a:r>
              <a:rPr lang="en-GB" sz="1200" dirty="0">
                <a:effectLst/>
                <a:latin typeface="Calibri" panose="020F0502020204030204" pitchFamily="34" charset="0"/>
                <a:ea typeface="Calibri" panose="020F0502020204030204" pitchFamily="34" charset="0"/>
                <a:cs typeface="Calibri" panose="020F0502020204030204" pitchFamily="34" charset="0"/>
              </a:rPr>
              <a:t> guided meditation. </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Use strategies for self-regulation, such as a visual timetable and now/next board. </a:t>
            </a:r>
          </a:p>
        </p:txBody>
      </p:sp>
      <p:sp>
        <p:nvSpPr>
          <p:cNvPr id="20" name="TextBox 19" descr="HOMELINKS">
            <a:extLst>
              <a:ext uri="{FF2B5EF4-FFF2-40B4-BE49-F238E27FC236}">
                <a16:creationId xmlns:a16="http://schemas.microsoft.com/office/drawing/2014/main" id="{775B168B-0BC2-6A16-AE5B-C88D0527E1D8}"/>
              </a:ext>
              <a:ext uri="{C183D7F6-B498-43B3-948B-1728B52AA6E4}">
                <adec:decorative xmlns:adec="http://schemas.microsoft.com/office/drawing/2017/decorative" val="0"/>
              </a:ext>
            </a:extLst>
          </p:cNvPr>
          <p:cNvSpPr txBox="1"/>
          <p:nvPr/>
        </p:nvSpPr>
        <p:spPr>
          <a:xfrm>
            <a:off x="116985" y="4927186"/>
            <a:ext cx="3972458" cy="1822935"/>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Times New Roman" panose="02020603050405020304" pitchFamily="18" charset="0"/>
              </a:rPr>
              <a:t>EYFS Areas of Learning Links </a:t>
            </a:r>
          </a:p>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Times New Roman" panose="02020603050405020304" pitchFamily="18" charset="0"/>
              </a:rPr>
              <a:t>PRIME</a:t>
            </a:r>
            <a:br>
              <a:rPr lang="en-GB" sz="1200" b="1" u="sng" dirty="0">
                <a:effectLst/>
                <a:latin typeface="Calibri" panose="020F0502020204030204" pitchFamily="34" charset="0"/>
                <a:ea typeface="Calibri" panose="020F0502020204030204" pitchFamily="34" charset="0"/>
                <a:cs typeface="Times New Roman" panose="02020603050405020304" pitchFamily="18" charset="0"/>
              </a:rPr>
            </a:br>
            <a:r>
              <a:rPr lang="en-GB" sz="1200" dirty="0">
                <a:effectLst/>
                <a:latin typeface="Calibri" panose="020F0502020204030204" pitchFamily="34" charset="0"/>
                <a:ea typeface="Calibri" panose="020F0502020204030204" pitchFamily="34" charset="0"/>
                <a:cs typeface="Times New Roman" panose="02020603050405020304" pitchFamily="18" charset="0"/>
              </a:rPr>
              <a:t>Listening, Attention and Understanding, Speaking</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a:effectLst/>
                <a:latin typeface="Calibri" panose="020F0502020204030204" pitchFamily="34" charset="0"/>
                <a:ea typeface="Calibri" panose="020F0502020204030204" pitchFamily="34" charset="0"/>
                <a:cs typeface="Times New Roman" panose="02020603050405020304" pitchFamily="18" charset="0"/>
              </a:rPr>
              <a:t>Self-Regulation</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a:effectLst/>
                <a:latin typeface="Calibri" panose="020F0502020204030204" pitchFamily="34" charset="0"/>
                <a:ea typeface="Calibri" panose="020F0502020204030204" pitchFamily="34" charset="0"/>
                <a:cs typeface="Times New Roman" panose="02020603050405020304" pitchFamily="18" charset="0"/>
              </a:rPr>
              <a:t>Managing self, Building Relationships</a:t>
            </a:r>
            <a:endParaRPr lang="en-GB" sz="1200" b="1" u="sng"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Times New Roman" panose="02020603050405020304" pitchFamily="18" charset="0"/>
              </a:rPr>
              <a:t>SPECIFIC</a:t>
            </a:r>
            <a:br>
              <a:rPr lang="en-GB" sz="1200" b="1" u="sng" dirty="0">
                <a:latin typeface="Calibri" panose="020F0502020204030204" pitchFamily="34" charset="0"/>
                <a:ea typeface="Calibri" panose="020F0502020204030204" pitchFamily="34" charset="0"/>
                <a:cs typeface="Times New Roman" panose="02020603050405020304" pitchFamily="18" charset="0"/>
              </a:rPr>
            </a:br>
            <a:r>
              <a:rPr lang="en-GB" sz="1200" dirty="0">
                <a:effectLst/>
                <a:latin typeface="Calibri" panose="020F0502020204030204" pitchFamily="34" charset="0"/>
                <a:ea typeface="Calibri" panose="020F0502020204030204" pitchFamily="34" charset="0"/>
                <a:cs typeface="Times New Roman" panose="02020603050405020304" pitchFamily="18" charset="0"/>
              </a:rPr>
              <a:t>People, Culture and Communities, The Natural World, Creating with materials, Being Imaginative and Expressive</a:t>
            </a:r>
          </a:p>
        </p:txBody>
      </p:sp>
      <p:sp>
        <p:nvSpPr>
          <p:cNvPr id="3" name="Subtitle 2">
            <a:extLst>
              <a:ext uri="{FF2B5EF4-FFF2-40B4-BE49-F238E27FC236}">
                <a16:creationId xmlns:a16="http://schemas.microsoft.com/office/drawing/2014/main" id="{59434D02-20B3-7863-81D5-EF6496C06D0A}"/>
              </a:ext>
            </a:extLst>
          </p:cNvPr>
          <p:cNvSpPr>
            <a:spLocks noGrp="1"/>
          </p:cNvSpPr>
          <p:nvPr>
            <p:ph type="subTitle" idx="1"/>
          </p:nvPr>
        </p:nvSpPr>
        <p:spPr>
          <a:xfrm>
            <a:off x="4140438" y="5488845"/>
            <a:ext cx="7953009" cy="1261276"/>
          </a:xfrm>
          <a:ln w="28575"/>
        </p:spPr>
        <p:style>
          <a:lnRef idx="2">
            <a:schemeClr val="dk1"/>
          </a:lnRef>
          <a:fillRef idx="1">
            <a:schemeClr val="lt1"/>
          </a:fillRef>
          <a:effectRef idx="0">
            <a:schemeClr val="dk1"/>
          </a:effectRef>
          <a:fontRef idx="minor">
            <a:schemeClr val="dk1"/>
          </a:fontRef>
        </p:style>
        <p:txBody>
          <a:bodyPr>
            <a:noAutofit/>
          </a:bodyPr>
          <a:lstStyle/>
          <a:p>
            <a:pPr algn="l"/>
            <a:r>
              <a:rPr lang="en-GB" sz="1200" b="1" u="sng" dirty="0">
                <a:effectLst/>
                <a:ea typeface="Calibri" panose="020F0502020204030204" pitchFamily="34" charset="0"/>
                <a:cs typeface="Times New Roman" panose="02020603050405020304" pitchFamily="18" charset="0"/>
              </a:rPr>
              <a:t>Home links</a:t>
            </a:r>
          </a:p>
          <a:p>
            <a:pPr algn="l"/>
            <a:r>
              <a:rPr lang="en-GB" sz="1200" dirty="0">
                <a:effectLst/>
                <a:ea typeface="Calibri" panose="020F0502020204030204" pitchFamily="34" charset="0"/>
                <a:cs typeface="Times New Roman" panose="02020603050405020304" pitchFamily="18" charset="0"/>
              </a:rPr>
              <a:t>Children encouraged to bring in anything they have made/written/produced at home or at after school club (Cubs/Rainbows/Gymnastics/Football/Qur’an School/Sunday school)</a:t>
            </a:r>
          </a:p>
          <a:p>
            <a:pPr algn="l"/>
            <a:r>
              <a:rPr lang="en-GB" sz="1200" dirty="0">
                <a:effectLst/>
                <a:ea typeface="Calibri" panose="020F0502020204030204" pitchFamily="34" charset="0"/>
                <a:cs typeface="Times New Roman" panose="02020603050405020304" pitchFamily="18" charset="0"/>
              </a:rPr>
              <a:t>Encourage children to make the correct behaviour choices and praising children when making those correct choices. </a:t>
            </a:r>
          </a:p>
          <a:p>
            <a:pPr algn="l"/>
            <a:r>
              <a:rPr lang="en-GB" sz="1200" dirty="0">
                <a:effectLst/>
                <a:ea typeface="Calibri" panose="020F0502020204030204" pitchFamily="34" charset="0"/>
                <a:cs typeface="Times New Roman" panose="02020603050405020304" pitchFamily="18" charset="0"/>
              </a:rPr>
              <a:t>Discuss happy times at home- when does the child feel at their happiest?</a:t>
            </a:r>
          </a:p>
        </p:txBody>
      </p:sp>
      <p:pic>
        <p:nvPicPr>
          <p:cNvPr id="22" name="Picture 21">
            <a:extLst>
              <a:ext uri="{FF2B5EF4-FFF2-40B4-BE49-F238E27FC236}">
                <a16:creationId xmlns:a16="http://schemas.microsoft.com/office/drawing/2014/main" id="{0A4AD558-DF40-12CC-3037-C623966B8B66}"/>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55311" y="193612"/>
            <a:ext cx="939165" cy="495867"/>
          </a:xfrm>
          <a:prstGeom prst="rect">
            <a:avLst/>
          </a:prstGeom>
        </p:spPr>
      </p:pic>
      <p:sp>
        <p:nvSpPr>
          <p:cNvPr id="4" name="TextBox 3">
            <a:extLst>
              <a:ext uri="{FF2B5EF4-FFF2-40B4-BE49-F238E27FC236}">
                <a16:creationId xmlns:a16="http://schemas.microsoft.com/office/drawing/2014/main" id="{9803A944-765A-3E1C-9622-044FA7621413}"/>
              </a:ext>
              <a:ext uri="{C183D7F6-B498-43B3-948B-1728B52AA6E4}">
                <adec:decorative xmlns:adec="http://schemas.microsoft.com/office/drawing/2017/decorative" val="1"/>
              </a:ext>
            </a:extLst>
          </p:cNvPr>
          <p:cNvSpPr txBox="1"/>
          <p:nvPr/>
        </p:nvSpPr>
        <p:spPr>
          <a:xfrm>
            <a:off x="308225" y="234955"/>
            <a:ext cx="1382430" cy="584775"/>
          </a:xfrm>
          <a:prstGeom prst="rect">
            <a:avLst/>
          </a:prstGeom>
          <a:noFill/>
        </p:spPr>
        <p:txBody>
          <a:bodyPr wrap="square" rtlCol="0">
            <a:spAutoFit/>
          </a:bodyPr>
          <a:lstStyle/>
          <a:p>
            <a:r>
              <a:rPr lang="en-GB" sz="3200" dirty="0">
                <a:latin typeface="Verdana" panose="020B0604030504040204" pitchFamily="34" charset="0"/>
                <a:ea typeface="Verdana" panose="020B0604030504040204" pitchFamily="34" charset="0"/>
                <a:cs typeface="Raavi" panose="020B0502040204020203" pitchFamily="34" charset="0"/>
              </a:rPr>
              <a:t>EYFS</a:t>
            </a:r>
          </a:p>
        </p:txBody>
      </p:sp>
    </p:spTree>
    <p:extLst>
      <p:ext uri="{BB962C8B-B14F-4D97-AF65-F5344CB8AC3E}">
        <p14:creationId xmlns:p14="http://schemas.microsoft.com/office/powerpoint/2010/main" val="410677870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SISTID" val="fc9df99c-42f9-462e-a273-d4b19fd325a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84</TotalTime>
  <Words>443</Words>
  <Application>Microsoft Office PowerPoint</Application>
  <PresentationFormat>Widescreen</PresentationFormat>
  <Paragraphs>31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Verdana</vt:lpstr>
      <vt:lpstr>Office Theme</vt:lpstr>
      <vt:lpstr>“Self-discipline starts with the mastery of your thoughts. If you don’t control what you think, you can’t control what you do.” —Napoleon Hill Child speak explanation To be thoughtful, calm and relaxed. To be happy with who we are.  Key questions   Learning From Experience How do you feel when you are calm? What makes you feel this way? Learning about Religious and Non-Religious Worldviews Who guides people with a tradition to behave?  How do people show discipline and self-control when fasting (not eating for a period of time)? Learning from Faith  What changes and influences my behaviour? Learning to Discern  Can we always act with thought for others?</vt:lpstr>
    </vt:vector>
  </TitlesOfParts>
  <Company>Birmingham City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Appreciating Beauty</dc:title>
  <dc:creator>Jaspal Shambi</dc:creator>
  <cp:lastModifiedBy>Dee Hill</cp:lastModifiedBy>
  <cp:revision>7</cp:revision>
  <dcterms:created xsi:type="dcterms:W3CDTF">2023-11-01T16:02:31Z</dcterms:created>
  <dcterms:modified xsi:type="dcterms:W3CDTF">2023-11-21T13:04:43Z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oudStatistics_StoryID">
    <vt:lpwstr>9d70737e-8046-41c6-aaf7-e670497d8801</vt:lpwstr>
  </property>
  <property fmtid="{D5CDD505-2E9C-101B-9397-08002B2CF9AE}" pid="3" name="MSIP_Label_a17471b1-27ab-4640-9264-e69a67407ca3_Enabled">
    <vt:lpwstr>true</vt:lpwstr>
  </property>
  <property fmtid="{D5CDD505-2E9C-101B-9397-08002B2CF9AE}" pid="4" name="MSIP_Label_a17471b1-27ab-4640-9264-e69a67407ca3_SetDate">
    <vt:lpwstr>2023-11-01T16:37:36Z</vt:lpwstr>
  </property>
  <property fmtid="{D5CDD505-2E9C-101B-9397-08002B2CF9AE}" pid="5" name="MSIP_Label_a17471b1-27ab-4640-9264-e69a67407ca3_Method">
    <vt:lpwstr>Standard</vt:lpwstr>
  </property>
  <property fmtid="{D5CDD505-2E9C-101B-9397-08002B2CF9AE}" pid="6" name="MSIP_Label_a17471b1-27ab-4640-9264-e69a67407ca3_Name">
    <vt:lpwstr>BCC - OFFICIAL</vt:lpwstr>
  </property>
  <property fmtid="{D5CDD505-2E9C-101B-9397-08002B2CF9AE}" pid="7" name="MSIP_Label_a17471b1-27ab-4640-9264-e69a67407ca3_SiteId">
    <vt:lpwstr>699ace67-d2e4-4bcd-b303-d2bbe2b9bbf1</vt:lpwstr>
  </property>
  <property fmtid="{D5CDD505-2E9C-101B-9397-08002B2CF9AE}" pid="8" name="MSIP_Label_a17471b1-27ab-4640-9264-e69a67407ca3_ActionId">
    <vt:lpwstr>8d934144-01b6-4699-90fa-9ae76a3b84ba</vt:lpwstr>
  </property>
  <property fmtid="{D5CDD505-2E9C-101B-9397-08002B2CF9AE}" pid="9" name="MSIP_Label_a17471b1-27ab-4640-9264-e69a67407ca3_ContentBits">
    <vt:lpwstr>2</vt:lpwstr>
  </property>
  <property fmtid="{D5CDD505-2E9C-101B-9397-08002B2CF9AE}" pid="10" name="ClassificationContentMarkingFooterLocations">
    <vt:lpwstr>Office Theme:8</vt:lpwstr>
  </property>
  <property fmtid="{D5CDD505-2E9C-101B-9397-08002B2CF9AE}" pid="11" name="ClassificationContentMarkingFooterText">
    <vt:lpwstr>OFFICIAL</vt:lpwstr>
  </property>
</Properties>
</file>