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8080"/>
    <a:srgbClr val="CC00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AB348-2F81-4D2D-9CCE-D2C462F7E152}"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36530-136F-4066-9DE9-0BDB382A6B2E}" type="slidenum">
              <a:rPr lang="en-GB" smtClean="0"/>
              <a:t>‹#›</a:t>
            </a:fld>
            <a:endParaRPr lang="en-GB"/>
          </a:p>
        </p:txBody>
      </p:sp>
    </p:spTree>
    <p:extLst>
      <p:ext uri="{BB962C8B-B14F-4D97-AF65-F5344CB8AC3E}">
        <p14:creationId xmlns:p14="http://schemas.microsoft.com/office/powerpoint/2010/main" val="52030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C36530-136F-4066-9DE9-0BDB382A6B2E}" type="slidenum">
              <a:rPr lang="en-GB" smtClean="0"/>
              <a:t>1</a:t>
            </a:fld>
            <a:endParaRPr lang="en-GB"/>
          </a:p>
        </p:txBody>
      </p:sp>
    </p:spTree>
    <p:extLst>
      <p:ext uri="{BB962C8B-B14F-4D97-AF65-F5344CB8AC3E}">
        <p14:creationId xmlns:p14="http://schemas.microsoft.com/office/powerpoint/2010/main" val="314537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Imaginative and Exploratory&#10;&#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499897" y="178950"/>
            <a:ext cx="4565214" cy="492122"/>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Imaginative and Exploratory</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46895" y="715831"/>
            <a:ext cx="3990890" cy="3886991"/>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‘Logic will get you from A to B; Imagination will take you everywhere’ </a:t>
            </a: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Albert Einstein</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 </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Imagination is where you make things up in your mind and it can mean thinking and acting things that aren’t real, but also mean being original and creative. </a:t>
            </a:r>
            <a:br>
              <a:rPr lang="en-GB" sz="11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 </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does it feel like to be imaginative?</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does it mean to explore?</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can we use our senses to explore?</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does it feel like to be still and calm?</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Traditions &amp; Non-Religious Worldviews</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other people view the world?</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does it feel like be present and still? </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are the different attitudes of R.T’s /NRW towards human creativity? </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makes our world so special? How do other people explore the world around them?</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can we learn from God’s creations?</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can we nurture our world for future generations? </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Can I talk about the world around me? </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a:t>
            </a:r>
            <a:b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there a right/safe way to explore?</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16405" y="715831"/>
            <a:ext cx="4154292" cy="299171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Christianity – The Miracles of Jesus (Bartimaeus) looking at the different artistic representations of Jesus or the Garden of Eden. How characters might feel (Bible stories?) </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Music </a:t>
            </a:r>
            <a:r>
              <a:rPr lang="en-GB" sz="1100" dirty="0" err="1">
                <a:effectLst/>
                <a:latin typeface="Calibri" panose="020F0502020204030204" pitchFamily="34" charset="0"/>
                <a:ea typeface="Calibri" panose="020F0502020204030204" pitchFamily="34" charset="0"/>
                <a:cs typeface="Calibri" panose="020F0502020204030204" pitchFamily="34" charset="0"/>
              </a:rPr>
              <a:t>eg</a:t>
            </a:r>
            <a:r>
              <a:rPr lang="en-GB" sz="1100" dirty="0">
                <a:effectLst/>
                <a:latin typeface="Calibri" panose="020F0502020204030204" pitchFamily="34" charset="0"/>
                <a:ea typeface="Calibri" panose="020F0502020204030204" pitchFamily="34" charset="0"/>
                <a:cs typeface="Calibri" panose="020F0502020204030204" pitchFamily="34" charset="0"/>
              </a:rPr>
              <a:t> gospel choir, church bells, organ music. Buddhism- meditation or chants  Judaism- music/sound examples. </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Exploring artefacts from across the faiths</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Humanism and human creativity</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Celebrations from different faiths (Christmas, Holi, Diwali, Chinese New Year, Eid)</a:t>
            </a:r>
            <a:endParaRPr lang="en-GB" sz="11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349316" y="715831"/>
            <a:ext cx="3737623" cy="5394169"/>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Bible Stories – Bartimaeus (Mark 10:46-52) Loaves and Fishes (Matthew 15:32 and Mark 8:1)</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err="1">
                <a:effectLst/>
                <a:latin typeface="Calibri" panose="020F0502020204030204" pitchFamily="34" charset="0"/>
                <a:ea typeface="Calibri" panose="020F0502020204030204" pitchFamily="34" charset="0"/>
                <a:cs typeface="Calibri" panose="020F0502020204030204" pitchFamily="34" charset="0"/>
              </a:rPr>
              <a:t>Powerpoints</a:t>
            </a:r>
            <a:r>
              <a:rPr lang="en-GB" sz="1100" dirty="0">
                <a:effectLst/>
                <a:latin typeface="Calibri" panose="020F0502020204030204" pitchFamily="34" charset="0"/>
                <a:ea typeface="Calibri" panose="020F0502020204030204" pitchFamily="34" charset="0"/>
                <a:cs typeface="Calibri" panose="020F0502020204030204" pitchFamily="34" charset="0"/>
              </a:rPr>
              <a:t> on Biblegateway.com/Twinkl</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Simple recipe cards to follow</a:t>
            </a:r>
            <a:endParaRPr lang="en-GB" sz="11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‘The Dot’ text by Peter H Reynolds.</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The Day the Crayons Quit by Oliver Jeffers</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Varmints by Helen Ward (impact of climate change)</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The Fox and the Lump of Clay (Hindi Story)</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The Magic Toy Box story by Ellen Owen</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Kipper’s Toy Box by Nick Butterworth</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You Choose by Pippa Goodheart </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Your Life on Earth by Oliver Jeffers</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A class wormery</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Equipment for PE/dance e.g. ribbon, hoops, bells, sticks.</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Musical stimulus across the faith groups/cultures (</a:t>
            </a:r>
            <a:r>
              <a:rPr lang="en-GB" sz="1100" dirty="0" err="1">
                <a:effectLst/>
                <a:latin typeface="Calibri" panose="020F0502020204030204" pitchFamily="34" charset="0"/>
                <a:ea typeface="Calibri" panose="020F0502020204030204" pitchFamily="34" charset="0"/>
                <a:cs typeface="Calibri" panose="020F0502020204030204" pitchFamily="34" charset="0"/>
              </a:rPr>
              <a:t>eg.</a:t>
            </a:r>
            <a:r>
              <a:rPr lang="en-GB" sz="1100" dirty="0">
                <a:effectLst/>
                <a:latin typeface="Calibri" panose="020F0502020204030204" pitchFamily="34" charset="0"/>
                <a:ea typeface="Calibri" panose="020F0502020204030204" pitchFamily="34" charset="0"/>
                <a:cs typeface="Calibri" panose="020F0502020204030204" pitchFamily="34" charset="0"/>
              </a:rPr>
              <a:t> drum, </a:t>
            </a:r>
            <a:r>
              <a:rPr lang="en-GB" sz="1100" dirty="0" err="1">
                <a:effectLst/>
                <a:latin typeface="Calibri" panose="020F0502020204030204" pitchFamily="34" charset="0"/>
                <a:ea typeface="Calibri" panose="020F0502020204030204" pitchFamily="34" charset="0"/>
                <a:cs typeface="Calibri" panose="020F0502020204030204" pitchFamily="34" charset="0"/>
              </a:rPr>
              <a:t>dhol</a:t>
            </a:r>
            <a:r>
              <a:rPr lang="en-GB" sz="1100" dirty="0">
                <a:effectLst/>
                <a:latin typeface="Calibri" panose="020F0502020204030204" pitchFamily="34" charset="0"/>
                <a:ea typeface="Calibri" panose="020F0502020204030204" pitchFamily="34" charset="0"/>
                <a:cs typeface="Calibri" panose="020F0502020204030204" pitchFamily="34" charset="0"/>
              </a:rPr>
              <a:t>, Chinese bells) </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Art and craft resources</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Butterfly home</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Pixar short animations</a:t>
            </a:r>
            <a:br>
              <a:rPr lang="en-GB" sz="1100" dirty="0">
                <a:effectLst/>
                <a:latin typeface="Calibri" panose="020F0502020204030204" pitchFamily="34" charset="0"/>
                <a:ea typeface="Calibri" panose="020F0502020204030204" pitchFamily="34" charset="0"/>
                <a:cs typeface="Calibri" panose="020F0502020204030204" pitchFamily="34" charset="0"/>
              </a:rPr>
            </a:br>
            <a:r>
              <a:rPr lang="en-GB" sz="1100" dirty="0">
                <a:effectLst/>
                <a:latin typeface="Calibri" panose="020F0502020204030204" pitchFamily="34" charset="0"/>
                <a:ea typeface="Calibri" panose="020F0502020204030204" pitchFamily="34" charset="0"/>
                <a:cs typeface="Calibri" panose="020F0502020204030204" pitchFamily="34" charset="0"/>
              </a:rPr>
              <a:t>Clay and sculpting tools</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79934" y="4774459"/>
            <a:ext cx="3957851" cy="1955113"/>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100" b="1" u="sng" dirty="0">
                <a:effectLst/>
                <a:ea typeface="Calibri" panose="020F0502020204030204" pitchFamily="34" charset="0"/>
                <a:cs typeface="Times New Roman" panose="02020603050405020304" pitchFamily="18" charset="0"/>
              </a:rPr>
              <a:t>EYFS Areas of Learning Links </a:t>
            </a:r>
          </a:p>
          <a:p>
            <a:pPr algn="l"/>
            <a:r>
              <a:rPr lang="en-GB" sz="1100" b="1" u="sng" dirty="0">
                <a:effectLst/>
                <a:ea typeface="Calibri" panose="020F0502020204030204" pitchFamily="34" charset="0"/>
                <a:cs typeface="Times New Roman" panose="02020603050405020304" pitchFamily="18" charset="0"/>
              </a:rPr>
              <a:t>PRIME</a:t>
            </a:r>
            <a:br>
              <a:rPr lang="en-GB" sz="1100" b="1" u="sng"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rPr>
              <a:t>Listening, Attention and Understanding, Speaking</a:t>
            </a:r>
            <a:r>
              <a:rPr lang="en-GB" sz="1100" dirty="0">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Self-regulation</a:t>
            </a:r>
            <a:r>
              <a:rPr lang="en-GB" sz="1100" dirty="0">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Managing self , Building Relationships, Gross and Fine motor skills</a:t>
            </a:r>
            <a:endParaRPr lang="en-GB" sz="1100" b="1" u="sng" dirty="0">
              <a:effectLst/>
              <a:ea typeface="Calibri" panose="020F0502020204030204" pitchFamily="34" charset="0"/>
              <a:cs typeface="Times New Roman" panose="02020603050405020304" pitchFamily="18" charset="0"/>
            </a:endParaRPr>
          </a:p>
          <a:p>
            <a:pPr algn="l"/>
            <a:r>
              <a:rPr lang="en-GB" sz="1100" b="1" u="sng" dirty="0">
                <a:effectLst/>
                <a:ea typeface="Calibri" panose="020F0502020204030204" pitchFamily="34" charset="0"/>
                <a:cs typeface="Times New Roman" panose="02020603050405020304" pitchFamily="18" charset="0"/>
              </a:rPr>
              <a:t>SPECIFIC</a:t>
            </a:r>
            <a:br>
              <a:rPr lang="en-GB" sz="1100" b="1" u="sng"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rPr>
              <a:t>Past and Present, People and Communities , The World, Creating with Materials , Being imaginative and Expressive </a:t>
            </a:r>
          </a:p>
          <a:p>
            <a:pPr algn="l"/>
            <a:r>
              <a:rPr lang="en-GB" sz="1100" b="1" u="sng" dirty="0" err="1">
                <a:effectLst/>
                <a:ea typeface="Calibri" panose="020F0502020204030204" pitchFamily="34" charset="0"/>
                <a:cs typeface="Times New Roman" panose="02020603050405020304" pitchFamily="18" charset="0"/>
              </a:rPr>
              <a:t>CoETL</a:t>
            </a:r>
            <a:br>
              <a:rPr lang="en-GB" sz="1100" b="1" u="sng" dirty="0">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rPr>
              <a:t>Playing and Exploring, Active Learning, Creating and Thinking Critically</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16405" y="3970691"/>
            <a:ext cx="4154291" cy="215123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100" b="1" u="sng" dirty="0">
                <a:effectLst/>
                <a:latin typeface="Calibri" panose="020F0502020204030204" pitchFamily="34" charset="0"/>
                <a:ea typeface="Calibri" panose="020F0502020204030204" pitchFamily="34" charset="0"/>
                <a:cs typeface="Calibri" panose="020F0502020204030204" pitchFamily="34" charset="0"/>
              </a:rPr>
              <a:t>Home links</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Children asked to bring in awards for dance/gymnastics/creative club to share with class.</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Encourage children to collect and bring in things from the natural environment to share. </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Ask children to share how and what they celebrate with their family and friends. </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Calibri" panose="020F0502020204030204" pitchFamily="34" charset="0"/>
              </a:rPr>
              <a:t>Work on a project or cooking together, to have an end goal.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1531007C-597B-847A-D16C-C3F6C2DD19A5}"/>
              </a:ext>
              <a:ext uri="{C183D7F6-B498-43B3-948B-1728B52AA6E4}">
                <adec:decorative xmlns:adec="http://schemas.microsoft.com/office/drawing/2017/decorative" val="1"/>
              </a:ext>
            </a:extLst>
          </p:cNvPr>
          <p:cNvSpPr txBox="1"/>
          <p:nvPr/>
        </p:nvSpPr>
        <p:spPr>
          <a:xfrm>
            <a:off x="256854" y="131056"/>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605f182b-3e68-4d93-825f-61c1a242ae3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TotalTime>
  <Words>592</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‘Logic will get you from A to B; Imagination will take you everywhere’ Albert Einstein Child speak explanation  Imagination is where you make things up in your mind and it can mean thinking and acting things that aren’t real, but also mean being original and creative.  Key Questions  Learning from Experience What does it feel like to be imaginative? What does it mean to explore? How can we use our senses to explore? How does it feel like to be still and calm? Learning about Religious Traditions &amp; Non-Religious Worldviews How do other people view the world? What does it feel like be present and still?  What are the different attitudes of R.T’s /NRW towards human creativity?  What makes our world so special? How do other people explore the world around them? What can we learn from God’s creations? How can we nurture our world for future generations?  Learning From Faith Can I talk about the world around me?  Learning to Discern Is there a right/safe way to explore?</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7</cp:revision>
  <dcterms:created xsi:type="dcterms:W3CDTF">2023-11-01T16:02:31Z</dcterms:created>
  <dcterms:modified xsi:type="dcterms:W3CDTF">2023-11-17T15:59:56Z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