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660066"/>
    <a:srgbClr val="00808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Accountable and Living with Integrity&#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813393" y="330663"/>
            <a:ext cx="4565214" cy="916854"/>
          </a:xfrm>
          <a:prstGeom prst="rect">
            <a:avLst/>
          </a:prstGeom>
          <a:noFill/>
        </p:spPr>
        <p:txBody>
          <a:bodyPr wrap="square" rtlCol="0">
            <a:spAutoFit/>
          </a:bodyPr>
          <a:lstStyle/>
          <a:p>
            <a:pPr algn="ctr">
              <a:lnSpc>
                <a:spcPct val="115000"/>
              </a:lnSpc>
              <a:spcAft>
                <a:spcPts val="1000"/>
              </a:spcAft>
            </a:pPr>
            <a:r>
              <a:rPr lang="en-GB" sz="2400" b="1" u="sng" dirty="0">
                <a:solidFill>
                  <a:srgbClr val="000000"/>
                </a:solidFill>
                <a:effectLst/>
                <a:ea typeface="Calibri" panose="020F0502020204030204" pitchFamily="34" charset="0"/>
                <a:cs typeface="Times New Roman" panose="02020603050405020304" pitchFamily="18" charset="0"/>
              </a:rPr>
              <a:t>Being Accountable and Living with Integrity</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82207" y="888270"/>
            <a:ext cx="3990890" cy="3740265"/>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“Accountability is the glue that bonds commitment to results” Will Craig</a:t>
            </a:r>
            <a:b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Child speak explanation</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Taking responsibility, Doing the right thing, even when nobody is watching</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Key Questions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dirty="0">
                <a:solidFill>
                  <a:srgbClr val="008000"/>
                </a:solidFill>
                <a:effectLst/>
                <a:latin typeface="Calibri" panose="020F0502020204030204" pitchFamily="34" charset="0"/>
                <a:ea typeface="Calibri" panose="020F0502020204030204" pitchFamily="34" charset="0"/>
                <a:cs typeface="Calibri" panose="020F0502020204030204" pitchFamily="34" charset="0"/>
              </a:rPr>
              <a:t>Learning From Experience</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does acting responsibly mean? When do I do it?</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CC0066"/>
                </a:solidFill>
                <a:effectLst/>
                <a:latin typeface="Calibri" panose="020F0502020204030204" pitchFamily="34" charset="0"/>
                <a:ea typeface="Calibri" panose="020F0502020204030204" pitchFamily="34" charset="0"/>
                <a:cs typeface="Calibri" panose="020F0502020204030204" pitchFamily="34" charset="0"/>
              </a:rPr>
              <a:t>Learning About Religious Traditions and Non-Religious Worldviews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do people say sorry to God?</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008080"/>
                </a:solidFill>
                <a:effectLst/>
                <a:latin typeface="Calibri" panose="020F0502020204030204" pitchFamily="34" charset="0"/>
                <a:ea typeface="Calibri" panose="020F0502020204030204" pitchFamily="34" charset="0"/>
                <a:cs typeface="Calibri" panose="020F0502020204030204" pitchFamily="34" charset="0"/>
              </a:rPr>
              <a:t>Learning from Faith</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When have you let yourself down?</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What did you do to put it right again?</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b="1" u="sng" dirty="0">
                <a:solidFill>
                  <a:srgbClr val="660066"/>
                </a:solidFill>
                <a:effectLst/>
                <a:latin typeface="Calibri" panose="020F0502020204030204" pitchFamily="34" charset="0"/>
                <a:ea typeface="Calibri" panose="020F0502020204030204" pitchFamily="34" charset="0"/>
                <a:cs typeface="Calibri" panose="020F0502020204030204" pitchFamily="34" charset="0"/>
              </a:rPr>
              <a:t>Learning to Discern </a:t>
            </a:r>
            <a:b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 it always easy to decide to do the right thing?</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57579" y="1247517"/>
            <a:ext cx="3876842" cy="2548262"/>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15000"/>
              </a:lnSpc>
              <a:spcAft>
                <a:spcPts val="1000"/>
              </a:spcAft>
            </a:pPr>
            <a:r>
              <a:rPr lang="en-GB" sz="1200" b="1" dirty="0">
                <a:effectLst/>
                <a:latin typeface="Calibri" panose="020F0502020204030204" pitchFamily="34" charset="0"/>
                <a:ea typeface="Calibri" panose="020F0502020204030204" pitchFamily="34" charset="0"/>
                <a:cs typeface="Calibri" panose="020F0502020204030204" pitchFamily="34" charset="0"/>
              </a:rPr>
              <a:t>Buddhism – </a:t>
            </a:r>
            <a:r>
              <a:rPr lang="en-GB" sz="1200" dirty="0">
                <a:effectLst/>
                <a:latin typeface="Calibri" panose="020F0502020204030204" pitchFamily="34" charset="0"/>
                <a:ea typeface="Calibri" panose="020F0502020204030204" pitchFamily="34" charset="0"/>
                <a:cs typeface="Calibri" panose="020F0502020204030204" pitchFamily="34" charset="0"/>
              </a:rPr>
              <a:t>being grateful and thankful</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Giving money to charities to support causes important to them/family/school community. </a:t>
            </a:r>
            <a:endParaRPr lang="en-GB" sz="1200" b="1"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dirty="0">
                <a:effectLst/>
                <a:latin typeface="Calibri" panose="020F0502020204030204" pitchFamily="34" charset="0"/>
                <a:ea typeface="Calibri" panose="020F0502020204030204" pitchFamily="34" charset="0"/>
                <a:cs typeface="Calibri" panose="020F0502020204030204" pitchFamily="34" charset="0"/>
              </a:rPr>
              <a:t>Christianity </a:t>
            </a:r>
            <a:r>
              <a:rPr lang="en-GB" sz="1200" dirty="0">
                <a:effectLst/>
                <a:latin typeface="Calibri" panose="020F0502020204030204" pitchFamily="34" charset="0"/>
                <a:ea typeface="Calibri" panose="020F0502020204030204" pitchFamily="34" charset="0"/>
                <a:cs typeface="Calibri" panose="020F0502020204030204" pitchFamily="34" charset="0"/>
              </a:rPr>
              <a:t>– </a:t>
            </a:r>
            <a:r>
              <a:rPr lang="en-GB" sz="1200" dirty="0" err="1">
                <a:effectLst/>
                <a:latin typeface="Calibri" panose="020F0502020204030204" pitchFamily="34" charset="0"/>
                <a:ea typeface="Calibri" panose="020F0502020204030204" pitchFamily="34" charset="0"/>
                <a:cs typeface="Calibri" panose="020F0502020204030204" pitchFamily="34" charset="0"/>
              </a:rPr>
              <a:t>Zaccheus</a:t>
            </a:r>
            <a:r>
              <a:rPr lang="en-GB" sz="1200" dirty="0">
                <a:effectLst/>
                <a:latin typeface="Calibri" panose="020F0502020204030204" pitchFamily="34" charset="0"/>
                <a:ea typeface="Calibri" panose="020F0502020204030204" pitchFamily="34" charset="0"/>
                <a:cs typeface="Calibri" panose="020F0502020204030204" pitchFamily="34" charset="0"/>
              </a:rPr>
              <a:t>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Harvest Festival Celebrations</a:t>
            </a:r>
            <a:endParaRPr lang="en-GB" sz="1200" b="1"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dirty="0">
                <a:effectLst/>
                <a:latin typeface="Calibri" panose="020F0502020204030204" pitchFamily="34" charset="0"/>
                <a:ea typeface="Calibri" panose="020F0502020204030204" pitchFamily="34" charset="0"/>
                <a:cs typeface="Calibri" panose="020F0502020204030204" pitchFamily="34" charset="0"/>
              </a:rPr>
              <a:t>Hinduism </a:t>
            </a:r>
            <a:r>
              <a:rPr lang="en-GB" sz="1200" dirty="0">
                <a:effectLst/>
                <a:latin typeface="Calibri" panose="020F0502020204030204" pitchFamily="34" charset="0"/>
                <a:ea typeface="Calibri" panose="020F0502020204030204" pitchFamily="34" charset="0"/>
                <a:cs typeface="Calibri" panose="020F0502020204030204" pitchFamily="34" charset="0"/>
              </a:rPr>
              <a:t>– The sanctity of the cow.</a:t>
            </a:r>
            <a:endParaRPr lang="en-GB" sz="1200" b="1"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62211" y="888270"/>
            <a:ext cx="3737623" cy="4038926"/>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Buddhist Tales- Buddhanet.net</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Bible story ‘</a:t>
            </a:r>
            <a:r>
              <a:rPr lang="en-GB" sz="1200" dirty="0" err="1">
                <a:effectLst/>
                <a:latin typeface="Calibri" panose="020F0502020204030204" pitchFamily="34" charset="0"/>
                <a:ea typeface="Calibri" panose="020F0502020204030204" pitchFamily="34" charset="0"/>
                <a:cs typeface="Calibri" panose="020F0502020204030204" pitchFamily="34" charset="0"/>
              </a:rPr>
              <a:t>Zaccheus</a:t>
            </a:r>
            <a:r>
              <a:rPr lang="en-GB" sz="1200" dirty="0">
                <a:effectLst/>
                <a:latin typeface="Calibri" panose="020F0502020204030204" pitchFamily="34" charset="0"/>
                <a:ea typeface="Calibri" panose="020F0502020204030204" pitchFamily="34" charset="0"/>
                <a:cs typeface="Calibri" panose="020F0502020204030204" pitchFamily="34" charset="0"/>
              </a:rPr>
              <a:t> The Tax Collector’.</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This is Our House by Michael Rosen</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On Sudden Hill by Linda Sarah and Benji Davies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Noah’s Ark Bible story.</a:t>
            </a:r>
            <a:endParaRPr lang="en-GB" sz="1200" b="1"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Princess </a:t>
            </a:r>
            <a:r>
              <a:rPr lang="en-GB" sz="1200" dirty="0" err="1">
                <a:effectLst/>
                <a:latin typeface="Calibri" panose="020F0502020204030204" pitchFamily="34" charset="0"/>
                <a:ea typeface="Calibri" panose="020F0502020204030204" pitchFamily="34" charset="0"/>
                <a:cs typeface="Calibri" panose="020F0502020204030204" pitchFamily="34" charset="0"/>
              </a:rPr>
              <a:t>MirrorBelle</a:t>
            </a:r>
            <a:r>
              <a:rPr lang="en-GB" sz="1200" dirty="0">
                <a:effectLst/>
                <a:latin typeface="Calibri" panose="020F0502020204030204" pitchFamily="34" charset="0"/>
                <a:ea typeface="Calibri" panose="020F0502020204030204" pitchFamily="34" charset="0"/>
                <a:cs typeface="Calibri" panose="020F0502020204030204" pitchFamily="34" charset="0"/>
              </a:rPr>
              <a:t> stories – Julia Donaldson</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Mine! By </a:t>
            </a:r>
            <a:r>
              <a:rPr lang="en-GB" sz="1200" dirty="0" err="1">
                <a:effectLst/>
                <a:latin typeface="Calibri" panose="020F0502020204030204" pitchFamily="34" charset="0"/>
                <a:ea typeface="Calibri" panose="020F0502020204030204" pitchFamily="34" charset="0"/>
                <a:cs typeface="Calibri" panose="020F0502020204030204" pitchFamily="34" charset="0"/>
              </a:rPr>
              <a:t>Hiawyn</a:t>
            </a:r>
            <a:r>
              <a:rPr lang="en-GB" sz="1200" dirty="0">
                <a:effectLst/>
                <a:latin typeface="Calibri" panose="020F0502020204030204" pitchFamily="34" charset="0"/>
                <a:ea typeface="Calibri" panose="020F0502020204030204" pitchFamily="34" charset="0"/>
                <a:cs typeface="Calibri" panose="020F0502020204030204" pitchFamily="34" charset="0"/>
              </a:rPr>
              <a:t> Oram and illustrated by Mary Rees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Star/good behaviour stickers.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‘Mindful Monkey, Happy Panda’ text by Lauren Alderfer</a:t>
            </a:r>
            <a:r>
              <a:rPr lang="en-GB" sz="1200" b="1" u="sng" dirty="0">
                <a:effectLst/>
                <a:latin typeface="Calibri" panose="020F0502020204030204" pitchFamily="34" charset="0"/>
                <a:ea typeface="Calibri" panose="020F0502020204030204" pitchFamily="34" charset="0"/>
                <a:cs typeface="Calibri" panose="020F0502020204030204" pitchFamily="34" charset="0"/>
              </a:rPr>
              <a:t>.</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207862" y="5169659"/>
            <a:ext cx="3908543" cy="1600141"/>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EYFS </a:t>
            </a:r>
          </a:p>
          <a:p>
            <a:pPr algn="l"/>
            <a:r>
              <a:rPr lang="en-GB" sz="1200" b="1" u="sng" dirty="0">
                <a:effectLst/>
                <a:ea typeface="Calibri" panose="020F0502020204030204" pitchFamily="34" charset="0"/>
                <a:cs typeface="Times New Roman" panose="02020603050405020304" pitchFamily="18" charset="0"/>
              </a:rPr>
              <a:t>Areas of Learning Links </a:t>
            </a:r>
          </a:p>
          <a:p>
            <a:pPr algn="l"/>
            <a:r>
              <a:rPr lang="en-GB" sz="1200" b="1" u="sng" dirty="0">
                <a:effectLst/>
                <a:ea typeface="Calibri" panose="020F0502020204030204" pitchFamily="34" charset="0"/>
                <a:cs typeface="Times New Roman" panose="02020603050405020304" pitchFamily="18" charset="0"/>
              </a:rPr>
              <a:t>PRIME</a:t>
            </a:r>
            <a:br>
              <a:rPr lang="en-GB" sz="1200" b="1" u="sng"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Listening, Attention and Understanding, Speaking</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Managing Self, Self-Regulation</a:t>
            </a:r>
            <a:r>
              <a:rPr lang="en-GB" sz="1200" dirty="0">
                <a:ea typeface="Calibri" panose="020F0502020204030204" pitchFamily="34" charset="0"/>
                <a:cs typeface="Times New Roman" panose="02020603050405020304" pitchFamily="18" charset="0"/>
              </a:rPr>
              <a:t>, </a:t>
            </a:r>
            <a:r>
              <a:rPr lang="en-GB" sz="1200" dirty="0">
                <a:effectLst/>
                <a:ea typeface="Calibri" panose="020F0502020204030204" pitchFamily="34" charset="0"/>
                <a:cs typeface="Times New Roman" panose="02020603050405020304" pitchFamily="18" charset="0"/>
              </a:rPr>
              <a:t>Building Relationships </a:t>
            </a:r>
          </a:p>
          <a:p>
            <a:pPr algn="l"/>
            <a:r>
              <a:rPr lang="en-GB" sz="1200" b="1" u="sng" dirty="0">
                <a:effectLst/>
                <a:ea typeface="Calibri" panose="020F0502020204030204" pitchFamily="34" charset="0"/>
                <a:cs typeface="Times New Roman" panose="02020603050405020304" pitchFamily="18" charset="0"/>
              </a:rPr>
              <a:t>SPECIFIC</a:t>
            </a:r>
            <a:br>
              <a:rPr lang="en-GB" sz="1200"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People, Culture and Communities , The Natural World</a:t>
            </a:r>
          </a:p>
          <a:p>
            <a:pPr algn="l"/>
            <a:endParaRPr lang="en-GB" sz="1050" dirty="0">
              <a:effectLst/>
              <a:ea typeface="Calibri" panose="020F0502020204030204" pitchFamily="34" charset="0"/>
              <a:cs typeface="Times New Roman" panose="02020603050405020304" pitchFamily="18" charset="0"/>
            </a:endParaRPr>
          </a:p>
          <a:p>
            <a:pPr algn="l"/>
            <a:endParaRPr lang="en-GB" sz="1050" dirty="0"/>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4200887" y="4628535"/>
            <a:ext cx="3876842" cy="216354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Encourage age-appropriate chores in the house, such as tidying their own toys and putting their uniform in the laundry basket.</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Allow children to be responsible for feeding the family pet every day.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Calibri" panose="020F0502020204030204" pitchFamily="34" charset="0"/>
              </a:rPr>
              <a:t>Writing thank you notes after receiving gifts for Birthdays, Christmas, Eid, New Year etc…</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54552126-B06C-2CD8-DB29-96E1BF75E1B2}"/>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solidFill>
                  <a:srgbClr val="CC0066"/>
                </a:solidFill>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ca0d49b4-11d9-49cd-8018-a076cbbb0d7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TotalTime>
  <Words>320</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“Accountability is the glue that bonds commitment to results” Will Craig  Child speak explanation Taking responsibility, Doing the right thing, even when nobody is watching  Key Questions   Learning From Experience What does acting responsibly mean? When do I do it?  Learning About Religious Traditions and Non-Religious Worldviews  How do people say sorry to God?  Learning from Faith When have you let yourself down? What did you do to put it right again?  Learning to Discern  Is it always easy to decide to do the right thing?</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EYFS</dc:title>
  <dc:creator>Jaspal Shambi</dc:creator>
  <cp:lastModifiedBy>Dee Hill</cp:lastModifiedBy>
  <cp:revision>4</cp:revision>
  <dcterms:created xsi:type="dcterms:W3CDTF">2023-11-01T16:02:31Z</dcterms:created>
  <dcterms:modified xsi:type="dcterms:W3CDTF">2023-11-17T15:52:30Z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