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0066"/>
    <a:srgbClr val="00808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5" d="100"/>
          <a:sy n="8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BAB348-2F81-4D2D-9CCE-D2C462F7E152}" type="datetimeFigureOut">
              <a:rPr lang="en-GB" smtClean="0"/>
              <a:t>17/11/2023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C36530-136F-4066-9DE9-0BDB382A6B2E}" type="slidenum">
              <a:rPr lang="en-GB" smtClean="0"/>
              <a:t>‹#›</a:t>
            </a:fld>
            <a:endParaRPr lang="en-GB"/>
          </a:p>
        </p:txBody>
      </p:sp>
    </p:spTree>
    <p:extLst>
      <p:ext uri="{BB962C8B-B14F-4D97-AF65-F5344CB8AC3E}">
        <p14:creationId xmlns:p14="http://schemas.microsoft.com/office/powerpoint/2010/main" val="520305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C36530-136F-4066-9DE9-0BDB382A6B2E}" type="slidenum">
              <a:rPr lang="en-GB" smtClean="0"/>
              <a:t>1</a:t>
            </a:fld>
            <a:endParaRPr lang="en-GB"/>
          </a:p>
        </p:txBody>
      </p:sp>
    </p:spTree>
    <p:extLst>
      <p:ext uri="{BB962C8B-B14F-4D97-AF65-F5344CB8AC3E}">
        <p14:creationId xmlns:p14="http://schemas.microsoft.com/office/powerpoint/2010/main" val="3145379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bc.co.uk/teach/school-radio/assemblies-ks1-treasure-champs-4-loyalty-steadfast-parrot/zfnj2v4" TargetMode="External"/><Relationship Id="rId7"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characterfirsteducation.com/c/curriculum-detail/2272020" TargetMode="External"/><Relationship Id="rId5" Type="http://schemas.openxmlformats.org/officeDocument/2006/relationships/hyperlink" Target="http://www.assemblies.org.uk/pri/2396/a-faithful-friend" TargetMode="External"/><Relationship Id="rId4" Type="http://schemas.openxmlformats.org/officeDocument/2006/relationships/hyperlink" Target="http://www.jewishpeople.net/jewish%20holiday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Being Loyal and Steadfast&#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398816" y="303750"/>
            <a:ext cx="4565214" cy="492122"/>
          </a:xfrm>
          <a:prstGeom prst="rect">
            <a:avLst/>
          </a:prstGeom>
          <a:noFill/>
        </p:spPr>
        <p:txBody>
          <a:bodyPr wrap="square" rtlCol="0">
            <a:spAutoFit/>
          </a:bodyPr>
          <a:lstStyle/>
          <a:p>
            <a:pPr algn="ctr">
              <a:lnSpc>
                <a:spcPct val="115000"/>
              </a:lnSpc>
              <a:spcAft>
                <a:spcPts val="1000"/>
              </a:spcAft>
            </a:pPr>
            <a:r>
              <a:rPr lang="en-GB" sz="2400" b="1" u="sng" dirty="0">
                <a:solidFill>
                  <a:srgbClr val="000000"/>
                </a:solidFill>
                <a:effectLst/>
                <a:ea typeface="Calibri" panose="020F0502020204030204" pitchFamily="34" charset="0"/>
                <a:cs typeface="Times New Roman" panose="02020603050405020304" pitchFamily="18" charset="0"/>
              </a:rPr>
              <a:t>Being Loyal and Steadfast</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22954" y="733004"/>
            <a:ext cx="3335401" cy="3425099"/>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“Champions don’t show up to get everything they want: they show up to give everything they have”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Alexander Den </a:t>
            </a: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Heijer</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Child speak explanation</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Showing commitment through difficult times.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Key Questions</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8000"/>
                </a:solidFill>
                <a:effectLst/>
                <a:latin typeface="Calibri" panose="020F0502020204030204" pitchFamily="34" charset="0"/>
                <a:ea typeface="Calibri" panose="020F0502020204030204" pitchFamily="34" charset="0"/>
                <a:cs typeface="Calibri" panose="020F0502020204030204" pitchFamily="34" charset="0"/>
              </a:rPr>
              <a:t>Learning From Experience</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sort of friend are you?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CC0066"/>
                </a:solidFill>
                <a:effectLst/>
                <a:latin typeface="Calibri" panose="020F0502020204030204" pitchFamily="34" charset="0"/>
                <a:ea typeface="Calibri" panose="020F0502020204030204" pitchFamily="34" charset="0"/>
                <a:cs typeface="Calibri" panose="020F0502020204030204" pitchFamily="34" charset="0"/>
              </a:rPr>
              <a:t>Learning about Religious and Non-Religious Worldviews</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How do people in traditions support each other?</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8080"/>
                </a:solidFill>
                <a:effectLst/>
                <a:latin typeface="Calibri" panose="020F0502020204030204" pitchFamily="34" charset="0"/>
                <a:ea typeface="Calibri" panose="020F0502020204030204" pitchFamily="34" charset="0"/>
                <a:cs typeface="Calibri" panose="020F0502020204030204" pitchFamily="34" charset="0"/>
              </a:rPr>
              <a:t>Learning from Faith</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Can people depend on me?</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660066"/>
                </a:solidFill>
                <a:effectLst/>
                <a:latin typeface="Calibri" panose="020F0502020204030204" pitchFamily="34" charset="0"/>
                <a:ea typeface="Calibri" panose="020F0502020204030204" pitchFamily="34" charset="0"/>
                <a:cs typeface="Calibri" panose="020F0502020204030204" pitchFamily="34" charset="0"/>
              </a:rPr>
              <a:t>Learning to Discern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Is it always easy to be a good friend?</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3426978" y="764864"/>
            <a:ext cx="4887086" cy="3437736"/>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Christianity, Islam and Judaism – Noah making a promise.</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First Sad Day’ (The Lion First Bible) Genesis 2 and 3</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Jealous Brothers (The Lion First Bible) Genesis 37.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7. 1 Corinthians 16:13 Be on guard. Stand firm in the faith. Be courageous. Be strong.</a:t>
            </a:r>
            <a:br>
              <a:rPr lang="en-GB" sz="1200" b="1" u="sng" dirty="0">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Story of Ruth – a faithful friend </a:t>
            </a:r>
            <a:br>
              <a:rPr lang="en-GB" sz="1200" dirty="0">
                <a:latin typeface="Calibri" panose="020F0502020204030204" pitchFamily="34" charset="0"/>
                <a:ea typeface="Calibri" panose="020F0502020204030204" pitchFamily="34" charset="0"/>
                <a:cs typeface="Calibri" panose="020F0502020204030204" pitchFamily="34" charset="0"/>
              </a:rPr>
            </a:b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Judaism – Hanukkah story – celebrating Jewish people’s faith in God. Hanukkah – use of the menorah and its meaning</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Sikhism- learn about the principles behind the 5Ks.</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Modelling the Characteristics of effective teaching and learning to the children during child-initiated time e.g. perseverance and problem solving</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409186" y="733004"/>
            <a:ext cx="3737623" cy="6034344"/>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Buddhism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Steadfast Parrot (Buddhist story) </a:t>
            </a:r>
            <a:r>
              <a:rPr lang="en-GB" sz="1200" dirty="0">
                <a:effectLst/>
                <a:latin typeface="Calibri" panose="020F0502020204030204" pitchFamily="34" charset="0"/>
                <a:ea typeface="Calibri" panose="020F0502020204030204" pitchFamily="34" charset="0"/>
                <a:cs typeface="Calibri" panose="020F0502020204030204" pitchFamily="34" charset="0"/>
                <a:hlinkClick r:id="rId3"/>
              </a:rPr>
              <a:t>https://www.bbc.co.uk/teach/school-radio/assemblies-ks1-treasure-champs-4-loyalty-steadfast-parrot/zfnj2v4</a:t>
            </a:r>
            <a:r>
              <a:rPr lang="en-GB" sz="1200" dirty="0">
                <a:effectLst/>
                <a:latin typeface="Calibri" panose="020F0502020204030204" pitchFamily="34" charset="0"/>
                <a:ea typeface="Calibri" panose="020F0502020204030204" pitchFamily="34" charset="0"/>
                <a:cs typeface="Calibri" panose="020F0502020204030204" pitchFamily="34" charset="0"/>
              </a:rPr>
              <a:t> </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Christianity</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‘A Faithful Friend’ story Pg 79 of ‘Assembly Chest’ by David Webb.</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How The World Began (The Lion First Bible) The story of creation – Genesis 1 and 2.</a:t>
            </a:r>
          </a:p>
          <a:p>
            <a:pPr>
              <a:lnSpc>
                <a:spcPct val="115000"/>
              </a:lnSpc>
              <a:spcAft>
                <a:spcPts val="1000"/>
              </a:spcAft>
            </a:pPr>
            <a:r>
              <a:rPr lang="en-GB" sz="1200" b="1" u="sng" dirty="0" err="1">
                <a:effectLst/>
                <a:latin typeface="Calibri" panose="020F0502020204030204" pitchFamily="34" charset="0"/>
                <a:ea typeface="Calibri" panose="020F0502020204030204" pitchFamily="34" charset="0"/>
                <a:cs typeface="Calibri" panose="020F0502020204030204" pitchFamily="34" charset="0"/>
              </a:rPr>
              <a:t>Judiam</a:t>
            </a:r>
            <a:br>
              <a:rPr lang="en-GB" sz="1200" b="1" u="sng" dirty="0">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story of Hanukkah.</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A Jewish menorah (branched candle)</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hlinkClick r:id="rId4"/>
              </a:rPr>
              <a:t>www.jewishpeople.net/jewish holidays.html</a:t>
            </a:r>
            <a:r>
              <a:rPr lang="en-GB" sz="1200" dirty="0">
                <a:effectLst/>
                <a:latin typeface="Calibri" panose="020F0502020204030204" pitchFamily="34" charset="0"/>
                <a:ea typeface="Calibri" panose="020F0502020204030204" pitchFamily="34" charset="0"/>
                <a:cs typeface="Calibri" panose="020F0502020204030204" pitchFamily="34" charset="0"/>
              </a:rPr>
              <a:t>  </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hlinkClick r:id="rId5"/>
              </a:rPr>
              <a:t>http://www.assemblies.org.uk/pri/2396/a-faithful-friend</a:t>
            </a:r>
            <a:r>
              <a:rPr lang="en-GB" sz="1200" dirty="0">
                <a:effectLst/>
                <a:latin typeface="Calibri" panose="020F0502020204030204" pitchFamily="34" charset="0"/>
                <a:ea typeface="Calibri" panose="020F0502020204030204" pitchFamily="34" charset="0"/>
                <a:cs typeface="Calibri" panose="020F0502020204030204" pitchFamily="34" charset="0"/>
              </a:rPr>
              <a:t>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Lion and the Bird - Marianne </a:t>
            </a:r>
            <a:r>
              <a:rPr lang="en-GB" sz="1200" dirty="0" err="1">
                <a:effectLst/>
                <a:latin typeface="Calibri" panose="020F0502020204030204" pitchFamily="34" charset="0"/>
                <a:ea typeface="Calibri" panose="020F0502020204030204" pitchFamily="34" charset="0"/>
                <a:cs typeface="Calibri" panose="020F0502020204030204" pitchFamily="34" charset="0"/>
              </a:rPr>
              <a:t>Dubuc‘Zainab’s</a:t>
            </a:r>
            <a:r>
              <a:rPr lang="en-GB" sz="1200" dirty="0">
                <a:effectLst/>
                <a:latin typeface="Calibri" panose="020F0502020204030204" pitchFamily="34" charset="0"/>
                <a:ea typeface="Calibri" panose="020F0502020204030204" pitchFamily="34" charset="0"/>
                <a:cs typeface="Calibri" panose="020F0502020204030204" pitchFamily="34" charset="0"/>
              </a:rPr>
              <a:t> Little Rabbit’ – by Nadia Rehman</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Loyalty Poem/Loyalty Song</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hlinkClick r:id="rId6"/>
              </a:rPr>
              <a:t>http://characterfirsteducation.com/c/curriculum-detail/2272020</a:t>
            </a:r>
            <a:r>
              <a:rPr lang="en-GB" sz="1200" dirty="0">
                <a:effectLst/>
                <a:latin typeface="Calibri" panose="020F0502020204030204" pitchFamily="34" charset="0"/>
                <a:ea typeface="Calibri" panose="020F0502020204030204" pitchFamily="34" charset="0"/>
                <a:cs typeface="Calibri" panose="020F0502020204030204" pitchFamily="34" charset="0"/>
              </a:rPr>
              <a:t> </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86368" y="4374268"/>
            <a:ext cx="3271987" cy="1826017"/>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EYFS Areas of Learning Links </a:t>
            </a:r>
          </a:p>
          <a:p>
            <a:pPr algn="l"/>
            <a:r>
              <a:rPr lang="en-GB" sz="1200" b="1" u="sng" dirty="0">
                <a:effectLst/>
                <a:ea typeface="Calibri" panose="020F0502020204030204" pitchFamily="34" charset="0"/>
                <a:cs typeface="Times New Roman" panose="02020603050405020304" pitchFamily="18" charset="0"/>
              </a:rPr>
              <a:t>PRIME</a:t>
            </a:r>
            <a:br>
              <a:rPr lang="en-GB" sz="1200" b="1" u="sng"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Listening, Attention and Understanding, Speaking</a:t>
            </a:r>
            <a:r>
              <a:rPr lang="en-GB" sz="1200" dirty="0">
                <a:ea typeface="Calibri" panose="020F0502020204030204" pitchFamily="34" charset="0"/>
                <a:cs typeface="Times New Roman" panose="02020603050405020304" pitchFamily="18" charset="0"/>
              </a:rPr>
              <a:t>, </a:t>
            </a:r>
            <a:r>
              <a:rPr lang="en-GB" sz="1200" dirty="0">
                <a:effectLst/>
                <a:ea typeface="Calibri" panose="020F0502020204030204" pitchFamily="34" charset="0"/>
                <a:cs typeface="Times New Roman" panose="02020603050405020304" pitchFamily="18" charset="0"/>
              </a:rPr>
              <a:t>Self-Regulation</a:t>
            </a:r>
            <a:r>
              <a:rPr lang="en-GB" sz="1200" dirty="0">
                <a:ea typeface="Calibri" panose="020F0502020204030204" pitchFamily="34" charset="0"/>
                <a:cs typeface="Times New Roman" panose="02020603050405020304" pitchFamily="18" charset="0"/>
              </a:rPr>
              <a:t>, </a:t>
            </a:r>
            <a:r>
              <a:rPr lang="en-GB" sz="1200" dirty="0">
                <a:effectLst/>
                <a:ea typeface="Calibri" panose="020F0502020204030204" pitchFamily="34" charset="0"/>
                <a:cs typeface="Times New Roman" panose="02020603050405020304" pitchFamily="18" charset="0"/>
              </a:rPr>
              <a:t>Managing Self, Building Relationships, Gross Motor Skills, Fine Motor Skills </a:t>
            </a:r>
            <a:endParaRPr lang="en-GB" sz="1200" b="1" u="sng" dirty="0">
              <a:effectLst/>
              <a:ea typeface="Calibri" panose="020F0502020204030204" pitchFamily="34" charset="0"/>
              <a:cs typeface="Times New Roman" panose="02020603050405020304" pitchFamily="18" charset="0"/>
            </a:endParaRPr>
          </a:p>
          <a:p>
            <a:pPr algn="l"/>
            <a:r>
              <a:rPr lang="en-GB" sz="1200" b="1" u="sng" dirty="0">
                <a:effectLst/>
                <a:ea typeface="Calibri" panose="020F0502020204030204" pitchFamily="34" charset="0"/>
                <a:cs typeface="Times New Roman" panose="02020603050405020304" pitchFamily="18" charset="0"/>
              </a:rPr>
              <a:t>SPECIFIC</a:t>
            </a:r>
            <a:br>
              <a:rPr lang="en-GB" sz="1200" b="1" u="sng"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People, Culture and Communities, Being Imaginative and Expressive</a:t>
            </a:r>
          </a:p>
          <a:p>
            <a:pPr algn="l"/>
            <a:endParaRPr lang="en-GB" sz="1050" dirty="0"/>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3426978" y="4374268"/>
            <a:ext cx="4858923" cy="2163541"/>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Home links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Set children achievable targets/challenges at home and encourage children not to give up, such as completing a tricky jigsaw puzzle.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Talk about family traditions and ensure that these traditions continue such as Sunday lunch at the table, a carol concert on Christmas Eve, an Easter Egg hunt in the back garden etc.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Encourage children to be proud of their interests and allegiances e.g. to a local football team.</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FB294368-CB0D-A8A7-8619-DC20F676A149}"/>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a2ce3548-1c63-4d9d-b46e-335f4c3903c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103</TotalTime>
  <Words>500</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“Champions don’t show up to get everything they want: they show up to give everything they have” Alexander Den Heijer  Child speak explanation Showing commitment through difficult times.   Key Questions Learning From Experience What sort of friend are you?   Learning about Religious and Non-Religious Worldviews How do people in traditions support each other?  Learning from Faith Can people depend on me?  Learning to Discern  Is it always easy to be a good friend?</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EYFS</dc:title>
  <dc:creator>Jaspal Shambi</dc:creator>
  <cp:lastModifiedBy>Dee Hill</cp:lastModifiedBy>
  <cp:revision>9</cp:revision>
  <dcterms:created xsi:type="dcterms:W3CDTF">2023-11-01T16:02:31Z</dcterms:created>
  <dcterms:modified xsi:type="dcterms:W3CDTF">2023-11-17T16:07:49Z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