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0066"/>
    <a:srgbClr val="00808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0CC109-2365-45B8-BDDD-8755CD9AF9F8}" type="datetimeFigureOut">
              <a:rPr lang="en-GB" smtClean="0"/>
              <a:t>17/11/2023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158E3-7B6B-4B26-B9E2-3E5EA79687CC}" type="slidenum">
              <a:rPr lang="en-GB" smtClean="0"/>
              <a:t>‹#›</a:t>
            </a:fld>
            <a:endParaRPr lang="en-GB"/>
          </a:p>
        </p:txBody>
      </p:sp>
    </p:spTree>
    <p:extLst>
      <p:ext uri="{BB962C8B-B14F-4D97-AF65-F5344CB8AC3E}">
        <p14:creationId xmlns:p14="http://schemas.microsoft.com/office/powerpoint/2010/main" val="3480014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E7158E3-7B6B-4B26-B9E2-3E5EA79687CC}" type="slidenum">
              <a:rPr lang="en-GB" smtClean="0"/>
              <a:t>1</a:t>
            </a:fld>
            <a:endParaRPr lang="en-GB"/>
          </a:p>
        </p:txBody>
      </p:sp>
    </p:spTree>
    <p:extLst>
      <p:ext uri="{BB962C8B-B14F-4D97-AF65-F5344CB8AC3E}">
        <p14:creationId xmlns:p14="http://schemas.microsoft.com/office/powerpoint/2010/main" val="3083616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Participating and Being Willing to Lead&#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425936" y="206968"/>
            <a:ext cx="5707789"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Participating and Being Willing to Lead</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122665" y="932218"/>
            <a:ext cx="3990890" cy="3781531"/>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dirty="0"/>
              <a:t>“A leader is one who knows the way, goes the way, and shows the way.” </a:t>
            </a:r>
            <a:r>
              <a:rPr lang="en-GB" sz="1200" dirty="0"/>
              <a:t>—John Maxwell</a:t>
            </a:r>
            <a:br>
              <a:rPr lang="en-GB" sz="1200" dirty="0"/>
            </a:br>
            <a:br>
              <a:rPr lang="en-GB" sz="1200" dirty="0"/>
            </a:br>
            <a:r>
              <a:rPr lang="en-GB" sz="1200" b="1" dirty="0"/>
              <a:t>Child speak explanation </a:t>
            </a:r>
            <a:r>
              <a:rPr lang="en-GB" sz="1200" dirty="0"/>
              <a:t>Join in with a group and class. Be prepared to take the lead in that group. </a:t>
            </a:r>
            <a:br>
              <a:rPr lang="en-GB" sz="1200" dirty="0"/>
            </a:br>
            <a:br>
              <a:rPr lang="en-GB" sz="1200" dirty="0"/>
            </a:br>
            <a:r>
              <a:rPr lang="en-GB" sz="1200" b="1" u="sng" dirty="0"/>
              <a:t>Key Questions </a:t>
            </a:r>
            <a:br>
              <a:rPr lang="en-GB" sz="1200" dirty="0"/>
            </a:br>
            <a:r>
              <a:rPr lang="en-GB" sz="1200" b="1" u="sng" dirty="0">
                <a:solidFill>
                  <a:srgbClr val="008000"/>
                </a:solidFill>
              </a:rPr>
              <a:t>Learning from Experience</a:t>
            </a:r>
            <a:br>
              <a:rPr lang="en-GB" sz="1200" dirty="0"/>
            </a:br>
            <a:r>
              <a:rPr lang="en-GB" sz="1200" dirty="0"/>
              <a:t>When have you taken part in events, games or activities?</a:t>
            </a:r>
            <a:br>
              <a:rPr lang="en-GB" sz="1200" dirty="0"/>
            </a:br>
            <a:br>
              <a:rPr lang="en-GB" sz="1200" dirty="0"/>
            </a:br>
            <a:r>
              <a:rPr lang="en-GB" sz="1200" b="1" u="sng" dirty="0">
                <a:solidFill>
                  <a:srgbClr val="CC0066"/>
                </a:solidFill>
              </a:rPr>
              <a:t>Learning about Religious and Non-Religious Worldviews</a:t>
            </a:r>
            <a:br>
              <a:rPr lang="en-GB" sz="1200" dirty="0"/>
            </a:br>
            <a:r>
              <a:rPr lang="en-GB" sz="1200" dirty="0"/>
              <a:t>What do people in traditions do together?</a:t>
            </a:r>
            <a:br>
              <a:rPr lang="en-GB" sz="1200" dirty="0"/>
            </a:br>
            <a:br>
              <a:rPr lang="en-GB" sz="1200" dirty="0"/>
            </a:br>
            <a:r>
              <a:rPr lang="en-GB" sz="1200" b="1" u="sng" dirty="0">
                <a:solidFill>
                  <a:srgbClr val="008080"/>
                </a:solidFill>
              </a:rPr>
              <a:t>Learning from Faith </a:t>
            </a:r>
            <a:br>
              <a:rPr lang="en-GB" sz="1200" dirty="0"/>
            </a:br>
            <a:r>
              <a:rPr lang="en-GB" sz="1200" dirty="0"/>
              <a:t>What is good about taking part?</a:t>
            </a:r>
            <a:br>
              <a:rPr lang="en-GB" sz="1200" dirty="0"/>
            </a:br>
            <a:r>
              <a:rPr lang="en-GB" sz="1200" dirty="0"/>
              <a:t>What types of things do you like taking part in?</a:t>
            </a:r>
            <a:br>
              <a:rPr lang="en-GB" sz="1200" dirty="0"/>
            </a:br>
            <a:br>
              <a:rPr lang="en-GB" sz="1200" dirty="0"/>
            </a:br>
            <a:r>
              <a:rPr lang="en-GB" sz="1200" b="1" u="sng" dirty="0">
                <a:solidFill>
                  <a:srgbClr val="660066"/>
                </a:solidFill>
              </a:rPr>
              <a:t>Learning to Discern</a:t>
            </a:r>
            <a:br>
              <a:rPr lang="en-GB" sz="1200" dirty="0"/>
            </a:br>
            <a:r>
              <a:rPr lang="en-GB" sz="1200" dirty="0"/>
              <a:t>When should I not take part or join in?</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65834" y="954653"/>
            <a:ext cx="3876842" cy="3370795"/>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Across the faiths- how religious followers and non- religious followers participate together in certain festivals/times of the year.</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Assembly/performance where all children participate in a dance, song or show.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Humanist belief in democracy and human rights – links to UNICEF RRSA.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Guided meditation/meditation/mindfulness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Religious leaders: Jesus, Muhammad, Guru Nanak, Moses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Religious leaders in communities today: Priest or Vicar, Imam </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13388" y="954653"/>
            <a:ext cx="3972458" cy="3883755"/>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Christianity</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Christmas Story- the start of Jesus’ life as God’s servant/son</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Judaism</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Moses- his leadership of the Jews</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Fantastically Great Women book series by Kate Pankhurst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‘Ruby’ by Maggie Glen Red.</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‘You Are Very Special’ by </a:t>
            </a:r>
            <a:r>
              <a:rPr lang="en-GB" sz="1200" dirty="0" err="1">
                <a:effectLst/>
                <a:latin typeface="Calibri" panose="020F0502020204030204" pitchFamily="34" charset="0"/>
                <a:ea typeface="Calibri" panose="020F0502020204030204" pitchFamily="34" charset="0"/>
                <a:cs typeface="Calibri" panose="020F0502020204030204" pitchFamily="34" charset="0"/>
              </a:rPr>
              <a:t>Su</a:t>
            </a:r>
            <a:r>
              <a:rPr lang="en-GB" sz="1200" dirty="0">
                <a:effectLst/>
                <a:latin typeface="Calibri" panose="020F0502020204030204" pitchFamily="34" charset="0"/>
                <a:ea typeface="Calibri" panose="020F0502020204030204" pitchFamily="34" charset="0"/>
                <a:cs typeface="Calibri" panose="020F0502020204030204" pitchFamily="34" charset="0"/>
              </a:rPr>
              <a:t> Box.</a:t>
            </a:r>
          </a:p>
          <a:p>
            <a:pPr>
              <a:lnSpc>
                <a:spcPct val="107000"/>
              </a:lnSpc>
              <a:spcAft>
                <a:spcPts val="800"/>
              </a:spcAft>
            </a:pPr>
            <a:r>
              <a:rPr lang="en-GB" sz="1200" dirty="0" err="1">
                <a:effectLst/>
                <a:latin typeface="Calibri" panose="020F0502020204030204" pitchFamily="34" charset="0"/>
                <a:ea typeface="Calibri" panose="020F0502020204030204" pitchFamily="34" charset="0"/>
                <a:cs typeface="Calibri" panose="020F0502020204030204" pitchFamily="34" charset="0"/>
              </a:rPr>
              <a:t>Superworm</a:t>
            </a:r>
            <a:r>
              <a:rPr lang="en-GB" sz="1200" dirty="0">
                <a:effectLst/>
                <a:latin typeface="Calibri" panose="020F0502020204030204" pitchFamily="34" charset="0"/>
                <a:ea typeface="Calibri" panose="020F0502020204030204" pitchFamily="34" charset="0"/>
                <a:cs typeface="Calibri" panose="020F0502020204030204" pitchFamily="34" charset="0"/>
              </a:rPr>
              <a:t> – Julia Donaldson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What the Ladybird Heard – Julia Donaldson</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Giraffe’s Can’t Dance – Giles Andrea</a:t>
            </a:r>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106156" y="4800110"/>
            <a:ext cx="3972458" cy="1822935"/>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EYFS  Areas of Learning Links </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PRIME</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Listening, Attention and Understanding, Speaking, Self-Regulation</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a:effectLst/>
                <a:latin typeface="Calibri" panose="020F0502020204030204" pitchFamily="34" charset="0"/>
                <a:ea typeface="Calibri" panose="020F0502020204030204" pitchFamily="34" charset="0"/>
                <a:cs typeface="Times New Roman" panose="02020603050405020304" pitchFamily="18" charset="0"/>
              </a:rPr>
              <a:t>Managing Self, Building Relationships </a:t>
            </a:r>
            <a:endParaRPr lang="en-GB" sz="1200" b="1" u="sng"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SPECIFIC</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People, Culture and Communities, Being Imaginative and Expressive</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4165834" y="4827072"/>
            <a:ext cx="3876842" cy="1795973"/>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Home links</a:t>
            </a:r>
          </a:p>
          <a:p>
            <a:pPr algn="l"/>
            <a:r>
              <a:rPr lang="en-GB" sz="1200" dirty="0">
                <a:effectLst/>
                <a:ea typeface="Calibri" panose="020F0502020204030204" pitchFamily="34" charset="0"/>
                <a:cs typeface="Times New Roman" panose="02020603050405020304" pitchFamily="18" charset="0"/>
              </a:rPr>
              <a:t>Allow children to have a chore that they take ownership of e.g. sweep the floor. </a:t>
            </a:r>
          </a:p>
          <a:p>
            <a:pPr algn="l"/>
            <a:r>
              <a:rPr lang="en-GB" sz="1200" dirty="0">
                <a:effectLst/>
                <a:ea typeface="Calibri" panose="020F0502020204030204" pitchFamily="34" charset="0"/>
                <a:cs typeface="Times New Roman" panose="02020603050405020304" pitchFamily="18" charset="0"/>
              </a:rPr>
              <a:t>Encourage parents to find an extra-curricular club for their child e.g. Rainbows or Cubs </a:t>
            </a:r>
          </a:p>
          <a:p>
            <a:pPr algn="l"/>
            <a:r>
              <a:rPr lang="en-GB" sz="1200" dirty="0">
                <a:effectLst/>
                <a:ea typeface="Calibri" panose="020F0502020204030204" pitchFamily="34" charset="0"/>
                <a:cs typeface="Times New Roman" panose="02020603050405020304" pitchFamily="18" charset="0"/>
              </a:rPr>
              <a:t>Invite parents into school to take part with their child in the fundraising event they have organised.</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DFA7D6C0-A83B-A729-1299-C86C6C909D2E}"/>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e2ea41a2-04fe-41d9-8870-31ecfdc1e71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196</TotalTime>
  <Words>370</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“A leader is one who knows the way, goes the way, and shows the way.” —John Maxwell  Child speak explanation Join in with a group and class. Be prepared to take the lead in that group.   Key Questions  Learning from Experience When have you taken part in events, games or activities?  Learning about Religious and Non-Religious Worldviews What do people in traditions do together?  Learning from Faith  What is good about taking part? What types of things do you like taking part in?  Learning to Discern When should I not take part or join in?</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14</cp:revision>
  <dcterms:created xsi:type="dcterms:W3CDTF">2023-11-01T16:02:31Z</dcterms:created>
  <dcterms:modified xsi:type="dcterms:W3CDTF">2023-11-17T16:20:10Z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