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custDataLst>
    <p:tags r:id="rId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008080"/>
    <a:srgbClr val="CC0066"/>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92" autoAdjust="0"/>
  </p:normalViewPr>
  <p:slideViewPr>
    <p:cSldViewPr snapToGrid="0">
      <p:cViewPr varScale="1">
        <p:scale>
          <a:sx n="85" d="100"/>
          <a:sy n="85" d="100"/>
        </p:scale>
        <p:origin x="102" y="5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0CC109-2365-45B8-BDDD-8755CD9AF9F8}" type="datetimeFigureOut">
              <a:rPr lang="en-GB" smtClean="0"/>
              <a:t>17/11/2023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7158E3-7B6B-4B26-B9E2-3E5EA79687CC}" type="slidenum">
              <a:rPr lang="en-GB" smtClean="0"/>
              <a:t>‹#›</a:t>
            </a:fld>
            <a:endParaRPr lang="en-GB"/>
          </a:p>
        </p:txBody>
      </p:sp>
    </p:spTree>
    <p:extLst>
      <p:ext uri="{BB962C8B-B14F-4D97-AF65-F5344CB8AC3E}">
        <p14:creationId xmlns:p14="http://schemas.microsoft.com/office/powerpoint/2010/main" val="3480014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E7158E3-7B6B-4B26-B9E2-3E5EA79687CC}" type="slidenum">
              <a:rPr lang="en-GB" smtClean="0"/>
              <a:t>1</a:t>
            </a:fld>
            <a:endParaRPr lang="en-GB"/>
          </a:p>
        </p:txBody>
      </p:sp>
    </p:spTree>
    <p:extLst>
      <p:ext uri="{BB962C8B-B14F-4D97-AF65-F5344CB8AC3E}">
        <p14:creationId xmlns:p14="http://schemas.microsoft.com/office/powerpoint/2010/main" val="3083616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CCF4C-AF85-8AB5-D05B-3D0A0DF4F8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CD2FD4A-A6E9-FFA3-C3CC-6DCA3AC597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A3BD3F7-FA46-1351-D6A0-A57E60DE42DC}"/>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4397E9E0-A62B-FBF3-6F71-111FCA857B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A21311-398E-CA76-F83F-AD97F091FF2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805856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46A30-8B63-4648-2E2E-DE5B34D6E10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9AAFC82-06FE-EDD8-4C5D-CD3F15F610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C0A292-491C-B53E-1475-4863B986F64B}"/>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2270EBC4-9B87-A0EC-7569-DBC577A272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C04E22-AC67-CDB1-32DE-011CCE1337FB}"/>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4294163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2A3286-6625-8098-B45A-8EACDBEC3F3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BF68D3-2B08-139C-7795-24B8406F84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28943A-384D-B090-B4F4-DBDB374DEA1C}"/>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C0AE4847-7D64-76F1-74DD-05DCE32812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BAE940-EA97-DA4B-F1B5-69F6BE96AB3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072107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48680-B82A-C346-EE23-C79B65F010C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049313C-155A-8FA7-3F22-CDCF307792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9E2801F-95BA-E815-1221-CC2DA5D4B492}"/>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E3041D7A-1669-AE4F-B973-61A2C19DB6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4F040C-D728-40DC-3D5C-284BCD010DE5}"/>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558678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7D7D8-5CF4-F4DC-F0CE-C5F93078FA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68A4467-B379-E87B-683C-B493E0BECB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3E07AB-D9D6-4117-5F36-39EDBA3EA34B}"/>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D427289D-1EA6-5016-2C17-B992B9A0C4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91691F-A9AC-BEE9-0244-E43FA23E6B8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374743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21197-885F-6DB2-C819-619C9A50D38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6E98564-B206-1103-83E4-F9D5C40ABB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69C13BE-2C2A-3812-4123-1F11F10318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93679A7-9B7D-6121-5CD9-33A71A548824}"/>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97FD8B13-AE94-F00B-E28E-6ECF063454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E3EAC98-E553-2D78-194B-1E71EEDF25D8}"/>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236260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E71AD-074E-2681-5323-F71C28F7BA6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9A5FA6-BB90-B3E5-1C48-AC6DA26BD3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366243-B4A6-69FE-74D0-A79D9FDD742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5AC1702-A257-BB9D-00E3-8316A8E7B2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5C14BC-DE3B-9EBA-3AE4-C89B6A619F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CA180B0-34D0-7D0B-51A7-C9CC8A218925}"/>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8" name="Footer Placeholder 7">
            <a:extLst>
              <a:ext uri="{FF2B5EF4-FFF2-40B4-BE49-F238E27FC236}">
                <a16:creationId xmlns:a16="http://schemas.microsoft.com/office/drawing/2014/main" id="{ED2D6FD6-55F4-6186-A174-628CB3C1F62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D4F5542-25AB-AFDC-02DF-668963DBE3AC}"/>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829197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1F643-E2FD-BDB5-3BEC-5BF24C1CC59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F063292-F60D-E8C5-50A3-889A0BA8360E}"/>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4" name="Footer Placeholder 3">
            <a:extLst>
              <a:ext uri="{FF2B5EF4-FFF2-40B4-BE49-F238E27FC236}">
                <a16:creationId xmlns:a16="http://schemas.microsoft.com/office/drawing/2014/main" id="{27DFEA7E-7580-C6D8-AF38-2925D67F8F3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38348BA-22AA-C501-EA62-9A228368B4FA}"/>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29902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BEED2D-8E7D-A4B8-2BD9-3A41BB070D48}"/>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3" name="Footer Placeholder 2">
            <a:extLst>
              <a:ext uri="{FF2B5EF4-FFF2-40B4-BE49-F238E27FC236}">
                <a16:creationId xmlns:a16="http://schemas.microsoft.com/office/drawing/2014/main" id="{20AC5389-649C-B56A-FF6B-2A2BF65E408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B5CF741-487C-CED8-9411-49A3E04867D7}"/>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3236587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6223E-EB76-4A5E-3775-2F4AAB83DB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724C025-5196-C3A0-7E53-A262E481F8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82BEAA5-5C31-F1FD-D8EC-0C40849C76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6284EE-0F50-E6B7-4DB9-2889395B0B6F}"/>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97CA4E57-961D-9333-6622-283303B5435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DCEA3C3-50E3-C4D7-2FE4-0266DAA2ADA2}"/>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17490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2E405-55ED-EAA0-7C97-2D23653F3E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D01E97A-26A4-63CA-95EB-98B5A44E86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0C39945-1395-0124-1D6C-E06011DDA5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6F551A-2AD0-747F-FCDB-A1C285B7D30A}"/>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5A28FF3F-6763-7839-4682-599E9BE4DC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88CB70-D6EE-D26E-39D6-09AC291CC71B}"/>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38064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84FC2E-AAB2-55DD-2565-4023F5210B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27F2C7-0EE1-05DB-9625-BC30653885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68C7F42-180A-9DEC-8055-9C3642F700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6A1EEA64-9677-4F4F-1C69-6A4B1BE637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2859D6E-B09C-8CAF-5915-EF25681567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E9A016-0E6B-4433-B229-0324707B470C}" type="slidenum">
              <a:rPr lang="en-GB" smtClean="0"/>
              <a:t>‹#›</a:t>
            </a:fld>
            <a:endParaRPr lang="en-GB"/>
          </a:p>
        </p:txBody>
      </p:sp>
      <p:sp>
        <p:nvSpPr>
          <p:cNvPr id="8" name="TextBox 7">
            <a:extLst>
              <a:ext uri="{FF2B5EF4-FFF2-40B4-BE49-F238E27FC236}">
                <a16:creationId xmlns:a16="http://schemas.microsoft.com/office/drawing/2014/main" id="{12602D41-68F0-E900-15DD-D99695600221}"/>
              </a:ext>
            </a:extLst>
          </p:cNvPr>
          <p:cNvSpPr txBox="1"/>
          <p:nvPr userDrawn="1">
            <p:extLst>
              <p:ext uri="{1162E1C5-73C7-4A58-AE30-91384D911F3F}">
                <p184:classification xmlns:p184="http://schemas.microsoft.com/office/powerpoint/2018/4/main" val="ftr"/>
              </p:ext>
            </p:extLst>
          </p:nvPr>
        </p:nvSpPr>
        <p:spPr>
          <a:xfrm>
            <a:off x="5865813" y="6705600"/>
            <a:ext cx="488950"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1305042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bbc.co.uk/iplayer/episodes/m000scc9/whats-on-your-head"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descr="Responding to Suffering &#10;">
            <a:extLst>
              <a:ext uri="{FF2B5EF4-FFF2-40B4-BE49-F238E27FC236}">
                <a16:creationId xmlns:a16="http://schemas.microsoft.com/office/drawing/2014/main" id="{03399FE1-3741-E1A9-0DDE-6238B52199AB}"/>
              </a:ext>
              <a:ext uri="{C183D7F6-B498-43B3-948B-1728B52AA6E4}">
                <adec:decorative xmlns:adec="http://schemas.microsoft.com/office/drawing/2017/decorative" val="0"/>
              </a:ext>
            </a:extLst>
          </p:cNvPr>
          <p:cNvSpPr txBox="1"/>
          <p:nvPr/>
        </p:nvSpPr>
        <p:spPr>
          <a:xfrm>
            <a:off x="3557388" y="197357"/>
            <a:ext cx="4565214" cy="492122"/>
          </a:xfrm>
          <a:prstGeom prst="rect">
            <a:avLst/>
          </a:prstGeom>
          <a:noFill/>
        </p:spPr>
        <p:txBody>
          <a:bodyPr wrap="square" rtlCol="0">
            <a:spAutoFit/>
          </a:bodyPr>
          <a:lstStyle/>
          <a:p>
            <a:pPr algn="ctr">
              <a:lnSpc>
                <a:spcPct val="115000"/>
              </a:lnSpc>
              <a:spcAft>
                <a:spcPts val="1000"/>
              </a:spcAft>
            </a:pPr>
            <a:r>
              <a:rPr lang="en-GB" sz="2400" b="1" u="sng" dirty="0">
                <a:effectLst/>
                <a:latin typeface="Calibri" panose="020F0502020204030204" pitchFamily="34" charset="0"/>
                <a:ea typeface="Calibri" panose="020F0502020204030204" pitchFamily="34" charset="0"/>
                <a:cs typeface="Times New Roman" panose="02020603050405020304" pitchFamily="18" charset="0"/>
              </a:rPr>
              <a:t>Responding to Suffering</a:t>
            </a:r>
            <a:endParaRPr lang="en-GB" sz="2400" b="1" u="sng" dirty="0">
              <a:effectLst/>
              <a:ea typeface="Calibri" panose="020F0502020204030204" pitchFamily="34" charset="0"/>
              <a:cs typeface="Times New Roman" panose="02020603050405020304" pitchFamily="18" charset="0"/>
            </a:endParaRPr>
          </a:p>
        </p:txBody>
      </p:sp>
      <p:sp>
        <p:nvSpPr>
          <p:cNvPr id="2" name="Title 1">
            <a:extLst>
              <a:ext uri="{FF2B5EF4-FFF2-40B4-BE49-F238E27FC236}">
                <a16:creationId xmlns:a16="http://schemas.microsoft.com/office/drawing/2014/main" id="{0E118D19-959C-323F-9367-6F15F76E1FD1}"/>
              </a:ext>
            </a:extLst>
          </p:cNvPr>
          <p:cNvSpPr>
            <a:spLocks noGrp="1"/>
          </p:cNvSpPr>
          <p:nvPr>
            <p:ph type="ctrTitle"/>
          </p:nvPr>
        </p:nvSpPr>
        <p:spPr>
          <a:xfrm>
            <a:off x="96940" y="819730"/>
            <a:ext cx="3990890" cy="3011611"/>
          </a:xfrm>
          <a:ln w="28575"/>
        </p:spPr>
        <p:style>
          <a:lnRef idx="2">
            <a:schemeClr val="dk1"/>
          </a:lnRef>
          <a:fillRef idx="1">
            <a:schemeClr val="lt1"/>
          </a:fillRef>
          <a:effectRef idx="0">
            <a:schemeClr val="dk1"/>
          </a:effectRef>
          <a:fontRef idx="minor">
            <a:schemeClr val="dk1"/>
          </a:fontRef>
        </p:style>
        <p:txBody>
          <a:bodyPr>
            <a:noAutofit/>
          </a:bodyPr>
          <a:lstStyle/>
          <a:p>
            <a:pPr algn="l">
              <a:lnSpc>
                <a:spcPct val="107000"/>
              </a:lnSpc>
              <a:spcAft>
                <a:spcPts val="800"/>
              </a:spcAft>
            </a:pPr>
            <a:r>
              <a:rPr lang="en-GB" sz="1200" b="1" dirty="0"/>
              <a:t>“A man who does not understand the benefit of suffering does not live a clever and true life.” </a:t>
            </a:r>
            <a:r>
              <a:rPr lang="en-GB" sz="1200" dirty="0"/>
              <a:t>Leo Tolstoy</a:t>
            </a:r>
            <a:br>
              <a:rPr lang="en-GB" sz="1200" dirty="0"/>
            </a:br>
            <a:r>
              <a:rPr lang="en-GB" sz="1200" b="1" dirty="0"/>
              <a:t>Child speak explanation</a:t>
            </a:r>
            <a:br>
              <a:rPr lang="en-GB" sz="1200" dirty="0"/>
            </a:br>
            <a:r>
              <a:rPr lang="en-GB" sz="1200" dirty="0"/>
              <a:t>Suffering means experiencing pain or distress.</a:t>
            </a:r>
            <a:br>
              <a:rPr lang="en-GB" sz="1200" dirty="0"/>
            </a:br>
            <a:r>
              <a:rPr lang="en-GB" sz="1200" b="1" u="sng" dirty="0"/>
              <a:t>Key Questions</a:t>
            </a:r>
            <a:br>
              <a:rPr lang="en-GB" sz="1200" dirty="0"/>
            </a:br>
            <a:r>
              <a:rPr lang="en-GB" sz="1200" b="1" u="sng" dirty="0">
                <a:solidFill>
                  <a:srgbClr val="008000"/>
                </a:solidFill>
              </a:rPr>
              <a:t>Learning from Experience </a:t>
            </a:r>
            <a:br>
              <a:rPr lang="en-GB" sz="1200" dirty="0"/>
            </a:br>
            <a:r>
              <a:rPr lang="en-GB" sz="1200" dirty="0"/>
              <a:t>Have you ever experienced pain or been really upset?</a:t>
            </a:r>
            <a:br>
              <a:rPr lang="en-GB" sz="1200" dirty="0"/>
            </a:br>
            <a:r>
              <a:rPr lang="en-GB" sz="1200" b="1" u="sng" dirty="0">
                <a:solidFill>
                  <a:srgbClr val="CC0066"/>
                </a:solidFill>
              </a:rPr>
              <a:t>Learning about Religious and Non-Religious Worldviews</a:t>
            </a:r>
            <a:br>
              <a:rPr lang="en-GB" sz="1200" dirty="0"/>
            </a:br>
            <a:r>
              <a:rPr lang="en-GB" sz="1200" dirty="0"/>
              <a:t>How do people from R.T’s try and make things right and better for others?</a:t>
            </a:r>
            <a:br>
              <a:rPr lang="en-GB" sz="1200" dirty="0"/>
            </a:br>
            <a:r>
              <a:rPr lang="en-GB" sz="1200" b="1" u="sng" dirty="0">
                <a:solidFill>
                  <a:srgbClr val="008080"/>
                </a:solidFill>
              </a:rPr>
              <a:t>Learning From Faith</a:t>
            </a:r>
            <a:br>
              <a:rPr lang="en-GB" sz="1200" dirty="0"/>
            </a:br>
            <a:r>
              <a:rPr lang="en-GB" sz="1200" dirty="0"/>
              <a:t>Can our actions affect others? How?</a:t>
            </a:r>
            <a:br>
              <a:rPr lang="en-GB" sz="1200" dirty="0"/>
            </a:br>
            <a:r>
              <a:rPr lang="en-GB" sz="1200" dirty="0"/>
              <a:t>How can we be sensitive to the feelings of others?</a:t>
            </a:r>
            <a:br>
              <a:rPr lang="en-GB" sz="1200" dirty="0"/>
            </a:br>
            <a:r>
              <a:rPr lang="en-GB" sz="1200" b="1" u="sng" dirty="0">
                <a:solidFill>
                  <a:srgbClr val="660066"/>
                </a:solidFill>
              </a:rPr>
              <a:t>Leaning to Discern</a:t>
            </a:r>
            <a:br>
              <a:rPr lang="en-GB" sz="1200" dirty="0"/>
            </a:br>
            <a:r>
              <a:rPr lang="en-GB" sz="1200" dirty="0"/>
              <a:t>How do I choose who to help?</a:t>
            </a:r>
          </a:p>
        </p:txBody>
      </p:sp>
      <p:sp>
        <p:nvSpPr>
          <p:cNvPr id="17" name="TextBox 16" descr="Religious traditions">
            <a:extLst>
              <a:ext uri="{FF2B5EF4-FFF2-40B4-BE49-F238E27FC236}">
                <a16:creationId xmlns:a16="http://schemas.microsoft.com/office/drawing/2014/main" id="{1DD67341-07FA-B270-3623-EBC9DCDD3274}"/>
              </a:ext>
              <a:ext uri="{C183D7F6-B498-43B3-948B-1728B52AA6E4}">
                <adec:decorative xmlns:adec="http://schemas.microsoft.com/office/drawing/2017/decorative" val="0"/>
              </a:ext>
            </a:extLst>
          </p:cNvPr>
          <p:cNvSpPr txBox="1"/>
          <p:nvPr/>
        </p:nvSpPr>
        <p:spPr>
          <a:xfrm>
            <a:off x="4157579" y="819730"/>
            <a:ext cx="3876842" cy="3553280"/>
          </a:xfrm>
          <a:prstGeom prst="rect">
            <a:avLst/>
          </a:prstGeom>
          <a:ln w="28575"/>
        </p:spPr>
        <p:style>
          <a:lnRef idx="2">
            <a:schemeClr val="dk1"/>
          </a:lnRef>
          <a:fillRef idx="1">
            <a:schemeClr val="lt1"/>
          </a:fillRef>
          <a:effectRef idx="0">
            <a:schemeClr val="dk1"/>
          </a:effectRef>
          <a:fontRef idx="minor">
            <a:schemeClr val="dk1"/>
          </a:fontRef>
        </p:style>
        <p:txBody>
          <a:bodyPr wrap="square">
            <a:spAutoFit/>
          </a:bodyPr>
          <a:lstStyle/>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Religious Traditions</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Harvest Festival </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Christianity – stories about the miracles that Jesus performed.</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The Good Samaritan.</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Easter- God’s response to human suffering explained through the Easter Story.</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Learn about Holy Week and Palm Sunday.</a:t>
            </a:r>
            <a:endParaRPr lang="en-GB" sz="1200" b="1" u="sng"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Non-Religious Traditions </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Whole school community events such as Red Nose Day, Children in Need, Christmas Jumper Day.</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International days of celebration (such as World Toilet Day, </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World Childrens Day, Earth Day etc.) </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Local charities such as animal sanctuary. </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Wellbeing and positive mental health - Mindfulness and guided meditation </a:t>
            </a:r>
          </a:p>
        </p:txBody>
      </p:sp>
      <p:sp>
        <p:nvSpPr>
          <p:cNvPr id="19" name="TextBox 18" descr="RESOURCES">
            <a:extLst>
              <a:ext uri="{FF2B5EF4-FFF2-40B4-BE49-F238E27FC236}">
                <a16:creationId xmlns:a16="http://schemas.microsoft.com/office/drawing/2014/main" id="{2BC1D59B-21A6-F301-7CE9-726A26514300}"/>
              </a:ext>
              <a:ext uri="{C183D7F6-B498-43B3-948B-1728B52AA6E4}">
                <adec:decorative xmlns:adec="http://schemas.microsoft.com/office/drawing/2017/decorative" val="0"/>
              </a:ext>
            </a:extLst>
          </p:cNvPr>
          <p:cNvSpPr txBox="1"/>
          <p:nvPr/>
        </p:nvSpPr>
        <p:spPr>
          <a:xfrm>
            <a:off x="8104170" y="819730"/>
            <a:ext cx="3972458" cy="4944174"/>
          </a:xfrm>
          <a:prstGeom prst="rect">
            <a:avLst/>
          </a:prstGeom>
          <a:ln w="28575"/>
        </p:spPr>
        <p:style>
          <a:lnRef idx="2">
            <a:schemeClr val="dk1"/>
          </a:lnRef>
          <a:fillRef idx="1">
            <a:schemeClr val="lt1"/>
          </a:fillRef>
          <a:effectRef idx="0">
            <a:schemeClr val="dk1"/>
          </a:effectRef>
          <a:fontRef idx="minor">
            <a:schemeClr val="dk1"/>
          </a:fontRef>
        </p:style>
        <p:txBody>
          <a:bodyPr wrap="square">
            <a:spAutoFit/>
          </a:bodyPr>
          <a:lstStyle/>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Resources</a:t>
            </a:r>
          </a:p>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Religious</a:t>
            </a:r>
          </a:p>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Christianity</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Stories about miracles Jesus performed.</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Holy week – Bible stories.</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The Easter Story.</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The story of David and Goliath – Bible story.</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Faith Makes a Difference DVD (Birmingham City Mission)</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‘Lazarus and The Rich Man’ Bible story.</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The Parable of the Sheep and the Goats in Matthew 25:31-46,</a:t>
            </a:r>
          </a:p>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Non-Religious</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‘The Stone Rabbit’ text by Erik Craddock.</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‘The Clever Rabbi’ from Junior Assemblies Book Pg 18-19.</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‘The Good Samaritan’ story. </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Hand/finger puppets.</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Easter eggs.</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PE equipment/directional vocabulary/maps for orienteering.</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err="1">
                <a:effectLst/>
                <a:latin typeface="Calibri" panose="020F0502020204030204" pitchFamily="34" charset="0"/>
                <a:ea typeface="Calibri" panose="020F0502020204030204" pitchFamily="34" charset="0"/>
                <a:cs typeface="Calibri" panose="020F0502020204030204" pitchFamily="34" charset="0"/>
              </a:rPr>
              <a:t>Whats</a:t>
            </a:r>
            <a:r>
              <a:rPr lang="en-GB" sz="1200" dirty="0">
                <a:effectLst/>
                <a:latin typeface="Calibri" panose="020F0502020204030204" pitchFamily="34" charset="0"/>
                <a:ea typeface="Calibri" panose="020F0502020204030204" pitchFamily="34" charset="0"/>
                <a:cs typeface="Calibri" panose="020F0502020204030204" pitchFamily="34" charset="0"/>
              </a:rPr>
              <a:t> on your Head </a:t>
            </a:r>
            <a:r>
              <a:rPr lang="en-GB" sz="1200" dirty="0" err="1">
                <a:effectLst/>
                <a:latin typeface="Calibri" panose="020F0502020204030204" pitchFamily="34" charset="0"/>
                <a:ea typeface="Calibri" panose="020F0502020204030204" pitchFamily="34" charset="0"/>
                <a:cs typeface="Calibri" panose="020F0502020204030204" pitchFamily="34" charset="0"/>
              </a:rPr>
              <a:t>Cbeebies</a:t>
            </a:r>
            <a:r>
              <a:rPr lang="en-GB" sz="1200" dirty="0">
                <a:effectLst/>
                <a:latin typeface="Calibri" panose="020F0502020204030204" pitchFamily="34" charset="0"/>
                <a:ea typeface="Calibri" panose="020F0502020204030204" pitchFamily="34" charset="0"/>
                <a:cs typeface="Calibri" panose="020F0502020204030204" pitchFamily="34" charset="0"/>
              </a:rPr>
              <a:t> episodes </a:t>
            </a:r>
            <a:r>
              <a:rPr lang="en-GB" sz="1200" dirty="0">
                <a:effectLst/>
                <a:latin typeface="Calibri" panose="020F0502020204030204" pitchFamily="34" charset="0"/>
                <a:ea typeface="Calibri" panose="020F0502020204030204" pitchFamily="34" charset="0"/>
                <a:cs typeface="Calibri" panose="020F0502020204030204" pitchFamily="34" charset="0"/>
                <a:hlinkClick r:id="rId3"/>
              </a:rPr>
              <a:t>https://www.bbc.co.uk/iplayer/episodes/m000scc9/whats-on-your-head</a:t>
            </a:r>
            <a:r>
              <a:rPr lang="en-GB" sz="1200" dirty="0">
                <a:effectLst/>
                <a:latin typeface="Calibri" panose="020F0502020204030204" pitchFamily="34" charset="0"/>
                <a:ea typeface="Calibri" panose="020F0502020204030204" pitchFamily="34" charset="0"/>
                <a:cs typeface="Calibri" panose="020F0502020204030204" pitchFamily="34" charset="0"/>
              </a:rPr>
              <a:t>  (People who help us in times of distress Police/fire/ambulance)</a:t>
            </a:r>
          </a:p>
        </p:txBody>
      </p:sp>
      <p:sp>
        <p:nvSpPr>
          <p:cNvPr id="20" name="TextBox 19" descr="HOMELINKS">
            <a:extLst>
              <a:ext uri="{FF2B5EF4-FFF2-40B4-BE49-F238E27FC236}">
                <a16:creationId xmlns:a16="http://schemas.microsoft.com/office/drawing/2014/main" id="{775B168B-0BC2-6A16-AE5B-C88D0527E1D8}"/>
              </a:ext>
              <a:ext uri="{C183D7F6-B498-43B3-948B-1728B52AA6E4}">
                <adec:decorative xmlns:adec="http://schemas.microsoft.com/office/drawing/2017/decorative" val="0"/>
              </a:ext>
            </a:extLst>
          </p:cNvPr>
          <p:cNvSpPr txBox="1"/>
          <p:nvPr/>
        </p:nvSpPr>
        <p:spPr>
          <a:xfrm>
            <a:off x="96940" y="4480525"/>
            <a:ext cx="3972458" cy="1822935"/>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Times New Roman" panose="02020603050405020304" pitchFamily="18" charset="0"/>
              </a:rPr>
              <a:t>EYFS Areas of Learning Links </a:t>
            </a:r>
          </a:p>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Times New Roman" panose="02020603050405020304" pitchFamily="18" charset="0"/>
              </a:rPr>
              <a:t>PRIME</a:t>
            </a:r>
            <a:br>
              <a:rPr lang="en-GB" sz="1200" b="1" u="sng" dirty="0">
                <a:effectLst/>
                <a:latin typeface="Calibri" panose="020F0502020204030204" pitchFamily="34" charset="0"/>
                <a:ea typeface="Calibri" panose="020F0502020204030204" pitchFamily="34" charset="0"/>
                <a:cs typeface="Times New Roman" panose="02020603050405020304" pitchFamily="18" charset="0"/>
              </a:rPr>
            </a:br>
            <a:r>
              <a:rPr lang="en-GB" sz="1200" dirty="0">
                <a:effectLst/>
                <a:latin typeface="Calibri" panose="020F0502020204030204" pitchFamily="34" charset="0"/>
                <a:ea typeface="Calibri" panose="020F0502020204030204" pitchFamily="34" charset="0"/>
                <a:cs typeface="Times New Roman" panose="02020603050405020304" pitchFamily="18" charset="0"/>
              </a:rPr>
              <a:t>Listening, Attention and Understanding, Speaking</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a:effectLst/>
                <a:latin typeface="Calibri" panose="020F0502020204030204" pitchFamily="34" charset="0"/>
                <a:ea typeface="Calibri" panose="020F0502020204030204" pitchFamily="34" charset="0"/>
                <a:cs typeface="Times New Roman" panose="02020603050405020304" pitchFamily="18" charset="0"/>
              </a:rPr>
              <a:t>Building Relationships</a:t>
            </a:r>
            <a:endParaRPr lang="en-GB" sz="1200" b="1" u="sng"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Times New Roman" panose="02020603050405020304" pitchFamily="18" charset="0"/>
              </a:rPr>
              <a:t>SPECIFIC</a:t>
            </a:r>
            <a:br>
              <a:rPr lang="en-GB" sz="1200" b="1" u="sng" dirty="0">
                <a:effectLst/>
                <a:latin typeface="Calibri" panose="020F0502020204030204" pitchFamily="34" charset="0"/>
                <a:ea typeface="Calibri" panose="020F0502020204030204" pitchFamily="34" charset="0"/>
                <a:cs typeface="Times New Roman" panose="02020603050405020304" pitchFamily="18" charset="0"/>
              </a:rPr>
            </a:br>
            <a:r>
              <a:rPr lang="en-GB" sz="1200" dirty="0">
                <a:effectLst/>
                <a:latin typeface="Calibri" panose="020F0502020204030204" pitchFamily="34" charset="0"/>
                <a:ea typeface="Calibri" panose="020F0502020204030204" pitchFamily="34" charset="0"/>
                <a:cs typeface="Times New Roman" panose="02020603050405020304" pitchFamily="18" charset="0"/>
              </a:rPr>
              <a:t>People, Culture and Communities, The Natural World,                          Being Imaginative and Expressive</a:t>
            </a:r>
          </a:p>
        </p:txBody>
      </p:sp>
      <p:sp>
        <p:nvSpPr>
          <p:cNvPr id="3" name="Subtitle 2">
            <a:extLst>
              <a:ext uri="{FF2B5EF4-FFF2-40B4-BE49-F238E27FC236}">
                <a16:creationId xmlns:a16="http://schemas.microsoft.com/office/drawing/2014/main" id="{59434D02-20B3-7863-81D5-EF6496C06D0A}"/>
              </a:ext>
            </a:extLst>
          </p:cNvPr>
          <p:cNvSpPr>
            <a:spLocks noGrp="1"/>
          </p:cNvSpPr>
          <p:nvPr>
            <p:ph type="subTitle" idx="1"/>
          </p:nvPr>
        </p:nvSpPr>
        <p:spPr>
          <a:xfrm>
            <a:off x="4148363" y="4503261"/>
            <a:ext cx="3876842" cy="1367856"/>
          </a:xfrm>
          <a:ln w="28575"/>
        </p:spPr>
        <p:style>
          <a:lnRef idx="2">
            <a:schemeClr val="dk1"/>
          </a:lnRef>
          <a:fillRef idx="1">
            <a:schemeClr val="lt1"/>
          </a:fillRef>
          <a:effectRef idx="0">
            <a:schemeClr val="dk1"/>
          </a:effectRef>
          <a:fontRef idx="minor">
            <a:schemeClr val="dk1"/>
          </a:fontRef>
        </p:style>
        <p:txBody>
          <a:bodyPr>
            <a:noAutofit/>
          </a:bodyPr>
          <a:lstStyle/>
          <a:p>
            <a:pPr algn="l"/>
            <a:r>
              <a:rPr lang="en-GB" sz="1200" b="1" u="sng" dirty="0">
                <a:effectLst/>
                <a:ea typeface="Calibri" panose="020F0502020204030204" pitchFamily="34" charset="0"/>
                <a:cs typeface="Times New Roman" panose="02020603050405020304" pitchFamily="18" charset="0"/>
              </a:rPr>
              <a:t>Home links</a:t>
            </a:r>
          </a:p>
          <a:p>
            <a:pPr algn="l"/>
            <a:r>
              <a:rPr lang="en-GB" sz="1200" dirty="0">
                <a:effectLst/>
                <a:ea typeface="Calibri" panose="020F0502020204030204" pitchFamily="34" charset="0"/>
                <a:cs typeface="Times New Roman" panose="02020603050405020304" pitchFamily="18" charset="0"/>
              </a:rPr>
              <a:t>Charity boxes.</a:t>
            </a:r>
            <a:br>
              <a:rPr lang="en-GB" sz="1200" dirty="0">
                <a:effectLst/>
                <a:ea typeface="Calibri" panose="020F0502020204030204" pitchFamily="34" charset="0"/>
                <a:cs typeface="Times New Roman" panose="02020603050405020304" pitchFamily="18" charset="0"/>
              </a:rPr>
            </a:br>
            <a:r>
              <a:rPr lang="en-GB" sz="1200" dirty="0">
                <a:effectLst/>
                <a:ea typeface="Calibri" panose="020F0502020204030204" pitchFamily="34" charset="0"/>
                <a:cs typeface="Times New Roman" panose="02020603050405020304" pitchFamily="18" charset="0"/>
              </a:rPr>
              <a:t>Christmas parcels.</a:t>
            </a:r>
            <a:br>
              <a:rPr lang="en-GB" sz="1200" dirty="0">
                <a:effectLst/>
                <a:ea typeface="Calibri" panose="020F0502020204030204" pitchFamily="34" charset="0"/>
                <a:cs typeface="Times New Roman" panose="02020603050405020304" pitchFamily="18" charset="0"/>
              </a:rPr>
            </a:br>
            <a:r>
              <a:rPr lang="en-GB" sz="1200" dirty="0">
                <a:effectLst/>
                <a:ea typeface="Calibri" panose="020F0502020204030204" pitchFamily="34" charset="0"/>
                <a:cs typeface="Times New Roman" panose="02020603050405020304" pitchFamily="18" charset="0"/>
              </a:rPr>
              <a:t>Donating unwanted, preloved items to a charity.</a:t>
            </a:r>
            <a:br>
              <a:rPr lang="en-GB" sz="1200" dirty="0">
                <a:effectLst/>
                <a:ea typeface="Calibri" panose="020F0502020204030204" pitchFamily="34" charset="0"/>
                <a:cs typeface="Times New Roman" panose="02020603050405020304" pitchFamily="18" charset="0"/>
              </a:rPr>
            </a:br>
            <a:r>
              <a:rPr lang="en-GB" sz="1200" dirty="0">
                <a:effectLst/>
                <a:ea typeface="Calibri" panose="020F0502020204030204" pitchFamily="34" charset="0"/>
                <a:cs typeface="Times New Roman" panose="02020603050405020304" pitchFamily="18" charset="0"/>
              </a:rPr>
              <a:t>Foodbank donations </a:t>
            </a:r>
            <a:br>
              <a:rPr lang="en-GB" sz="1200" dirty="0">
                <a:effectLst/>
                <a:ea typeface="Calibri" panose="020F0502020204030204" pitchFamily="34" charset="0"/>
                <a:cs typeface="Times New Roman" panose="02020603050405020304" pitchFamily="18" charset="0"/>
              </a:rPr>
            </a:br>
            <a:r>
              <a:rPr lang="en-GB" sz="1200" dirty="0">
                <a:effectLst/>
                <a:ea typeface="Calibri" panose="020F0502020204030204" pitchFamily="34" charset="0"/>
                <a:cs typeface="Times New Roman" panose="02020603050405020304" pitchFamily="18" charset="0"/>
              </a:rPr>
              <a:t>Messy Church </a:t>
            </a:r>
            <a:br>
              <a:rPr lang="en-GB" sz="1200" dirty="0">
                <a:effectLst/>
                <a:ea typeface="Calibri" panose="020F0502020204030204" pitchFamily="34" charset="0"/>
                <a:cs typeface="Times New Roman" panose="02020603050405020304" pitchFamily="18" charset="0"/>
              </a:rPr>
            </a:br>
            <a:r>
              <a:rPr lang="en-GB" sz="1200" dirty="0">
                <a:effectLst/>
                <a:ea typeface="Calibri" panose="020F0502020204030204" pitchFamily="34" charset="0"/>
                <a:cs typeface="Times New Roman" panose="02020603050405020304" pitchFamily="18" charset="0"/>
              </a:rPr>
              <a:t>Meditations</a:t>
            </a:r>
          </a:p>
        </p:txBody>
      </p:sp>
      <p:pic>
        <p:nvPicPr>
          <p:cNvPr id="22" name="Picture 21">
            <a:extLst>
              <a:ext uri="{FF2B5EF4-FFF2-40B4-BE49-F238E27FC236}">
                <a16:creationId xmlns:a16="http://schemas.microsoft.com/office/drawing/2014/main" id="{0A4AD558-DF40-12CC-3037-C623966B8B66}"/>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55311" y="193612"/>
            <a:ext cx="939165" cy="495867"/>
          </a:xfrm>
          <a:prstGeom prst="rect">
            <a:avLst/>
          </a:prstGeom>
        </p:spPr>
      </p:pic>
      <p:sp>
        <p:nvSpPr>
          <p:cNvPr id="4" name="TextBox 3">
            <a:extLst>
              <a:ext uri="{FF2B5EF4-FFF2-40B4-BE49-F238E27FC236}">
                <a16:creationId xmlns:a16="http://schemas.microsoft.com/office/drawing/2014/main" id="{4F8C528E-059A-78A5-306A-BC3F966748C0}"/>
              </a:ext>
              <a:ext uri="{C183D7F6-B498-43B3-948B-1728B52AA6E4}">
                <adec:decorative xmlns:adec="http://schemas.microsoft.com/office/drawing/2017/decorative" val="1"/>
              </a:ext>
            </a:extLst>
          </p:cNvPr>
          <p:cNvSpPr txBox="1"/>
          <p:nvPr/>
        </p:nvSpPr>
        <p:spPr>
          <a:xfrm>
            <a:off x="308225" y="234955"/>
            <a:ext cx="1382430" cy="584775"/>
          </a:xfrm>
          <a:prstGeom prst="rect">
            <a:avLst/>
          </a:prstGeom>
          <a:noFill/>
        </p:spPr>
        <p:txBody>
          <a:bodyPr wrap="square" rtlCol="0">
            <a:spAutoFit/>
          </a:bodyPr>
          <a:lstStyle/>
          <a:p>
            <a:r>
              <a:rPr lang="en-GB" sz="3200" dirty="0">
                <a:latin typeface="Verdana" panose="020B0604030504040204" pitchFamily="34" charset="0"/>
                <a:ea typeface="Verdana" panose="020B0604030504040204" pitchFamily="34" charset="0"/>
                <a:cs typeface="Raavi" panose="020B0502040204020203" pitchFamily="34" charset="0"/>
              </a:rPr>
              <a:t>EYFS</a:t>
            </a:r>
          </a:p>
        </p:txBody>
      </p:sp>
    </p:spTree>
    <p:extLst>
      <p:ext uri="{BB962C8B-B14F-4D97-AF65-F5344CB8AC3E}">
        <p14:creationId xmlns:p14="http://schemas.microsoft.com/office/powerpoint/2010/main" val="41067787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SISTID" val="65366aa6-f9c2-4e69-8798-c0113e5c413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520</TotalTime>
  <Words>441</Words>
  <Application>Microsoft Office PowerPoint</Application>
  <PresentationFormat>Widescreen</PresentationFormat>
  <Paragraphs>19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Verdana</vt:lpstr>
      <vt:lpstr>Office Theme</vt:lpstr>
      <vt:lpstr>“A man who does not understand the benefit of suffering does not live a clever and true life.” Leo Tolstoy Child speak explanation Suffering means experiencing pain or distress. Key Questions Learning from Experience  Have you ever experienced pain or been really upset? Learning about Religious and Non-Religious Worldviews How do people from R.T’s try and make things right and better for others? Learning From Faith Can our actions affect others? How? How can we be sensitive to the feelings of others? Leaning to Discern How do I choose who to help?</vt:lpstr>
    </vt:vector>
  </TitlesOfParts>
  <Company>Birmingham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Appreciating Beauty</dc:title>
  <dc:creator>Jaspal Shambi</dc:creator>
  <cp:lastModifiedBy>Dee Hill</cp:lastModifiedBy>
  <cp:revision>16</cp:revision>
  <dcterms:created xsi:type="dcterms:W3CDTF">2023-11-01T16:02:31Z</dcterms:created>
  <dcterms:modified xsi:type="dcterms:W3CDTF">2023-11-17T16:20:57Z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oudStatistics_StoryID">
    <vt:lpwstr>9d70737e-8046-41c6-aaf7-e670497d8801</vt:lpwstr>
  </property>
  <property fmtid="{D5CDD505-2E9C-101B-9397-08002B2CF9AE}" pid="3" name="MSIP_Label_a17471b1-27ab-4640-9264-e69a67407ca3_Enabled">
    <vt:lpwstr>true</vt:lpwstr>
  </property>
  <property fmtid="{D5CDD505-2E9C-101B-9397-08002B2CF9AE}" pid="4" name="MSIP_Label_a17471b1-27ab-4640-9264-e69a67407ca3_SetDate">
    <vt:lpwstr>2023-11-01T16:37:36Z</vt:lpwstr>
  </property>
  <property fmtid="{D5CDD505-2E9C-101B-9397-08002B2CF9AE}" pid="5" name="MSIP_Label_a17471b1-27ab-4640-9264-e69a67407ca3_Method">
    <vt:lpwstr>Standard</vt:lpwstr>
  </property>
  <property fmtid="{D5CDD505-2E9C-101B-9397-08002B2CF9AE}" pid="6" name="MSIP_Label_a17471b1-27ab-4640-9264-e69a67407ca3_Name">
    <vt:lpwstr>BCC - OFFICIAL</vt:lpwstr>
  </property>
  <property fmtid="{D5CDD505-2E9C-101B-9397-08002B2CF9AE}" pid="7" name="MSIP_Label_a17471b1-27ab-4640-9264-e69a67407ca3_SiteId">
    <vt:lpwstr>699ace67-d2e4-4bcd-b303-d2bbe2b9bbf1</vt:lpwstr>
  </property>
  <property fmtid="{D5CDD505-2E9C-101B-9397-08002B2CF9AE}" pid="8" name="MSIP_Label_a17471b1-27ab-4640-9264-e69a67407ca3_ActionId">
    <vt:lpwstr>8d934144-01b6-4699-90fa-9ae76a3b84ba</vt:lpwstr>
  </property>
  <property fmtid="{D5CDD505-2E9C-101B-9397-08002B2CF9AE}" pid="9" name="MSIP_Label_a17471b1-27ab-4640-9264-e69a67407ca3_ContentBits">
    <vt:lpwstr>2</vt:lpwstr>
  </property>
  <property fmtid="{D5CDD505-2E9C-101B-9397-08002B2CF9AE}" pid="10" name="ClassificationContentMarkingFooterLocations">
    <vt:lpwstr>Office Theme:8</vt:lpwstr>
  </property>
  <property fmtid="{D5CDD505-2E9C-101B-9397-08002B2CF9AE}" pid="11" name="ClassificationContentMarkingFooterText">
    <vt:lpwstr>OFFICIAL</vt:lpwstr>
  </property>
</Properties>
</file>