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8080"/>
    <a:srgbClr val="CC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0CC109-2365-45B8-BDDD-8755CD9AF9F8}"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158E3-7B6B-4B26-B9E2-3E5EA79687CC}" type="slidenum">
              <a:rPr lang="en-GB" smtClean="0"/>
              <a:t>‹#›</a:t>
            </a:fld>
            <a:endParaRPr lang="en-GB"/>
          </a:p>
        </p:txBody>
      </p:sp>
    </p:spTree>
    <p:extLst>
      <p:ext uri="{BB962C8B-B14F-4D97-AF65-F5344CB8AC3E}">
        <p14:creationId xmlns:p14="http://schemas.microsoft.com/office/powerpoint/2010/main" val="348001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7158E3-7B6B-4B26-B9E2-3E5EA79687CC}" type="slidenum">
              <a:rPr lang="en-GB" smtClean="0"/>
              <a:t>1</a:t>
            </a:fld>
            <a:endParaRPr lang="en-GB"/>
          </a:p>
        </p:txBody>
      </p:sp>
    </p:spTree>
    <p:extLst>
      <p:ext uri="{BB962C8B-B14F-4D97-AF65-F5344CB8AC3E}">
        <p14:creationId xmlns:p14="http://schemas.microsoft.com/office/powerpoint/2010/main" val="3083616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iplayer/episodes/m000scc9/whats-on-your-hea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Responding to Suffering &#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557388" y="197357"/>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Responding to Suffering</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96940" y="819730"/>
            <a:ext cx="3990890" cy="3011611"/>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“A man who does not understand the benefit of suffering does not live a clever and true life.” </a:t>
            </a:r>
            <a:r>
              <a:rPr lang="en-GB" sz="1200" dirty="0"/>
              <a:t>Leo Tolstoy</a:t>
            </a:r>
            <a:br>
              <a:rPr lang="en-GB" sz="1200" dirty="0"/>
            </a:br>
            <a:r>
              <a:rPr lang="en-GB" sz="1200" b="1" dirty="0"/>
              <a:t>Child speak explanation</a:t>
            </a:r>
            <a:br>
              <a:rPr lang="en-GB" sz="1200" dirty="0"/>
            </a:br>
            <a:r>
              <a:rPr lang="en-GB" sz="1200" dirty="0"/>
              <a:t>Suffering means experiencing pain or distress.</a:t>
            </a:r>
            <a:br>
              <a:rPr lang="en-GB" sz="1200" dirty="0"/>
            </a:br>
            <a:r>
              <a:rPr lang="en-GB" sz="1200" b="1" u="sng" dirty="0"/>
              <a:t>Key Questions</a:t>
            </a:r>
            <a:br>
              <a:rPr lang="en-GB" sz="1200" dirty="0"/>
            </a:br>
            <a:r>
              <a:rPr lang="en-GB" sz="1200" b="1" u="sng" dirty="0">
                <a:solidFill>
                  <a:srgbClr val="008000"/>
                </a:solidFill>
              </a:rPr>
              <a:t>Learning from Experience </a:t>
            </a:r>
            <a:br>
              <a:rPr lang="en-GB" sz="1200" dirty="0"/>
            </a:br>
            <a:r>
              <a:rPr lang="en-GB" sz="1200" dirty="0"/>
              <a:t>Have you ever experienced pain or been really upset?</a:t>
            </a:r>
            <a:br>
              <a:rPr lang="en-GB" sz="1200" dirty="0"/>
            </a:br>
            <a:r>
              <a:rPr lang="en-GB" sz="1200" b="1" u="sng" dirty="0">
                <a:solidFill>
                  <a:srgbClr val="CC0066"/>
                </a:solidFill>
              </a:rPr>
              <a:t>Learning about Religious and Non-Religious Worldviews</a:t>
            </a:r>
            <a:br>
              <a:rPr lang="en-GB" sz="1200" dirty="0"/>
            </a:br>
            <a:r>
              <a:rPr lang="en-GB" sz="1200" dirty="0"/>
              <a:t>How do people from R.T’s try and make things right and better for others?</a:t>
            </a:r>
            <a:br>
              <a:rPr lang="en-GB" sz="1200" dirty="0"/>
            </a:br>
            <a:r>
              <a:rPr lang="en-GB" sz="1200" b="1" u="sng" dirty="0">
                <a:solidFill>
                  <a:srgbClr val="008080"/>
                </a:solidFill>
              </a:rPr>
              <a:t>Learning From Faith</a:t>
            </a:r>
            <a:br>
              <a:rPr lang="en-GB" sz="1200" dirty="0"/>
            </a:br>
            <a:r>
              <a:rPr lang="en-GB" sz="1200" dirty="0"/>
              <a:t>Can our actions affect others? How?</a:t>
            </a:r>
            <a:br>
              <a:rPr lang="en-GB" sz="1200" dirty="0"/>
            </a:br>
            <a:r>
              <a:rPr lang="en-GB" sz="1200" dirty="0"/>
              <a:t>How can we be sensitive to the feelings of others?</a:t>
            </a:r>
            <a:br>
              <a:rPr lang="en-GB" sz="1200" dirty="0"/>
            </a:br>
            <a:r>
              <a:rPr lang="en-GB" sz="1200" b="1" u="sng" dirty="0">
                <a:solidFill>
                  <a:srgbClr val="660066"/>
                </a:solidFill>
              </a:rPr>
              <a:t>Leaning to Discern</a:t>
            </a:r>
            <a:br>
              <a:rPr lang="en-GB" sz="1200" dirty="0"/>
            </a:br>
            <a:r>
              <a:rPr lang="en-GB" sz="1200" dirty="0"/>
              <a:t>How do I choose who to help?</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57579" y="819730"/>
            <a:ext cx="3876842" cy="3553280"/>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Harvest Festival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Christianity – stories about the miracles that Jesus performed.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Good Samaritan.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Easter- God’s response to human suffering explained through the Easter Story.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Learn about Holy Week and Palm Sunday.</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Whole school community events such as Red Nose Day, Children in Need, Christmas Jumper Day.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International days of celebration (such as World Toilet Day,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World Childrens Day, Earth Day etc.)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Local charities such as animal sanctuary.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Wellbeing and positive mental health - Mindfulness and guided meditation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4170" y="819730"/>
            <a:ext cx="3972458" cy="4944174"/>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Stories about miracles Jesus performed.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Holy week – Bible stories.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Easter Story.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story of David and Goliath – Bible story.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Faith Makes a Difference DVD (Birmingham City Mission)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‘Lazarus and The Rich Man’ Bible story.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Parable of the Sheep and the Goats in Matthew 25:31-46,</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Stone Rabbit’ text by Erik Craddock.</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Clever Rabbi’ from Junior Assemblies Book Pg 18-19.</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Good Samaritan’ story.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Hand/finger puppets.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Easter eggs.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PE equipment/directional vocabulary/maps for orienteering.</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err="1">
                <a:effectLst/>
                <a:latin typeface="Calibri" panose="020F0502020204030204" pitchFamily="34" charset="0"/>
                <a:ea typeface="Calibri" panose="020F0502020204030204" pitchFamily="34" charset="0"/>
                <a:cs typeface="Calibri" panose="020F0502020204030204" pitchFamily="34" charset="0"/>
              </a:rPr>
              <a:t>Whats</a:t>
            </a:r>
            <a:r>
              <a:rPr lang="en-GB" sz="1200" dirty="0">
                <a:effectLst/>
                <a:latin typeface="Calibri" panose="020F0502020204030204" pitchFamily="34" charset="0"/>
                <a:ea typeface="Calibri" panose="020F0502020204030204" pitchFamily="34" charset="0"/>
                <a:cs typeface="Calibri" panose="020F0502020204030204" pitchFamily="34" charset="0"/>
              </a:rPr>
              <a:t> on your Head </a:t>
            </a:r>
            <a:r>
              <a:rPr lang="en-GB" sz="1200" dirty="0" err="1">
                <a:effectLst/>
                <a:latin typeface="Calibri" panose="020F0502020204030204" pitchFamily="34" charset="0"/>
                <a:ea typeface="Calibri" panose="020F0502020204030204" pitchFamily="34" charset="0"/>
                <a:cs typeface="Calibri" panose="020F0502020204030204" pitchFamily="34" charset="0"/>
              </a:rPr>
              <a:t>Cbeebies</a:t>
            </a:r>
            <a:r>
              <a:rPr lang="en-GB" sz="1200" dirty="0">
                <a:effectLst/>
                <a:latin typeface="Calibri" panose="020F0502020204030204" pitchFamily="34" charset="0"/>
                <a:ea typeface="Calibri" panose="020F0502020204030204" pitchFamily="34" charset="0"/>
                <a:cs typeface="Calibri" panose="020F0502020204030204" pitchFamily="34" charset="0"/>
              </a:rPr>
              <a:t> episodes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3"/>
              </a:rPr>
              <a:t>https://www.bbc.co.uk/iplayer/episodes/m000scc9/whats-on-your-head</a:t>
            </a:r>
            <a:r>
              <a:rPr lang="en-GB" sz="1200" dirty="0">
                <a:effectLst/>
                <a:latin typeface="Calibri" panose="020F0502020204030204" pitchFamily="34" charset="0"/>
                <a:ea typeface="Calibri" panose="020F0502020204030204" pitchFamily="34" charset="0"/>
                <a:cs typeface="Calibri" panose="020F0502020204030204" pitchFamily="34" charset="0"/>
              </a:rPr>
              <a:t>  (People who help us in times of distress Police/fire/ambulance)</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96940" y="4480525"/>
            <a:ext cx="3972458" cy="182293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Building Relationships</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People, Culture and Communities, The Natural World,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48363" y="4503261"/>
            <a:ext cx="3876842" cy="1367856"/>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Charity boxes.</a:t>
            </a:r>
            <a:br>
              <a:rPr lang="en-GB" sz="1200"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Christmas parcels.</a:t>
            </a:r>
            <a:br>
              <a:rPr lang="en-GB" sz="1200"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Donating unwanted, preloved items to a charity.</a:t>
            </a:r>
            <a:br>
              <a:rPr lang="en-GB" sz="1200"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Foodbank donations </a:t>
            </a:r>
            <a:br>
              <a:rPr lang="en-GB" sz="1200"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Messy Church </a:t>
            </a:r>
            <a:br>
              <a:rPr lang="en-GB" sz="1200"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Meditations</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4F8C528E-059A-78A5-306A-BC3F966748C0}"/>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65366aa6-f9c2-4e69-8798-c0113e5c413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520</TotalTime>
  <Words>441</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“A man who does not understand the benefit of suffering does not live a clever and true life.” Leo Tolstoy Child speak explanation Suffering means experiencing pain or distress. Key Questions Learning from Experience  Have you ever experienced pain or been really upset? Learning about Religious and Non-Religious Worldviews How do people from R.T’s try and make things right and better for others? Learning From Faith Can our actions affect others? How? How can we be sensitive to the feelings of others? Leaning to Discern How do I choose who to help?</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16</cp:revision>
  <dcterms:created xsi:type="dcterms:W3CDTF">2023-11-01T16:02:31Z</dcterms:created>
  <dcterms:modified xsi:type="dcterms:W3CDTF">2023-11-17T16:20:57Z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