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custDataLst>
    <p:tags r:id="rId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CC0066"/>
    <a:srgbClr val="00808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85" d="100"/>
          <a:sy n="85" d="100"/>
        </p:scale>
        <p:origin x="102" y="5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CF4C-AF85-8AB5-D05B-3D0A0DF4F8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CD2FD4A-A6E9-FFA3-C3CC-6DCA3AC597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A3BD3F7-FA46-1351-D6A0-A57E60DE42D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4397E9E0-A62B-FBF3-6F71-111FCA857B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A21311-398E-CA76-F83F-AD97F091FF2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80585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46A30-8B63-4648-2E2E-DE5B34D6E1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AAFC82-06FE-EDD8-4C5D-CD3F15F610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C0A292-491C-B53E-1475-4863B986F6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2270EBC4-9B87-A0EC-7569-DBC577A272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C04E22-AC67-CDB1-32DE-011CCE1337F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4294163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3286-6625-8098-B45A-8EACDBEC3F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BF68D3-2B08-139C-7795-24B8406F84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28943A-384D-B090-B4F4-DBDB374DEA1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C0AE4847-7D64-76F1-74DD-05DCE32812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BAE940-EA97-DA4B-F1B5-69F6BE96AB3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07210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48680-B82A-C346-EE23-C79B65F010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49313C-155A-8FA7-3F22-CDCF307792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E2801F-95BA-E815-1221-CC2DA5D4B492}"/>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E3041D7A-1669-AE4F-B973-61A2C19DB6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4F040C-D728-40DC-3D5C-284BCD010DE5}"/>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558678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7D7D8-5CF4-F4DC-F0CE-C5F93078FA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68A4467-B379-E87B-683C-B493E0BECB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3E07AB-D9D6-4117-5F36-39EDBA3EA3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D427289D-1EA6-5016-2C17-B992B9A0C4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91691F-A9AC-BEE9-0244-E43FA23E6B8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37474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21197-885F-6DB2-C819-619C9A50D3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E98564-B206-1103-83E4-F9D5C40ABB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69C13BE-2C2A-3812-4123-1F11F10318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3679A7-9B7D-6121-5CD9-33A71A548824}"/>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FD8B13-AE94-F00B-E28E-6ECF063454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3EAC98-E553-2D78-194B-1E71EEDF25D8}"/>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36260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E71AD-074E-2681-5323-F71C28F7BA6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9A5FA6-BB90-B3E5-1C48-AC6DA26BD3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366243-B4A6-69FE-74D0-A79D9FDD74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AC1702-A257-BB9D-00E3-8316A8E7B2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5C14BC-DE3B-9EBA-3AE4-C89B6A619F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A180B0-34D0-7D0B-51A7-C9CC8A218925}"/>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8" name="Footer Placeholder 7">
            <a:extLst>
              <a:ext uri="{FF2B5EF4-FFF2-40B4-BE49-F238E27FC236}">
                <a16:creationId xmlns:a16="http://schemas.microsoft.com/office/drawing/2014/main" id="{ED2D6FD6-55F4-6186-A174-628CB3C1F62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D4F5542-25AB-AFDC-02DF-668963DBE3AC}"/>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829197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1F643-E2FD-BDB5-3BEC-5BF24C1CC5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063292-F60D-E8C5-50A3-889A0BA8360E}"/>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4" name="Footer Placeholder 3">
            <a:extLst>
              <a:ext uri="{FF2B5EF4-FFF2-40B4-BE49-F238E27FC236}">
                <a16:creationId xmlns:a16="http://schemas.microsoft.com/office/drawing/2014/main" id="{27DFEA7E-7580-C6D8-AF38-2925D67F8F3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38348BA-22AA-C501-EA62-9A228368B4FA}"/>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9902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BEED2D-8E7D-A4B8-2BD9-3A41BB070D48}"/>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3" name="Footer Placeholder 2">
            <a:extLst>
              <a:ext uri="{FF2B5EF4-FFF2-40B4-BE49-F238E27FC236}">
                <a16:creationId xmlns:a16="http://schemas.microsoft.com/office/drawing/2014/main" id="{20AC5389-649C-B56A-FF6B-2A2BF65E40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5CF741-487C-CED8-9411-49A3E04867D7}"/>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323658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6223E-EB76-4A5E-3775-2F4AAB83DB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724C025-5196-C3A0-7E53-A262E481F8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82BEAA5-5C31-F1FD-D8EC-0C40849C76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6284EE-0F50-E6B7-4DB9-2889395B0B6F}"/>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CA4E57-961D-9333-6622-283303B543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CEA3C3-50E3-C4D7-2FE4-0266DAA2ADA2}"/>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17490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2E405-55ED-EAA0-7C97-2D23653F3E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D01E97A-26A4-63CA-95EB-98B5A44E86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C39945-1395-0124-1D6C-E06011DDA5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6F551A-2AD0-747F-FCDB-A1C285B7D30A}"/>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5A28FF3F-6763-7839-4682-599E9BE4DC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88CB70-D6EE-D26E-39D6-09AC291CC71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3806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84FC2E-AAB2-55DD-2565-4023F5210B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27F2C7-0EE1-05DB-9625-BC30653885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8C7F42-180A-9DEC-8055-9C3642F70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6A1EEA64-9677-4F4F-1C69-6A4B1BE637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2859D6E-B09C-8CAF-5915-EF25681567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E9A016-0E6B-4433-B229-0324707B470C}" type="slidenum">
              <a:rPr lang="en-GB" smtClean="0"/>
              <a:t>‹#›</a:t>
            </a:fld>
            <a:endParaRPr lang="en-GB"/>
          </a:p>
        </p:txBody>
      </p:sp>
      <p:sp>
        <p:nvSpPr>
          <p:cNvPr id="8" name="TextBox 7">
            <a:extLst>
              <a:ext uri="{FF2B5EF4-FFF2-40B4-BE49-F238E27FC236}">
                <a16:creationId xmlns:a16="http://schemas.microsoft.com/office/drawing/2014/main" id="{12602D41-68F0-E900-15DD-D99695600221}"/>
              </a:ext>
            </a:extLst>
          </p:cNvPr>
          <p:cNvSpPr txBox="1"/>
          <p:nvPr userDrawn="1">
            <p:extLst>
              <p:ext uri="{1162E1C5-73C7-4A58-AE30-91384D911F3F}">
                <p184:classification xmlns:p184="http://schemas.microsoft.com/office/powerpoint/2018/4/main" val="ftr"/>
              </p:ext>
            </p:extLst>
          </p:nvPr>
        </p:nvSpPr>
        <p:spPr>
          <a:xfrm>
            <a:off x="5865813" y="67056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1305042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descr="Being Reflective and Self-Critical&#10;">
            <a:extLst>
              <a:ext uri="{FF2B5EF4-FFF2-40B4-BE49-F238E27FC236}">
                <a16:creationId xmlns:a16="http://schemas.microsoft.com/office/drawing/2014/main" id="{03399FE1-3741-E1A9-0DDE-6238B52199AB}"/>
              </a:ext>
              <a:ext uri="{C183D7F6-B498-43B3-948B-1728B52AA6E4}">
                <adec:decorative xmlns:adec="http://schemas.microsoft.com/office/drawing/2017/decorative" val="0"/>
              </a:ext>
            </a:extLst>
          </p:cNvPr>
          <p:cNvSpPr txBox="1"/>
          <p:nvPr/>
        </p:nvSpPr>
        <p:spPr>
          <a:xfrm>
            <a:off x="3615715" y="310694"/>
            <a:ext cx="4565214" cy="492122"/>
          </a:xfrm>
          <a:prstGeom prst="rect">
            <a:avLst/>
          </a:prstGeom>
          <a:noFill/>
        </p:spPr>
        <p:txBody>
          <a:bodyPr wrap="square" rtlCol="0">
            <a:spAutoFit/>
          </a:bodyPr>
          <a:lstStyle/>
          <a:p>
            <a:pPr algn="ctr">
              <a:lnSpc>
                <a:spcPct val="115000"/>
              </a:lnSpc>
              <a:spcAft>
                <a:spcPts val="1000"/>
              </a:spcAft>
            </a:pPr>
            <a:r>
              <a:rPr lang="en-GB" sz="2400" b="1" u="sng" dirty="0">
                <a:effectLst/>
                <a:latin typeface="Calibri" panose="020F0502020204030204" pitchFamily="34" charset="0"/>
                <a:ea typeface="Calibri" panose="020F0502020204030204" pitchFamily="34" charset="0"/>
                <a:cs typeface="Times New Roman" panose="02020603050405020304" pitchFamily="18" charset="0"/>
              </a:rPr>
              <a:t>Being Reflective and Self-Critical</a:t>
            </a:r>
            <a:endParaRPr lang="en-GB" sz="2400" b="1" u="sng" dirty="0">
              <a:effectLst/>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0E118D19-959C-323F-9367-6F15F76E1FD1}"/>
              </a:ext>
            </a:extLst>
          </p:cNvPr>
          <p:cNvSpPr>
            <a:spLocks noGrp="1"/>
          </p:cNvSpPr>
          <p:nvPr>
            <p:ph type="ctrTitle"/>
          </p:nvPr>
        </p:nvSpPr>
        <p:spPr>
          <a:xfrm>
            <a:off x="98553" y="830628"/>
            <a:ext cx="3990890" cy="3822825"/>
          </a:xfrm>
          <a:ln w="28575"/>
        </p:spPr>
        <p:style>
          <a:lnRef idx="2">
            <a:schemeClr val="dk1"/>
          </a:lnRef>
          <a:fillRef idx="1">
            <a:schemeClr val="lt1"/>
          </a:fillRef>
          <a:effectRef idx="0">
            <a:schemeClr val="dk1"/>
          </a:effectRef>
          <a:fontRef idx="minor">
            <a:schemeClr val="dk1"/>
          </a:fontRef>
        </p:style>
        <p:txBody>
          <a:bodyPr>
            <a:noAutofit/>
          </a:bodyPr>
          <a:lstStyle/>
          <a:p>
            <a:pPr algn="l">
              <a:lnSpc>
                <a:spcPct val="107000"/>
              </a:lnSpc>
              <a:spcAft>
                <a:spcPts val="800"/>
              </a:spcAft>
            </a:pPr>
            <a:r>
              <a:rPr lang="en-GB" sz="1200" b="1" u="sng" dirty="0"/>
              <a:t>Child speak explanation </a:t>
            </a:r>
            <a:br>
              <a:rPr lang="en-GB" sz="1200" b="1" u="sng" dirty="0"/>
            </a:br>
            <a:r>
              <a:rPr lang="en-GB" sz="1200" dirty="0"/>
              <a:t>I think about what I have said, done and learned. I know what I am good and not so good at. I am learning to recognise, what I need to improve on.</a:t>
            </a:r>
            <a:br>
              <a:rPr lang="en-GB" sz="1200" dirty="0"/>
            </a:br>
            <a:br>
              <a:rPr lang="en-GB" sz="1200" dirty="0"/>
            </a:br>
            <a:r>
              <a:rPr lang="en-GB" sz="1200" b="1" u="sng" dirty="0"/>
              <a:t>Key Questions </a:t>
            </a:r>
            <a:br>
              <a:rPr lang="en-GB" sz="1200" dirty="0"/>
            </a:br>
            <a:r>
              <a:rPr lang="en-GB" sz="1200" b="1" u="sng" dirty="0">
                <a:solidFill>
                  <a:srgbClr val="008000"/>
                </a:solidFill>
              </a:rPr>
              <a:t>Learning from Experience</a:t>
            </a:r>
            <a:br>
              <a:rPr lang="en-GB" sz="1200" dirty="0"/>
            </a:br>
            <a:r>
              <a:rPr lang="en-GB" sz="1200" dirty="0"/>
              <a:t>What am I good/not good at?</a:t>
            </a:r>
            <a:br>
              <a:rPr lang="en-GB" sz="1200" dirty="0"/>
            </a:br>
            <a:br>
              <a:rPr lang="en-GB" sz="1200" dirty="0"/>
            </a:br>
            <a:r>
              <a:rPr lang="en-GB" sz="1200" b="1" u="sng" dirty="0">
                <a:solidFill>
                  <a:srgbClr val="CC0066"/>
                </a:solidFill>
              </a:rPr>
              <a:t>Learning about Religious Traditions &amp; Non-Religious Worldviews</a:t>
            </a:r>
            <a:br>
              <a:rPr lang="en-GB" sz="1200" dirty="0"/>
            </a:br>
            <a:r>
              <a:rPr lang="en-GB" sz="1200" dirty="0"/>
              <a:t>How do people change for the better?</a:t>
            </a:r>
            <a:br>
              <a:rPr lang="en-GB" sz="1200" dirty="0"/>
            </a:br>
            <a:br>
              <a:rPr lang="en-GB" sz="1200" dirty="0"/>
            </a:br>
            <a:r>
              <a:rPr lang="en-GB" sz="1200" b="1" u="sng" dirty="0">
                <a:solidFill>
                  <a:srgbClr val="008080"/>
                </a:solidFill>
              </a:rPr>
              <a:t>Learning From Faith</a:t>
            </a:r>
            <a:br>
              <a:rPr lang="en-GB" sz="1200" dirty="0"/>
            </a:br>
            <a:r>
              <a:rPr lang="en-GB" sz="1200" dirty="0"/>
              <a:t>What could you do differently today that makes you better than you were yesterday?</a:t>
            </a:r>
            <a:br>
              <a:rPr lang="en-GB" sz="1200" dirty="0"/>
            </a:br>
            <a:br>
              <a:rPr lang="en-GB" sz="1200" dirty="0"/>
            </a:br>
            <a:r>
              <a:rPr lang="en-GB" sz="1200" b="1" u="sng" dirty="0">
                <a:solidFill>
                  <a:srgbClr val="660066"/>
                </a:solidFill>
              </a:rPr>
              <a:t>Learning to Discern</a:t>
            </a:r>
            <a:br>
              <a:rPr lang="en-GB" sz="1200" dirty="0"/>
            </a:br>
            <a:r>
              <a:rPr lang="en-GB" sz="1200" dirty="0"/>
              <a:t>What things can stop me thinking and reflecting?</a:t>
            </a:r>
          </a:p>
        </p:txBody>
      </p:sp>
      <p:sp>
        <p:nvSpPr>
          <p:cNvPr id="17" name="TextBox 16" descr="Religious traditions">
            <a:extLst>
              <a:ext uri="{FF2B5EF4-FFF2-40B4-BE49-F238E27FC236}">
                <a16:creationId xmlns:a16="http://schemas.microsoft.com/office/drawing/2014/main" id="{1DD67341-07FA-B270-3623-EBC9DCDD3274}"/>
              </a:ext>
              <a:ext uri="{C183D7F6-B498-43B3-948B-1728B52AA6E4}">
                <adec:decorative xmlns:adec="http://schemas.microsoft.com/office/drawing/2017/decorative" val="0"/>
              </a:ext>
            </a:extLst>
          </p:cNvPr>
          <p:cNvSpPr txBox="1"/>
          <p:nvPr/>
        </p:nvSpPr>
        <p:spPr>
          <a:xfrm>
            <a:off x="4144401" y="830628"/>
            <a:ext cx="3876842" cy="1774717"/>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 Traditions</a:t>
            </a: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 Traditions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Across the faith groups - How can I be a good member of my community? What is it about my faith that I feel most proud of?</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Read a range of cultural stories with moral messages and main character dilemmas to solve.</a:t>
            </a:r>
          </a:p>
        </p:txBody>
      </p:sp>
      <p:sp>
        <p:nvSpPr>
          <p:cNvPr id="19" name="TextBox 18" descr="RESOURCES">
            <a:extLst>
              <a:ext uri="{FF2B5EF4-FFF2-40B4-BE49-F238E27FC236}">
                <a16:creationId xmlns:a16="http://schemas.microsoft.com/office/drawing/2014/main" id="{2BC1D59B-21A6-F301-7CE9-726A26514300}"/>
              </a:ext>
              <a:ext uri="{C183D7F6-B498-43B3-948B-1728B52AA6E4}">
                <adec:decorative xmlns:adec="http://schemas.microsoft.com/office/drawing/2017/decorative" val="0"/>
              </a:ext>
            </a:extLst>
          </p:cNvPr>
          <p:cNvSpPr txBox="1"/>
          <p:nvPr/>
        </p:nvSpPr>
        <p:spPr>
          <a:xfrm>
            <a:off x="8102558" y="830628"/>
            <a:ext cx="3908543" cy="5077031"/>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Resources</a:t>
            </a: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a:t>
            </a: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Buddhism</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Buddhism – The Four Noble Truths.</a:t>
            </a:r>
            <a:endParaRPr lang="en-GB" sz="1200" b="1" u="sng"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Persona dolls.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Confidence building books </a:t>
            </a:r>
            <a:r>
              <a:rPr lang="en-GB" sz="1200" dirty="0" err="1">
                <a:effectLst/>
                <a:latin typeface="Calibri" panose="020F0502020204030204" pitchFamily="34" charset="0"/>
                <a:ea typeface="Calibri" panose="020F0502020204030204" pitchFamily="34" charset="0"/>
                <a:cs typeface="Calibri" panose="020F0502020204030204" pitchFamily="34" charset="0"/>
              </a:rPr>
              <a:t>eg</a:t>
            </a:r>
            <a:r>
              <a:rPr lang="en-GB" sz="1200" dirty="0">
                <a:effectLst/>
                <a:latin typeface="Calibri" panose="020F0502020204030204" pitchFamily="34" charset="0"/>
                <a:ea typeface="Calibri" panose="020F0502020204030204" pitchFamily="34" charset="0"/>
                <a:cs typeface="Calibri" panose="020F0502020204030204" pitchFamily="34" charset="0"/>
              </a:rPr>
              <a:t> Eric Carle’s ‘From Head To Toe’.</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Emotions and Expressions display posters.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‘The Things I Love About Me’ – Trace Moroney.</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‘Its Ok To Be Different’ – Todd Parr.</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‘I Am Utterly Unique’ – Elaine Marie Larson</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‘Knowing And Doing What Is Right’ – Pamela </a:t>
            </a:r>
            <a:r>
              <a:rPr lang="en-GB" sz="1200" dirty="0" err="1">
                <a:effectLst/>
                <a:latin typeface="Calibri" panose="020F0502020204030204" pitchFamily="34" charset="0"/>
                <a:ea typeface="Calibri" panose="020F0502020204030204" pitchFamily="34" charset="0"/>
                <a:cs typeface="Calibri" panose="020F0502020204030204" pitchFamily="34" charset="0"/>
              </a:rPr>
              <a:t>Espeland</a:t>
            </a:r>
            <a:endParaRPr lang="en-GB" sz="12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‘Incredible You’ by Rhys </a:t>
            </a:r>
            <a:r>
              <a:rPr lang="en-GB" sz="1200" dirty="0" err="1">
                <a:effectLst/>
                <a:latin typeface="Calibri" panose="020F0502020204030204" pitchFamily="34" charset="0"/>
                <a:ea typeface="Calibri" panose="020F0502020204030204" pitchFamily="34" charset="0"/>
                <a:cs typeface="Calibri" panose="020F0502020204030204" pitchFamily="34" charset="0"/>
              </a:rPr>
              <a:t>Brisenden</a:t>
            </a:r>
            <a:endParaRPr lang="en-GB" sz="12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Across the faith groups – cultural/religious stories with main character problems/dilemmas as a talking point.</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Pictures of key influential figures throughout history/belonging to the faith groups.</a:t>
            </a:r>
          </a:p>
        </p:txBody>
      </p:sp>
      <p:sp>
        <p:nvSpPr>
          <p:cNvPr id="20" name="TextBox 19" descr="HOMELINKS">
            <a:extLst>
              <a:ext uri="{FF2B5EF4-FFF2-40B4-BE49-F238E27FC236}">
                <a16:creationId xmlns:a16="http://schemas.microsoft.com/office/drawing/2014/main" id="{775B168B-0BC2-6A16-AE5B-C88D0527E1D8}"/>
              </a:ext>
              <a:ext uri="{C183D7F6-B498-43B3-948B-1728B52AA6E4}">
                <adec:decorative xmlns:adec="http://schemas.microsoft.com/office/drawing/2017/decorative" val="0"/>
              </a:ext>
            </a:extLst>
          </p:cNvPr>
          <p:cNvSpPr txBox="1"/>
          <p:nvPr/>
        </p:nvSpPr>
        <p:spPr>
          <a:xfrm>
            <a:off x="98553" y="4756944"/>
            <a:ext cx="3972458" cy="1398203"/>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Home links</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Children to find out from parents something they felt most proud about when reading school report/parents’ evening comments.</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Identify targets to improve at home and in school.</a:t>
            </a:r>
          </a:p>
        </p:txBody>
      </p:sp>
      <p:sp>
        <p:nvSpPr>
          <p:cNvPr id="3" name="Subtitle 2">
            <a:extLst>
              <a:ext uri="{FF2B5EF4-FFF2-40B4-BE49-F238E27FC236}">
                <a16:creationId xmlns:a16="http://schemas.microsoft.com/office/drawing/2014/main" id="{59434D02-20B3-7863-81D5-EF6496C06D0A}"/>
              </a:ext>
            </a:extLst>
          </p:cNvPr>
          <p:cNvSpPr>
            <a:spLocks noGrp="1"/>
          </p:cNvSpPr>
          <p:nvPr>
            <p:ph type="subTitle" idx="1"/>
          </p:nvPr>
        </p:nvSpPr>
        <p:spPr>
          <a:xfrm>
            <a:off x="4162833" y="3853717"/>
            <a:ext cx="3884767" cy="2301430"/>
          </a:xfrm>
          <a:ln w="28575"/>
        </p:spPr>
        <p:style>
          <a:lnRef idx="2">
            <a:schemeClr val="dk1"/>
          </a:lnRef>
          <a:fillRef idx="1">
            <a:schemeClr val="lt1"/>
          </a:fillRef>
          <a:effectRef idx="0">
            <a:schemeClr val="dk1"/>
          </a:effectRef>
          <a:fontRef idx="minor">
            <a:schemeClr val="dk1"/>
          </a:fontRef>
        </p:style>
        <p:txBody>
          <a:bodyPr>
            <a:noAutofit/>
          </a:bodyPr>
          <a:lstStyle/>
          <a:p>
            <a:pPr algn="l"/>
            <a:r>
              <a:rPr lang="en-GB" sz="1200" b="1" u="sng" dirty="0">
                <a:effectLst/>
                <a:ea typeface="Calibri" panose="020F0502020204030204" pitchFamily="34" charset="0"/>
                <a:cs typeface="Times New Roman" panose="02020603050405020304" pitchFamily="18" charset="0"/>
              </a:rPr>
              <a:t>EYFS Areas of Learning Links </a:t>
            </a:r>
          </a:p>
          <a:p>
            <a:pPr algn="l"/>
            <a:r>
              <a:rPr lang="en-GB" sz="1200" b="1" u="sng" dirty="0">
                <a:effectLst/>
                <a:ea typeface="Calibri" panose="020F0502020204030204" pitchFamily="34" charset="0"/>
                <a:cs typeface="Times New Roman" panose="02020603050405020304" pitchFamily="18" charset="0"/>
              </a:rPr>
              <a:t>PRIME</a:t>
            </a:r>
            <a:br>
              <a:rPr lang="en-GB" sz="1200" b="1" u="sng" dirty="0">
                <a:effectLst/>
                <a:ea typeface="Calibri" panose="020F0502020204030204" pitchFamily="34" charset="0"/>
                <a:cs typeface="Times New Roman" panose="02020603050405020304" pitchFamily="18" charset="0"/>
              </a:rPr>
            </a:br>
            <a:r>
              <a:rPr lang="en-GB" sz="1200" dirty="0">
                <a:effectLst/>
                <a:ea typeface="Calibri" panose="020F0502020204030204" pitchFamily="34" charset="0"/>
                <a:cs typeface="Times New Roman" panose="02020603050405020304" pitchFamily="18" charset="0"/>
              </a:rPr>
              <a:t>Listening and attention., Understanding., Speaking. Self-confidence and self-awareness, Managing feelings and behaviour, Making relationships.</a:t>
            </a:r>
            <a:endParaRPr lang="en-GB" sz="1200" b="1" u="sng" dirty="0">
              <a:effectLst/>
              <a:ea typeface="Calibri" panose="020F0502020204030204" pitchFamily="34" charset="0"/>
              <a:cs typeface="Times New Roman" panose="02020603050405020304" pitchFamily="18" charset="0"/>
            </a:endParaRPr>
          </a:p>
          <a:p>
            <a:pPr algn="l"/>
            <a:r>
              <a:rPr lang="en-GB" sz="1200" b="1" u="sng" dirty="0">
                <a:effectLst/>
                <a:ea typeface="Calibri" panose="020F0502020204030204" pitchFamily="34" charset="0"/>
                <a:cs typeface="Times New Roman" panose="02020603050405020304" pitchFamily="18" charset="0"/>
              </a:rPr>
              <a:t>SPECIFIC</a:t>
            </a:r>
            <a:br>
              <a:rPr lang="en-GB" sz="1200" b="1" u="sng" dirty="0">
                <a:effectLst/>
                <a:ea typeface="Calibri" panose="020F0502020204030204" pitchFamily="34" charset="0"/>
                <a:cs typeface="Times New Roman" panose="02020603050405020304" pitchFamily="18" charset="0"/>
              </a:rPr>
            </a:br>
            <a:r>
              <a:rPr lang="en-GB" sz="1200" dirty="0">
                <a:effectLst/>
                <a:ea typeface="Calibri" panose="020F0502020204030204" pitchFamily="34" charset="0"/>
                <a:cs typeface="Times New Roman" panose="02020603050405020304" pitchFamily="18" charset="0"/>
              </a:rPr>
              <a:t>People and communities, The world, Exploring media and materials, Being imaginative.</a:t>
            </a:r>
            <a:endParaRPr lang="en-GB" sz="1200" b="1" u="sng" dirty="0">
              <a:effectLst/>
              <a:ea typeface="Calibri" panose="020F0502020204030204" pitchFamily="34" charset="0"/>
              <a:cs typeface="Times New Roman" panose="02020603050405020304" pitchFamily="18" charset="0"/>
            </a:endParaRPr>
          </a:p>
          <a:p>
            <a:pPr algn="l"/>
            <a:r>
              <a:rPr lang="en-GB" sz="1200" b="1" u="sng" dirty="0" err="1">
                <a:effectLst/>
                <a:ea typeface="Calibri" panose="020F0502020204030204" pitchFamily="34" charset="0"/>
                <a:cs typeface="Times New Roman" panose="02020603050405020304" pitchFamily="18" charset="0"/>
              </a:rPr>
              <a:t>CoETL</a:t>
            </a:r>
            <a:br>
              <a:rPr lang="en-GB" sz="1200" b="1" u="sng" dirty="0">
                <a:ea typeface="Calibri" panose="020F0502020204030204" pitchFamily="34" charset="0"/>
                <a:cs typeface="Times New Roman" panose="02020603050405020304" pitchFamily="18" charset="0"/>
              </a:rPr>
            </a:br>
            <a:r>
              <a:rPr lang="en-GB" sz="1200" dirty="0">
                <a:effectLst/>
                <a:ea typeface="Calibri" panose="020F0502020204030204" pitchFamily="34" charset="0"/>
                <a:cs typeface="Times New Roman" panose="02020603050405020304" pitchFamily="18" charset="0"/>
              </a:rPr>
              <a:t>Playing and Exploring – Engagement, Active Learning – Motivation, Creating and Thinking Critically – Thinking</a:t>
            </a:r>
          </a:p>
        </p:txBody>
      </p:sp>
      <p:pic>
        <p:nvPicPr>
          <p:cNvPr id="22" name="Picture 21">
            <a:extLst>
              <a:ext uri="{FF2B5EF4-FFF2-40B4-BE49-F238E27FC236}">
                <a16:creationId xmlns:a16="http://schemas.microsoft.com/office/drawing/2014/main" id="{0A4AD558-DF40-12CC-3037-C623966B8B66}"/>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55311" y="193612"/>
            <a:ext cx="939165" cy="495867"/>
          </a:xfrm>
          <a:prstGeom prst="rect">
            <a:avLst/>
          </a:prstGeom>
        </p:spPr>
      </p:pic>
      <p:sp>
        <p:nvSpPr>
          <p:cNvPr id="4" name="TextBox 3">
            <a:extLst>
              <a:ext uri="{FF2B5EF4-FFF2-40B4-BE49-F238E27FC236}">
                <a16:creationId xmlns:a16="http://schemas.microsoft.com/office/drawing/2014/main" id="{4A75C94A-E27E-D7C9-CD67-EB5EC2204F7A}"/>
              </a:ext>
              <a:ext uri="{C183D7F6-B498-43B3-948B-1728B52AA6E4}">
                <adec:decorative xmlns:adec="http://schemas.microsoft.com/office/drawing/2017/decorative" val="1"/>
              </a:ext>
            </a:extLst>
          </p:cNvPr>
          <p:cNvSpPr txBox="1"/>
          <p:nvPr/>
        </p:nvSpPr>
        <p:spPr>
          <a:xfrm>
            <a:off x="308225" y="234955"/>
            <a:ext cx="1382430" cy="584775"/>
          </a:xfrm>
          <a:prstGeom prst="rect">
            <a:avLst/>
          </a:prstGeom>
          <a:noFill/>
        </p:spPr>
        <p:txBody>
          <a:bodyPr wrap="square" rtlCol="0">
            <a:spAutoFit/>
          </a:bodyPr>
          <a:lstStyle/>
          <a:p>
            <a:r>
              <a:rPr lang="en-GB" sz="3200" dirty="0">
                <a:latin typeface="Verdana" panose="020B0604030504040204" pitchFamily="34" charset="0"/>
                <a:ea typeface="Verdana" panose="020B0604030504040204" pitchFamily="34" charset="0"/>
                <a:cs typeface="Raavi" panose="020B0502040204020203" pitchFamily="34" charset="0"/>
              </a:rPr>
              <a:t>EYFS</a:t>
            </a:r>
          </a:p>
        </p:txBody>
      </p:sp>
    </p:spTree>
    <p:extLst>
      <p:ext uri="{BB962C8B-B14F-4D97-AF65-F5344CB8AC3E}">
        <p14:creationId xmlns:p14="http://schemas.microsoft.com/office/powerpoint/2010/main" val="41067787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SISTID" val="9a3e80d4-ea33-4029-b5e0-17f19515b2eb"/>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77</TotalTime>
  <Words>381</Words>
  <Application>Microsoft Office PowerPoint</Application>
  <PresentationFormat>Widescreen</PresentationFormat>
  <Paragraphs>29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Child speak explanation  I think about what I have said, done and learned. I know what I am good and not so good at. I am learning to recognise, what I need to improve on.  Key Questions  Learning from Experience What am I good/not good at?  Learning about Religious Traditions &amp; Non-Religious Worldviews How do people change for the better?  Learning From Faith What could you do differently today that makes you better than you were yesterday?  Learning to Discern What things can stop me thinking and reflecting?</vt:lpstr>
    </vt:vector>
  </TitlesOfParts>
  <Company>Birmingham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Appreciating Beauty</dc:title>
  <dc:creator>Jaspal Shambi</dc:creator>
  <cp:lastModifiedBy>Dee Hill</cp:lastModifiedBy>
  <cp:revision>6</cp:revision>
  <dcterms:created xsi:type="dcterms:W3CDTF">2023-11-01T16:02:31Z</dcterms:created>
  <dcterms:modified xsi:type="dcterms:W3CDTF">2023-11-17T16:10:01Z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oudStatistics_StoryID">
    <vt:lpwstr>9d70737e-8046-41c6-aaf7-e670497d8801</vt:lpwstr>
  </property>
  <property fmtid="{D5CDD505-2E9C-101B-9397-08002B2CF9AE}" pid="3" name="MSIP_Label_a17471b1-27ab-4640-9264-e69a67407ca3_Enabled">
    <vt:lpwstr>true</vt:lpwstr>
  </property>
  <property fmtid="{D5CDD505-2E9C-101B-9397-08002B2CF9AE}" pid="4" name="MSIP_Label_a17471b1-27ab-4640-9264-e69a67407ca3_SetDate">
    <vt:lpwstr>2023-11-01T16:37:36Z</vt:lpwstr>
  </property>
  <property fmtid="{D5CDD505-2E9C-101B-9397-08002B2CF9AE}" pid="5" name="MSIP_Label_a17471b1-27ab-4640-9264-e69a67407ca3_Method">
    <vt:lpwstr>Standard</vt:lpwstr>
  </property>
  <property fmtid="{D5CDD505-2E9C-101B-9397-08002B2CF9AE}" pid="6" name="MSIP_Label_a17471b1-27ab-4640-9264-e69a67407ca3_Name">
    <vt:lpwstr>BCC - OFFICIAL</vt:lpwstr>
  </property>
  <property fmtid="{D5CDD505-2E9C-101B-9397-08002B2CF9AE}" pid="7" name="MSIP_Label_a17471b1-27ab-4640-9264-e69a67407ca3_SiteId">
    <vt:lpwstr>699ace67-d2e4-4bcd-b303-d2bbe2b9bbf1</vt:lpwstr>
  </property>
  <property fmtid="{D5CDD505-2E9C-101B-9397-08002B2CF9AE}" pid="8" name="MSIP_Label_a17471b1-27ab-4640-9264-e69a67407ca3_ActionId">
    <vt:lpwstr>8d934144-01b6-4699-90fa-9ae76a3b84ba</vt:lpwstr>
  </property>
  <property fmtid="{D5CDD505-2E9C-101B-9397-08002B2CF9AE}" pid="9" name="MSIP_Label_a17471b1-27ab-4640-9264-e69a67407ca3_ContentBits">
    <vt:lpwstr>2</vt:lpwstr>
  </property>
  <property fmtid="{D5CDD505-2E9C-101B-9397-08002B2CF9AE}" pid="10" name="ClassificationContentMarkingFooterLocations">
    <vt:lpwstr>Office Theme:8</vt:lpwstr>
  </property>
  <property fmtid="{D5CDD505-2E9C-101B-9397-08002B2CF9AE}" pid="11" name="ClassificationContentMarkingFooterText">
    <vt:lpwstr>OFFICIAL</vt:lpwstr>
  </property>
</Properties>
</file>