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custDataLst>
    <p:tags r:id="rId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CC0066"/>
    <a:srgbClr val="00808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104" d="100"/>
          <a:sy n="104" d="100"/>
        </p:scale>
        <p:origin x="13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CCF4C-AF85-8AB5-D05B-3D0A0DF4F8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CD2FD4A-A6E9-FFA3-C3CC-6DCA3AC597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A3BD3F7-FA46-1351-D6A0-A57E60DE42DC}"/>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4397E9E0-A62B-FBF3-6F71-111FCA857BC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2A21311-398E-CA76-F83F-AD97F091FF2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805856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46A30-8B63-4648-2E2E-DE5B34D6E10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AAFC82-06FE-EDD8-4C5D-CD3F15F6105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C0A292-491C-B53E-1475-4863B986F64B}"/>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2270EBC4-9B87-A0EC-7569-DBC577A272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CC04E22-AC67-CDB1-32DE-011CCE1337F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4294163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2A3286-6625-8098-B45A-8EACDBEC3F3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8BF68D3-2B08-139C-7795-24B8406F84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28943A-384D-B090-B4F4-DBDB374DEA1C}"/>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C0AE4847-7D64-76F1-74DD-05DCE32812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4BAE940-EA97-DA4B-F1B5-69F6BE96AB3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0721070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48680-B82A-C346-EE23-C79B65F010C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049313C-155A-8FA7-3F22-CDCF307792B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9E2801F-95BA-E815-1221-CC2DA5D4B492}"/>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E3041D7A-1669-AE4F-B973-61A2C19DB6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D4F040C-D728-40DC-3D5C-284BCD010DE5}"/>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558678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7D7D8-5CF4-F4DC-F0CE-C5F93078FA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68A4467-B379-E87B-683C-B493E0BECBC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33E07AB-D9D6-4117-5F36-39EDBA3EA34B}"/>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D427289D-1EA6-5016-2C17-B992B9A0C4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891691F-A9AC-BEE9-0244-E43FA23E6B89}"/>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374743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B21197-885F-6DB2-C819-619C9A50D38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E98564-B206-1103-83E4-F9D5C40ABB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69C13BE-2C2A-3812-4123-1F11F10318C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93679A7-9B7D-6121-5CD9-33A71A548824}"/>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6" name="Footer Placeholder 5">
            <a:extLst>
              <a:ext uri="{FF2B5EF4-FFF2-40B4-BE49-F238E27FC236}">
                <a16:creationId xmlns:a16="http://schemas.microsoft.com/office/drawing/2014/main" id="{97FD8B13-AE94-F00B-E28E-6ECF0634546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E3EAC98-E553-2D78-194B-1E71EEDF25D8}"/>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36260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2E71AD-074E-2681-5323-F71C28F7BA6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79A5FA6-BB90-B3E5-1C48-AC6DA26BD3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366243-B4A6-69FE-74D0-A79D9FDD74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5AC1702-A257-BB9D-00E3-8316A8E7B2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75C14BC-DE3B-9EBA-3AE4-C89B6A619F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CA180B0-34D0-7D0B-51A7-C9CC8A218925}"/>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8" name="Footer Placeholder 7">
            <a:extLst>
              <a:ext uri="{FF2B5EF4-FFF2-40B4-BE49-F238E27FC236}">
                <a16:creationId xmlns:a16="http://schemas.microsoft.com/office/drawing/2014/main" id="{ED2D6FD6-55F4-6186-A174-628CB3C1F625}"/>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D4F5542-25AB-AFDC-02DF-668963DBE3AC}"/>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829197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E1F643-E2FD-BDB5-3BEC-5BF24C1CC59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F063292-F60D-E8C5-50A3-889A0BA8360E}"/>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4" name="Footer Placeholder 3">
            <a:extLst>
              <a:ext uri="{FF2B5EF4-FFF2-40B4-BE49-F238E27FC236}">
                <a16:creationId xmlns:a16="http://schemas.microsoft.com/office/drawing/2014/main" id="{27DFEA7E-7580-C6D8-AF38-2925D67F8F35}"/>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38348BA-22AA-C501-EA62-9A228368B4FA}"/>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2990214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BEED2D-8E7D-A4B8-2BD9-3A41BB070D48}"/>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3" name="Footer Placeholder 2">
            <a:extLst>
              <a:ext uri="{FF2B5EF4-FFF2-40B4-BE49-F238E27FC236}">
                <a16:creationId xmlns:a16="http://schemas.microsoft.com/office/drawing/2014/main" id="{20AC5389-649C-B56A-FF6B-2A2BF65E408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5CF741-487C-CED8-9411-49A3E04867D7}"/>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3236587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6223E-EB76-4A5E-3775-2F4AAB83DB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724C025-5196-C3A0-7E53-A262E481F8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2BEAA5-5C31-F1FD-D8EC-0C40849C76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26284EE-0F50-E6B7-4DB9-2889395B0B6F}"/>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6" name="Footer Placeholder 5">
            <a:extLst>
              <a:ext uri="{FF2B5EF4-FFF2-40B4-BE49-F238E27FC236}">
                <a16:creationId xmlns:a16="http://schemas.microsoft.com/office/drawing/2014/main" id="{97CA4E57-961D-9333-6622-283303B543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DCEA3C3-50E3-C4D7-2FE4-0266DAA2ADA2}"/>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117490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72E405-55ED-EAA0-7C97-2D23653F3E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D01E97A-26A4-63CA-95EB-98B5A44E868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E0C39945-1395-0124-1D6C-E06011DDA5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6F551A-2AD0-747F-FCDB-A1C285B7D30A}"/>
              </a:ext>
            </a:extLst>
          </p:cNvPr>
          <p:cNvSpPr>
            <a:spLocks noGrp="1"/>
          </p:cNvSpPr>
          <p:nvPr>
            <p:ph type="dt" sz="half" idx="10"/>
          </p:nvPr>
        </p:nvSpPr>
        <p:spPr/>
        <p:txBody>
          <a:bodyPr/>
          <a:lstStyle/>
          <a:p>
            <a:fld id="{30603443-C9E8-4B7A-9BDE-A779DF2E4C0B}" type="datetimeFigureOut">
              <a:rPr lang="en-GB" smtClean="0"/>
              <a:t>21/11/2023</a:t>
            </a:fld>
            <a:endParaRPr lang="en-GB"/>
          </a:p>
        </p:txBody>
      </p:sp>
      <p:sp>
        <p:nvSpPr>
          <p:cNvPr id="6" name="Footer Placeholder 5">
            <a:extLst>
              <a:ext uri="{FF2B5EF4-FFF2-40B4-BE49-F238E27FC236}">
                <a16:creationId xmlns:a16="http://schemas.microsoft.com/office/drawing/2014/main" id="{5A28FF3F-6763-7839-4682-599E9BE4DC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88CB70-D6EE-D26E-39D6-09AC291CC71B}"/>
              </a:ext>
            </a:extLst>
          </p:cNvPr>
          <p:cNvSpPr>
            <a:spLocks noGrp="1"/>
          </p:cNvSpPr>
          <p:nvPr>
            <p:ph type="sldNum" sz="quarter" idx="12"/>
          </p:nvPr>
        </p:nvSpPr>
        <p:spPr/>
        <p:txBody>
          <a:bodyPr/>
          <a:lstStyle/>
          <a:p>
            <a:fld id="{76E9A016-0E6B-4433-B229-0324707B470C}" type="slidenum">
              <a:rPr lang="en-GB" smtClean="0"/>
              <a:t>‹#›</a:t>
            </a:fld>
            <a:endParaRPr lang="en-GB"/>
          </a:p>
        </p:txBody>
      </p:sp>
    </p:spTree>
    <p:extLst>
      <p:ext uri="{BB962C8B-B14F-4D97-AF65-F5344CB8AC3E}">
        <p14:creationId xmlns:p14="http://schemas.microsoft.com/office/powerpoint/2010/main" val="23806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B84FC2E-AAB2-55DD-2565-4023F5210B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27F2C7-0EE1-05DB-9625-BC306538856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68C7F42-180A-9DEC-8055-9C3642F700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03443-C9E8-4B7A-9BDE-A779DF2E4C0B}" type="datetimeFigureOut">
              <a:rPr lang="en-GB" smtClean="0"/>
              <a:t>21/11/2023</a:t>
            </a:fld>
            <a:endParaRPr lang="en-GB"/>
          </a:p>
        </p:txBody>
      </p:sp>
      <p:sp>
        <p:nvSpPr>
          <p:cNvPr id="5" name="Footer Placeholder 4">
            <a:extLst>
              <a:ext uri="{FF2B5EF4-FFF2-40B4-BE49-F238E27FC236}">
                <a16:creationId xmlns:a16="http://schemas.microsoft.com/office/drawing/2014/main" id="{6A1EEA64-9677-4F4F-1C69-6A4B1BE637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2859D6E-B09C-8CAF-5915-EF25681567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E9A016-0E6B-4433-B229-0324707B470C}" type="slidenum">
              <a:rPr lang="en-GB" smtClean="0"/>
              <a:t>‹#›</a:t>
            </a:fld>
            <a:endParaRPr lang="en-GB"/>
          </a:p>
        </p:txBody>
      </p:sp>
      <p:sp>
        <p:nvSpPr>
          <p:cNvPr id="8" name="TextBox 7">
            <a:extLst>
              <a:ext uri="{FF2B5EF4-FFF2-40B4-BE49-F238E27FC236}">
                <a16:creationId xmlns:a16="http://schemas.microsoft.com/office/drawing/2014/main" id="{12602D41-68F0-E900-15DD-D99695600221}"/>
              </a:ext>
            </a:extLst>
          </p:cNvPr>
          <p:cNvSpPr txBox="1"/>
          <p:nvPr userDrawn="1">
            <p:extLst>
              <p:ext uri="{1162E1C5-73C7-4A58-AE30-91384D911F3F}">
                <p184:classification xmlns:p184="http://schemas.microsoft.com/office/powerpoint/2018/4/main" val="ftr"/>
              </p:ext>
            </p:extLst>
          </p:nvPr>
        </p:nvSpPr>
        <p:spPr>
          <a:xfrm>
            <a:off x="5865813" y="6705600"/>
            <a:ext cx="488950" cy="152400"/>
          </a:xfrm>
          <a:prstGeom prst="rect">
            <a:avLst/>
          </a:prstGeom>
        </p:spPr>
        <p:txBody>
          <a:bodyPr horzOverflow="overflow" lIns="0" tIns="0" rIns="0" bIns="0">
            <a:spAutoFit/>
          </a:bodyPr>
          <a:lstStyle/>
          <a:p>
            <a:pPr algn="l"/>
            <a:r>
              <a:rPr lang="en-GB" sz="1000">
                <a:solidFill>
                  <a:srgbClr val="000000"/>
                </a:solidFill>
                <a:latin typeface="Calibri" panose="020F0502020204030204" pitchFamily="34" charset="0"/>
                <a:cs typeface="Calibri" panose="020F0502020204030204" pitchFamily="34" charset="0"/>
              </a:rPr>
              <a:t>OFFICIAL</a:t>
            </a:r>
          </a:p>
        </p:txBody>
      </p:sp>
    </p:spTree>
    <p:extLst>
      <p:ext uri="{BB962C8B-B14F-4D97-AF65-F5344CB8AC3E}">
        <p14:creationId xmlns:p14="http://schemas.microsoft.com/office/powerpoint/2010/main" val="13050428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hyperlink" Target="https://www.youtube.com/watch?v=yOaNr2-V7kM"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Box 20" descr="Being Modest and Listening to Others&#10;">
            <a:extLst>
              <a:ext uri="{FF2B5EF4-FFF2-40B4-BE49-F238E27FC236}">
                <a16:creationId xmlns:a16="http://schemas.microsoft.com/office/drawing/2014/main" id="{03399FE1-3741-E1A9-0DDE-6238B52199AB}"/>
              </a:ext>
              <a:ext uri="{C183D7F6-B498-43B3-948B-1728B52AA6E4}">
                <adec:decorative xmlns:adec="http://schemas.microsoft.com/office/drawing/2017/decorative" val="0"/>
              </a:ext>
            </a:extLst>
          </p:cNvPr>
          <p:cNvSpPr txBox="1"/>
          <p:nvPr/>
        </p:nvSpPr>
        <p:spPr>
          <a:xfrm>
            <a:off x="3615715" y="206452"/>
            <a:ext cx="5209786" cy="492122"/>
          </a:xfrm>
          <a:prstGeom prst="rect">
            <a:avLst/>
          </a:prstGeom>
          <a:noFill/>
        </p:spPr>
        <p:txBody>
          <a:bodyPr wrap="square" rtlCol="0">
            <a:spAutoFit/>
          </a:bodyPr>
          <a:lstStyle/>
          <a:p>
            <a:pPr algn="ctr">
              <a:lnSpc>
                <a:spcPct val="115000"/>
              </a:lnSpc>
              <a:spcAft>
                <a:spcPts val="1000"/>
              </a:spcAft>
            </a:pP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Being Open, Honest and Truthful </a:t>
            </a:r>
            <a:endParaRPr lang="en-GB" sz="2400" b="1" u="sng" dirty="0">
              <a:effectLst/>
              <a:ea typeface="Calibri" panose="020F0502020204030204" pitchFamily="34" charset="0"/>
              <a:cs typeface="Times New Roman" panose="02020603050405020304" pitchFamily="18" charset="0"/>
            </a:endParaRPr>
          </a:p>
        </p:txBody>
      </p:sp>
      <p:sp>
        <p:nvSpPr>
          <p:cNvPr id="2" name="Title 1">
            <a:extLst>
              <a:ext uri="{FF2B5EF4-FFF2-40B4-BE49-F238E27FC236}">
                <a16:creationId xmlns:a16="http://schemas.microsoft.com/office/drawing/2014/main" id="{0E118D19-959C-323F-9367-6F15F76E1FD1}"/>
              </a:ext>
            </a:extLst>
          </p:cNvPr>
          <p:cNvSpPr>
            <a:spLocks noGrp="1"/>
          </p:cNvSpPr>
          <p:nvPr>
            <p:ph type="ctrTitle"/>
          </p:nvPr>
        </p:nvSpPr>
        <p:spPr>
          <a:xfrm>
            <a:off x="72196" y="829031"/>
            <a:ext cx="3990890" cy="4039834"/>
          </a:xfrm>
          <a:ln w="28575"/>
        </p:spPr>
        <p:style>
          <a:lnRef idx="2">
            <a:schemeClr val="dk1"/>
          </a:lnRef>
          <a:fillRef idx="1">
            <a:schemeClr val="lt1"/>
          </a:fillRef>
          <a:effectRef idx="0">
            <a:schemeClr val="dk1"/>
          </a:effectRef>
          <a:fontRef idx="minor">
            <a:schemeClr val="dk1"/>
          </a:fontRef>
        </p:style>
        <p:txBody>
          <a:bodyPr>
            <a:noAutofit/>
          </a:bodyPr>
          <a:lstStyle/>
          <a:p>
            <a:pPr algn="l">
              <a:lnSpc>
                <a:spcPct val="107000"/>
              </a:lnSpc>
              <a:spcAft>
                <a:spcPts val="800"/>
              </a:spcAft>
            </a:pPr>
            <a:r>
              <a:rPr lang="en-GB" sz="1200" b="1" dirty="0"/>
              <a:t>“Be honest in your life. It creates positive energy stopping all unfairness in life.” </a:t>
            </a:r>
            <a:r>
              <a:rPr lang="en-GB" sz="1200" dirty="0"/>
              <a:t>Fathima Bibi </a:t>
            </a:r>
            <a:r>
              <a:rPr lang="en-GB" sz="1200" dirty="0" err="1"/>
              <a:t>Joosab</a:t>
            </a:r>
            <a:br>
              <a:rPr lang="en-GB" sz="1200" dirty="0"/>
            </a:br>
            <a:br>
              <a:rPr lang="en-GB" sz="1200" dirty="0"/>
            </a:br>
            <a:r>
              <a:rPr lang="en-GB" sz="1200" b="1" u="sng" dirty="0"/>
              <a:t>Child speak explanation</a:t>
            </a:r>
            <a:br>
              <a:rPr lang="en-GB" sz="1200" b="1" u="sng" dirty="0"/>
            </a:br>
            <a:r>
              <a:rPr lang="en-GB" sz="1200" dirty="0"/>
              <a:t>Telling the truth, being honest and not wanting/trying to hide anything or to deceive anyone.</a:t>
            </a:r>
            <a:br>
              <a:rPr lang="en-GB" sz="1200" dirty="0"/>
            </a:br>
            <a:br>
              <a:rPr lang="en-GB" sz="1200" dirty="0"/>
            </a:br>
            <a:r>
              <a:rPr lang="en-GB" sz="1200" b="1" u="sng" dirty="0"/>
              <a:t>Key Questions </a:t>
            </a:r>
            <a:br>
              <a:rPr lang="en-GB" sz="1200" dirty="0"/>
            </a:br>
            <a:r>
              <a:rPr lang="en-GB" sz="1200" b="1" u="sng" dirty="0">
                <a:solidFill>
                  <a:srgbClr val="008000"/>
                </a:solidFill>
              </a:rPr>
              <a:t>Learning From Experience</a:t>
            </a:r>
            <a:br>
              <a:rPr lang="en-GB" sz="1200" dirty="0"/>
            </a:br>
            <a:r>
              <a:rPr lang="en-GB" sz="1200" dirty="0"/>
              <a:t>When do we tell the truth?</a:t>
            </a:r>
            <a:br>
              <a:rPr lang="en-GB" sz="1200" dirty="0"/>
            </a:br>
            <a:br>
              <a:rPr lang="en-GB" sz="1200" dirty="0"/>
            </a:br>
            <a:r>
              <a:rPr lang="en-GB" sz="1200" b="1" u="sng" dirty="0">
                <a:solidFill>
                  <a:srgbClr val="CC0066"/>
                </a:solidFill>
              </a:rPr>
              <a:t>Learning about Religious and Non-Religious Worldviews</a:t>
            </a:r>
            <a:br>
              <a:rPr lang="en-GB" sz="1200" dirty="0"/>
            </a:br>
            <a:r>
              <a:rPr lang="en-GB" sz="1200" dirty="0"/>
              <a:t>What do religious traditions say about telling the truth?</a:t>
            </a:r>
            <a:br>
              <a:rPr lang="en-GB" sz="1200" dirty="0"/>
            </a:br>
            <a:br>
              <a:rPr lang="en-GB" sz="1200" dirty="0"/>
            </a:br>
            <a:r>
              <a:rPr lang="en-GB" sz="1200" b="1" u="sng" dirty="0">
                <a:solidFill>
                  <a:srgbClr val="008080"/>
                </a:solidFill>
              </a:rPr>
              <a:t>Learning from Faith</a:t>
            </a:r>
            <a:br>
              <a:rPr lang="en-GB" sz="1200" dirty="0"/>
            </a:br>
            <a:r>
              <a:rPr lang="en-GB" sz="1200" dirty="0"/>
              <a:t>Does the truth matter?</a:t>
            </a:r>
            <a:br>
              <a:rPr lang="en-GB" sz="1200" dirty="0"/>
            </a:br>
            <a:br>
              <a:rPr lang="en-GB" sz="1200" dirty="0"/>
            </a:br>
            <a:r>
              <a:rPr lang="en-GB" sz="1200" b="1" u="sng" dirty="0">
                <a:solidFill>
                  <a:srgbClr val="660066"/>
                </a:solidFill>
              </a:rPr>
              <a:t>Learn to Discern</a:t>
            </a:r>
            <a:br>
              <a:rPr lang="en-GB" sz="1200" b="1" u="sng" dirty="0">
                <a:solidFill>
                  <a:srgbClr val="660066"/>
                </a:solidFill>
              </a:rPr>
            </a:br>
            <a:r>
              <a:rPr lang="en-GB" sz="1200" dirty="0"/>
              <a:t>Is it important to make up our own minds on something and to find out truth, no matter what anyone else says?</a:t>
            </a:r>
          </a:p>
        </p:txBody>
      </p:sp>
      <p:sp>
        <p:nvSpPr>
          <p:cNvPr id="17" name="TextBox 16" descr="Religious traditions">
            <a:extLst>
              <a:ext uri="{FF2B5EF4-FFF2-40B4-BE49-F238E27FC236}">
                <a16:creationId xmlns:a16="http://schemas.microsoft.com/office/drawing/2014/main" id="{1DD67341-07FA-B270-3623-EBC9DCDD3274}"/>
              </a:ext>
              <a:ext uri="{C183D7F6-B498-43B3-948B-1728B52AA6E4}">
                <adec:decorative xmlns:adec="http://schemas.microsoft.com/office/drawing/2017/decorative" val="0"/>
              </a:ext>
            </a:extLst>
          </p:cNvPr>
          <p:cNvSpPr txBox="1"/>
          <p:nvPr/>
        </p:nvSpPr>
        <p:spPr>
          <a:xfrm>
            <a:off x="4144401" y="830628"/>
            <a:ext cx="3876842" cy="2770374"/>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 Traditions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Christianity- The Bible as a source of Christian truth.</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Jesus asks for the truth Luke 9:18-20</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Ten Commandments </a:t>
            </a:r>
            <a:br>
              <a:rPr lang="en-GB" sz="1200"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Ananias and Sapphira Tell a Big Lie Acts 5:1-11</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Islam – the Prophet Muhammad was known as the truthful one</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Fables with morals, such as  "Mercury and the Woodman," "The Cock and the Fox," and "The Shepherd Boy and the Wolf</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 Traditions </a:t>
            </a:r>
          </a:p>
        </p:txBody>
      </p:sp>
      <p:sp>
        <p:nvSpPr>
          <p:cNvPr id="19" name="TextBox 18" descr="RESOURCES">
            <a:extLst>
              <a:ext uri="{FF2B5EF4-FFF2-40B4-BE49-F238E27FC236}">
                <a16:creationId xmlns:a16="http://schemas.microsoft.com/office/drawing/2014/main" id="{2BC1D59B-21A6-F301-7CE9-726A26514300}"/>
              </a:ext>
              <a:ext uri="{C183D7F6-B498-43B3-948B-1728B52AA6E4}">
                <adec:decorative xmlns:adec="http://schemas.microsoft.com/office/drawing/2017/decorative" val="0"/>
              </a:ext>
            </a:extLst>
          </p:cNvPr>
          <p:cNvSpPr txBox="1"/>
          <p:nvPr/>
        </p:nvSpPr>
        <p:spPr>
          <a:xfrm>
            <a:off x="8102558" y="830628"/>
            <a:ext cx="4017246" cy="5574859"/>
          </a:xfrm>
          <a:prstGeom prst="rect">
            <a:avLst/>
          </a:prstGeom>
          <a:ln w="28575"/>
        </p:spPr>
        <p:style>
          <a:lnRef idx="2">
            <a:schemeClr val="dk1"/>
          </a:lnRef>
          <a:fillRef idx="1">
            <a:schemeClr val="lt1"/>
          </a:fillRef>
          <a:effectRef idx="0">
            <a:schemeClr val="dk1"/>
          </a:effectRef>
          <a:fontRef idx="minor">
            <a:schemeClr val="dk1"/>
          </a:fontRef>
        </p:style>
        <p:txBody>
          <a:bodyPr wrap="square">
            <a:spAutoFit/>
          </a:bodyPr>
          <a:lstStyle/>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Resources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Religious</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Christianity</a:t>
            </a:r>
            <a:br>
              <a:rPr lang="en-GB" sz="1200" b="1" u="sng" dirty="0">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Luke 9:18-20 (Jesus Asks For The Truth)</a:t>
            </a: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Islam</a:t>
            </a:r>
            <a:br>
              <a:rPr lang="en-GB" sz="1200" b="1" u="sng" dirty="0">
                <a:effectLst/>
                <a:latin typeface="Calibri" panose="020F0502020204030204" pitchFamily="34" charset="0"/>
                <a:ea typeface="Calibri" panose="020F0502020204030204" pitchFamily="34" charset="0"/>
                <a:cs typeface="Calibri" panose="020F0502020204030204" pitchFamily="34" charset="0"/>
              </a:rPr>
            </a:br>
            <a:r>
              <a:rPr lang="en-GB" sz="1200" dirty="0">
                <a:effectLst/>
                <a:latin typeface="Calibri" panose="020F0502020204030204" pitchFamily="34" charset="0"/>
                <a:ea typeface="Calibri" panose="020F0502020204030204" pitchFamily="34" charset="0"/>
                <a:cs typeface="Calibri" panose="020F0502020204030204" pitchFamily="34" charset="0"/>
              </a:rPr>
              <a:t>Honesty scores a goal -  Islamic cartoon with </a:t>
            </a:r>
            <a:r>
              <a:rPr lang="en-GB" sz="1200" dirty="0" err="1">
                <a:effectLst/>
                <a:latin typeface="Calibri" panose="020F0502020204030204" pitchFamily="34" charset="0"/>
                <a:ea typeface="Calibri" panose="020F0502020204030204" pitchFamily="34" charset="0"/>
                <a:cs typeface="Calibri" panose="020F0502020204030204" pitchFamily="34" charset="0"/>
              </a:rPr>
              <a:t>Zaky</a:t>
            </a:r>
            <a:r>
              <a:rPr lang="en-GB" sz="1200" dirty="0">
                <a:effectLst/>
                <a:latin typeface="Calibri" panose="020F0502020204030204" pitchFamily="34" charset="0"/>
                <a:ea typeface="Calibri" panose="020F0502020204030204" pitchFamily="34" charset="0"/>
                <a:cs typeface="Calibri" panose="020F0502020204030204" pitchFamily="34" charset="0"/>
              </a:rPr>
              <a:t> </a:t>
            </a:r>
            <a:r>
              <a:rPr lang="en-GB" sz="1200" dirty="0">
                <a:effectLst/>
                <a:latin typeface="Calibri" panose="020F0502020204030204" pitchFamily="34" charset="0"/>
                <a:ea typeface="Calibri" panose="020F0502020204030204" pitchFamily="34" charset="0"/>
                <a:cs typeface="Calibri" panose="020F0502020204030204" pitchFamily="34" charset="0"/>
                <a:hlinkClick r:id="rId2"/>
              </a:rPr>
              <a:t>https://www.youtube.com/watch?v=yOaNr2-V7kM</a:t>
            </a:r>
            <a:r>
              <a:rPr lang="en-GB" sz="1200" dirty="0">
                <a:effectLst/>
                <a:latin typeface="Calibri" panose="020F0502020204030204" pitchFamily="34" charset="0"/>
                <a:ea typeface="Calibri" panose="020F0502020204030204" pitchFamily="34" charset="0"/>
                <a:cs typeface="Calibri" panose="020F0502020204030204" pitchFamily="34" charset="0"/>
              </a:rPr>
              <a:t> </a:t>
            </a:r>
            <a:endParaRPr lang="en-GB" sz="1200" b="1" u="sng" dirty="0">
              <a:effectLst/>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en-GB" sz="1200" b="1" u="sng" dirty="0">
                <a:effectLst/>
                <a:latin typeface="Calibri" panose="020F0502020204030204" pitchFamily="34" charset="0"/>
                <a:ea typeface="Calibri" panose="020F0502020204030204" pitchFamily="34" charset="0"/>
                <a:cs typeface="Calibri" panose="020F0502020204030204" pitchFamily="34" charset="0"/>
              </a:rPr>
              <a:t>Non-Religious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‘It Wasn’t Me’ story Pg 46 of ‘Assembly Chest’ by David Webb.</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‘Leroy’s Lies’ story Pg 49 of ‘Assembly Chest’ by David Webb.</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‘Goldilocks and The Three Bears’ text.</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 Children’s Book About Stealing (Help Me Be Good)’ text by Joy Wilt Berry.</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Traditional tales with moral messages.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Pinocchio Story – what happens when he lies?</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Peter and the Wolf story and consequences.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Kidsofintergrity.com</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Honesty is my Superpower by Alicia Ortego</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I Didn't Do It! by Sue Graves </a:t>
            </a:r>
          </a:p>
          <a:p>
            <a:pPr>
              <a:lnSpc>
                <a:spcPct val="107000"/>
              </a:lnSpc>
              <a:spcAft>
                <a:spcPts val="800"/>
              </a:spcAft>
            </a:pPr>
            <a:r>
              <a:rPr lang="en-GB" sz="1200" dirty="0">
                <a:effectLst/>
                <a:latin typeface="Calibri" panose="020F0502020204030204" pitchFamily="34" charset="0"/>
                <a:ea typeface="Calibri" panose="020F0502020204030204" pitchFamily="34" charset="0"/>
                <a:cs typeface="Calibri" panose="020F0502020204030204" pitchFamily="34" charset="0"/>
              </a:rPr>
              <a:t>A Funny Thing Happened on the Way to School by Davide Cali</a:t>
            </a:r>
          </a:p>
        </p:txBody>
      </p:sp>
      <p:sp>
        <p:nvSpPr>
          <p:cNvPr id="3" name="Subtitle 2">
            <a:extLst>
              <a:ext uri="{FF2B5EF4-FFF2-40B4-BE49-F238E27FC236}">
                <a16:creationId xmlns:a16="http://schemas.microsoft.com/office/drawing/2014/main" id="{59434D02-20B3-7863-81D5-EF6496C06D0A}"/>
              </a:ext>
            </a:extLst>
          </p:cNvPr>
          <p:cNvSpPr>
            <a:spLocks noGrp="1"/>
          </p:cNvSpPr>
          <p:nvPr>
            <p:ph type="subTitle" idx="1"/>
          </p:nvPr>
        </p:nvSpPr>
        <p:spPr>
          <a:xfrm>
            <a:off x="72196" y="4953849"/>
            <a:ext cx="3990890" cy="1574810"/>
          </a:xfrm>
          <a:ln w="28575"/>
        </p:spPr>
        <p:style>
          <a:lnRef idx="2">
            <a:schemeClr val="dk1"/>
          </a:lnRef>
          <a:fillRef idx="1">
            <a:schemeClr val="lt1"/>
          </a:fillRef>
          <a:effectRef idx="0">
            <a:schemeClr val="dk1"/>
          </a:effectRef>
          <a:fontRef idx="minor">
            <a:schemeClr val="dk1"/>
          </a:fontRef>
        </p:style>
        <p:txBody>
          <a:bodyPr>
            <a:noAutofit/>
          </a:bodyPr>
          <a:lstStyle/>
          <a:p>
            <a:pPr algn="l"/>
            <a:r>
              <a:rPr lang="en-GB" sz="1200" b="1" u="sng" dirty="0">
                <a:effectLst/>
                <a:ea typeface="Calibri" panose="020F0502020204030204" pitchFamily="34" charset="0"/>
                <a:cs typeface="Times New Roman" panose="02020603050405020304" pitchFamily="18" charset="0"/>
              </a:rPr>
              <a:t>EYFS Areas of Learning Links </a:t>
            </a:r>
          </a:p>
          <a:p>
            <a:pPr algn="l"/>
            <a:r>
              <a:rPr lang="en-GB" sz="1200" b="1" u="sng" dirty="0">
                <a:effectLst/>
                <a:ea typeface="Calibri" panose="020F0502020204030204" pitchFamily="34" charset="0"/>
                <a:cs typeface="Times New Roman" panose="02020603050405020304" pitchFamily="18" charset="0"/>
              </a:rPr>
              <a:t>PRIME</a:t>
            </a:r>
            <a:br>
              <a:rPr lang="en-GB" sz="1200" b="1" u="sng" dirty="0">
                <a:effectLst/>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Listening, Attention and Understanding, </a:t>
            </a:r>
            <a:r>
              <a:rPr lang="en-GB" sz="1200" dirty="0" err="1">
                <a:effectLst/>
                <a:ea typeface="Calibri" panose="020F0502020204030204" pitchFamily="34" charset="0"/>
                <a:cs typeface="Times New Roman" panose="02020603050405020304" pitchFamily="18" charset="0"/>
              </a:rPr>
              <a:t>Speaking,Managing</a:t>
            </a:r>
            <a:r>
              <a:rPr lang="en-GB" sz="1200" dirty="0">
                <a:effectLst/>
                <a:ea typeface="Calibri" panose="020F0502020204030204" pitchFamily="34" charset="0"/>
                <a:cs typeface="Times New Roman" panose="02020603050405020304" pitchFamily="18" charset="0"/>
              </a:rPr>
              <a:t> Self, Building Relationships</a:t>
            </a:r>
          </a:p>
          <a:p>
            <a:pPr algn="l"/>
            <a:r>
              <a:rPr lang="en-GB" sz="1200" b="1" u="sng" dirty="0">
                <a:effectLst/>
                <a:ea typeface="Calibri" panose="020F0502020204030204" pitchFamily="34" charset="0"/>
                <a:cs typeface="Times New Roman" panose="02020603050405020304" pitchFamily="18" charset="0"/>
              </a:rPr>
              <a:t>SPECIFIC</a:t>
            </a:r>
            <a:br>
              <a:rPr lang="en-GB" sz="1200" b="1" u="sng" dirty="0">
                <a:ea typeface="Calibri" panose="020F0502020204030204" pitchFamily="34" charset="0"/>
                <a:cs typeface="Times New Roman" panose="02020603050405020304" pitchFamily="18" charset="0"/>
              </a:rPr>
            </a:br>
            <a:r>
              <a:rPr lang="en-GB" sz="1200" dirty="0">
                <a:effectLst/>
                <a:ea typeface="Calibri" panose="020F0502020204030204" pitchFamily="34" charset="0"/>
                <a:cs typeface="Times New Roman" panose="02020603050405020304" pitchFamily="18" charset="0"/>
              </a:rPr>
              <a:t>People, Culture and Communities, Creating with Materials, Being Imaginative and expressive</a:t>
            </a:r>
          </a:p>
          <a:p>
            <a:pPr algn="l"/>
            <a:endParaRPr lang="en-GB" sz="1050" dirty="0">
              <a:effectLst/>
              <a:ea typeface="Calibri" panose="020F0502020204030204" pitchFamily="34" charset="0"/>
              <a:cs typeface="Times New Roman" panose="02020603050405020304" pitchFamily="18" charset="0"/>
            </a:endParaRPr>
          </a:p>
          <a:p>
            <a:pPr algn="l"/>
            <a:r>
              <a:rPr lang="en-GB" sz="1050" dirty="0">
                <a:effectLst/>
                <a:ea typeface="Calibri" panose="020F0502020204030204" pitchFamily="34" charset="0"/>
                <a:cs typeface="Times New Roman" panose="02020603050405020304" pitchFamily="18" charset="0"/>
              </a:rPr>
              <a:t> </a:t>
            </a:r>
          </a:p>
          <a:p>
            <a:pPr algn="l"/>
            <a:endParaRPr lang="en-GB" sz="1050" dirty="0"/>
          </a:p>
        </p:txBody>
      </p:sp>
      <p:sp>
        <p:nvSpPr>
          <p:cNvPr id="20" name="TextBox 19" descr="HOMELINKS">
            <a:extLst>
              <a:ext uri="{FF2B5EF4-FFF2-40B4-BE49-F238E27FC236}">
                <a16:creationId xmlns:a16="http://schemas.microsoft.com/office/drawing/2014/main" id="{775B168B-0BC2-6A16-AE5B-C88D0527E1D8}"/>
              </a:ext>
              <a:ext uri="{C183D7F6-B498-43B3-948B-1728B52AA6E4}">
                <adec:decorative xmlns:adec="http://schemas.microsoft.com/office/drawing/2017/decorative" val="0"/>
              </a:ext>
            </a:extLst>
          </p:cNvPr>
          <p:cNvSpPr txBox="1"/>
          <p:nvPr/>
        </p:nvSpPr>
        <p:spPr>
          <a:xfrm>
            <a:off x="4157579" y="4895543"/>
            <a:ext cx="3876842" cy="1610569"/>
          </a:xfrm>
          <a:prstGeom prst="rect">
            <a:avLst/>
          </a:prstGeom>
          <a:ln w="28575"/>
        </p:spPr>
        <p:style>
          <a:lnRef idx="2">
            <a:schemeClr val="dk1"/>
          </a:lnRef>
          <a:fillRef idx="1">
            <a:schemeClr val="lt1"/>
          </a:fillRef>
          <a:effectRef idx="0">
            <a:schemeClr val="dk1"/>
          </a:effectRef>
          <a:fontRef idx="minor">
            <a:schemeClr val="dk1"/>
          </a:fontRef>
        </p:style>
        <p:txBody>
          <a:bodyPr wrap="square" rtlCol="0">
            <a:spAutoFit/>
          </a:bodyPr>
          <a:lstStyle/>
          <a:p>
            <a:pPr>
              <a:lnSpc>
                <a:spcPct val="115000"/>
              </a:lnSpc>
              <a:spcAft>
                <a:spcPts val="1000"/>
              </a:spcAft>
            </a:pPr>
            <a:r>
              <a:rPr lang="en-GB" sz="1200" b="1" u="sng" dirty="0">
                <a:effectLst/>
                <a:latin typeface="Calibri" panose="020F0502020204030204" pitchFamily="34" charset="0"/>
                <a:ea typeface="Calibri" panose="020F0502020204030204" pitchFamily="34" charset="0"/>
                <a:cs typeface="Times New Roman" panose="02020603050405020304" pitchFamily="18" charset="0"/>
              </a:rPr>
              <a:t>Home links</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Project - Work on a ‘Treasure Box’ or All About Me scrapbook which children can use to talk about themselves and answer questions about themselves (being open and honest) </a:t>
            </a:r>
          </a:p>
          <a:p>
            <a:pPr>
              <a:lnSpc>
                <a:spcPct val="115000"/>
              </a:lnSpc>
              <a:spcAft>
                <a:spcPts val="1000"/>
              </a:spcAft>
            </a:pPr>
            <a:r>
              <a:rPr lang="en-GB" sz="1200" dirty="0">
                <a:effectLst/>
                <a:latin typeface="Calibri" panose="020F0502020204030204" pitchFamily="34" charset="0"/>
                <a:ea typeface="Calibri" panose="020F0502020204030204" pitchFamily="34" charset="0"/>
                <a:cs typeface="Times New Roman" panose="02020603050405020304" pitchFamily="18" charset="0"/>
              </a:rPr>
              <a:t>Model saying compliments to family members at home</a:t>
            </a:r>
          </a:p>
        </p:txBody>
      </p:sp>
      <p:pic>
        <p:nvPicPr>
          <p:cNvPr id="22" name="Picture 21">
            <a:extLst>
              <a:ext uri="{FF2B5EF4-FFF2-40B4-BE49-F238E27FC236}">
                <a16:creationId xmlns:a16="http://schemas.microsoft.com/office/drawing/2014/main" id="{0A4AD558-DF40-12CC-3037-C623966B8B66}"/>
              </a:ext>
              <a:ext uri="{C183D7F6-B498-43B3-948B-1728B52AA6E4}">
                <adec:decorative xmlns:adec="http://schemas.microsoft.com/office/drawing/2017/decorative" val="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55311" y="193612"/>
            <a:ext cx="939165" cy="495867"/>
          </a:xfrm>
          <a:prstGeom prst="rect">
            <a:avLst/>
          </a:prstGeom>
        </p:spPr>
      </p:pic>
      <p:sp>
        <p:nvSpPr>
          <p:cNvPr id="4" name="TextBox 3">
            <a:extLst>
              <a:ext uri="{FF2B5EF4-FFF2-40B4-BE49-F238E27FC236}">
                <a16:creationId xmlns:a16="http://schemas.microsoft.com/office/drawing/2014/main" id="{0323306F-4AF7-AE60-C6B2-C07107674C4B}"/>
              </a:ext>
              <a:ext uri="{C183D7F6-B498-43B3-948B-1728B52AA6E4}">
                <adec:decorative xmlns:adec="http://schemas.microsoft.com/office/drawing/2017/decorative" val="1"/>
              </a:ext>
            </a:extLst>
          </p:cNvPr>
          <p:cNvSpPr txBox="1"/>
          <p:nvPr/>
        </p:nvSpPr>
        <p:spPr>
          <a:xfrm>
            <a:off x="308225" y="234955"/>
            <a:ext cx="1382430" cy="584775"/>
          </a:xfrm>
          <a:prstGeom prst="rect">
            <a:avLst/>
          </a:prstGeom>
          <a:noFill/>
        </p:spPr>
        <p:txBody>
          <a:bodyPr wrap="square" rtlCol="0">
            <a:spAutoFit/>
          </a:bodyPr>
          <a:lstStyle/>
          <a:p>
            <a:r>
              <a:rPr lang="en-GB" sz="3200" dirty="0">
                <a:latin typeface="Verdana" panose="020B0604030504040204" pitchFamily="34" charset="0"/>
                <a:ea typeface="Verdana" panose="020B0604030504040204" pitchFamily="34" charset="0"/>
                <a:cs typeface="Raavi" panose="020B0502040204020203" pitchFamily="34" charset="0"/>
              </a:rPr>
              <a:t>EYFS</a:t>
            </a:r>
          </a:p>
        </p:txBody>
      </p:sp>
    </p:spTree>
    <p:extLst>
      <p:ext uri="{BB962C8B-B14F-4D97-AF65-F5344CB8AC3E}">
        <p14:creationId xmlns:p14="http://schemas.microsoft.com/office/powerpoint/2010/main" val="410677870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SISTID" val="02e1d074-ac1d-4b67-a47c-eba8a6a8aa0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79</TotalTime>
  <Words>432</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Verdana</vt:lpstr>
      <vt:lpstr>Office Theme</vt:lpstr>
      <vt:lpstr>“Be honest in your life. It creates positive energy stopping all unfairness in life.” Fathima Bibi Joosab  Child speak explanation Telling the truth, being honest and not wanting/trying to hide anything or to deceive anyone.  Key Questions  Learning From Experience When do we tell the truth?  Learning about Religious and Non-Religious Worldviews What do religious traditions say about telling the truth?  Learning from Faith Does the truth matter?  Learn to Discern Is it important to make up our own minds on something and to find out truth, no matter what anyone else says?</vt:lpstr>
    </vt:vector>
  </TitlesOfParts>
  <Company>Birmingham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Appreciating Beauty</dc:title>
  <dc:creator>Jaspal Shambi</dc:creator>
  <cp:lastModifiedBy>Dee Hill</cp:lastModifiedBy>
  <cp:revision>6</cp:revision>
  <dcterms:created xsi:type="dcterms:W3CDTF">2023-11-01T16:02:31Z</dcterms:created>
  <dcterms:modified xsi:type="dcterms:W3CDTF">2023-11-21T13:03:29Z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oudStatistics_StoryID">
    <vt:lpwstr>9d70737e-8046-41c6-aaf7-e670497d8801</vt:lpwstr>
  </property>
  <property fmtid="{D5CDD505-2E9C-101B-9397-08002B2CF9AE}" pid="3" name="MSIP_Label_a17471b1-27ab-4640-9264-e69a67407ca3_Enabled">
    <vt:lpwstr>true</vt:lpwstr>
  </property>
  <property fmtid="{D5CDD505-2E9C-101B-9397-08002B2CF9AE}" pid="4" name="MSIP_Label_a17471b1-27ab-4640-9264-e69a67407ca3_SetDate">
    <vt:lpwstr>2023-11-01T16:37:36Z</vt:lpwstr>
  </property>
  <property fmtid="{D5CDD505-2E9C-101B-9397-08002B2CF9AE}" pid="5" name="MSIP_Label_a17471b1-27ab-4640-9264-e69a67407ca3_Method">
    <vt:lpwstr>Standard</vt:lpwstr>
  </property>
  <property fmtid="{D5CDD505-2E9C-101B-9397-08002B2CF9AE}" pid="6" name="MSIP_Label_a17471b1-27ab-4640-9264-e69a67407ca3_Name">
    <vt:lpwstr>BCC - OFFICIAL</vt:lpwstr>
  </property>
  <property fmtid="{D5CDD505-2E9C-101B-9397-08002B2CF9AE}" pid="7" name="MSIP_Label_a17471b1-27ab-4640-9264-e69a67407ca3_SiteId">
    <vt:lpwstr>699ace67-d2e4-4bcd-b303-d2bbe2b9bbf1</vt:lpwstr>
  </property>
  <property fmtid="{D5CDD505-2E9C-101B-9397-08002B2CF9AE}" pid="8" name="MSIP_Label_a17471b1-27ab-4640-9264-e69a67407ca3_ActionId">
    <vt:lpwstr>8d934144-01b6-4699-90fa-9ae76a3b84ba</vt:lpwstr>
  </property>
  <property fmtid="{D5CDD505-2E9C-101B-9397-08002B2CF9AE}" pid="9" name="MSIP_Label_a17471b1-27ab-4640-9264-e69a67407ca3_ContentBits">
    <vt:lpwstr>2</vt:lpwstr>
  </property>
  <property fmtid="{D5CDD505-2E9C-101B-9397-08002B2CF9AE}" pid="10" name="ClassificationContentMarkingFooterLocations">
    <vt:lpwstr>Office Theme:8</vt:lpwstr>
  </property>
  <property fmtid="{D5CDD505-2E9C-101B-9397-08002B2CF9AE}" pid="11" name="ClassificationContentMarkingFooterText">
    <vt:lpwstr>OFFICIAL</vt:lpwstr>
  </property>
</Properties>
</file>