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custDataLst>
    <p:tags r:id="rId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CC0066"/>
    <a:srgbClr val="00808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85" d="100"/>
          <a:sy n="85" d="100"/>
        </p:scale>
        <p:origin x="102"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CF4C-AF85-8AB5-D05B-3D0A0DF4F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D2FD4A-A6E9-FFA3-C3CC-6DCA3AC59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3BD3F7-FA46-1351-D6A0-A57E60DE42D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4397E9E0-A62B-FBF3-6F71-111FCA857B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A21311-398E-CA76-F83F-AD97F091FF2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805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6A30-8B63-4648-2E2E-DE5B34D6E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AFC82-06FE-EDD8-4C5D-CD3F15F610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0A292-491C-B53E-1475-4863B986F6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2270EBC4-9B87-A0EC-7569-DBC577A272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04E22-AC67-CDB1-32DE-011CCE1337F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429416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3286-6625-8098-B45A-8EACDBEC3F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BF68D3-2B08-139C-7795-24B8406F84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8943A-384D-B090-B4F4-DBDB374DEA1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C0AE4847-7D64-76F1-74DD-05DCE3281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AE940-EA97-DA4B-F1B5-69F6BE96AB3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07210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48680-B82A-C346-EE23-C79B65F01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9313C-155A-8FA7-3F22-CDCF30779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E2801F-95BA-E815-1221-CC2DA5D4B492}"/>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E3041D7A-1669-AE4F-B973-61A2C19DB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040C-D728-40DC-3D5C-284BCD010DE5}"/>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55867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7D8-5CF4-F4DC-F0CE-C5F93078F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8A4467-B379-E87B-683C-B493E0BECB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E07AB-D9D6-4117-5F36-39EDBA3EA3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D427289D-1EA6-5016-2C17-B992B9A0C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1691F-A9AC-BEE9-0244-E43FA23E6B8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3747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1197-885F-6DB2-C819-619C9A50D3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E98564-B206-1103-83E4-F9D5C40ABB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9C13BE-2C2A-3812-4123-1F11F1031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3679A7-9B7D-6121-5CD9-33A71A548824}"/>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FD8B13-AE94-F00B-E28E-6ECF063454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EAC98-E553-2D78-194B-1E71EEDF25D8}"/>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362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71AD-074E-2681-5323-F71C28F7B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9A5FA6-BB90-B3E5-1C48-AC6DA26B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66243-B4A6-69FE-74D0-A79D9FDD7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C1702-A257-BB9D-00E3-8316A8E7B2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C14BC-DE3B-9EBA-3AE4-C89B6A619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A180B0-34D0-7D0B-51A7-C9CC8A218925}"/>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8" name="Footer Placeholder 7">
            <a:extLst>
              <a:ext uri="{FF2B5EF4-FFF2-40B4-BE49-F238E27FC236}">
                <a16:creationId xmlns:a16="http://schemas.microsoft.com/office/drawing/2014/main" id="{ED2D6FD6-55F4-6186-A174-628CB3C1F6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4F5542-25AB-AFDC-02DF-668963DBE3AC}"/>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8291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F643-E2FD-BDB5-3BEC-5BF24C1CC5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063292-F60D-E8C5-50A3-889A0BA8360E}"/>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4" name="Footer Placeholder 3">
            <a:extLst>
              <a:ext uri="{FF2B5EF4-FFF2-40B4-BE49-F238E27FC236}">
                <a16:creationId xmlns:a16="http://schemas.microsoft.com/office/drawing/2014/main" id="{27DFEA7E-7580-C6D8-AF38-2925D67F8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8348BA-22AA-C501-EA62-9A228368B4FA}"/>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990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ED2D-8E7D-A4B8-2BD9-3A41BB070D48}"/>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3" name="Footer Placeholder 2">
            <a:extLst>
              <a:ext uri="{FF2B5EF4-FFF2-40B4-BE49-F238E27FC236}">
                <a16:creationId xmlns:a16="http://schemas.microsoft.com/office/drawing/2014/main" id="{20AC5389-649C-B56A-FF6B-2A2BF65E40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5CF741-487C-CED8-9411-49A3E04867D7}"/>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323658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223E-EB76-4A5E-3775-2F4AAB83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4C025-5196-C3A0-7E53-A262E481F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BEAA5-5C31-F1FD-D8EC-0C40849C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284EE-0F50-E6B7-4DB9-2889395B0B6F}"/>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CA4E57-961D-9333-6622-283303B543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A3C3-50E3-C4D7-2FE4-0266DAA2ADA2}"/>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1749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405-55ED-EAA0-7C97-2D23653F3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01E97A-26A4-63CA-95EB-98B5A44E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39945-1395-0124-1D6C-E06011DDA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F551A-2AD0-747F-FCDB-A1C285B7D30A}"/>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5A28FF3F-6763-7839-4682-599E9BE4D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8CB70-D6EE-D26E-39D6-09AC291CC71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380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4FC2E-AAB2-55DD-2565-4023F5210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7F2C7-0EE1-05DB-9625-BC3065388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C7F42-180A-9DEC-8055-9C3642F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6A1EEA64-9677-4F4F-1C69-6A4B1BE63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859D6E-B09C-8CAF-5915-EF2568156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A016-0E6B-4433-B229-0324707B470C}" type="slidenum">
              <a:rPr lang="en-GB" smtClean="0"/>
              <a:t>‹#›</a:t>
            </a:fld>
            <a:endParaRPr lang="en-GB"/>
          </a:p>
        </p:txBody>
      </p:sp>
      <p:sp>
        <p:nvSpPr>
          <p:cNvPr id="8" name="TextBox 7">
            <a:extLst>
              <a:ext uri="{FF2B5EF4-FFF2-40B4-BE49-F238E27FC236}">
                <a16:creationId xmlns:a16="http://schemas.microsoft.com/office/drawing/2014/main" id="{12602D41-68F0-E900-15DD-D99695600221}"/>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0504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descr="Being Thankful&#10;">
            <a:extLst>
              <a:ext uri="{FF2B5EF4-FFF2-40B4-BE49-F238E27FC236}">
                <a16:creationId xmlns:a16="http://schemas.microsoft.com/office/drawing/2014/main" id="{03399FE1-3741-E1A9-0DDE-6238B52199AB}"/>
              </a:ext>
              <a:ext uri="{C183D7F6-B498-43B3-948B-1728B52AA6E4}">
                <adec:decorative xmlns:adec="http://schemas.microsoft.com/office/drawing/2017/decorative" val="0"/>
              </a:ext>
            </a:extLst>
          </p:cNvPr>
          <p:cNvSpPr txBox="1"/>
          <p:nvPr/>
        </p:nvSpPr>
        <p:spPr>
          <a:xfrm>
            <a:off x="3615715" y="267932"/>
            <a:ext cx="4565214" cy="492122"/>
          </a:xfrm>
          <a:prstGeom prst="rect">
            <a:avLst/>
          </a:prstGeom>
          <a:noFill/>
        </p:spPr>
        <p:txBody>
          <a:bodyPr wrap="square" rtlCol="0">
            <a:spAutoFit/>
          </a:bodyPr>
          <a:lstStyle/>
          <a:p>
            <a:pPr algn="ctr">
              <a:lnSpc>
                <a:spcPct val="115000"/>
              </a:lnSpc>
              <a:spcAft>
                <a:spcPts val="1000"/>
              </a:spcAft>
            </a:pPr>
            <a:r>
              <a:rPr lang="en-GB" sz="2400" b="1" u="sng" dirty="0">
                <a:effectLst/>
                <a:latin typeface="Calibri" panose="020F0502020204030204" pitchFamily="34" charset="0"/>
                <a:ea typeface="Calibri" panose="020F0502020204030204" pitchFamily="34" charset="0"/>
                <a:cs typeface="Times New Roman" panose="02020603050405020304" pitchFamily="18" charset="0"/>
              </a:rPr>
              <a:t>Being Thankful</a:t>
            </a:r>
            <a:endParaRPr lang="en-GB" sz="2400" b="1" u="sng" dirty="0">
              <a:effectLst/>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0E118D19-959C-323F-9367-6F15F76E1FD1}"/>
              </a:ext>
            </a:extLst>
          </p:cNvPr>
          <p:cNvSpPr>
            <a:spLocks noGrp="1"/>
          </p:cNvSpPr>
          <p:nvPr>
            <p:ph type="ctrTitle"/>
          </p:nvPr>
        </p:nvSpPr>
        <p:spPr>
          <a:xfrm>
            <a:off x="69008" y="830628"/>
            <a:ext cx="3990890" cy="3203219"/>
          </a:xfrm>
          <a:ln w="28575"/>
        </p:spPr>
        <p:style>
          <a:lnRef idx="2">
            <a:schemeClr val="dk1"/>
          </a:lnRef>
          <a:fillRef idx="1">
            <a:schemeClr val="lt1"/>
          </a:fillRef>
          <a:effectRef idx="0">
            <a:schemeClr val="dk1"/>
          </a:effectRef>
          <a:fontRef idx="minor">
            <a:schemeClr val="dk1"/>
          </a:fontRef>
        </p:style>
        <p:txBody>
          <a:bodyPr>
            <a:noAutofit/>
          </a:bodyPr>
          <a:lstStyle/>
          <a:p>
            <a:pPr algn="l">
              <a:lnSpc>
                <a:spcPct val="107000"/>
              </a:lnSpc>
              <a:spcAft>
                <a:spcPts val="800"/>
              </a:spcAft>
            </a:pPr>
            <a:r>
              <a:rPr lang="en-GB" sz="1200" b="1" u="sng" dirty="0"/>
              <a:t>Child speak explanation </a:t>
            </a:r>
            <a:br>
              <a:rPr lang="en-GB" sz="1200" dirty="0"/>
            </a:br>
            <a:r>
              <a:rPr lang="en-GB" sz="1200" dirty="0"/>
              <a:t>Thinking and saying thank you for things.</a:t>
            </a:r>
            <a:br>
              <a:rPr lang="en-GB" sz="1200" dirty="0"/>
            </a:br>
            <a:br>
              <a:rPr lang="en-GB" sz="1200" dirty="0"/>
            </a:br>
            <a:r>
              <a:rPr lang="en-GB" sz="1200" b="1" u="sng" dirty="0"/>
              <a:t>Key Questions </a:t>
            </a:r>
            <a:br>
              <a:rPr lang="en-GB" sz="1200" dirty="0"/>
            </a:br>
            <a:r>
              <a:rPr lang="en-GB" sz="1200" b="1" u="sng" dirty="0">
                <a:solidFill>
                  <a:srgbClr val="008000"/>
                </a:solidFill>
              </a:rPr>
              <a:t>Learning from Experience</a:t>
            </a:r>
            <a:br>
              <a:rPr lang="en-GB" sz="1200" dirty="0"/>
            </a:br>
            <a:r>
              <a:rPr lang="en-GB" sz="1200" dirty="0"/>
              <a:t>What do we say when we receive something?</a:t>
            </a:r>
            <a:br>
              <a:rPr lang="en-GB" sz="1200" dirty="0"/>
            </a:br>
            <a:br>
              <a:rPr lang="en-GB" sz="1200" dirty="0"/>
            </a:br>
            <a:r>
              <a:rPr lang="en-GB" sz="1200" b="1" u="sng" dirty="0">
                <a:solidFill>
                  <a:srgbClr val="CC0066"/>
                </a:solidFill>
              </a:rPr>
              <a:t>Learning about Religious Traditions &amp; Non-religious Worldviews</a:t>
            </a:r>
            <a:br>
              <a:rPr lang="en-GB" sz="1200" dirty="0"/>
            </a:br>
            <a:r>
              <a:rPr lang="en-GB" sz="1200" dirty="0"/>
              <a:t>How do Religious Traditions show thanks?</a:t>
            </a:r>
            <a:br>
              <a:rPr lang="en-GB" sz="1200" dirty="0"/>
            </a:br>
            <a:br>
              <a:rPr lang="en-GB" sz="1200" dirty="0"/>
            </a:br>
            <a:r>
              <a:rPr lang="en-GB" sz="1200" b="1" u="sng" dirty="0">
                <a:solidFill>
                  <a:srgbClr val="008080"/>
                </a:solidFill>
              </a:rPr>
              <a:t>Learning From Faith</a:t>
            </a:r>
            <a:br>
              <a:rPr lang="en-GB" sz="1200" dirty="0"/>
            </a:br>
            <a:r>
              <a:rPr lang="en-GB" sz="1200" dirty="0"/>
              <a:t>What should we be thankful for?</a:t>
            </a:r>
            <a:br>
              <a:rPr lang="en-GB" sz="1200" dirty="0"/>
            </a:br>
            <a:br>
              <a:rPr lang="en-GB" sz="1200" b="1" u="sng" dirty="0">
                <a:solidFill>
                  <a:srgbClr val="660066"/>
                </a:solidFill>
              </a:rPr>
            </a:br>
            <a:r>
              <a:rPr lang="en-GB" sz="1200" b="1" u="sng" dirty="0">
                <a:solidFill>
                  <a:srgbClr val="660066"/>
                </a:solidFill>
              </a:rPr>
              <a:t>Learning to Discern</a:t>
            </a:r>
            <a:br>
              <a:rPr lang="en-GB" sz="1200" dirty="0"/>
            </a:br>
            <a:r>
              <a:rPr lang="en-GB" sz="1200" dirty="0"/>
              <a:t>Is it ok to say thank you if we don’t mean it?</a:t>
            </a:r>
          </a:p>
        </p:txBody>
      </p:sp>
      <p:sp>
        <p:nvSpPr>
          <p:cNvPr id="17" name="TextBox 16" descr="Religious traditions">
            <a:extLst>
              <a:ext uri="{FF2B5EF4-FFF2-40B4-BE49-F238E27FC236}">
                <a16:creationId xmlns:a16="http://schemas.microsoft.com/office/drawing/2014/main" id="{1DD67341-07FA-B270-3623-EBC9DCDD3274}"/>
              </a:ext>
              <a:ext uri="{C183D7F6-B498-43B3-948B-1728B52AA6E4}">
                <adec:decorative xmlns:adec="http://schemas.microsoft.com/office/drawing/2017/decorative" val="0"/>
              </a:ext>
            </a:extLst>
          </p:cNvPr>
          <p:cNvSpPr txBox="1"/>
          <p:nvPr/>
        </p:nvSpPr>
        <p:spPr>
          <a:xfrm>
            <a:off x="4144401" y="830628"/>
            <a:ext cx="3876842" cy="1979901"/>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 Traditions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Christianity – Harvest Festival and giving thanks for food, presents.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Hinduism – Holi.</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Islam – Giving and receiving gifts at Eid.</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Judaism – Sukkot.</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 Traditions </a:t>
            </a:r>
          </a:p>
        </p:txBody>
      </p:sp>
      <p:sp>
        <p:nvSpPr>
          <p:cNvPr id="19" name="TextBox 18" descr="RESOURCES">
            <a:extLst>
              <a:ext uri="{FF2B5EF4-FFF2-40B4-BE49-F238E27FC236}">
                <a16:creationId xmlns:a16="http://schemas.microsoft.com/office/drawing/2014/main" id="{2BC1D59B-21A6-F301-7CE9-726A26514300}"/>
              </a:ext>
              <a:ext uri="{C183D7F6-B498-43B3-948B-1728B52AA6E4}">
                <adec:decorative xmlns:adec="http://schemas.microsoft.com/office/drawing/2017/decorative" val="0"/>
              </a:ext>
            </a:extLst>
          </p:cNvPr>
          <p:cNvSpPr txBox="1"/>
          <p:nvPr/>
        </p:nvSpPr>
        <p:spPr>
          <a:xfrm>
            <a:off x="8102558" y="830628"/>
            <a:ext cx="3972458" cy="5282215"/>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Resources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Thanksgiving prayers.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‘Thank You Lord For This New Day’ – children’s hymn.</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‘If I Were A Butterfly’ – children’s hymn.</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‘Autumn Days’ – children’s hymn.</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Miserable Elf’ story Pg 97 of ‘Assembly Chest’ by David Webb.</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Birmingham City Mission toy appeal.</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‘I Nearly Forgot To Say Thank You’ – Big Blue Planet.</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Selection of Harvest songs.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‘Zainab’s Little Rabbit’ – by Nadia Rehman</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Parable of The Sower.</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‘Who Put The Colours In The Rainbow?’ – song.</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‘Autumn Days’ children’s song.</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‘Think Of A World Without Any Flowers’ – children’s song.</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Objects and things that require you use the senses.</a:t>
            </a:r>
          </a:p>
        </p:txBody>
      </p:sp>
      <p:sp>
        <p:nvSpPr>
          <p:cNvPr id="3" name="Subtitle 2">
            <a:extLst>
              <a:ext uri="{FF2B5EF4-FFF2-40B4-BE49-F238E27FC236}">
                <a16:creationId xmlns:a16="http://schemas.microsoft.com/office/drawing/2014/main" id="{59434D02-20B3-7863-81D5-EF6496C06D0A}"/>
              </a:ext>
            </a:extLst>
          </p:cNvPr>
          <p:cNvSpPr>
            <a:spLocks noGrp="1"/>
          </p:cNvSpPr>
          <p:nvPr>
            <p:ph type="subTitle" idx="1"/>
          </p:nvPr>
        </p:nvSpPr>
        <p:spPr>
          <a:xfrm>
            <a:off x="4144400" y="2905066"/>
            <a:ext cx="3876843" cy="1235217"/>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u="sng" dirty="0">
                <a:effectLst/>
                <a:ea typeface="Calibri" panose="020F0502020204030204" pitchFamily="34" charset="0"/>
                <a:cs typeface="Times New Roman" panose="02020603050405020304" pitchFamily="18" charset="0"/>
              </a:rPr>
              <a:t>Home links</a:t>
            </a:r>
          </a:p>
          <a:p>
            <a:pPr algn="l"/>
            <a:r>
              <a:rPr lang="en-GB" sz="1200" dirty="0">
                <a:effectLst/>
                <a:ea typeface="Calibri" panose="020F0502020204030204" pitchFamily="34" charset="0"/>
                <a:cs typeface="Times New Roman" panose="02020603050405020304" pitchFamily="18" charset="0"/>
              </a:rPr>
              <a:t>Close communication with parents – putting note of thanks in school newsletter/post photographs of Harvest or a charitable collection on website.</a:t>
            </a:r>
          </a:p>
          <a:p>
            <a:pPr algn="l"/>
            <a:r>
              <a:rPr lang="en-GB" sz="1200" dirty="0">
                <a:effectLst/>
                <a:ea typeface="Calibri" panose="020F0502020204030204" pitchFamily="34" charset="0"/>
                <a:cs typeface="Times New Roman" panose="02020603050405020304" pitchFamily="18" charset="0"/>
              </a:rPr>
              <a:t>Encourage food donations from home – where possible</a:t>
            </a:r>
          </a:p>
        </p:txBody>
      </p:sp>
      <p:sp>
        <p:nvSpPr>
          <p:cNvPr id="20" name="TextBox 19" descr="HOMELINKS">
            <a:extLst>
              <a:ext uri="{FF2B5EF4-FFF2-40B4-BE49-F238E27FC236}">
                <a16:creationId xmlns:a16="http://schemas.microsoft.com/office/drawing/2014/main" id="{775B168B-0BC2-6A16-AE5B-C88D0527E1D8}"/>
              </a:ext>
              <a:ext uri="{C183D7F6-B498-43B3-948B-1728B52AA6E4}">
                <adec:decorative xmlns:adec="http://schemas.microsoft.com/office/drawing/2017/decorative" val="0"/>
              </a:ext>
            </a:extLst>
          </p:cNvPr>
          <p:cNvSpPr txBox="1"/>
          <p:nvPr/>
        </p:nvSpPr>
        <p:spPr>
          <a:xfrm>
            <a:off x="98553" y="4543247"/>
            <a:ext cx="7922690" cy="2163541"/>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EYFS Areas of Learning Links </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PRIME</a:t>
            </a:r>
            <a:br>
              <a:rPr lang="en-GB" sz="1200" b="1" u="sng" dirty="0">
                <a:effectLst/>
                <a:latin typeface="Calibri" panose="020F0502020204030204" pitchFamily="34" charset="0"/>
                <a:ea typeface="Calibri" panose="020F0502020204030204" pitchFamily="34" charset="0"/>
                <a:cs typeface="Times New Roman" panose="02020603050405020304" pitchFamily="18" charset="0"/>
              </a:rPr>
            </a:br>
            <a:r>
              <a:rPr lang="en-GB" sz="1200" dirty="0">
                <a:effectLst/>
                <a:latin typeface="Calibri" panose="020F0502020204030204" pitchFamily="34" charset="0"/>
                <a:ea typeface="Calibri" panose="020F0502020204030204" pitchFamily="34" charset="0"/>
                <a:cs typeface="Times New Roman" panose="02020603050405020304" pitchFamily="18" charset="0"/>
              </a:rPr>
              <a:t>Listening and attention, Understanding, Speaking, Self-confidence and self-awareness, Managing feelings and behaviour, Making relationships, Health and self-care.</a:t>
            </a:r>
            <a:endParaRPr lang="en-GB" sz="1200" b="1" u="sng"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SPECIFIC</a:t>
            </a:r>
            <a:br>
              <a:rPr lang="en-GB" sz="1200" b="1" u="sng" dirty="0">
                <a:effectLst/>
                <a:latin typeface="Calibri" panose="020F0502020204030204" pitchFamily="34" charset="0"/>
                <a:ea typeface="Calibri" panose="020F0502020204030204" pitchFamily="34" charset="0"/>
                <a:cs typeface="Times New Roman" panose="02020603050405020304" pitchFamily="18" charset="0"/>
              </a:rPr>
            </a:br>
            <a:r>
              <a:rPr lang="en-GB" sz="1200" dirty="0">
                <a:effectLst/>
                <a:latin typeface="Calibri" panose="020F0502020204030204" pitchFamily="34" charset="0"/>
                <a:ea typeface="Calibri" panose="020F0502020204030204" pitchFamily="34" charset="0"/>
                <a:cs typeface="Times New Roman" panose="02020603050405020304" pitchFamily="18" charset="0"/>
              </a:rPr>
              <a:t>Literacy – writing, People and communities, The world, Being imaginative. </a:t>
            </a:r>
          </a:p>
          <a:p>
            <a:pPr>
              <a:lnSpc>
                <a:spcPct val="115000"/>
              </a:lnSpc>
              <a:spcAft>
                <a:spcPts val="1000"/>
              </a:spcAft>
            </a:pPr>
            <a:r>
              <a:rPr lang="en-GB" sz="1200" b="1" u="sng" dirty="0" err="1">
                <a:effectLst/>
                <a:latin typeface="Calibri" panose="020F0502020204030204" pitchFamily="34" charset="0"/>
                <a:ea typeface="Calibri" panose="020F0502020204030204" pitchFamily="34" charset="0"/>
                <a:cs typeface="Times New Roman" panose="02020603050405020304" pitchFamily="18" charset="0"/>
              </a:rPr>
              <a:t>CoETL</a:t>
            </a:r>
            <a:br>
              <a:rPr lang="en-GB" sz="1200" b="1" u="sng" dirty="0">
                <a:latin typeface="Calibri" panose="020F0502020204030204" pitchFamily="34" charset="0"/>
                <a:ea typeface="Calibri" panose="020F0502020204030204" pitchFamily="34" charset="0"/>
                <a:cs typeface="Times New Roman" panose="02020603050405020304" pitchFamily="18" charset="0"/>
              </a:rPr>
            </a:br>
            <a:r>
              <a:rPr lang="en-GB" sz="1200" dirty="0">
                <a:effectLst/>
                <a:latin typeface="Calibri" panose="020F0502020204030204" pitchFamily="34" charset="0"/>
                <a:ea typeface="Calibri" panose="020F0502020204030204" pitchFamily="34" charset="0"/>
                <a:cs typeface="Times New Roman" panose="02020603050405020304" pitchFamily="18" charset="0"/>
              </a:rPr>
              <a:t>Playing and Exploring – Engagement, Active Learning – Motivation, Creating and Thinking Critically – Thinking</a:t>
            </a:r>
          </a:p>
        </p:txBody>
      </p:sp>
      <p:pic>
        <p:nvPicPr>
          <p:cNvPr id="22" name="Picture 21">
            <a:extLst>
              <a:ext uri="{FF2B5EF4-FFF2-40B4-BE49-F238E27FC236}">
                <a16:creationId xmlns:a16="http://schemas.microsoft.com/office/drawing/2014/main" id="{0A4AD558-DF40-12CC-3037-C623966B8B66}"/>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55311" y="193612"/>
            <a:ext cx="939165" cy="495867"/>
          </a:xfrm>
          <a:prstGeom prst="rect">
            <a:avLst/>
          </a:prstGeom>
        </p:spPr>
      </p:pic>
      <p:sp>
        <p:nvSpPr>
          <p:cNvPr id="4" name="TextBox 3">
            <a:extLst>
              <a:ext uri="{FF2B5EF4-FFF2-40B4-BE49-F238E27FC236}">
                <a16:creationId xmlns:a16="http://schemas.microsoft.com/office/drawing/2014/main" id="{200B7AB8-AF39-9903-7CB1-BA97052F7084}"/>
              </a:ext>
              <a:ext uri="{C183D7F6-B498-43B3-948B-1728B52AA6E4}">
                <adec:decorative xmlns:adec="http://schemas.microsoft.com/office/drawing/2017/decorative" val="1"/>
              </a:ext>
            </a:extLst>
          </p:cNvPr>
          <p:cNvSpPr txBox="1"/>
          <p:nvPr/>
        </p:nvSpPr>
        <p:spPr>
          <a:xfrm>
            <a:off x="308225" y="234955"/>
            <a:ext cx="1382430" cy="584775"/>
          </a:xfrm>
          <a:prstGeom prst="rect">
            <a:avLst/>
          </a:prstGeom>
          <a:noFill/>
        </p:spPr>
        <p:txBody>
          <a:bodyPr wrap="square" rtlCol="0">
            <a:spAutoFit/>
          </a:bodyPr>
          <a:lstStyle/>
          <a:p>
            <a:r>
              <a:rPr lang="en-GB" sz="3200" dirty="0">
                <a:latin typeface="Verdana" panose="020B0604030504040204" pitchFamily="34" charset="0"/>
                <a:ea typeface="Verdana" panose="020B0604030504040204" pitchFamily="34" charset="0"/>
                <a:cs typeface="Raavi" panose="020B0502040204020203" pitchFamily="34" charset="0"/>
              </a:rPr>
              <a:t>EYFS</a:t>
            </a:r>
          </a:p>
        </p:txBody>
      </p:sp>
    </p:spTree>
    <p:extLst>
      <p:ext uri="{BB962C8B-B14F-4D97-AF65-F5344CB8AC3E}">
        <p14:creationId xmlns:p14="http://schemas.microsoft.com/office/powerpoint/2010/main" val="410677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fe54ead4-8e48-46d1-ae50-c42cc56762cb"/>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135</TotalTime>
  <Words>352</Words>
  <Application>Microsoft Office PowerPoint</Application>
  <PresentationFormat>Widescreen</PresentationFormat>
  <Paragraphs>33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Child speak explanation  Thinking and saying thank you for things.  Key Questions  Learning from Experience What do we say when we receive something?  Learning about Religious Traditions &amp; Non-religious Worldviews How do Religious Traditions show thanks?  Learning From Faith What should we be thankful for?  Learning to Discern Is it ok to say thank you if we don’t mean it?</vt:lpstr>
    </vt:vector>
  </TitlesOfParts>
  <Company>Birmingham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Appreciating Beauty</dc:title>
  <dc:creator>Jaspal Shambi</dc:creator>
  <cp:lastModifiedBy>Dee Hill</cp:lastModifiedBy>
  <cp:revision>8</cp:revision>
  <dcterms:created xsi:type="dcterms:W3CDTF">2023-11-01T16:02:31Z</dcterms:created>
  <dcterms:modified xsi:type="dcterms:W3CDTF">2023-11-17T16:11:24Z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9d70737e-8046-41c6-aaf7-e670497d8801</vt:lpwstr>
  </property>
  <property fmtid="{D5CDD505-2E9C-101B-9397-08002B2CF9AE}" pid="3" name="MSIP_Label_a17471b1-27ab-4640-9264-e69a67407ca3_Enabled">
    <vt:lpwstr>true</vt:lpwstr>
  </property>
  <property fmtid="{D5CDD505-2E9C-101B-9397-08002B2CF9AE}" pid="4" name="MSIP_Label_a17471b1-27ab-4640-9264-e69a67407ca3_SetDate">
    <vt:lpwstr>2023-11-01T16:37:36Z</vt:lpwstr>
  </property>
  <property fmtid="{D5CDD505-2E9C-101B-9397-08002B2CF9AE}" pid="5" name="MSIP_Label_a17471b1-27ab-4640-9264-e69a67407ca3_Method">
    <vt:lpwstr>Standard</vt:lpwstr>
  </property>
  <property fmtid="{D5CDD505-2E9C-101B-9397-08002B2CF9AE}" pid="6" name="MSIP_Label_a17471b1-27ab-4640-9264-e69a67407ca3_Name">
    <vt:lpwstr>BCC - OFFICIAL</vt:lpwstr>
  </property>
  <property fmtid="{D5CDD505-2E9C-101B-9397-08002B2CF9AE}" pid="7" name="MSIP_Label_a17471b1-27ab-4640-9264-e69a67407ca3_SiteId">
    <vt:lpwstr>699ace67-d2e4-4bcd-b303-d2bbe2b9bbf1</vt:lpwstr>
  </property>
  <property fmtid="{D5CDD505-2E9C-101B-9397-08002B2CF9AE}" pid="8" name="MSIP_Label_a17471b1-27ab-4640-9264-e69a67407ca3_ActionId">
    <vt:lpwstr>8d934144-01b6-4699-90fa-9ae76a3b84ba</vt:lpwstr>
  </property>
  <property fmtid="{D5CDD505-2E9C-101B-9397-08002B2CF9AE}" pid="9" name="MSIP_Label_a17471b1-27ab-4640-9264-e69a67407ca3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OFFICIAL</vt:lpwstr>
  </property>
</Properties>
</file>