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custDataLst>
    <p:tags r:id="rId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008080"/>
    <a:srgbClr val="CC00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3792" autoAdjust="0"/>
  </p:normalViewPr>
  <p:slideViewPr>
    <p:cSldViewPr snapToGrid="0">
      <p:cViewPr varScale="1">
        <p:scale>
          <a:sx n="85" d="100"/>
          <a:sy n="85" d="100"/>
        </p:scale>
        <p:origin x="102" y="5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tags" Target="tags/tag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CF4C-AF85-8AB5-D05B-3D0A0DF4F86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CD2FD4A-A6E9-FFA3-C3CC-6DCA3AC597D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A3BD3F7-FA46-1351-D6A0-A57E60DE42D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4397E9E0-A62B-FBF3-6F71-111FCA857BC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A21311-398E-CA76-F83F-AD97F091FF2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805856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46A30-8B63-4648-2E2E-DE5B34D6E10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AAFC82-06FE-EDD8-4C5D-CD3F15F6105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7C0A292-491C-B53E-1475-4863B986F6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2270EBC4-9B87-A0EC-7569-DBC577A272E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C04E22-AC67-CDB1-32DE-011CCE1337F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4294163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3286-6625-8098-B45A-8EACDBEC3F3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8BF68D3-2B08-139C-7795-24B8406F84F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28943A-384D-B090-B4F4-DBDB374DEA1C}"/>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C0AE4847-7D64-76F1-74DD-05DCE32812F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BAE940-EA97-DA4B-F1B5-69F6BE96AB3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072107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48680-B82A-C346-EE23-C79B65F010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049313C-155A-8FA7-3F22-CDCF307792B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9E2801F-95BA-E815-1221-CC2DA5D4B492}"/>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E3041D7A-1669-AE4F-B973-61A2C19DB63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4F040C-D728-40DC-3D5C-284BCD010DE5}"/>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5586783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7D7D8-5CF4-F4DC-F0CE-C5F93078FAA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68A4467-B379-E87B-683C-B493E0BECBC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33E07AB-D9D6-4117-5F36-39EDBA3EA34B}"/>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D427289D-1EA6-5016-2C17-B992B9A0C43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91691F-A9AC-BEE9-0244-E43FA23E6B89}"/>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37474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21197-885F-6DB2-C819-619C9A50D38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6E98564-B206-1103-83E4-F9D5C40ABBF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69C13BE-2C2A-3812-4123-1F11F10318C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F93679A7-9B7D-6121-5CD9-33A71A548824}"/>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FD8B13-AE94-F00B-E28E-6ECF063454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E3EAC98-E553-2D78-194B-1E71EEDF25D8}"/>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36260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E71AD-074E-2681-5323-F71C28F7BA6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79A5FA6-BB90-B3E5-1C48-AC6DA26BD32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9366243-B4A6-69FE-74D0-A79D9FDD742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75AC1702-A257-BB9D-00E3-8316A8E7B23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5C14BC-DE3B-9EBA-3AE4-C89B6A619FA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A180B0-34D0-7D0B-51A7-C9CC8A218925}"/>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8" name="Footer Placeholder 7">
            <a:extLst>
              <a:ext uri="{FF2B5EF4-FFF2-40B4-BE49-F238E27FC236}">
                <a16:creationId xmlns:a16="http://schemas.microsoft.com/office/drawing/2014/main" id="{ED2D6FD6-55F4-6186-A174-628CB3C1F625}"/>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D4F5542-25AB-AFDC-02DF-668963DBE3AC}"/>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829197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1F643-E2FD-BDB5-3BEC-5BF24C1CC59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F063292-F60D-E8C5-50A3-889A0BA8360E}"/>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4" name="Footer Placeholder 3">
            <a:extLst>
              <a:ext uri="{FF2B5EF4-FFF2-40B4-BE49-F238E27FC236}">
                <a16:creationId xmlns:a16="http://schemas.microsoft.com/office/drawing/2014/main" id="{27DFEA7E-7580-C6D8-AF38-2925D67F8F3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38348BA-22AA-C501-EA62-9A228368B4FA}"/>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299021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7BEED2D-8E7D-A4B8-2BD9-3A41BB070D48}"/>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3" name="Footer Placeholder 2">
            <a:extLst>
              <a:ext uri="{FF2B5EF4-FFF2-40B4-BE49-F238E27FC236}">
                <a16:creationId xmlns:a16="http://schemas.microsoft.com/office/drawing/2014/main" id="{20AC5389-649C-B56A-FF6B-2A2BF65E408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B5CF741-487C-CED8-9411-49A3E04867D7}"/>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3236587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6223E-EB76-4A5E-3775-2F4AAB83DB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724C025-5196-C3A0-7E53-A262E481F80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82BEAA5-5C31-F1FD-D8EC-0C40849C76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6284EE-0F50-E6B7-4DB9-2889395B0B6F}"/>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97CA4E57-961D-9333-6622-283303B5435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DCEA3C3-50E3-C4D7-2FE4-0266DAA2ADA2}"/>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117490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2E405-55ED-EAA0-7C97-2D23653F3E9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D01E97A-26A4-63CA-95EB-98B5A44E868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C39945-1395-0124-1D6C-E06011DDA5D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6F551A-2AD0-747F-FCDB-A1C285B7D30A}"/>
              </a:ext>
            </a:extLst>
          </p:cNvPr>
          <p:cNvSpPr>
            <a:spLocks noGrp="1"/>
          </p:cNvSpPr>
          <p:nvPr>
            <p:ph type="dt" sz="half" idx="10"/>
          </p:nvPr>
        </p:nvSpPr>
        <p:spPr/>
        <p:txBody>
          <a:bodyPr/>
          <a:lstStyle/>
          <a:p>
            <a:fld id="{30603443-C9E8-4B7A-9BDE-A779DF2E4C0B}" type="datetimeFigureOut">
              <a:rPr lang="en-GB" smtClean="0"/>
              <a:t>17/11/2023</a:t>
            </a:fld>
            <a:endParaRPr lang="en-GB"/>
          </a:p>
        </p:txBody>
      </p:sp>
      <p:sp>
        <p:nvSpPr>
          <p:cNvPr id="6" name="Footer Placeholder 5">
            <a:extLst>
              <a:ext uri="{FF2B5EF4-FFF2-40B4-BE49-F238E27FC236}">
                <a16:creationId xmlns:a16="http://schemas.microsoft.com/office/drawing/2014/main" id="{5A28FF3F-6763-7839-4682-599E9BE4DC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088CB70-D6EE-D26E-39D6-09AC291CC71B}"/>
              </a:ext>
            </a:extLst>
          </p:cNvPr>
          <p:cNvSpPr>
            <a:spLocks noGrp="1"/>
          </p:cNvSpPr>
          <p:nvPr>
            <p:ph type="sldNum" sz="quarter" idx="12"/>
          </p:nvPr>
        </p:nvSpPr>
        <p:spPr/>
        <p:txBody>
          <a:bodyPr/>
          <a:lstStyle/>
          <a:p>
            <a:fld id="{76E9A016-0E6B-4433-B229-0324707B470C}" type="slidenum">
              <a:rPr lang="en-GB" smtClean="0"/>
              <a:t>‹#›</a:t>
            </a:fld>
            <a:endParaRPr lang="en-GB"/>
          </a:p>
        </p:txBody>
      </p:sp>
    </p:spTree>
    <p:extLst>
      <p:ext uri="{BB962C8B-B14F-4D97-AF65-F5344CB8AC3E}">
        <p14:creationId xmlns:p14="http://schemas.microsoft.com/office/powerpoint/2010/main" val="2380641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B84FC2E-AAB2-55DD-2565-4023F5210B7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A27F2C7-0EE1-05DB-9625-BC306538856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68C7F42-180A-9DEC-8055-9C3642F70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603443-C9E8-4B7A-9BDE-A779DF2E4C0B}" type="datetimeFigureOut">
              <a:rPr lang="en-GB" smtClean="0"/>
              <a:t>17/11/2023</a:t>
            </a:fld>
            <a:endParaRPr lang="en-GB"/>
          </a:p>
        </p:txBody>
      </p:sp>
      <p:sp>
        <p:nvSpPr>
          <p:cNvPr id="5" name="Footer Placeholder 4">
            <a:extLst>
              <a:ext uri="{FF2B5EF4-FFF2-40B4-BE49-F238E27FC236}">
                <a16:creationId xmlns:a16="http://schemas.microsoft.com/office/drawing/2014/main" id="{6A1EEA64-9677-4F4F-1C69-6A4B1BE637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2859D6E-B09C-8CAF-5915-EF256815677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E9A016-0E6B-4433-B229-0324707B470C}" type="slidenum">
              <a:rPr lang="en-GB" smtClean="0"/>
              <a:t>‹#›</a:t>
            </a:fld>
            <a:endParaRPr lang="en-GB"/>
          </a:p>
        </p:txBody>
      </p:sp>
      <p:sp>
        <p:nvSpPr>
          <p:cNvPr id="8" name="TextBox 7">
            <a:extLst>
              <a:ext uri="{FF2B5EF4-FFF2-40B4-BE49-F238E27FC236}">
                <a16:creationId xmlns:a16="http://schemas.microsoft.com/office/drawing/2014/main" id="{12602D41-68F0-E900-15DD-D99695600221}"/>
              </a:ext>
            </a:extLst>
          </p:cNvPr>
          <p:cNvSpPr txBox="1"/>
          <p:nvPr userDrawn="1">
            <p:extLst>
              <p:ext uri="{1162E1C5-73C7-4A58-AE30-91384D911F3F}">
                <p184:classification xmlns:p184="http://schemas.microsoft.com/office/powerpoint/2018/4/main" val="ftr"/>
              </p:ext>
            </p:extLst>
          </p:nvPr>
        </p:nvSpPr>
        <p:spPr>
          <a:xfrm>
            <a:off x="5865813" y="6705600"/>
            <a:ext cx="488950" cy="152400"/>
          </a:xfrm>
          <a:prstGeom prst="rect">
            <a:avLst/>
          </a:prstGeom>
        </p:spPr>
        <p:txBody>
          <a:bodyPr horzOverflow="overflow" lIns="0" tIns="0" rIns="0" bIns="0">
            <a:spAutoFit/>
          </a:bodyPr>
          <a:lstStyle/>
          <a:p>
            <a:pPr algn="l"/>
            <a:r>
              <a:rPr lang="en-GB" sz="1000">
                <a:solidFill>
                  <a:srgbClr val="000000"/>
                </a:solidFill>
                <a:latin typeface="Calibri" panose="020F0502020204030204" pitchFamily="34" charset="0"/>
                <a:cs typeface="Calibri" panose="020F0502020204030204" pitchFamily="34" charset="0"/>
              </a:rPr>
              <a:t>OFFICIAL</a:t>
            </a:r>
          </a:p>
        </p:txBody>
      </p:sp>
    </p:spTree>
    <p:extLst>
      <p:ext uri="{BB962C8B-B14F-4D97-AF65-F5344CB8AC3E}">
        <p14:creationId xmlns:p14="http://schemas.microsoft.com/office/powerpoint/2010/main" val="1305042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www.youtube.com/@CosmicKidsYoga"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extBox 20" descr="Being Attentive to the sacred as well as the precious &#10;">
            <a:extLst>
              <a:ext uri="{FF2B5EF4-FFF2-40B4-BE49-F238E27FC236}">
                <a16:creationId xmlns:a16="http://schemas.microsoft.com/office/drawing/2014/main" id="{03399FE1-3741-E1A9-0DDE-6238B52199AB}"/>
              </a:ext>
              <a:ext uri="{C183D7F6-B498-43B3-948B-1728B52AA6E4}">
                <adec:decorative xmlns:adec="http://schemas.microsoft.com/office/drawing/2017/decorative" val="0"/>
              </a:ext>
            </a:extLst>
          </p:cNvPr>
          <p:cNvSpPr txBox="1"/>
          <p:nvPr/>
        </p:nvSpPr>
        <p:spPr>
          <a:xfrm>
            <a:off x="2693510" y="234955"/>
            <a:ext cx="7087488" cy="492122"/>
          </a:xfrm>
          <a:prstGeom prst="rect">
            <a:avLst/>
          </a:prstGeom>
          <a:noFill/>
        </p:spPr>
        <p:txBody>
          <a:bodyPr wrap="square" rtlCol="0">
            <a:spAutoFit/>
          </a:bodyPr>
          <a:lstStyle/>
          <a:p>
            <a:pPr algn="ctr">
              <a:lnSpc>
                <a:spcPct val="115000"/>
              </a:lnSpc>
              <a:spcAft>
                <a:spcPts val="1000"/>
              </a:spcAft>
            </a:pPr>
            <a:r>
              <a:rPr lang="en-GB" sz="2400" b="1" u="sng" dirty="0">
                <a:solidFill>
                  <a:srgbClr val="000000"/>
                </a:solidFill>
                <a:effectLst/>
                <a:ea typeface="Calibri" panose="020F0502020204030204" pitchFamily="34" charset="0"/>
                <a:cs typeface="Times New Roman" panose="02020603050405020304" pitchFamily="18" charset="0"/>
              </a:rPr>
              <a:t>Being Attentive to the sacred as well as the precious </a:t>
            </a:r>
            <a:endParaRPr lang="en-GB" sz="2400" b="1" u="sng" dirty="0">
              <a:effectLst/>
              <a:ea typeface="Calibri" panose="020F0502020204030204" pitchFamily="34" charset="0"/>
              <a:cs typeface="Times New Roman" panose="02020603050405020304" pitchFamily="18" charset="0"/>
            </a:endParaRPr>
          </a:p>
        </p:txBody>
      </p:sp>
      <p:sp>
        <p:nvSpPr>
          <p:cNvPr id="2" name="Title 1">
            <a:extLst>
              <a:ext uri="{FF2B5EF4-FFF2-40B4-BE49-F238E27FC236}">
                <a16:creationId xmlns:a16="http://schemas.microsoft.com/office/drawing/2014/main" id="{0E118D19-959C-323F-9367-6F15F76E1FD1}"/>
              </a:ext>
            </a:extLst>
          </p:cNvPr>
          <p:cNvSpPr>
            <a:spLocks noGrp="1"/>
          </p:cNvSpPr>
          <p:nvPr>
            <p:ph type="ctrTitle"/>
          </p:nvPr>
        </p:nvSpPr>
        <p:spPr>
          <a:xfrm>
            <a:off x="64019" y="888270"/>
            <a:ext cx="3990890" cy="3436856"/>
          </a:xfrm>
          <a:ln w="28575"/>
        </p:spPr>
        <p:style>
          <a:lnRef idx="2">
            <a:schemeClr val="dk1"/>
          </a:lnRef>
          <a:fillRef idx="1">
            <a:schemeClr val="lt1"/>
          </a:fillRef>
          <a:effectRef idx="0">
            <a:schemeClr val="dk1"/>
          </a:effectRef>
          <a:fontRef idx="minor">
            <a:schemeClr val="dk1"/>
          </a:fontRef>
        </p:style>
        <p:txBody>
          <a:bodyPr>
            <a:noAutofit/>
          </a:bodyPr>
          <a:lstStyle/>
          <a:p>
            <a:pPr algn="l"/>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“Without transcendence, life has no beauty.”</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Deepak Chopra</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Child speak explanation</a:t>
            </a: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looking for the extraordinary and the special things in the world and all around us. </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Key Questions</a:t>
            </a:r>
            <a:br>
              <a:rPr lang="en-GB" sz="1200" dirty="0">
                <a:solidFill>
                  <a:srgbClr val="000000"/>
                </a:solidFill>
                <a:latin typeface="Calibri" panose="020F0502020204030204" pitchFamily="34" charset="0"/>
                <a:ea typeface="Calibri" panose="020F0502020204030204" pitchFamily="34" charset="0"/>
                <a:cs typeface="Calibri" panose="020F0502020204030204" pitchFamily="34" charset="0"/>
              </a:rPr>
            </a:b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8000"/>
                </a:solidFill>
                <a:effectLst/>
                <a:latin typeface="Calibri" panose="020F0502020204030204" pitchFamily="34" charset="0"/>
                <a:ea typeface="Calibri" panose="020F0502020204030204" pitchFamily="34" charset="0"/>
                <a:cs typeface="Calibri" panose="020F0502020204030204" pitchFamily="34" charset="0"/>
              </a:rPr>
              <a:t>Learning from Experience</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Have you ever had to be really quiet? How did it feel? Why did you have to be so quiet?</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CC0066"/>
                </a:solidFill>
                <a:effectLst/>
                <a:latin typeface="Calibri" panose="020F0502020204030204" pitchFamily="34" charset="0"/>
                <a:ea typeface="Calibri" panose="020F0502020204030204" pitchFamily="34" charset="0"/>
                <a:cs typeface="Calibri" panose="020F0502020204030204" pitchFamily="34" charset="0"/>
              </a:rPr>
              <a:t>Learning from Religious and Non-Religious World Views</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How do people worship God?</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br>
              <a:rPr lang="en-GB" sz="1200" b="1" u="sng" dirty="0">
                <a:solidFill>
                  <a:srgbClr val="008080"/>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008080"/>
                </a:solidFill>
                <a:effectLst/>
                <a:latin typeface="Calibri" panose="020F0502020204030204" pitchFamily="34" charset="0"/>
                <a:ea typeface="Calibri" panose="020F0502020204030204" pitchFamily="34" charset="0"/>
                <a:cs typeface="Calibri" panose="020F0502020204030204" pitchFamily="34" charset="0"/>
              </a:rPr>
              <a:t>Learning from Faith</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Why is being quite important?</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br>
              <a:rPr lang="en-GB" sz="1200" b="1" u="sng" dirty="0">
                <a:solidFill>
                  <a:srgbClr val="660066"/>
                </a:solidFill>
                <a:effectLst/>
                <a:latin typeface="Calibri" panose="020F0502020204030204" pitchFamily="34" charset="0"/>
                <a:ea typeface="Calibri" panose="020F0502020204030204" pitchFamily="34" charset="0"/>
                <a:cs typeface="Calibri" panose="020F0502020204030204" pitchFamily="34" charset="0"/>
              </a:rPr>
            </a:br>
            <a:r>
              <a:rPr lang="en-GB" sz="1200" b="1" u="sng" dirty="0">
                <a:solidFill>
                  <a:srgbClr val="660066"/>
                </a:solidFill>
                <a:effectLst/>
                <a:latin typeface="Calibri" panose="020F0502020204030204" pitchFamily="34" charset="0"/>
                <a:ea typeface="Calibri" panose="020F0502020204030204" pitchFamily="34" charset="0"/>
                <a:cs typeface="Calibri" panose="020F0502020204030204" pitchFamily="34" charset="0"/>
              </a:rPr>
              <a:t>Learning to Discern  </a:t>
            </a:r>
            <a:b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br>
            <a:r>
              <a:rPr lang="en-GB" sz="12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Does being quiet always help me?</a:t>
            </a:r>
            <a:endParaRPr lang="en-GB" sz="1200" dirty="0"/>
          </a:p>
        </p:txBody>
      </p:sp>
      <p:sp>
        <p:nvSpPr>
          <p:cNvPr id="17" name="TextBox 16" descr="Religious traditions">
            <a:extLst>
              <a:ext uri="{FF2B5EF4-FFF2-40B4-BE49-F238E27FC236}">
                <a16:creationId xmlns:a16="http://schemas.microsoft.com/office/drawing/2014/main" id="{1DD67341-07FA-B270-3623-EBC9DCDD3274}"/>
              </a:ext>
              <a:ext uri="{C183D7F6-B498-43B3-948B-1728B52AA6E4}">
                <adec:decorative xmlns:adec="http://schemas.microsoft.com/office/drawing/2017/decorative" val="0"/>
              </a:ext>
            </a:extLst>
          </p:cNvPr>
          <p:cNvSpPr txBox="1"/>
          <p:nvPr/>
        </p:nvSpPr>
        <p:spPr>
          <a:xfrm>
            <a:off x="4157579" y="888270"/>
            <a:ext cx="3876842" cy="3018262"/>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 Traditions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Hinduism – What happens in a shrine?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What does Hindu worship look like?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Puja- significance.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Islam- What does the call to prayer (the Adhan) sound like?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Meditation and Mindfulness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Peer Massage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Shared goal, working together to perform– class assembly </a:t>
            </a:r>
            <a:r>
              <a:rPr lang="en-GB" sz="1200">
                <a:effectLst/>
                <a:latin typeface="Calibri" panose="020F0502020204030204" pitchFamily="34" charset="0"/>
                <a:ea typeface="Calibri" panose="020F0502020204030204" pitchFamily="34" charset="0"/>
                <a:cs typeface="Calibri" panose="020F0502020204030204" pitchFamily="34" charset="0"/>
              </a:rPr>
              <a:t>or show</a:t>
            </a:r>
            <a:br>
              <a:rPr lang="en-GB" sz="1200">
                <a:latin typeface="Calibri" panose="020F0502020204030204" pitchFamily="34" charset="0"/>
                <a:ea typeface="Calibri" panose="020F0502020204030204" pitchFamily="34" charset="0"/>
                <a:cs typeface="Times New Roman" panose="02020603050405020304" pitchFamily="18" charset="0"/>
              </a:rPr>
            </a:br>
            <a:br>
              <a:rPr lang="en-GB" sz="1200" dirty="0">
                <a:latin typeface="Calibri" panose="020F0502020204030204" pitchFamily="34" charset="0"/>
                <a:ea typeface="Calibri" panose="020F0502020204030204" pitchFamily="34" charset="0"/>
                <a:cs typeface="Times New Roman" panose="02020603050405020304" pitchFamily="18" charset="0"/>
              </a:rPr>
            </a:br>
            <a:r>
              <a:rPr lang="en-GB" sz="1200" b="1" u="sng">
                <a:effectLst/>
                <a:latin typeface="Calibri" panose="020F0502020204030204" pitchFamily="34" charset="0"/>
                <a:ea typeface="Calibri" panose="020F0502020204030204" pitchFamily="34" charset="0"/>
                <a:cs typeface="Calibri" panose="020F0502020204030204" pitchFamily="34" charset="0"/>
              </a:rPr>
              <a:t>Non-Religious Traditions </a:t>
            </a:r>
            <a:br>
              <a:rPr lang="en-GB" sz="1200" b="1" u="sng">
                <a:effectLst/>
                <a:latin typeface="Calibri" panose="020F0502020204030204" pitchFamily="34" charset="0"/>
                <a:ea typeface="Calibri" panose="020F0502020204030204" pitchFamily="34" charset="0"/>
                <a:cs typeface="Calibri" panose="020F0502020204030204" pitchFamily="34" charset="0"/>
              </a:rPr>
            </a:b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Buddhism- When are Buddhists quiet and attentive? What can we learn from the experience of meditation?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Christianity- What is it like to be still and listen to God?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9" name="TextBox 18" descr="RESOURCES">
            <a:extLst>
              <a:ext uri="{FF2B5EF4-FFF2-40B4-BE49-F238E27FC236}">
                <a16:creationId xmlns:a16="http://schemas.microsoft.com/office/drawing/2014/main" id="{2BC1D59B-21A6-F301-7CE9-726A26514300}"/>
              </a:ext>
              <a:ext uri="{C183D7F6-B498-43B3-948B-1728B52AA6E4}">
                <adec:decorative xmlns:adec="http://schemas.microsoft.com/office/drawing/2017/decorative" val="0"/>
              </a:ext>
            </a:extLst>
          </p:cNvPr>
          <p:cNvSpPr txBox="1"/>
          <p:nvPr/>
        </p:nvSpPr>
        <p:spPr>
          <a:xfrm>
            <a:off x="8137090" y="888270"/>
            <a:ext cx="3737623" cy="5176802"/>
          </a:xfrm>
          <a:prstGeom prst="rect">
            <a:avLst/>
          </a:prstGeom>
          <a:ln w="28575"/>
        </p:spPr>
        <p:style>
          <a:lnRef idx="2">
            <a:schemeClr val="dk1"/>
          </a:lnRef>
          <a:fillRef idx="1">
            <a:schemeClr val="lt1"/>
          </a:fillRef>
          <a:effectRef idx="0">
            <a:schemeClr val="dk1"/>
          </a:effectRef>
          <a:fontRef idx="minor">
            <a:schemeClr val="dk1"/>
          </a:fontRef>
        </p:style>
        <p:txBody>
          <a:bodyPr wrap="square">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Resources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Religious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‘Samuel Pays Attention To God’ (Bible stories 1 Samuel 3:1-10)</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Jesus’ baptism by John in the river</a:t>
            </a:r>
            <a:br>
              <a:rPr lang="en-GB" sz="1200" b="1" u="sng"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Islamic prayer breads, prayer mat and cap.</a:t>
            </a:r>
            <a:br>
              <a:rPr lang="en-GB" sz="1200" dirty="0">
                <a:effectLst/>
                <a:latin typeface="Calibri" panose="020F0502020204030204" pitchFamily="34" charset="0"/>
                <a:ea typeface="Calibri" panose="020F0502020204030204" pitchFamily="34" charset="0"/>
                <a:cs typeface="Calibri" panose="020F0502020204030204" pitchFamily="34" charset="0"/>
              </a:rPr>
            </a:b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Non-Religious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‘Here We Are’ by Oliver Jeffers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‘Peace At Last’ text by Jill Murphy.</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‘Let There Be Peace on Earth’ hymn.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Most of the Better Natural Things in the World by Dave Eggers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Music for meditation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Guided Meditation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Cosmic Kids and Zen Den </a:t>
            </a:r>
            <a:r>
              <a:rPr lang="en-GB" sz="1200" u="sng" dirty="0">
                <a:solidFill>
                  <a:srgbClr val="0563C1"/>
                </a:solidFill>
                <a:effectLst/>
                <a:latin typeface="Calibri" panose="020F0502020204030204" pitchFamily="34" charset="0"/>
                <a:ea typeface="Calibri" panose="020F0502020204030204" pitchFamily="34" charset="0"/>
                <a:cs typeface="Calibri" panose="020F0502020204030204" pitchFamily="34" charset="0"/>
                <a:hlinkClick r:id="rId2"/>
              </a:rPr>
              <a:t>https://www.youtube.com/@CosmicKidsYoga</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Natural sounds (jungle, ocean sounds, rain)</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Natural World provocations (conch shell, huge pinecone)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Yoga Bugs stories linked to actions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cs typeface="Calibri" panose="020F0502020204030204" pitchFamily="34" charset="0"/>
              </a:rPr>
              <a:t>The Big Ugly Monster and the Little Stone Rabbit story by Chris </a:t>
            </a:r>
            <a:r>
              <a:rPr lang="en-GB" sz="1200" dirty="0" err="1">
                <a:effectLst/>
                <a:latin typeface="Calibri" panose="020F0502020204030204" pitchFamily="34" charset="0"/>
                <a:ea typeface="Calibri" panose="020F0502020204030204" pitchFamily="34" charset="0"/>
                <a:cs typeface="Calibri" panose="020F0502020204030204" pitchFamily="34" charset="0"/>
              </a:rPr>
              <a:t>Wormell</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200" dirty="0">
                <a:effectLst/>
                <a:latin typeface="Calibri" panose="020F0502020204030204" pitchFamily="34" charset="0"/>
                <a:ea typeface="Calibri" panose="020F0502020204030204" pitchFamily="34" charset="0"/>
              </a:rPr>
              <a:t>Hindu stories</a:t>
            </a:r>
            <a:endParaRPr lang="en-GB" sz="1200" dirty="0"/>
          </a:p>
        </p:txBody>
      </p:sp>
      <p:sp>
        <p:nvSpPr>
          <p:cNvPr id="3" name="Subtitle 2">
            <a:extLst>
              <a:ext uri="{FF2B5EF4-FFF2-40B4-BE49-F238E27FC236}">
                <a16:creationId xmlns:a16="http://schemas.microsoft.com/office/drawing/2014/main" id="{59434D02-20B3-7863-81D5-EF6496C06D0A}"/>
              </a:ext>
            </a:extLst>
          </p:cNvPr>
          <p:cNvSpPr>
            <a:spLocks noGrp="1"/>
          </p:cNvSpPr>
          <p:nvPr>
            <p:ph type="subTitle" idx="1"/>
          </p:nvPr>
        </p:nvSpPr>
        <p:spPr>
          <a:xfrm>
            <a:off x="105192" y="4671975"/>
            <a:ext cx="3908543" cy="1941046"/>
          </a:xfrm>
          <a:ln w="28575"/>
        </p:spPr>
        <p:style>
          <a:lnRef idx="2">
            <a:schemeClr val="dk1"/>
          </a:lnRef>
          <a:fillRef idx="1">
            <a:schemeClr val="lt1"/>
          </a:fillRef>
          <a:effectRef idx="0">
            <a:schemeClr val="dk1"/>
          </a:effectRef>
          <a:fontRef idx="minor">
            <a:schemeClr val="dk1"/>
          </a:fontRef>
        </p:style>
        <p:txBody>
          <a:bodyPr>
            <a:noAutofit/>
          </a:bodyPr>
          <a:lstStyle/>
          <a:p>
            <a:pPr algn="l"/>
            <a:r>
              <a:rPr lang="en-GB" sz="1200" b="1" u="sng" dirty="0">
                <a:effectLst/>
                <a:ea typeface="Calibri" panose="020F0502020204030204" pitchFamily="34" charset="0"/>
                <a:cs typeface="Times New Roman" panose="02020603050405020304" pitchFamily="18" charset="0"/>
              </a:rPr>
              <a:t>EYFS Areas of Learning Links </a:t>
            </a:r>
            <a:endParaRPr lang="en-GB" sz="1200" dirty="0">
              <a:effectLst/>
              <a:ea typeface="Calibri" panose="020F0502020204030204" pitchFamily="34" charset="0"/>
              <a:cs typeface="Times New Roman" panose="02020603050405020304" pitchFamily="18" charset="0"/>
            </a:endParaRPr>
          </a:p>
          <a:p>
            <a:pPr algn="l"/>
            <a:r>
              <a:rPr lang="en-GB" sz="1200" b="1" u="none" strike="noStrike" dirty="0">
                <a:effectLst/>
                <a:ea typeface="Calibri" panose="020F0502020204030204" pitchFamily="34" charset="0"/>
                <a:cs typeface="Times New Roman" panose="02020603050405020304" pitchFamily="18" charset="0"/>
              </a:rPr>
              <a:t> </a:t>
            </a:r>
            <a:r>
              <a:rPr lang="en-GB" sz="1200" b="1" u="sng" dirty="0">
                <a:effectLst/>
                <a:ea typeface="Calibri" panose="020F0502020204030204" pitchFamily="34" charset="0"/>
                <a:cs typeface="Times New Roman" panose="02020603050405020304" pitchFamily="18" charset="0"/>
              </a:rPr>
              <a:t>PRIME</a:t>
            </a:r>
          </a:p>
          <a:p>
            <a:pPr algn="l"/>
            <a:r>
              <a:rPr lang="en-GB" sz="1200" dirty="0">
                <a:effectLst/>
                <a:ea typeface="Calibri" panose="020F0502020204030204" pitchFamily="34" charset="0"/>
                <a:cs typeface="Times New Roman" panose="02020603050405020304" pitchFamily="18" charset="0"/>
              </a:rPr>
              <a:t>Listening, Attention and Understanding, Speaking</a:t>
            </a:r>
            <a:r>
              <a:rPr lang="en-GB" sz="1200" dirty="0">
                <a:ea typeface="Calibri" panose="020F0502020204030204" pitchFamily="34" charset="0"/>
                <a:cs typeface="Times New Roman" panose="02020603050405020304" pitchFamily="18" charset="0"/>
              </a:rPr>
              <a:t>, </a:t>
            </a:r>
            <a:r>
              <a:rPr lang="en-GB" sz="1200" dirty="0">
                <a:effectLst/>
                <a:ea typeface="Calibri" panose="020F0502020204030204" pitchFamily="34" charset="0"/>
                <a:cs typeface="Times New Roman" panose="02020603050405020304" pitchFamily="18" charset="0"/>
              </a:rPr>
              <a:t>Self Confidence and Self Awareness, Managing Self, Building Relationships  Gross Motor Skills</a:t>
            </a:r>
          </a:p>
          <a:p>
            <a:pPr algn="l"/>
            <a:r>
              <a:rPr lang="en-GB" sz="1200" b="1" u="sng" dirty="0">
                <a:effectLst/>
                <a:ea typeface="Calibri" panose="020F0502020204030204" pitchFamily="34" charset="0"/>
                <a:cs typeface="Times New Roman" panose="02020603050405020304" pitchFamily="18" charset="0"/>
              </a:rPr>
              <a:t>SPECIFIC</a:t>
            </a:r>
          </a:p>
          <a:p>
            <a:pPr algn="l"/>
            <a:r>
              <a:rPr lang="en-GB" sz="1200" dirty="0">
                <a:effectLst/>
                <a:ea typeface="Calibri" panose="020F0502020204030204" pitchFamily="34" charset="0"/>
                <a:cs typeface="Times New Roman" panose="02020603050405020304" pitchFamily="18" charset="0"/>
              </a:rPr>
              <a:t>People, Culture and Communities ,The Natural World, Creating with Materials , Being Imaginative and Expressive </a:t>
            </a:r>
          </a:p>
          <a:p>
            <a:pPr algn="l"/>
            <a:endParaRPr lang="en-GB" sz="1050" dirty="0">
              <a:effectLst/>
              <a:ea typeface="Calibri" panose="020F0502020204030204" pitchFamily="34" charset="0"/>
              <a:cs typeface="Times New Roman" panose="02020603050405020304" pitchFamily="18" charset="0"/>
            </a:endParaRPr>
          </a:p>
          <a:p>
            <a:pPr algn="l"/>
            <a:r>
              <a:rPr lang="en-GB" sz="1050" dirty="0">
                <a:effectLst/>
                <a:ea typeface="Calibri" panose="020F0502020204030204" pitchFamily="34" charset="0"/>
                <a:cs typeface="Times New Roman" panose="02020603050405020304" pitchFamily="18" charset="0"/>
              </a:rPr>
              <a:t> </a:t>
            </a:r>
          </a:p>
          <a:p>
            <a:pPr algn="l"/>
            <a:endParaRPr lang="en-GB" sz="1050" dirty="0"/>
          </a:p>
        </p:txBody>
      </p:sp>
      <p:sp>
        <p:nvSpPr>
          <p:cNvPr id="20" name="TextBox 19" descr="HOMELINKS">
            <a:extLst>
              <a:ext uri="{FF2B5EF4-FFF2-40B4-BE49-F238E27FC236}">
                <a16:creationId xmlns:a16="http://schemas.microsoft.com/office/drawing/2014/main" id="{775B168B-0BC2-6A16-AE5B-C88D0527E1D8}"/>
              </a:ext>
              <a:ext uri="{C183D7F6-B498-43B3-948B-1728B52AA6E4}">
                <adec:decorative xmlns:adec="http://schemas.microsoft.com/office/drawing/2017/decorative" val="0"/>
              </a:ext>
            </a:extLst>
          </p:cNvPr>
          <p:cNvSpPr txBox="1"/>
          <p:nvPr/>
        </p:nvSpPr>
        <p:spPr>
          <a:xfrm>
            <a:off x="4157579" y="4449480"/>
            <a:ext cx="3876842" cy="2163541"/>
          </a:xfrm>
          <a:prstGeom prst="rect">
            <a:avLst/>
          </a:prstGeom>
          <a:ln w="28575"/>
        </p:spPr>
        <p:style>
          <a:lnRef idx="2">
            <a:schemeClr val="dk1"/>
          </a:lnRef>
          <a:fillRef idx="1">
            <a:schemeClr val="lt1"/>
          </a:fillRef>
          <a:effectRef idx="0">
            <a:schemeClr val="dk1"/>
          </a:effectRef>
          <a:fontRef idx="minor">
            <a:schemeClr val="dk1"/>
          </a:fontRef>
        </p:style>
        <p:txBody>
          <a:bodyPr wrap="square" rtlCol="0">
            <a:spAutoFit/>
          </a:bodyPr>
          <a:lstStyle/>
          <a:p>
            <a:pPr>
              <a:lnSpc>
                <a:spcPct val="115000"/>
              </a:lnSpc>
              <a:spcAft>
                <a:spcPts val="1000"/>
              </a:spcAft>
            </a:pPr>
            <a:r>
              <a:rPr lang="en-GB" sz="1200" b="1" u="sng" dirty="0">
                <a:effectLst/>
                <a:latin typeface="Calibri" panose="020F0502020204030204" pitchFamily="34" charset="0"/>
                <a:ea typeface="Calibri" panose="020F0502020204030204" pitchFamily="34" charset="0"/>
                <a:cs typeface="Calibri" panose="020F0502020204030204" pitchFamily="34" charset="0"/>
              </a:rPr>
              <a:t>Home links </a:t>
            </a:r>
            <a:br>
              <a:rPr lang="en-GB" sz="1200" b="1" u="sng" dirty="0">
                <a:effectLst/>
                <a:latin typeface="Calibri" panose="020F0502020204030204" pitchFamily="34" charset="0"/>
                <a:ea typeface="Calibri" panose="020F0502020204030204" pitchFamily="34" charset="0"/>
                <a:cs typeface="Calibri" panose="020F0502020204030204" pitchFamily="34" charset="0"/>
              </a:rPr>
            </a:br>
            <a:r>
              <a:rPr lang="en-GB" sz="1200" dirty="0">
                <a:effectLst/>
                <a:latin typeface="Calibri" panose="020F0502020204030204" pitchFamily="34" charset="0"/>
                <a:ea typeface="Calibri" panose="020F0502020204030204" pitchFamily="34" charset="0"/>
                <a:cs typeface="Calibri" panose="020F0502020204030204" pitchFamily="34" charset="0"/>
              </a:rPr>
              <a:t>Ask parents of a R.T to visit and speak about when they practise quietness for a purpose as part of their faith.</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Welcome photographs/ornaments etc. that show or are part of a shrine at home.</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Share Baptism photos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GB" sz="1200" dirty="0">
                <a:effectLst/>
                <a:latin typeface="Calibri" panose="020F0502020204030204" pitchFamily="34" charset="0"/>
                <a:ea typeface="Calibri" panose="020F0502020204030204" pitchFamily="34" charset="0"/>
                <a:cs typeface="Calibri" panose="020F0502020204030204" pitchFamily="34" charset="0"/>
              </a:rPr>
              <a:t>Go on a nature walk as a family and enjoy moments of peace. </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22" name="Picture 21">
            <a:extLst>
              <a:ext uri="{FF2B5EF4-FFF2-40B4-BE49-F238E27FC236}">
                <a16:creationId xmlns:a16="http://schemas.microsoft.com/office/drawing/2014/main" id="{0A4AD558-DF40-12CC-3037-C623966B8B66}"/>
              </a:ext>
              <a:ext uri="{C183D7F6-B498-43B3-948B-1728B52AA6E4}">
                <adec:decorative xmlns:adec="http://schemas.microsoft.com/office/drawing/2017/decorative" val="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455311" y="193612"/>
            <a:ext cx="939165" cy="495867"/>
          </a:xfrm>
          <a:prstGeom prst="rect">
            <a:avLst/>
          </a:prstGeom>
        </p:spPr>
      </p:pic>
      <p:sp>
        <p:nvSpPr>
          <p:cNvPr id="4" name="TextBox 3">
            <a:extLst>
              <a:ext uri="{FF2B5EF4-FFF2-40B4-BE49-F238E27FC236}">
                <a16:creationId xmlns:a16="http://schemas.microsoft.com/office/drawing/2014/main" id="{CC16C83A-6CDF-5619-C00C-729BEEF11CA6}"/>
              </a:ext>
              <a:ext uri="{C183D7F6-B498-43B3-948B-1728B52AA6E4}">
                <adec:decorative xmlns:adec="http://schemas.microsoft.com/office/drawing/2017/decorative" val="1"/>
              </a:ext>
            </a:extLst>
          </p:cNvPr>
          <p:cNvSpPr txBox="1"/>
          <p:nvPr/>
        </p:nvSpPr>
        <p:spPr>
          <a:xfrm>
            <a:off x="308225" y="234955"/>
            <a:ext cx="1382430" cy="584775"/>
          </a:xfrm>
          <a:prstGeom prst="rect">
            <a:avLst/>
          </a:prstGeom>
          <a:noFill/>
        </p:spPr>
        <p:txBody>
          <a:bodyPr wrap="square" rtlCol="0">
            <a:spAutoFit/>
          </a:bodyPr>
          <a:lstStyle/>
          <a:p>
            <a:r>
              <a:rPr lang="en-GB" sz="3200" dirty="0">
                <a:latin typeface="Verdana" panose="020B0604030504040204" pitchFamily="34" charset="0"/>
                <a:ea typeface="Verdana" panose="020B0604030504040204" pitchFamily="34" charset="0"/>
                <a:cs typeface="Raavi" panose="020B0502040204020203" pitchFamily="34" charset="0"/>
              </a:rPr>
              <a:t>EYFS</a:t>
            </a:r>
          </a:p>
        </p:txBody>
      </p:sp>
    </p:spTree>
    <p:extLst>
      <p:ext uri="{BB962C8B-B14F-4D97-AF65-F5344CB8AC3E}">
        <p14:creationId xmlns:p14="http://schemas.microsoft.com/office/powerpoint/2010/main" val="41067787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5deb1648-d3a9-4b82-b0b8-82fbb73722a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TotalTime>
  <Words>460</Words>
  <Application>Microsoft Office PowerPoint</Application>
  <PresentationFormat>Widescreen</PresentationFormat>
  <Paragraphs>43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Verdana</vt:lpstr>
      <vt:lpstr>Office Theme</vt:lpstr>
      <vt:lpstr> “Without transcendence, life has no beauty.” — Deepak Chopra   Child speak explanation– looking for the extraordinary and the special things in the world and all around us.   Key Questions  Learning from Experience Have you ever had to be really quiet? How did it feel? Why did you have to be so quiet?   Learning from Religious and Non-Religious World Views How do people worship God?  Learning from Faith Why is being quite important?   Learning to Discern   Does being quiet always help me?</vt:lpstr>
    </vt:vector>
  </TitlesOfParts>
  <Company>Birmingham City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EYFS</dc:title>
  <dc:creator>Jaspal Shambi</dc:creator>
  <cp:lastModifiedBy>Dee Hill</cp:lastModifiedBy>
  <cp:revision>2</cp:revision>
  <dcterms:created xsi:type="dcterms:W3CDTF">2023-11-01T16:02:31Z</dcterms:created>
  <dcterms:modified xsi:type="dcterms:W3CDTF">2023-11-17T15:51:39Z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loudStatistics_StoryID">
    <vt:lpwstr>9d70737e-8046-41c6-aaf7-e670497d8801</vt:lpwstr>
  </property>
  <property fmtid="{D5CDD505-2E9C-101B-9397-08002B2CF9AE}" pid="3" name="MSIP_Label_a17471b1-27ab-4640-9264-e69a67407ca3_Enabled">
    <vt:lpwstr>true</vt:lpwstr>
  </property>
  <property fmtid="{D5CDD505-2E9C-101B-9397-08002B2CF9AE}" pid="4" name="MSIP_Label_a17471b1-27ab-4640-9264-e69a67407ca3_SetDate">
    <vt:lpwstr>2023-11-01T16:37:36Z</vt:lpwstr>
  </property>
  <property fmtid="{D5CDD505-2E9C-101B-9397-08002B2CF9AE}" pid="5" name="MSIP_Label_a17471b1-27ab-4640-9264-e69a67407ca3_Method">
    <vt:lpwstr>Standard</vt:lpwstr>
  </property>
  <property fmtid="{D5CDD505-2E9C-101B-9397-08002B2CF9AE}" pid="6" name="MSIP_Label_a17471b1-27ab-4640-9264-e69a67407ca3_Name">
    <vt:lpwstr>BCC - OFFICIAL</vt:lpwstr>
  </property>
  <property fmtid="{D5CDD505-2E9C-101B-9397-08002B2CF9AE}" pid="7" name="MSIP_Label_a17471b1-27ab-4640-9264-e69a67407ca3_SiteId">
    <vt:lpwstr>699ace67-d2e4-4bcd-b303-d2bbe2b9bbf1</vt:lpwstr>
  </property>
  <property fmtid="{D5CDD505-2E9C-101B-9397-08002B2CF9AE}" pid="8" name="MSIP_Label_a17471b1-27ab-4640-9264-e69a67407ca3_ActionId">
    <vt:lpwstr>8d934144-01b6-4699-90fa-9ae76a3b84ba</vt:lpwstr>
  </property>
  <property fmtid="{D5CDD505-2E9C-101B-9397-08002B2CF9AE}" pid="9" name="MSIP_Label_a17471b1-27ab-4640-9264-e69a67407ca3_ContentBits">
    <vt:lpwstr>2</vt:lpwstr>
  </property>
  <property fmtid="{D5CDD505-2E9C-101B-9397-08002B2CF9AE}" pid="10" name="ClassificationContentMarkingFooterLocations">
    <vt:lpwstr>Office Theme:8</vt:lpwstr>
  </property>
  <property fmtid="{D5CDD505-2E9C-101B-9397-08002B2CF9AE}" pid="11" name="ClassificationContentMarkingFooterText">
    <vt:lpwstr>OFFICIAL</vt:lpwstr>
  </property>
</Properties>
</file>