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8000"/>
    <a:srgbClr val="CC0066"/>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BAB348-2F81-4D2D-9CCE-D2C462F7E152}" type="datetimeFigureOut">
              <a:rPr lang="en-GB" smtClean="0"/>
              <a:t>17/11/2023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C36530-136F-4066-9DE9-0BDB382A6B2E}" type="slidenum">
              <a:rPr lang="en-GB" smtClean="0"/>
              <a:t>‹#›</a:t>
            </a:fld>
            <a:endParaRPr lang="en-GB"/>
          </a:p>
        </p:txBody>
      </p:sp>
    </p:spTree>
    <p:extLst>
      <p:ext uri="{BB962C8B-B14F-4D97-AF65-F5344CB8AC3E}">
        <p14:creationId xmlns:p14="http://schemas.microsoft.com/office/powerpoint/2010/main" val="520305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C36530-136F-4066-9DE9-0BDB382A6B2E}" type="slidenum">
              <a:rPr lang="en-GB" smtClean="0"/>
              <a:t>1</a:t>
            </a:fld>
            <a:endParaRPr lang="en-GB"/>
          </a:p>
        </p:txBody>
      </p:sp>
    </p:spTree>
    <p:extLst>
      <p:ext uri="{BB962C8B-B14F-4D97-AF65-F5344CB8AC3E}">
        <p14:creationId xmlns:p14="http://schemas.microsoft.com/office/powerpoint/2010/main" val="3145379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Being Courageous and Confident &#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813393" y="330663"/>
            <a:ext cx="4565214" cy="492122"/>
          </a:xfrm>
          <a:prstGeom prst="rect">
            <a:avLst/>
          </a:prstGeom>
          <a:noFill/>
        </p:spPr>
        <p:txBody>
          <a:bodyPr wrap="square" rtlCol="0">
            <a:spAutoFit/>
          </a:bodyPr>
          <a:lstStyle/>
          <a:p>
            <a:pPr algn="ctr">
              <a:lnSpc>
                <a:spcPct val="115000"/>
              </a:lnSpc>
              <a:spcAft>
                <a:spcPts val="1000"/>
              </a:spcAft>
            </a:pPr>
            <a:r>
              <a:rPr lang="en-GB" sz="2400" b="1" u="sng" dirty="0">
                <a:solidFill>
                  <a:srgbClr val="000000"/>
                </a:solidFill>
                <a:effectLst/>
                <a:ea typeface="Calibri" panose="020F0502020204030204" pitchFamily="34" charset="0"/>
                <a:cs typeface="Times New Roman" panose="02020603050405020304" pitchFamily="18" charset="0"/>
              </a:rPr>
              <a:t>Being Courageous and Confident </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43433" y="899655"/>
            <a:ext cx="3990890" cy="3889203"/>
          </a:xfrm>
          <a:ln w="28575"/>
        </p:spPr>
        <p:style>
          <a:lnRef idx="2">
            <a:schemeClr val="dk1"/>
          </a:lnRef>
          <a:fillRef idx="1">
            <a:schemeClr val="lt1"/>
          </a:fillRef>
          <a:effectRef idx="0">
            <a:schemeClr val="dk1"/>
          </a:effectRef>
          <a:fontRef idx="minor">
            <a:schemeClr val="dk1"/>
          </a:fontRef>
        </p:style>
        <p:txBody>
          <a:bodyPr>
            <a:noAutofit/>
          </a:bodyPr>
          <a:lstStyle/>
          <a:p>
            <a:pPr algn="l"/>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“Courage doesn’t always roar. Sometimes courage is the little voice at the end of the day that says I’ll try again tomorrow.”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Mary Anne </a:t>
            </a: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Radmacher</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Child speak explanation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Being brave even when you don’t feel it. Being strong and believing in yourself.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Key Questions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8000"/>
                </a:solidFill>
                <a:effectLst/>
                <a:latin typeface="Calibri" panose="020F0502020204030204" pitchFamily="34" charset="0"/>
                <a:ea typeface="Calibri" panose="020F0502020204030204" pitchFamily="34" charset="0"/>
                <a:cs typeface="Calibri" panose="020F0502020204030204" pitchFamily="34" charset="0"/>
              </a:rPr>
              <a:t>Learning From Experience</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is courage? When have I been courageous?</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CC0066"/>
                </a:solidFill>
                <a:effectLst/>
                <a:latin typeface="Calibri" panose="020F0502020204030204" pitchFamily="34" charset="0"/>
                <a:ea typeface="Calibri" panose="020F0502020204030204" pitchFamily="34" charset="0"/>
                <a:cs typeface="Calibri" panose="020F0502020204030204" pitchFamily="34" charset="0"/>
              </a:rPr>
              <a:t>Learning About Religious and Non-Religious Worldviews</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How do characters from stories (Bible Stories, traditional tales, poems) show courage?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b="1" u="sng" dirty="0">
                <a:solidFill>
                  <a:srgbClr val="008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8000"/>
                </a:solidFill>
                <a:effectLst/>
                <a:latin typeface="Calibri" panose="020F0502020204030204" pitchFamily="34" charset="0"/>
                <a:ea typeface="Calibri" panose="020F0502020204030204" pitchFamily="34" charset="0"/>
                <a:cs typeface="Calibri" panose="020F0502020204030204" pitchFamily="34" charset="0"/>
              </a:rPr>
              <a:t>Learning from Faith</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Where does my courage come from?</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660066"/>
                </a:solidFill>
                <a:effectLst/>
                <a:latin typeface="Calibri" panose="020F0502020204030204" pitchFamily="34" charset="0"/>
                <a:ea typeface="Calibri" panose="020F0502020204030204" pitchFamily="34" charset="0"/>
                <a:cs typeface="Calibri" panose="020F0502020204030204" pitchFamily="34" charset="0"/>
              </a:rPr>
              <a:t>Learning to Discern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When is it ok to not feel confident?</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endParaRPr lang="en-GB" sz="1200" dirty="0"/>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57579" y="899655"/>
            <a:ext cx="3876842" cy="3057119"/>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Christianity- Daniel and other stories of courage in the Bible.</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Islam – the story of Hagar – left in the desert – courage to survive</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Judaism – Purim carnival festival (How the Jewish community in Persia were saved by a heroic, young, Jewish woman. </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People who help us topic and role play (police officer, firefighter, teacher, doctor, nurse, dentist, librarian)</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16503" y="899655"/>
            <a:ext cx="3737623" cy="5693738"/>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Christianity</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Bible story ‘Daniel In The Lion’s Den’. (The Lion First Bible) From the book of Daniel.</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People of courage in the Bible.</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David and Goliath – Children’s Bible stories (1 Samuel, Chapter 13)</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Award certificates/stickers.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‘Being Brave’ – poem by </a:t>
            </a:r>
            <a:r>
              <a:rPr lang="en-GB" sz="1200" dirty="0" err="1">
                <a:effectLst/>
                <a:latin typeface="Calibri" panose="020F0502020204030204" pitchFamily="34" charset="0"/>
                <a:ea typeface="Calibri" panose="020F0502020204030204" pitchFamily="34" charset="0"/>
                <a:cs typeface="Calibri" panose="020F0502020204030204" pitchFamily="34" charset="0"/>
              </a:rPr>
              <a:t>By</a:t>
            </a:r>
            <a:r>
              <a:rPr lang="en-GB" sz="1200" dirty="0">
                <a:effectLst/>
                <a:latin typeface="Calibri" panose="020F0502020204030204" pitchFamily="34" charset="0"/>
                <a:ea typeface="Calibri" panose="020F0502020204030204" pitchFamily="34" charset="0"/>
                <a:cs typeface="Calibri" panose="020F0502020204030204" pitchFamily="34" charset="0"/>
              </a:rPr>
              <a:t> David Whitehead</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‘Stickman’ by Julia Donaldson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Luke Chapter 8, 22-25</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Mark Chapter 2, verses 1-12</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Characteristics of Effective Teaching and Learning – modelling and discussing when joining children in child-initiated time.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Selection of traditional tales, how main characters show courage.</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Motivational posters for examples e.g. “Courage does not always roar”</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43433" y="4916954"/>
            <a:ext cx="3970303" cy="1744685"/>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EYFS Areas of Learning Links </a:t>
            </a:r>
          </a:p>
          <a:p>
            <a:pPr algn="l"/>
            <a:r>
              <a:rPr lang="en-GB" sz="1200" b="1" u="sng" dirty="0">
                <a:effectLst/>
                <a:ea typeface="Calibri" panose="020F0502020204030204" pitchFamily="34" charset="0"/>
                <a:cs typeface="Times New Roman" panose="02020603050405020304" pitchFamily="18" charset="0"/>
              </a:rPr>
              <a:t>PRIME</a:t>
            </a:r>
          </a:p>
          <a:p>
            <a:pPr algn="l"/>
            <a:r>
              <a:rPr lang="en-GB" sz="1200" dirty="0">
                <a:effectLst/>
                <a:ea typeface="Calibri" panose="020F0502020204030204" pitchFamily="34" charset="0"/>
                <a:cs typeface="Times New Roman" panose="02020603050405020304" pitchFamily="18" charset="0"/>
              </a:rPr>
              <a:t>Listening, Attention and Understanding, Speaking, Self-Regulation</a:t>
            </a:r>
            <a:r>
              <a:rPr lang="en-GB" sz="1200" dirty="0">
                <a:ea typeface="Calibri" panose="020F0502020204030204" pitchFamily="34" charset="0"/>
                <a:cs typeface="Times New Roman" panose="02020603050405020304" pitchFamily="18" charset="0"/>
              </a:rPr>
              <a:t>, </a:t>
            </a:r>
            <a:r>
              <a:rPr lang="en-GB" sz="1200" dirty="0">
                <a:effectLst/>
                <a:ea typeface="Calibri" panose="020F0502020204030204" pitchFamily="34" charset="0"/>
                <a:cs typeface="Times New Roman" panose="02020603050405020304" pitchFamily="18" charset="0"/>
              </a:rPr>
              <a:t>Managing Self, Building Relationships </a:t>
            </a:r>
            <a:endParaRPr lang="en-GB" sz="1200" b="1" u="sng" dirty="0">
              <a:effectLst/>
              <a:ea typeface="Calibri" panose="020F0502020204030204" pitchFamily="34" charset="0"/>
              <a:cs typeface="Times New Roman" panose="02020603050405020304" pitchFamily="18" charset="0"/>
            </a:endParaRPr>
          </a:p>
          <a:p>
            <a:pPr algn="l"/>
            <a:r>
              <a:rPr lang="en-GB" sz="1200" b="1" u="sng" dirty="0">
                <a:effectLst/>
                <a:ea typeface="Calibri" panose="020F0502020204030204" pitchFamily="34" charset="0"/>
                <a:cs typeface="Times New Roman" panose="02020603050405020304" pitchFamily="18" charset="0"/>
              </a:rPr>
              <a:t>SPECIFIC</a:t>
            </a:r>
          </a:p>
          <a:p>
            <a:pPr algn="l"/>
            <a:r>
              <a:rPr lang="en-GB" sz="1200" dirty="0">
                <a:effectLst/>
                <a:ea typeface="Calibri" panose="020F0502020204030204" pitchFamily="34" charset="0"/>
                <a:cs typeface="Times New Roman" panose="02020603050405020304" pitchFamily="18" charset="0"/>
              </a:rPr>
              <a:t>People, Culture and Communities, Being Imaginative and Expressive</a:t>
            </a:r>
          </a:p>
          <a:p>
            <a:pPr algn="l"/>
            <a:endParaRPr lang="en-GB" sz="1050" dirty="0">
              <a:effectLst/>
              <a:ea typeface="Calibri" panose="020F0502020204030204" pitchFamily="34" charset="0"/>
              <a:cs typeface="Times New Roman" panose="02020603050405020304" pitchFamily="18" charset="0"/>
            </a:endParaRPr>
          </a:p>
          <a:p>
            <a:pPr algn="l"/>
            <a:r>
              <a:rPr lang="en-GB" sz="1050" dirty="0">
                <a:effectLst/>
                <a:ea typeface="Calibri" panose="020F0502020204030204" pitchFamily="34" charset="0"/>
                <a:cs typeface="Times New Roman" panose="02020603050405020304" pitchFamily="18" charset="0"/>
              </a:rPr>
              <a:t> </a:t>
            </a:r>
          </a:p>
          <a:p>
            <a:pPr algn="l"/>
            <a:endParaRPr lang="en-GB" sz="1050" dirty="0"/>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4136992" y="4157492"/>
            <a:ext cx="3876842" cy="2504147"/>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Home links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Encourage children to try new activities such as after school sports clubs.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Encourage children to bring in certificates from out of school clubs or events to talk about to their friends.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 Encouraging children to face their fears and ‘have a go’ even when they may feel scared.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Use risk management to enable children to face a fear and succeed e.g. climbing a tree. </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D4EB076F-5C69-E7E2-4055-F824AB0F0618}"/>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4f6a2ff7-60b0-4a58-b25d-81fefe05f0a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TotalTime>
  <Words>444</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 “Courage doesn’t always roar. Sometimes courage is the little voice at the end of the day that says I’ll try again tomorrow.” ― Mary Anne Radmacher  Child speak explanation  Being brave even when you don’t feel it. Being strong and believing in yourself.   Key Questions   Learning From Experience What is courage? When have I been courageous?  Learning About Religious and Non-Religious Worldviews How do characters from stories (Bible Stories, traditional tales, poems) show courage?   Learning from Faith Where does my courage come from?  Learning to Discern  When is it ok to not feel confident? </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EYFS</dc:title>
  <dc:creator>Jaspal Shambi</dc:creator>
  <cp:lastModifiedBy>Dee Hill</cp:lastModifiedBy>
  <cp:revision>3</cp:revision>
  <dcterms:created xsi:type="dcterms:W3CDTF">2023-11-01T16:02:31Z</dcterms:created>
  <dcterms:modified xsi:type="dcterms:W3CDTF">2023-11-17T15:53:45Z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