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custDataLst>
    <p:tags r:id="rId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CC0066"/>
    <a:srgbClr val="008080"/>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792" autoAdjust="0"/>
  </p:normalViewPr>
  <p:slideViewPr>
    <p:cSldViewPr snapToGrid="0">
      <p:cViewPr varScale="1">
        <p:scale>
          <a:sx n="85" d="100"/>
          <a:sy n="85" d="100"/>
        </p:scale>
        <p:origin x="102" y="5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tags" Target="tags/tag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CCF4C-AF85-8AB5-D05B-3D0A0DF4F8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CD2FD4A-A6E9-FFA3-C3CC-6DCA3AC597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A3BD3F7-FA46-1351-D6A0-A57E60DE42DC}"/>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4397E9E0-A62B-FBF3-6F71-111FCA857BC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A21311-398E-CA76-F83F-AD97F091FF2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805856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46A30-8B63-4648-2E2E-DE5B34D6E10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9AAFC82-06FE-EDD8-4C5D-CD3F15F6105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C0A292-491C-B53E-1475-4863B986F64B}"/>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2270EBC4-9B87-A0EC-7569-DBC577A272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CC04E22-AC67-CDB1-32DE-011CCE1337FB}"/>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4294163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2A3286-6625-8098-B45A-8EACDBEC3F3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8BF68D3-2B08-139C-7795-24B8406F84F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28943A-384D-B090-B4F4-DBDB374DEA1C}"/>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C0AE4847-7D64-76F1-74DD-05DCE32812F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BAE940-EA97-DA4B-F1B5-69F6BE96AB3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072107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48680-B82A-C346-EE23-C79B65F010C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049313C-155A-8FA7-3F22-CDCF307792B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9E2801F-95BA-E815-1221-CC2DA5D4B492}"/>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E3041D7A-1669-AE4F-B973-61A2C19DB6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D4F040C-D728-40DC-3D5C-284BCD010DE5}"/>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558678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7D7D8-5CF4-F4DC-F0CE-C5F93078FA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68A4467-B379-E87B-683C-B493E0BECB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33E07AB-D9D6-4117-5F36-39EDBA3EA34B}"/>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D427289D-1EA6-5016-2C17-B992B9A0C4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91691F-A9AC-BEE9-0244-E43FA23E6B8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374743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21197-885F-6DB2-C819-619C9A50D38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6E98564-B206-1103-83E4-F9D5C40ABB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69C13BE-2C2A-3812-4123-1F11F10318C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93679A7-9B7D-6121-5CD9-33A71A548824}"/>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97FD8B13-AE94-F00B-E28E-6ECF0634546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E3EAC98-E553-2D78-194B-1E71EEDF25D8}"/>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236260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E71AD-074E-2681-5323-F71C28F7BA6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79A5FA6-BB90-B3E5-1C48-AC6DA26BD3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366243-B4A6-69FE-74D0-A79D9FDD742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5AC1702-A257-BB9D-00E3-8316A8E7B2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5C14BC-DE3B-9EBA-3AE4-C89B6A619F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CA180B0-34D0-7D0B-51A7-C9CC8A218925}"/>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8" name="Footer Placeholder 7">
            <a:extLst>
              <a:ext uri="{FF2B5EF4-FFF2-40B4-BE49-F238E27FC236}">
                <a16:creationId xmlns:a16="http://schemas.microsoft.com/office/drawing/2014/main" id="{ED2D6FD6-55F4-6186-A174-628CB3C1F62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D4F5542-25AB-AFDC-02DF-668963DBE3AC}"/>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829197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1F643-E2FD-BDB5-3BEC-5BF24C1CC59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F063292-F60D-E8C5-50A3-889A0BA8360E}"/>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4" name="Footer Placeholder 3">
            <a:extLst>
              <a:ext uri="{FF2B5EF4-FFF2-40B4-BE49-F238E27FC236}">
                <a16:creationId xmlns:a16="http://schemas.microsoft.com/office/drawing/2014/main" id="{27DFEA7E-7580-C6D8-AF38-2925D67F8F3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38348BA-22AA-C501-EA62-9A228368B4FA}"/>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299021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BEED2D-8E7D-A4B8-2BD9-3A41BB070D48}"/>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3" name="Footer Placeholder 2">
            <a:extLst>
              <a:ext uri="{FF2B5EF4-FFF2-40B4-BE49-F238E27FC236}">
                <a16:creationId xmlns:a16="http://schemas.microsoft.com/office/drawing/2014/main" id="{20AC5389-649C-B56A-FF6B-2A2BF65E408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B5CF741-487C-CED8-9411-49A3E04867D7}"/>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3236587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6223E-EB76-4A5E-3775-2F4AAB83DB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724C025-5196-C3A0-7E53-A262E481F8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82BEAA5-5C31-F1FD-D8EC-0C40849C76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6284EE-0F50-E6B7-4DB9-2889395B0B6F}"/>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97CA4E57-961D-9333-6622-283303B5435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DCEA3C3-50E3-C4D7-2FE4-0266DAA2ADA2}"/>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17490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2E405-55ED-EAA0-7C97-2D23653F3E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D01E97A-26A4-63CA-95EB-98B5A44E86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0C39945-1395-0124-1D6C-E06011DDA5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6F551A-2AD0-747F-FCDB-A1C285B7D30A}"/>
              </a:ext>
            </a:extLst>
          </p:cNvPr>
          <p:cNvSpPr>
            <a:spLocks noGrp="1"/>
          </p:cNvSpPr>
          <p:nvPr>
            <p:ph type="dt" sz="half" idx="10"/>
          </p:nvPr>
        </p:nvSpPr>
        <p:spPr/>
        <p:txBody>
          <a:bodyPr/>
          <a:lstStyle/>
          <a:p>
            <a:fld id="{30603443-C9E8-4B7A-9BDE-A779DF2E4C0B}" type="datetimeFigureOut">
              <a:rPr lang="en-GB" smtClean="0"/>
              <a:t>17/11/2023</a:t>
            </a:fld>
            <a:endParaRPr lang="en-GB"/>
          </a:p>
        </p:txBody>
      </p:sp>
      <p:sp>
        <p:nvSpPr>
          <p:cNvPr id="6" name="Footer Placeholder 5">
            <a:extLst>
              <a:ext uri="{FF2B5EF4-FFF2-40B4-BE49-F238E27FC236}">
                <a16:creationId xmlns:a16="http://schemas.microsoft.com/office/drawing/2014/main" id="{5A28FF3F-6763-7839-4682-599E9BE4DC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88CB70-D6EE-D26E-39D6-09AC291CC71B}"/>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38064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84FC2E-AAB2-55DD-2565-4023F5210B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A27F2C7-0EE1-05DB-9625-BC30653885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68C7F42-180A-9DEC-8055-9C3642F700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603443-C9E8-4B7A-9BDE-A779DF2E4C0B}" type="datetimeFigureOut">
              <a:rPr lang="en-GB" smtClean="0"/>
              <a:t>17/11/2023</a:t>
            </a:fld>
            <a:endParaRPr lang="en-GB"/>
          </a:p>
        </p:txBody>
      </p:sp>
      <p:sp>
        <p:nvSpPr>
          <p:cNvPr id="5" name="Footer Placeholder 4">
            <a:extLst>
              <a:ext uri="{FF2B5EF4-FFF2-40B4-BE49-F238E27FC236}">
                <a16:creationId xmlns:a16="http://schemas.microsoft.com/office/drawing/2014/main" id="{6A1EEA64-9677-4F4F-1C69-6A4B1BE637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2859D6E-B09C-8CAF-5915-EF25681567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E9A016-0E6B-4433-B229-0324707B470C}" type="slidenum">
              <a:rPr lang="en-GB" smtClean="0"/>
              <a:t>‹#›</a:t>
            </a:fld>
            <a:endParaRPr lang="en-GB"/>
          </a:p>
        </p:txBody>
      </p:sp>
      <p:sp>
        <p:nvSpPr>
          <p:cNvPr id="8" name="TextBox 7">
            <a:extLst>
              <a:ext uri="{FF2B5EF4-FFF2-40B4-BE49-F238E27FC236}">
                <a16:creationId xmlns:a16="http://schemas.microsoft.com/office/drawing/2014/main" id="{12602D41-68F0-E900-15DD-D99695600221}"/>
              </a:ext>
            </a:extLst>
          </p:cNvPr>
          <p:cNvSpPr txBox="1"/>
          <p:nvPr userDrawn="1">
            <p:extLst>
              <p:ext uri="{1162E1C5-73C7-4A58-AE30-91384D911F3F}">
                <p184:classification xmlns:p184="http://schemas.microsoft.com/office/powerpoint/2018/4/main" val="ftr"/>
              </p:ext>
            </p:extLst>
          </p:nvPr>
        </p:nvSpPr>
        <p:spPr>
          <a:xfrm>
            <a:off x="5865813" y="6705600"/>
            <a:ext cx="488950" cy="152400"/>
          </a:xfrm>
          <a:prstGeom prst="rect">
            <a:avLst/>
          </a:prstGeom>
        </p:spPr>
        <p:txBody>
          <a:bodyPr horzOverflow="overflow" lIns="0" tIns="0" rIns="0" bIns="0">
            <a:spAutoFit/>
          </a:bodyPr>
          <a:lstStyle/>
          <a:p>
            <a:pPr algn="l"/>
            <a:r>
              <a:rPr lang="en-GB" sz="1000">
                <a:solidFill>
                  <a:srgbClr val="000000"/>
                </a:solidFill>
                <a:latin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13050428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descr="Creating Inclusion, Identity and Belonging&#10;">
            <a:extLst>
              <a:ext uri="{FF2B5EF4-FFF2-40B4-BE49-F238E27FC236}">
                <a16:creationId xmlns:a16="http://schemas.microsoft.com/office/drawing/2014/main" id="{03399FE1-3741-E1A9-0DDE-6238B52199AB}"/>
              </a:ext>
              <a:ext uri="{C183D7F6-B498-43B3-948B-1728B52AA6E4}">
                <adec:decorative xmlns:adec="http://schemas.microsoft.com/office/drawing/2017/decorative" val="0"/>
              </a:ext>
            </a:extLst>
          </p:cNvPr>
          <p:cNvSpPr txBox="1"/>
          <p:nvPr/>
        </p:nvSpPr>
        <p:spPr>
          <a:xfrm>
            <a:off x="3307491" y="233530"/>
            <a:ext cx="5990622" cy="492122"/>
          </a:xfrm>
          <a:prstGeom prst="rect">
            <a:avLst/>
          </a:prstGeom>
          <a:noFill/>
        </p:spPr>
        <p:txBody>
          <a:bodyPr wrap="square" rtlCol="0">
            <a:spAutoFit/>
          </a:bodyPr>
          <a:lstStyle/>
          <a:p>
            <a:pPr algn="ctr">
              <a:lnSpc>
                <a:spcPct val="115000"/>
              </a:lnSpc>
              <a:spcAft>
                <a:spcPts val="1000"/>
              </a:spcAft>
            </a:pPr>
            <a:r>
              <a:rPr lang="en-GB" sz="2400" b="1" u="sng" dirty="0">
                <a:effectLst/>
                <a:latin typeface="Calibri" panose="020F0502020204030204" pitchFamily="34" charset="0"/>
                <a:ea typeface="Calibri" panose="020F0502020204030204" pitchFamily="34" charset="0"/>
                <a:cs typeface="Times New Roman" panose="02020603050405020304" pitchFamily="18" charset="0"/>
              </a:rPr>
              <a:t>Creating Inclusion, Identity and Belonging</a:t>
            </a:r>
            <a:endParaRPr lang="en-GB" sz="2400" b="1" u="sng" dirty="0">
              <a:effectLst/>
              <a:ea typeface="Calibri" panose="020F0502020204030204" pitchFamily="34" charset="0"/>
              <a:cs typeface="Times New Roman" panose="02020603050405020304" pitchFamily="18" charset="0"/>
            </a:endParaRPr>
          </a:p>
        </p:txBody>
      </p:sp>
      <p:sp>
        <p:nvSpPr>
          <p:cNvPr id="2" name="Title 1">
            <a:extLst>
              <a:ext uri="{FF2B5EF4-FFF2-40B4-BE49-F238E27FC236}">
                <a16:creationId xmlns:a16="http://schemas.microsoft.com/office/drawing/2014/main" id="{0E118D19-959C-323F-9367-6F15F76E1FD1}"/>
              </a:ext>
            </a:extLst>
          </p:cNvPr>
          <p:cNvSpPr>
            <a:spLocks noGrp="1"/>
          </p:cNvSpPr>
          <p:nvPr>
            <p:ph type="ctrTitle"/>
          </p:nvPr>
        </p:nvSpPr>
        <p:spPr>
          <a:xfrm>
            <a:off x="116665" y="830628"/>
            <a:ext cx="3990890" cy="3767187"/>
          </a:xfrm>
          <a:ln w="28575"/>
        </p:spPr>
        <p:style>
          <a:lnRef idx="2">
            <a:schemeClr val="dk1"/>
          </a:lnRef>
          <a:fillRef idx="1">
            <a:schemeClr val="lt1"/>
          </a:fillRef>
          <a:effectRef idx="0">
            <a:schemeClr val="dk1"/>
          </a:effectRef>
          <a:fontRef idx="minor">
            <a:schemeClr val="dk1"/>
          </a:fontRef>
        </p:style>
        <p:txBody>
          <a:bodyPr>
            <a:noAutofit/>
          </a:bodyPr>
          <a:lstStyle/>
          <a:p>
            <a:pPr algn="l">
              <a:lnSpc>
                <a:spcPct val="107000"/>
              </a:lnSpc>
              <a:spcAft>
                <a:spcPts val="800"/>
              </a:spcAft>
            </a:pPr>
            <a:r>
              <a:rPr lang="en-GB" sz="1200" b="1" dirty="0"/>
              <a:t>“When everyone is included, everyone wins” </a:t>
            </a:r>
            <a:r>
              <a:rPr lang="en-GB" sz="1200" dirty="0"/>
              <a:t>– Jesse Jackson</a:t>
            </a:r>
            <a:br>
              <a:rPr lang="en-GB" sz="1200" dirty="0"/>
            </a:br>
            <a:r>
              <a:rPr lang="en-GB" sz="1200" b="1" u="sng" dirty="0"/>
              <a:t>Child speak explanation </a:t>
            </a:r>
            <a:r>
              <a:rPr lang="en-GB" sz="1200" dirty="0"/>
              <a:t>–developing a positive sense of who you are and feeling that you are valued and respected as part of a family and community.</a:t>
            </a:r>
            <a:br>
              <a:rPr lang="en-GB" sz="1200" dirty="0"/>
            </a:br>
            <a:r>
              <a:rPr lang="en-GB" sz="1200" b="1" u="sng" dirty="0"/>
              <a:t>Key questions </a:t>
            </a:r>
            <a:br>
              <a:rPr lang="en-GB" sz="1200" dirty="0"/>
            </a:br>
            <a:r>
              <a:rPr lang="en-GB" sz="1200" b="1" u="sng" dirty="0">
                <a:solidFill>
                  <a:srgbClr val="008000"/>
                </a:solidFill>
              </a:rPr>
              <a:t>Learning from Experience</a:t>
            </a:r>
            <a:br>
              <a:rPr lang="en-GB" sz="1200" dirty="0"/>
            </a:br>
            <a:r>
              <a:rPr lang="en-GB" sz="1200" dirty="0"/>
              <a:t>What makes you, you? </a:t>
            </a:r>
            <a:br>
              <a:rPr lang="en-GB" sz="1200" dirty="0"/>
            </a:br>
            <a:r>
              <a:rPr lang="en-GB" sz="1200" dirty="0"/>
              <a:t>What do you belong to? (School, class, family, clubs etc)</a:t>
            </a:r>
            <a:br>
              <a:rPr lang="en-GB" sz="1200" dirty="0"/>
            </a:br>
            <a:r>
              <a:rPr lang="en-GB" sz="1200" b="1" u="sng" dirty="0">
                <a:solidFill>
                  <a:srgbClr val="CC0066"/>
                </a:solidFill>
              </a:rPr>
              <a:t>Learning about Religious and Non-Religious Worldviews</a:t>
            </a:r>
            <a:br>
              <a:rPr lang="en-GB" sz="1200" dirty="0"/>
            </a:br>
            <a:r>
              <a:rPr lang="en-GB" sz="1200" dirty="0"/>
              <a:t>What can we learn from different baby and birth ceremonies?</a:t>
            </a:r>
            <a:br>
              <a:rPr lang="en-GB" sz="1200" dirty="0"/>
            </a:br>
            <a:r>
              <a:rPr lang="en-GB" sz="1200" dirty="0"/>
              <a:t>How is the birth of a new baby celebrated in families?</a:t>
            </a:r>
            <a:br>
              <a:rPr lang="en-GB" sz="1200" dirty="0"/>
            </a:br>
            <a:r>
              <a:rPr lang="en-GB" sz="1200" b="1" u="sng" dirty="0">
                <a:solidFill>
                  <a:srgbClr val="008080"/>
                </a:solidFill>
              </a:rPr>
              <a:t>Learning from Faith</a:t>
            </a:r>
            <a:br>
              <a:rPr lang="en-GB" sz="1200" dirty="0"/>
            </a:br>
            <a:r>
              <a:rPr lang="en-GB" sz="1200" dirty="0"/>
              <a:t>Who are we and what makes us so unique?</a:t>
            </a:r>
            <a:br>
              <a:rPr lang="en-GB" sz="1200" dirty="0"/>
            </a:br>
            <a:r>
              <a:rPr lang="en-GB" sz="1200" dirty="0"/>
              <a:t>What makes people in our class unique?</a:t>
            </a:r>
            <a:br>
              <a:rPr lang="en-GB" sz="1200" dirty="0"/>
            </a:br>
            <a:r>
              <a:rPr lang="en-GB" sz="1200" b="1" u="sng" dirty="0">
                <a:solidFill>
                  <a:srgbClr val="660066"/>
                </a:solidFill>
              </a:rPr>
              <a:t>Learning to Discern</a:t>
            </a:r>
            <a:br>
              <a:rPr lang="en-GB" sz="1200" dirty="0"/>
            </a:br>
            <a:r>
              <a:rPr lang="en-GB" sz="1200" dirty="0"/>
              <a:t>What’s my own unique ability?</a:t>
            </a:r>
            <a:br>
              <a:rPr lang="en-GB" sz="1200" dirty="0"/>
            </a:br>
            <a:r>
              <a:rPr lang="en-GB" sz="1200" dirty="0"/>
              <a:t>Is it okay to be different?</a:t>
            </a:r>
          </a:p>
        </p:txBody>
      </p:sp>
      <p:sp>
        <p:nvSpPr>
          <p:cNvPr id="17" name="TextBox 16" descr="Religious traditions">
            <a:extLst>
              <a:ext uri="{FF2B5EF4-FFF2-40B4-BE49-F238E27FC236}">
                <a16:creationId xmlns:a16="http://schemas.microsoft.com/office/drawing/2014/main" id="{1DD67341-07FA-B270-3623-EBC9DCDD3274}"/>
              </a:ext>
              <a:ext uri="{C183D7F6-B498-43B3-948B-1728B52AA6E4}">
                <adec:decorative xmlns:adec="http://schemas.microsoft.com/office/drawing/2017/decorative" val="0"/>
              </a:ext>
            </a:extLst>
          </p:cNvPr>
          <p:cNvSpPr txBox="1"/>
          <p:nvPr/>
        </p:nvSpPr>
        <p:spPr>
          <a:xfrm>
            <a:off x="4173795" y="830628"/>
            <a:ext cx="3876842" cy="4146135"/>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Religious Traditions</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Christianity- Baptism.</a:t>
            </a:r>
            <a:br>
              <a:rPr lang="en-GB" sz="1200" dirty="0">
                <a:effectLst/>
                <a:latin typeface="Calibri" panose="020F0502020204030204" pitchFamily="34" charset="0"/>
                <a:ea typeface="Calibri" panose="020F0502020204030204" pitchFamily="34" charset="0"/>
                <a:cs typeface="Calibri" panose="020F0502020204030204" pitchFamily="34" charset="0"/>
              </a:rPr>
            </a:b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Islam- Prayer (Salah) and dress code.</a:t>
            </a:r>
            <a:br>
              <a:rPr lang="en-GB" sz="1200" dirty="0">
                <a:effectLst/>
                <a:latin typeface="Calibri" panose="020F0502020204030204" pitchFamily="34" charset="0"/>
                <a:ea typeface="Calibri" panose="020F0502020204030204" pitchFamily="34" charset="0"/>
                <a:cs typeface="Calibri" panose="020F0502020204030204" pitchFamily="34" charset="0"/>
              </a:rPr>
            </a:b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Sikhism- Baisakhi.</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Visit to the Gurdwara- how anyone of any faith, colour, religious background, gender, social status etc is welcome at the place of worship. </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The Sikh Amrit ceremony.</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Sikh names of Kaur and Singh given at birth.</a:t>
            </a:r>
            <a:endParaRPr lang="en-GB" sz="1200" b="1" u="sng"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Non-Religious Traditions </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Baby/birth ceremonies from a variety of traditions, including non-religious naming ceremonies</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Across the faiths – unique style of clothing across the religions.</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How families are made up </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Peer massage </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Guided Meditation and mindfulness </a:t>
            </a:r>
          </a:p>
        </p:txBody>
      </p:sp>
      <p:sp>
        <p:nvSpPr>
          <p:cNvPr id="19" name="TextBox 18" descr="RESOURCES">
            <a:extLst>
              <a:ext uri="{FF2B5EF4-FFF2-40B4-BE49-F238E27FC236}">
                <a16:creationId xmlns:a16="http://schemas.microsoft.com/office/drawing/2014/main" id="{2BC1D59B-21A6-F301-7CE9-726A26514300}"/>
              </a:ext>
              <a:ext uri="{C183D7F6-B498-43B3-948B-1728B52AA6E4}">
                <adec:decorative xmlns:adec="http://schemas.microsoft.com/office/drawing/2017/decorative" val="0"/>
              </a:ext>
            </a:extLst>
          </p:cNvPr>
          <p:cNvSpPr txBox="1"/>
          <p:nvPr/>
        </p:nvSpPr>
        <p:spPr>
          <a:xfrm>
            <a:off x="8134989" y="830628"/>
            <a:ext cx="3972458" cy="5434436"/>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Resources</a:t>
            </a: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Religious</a:t>
            </a: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Christianity</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Jesus Walks on Water (The Lion First Bible) John 6:16-21</a:t>
            </a:r>
            <a:endParaRPr lang="en-GB" sz="1200" b="1" u="sng"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Non-Religious</a:t>
            </a:r>
            <a:br>
              <a:rPr lang="en-GB" sz="1200" b="1" u="sng"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‘Giraffe’s Can’t Dance’ - by Giles Andrae</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‘A Colour of His Own’ - by Leo </a:t>
            </a:r>
            <a:r>
              <a:rPr lang="en-GB" sz="1200" dirty="0" err="1">
                <a:effectLst/>
                <a:latin typeface="Calibri" panose="020F0502020204030204" pitchFamily="34" charset="0"/>
                <a:ea typeface="Calibri" panose="020F0502020204030204" pitchFamily="34" charset="0"/>
                <a:cs typeface="Calibri" panose="020F0502020204030204" pitchFamily="34" charset="0"/>
              </a:rPr>
              <a:t>Lionni</a:t>
            </a:r>
            <a:r>
              <a:rPr lang="en-GB" sz="1200" dirty="0">
                <a:effectLst/>
                <a:latin typeface="Calibri" panose="020F0502020204030204" pitchFamily="34" charset="0"/>
                <a:ea typeface="Calibri" panose="020F0502020204030204" pitchFamily="34" charset="0"/>
                <a:cs typeface="Calibri" panose="020F0502020204030204" pitchFamily="34" charset="0"/>
              </a:rPr>
              <a:t> </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‘What I Believe’ - by Alan Brown.</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Our Class is a Family –by Shannon Olsen</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All Are Welcome Paperback –by Alexandra Penfold</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A handful of buttons - by Carmen </a:t>
            </a:r>
            <a:r>
              <a:rPr lang="en-GB" sz="1200" dirty="0" err="1">
                <a:effectLst/>
                <a:latin typeface="Calibri" panose="020F0502020204030204" pitchFamily="34" charset="0"/>
                <a:ea typeface="Calibri" panose="020F0502020204030204" pitchFamily="34" charset="0"/>
                <a:cs typeface="Calibri" panose="020F0502020204030204" pitchFamily="34" charset="0"/>
              </a:rPr>
              <a:t>Parets</a:t>
            </a:r>
            <a:r>
              <a:rPr lang="en-GB" sz="1200" dirty="0">
                <a:effectLst/>
                <a:latin typeface="Calibri" panose="020F0502020204030204" pitchFamily="34" charset="0"/>
                <a:ea typeface="Calibri" panose="020F0502020204030204" pitchFamily="34" charset="0"/>
                <a:cs typeface="Calibri" panose="020F0502020204030204" pitchFamily="34" charset="0"/>
              </a:rPr>
              <a:t> </a:t>
            </a:r>
            <a:r>
              <a:rPr lang="en-GB" sz="1200" dirty="0" err="1">
                <a:effectLst/>
                <a:latin typeface="Calibri" panose="020F0502020204030204" pitchFamily="34" charset="0"/>
                <a:ea typeface="Calibri" panose="020F0502020204030204" pitchFamily="34" charset="0"/>
                <a:cs typeface="Calibri" panose="020F0502020204030204" pitchFamily="34" charset="0"/>
              </a:rPr>
              <a:t>Luque</a:t>
            </a:r>
            <a:br>
              <a:rPr lang="en-GB" sz="1200" dirty="0">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Baptism cards, baptismal candle.</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Christening robe, booties and cap.</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First communion certificate or pendant.</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DVD ‘Stop, Look, Listen Dottie and Buzz 4–6-year-olds Channel 4’ – 10-minute video explores the themes of belonging and baptism.</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Baptism videos and picture books.</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Persona dolls.</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Different outfits/style of dress across the faith groups. Special clothing for special occasions.</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Guided meditation (Zen Den – Cosmic Kids) </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‘My Humanist Family’ Believing and Belonging series, Gill Vaisey</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‘Elmer’ – by David McKee</a:t>
            </a:r>
          </a:p>
        </p:txBody>
      </p:sp>
      <p:sp>
        <p:nvSpPr>
          <p:cNvPr id="20" name="TextBox 19" descr="HOMELINKS">
            <a:extLst>
              <a:ext uri="{FF2B5EF4-FFF2-40B4-BE49-F238E27FC236}">
                <a16:creationId xmlns:a16="http://schemas.microsoft.com/office/drawing/2014/main" id="{775B168B-0BC2-6A16-AE5B-C88D0527E1D8}"/>
              </a:ext>
              <a:ext uri="{C183D7F6-B498-43B3-948B-1728B52AA6E4}">
                <adec:decorative xmlns:adec="http://schemas.microsoft.com/office/drawing/2017/decorative" val="0"/>
              </a:ext>
            </a:extLst>
          </p:cNvPr>
          <p:cNvSpPr txBox="1"/>
          <p:nvPr/>
        </p:nvSpPr>
        <p:spPr>
          <a:xfrm>
            <a:off x="98553" y="4681856"/>
            <a:ext cx="3972458" cy="1822935"/>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Times New Roman" panose="02020603050405020304" pitchFamily="18" charset="0"/>
              </a:rPr>
              <a:t>EYFS Areas of Learning Links </a:t>
            </a:r>
          </a:p>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Times New Roman" panose="02020603050405020304" pitchFamily="18" charset="0"/>
              </a:rPr>
              <a:t>PRIME</a:t>
            </a:r>
            <a:br>
              <a:rPr lang="en-GB" sz="1200" b="1" u="sng" dirty="0">
                <a:effectLst/>
                <a:latin typeface="Calibri" panose="020F0502020204030204" pitchFamily="34" charset="0"/>
                <a:ea typeface="Calibri" panose="020F0502020204030204" pitchFamily="34" charset="0"/>
                <a:cs typeface="Times New Roman" panose="02020603050405020304" pitchFamily="18" charset="0"/>
              </a:rPr>
            </a:br>
            <a:r>
              <a:rPr lang="en-GB" sz="1200" dirty="0">
                <a:effectLst/>
                <a:latin typeface="Calibri" panose="020F0502020204030204" pitchFamily="34" charset="0"/>
                <a:ea typeface="Calibri" panose="020F0502020204030204" pitchFamily="34" charset="0"/>
                <a:cs typeface="Times New Roman" panose="02020603050405020304" pitchFamily="18" charset="0"/>
              </a:rPr>
              <a:t>Listening, Attention and Understanding, Speaking, Self-Regulation</a:t>
            </a:r>
            <a:r>
              <a:rPr lang="en-GB" sz="1200" dirty="0">
                <a:latin typeface="Calibri" panose="020F0502020204030204" pitchFamily="34" charset="0"/>
                <a:ea typeface="Calibri" panose="020F0502020204030204" pitchFamily="34" charset="0"/>
                <a:cs typeface="Times New Roman" panose="02020603050405020304" pitchFamily="18" charset="0"/>
              </a:rPr>
              <a:t>, </a:t>
            </a:r>
            <a:r>
              <a:rPr lang="en-GB" sz="1200" dirty="0">
                <a:effectLst/>
                <a:latin typeface="Calibri" panose="020F0502020204030204" pitchFamily="34" charset="0"/>
                <a:ea typeface="Calibri" panose="020F0502020204030204" pitchFamily="34" charset="0"/>
                <a:cs typeface="Times New Roman" panose="02020603050405020304" pitchFamily="18" charset="0"/>
              </a:rPr>
              <a:t>Managing Self, Building Relationships </a:t>
            </a:r>
            <a:endParaRPr lang="en-GB" sz="1200" b="1" u="sng"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Times New Roman" panose="02020603050405020304" pitchFamily="18" charset="0"/>
              </a:rPr>
              <a:t>SPECIFIC</a:t>
            </a:r>
            <a:br>
              <a:rPr lang="en-GB" sz="1200" b="1" u="sng" dirty="0">
                <a:effectLst/>
                <a:latin typeface="Calibri" panose="020F0502020204030204" pitchFamily="34" charset="0"/>
                <a:ea typeface="Calibri" panose="020F0502020204030204" pitchFamily="34" charset="0"/>
                <a:cs typeface="Times New Roman" panose="02020603050405020304" pitchFamily="18" charset="0"/>
              </a:rPr>
            </a:br>
            <a:r>
              <a:rPr lang="en-GB" sz="1200" dirty="0">
                <a:effectLst/>
                <a:latin typeface="Calibri" panose="020F0502020204030204" pitchFamily="34" charset="0"/>
                <a:ea typeface="Calibri" panose="020F0502020204030204" pitchFamily="34" charset="0"/>
                <a:cs typeface="Times New Roman" panose="02020603050405020304" pitchFamily="18" charset="0"/>
              </a:rPr>
              <a:t>People, Culture and Communities , Past and Present, The Natural World, Being Imaginative and Expressive</a:t>
            </a:r>
          </a:p>
        </p:txBody>
      </p:sp>
      <p:sp>
        <p:nvSpPr>
          <p:cNvPr id="3" name="Subtitle 2">
            <a:extLst>
              <a:ext uri="{FF2B5EF4-FFF2-40B4-BE49-F238E27FC236}">
                <a16:creationId xmlns:a16="http://schemas.microsoft.com/office/drawing/2014/main" id="{59434D02-20B3-7863-81D5-EF6496C06D0A}"/>
              </a:ext>
            </a:extLst>
          </p:cNvPr>
          <p:cNvSpPr>
            <a:spLocks noGrp="1"/>
          </p:cNvSpPr>
          <p:nvPr>
            <p:ph type="subTitle" idx="1"/>
          </p:nvPr>
        </p:nvSpPr>
        <p:spPr>
          <a:xfrm>
            <a:off x="4173795" y="5119848"/>
            <a:ext cx="3876842" cy="1384943"/>
          </a:xfrm>
          <a:ln w="28575"/>
        </p:spPr>
        <p:style>
          <a:lnRef idx="2">
            <a:schemeClr val="dk1"/>
          </a:lnRef>
          <a:fillRef idx="1">
            <a:schemeClr val="lt1"/>
          </a:fillRef>
          <a:effectRef idx="0">
            <a:schemeClr val="dk1"/>
          </a:effectRef>
          <a:fontRef idx="minor">
            <a:schemeClr val="dk1"/>
          </a:fontRef>
        </p:style>
        <p:txBody>
          <a:bodyPr>
            <a:noAutofit/>
          </a:bodyPr>
          <a:lstStyle/>
          <a:p>
            <a:pPr algn="l"/>
            <a:r>
              <a:rPr lang="en-GB" sz="1200" b="1" u="sng" dirty="0">
                <a:effectLst/>
                <a:ea typeface="Calibri" panose="020F0502020204030204" pitchFamily="34" charset="0"/>
                <a:cs typeface="Times New Roman" panose="02020603050405020304" pitchFamily="18" charset="0"/>
              </a:rPr>
              <a:t>Home links</a:t>
            </a:r>
          </a:p>
          <a:p>
            <a:pPr algn="l"/>
            <a:r>
              <a:rPr lang="en-GB" sz="1200" dirty="0">
                <a:effectLst/>
                <a:ea typeface="Calibri" panose="020F0502020204030204" pitchFamily="34" charset="0"/>
                <a:cs typeface="Times New Roman" panose="02020603050405020304" pitchFamily="18" charset="0"/>
              </a:rPr>
              <a:t>Ask parents to bring in an item of clothing from their child’s baby days. Explain what it means to them e.g. Christening gown.</a:t>
            </a:r>
          </a:p>
          <a:p>
            <a:pPr algn="l"/>
            <a:r>
              <a:rPr lang="en-GB" sz="1200" dirty="0">
                <a:effectLst/>
                <a:ea typeface="Calibri" panose="020F0502020204030204" pitchFamily="34" charset="0"/>
                <a:cs typeface="Times New Roman" panose="02020603050405020304" pitchFamily="18" charset="0"/>
              </a:rPr>
              <a:t>Ask parents to contribute information/photographs for family tree project.</a:t>
            </a:r>
          </a:p>
        </p:txBody>
      </p:sp>
      <p:pic>
        <p:nvPicPr>
          <p:cNvPr id="22" name="Picture 21">
            <a:extLst>
              <a:ext uri="{FF2B5EF4-FFF2-40B4-BE49-F238E27FC236}">
                <a16:creationId xmlns:a16="http://schemas.microsoft.com/office/drawing/2014/main" id="{0A4AD558-DF40-12CC-3037-C623966B8B66}"/>
              </a:ext>
              <a:ext uri="{C183D7F6-B498-43B3-948B-1728B52AA6E4}">
                <adec:decorative xmlns:adec="http://schemas.microsoft.com/office/drawing/2017/decorative" val="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55311" y="193612"/>
            <a:ext cx="939165" cy="495867"/>
          </a:xfrm>
          <a:prstGeom prst="rect">
            <a:avLst/>
          </a:prstGeom>
        </p:spPr>
      </p:pic>
      <p:sp>
        <p:nvSpPr>
          <p:cNvPr id="4" name="TextBox 3">
            <a:extLst>
              <a:ext uri="{FF2B5EF4-FFF2-40B4-BE49-F238E27FC236}">
                <a16:creationId xmlns:a16="http://schemas.microsoft.com/office/drawing/2014/main" id="{F0CB4DB1-B693-66C1-D013-10C850600169}"/>
              </a:ext>
              <a:ext uri="{C183D7F6-B498-43B3-948B-1728B52AA6E4}">
                <adec:decorative xmlns:adec="http://schemas.microsoft.com/office/drawing/2017/decorative" val="1"/>
              </a:ext>
            </a:extLst>
          </p:cNvPr>
          <p:cNvSpPr txBox="1"/>
          <p:nvPr/>
        </p:nvSpPr>
        <p:spPr>
          <a:xfrm>
            <a:off x="308225" y="234955"/>
            <a:ext cx="1382430" cy="584775"/>
          </a:xfrm>
          <a:prstGeom prst="rect">
            <a:avLst/>
          </a:prstGeom>
          <a:noFill/>
        </p:spPr>
        <p:txBody>
          <a:bodyPr wrap="square" rtlCol="0">
            <a:spAutoFit/>
          </a:bodyPr>
          <a:lstStyle/>
          <a:p>
            <a:r>
              <a:rPr lang="en-GB" sz="3200" dirty="0">
                <a:latin typeface="Verdana" panose="020B0604030504040204" pitchFamily="34" charset="0"/>
                <a:ea typeface="Verdana" panose="020B0604030504040204" pitchFamily="34" charset="0"/>
                <a:cs typeface="Raavi" panose="020B0502040204020203" pitchFamily="34" charset="0"/>
              </a:rPr>
              <a:t>EYFS</a:t>
            </a:r>
          </a:p>
        </p:txBody>
      </p:sp>
    </p:spTree>
    <p:extLst>
      <p:ext uri="{BB962C8B-B14F-4D97-AF65-F5344CB8AC3E}">
        <p14:creationId xmlns:p14="http://schemas.microsoft.com/office/powerpoint/2010/main" val="410677870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SISTID" val="2d27e591-1022-4d1a-a8bb-bd2e7bae1993"/>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156</TotalTime>
  <Words>534</Words>
  <Application>Microsoft Office PowerPoint</Application>
  <PresentationFormat>Widescreen</PresentationFormat>
  <Paragraphs>18</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Verdana</vt:lpstr>
      <vt:lpstr>Office Theme</vt:lpstr>
      <vt:lpstr>“When everyone is included, everyone wins” – Jesse Jackson Child speak explanation –developing a positive sense of who you are and feeling that you are valued and respected as part of a family and community. Key questions  Learning from Experience What makes you, you?  What do you belong to? (School, class, family, clubs etc) Learning about Religious and Non-Religious Worldviews What can we learn from different baby and birth ceremonies? How is the birth of a new baby celebrated in families? Learning from Faith Who are we and what makes us so unique? What makes people in our class unique? Learning to Discern What’s my own unique ability? Is it okay to be different?</vt:lpstr>
    </vt:vector>
  </TitlesOfParts>
  <Company>Birmingham City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Appreciating Beauty</dc:title>
  <dc:creator>Jaspal Shambi</dc:creator>
  <cp:lastModifiedBy>Dee Hill</cp:lastModifiedBy>
  <cp:revision>10</cp:revision>
  <dcterms:created xsi:type="dcterms:W3CDTF">2023-11-01T16:02:31Z</dcterms:created>
  <dcterms:modified xsi:type="dcterms:W3CDTF">2023-11-17T16:22:01Z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oudStatistics_StoryID">
    <vt:lpwstr>9d70737e-8046-41c6-aaf7-e670497d8801</vt:lpwstr>
  </property>
  <property fmtid="{D5CDD505-2E9C-101B-9397-08002B2CF9AE}" pid="3" name="MSIP_Label_a17471b1-27ab-4640-9264-e69a67407ca3_Enabled">
    <vt:lpwstr>true</vt:lpwstr>
  </property>
  <property fmtid="{D5CDD505-2E9C-101B-9397-08002B2CF9AE}" pid="4" name="MSIP_Label_a17471b1-27ab-4640-9264-e69a67407ca3_SetDate">
    <vt:lpwstr>2023-11-01T16:37:36Z</vt:lpwstr>
  </property>
  <property fmtid="{D5CDD505-2E9C-101B-9397-08002B2CF9AE}" pid="5" name="MSIP_Label_a17471b1-27ab-4640-9264-e69a67407ca3_Method">
    <vt:lpwstr>Standard</vt:lpwstr>
  </property>
  <property fmtid="{D5CDD505-2E9C-101B-9397-08002B2CF9AE}" pid="6" name="MSIP_Label_a17471b1-27ab-4640-9264-e69a67407ca3_Name">
    <vt:lpwstr>BCC - OFFICIAL</vt:lpwstr>
  </property>
  <property fmtid="{D5CDD505-2E9C-101B-9397-08002B2CF9AE}" pid="7" name="MSIP_Label_a17471b1-27ab-4640-9264-e69a67407ca3_SiteId">
    <vt:lpwstr>699ace67-d2e4-4bcd-b303-d2bbe2b9bbf1</vt:lpwstr>
  </property>
  <property fmtid="{D5CDD505-2E9C-101B-9397-08002B2CF9AE}" pid="8" name="MSIP_Label_a17471b1-27ab-4640-9264-e69a67407ca3_ActionId">
    <vt:lpwstr>8d934144-01b6-4699-90fa-9ae76a3b84ba</vt:lpwstr>
  </property>
  <property fmtid="{D5CDD505-2E9C-101B-9397-08002B2CF9AE}" pid="9" name="MSIP_Label_a17471b1-27ab-4640-9264-e69a67407ca3_ContentBits">
    <vt:lpwstr>2</vt:lpwstr>
  </property>
  <property fmtid="{D5CDD505-2E9C-101B-9397-08002B2CF9AE}" pid="10" name="ClassificationContentMarkingFooterLocations">
    <vt:lpwstr>Office Theme:8</vt:lpwstr>
  </property>
  <property fmtid="{D5CDD505-2E9C-101B-9397-08002B2CF9AE}" pid="11" name="ClassificationContentMarkingFooterText">
    <vt:lpwstr>OFFICIAL</vt:lpwstr>
  </property>
</Properties>
</file>