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custDataLst>
    <p:tags r:id="rId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66"/>
    <a:srgbClr val="008080"/>
    <a:srgbClr val="CC0066"/>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3792" autoAdjust="0"/>
  </p:normalViewPr>
  <p:slideViewPr>
    <p:cSldViewPr snapToGrid="0">
      <p:cViewPr varScale="1">
        <p:scale>
          <a:sx n="85" d="100"/>
          <a:sy n="85" d="100"/>
        </p:scale>
        <p:origin x="102" y="57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tags" Target="tags/tag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CCF4C-AF85-8AB5-D05B-3D0A0DF4F86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CD2FD4A-A6E9-FFA3-C3CC-6DCA3AC597D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A3BD3F7-FA46-1351-D6A0-A57E60DE42DC}"/>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4397E9E0-A62B-FBF3-6F71-111FCA857BC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2A21311-398E-CA76-F83F-AD97F091FF29}"/>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28058567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46A30-8B63-4648-2E2E-DE5B34D6E10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9AAFC82-06FE-EDD8-4C5D-CD3F15F6105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7C0A292-491C-B53E-1475-4863B986F64B}"/>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2270EBC4-9B87-A0EC-7569-DBC577A272E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CC04E22-AC67-CDB1-32DE-011CCE1337FB}"/>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42941635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62A3286-6625-8098-B45A-8EACDBEC3F3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8BF68D3-2B08-139C-7795-24B8406F84F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928943A-384D-B090-B4F4-DBDB374DEA1C}"/>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C0AE4847-7D64-76F1-74DD-05DCE32812F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4BAE940-EA97-DA4B-F1B5-69F6BE96AB39}"/>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072107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048680-B82A-C346-EE23-C79B65F010C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049313C-155A-8FA7-3F22-CDCF307792B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9E2801F-95BA-E815-1221-CC2DA5D4B492}"/>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E3041D7A-1669-AE4F-B973-61A2C19DB63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D4F040C-D728-40DC-3D5C-284BCD010DE5}"/>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2558678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7D7D8-5CF4-F4DC-F0CE-C5F93078FAA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68A4467-B379-E87B-683C-B493E0BECBC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33E07AB-D9D6-4117-5F36-39EDBA3EA34B}"/>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D427289D-1EA6-5016-2C17-B992B9A0C4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891691F-A9AC-BEE9-0244-E43FA23E6B89}"/>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374743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B21197-885F-6DB2-C819-619C9A50D38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6E98564-B206-1103-83E4-F9D5C40ABBF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69C13BE-2C2A-3812-4123-1F11F10318C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93679A7-9B7D-6121-5CD9-33A71A548824}"/>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6" name="Footer Placeholder 5">
            <a:extLst>
              <a:ext uri="{FF2B5EF4-FFF2-40B4-BE49-F238E27FC236}">
                <a16:creationId xmlns:a16="http://schemas.microsoft.com/office/drawing/2014/main" id="{97FD8B13-AE94-F00B-E28E-6ECF0634546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E3EAC98-E553-2D78-194B-1E71EEDF25D8}"/>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2362605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2E71AD-074E-2681-5323-F71C28F7BA6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79A5FA6-BB90-B3E5-1C48-AC6DA26BD32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9366243-B4A6-69FE-74D0-A79D9FDD742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5AC1702-A257-BB9D-00E3-8316A8E7B23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75C14BC-DE3B-9EBA-3AE4-C89B6A619FA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CA180B0-34D0-7D0B-51A7-C9CC8A218925}"/>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8" name="Footer Placeholder 7">
            <a:extLst>
              <a:ext uri="{FF2B5EF4-FFF2-40B4-BE49-F238E27FC236}">
                <a16:creationId xmlns:a16="http://schemas.microsoft.com/office/drawing/2014/main" id="{ED2D6FD6-55F4-6186-A174-628CB3C1F625}"/>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D4F5542-25AB-AFDC-02DF-668963DBE3AC}"/>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829197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E1F643-E2FD-BDB5-3BEC-5BF24C1CC59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F063292-F60D-E8C5-50A3-889A0BA8360E}"/>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4" name="Footer Placeholder 3">
            <a:extLst>
              <a:ext uri="{FF2B5EF4-FFF2-40B4-BE49-F238E27FC236}">
                <a16:creationId xmlns:a16="http://schemas.microsoft.com/office/drawing/2014/main" id="{27DFEA7E-7580-C6D8-AF38-2925D67F8F3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38348BA-22AA-C501-EA62-9A228368B4FA}"/>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2990214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7BEED2D-8E7D-A4B8-2BD9-3A41BB070D48}"/>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3" name="Footer Placeholder 2">
            <a:extLst>
              <a:ext uri="{FF2B5EF4-FFF2-40B4-BE49-F238E27FC236}">
                <a16:creationId xmlns:a16="http://schemas.microsoft.com/office/drawing/2014/main" id="{20AC5389-649C-B56A-FF6B-2A2BF65E408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B5CF741-487C-CED8-9411-49A3E04867D7}"/>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32365877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6223E-EB76-4A5E-3775-2F4AAB83DB6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724C025-5196-C3A0-7E53-A262E481F80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82BEAA5-5C31-F1FD-D8EC-0C40849C76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26284EE-0F50-E6B7-4DB9-2889395B0B6F}"/>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6" name="Footer Placeholder 5">
            <a:extLst>
              <a:ext uri="{FF2B5EF4-FFF2-40B4-BE49-F238E27FC236}">
                <a16:creationId xmlns:a16="http://schemas.microsoft.com/office/drawing/2014/main" id="{97CA4E57-961D-9333-6622-283303B5435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DCEA3C3-50E3-C4D7-2FE4-0266DAA2ADA2}"/>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174908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72E405-55ED-EAA0-7C97-2D23653F3E9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D01E97A-26A4-63CA-95EB-98B5A44E868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0C39945-1395-0124-1D6C-E06011DDA5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6F551A-2AD0-747F-FCDB-A1C285B7D30A}"/>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6" name="Footer Placeholder 5">
            <a:extLst>
              <a:ext uri="{FF2B5EF4-FFF2-40B4-BE49-F238E27FC236}">
                <a16:creationId xmlns:a16="http://schemas.microsoft.com/office/drawing/2014/main" id="{5A28FF3F-6763-7839-4682-599E9BE4DC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088CB70-D6EE-D26E-39D6-09AC291CC71B}"/>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2380641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B84FC2E-AAB2-55DD-2565-4023F5210B7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A27F2C7-0EE1-05DB-9625-BC306538856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68C7F42-180A-9DEC-8055-9C3642F700E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6A1EEA64-9677-4F4F-1C69-6A4B1BE6379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2859D6E-B09C-8CAF-5915-EF256815677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E9A016-0E6B-4433-B229-0324707B470C}" type="slidenum">
              <a:rPr lang="en-GB" smtClean="0"/>
              <a:t>‹#›</a:t>
            </a:fld>
            <a:endParaRPr lang="en-GB"/>
          </a:p>
        </p:txBody>
      </p:sp>
      <p:sp>
        <p:nvSpPr>
          <p:cNvPr id="8" name="TextBox 7">
            <a:extLst>
              <a:ext uri="{FF2B5EF4-FFF2-40B4-BE49-F238E27FC236}">
                <a16:creationId xmlns:a16="http://schemas.microsoft.com/office/drawing/2014/main" id="{12602D41-68F0-E900-15DD-D99695600221}"/>
              </a:ext>
            </a:extLst>
          </p:cNvPr>
          <p:cNvSpPr txBox="1"/>
          <p:nvPr userDrawn="1">
            <p:extLst>
              <p:ext uri="{1162E1C5-73C7-4A58-AE30-91384D911F3F}">
                <p184:classification xmlns:p184="http://schemas.microsoft.com/office/powerpoint/2018/4/main" val="ftr"/>
              </p:ext>
            </p:extLst>
          </p:nvPr>
        </p:nvSpPr>
        <p:spPr>
          <a:xfrm>
            <a:off x="5865813" y="6705600"/>
            <a:ext cx="488950" cy="152400"/>
          </a:xfrm>
          <a:prstGeom prst="rect">
            <a:avLst/>
          </a:prstGeom>
        </p:spPr>
        <p:txBody>
          <a:bodyPr horzOverflow="overflow" lIns="0" tIns="0" rIns="0" bIns="0">
            <a:spAutoFit/>
          </a:bodyPr>
          <a:lstStyle/>
          <a:p>
            <a:pPr algn="l"/>
            <a:r>
              <a:rPr lang="en-GB" sz="1000">
                <a:solidFill>
                  <a:srgbClr val="000000"/>
                </a:solidFill>
                <a:latin typeface="Calibri" panose="020F0502020204030204" pitchFamily="34" charset="0"/>
                <a:cs typeface="Calibri" panose="020F0502020204030204" pitchFamily="34" charset="0"/>
              </a:rPr>
              <a:t>OFFICIAL</a:t>
            </a:r>
          </a:p>
        </p:txBody>
      </p:sp>
    </p:spTree>
    <p:extLst>
      <p:ext uri="{BB962C8B-B14F-4D97-AF65-F5344CB8AC3E}">
        <p14:creationId xmlns:p14="http://schemas.microsoft.com/office/powerpoint/2010/main" val="13050428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hyperlink" Target="https://www.amazon.com/Emperors-Clothes-Hans-Christian-Andersen/dp/0618344209/ref=as_li_ss_tl?dchild=1&amp;keywords=The+Emperor%27s+New+Clothes+by+Hans+Christian+Anderson&amp;qid=1591380891&amp;sr=8-2&amp;linkCode=ll1&amp;tag=lechonthri00-20&amp;linkId=f15693538b1cc5cb11a104e940efddce&amp;language=en_US"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Box 20" descr="Being Modest and Listening to Others&#10;">
            <a:extLst>
              <a:ext uri="{FF2B5EF4-FFF2-40B4-BE49-F238E27FC236}">
                <a16:creationId xmlns:a16="http://schemas.microsoft.com/office/drawing/2014/main" id="{03399FE1-3741-E1A9-0DDE-6238B52199AB}"/>
              </a:ext>
              <a:ext uri="{C183D7F6-B498-43B3-948B-1728B52AA6E4}">
                <adec:decorative xmlns:adec="http://schemas.microsoft.com/office/drawing/2017/decorative" val="0"/>
              </a:ext>
            </a:extLst>
          </p:cNvPr>
          <p:cNvSpPr txBox="1"/>
          <p:nvPr/>
        </p:nvSpPr>
        <p:spPr>
          <a:xfrm>
            <a:off x="3573422" y="159249"/>
            <a:ext cx="5467836" cy="492122"/>
          </a:xfrm>
          <a:prstGeom prst="rect">
            <a:avLst/>
          </a:prstGeom>
          <a:noFill/>
        </p:spPr>
        <p:txBody>
          <a:bodyPr wrap="square" rtlCol="0">
            <a:spAutoFit/>
          </a:bodyPr>
          <a:lstStyle/>
          <a:p>
            <a:pPr algn="ctr">
              <a:lnSpc>
                <a:spcPct val="115000"/>
              </a:lnSpc>
              <a:spcAft>
                <a:spcPts val="1000"/>
              </a:spcAft>
            </a:pPr>
            <a:r>
              <a:rPr lang="en-GB" sz="2400" b="1" u="sng" dirty="0">
                <a:effectLst/>
                <a:latin typeface="Calibri" panose="020F0502020204030204" pitchFamily="34" charset="0"/>
                <a:ea typeface="Calibri" panose="020F0502020204030204" pitchFamily="34" charset="0"/>
                <a:cs typeface="Times New Roman" panose="02020603050405020304" pitchFamily="18" charset="0"/>
              </a:rPr>
              <a:t>Being Modest and Listening to Others</a:t>
            </a:r>
            <a:endParaRPr lang="en-GB" sz="2400" b="1" u="sng" dirty="0">
              <a:effectLst/>
              <a:ea typeface="Calibri" panose="020F0502020204030204" pitchFamily="34" charset="0"/>
              <a:cs typeface="Times New Roman" panose="02020603050405020304" pitchFamily="18" charset="0"/>
            </a:endParaRPr>
          </a:p>
        </p:txBody>
      </p:sp>
      <p:sp>
        <p:nvSpPr>
          <p:cNvPr id="2" name="Title 1">
            <a:extLst>
              <a:ext uri="{FF2B5EF4-FFF2-40B4-BE49-F238E27FC236}">
                <a16:creationId xmlns:a16="http://schemas.microsoft.com/office/drawing/2014/main" id="{0E118D19-959C-323F-9367-6F15F76E1FD1}"/>
              </a:ext>
            </a:extLst>
          </p:cNvPr>
          <p:cNvSpPr>
            <a:spLocks noGrp="1"/>
          </p:cNvSpPr>
          <p:nvPr>
            <p:ph type="ctrTitle"/>
          </p:nvPr>
        </p:nvSpPr>
        <p:spPr>
          <a:xfrm>
            <a:off x="72196" y="830628"/>
            <a:ext cx="3990890" cy="3821987"/>
          </a:xfrm>
          <a:ln w="28575"/>
        </p:spPr>
        <p:style>
          <a:lnRef idx="2">
            <a:schemeClr val="dk1"/>
          </a:lnRef>
          <a:fillRef idx="1">
            <a:schemeClr val="lt1"/>
          </a:fillRef>
          <a:effectRef idx="0">
            <a:schemeClr val="dk1"/>
          </a:effectRef>
          <a:fontRef idx="minor">
            <a:schemeClr val="dk1"/>
          </a:fontRef>
        </p:style>
        <p:txBody>
          <a:bodyPr>
            <a:noAutofit/>
          </a:bodyPr>
          <a:lstStyle/>
          <a:p>
            <a:pPr algn="l">
              <a:lnSpc>
                <a:spcPct val="107000"/>
              </a:lnSpc>
              <a:spcAft>
                <a:spcPts val="800"/>
              </a:spcAft>
            </a:pPr>
            <a:r>
              <a:rPr lang="en-GB" sz="1200" b="1" dirty="0"/>
              <a:t>“Be a light unto others, not boastful of self.” </a:t>
            </a:r>
            <a:r>
              <a:rPr lang="en-GB" sz="1200" dirty="0"/>
              <a:t>Edgar Cayce</a:t>
            </a:r>
            <a:br>
              <a:rPr lang="en-GB" sz="1200" dirty="0"/>
            </a:br>
            <a:br>
              <a:rPr lang="en-GB" sz="1200" b="1" u="sng" dirty="0"/>
            </a:br>
            <a:r>
              <a:rPr lang="en-GB" sz="1200" b="1" u="sng" dirty="0"/>
              <a:t>Child speak explanation</a:t>
            </a:r>
            <a:br>
              <a:rPr lang="en-GB" sz="1200" dirty="0"/>
            </a:br>
            <a:r>
              <a:rPr lang="en-GB" sz="1200" dirty="0"/>
              <a:t>Being someone who doesn’t show off or boast all of the time. The importance of listening to each other</a:t>
            </a:r>
            <a:br>
              <a:rPr lang="en-GB" sz="1200" dirty="0"/>
            </a:br>
            <a:r>
              <a:rPr lang="en-GB" sz="1200" b="1" u="sng" dirty="0"/>
              <a:t>Key questions </a:t>
            </a:r>
            <a:br>
              <a:rPr lang="en-GB" sz="1200" b="1" u="sng" dirty="0"/>
            </a:br>
            <a:br>
              <a:rPr lang="en-GB" sz="1200" dirty="0"/>
            </a:br>
            <a:r>
              <a:rPr lang="en-GB" sz="1200" b="1" u="sng" dirty="0">
                <a:solidFill>
                  <a:srgbClr val="008000"/>
                </a:solidFill>
              </a:rPr>
              <a:t>Learning From Experience</a:t>
            </a:r>
            <a:br>
              <a:rPr lang="en-GB" sz="1200" dirty="0"/>
            </a:br>
            <a:r>
              <a:rPr lang="en-GB" sz="1200" dirty="0"/>
              <a:t>Why do we listen to others?</a:t>
            </a:r>
            <a:br>
              <a:rPr lang="en-GB" sz="1200" dirty="0"/>
            </a:br>
            <a:br>
              <a:rPr lang="en-GB" sz="1200" dirty="0"/>
            </a:br>
            <a:r>
              <a:rPr lang="en-GB" sz="1200" b="1" u="sng" dirty="0">
                <a:solidFill>
                  <a:srgbClr val="CC0066"/>
                </a:solidFill>
              </a:rPr>
              <a:t>Learning about Religious and Non-Religious Worldviews </a:t>
            </a:r>
            <a:br>
              <a:rPr lang="en-GB" sz="1200" dirty="0"/>
            </a:br>
            <a:r>
              <a:rPr lang="en-GB" sz="1200" dirty="0"/>
              <a:t>What does the story teach us about the importance of listening to others and not being boastful?</a:t>
            </a:r>
            <a:br>
              <a:rPr lang="en-GB" sz="1200" dirty="0"/>
            </a:br>
            <a:br>
              <a:rPr lang="en-GB" sz="1200" dirty="0"/>
            </a:br>
            <a:r>
              <a:rPr lang="en-GB" sz="1200" b="1" u="sng" dirty="0">
                <a:solidFill>
                  <a:srgbClr val="008080"/>
                </a:solidFill>
              </a:rPr>
              <a:t>Learning from Faith </a:t>
            </a:r>
            <a:br>
              <a:rPr lang="en-GB" sz="1200" dirty="0"/>
            </a:br>
            <a:r>
              <a:rPr lang="en-GB" sz="1200" dirty="0"/>
              <a:t>What do I learn from listening to others?</a:t>
            </a:r>
            <a:br>
              <a:rPr lang="en-GB" sz="1200" dirty="0"/>
            </a:br>
            <a:br>
              <a:rPr lang="en-GB" sz="1200" dirty="0"/>
            </a:br>
            <a:r>
              <a:rPr lang="en-GB" sz="1200" b="1" u="sng" dirty="0">
                <a:solidFill>
                  <a:srgbClr val="660066"/>
                </a:solidFill>
              </a:rPr>
              <a:t>Learning to Discern. </a:t>
            </a:r>
            <a:br>
              <a:rPr lang="en-GB" sz="1200" dirty="0"/>
            </a:br>
            <a:r>
              <a:rPr lang="en-GB" sz="1200" dirty="0"/>
              <a:t>Is it always easy to listen to others?</a:t>
            </a:r>
          </a:p>
        </p:txBody>
      </p:sp>
      <p:sp>
        <p:nvSpPr>
          <p:cNvPr id="17" name="TextBox 16" descr="Religious traditions">
            <a:extLst>
              <a:ext uri="{FF2B5EF4-FFF2-40B4-BE49-F238E27FC236}">
                <a16:creationId xmlns:a16="http://schemas.microsoft.com/office/drawing/2014/main" id="{1DD67341-07FA-B270-3623-EBC9DCDD3274}"/>
              </a:ext>
              <a:ext uri="{C183D7F6-B498-43B3-948B-1728B52AA6E4}">
                <adec:decorative xmlns:adec="http://schemas.microsoft.com/office/drawing/2017/decorative" val="0"/>
              </a:ext>
            </a:extLst>
          </p:cNvPr>
          <p:cNvSpPr txBox="1"/>
          <p:nvPr/>
        </p:nvSpPr>
        <p:spPr>
          <a:xfrm>
            <a:off x="4144401" y="830628"/>
            <a:ext cx="3876842" cy="2572756"/>
          </a:xfrm>
          <a:prstGeom prst="rect">
            <a:avLst/>
          </a:prstGeom>
          <a:ln w="28575"/>
        </p:spPr>
        <p:style>
          <a:lnRef idx="2">
            <a:schemeClr val="dk1"/>
          </a:lnRef>
          <a:fillRef idx="1">
            <a:schemeClr val="lt1"/>
          </a:fillRef>
          <a:effectRef idx="0">
            <a:schemeClr val="dk1"/>
          </a:effectRef>
          <a:fontRef idx="minor">
            <a:schemeClr val="dk1"/>
          </a:fontRef>
        </p:style>
        <p:txBody>
          <a:bodyPr wrap="square">
            <a:spAutoFit/>
          </a:bodyPr>
          <a:lstStyle/>
          <a:p>
            <a:pPr>
              <a:lnSpc>
                <a:spcPct val="107000"/>
              </a:lnSpc>
              <a:spcAft>
                <a:spcPts val="8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Religious Traditions</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Christianity – Jesus washing his disciples’ feet and the Last Supper. </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Sikhism- How the Khalsa brotherhood share hymns, prayers and speeches, listening to one another</a:t>
            </a:r>
            <a:endParaRPr lang="en-GB" sz="1200" b="1" u="sng" dirty="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Non-Religious Traditions </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Sharing the importance of listening to each other when negotiating ideas in their play</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The role of clothes (for modesty) in different religions </a:t>
            </a:r>
            <a:r>
              <a:rPr lang="en-GB" sz="1200" dirty="0" err="1">
                <a:effectLst/>
                <a:latin typeface="Calibri" panose="020F0502020204030204" pitchFamily="34" charset="0"/>
                <a:ea typeface="Calibri" panose="020F0502020204030204" pitchFamily="34" charset="0"/>
                <a:cs typeface="Calibri" panose="020F0502020204030204" pitchFamily="34" charset="0"/>
              </a:rPr>
              <a:t>e.g</a:t>
            </a:r>
            <a:r>
              <a:rPr lang="en-GB" sz="1200" dirty="0">
                <a:effectLst/>
                <a:latin typeface="Calibri" panose="020F0502020204030204" pitchFamily="34" charset="0"/>
                <a:ea typeface="Calibri" panose="020F0502020204030204" pitchFamily="34" charset="0"/>
                <a:cs typeface="Calibri" panose="020F0502020204030204" pitchFamily="34" charset="0"/>
              </a:rPr>
              <a:t> the hijab</a:t>
            </a:r>
          </a:p>
        </p:txBody>
      </p:sp>
      <p:sp>
        <p:nvSpPr>
          <p:cNvPr id="19" name="TextBox 18" descr="RESOURCES">
            <a:extLst>
              <a:ext uri="{FF2B5EF4-FFF2-40B4-BE49-F238E27FC236}">
                <a16:creationId xmlns:a16="http://schemas.microsoft.com/office/drawing/2014/main" id="{2BC1D59B-21A6-F301-7CE9-726A26514300}"/>
              </a:ext>
              <a:ext uri="{C183D7F6-B498-43B3-948B-1728B52AA6E4}">
                <adec:decorative xmlns:adec="http://schemas.microsoft.com/office/drawing/2017/decorative" val="0"/>
              </a:ext>
            </a:extLst>
          </p:cNvPr>
          <p:cNvSpPr txBox="1"/>
          <p:nvPr/>
        </p:nvSpPr>
        <p:spPr>
          <a:xfrm>
            <a:off x="8102558" y="830628"/>
            <a:ext cx="3908543" cy="4817216"/>
          </a:xfrm>
          <a:prstGeom prst="rect">
            <a:avLst/>
          </a:prstGeom>
          <a:ln w="28575"/>
        </p:spPr>
        <p:style>
          <a:lnRef idx="2">
            <a:schemeClr val="dk1"/>
          </a:lnRef>
          <a:fillRef idx="1">
            <a:schemeClr val="lt1"/>
          </a:fillRef>
          <a:effectRef idx="0">
            <a:schemeClr val="dk1"/>
          </a:effectRef>
          <a:fontRef idx="minor">
            <a:schemeClr val="dk1"/>
          </a:fontRef>
        </p:style>
        <p:txBody>
          <a:bodyPr wrap="square">
            <a:spAutoFit/>
          </a:bodyPr>
          <a:lstStyle/>
          <a:p>
            <a:pPr>
              <a:lnSpc>
                <a:spcPct val="107000"/>
              </a:lnSpc>
              <a:spcAft>
                <a:spcPts val="8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Resources</a:t>
            </a:r>
          </a:p>
          <a:p>
            <a:pPr>
              <a:lnSpc>
                <a:spcPct val="107000"/>
              </a:lnSpc>
              <a:spcAft>
                <a:spcPts val="8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Religious</a:t>
            </a:r>
          </a:p>
          <a:p>
            <a:pPr>
              <a:lnSpc>
                <a:spcPct val="107000"/>
              </a:lnSpc>
              <a:spcAft>
                <a:spcPts val="8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Christianity</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Exodus Chapter 6, verses 28-30</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Exodus Chapter 7-12</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‘The Last Supper’ Bible story.</a:t>
            </a:r>
            <a:endParaRPr lang="en-GB" sz="1200" b="1" u="sng" dirty="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Non-Religious</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‘The Boastful Tree’, Pg 15 of ‘Assembly Chest’ by David Webb.</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‘The Wise Man Built His House Upon The Rocks’ song.</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The Rainbow Fish story Marcus Pfister</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The Selfish Crocodile – Mike Terry  </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The Bad-Tempered Ladybird – Eric Carle</a:t>
            </a:r>
          </a:p>
          <a:p>
            <a:pPr>
              <a:lnSpc>
                <a:spcPct val="115000"/>
              </a:lnSpc>
              <a:spcAft>
                <a:spcPts val="1000"/>
              </a:spcAft>
            </a:pPr>
            <a:r>
              <a:rPr lang="en-GB" sz="1200" u="sng" dirty="0">
                <a:solidFill>
                  <a:srgbClr val="0563C1"/>
                </a:solidFill>
                <a:effectLst/>
                <a:ea typeface="Calibri" panose="020F0502020204030204" pitchFamily="34" charset="0"/>
                <a:cs typeface="Times New Roman" panose="02020603050405020304" pitchFamily="18" charset="0"/>
                <a:hlinkClick r:id="rId2"/>
              </a:rPr>
              <a:t>The Emperor’s New Clothes by Hans Christian Anderson</a:t>
            </a:r>
            <a:endParaRPr lang="en-GB" sz="1200" dirty="0">
              <a:effectLst/>
              <a:ea typeface="Calibri" panose="020F0502020204030204" pitchFamily="34" charset="0"/>
              <a:cs typeface="Times New Roman" panose="02020603050405020304" pitchFamily="18" charset="0"/>
            </a:endParaRP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The Gingerbread Man traditional tale</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Tom Percival’s Big Bright Feelings Books</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International ‘Be Humble Day’ - February 22</a:t>
            </a:r>
          </a:p>
        </p:txBody>
      </p:sp>
      <p:sp>
        <p:nvSpPr>
          <p:cNvPr id="3" name="Subtitle 2">
            <a:extLst>
              <a:ext uri="{FF2B5EF4-FFF2-40B4-BE49-F238E27FC236}">
                <a16:creationId xmlns:a16="http://schemas.microsoft.com/office/drawing/2014/main" id="{59434D02-20B3-7863-81D5-EF6496C06D0A}"/>
              </a:ext>
            </a:extLst>
          </p:cNvPr>
          <p:cNvSpPr>
            <a:spLocks noGrp="1"/>
          </p:cNvSpPr>
          <p:nvPr>
            <p:ph type="subTitle" idx="1"/>
          </p:nvPr>
        </p:nvSpPr>
        <p:spPr>
          <a:xfrm>
            <a:off x="72196" y="5123941"/>
            <a:ext cx="3990890" cy="1574810"/>
          </a:xfrm>
          <a:ln w="28575"/>
        </p:spPr>
        <p:style>
          <a:lnRef idx="2">
            <a:schemeClr val="dk1"/>
          </a:lnRef>
          <a:fillRef idx="1">
            <a:schemeClr val="lt1"/>
          </a:fillRef>
          <a:effectRef idx="0">
            <a:schemeClr val="dk1"/>
          </a:effectRef>
          <a:fontRef idx="minor">
            <a:schemeClr val="dk1"/>
          </a:fontRef>
        </p:style>
        <p:txBody>
          <a:bodyPr>
            <a:noAutofit/>
          </a:bodyPr>
          <a:lstStyle/>
          <a:p>
            <a:pPr algn="l"/>
            <a:r>
              <a:rPr lang="en-GB" sz="1200" b="1" u="sng" dirty="0">
                <a:effectLst/>
                <a:ea typeface="Calibri" panose="020F0502020204030204" pitchFamily="34" charset="0"/>
                <a:cs typeface="Times New Roman" panose="02020603050405020304" pitchFamily="18" charset="0"/>
              </a:rPr>
              <a:t>EYFS Areas of Learning Links </a:t>
            </a:r>
          </a:p>
          <a:p>
            <a:pPr algn="l"/>
            <a:r>
              <a:rPr lang="en-GB" sz="1200" b="1" u="sng" dirty="0">
                <a:effectLst/>
                <a:ea typeface="Calibri" panose="020F0502020204030204" pitchFamily="34" charset="0"/>
                <a:cs typeface="Times New Roman" panose="02020603050405020304" pitchFamily="18" charset="0"/>
              </a:rPr>
              <a:t>PRIME</a:t>
            </a:r>
            <a:br>
              <a:rPr lang="en-GB" sz="1200" b="1" u="sng" dirty="0">
                <a:effectLst/>
                <a:ea typeface="Calibri" panose="020F0502020204030204" pitchFamily="34" charset="0"/>
                <a:cs typeface="Times New Roman" panose="02020603050405020304" pitchFamily="18" charset="0"/>
              </a:rPr>
            </a:br>
            <a:r>
              <a:rPr lang="en-GB" sz="1200" dirty="0">
                <a:effectLst/>
                <a:ea typeface="Calibri" panose="020F0502020204030204" pitchFamily="34" charset="0"/>
                <a:cs typeface="Times New Roman" panose="02020603050405020304" pitchFamily="18" charset="0"/>
              </a:rPr>
              <a:t>Listening, Attention and Understanding, Speaking</a:t>
            </a:r>
            <a:r>
              <a:rPr lang="en-GB" sz="1200" dirty="0">
                <a:ea typeface="Calibri" panose="020F0502020204030204" pitchFamily="34" charset="0"/>
                <a:cs typeface="Times New Roman" panose="02020603050405020304" pitchFamily="18" charset="0"/>
              </a:rPr>
              <a:t>, </a:t>
            </a:r>
            <a:r>
              <a:rPr lang="en-GB" sz="1200" dirty="0">
                <a:effectLst/>
                <a:ea typeface="Calibri" panose="020F0502020204030204" pitchFamily="34" charset="0"/>
                <a:cs typeface="Times New Roman" panose="02020603050405020304" pitchFamily="18" charset="0"/>
              </a:rPr>
              <a:t>Self-Regulation , Managing Self </a:t>
            </a:r>
            <a:endParaRPr lang="en-GB" sz="1200" b="1" u="sng" dirty="0">
              <a:effectLst/>
              <a:ea typeface="Calibri" panose="020F0502020204030204" pitchFamily="34" charset="0"/>
              <a:cs typeface="Times New Roman" panose="02020603050405020304" pitchFamily="18" charset="0"/>
            </a:endParaRPr>
          </a:p>
          <a:p>
            <a:pPr algn="l"/>
            <a:r>
              <a:rPr lang="en-GB" sz="1200" b="1" u="sng" dirty="0">
                <a:effectLst/>
                <a:ea typeface="Calibri" panose="020F0502020204030204" pitchFamily="34" charset="0"/>
                <a:cs typeface="Times New Roman" panose="02020603050405020304" pitchFamily="18" charset="0"/>
              </a:rPr>
              <a:t>SPECIFIC</a:t>
            </a:r>
            <a:br>
              <a:rPr lang="en-GB" sz="1200" b="1" u="sng" dirty="0">
                <a:effectLst/>
                <a:ea typeface="Calibri" panose="020F0502020204030204" pitchFamily="34" charset="0"/>
                <a:cs typeface="Times New Roman" panose="02020603050405020304" pitchFamily="18" charset="0"/>
              </a:rPr>
            </a:br>
            <a:r>
              <a:rPr lang="en-GB" sz="1200" dirty="0">
                <a:effectLst/>
                <a:ea typeface="Calibri" panose="020F0502020204030204" pitchFamily="34" charset="0"/>
                <a:cs typeface="Times New Roman" panose="02020603050405020304" pitchFamily="18" charset="0"/>
              </a:rPr>
              <a:t>People, Culture and Communities , Creating with materials, Being Imaginative and Expressive</a:t>
            </a:r>
          </a:p>
          <a:p>
            <a:pPr algn="l"/>
            <a:endParaRPr lang="en-GB" sz="1050" dirty="0">
              <a:effectLst/>
              <a:ea typeface="Calibri" panose="020F0502020204030204" pitchFamily="34" charset="0"/>
              <a:cs typeface="Times New Roman" panose="02020603050405020304" pitchFamily="18" charset="0"/>
            </a:endParaRPr>
          </a:p>
          <a:p>
            <a:pPr algn="l"/>
            <a:r>
              <a:rPr lang="en-GB" sz="1050" dirty="0">
                <a:effectLst/>
                <a:ea typeface="Calibri" panose="020F0502020204030204" pitchFamily="34" charset="0"/>
                <a:cs typeface="Times New Roman" panose="02020603050405020304" pitchFamily="18" charset="0"/>
              </a:rPr>
              <a:t> </a:t>
            </a:r>
          </a:p>
          <a:p>
            <a:pPr algn="l"/>
            <a:endParaRPr lang="en-GB" sz="1050" dirty="0"/>
          </a:p>
        </p:txBody>
      </p:sp>
      <p:sp>
        <p:nvSpPr>
          <p:cNvPr id="20" name="TextBox 19" descr="HOMELINKS">
            <a:extLst>
              <a:ext uri="{FF2B5EF4-FFF2-40B4-BE49-F238E27FC236}">
                <a16:creationId xmlns:a16="http://schemas.microsoft.com/office/drawing/2014/main" id="{775B168B-0BC2-6A16-AE5B-C88D0527E1D8}"/>
              </a:ext>
              <a:ext uri="{C183D7F6-B498-43B3-948B-1728B52AA6E4}">
                <adec:decorative xmlns:adec="http://schemas.microsoft.com/office/drawing/2017/decorative" val="0"/>
              </a:ext>
            </a:extLst>
          </p:cNvPr>
          <p:cNvSpPr txBox="1"/>
          <p:nvPr/>
        </p:nvSpPr>
        <p:spPr>
          <a:xfrm>
            <a:off x="4157579" y="4535210"/>
            <a:ext cx="3876842" cy="2163541"/>
          </a:xfrm>
          <a:prstGeom prst="rect">
            <a:avLst/>
          </a:prstGeom>
          <a:ln w="28575"/>
        </p:spPr>
        <p:style>
          <a:lnRef idx="2">
            <a:schemeClr val="dk1"/>
          </a:lnRef>
          <a:fillRef idx="1">
            <a:schemeClr val="lt1"/>
          </a:fillRef>
          <a:effectRef idx="0">
            <a:schemeClr val="dk1"/>
          </a:effectRef>
          <a:fontRef idx="minor">
            <a:schemeClr val="dk1"/>
          </a:fontRef>
        </p:style>
        <p:txBody>
          <a:bodyPr wrap="square" rtlCol="0">
            <a:spAutoFit/>
          </a:bodyPr>
          <a:lstStyle/>
          <a:p>
            <a:pPr>
              <a:lnSpc>
                <a:spcPct val="115000"/>
              </a:lnSpc>
              <a:spcAft>
                <a:spcPts val="1000"/>
              </a:spcAft>
            </a:pPr>
            <a:r>
              <a:rPr lang="en-GB" sz="1200" b="1" u="sng" dirty="0">
                <a:effectLst/>
                <a:latin typeface="Calibri" panose="020F0502020204030204" pitchFamily="34" charset="0"/>
                <a:ea typeface="Calibri" panose="020F0502020204030204" pitchFamily="34" charset="0"/>
                <a:cs typeface="Times New Roman" panose="02020603050405020304" pitchFamily="18" charset="0"/>
              </a:rPr>
              <a:t>Home links</a:t>
            </a:r>
          </a:p>
          <a:p>
            <a:pPr>
              <a:lnSpc>
                <a:spcPct val="115000"/>
              </a:lnSpc>
              <a:spcAft>
                <a:spcPts val="1000"/>
              </a:spcAft>
            </a:pPr>
            <a:r>
              <a:rPr lang="en-GB" sz="1200" dirty="0">
                <a:effectLst/>
                <a:latin typeface="Calibri" panose="020F0502020204030204" pitchFamily="34" charset="0"/>
                <a:ea typeface="Calibri" panose="020F0502020204030204" pitchFamily="34" charset="0"/>
                <a:cs typeface="Times New Roman" panose="02020603050405020304" pitchFamily="18" charset="0"/>
              </a:rPr>
              <a:t>Encourage children to take turns in conversation and really listen to what has been said to them. </a:t>
            </a:r>
          </a:p>
          <a:p>
            <a:pPr>
              <a:lnSpc>
                <a:spcPct val="115000"/>
              </a:lnSpc>
              <a:spcAft>
                <a:spcPts val="1000"/>
              </a:spcAft>
            </a:pPr>
            <a:r>
              <a:rPr lang="en-GB" sz="1200" dirty="0">
                <a:effectLst/>
                <a:latin typeface="Calibri" panose="020F0502020204030204" pitchFamily="34" charset="0"/>
                <a:ea typeface="Calibri" panose="020F0502020204030204" pitchFamily="34" charset="0"/>
                <a:cs typeface="Times New Roman" panose="02020603050405020304" pitchFamily="18" charset="0"/>
              </a:rPr>
              <a:t>Pose debate questions to encourage children to talk at length about something and respond to what has been said to them in reply. </a:t>
            </a:r>
          </a:p>
          <a:p>
            <a:pPr>
              <a:lnSpc>
                <a:spcPct val="115000"/>
              </a:lnSpc>
              <a:spcAft>
                <a:spcPts val="1000"/>
              </a:spcAft>
            </a:pPr>
            <a:r>
              <a:rPr lang="en-GB" sz="1200" dirty="0">
                <a:effectLst/>
                <a:latin typeface="Calibri" panose="020F0502020204030204" pitchFamily="34" charset="0"/>
                <a:ea typeface="Calibri" panose="020F0502020204030204" pitchFamily="34" charset="0"/>
                <a:cs typeface="Times New Roman" panose="02020603050405020304" pitchFamily="18" charset="0"/>
              </a:rPr>
              <a:t>Encourage children to recognise strengths in others and to compliment them </a:t>
            </a:r>
          </a:p>
        </p:txBody>
      </p:sp>
      <p:pic>
        <p:nvPicPr>
          <p:cNvPr id="22" name="Picture 21">
            <a:extLst>
              <a:ext uri="{FF2B5EF4-FFF2-40B4-BE49-F238E27FC236}">
                <a16:creationId xmlns:a16="http://schemas.microsoft.com/office/drawing/2014/main" id="{0A4AD558-DF40-12CC-3037-C623966B8B66}"/>
              </a:ext>
              <a:ext uri="{C183D7F6-B498-43B3-948B-1728B52AA6E4}">
                <adec:decorative xmlns:adec="http://schemas.microsoft.com/office/drawing/2017/decorative" val="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55311" y="193612"/>
            <a:ext cx="939165" cy="495867"/>
          </a:xfrm>
          <a:prstGeom prst="rect">
            <a:avLst/>
          </a:prstGeom>
        </p:spPr>
      </p:pic>
      <p:sp>
        <p:nvSpPr>
          <p:cNvPr id="4" name="TextBox 3">
            <a:extLst>
              <a:ext uri="{FF2B5EF4-FFF2-40B4-BE49-F238E27FC236}">
                <a16:creationId xmlns:a16="http://schemas.microsoft.com/office/drawing/2014/main" id="{07069DE4-FFC8-0615-90FE-7E53B8CF1BEC}"/>
              </a:ext>
              <a:ext uri="{C183D7F6-B498-43B3-948B-1728B52AA6E4}">
                <adec:decorative xmlns:adec="http://schemas.microsoft.com/office/drawing/2017/decorative" val="1"/>
              </a:ext>
            </a:extLst>
          </p:cNvPr>
          <p:cNvSpPr txBox="1"/>
          <p:nvPr/>
        </p:nvSpPr>
        <p:spPr>
          <a:xfrm>
            <a:off x="277403" y="137104"/>
            <a:ext cx="1382430" cy="584775"/>
          </a:xfrm>
          <a:prstGeom prst="rect">
            <a:avLst/>
          </a:prstGeom>
          <a:noFill/>
        </p:spPr>
        <p:txBody>
          <a:bodyPr wrap="square" rtlCol="0">
            <a:spAutoFit/>
          </a:bodyPr>
          <a:lstStyle/>
          <a:p>
            <a:r>
              <a:rPr lang="en-GB" sz="3200" dirty="0">
                <a:latin typeface="Verdana" panose="020B0604030504040204" pitchFamily="34" charset="0"/>
                <a:ea typeface="Verdana" panose="020B0604030504040204" pitchFamily="34" charset="0"/>
                <a:cs typeface="Raavi" panose="020B0502040204020203" pitchFamily="34" charset="0"/>
              </a:rPr>
              <a:t>EYFS</a:t>
            </a:r>
          </a:p>
        </p:txBody>
      </p:sp>
    </p:spTree>
    <p:extLst>
      <p:ext uri="{BB962C8B-B14F-4D97-AF65-F5344CB8AC3E}">
        <p14:creationId xmlns:p14="http://schemas.microsoft.com/office/powerpoint/2010/main" val="410677870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SSISTID" val="7909b183-2149-424e-b4a1-9998ad2a7d3d"/>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66</TotalTime>
  <Words>373</Words>
  <Application>Microsoft Office PowerPoint</Application>
  <PresentationFormat>Widescreen</PresentationFormat>
  <Paragraphs>32</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Verdana</vt:lpstr>
      <vt:lpstr>Office Theme</vt:lpstr>
      <vt:lpstr>“Be a light unto others, not boastful of self.” Edgar Cayce  Child speak explanation Being someone who doesn’t show off or boast all of the time. The importance of listening to each other Key questions   Learning From Experience Why do we listen to others?  Learning about Religious and Non-Religious Worldviews  What does the story teach us about the importance of listening to others and not being boastful?  Learning from Faith  What do I learn from listening to others?  Learning to Discern.  Is it always easy to listen to others?</vt:lpstr>
    </vt:vector>
  </TitlesOfParts>
  <Company>Birmingham City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Appreciating Beauty</dc:title>
  <dc:creator>Jaspal Shambi</dc:creator>
  <cp:lastModifiedBy>Dee Hill</cp:lastModifiedBy>
  <cp:revision>5</cp:revision>
  <dcterms:created xsi:type="dcterms:W3CDTF">2023-11-01T16:02:31Z</dcterms:created>
  <dcterms:modified xsi:type="dcterms:W3CDTF">2023-11-17T16:10:42Z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loudStatistics_StoryID">
    <vt:lpwstr>9d70737e-8046-41c6-aaf7-e670497d8801</vt:lpwstr>
  </property>
  <property fmtid="{D5CDD505-2E9C-101B-9397-08002B2CF9AE}" pid="3" name="MSIP_Label_a17471b1-27ab-4640-9264-e69a67407ca3_Enabled">
    <vt:lpwstr>true</vt:lpwstr>
  </property>
  <property fmtid="{D5CDD505-2E9C-101B-9397-08002B2CF9AE}" pid="4" name="MSIP_Label_a17471b1-27ab-4640-9264-e69a67407ca3_SetDate">
    <vt:lpwstr>2023-11-01T16:37:36Z</vt:lpwstr>
  </property>
  <property fmtid="{D5CDD505-2E9C-101B-9397-08002B2CF9AE}" pid="5" name="MSIP_Label_a17471b1-27ab-4640-9264-e69a67407ca3_Method">
    <vt:lpwstr>Standard</vt:lpwstr>
  </property>
  <property fmtid="{D5CDD505-2E9C-101B-9397-08002B2CF9AE}" pid="6" name="MSIP_Label_a17471b1-27ab-4640-9264-e69a67407ca3_Name">
    <vt:lpwstr>BCC - OFFICIAL</vt:lpwstr>
  </property>
  <property fmtid="{D5CDD505-2E9C-101B-9397-08002B2CF9AE}" pid="7" name="MSIP_Label_a17471b1-27ab-4640-9264-e69a67407ca3_SiteId">
    <vt:lpwstr>699ace67-d2e4-4bcd-b303-d2bbe2b9bbf1</vt:lpwstr>
  </property>
  <property fmtid="{D5CDD505-2E9C-101B-9397-08002B2CF9AE}" pid="8" name="MSIP_Label_a17471b1-27ab-4640-9264-e69a67407ca3_ActionId">
    <vt:lpwstr>8d934144-01b6-4699-90fa-9ae76a3b84ba</vt:lpwstr>
  </property>
  <property fmtid="{D5CDD505-2E9C-101B-9397-08002B2CF9AE}" pid="9" name="MSIP_Label_a17471b1-27ab-4640-9264-e69a67407ca3_ContentBits">
    <vt:lpwstr>2</vt:lpwstr>
  </property>
  <property fmtid="{D5CDD505-2E9C-101B-9397-08002B2CF9AE}" pid="10" name="ClassificationContentMarkingFooterLocations">
    <vt:lpwstr>Office Theme:8</vt:lpwstr>
  </property>
  <property fmtid="{D5CDD505-2E9C-101B-9397-08002B2CF9AE}" pid="11" name="ClassificationContentMarkingFooterText">
    <vt:lpwstr>OFFICIAL</vt:lpwstr>
  </property>
</Properties>
</file>