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6" r:id="rId7"/>
    <p:sldId id="265" r:id="rId8"/>
    <p:sldId id="261" r:id="rId9"/>
    <p:sldId id="267" r:id="rId10"/>
    <p:sldId id="262" r:id="rId11"/>
    <p:sldId id="263" r:id="rId12"/>
    <p:sldId id="264" r:id="rId13"/>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5" autoAdjust="0"/>
    <p:restoredTop sz="94490"/>
  </p:normalViewPr>
  <p:slideViewPr>
    <p:cSldViewPr snapToGrid="0" snapToObjects="1">
      <p:cViewPr varScale="1">
        <p:scale>
          <a:sx n="81" d="100"/>
          <a:sy n="81" d="100"/>
        </p:scale>
        <p:origin x="7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E620-3B6D-6541-BD5C-7C502DDD0C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1B80EAD-14A7-534E-A39A-811273C84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B560F02-E45A-EE41-98E1-14B41AC4AFBC}"/>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5" name="Footer Placeholder 4">
            <a:extLst>
              <a:ext uri="{FF2B5EF4-FFF2-40B4-BE49-F238E27FC236}">
                <a16:creationId xmlns:a16="http://schemas.microsoft.com/office/drawing/2014/main" id="{26A5AFDD-29F7-BC42-8232-8A989EB4C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526D4-28BF-324A-8BC6-0247A9B714F0}"/>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281258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7A5B-8A31-3A49-808B-FFB7FE8A02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0F18B9-6B44-BB48-857B-46744E476F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5B9729-6165-6746-9787-77FA855910EF}"/>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5" name="Footer Placeholder 4">
            <a:extLst>
              <a:ext uri="{FF2B5EF4-FFF2-40B4-BE49-F238E27FC236}">
                <a16:creationId xmlns:a16="http://schemas.microsoft.com/office/drawing/2014/main" id="{CC9218CB-C01D-1A4C-A1D8-186AD4DD5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2E959-9636-0649-BA85-FCEBE4A82D61}"/>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10297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563BD-C093-4846-8A7C-2BB6B83507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2FE62F-A8C8-4246-AB28-1C7A49FE2B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BEBC1F-66A4-DC4A-9EBD-729443ED83BF}"/>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5" name="Footer Placeholder 4">
            <a:extLst>
              <a:ext uri="{FF2B5EF4-FFF2-40B4-BE49-F238E27FC236}">
                <a16:creationId xmlns:a16="http://schemas.microsoft.com/office/drawing/2014/main" id="{E29304B7-8EA8-5645-998E-A33FFCF00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811B2-C017-9540-9ABF-EB05CFA28A46}"/>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96797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F07F-CC13-6441-9A20-2E2888A3C8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91DE01-AE01-9447-B103-9B1D29CB2E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91E433-D79B-B84D-AB34-A8A83D8FB0E4}"/>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5" name="Footer Placeholder 4">
            <a:extLst>
              <a:ext uri="{FF2B5EF4-FFF2-40B4-BE49-F238E27FC236}">
                <a16:creationId xmlns:a16="http://schemas.microsoft.com/office/drawing/2014/main" id="{98B97F75-4800-B642-9731-1B1F8F0A0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F2124-67CA-8440-B9AF-6CF34F3127AF}"/>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91089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AA1F-B648-8444-A5D3-AB269C80843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4146119-25E4-E548-9E9D-0093F8D6B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063BE4-8AA6-2E47-A523-80AD3786B904}"/>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5" name="Footer Placeholder 4">
            <a:extLst>
              <a:ext uri="{FF2B5EF4-FFF2-40B4-BE49-F238E27FC236}">
                <a16:creationId xmlns:a16="http://schemas.microsoft.com/office/drawing/2014/main" id="{710F5065-1778-9241-9F3F-C142DD9D3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C9DAA-715C-D54F-A749-F53F9CF6FA45}"/>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1408975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AD34-46D9-F94D-B539-BF56A99AEE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91A7D0-F3A4-7B46-9F96-37DAE4A1824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A6D350-CA64-E243-A23B-5C950FFEC1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8351CDD-705F-4A4B-9B50-A7579AE63DC1}"/>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6" name="Footer Placeholder 5">
            <a:extLst>
              <a:ext uri="{FF2B5EF4-FFF2-40B4-BE49-F238E27FC236}">
                <a16:creationId xmlns:a16="http://schemas.microsoft.com/office/drawing/2014/main" id="{B650626E-A217-0D40-9BC2-23AB78FC4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6F428-9608-B44B-B23E-906A0A343815}"/>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242207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8A2B-1DBB-564A-818D-522542FC74E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E4C0BD4-5DCC-D542-8D7E-184A603AD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1D34EB-2F08-3C44-B29B-4988EDC09D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109D878-47C7-254C-87F7-61EB2314B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39B14E-4B9C-7B4D-B6C5-5A2D1C1059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532573C-3EB2-2345-B719-BBF780306DB7}"/>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8" name="Footer Placeholder 7">
            <a:extLst>
              <a:ext uri="{FF2B5EF4-FFF2-40B4-BE49-F238E27FC236}">
                <a16:creationId xmlns:a16="http://schemas.microsoft.com/office/drawing/2014/main" id="{839DBDCE-A506-EA4F-85B9-4FAB93626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1D7EDB-1A1E-F543-965F-C9EEAF09105F}"/>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110973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A216-A46D-9144-9B7A-D2CAABB3A47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E82FCD-273B-8242-A13F-B4BA7C20B384}"/>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4" name="Footer Placeholder 3">
            <a:extLst>
              <a:ext uri="{FF2B5EF4-FFF2-40B4-BE49-F238E27FC236}">
                <a16:creationId xmlns:a16="http://schemas.microsoft.com/office/drawing/2014/main" id="{A5775E79-AC85-5F4A-9E7A-D4DEABB42B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3A52AE-89D4-044C-8DF1-49E1AEFEC81F}"/>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6049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C5412-161A-F741-99D8-FD80F7016F59}"/>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3" name="Footer Placeholder 2">
            <a:extLst>
              <a:ext uri="{FF2B5EF4-FFF2-40B4-BE49-F238E27FC236}">
                <a16:creationId xmlns:a16="http://schemas.microsoft.com/office/drawing/2014/main" id="{26988874-99E2-E547-A2C9-A5F0E84C84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BCC00-9F1E-F546-B8FF-EFC338C4B451}"/>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361482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18F0-2B13-D141-9E00-5F8D58988A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EED890-1C43-EC41-AFDD-91F205CD2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74DCFA-A8EC-6745-9AAD-5AE33B3EA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EE8E25-2E16-FE4E-8E3F-C2B0CB24A701}"/>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6" name="Footer Placeholder 5">
            <a:extLst>
              <a:ext uri="{FF2B5EF4-FFF2-40B4-BE49-F238E27FC236}">
                <a16:creationId xmlns:a16="http://schemas.microsoft.com/office/drawing/2014/main" id="{D1A94A9E-9D36-0043-987A-75A1B55EB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43361-537B-F54D-830C-8D8039D5F7F9}"/>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347447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68D8-8E9D-B94F-A1FB-9554C502A2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0D343D-38D1-584D-B67B-767634CDD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A1AB15-EF60-0F49-9F1E-3600392E3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9FA208-EFF3-B349-84A7-B908FCBBAA72}"/>
              </a:ext>
            </a:extLst>
          </p:cNvPr>
          <p:cNvSpPr>
            <a:spLocks noGrp="1"/>
          </p:cNvSpPr>
          <p:nvPr>
            <p:ph type="dt" sz="half" idx="10"/>
          </p:nvPr>
        </p:nvSpPr>
        <p:spPr/>
        <p:txBody>
          <a:bodyPr/>
          <a:lstStyle/>
          <a:p>
            <a:fld id="{86979307-E5B2-154C-896C-AD3EB17E7074}" type="datetimeFigureOut">
              <a:rPr lang="en-US" smtClean="0"/>
              <a:t>5/16/2023</a:t>
            </a:fld>
            <a:endParaRPr lang="en-US"/>
          </a:p>
        </p:txBody>
      </p:sp>
      <p:sp>
        <p:nvSpPr>
          <p:cNvPr id="6" name="Footer Placeholder 5">
            <a:extLst>
              <a:ext uri="{FF2B5EF4-FFF2-40B4-BE49-F238E27FC236}">
                <a16:creationId xmlns:a16="http://schemas.microsoft.com/office/drawing/2014/main" id="{55B0397F-40A4-D248-8997-1F589DE38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154E2-369B-F843-BEF9-6A0EC2CBB4BD}"/>
              </a:ext>
            </a:extLst>
          </p:cNvPr>
          <p:cNvSpPr>
            <a:spLocks noGrp="1"/>
          </p:cNvSpPr>
          <p:nvPr>
            <p:ph type="sldNum" sz="quarter" idx="12"/>
          </p:nvPr>
        </p:nvSpPr>
        <p:spPr/>
        <p:txBody>
          <a:bodyPr/>
          <a:lstStyle/>
          <a:p>
            <a:fld id="{48EE761D-E0AB-6946-91B3-64CC8FD57DFD}" type="slidenum">
              <a:rPr lang="en-US" smtClean="0"/>
              <a:t>‹#›</a:t>
            </a:fld>
            <a:endParaRPr lang="en-US"/>
          </a:p>
        </p:txBody>
      </p:sp>
    </p:spTree>
    <p:extLst>
      <p:ext uri="{BB962C8B-B14F-4D97-AF65-F5344CB8AC3E}">
        <p14:creationId xmlns:p14="http://schemas.microsoft.com/office/powerpoint/2010/main" val="4290928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EF5968-74CF-F64C-B7DC-BE1F7385D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D7571A-8664-7A4F-9AB5-10BEEDD18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01F732-A6BC-E443-81B1-DC68A4BDF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79307-E5B2-154C-896C-AD3EB17E7074}" type="datetimeFigureOut">
              <a:rPr lang="en-US" smtClean="0"/>
              <a:t>5/16/2023</a:t>
            </a:fld>
            <a:endParaRPr lang="en-US"/>
          </a:p>
        </p:txBody>
      </p:sp>
      <p:sp>
        <p:nvSpPr>
          <p:cNvPr id="5" name="Footer Placeholder 4">
            <a:extLst>
              <a:ext uri="{FF2B5EF4-FFF2-40B4-BE49-F238E27FC236}">
                <a16:creationId xmlns:a16="http://schemas.microsoft.com/office/drawing/2014/main" id="{850B3685-8C74-154B-BF22-ECD8E17E3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3BFCFB-A2D0-1540-9388-24F5C36687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E761D-E0AB-6946-91B3-64CC8FD57DFD}" type="slidenum">
              <a:rPr lang="en-US" smtClean="0"/>
              <a:t>‹#›</a:t>
            </a:fld>
            <a:endParaRPr lang="en-US"/>
          </a:p>
        </p:txBody>
      </p:sp>
    </p:spTree>
    <p:extLst>
      <p:ext uri="{BB962C8B-B14F-4D97-AF65-F5344CB8AC3E}">
        <p14:creationId xmlns:p14="http://schemas.microsoft.com/office/powerpoint/2010/main" val="2757268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architecturaldigest.com/story/lee-f-mindel-brasilia-anniversary-blo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hyperlink" Target="https://www.g/"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2563-379D-E743-8098-3494EE14108D}"/>
              </a:ext>
            </a:extLst>
          </p:cNvPr>
          <p:cNvSpPr>
            <a:spLocks noGrp="1"/>
          </p:cNvSpPr>
          <p:nvPr>
            <p:ph type="ctr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Icons</a:t>
            </a:r>
          </a:p>
        </p:txBody>
      </p:sp>
      <p:sp>
        <p:nvSpPr>
          <p:cNvPr id="4" name="TextBox 3">
            <a:extLst>
              <a:ext uri="{FF2B5EF4-FFF2-40B4-BE49-F238E27FC236}">
                <a16:creationId xmlns:a16="http://schemas.microsoft.com/office/drawing/2014/main" id="{213386D0-7070-26BB-5BBC-7836175DB74C}"/>
              </a:ext>
              <a:ext uri="{C183D7F6-B498-43B3-948B-1728B52AA6E4}">
                <adec:decorative xmlns:adec="http://schemas.microsoft.com/office/drawing/2017/decorative" val="1"/>
              </a:ext>
            </a:extLst>
          </p:cNvPr>
          <p:cNvSpPr txBox="1"/>
          <p:nvPr/>
        </p:nvSpPr>
        <p:spPr>
          <a:xfrm>
            <a:off x="2887038" y="226031"/>
            <a:ext cx="5845996"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00DF3ABD-16D2-4635-DD1E-128E6B5FC7C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722" y="106532"/>
            <a:ext cx="1426133" cy="923756"/>
          </a:xfrm>
          <a:prstGeom prst="rect">
            <a:avLst/>
          </a:prstGeom>
        </p:spPr>
      </p:pic>
    </p:spTree>
    <p:extLst>
      <p:ext uri="{BB962C8B-B14F-4D97-AF65-F5344CB8AC3E}">
        <p14:creationId xmlns:p14="http://schemas.microsoft.com/office/powerpoint/2010/main" val="38281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asir al-Mulk Mosque, Shiraz, Iran">
            <a:extLst>
              <a:ext uri="{FF2B5EF4-FFF2-40B4-BE49-F238E27FC236}">
                <a16:creationId xmlns:a16="http://schemas.microsoft.com/office/drawing/2014/main" id="{EFD74DFA-16BF-036B-D018-F096CBE1E936}"/>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3139606" y="780121"/>
            <a:ext cx="5962405" cy="4304149"/>
          </a:xfrm>
          <a:prstGeom prst="rect">
            <a:avLst/>
          </a:prstGeom>
        </p:spPr>
      </p:pic>
      <p:sp>
        <p:nvSpPr>
          <p:cNvPr id="2" name="Title 1">
            <a:extLst>
              <a:ext uri="{FF2B5EF4-FFF2-40B4-BE49-F238E27FC236}">
                <a16:creationId xmlns:a16="http://schemas.microsoft.com/office/drawing/2014/main" id="{7ABA3F51-5331-F245-A0AC-8144FFCA468A}"/>
              </a:ext>
              <a:ext uri="{C183D7F6-B498-43B3-948B-1728B52AA6E4}">
                <adec:decorative xmlns:adec="http://schemas.microsoft.com/office/drawing/2017/decorative" val="1"/>
              </a:ext>
            </a:extLst>
          </p:cNvPr>
          <p:cNvSpPr>
            <a:spLocks noGrp="1"/>
          </p:cNvSpPr>
          <p:nvPr>
            <p:ph type="title"/>
          </p:nvPr>
        </p:nvSpPr>
        <p:spPr>
          <a:xfrm>
            <a:off x="838200" y="5084270"/>
            <a:ext cx="10515600" cy="1325563"/>
          </a:xfrm>
        </p:spPr>
        <p:txBody>
          <a:bodyPr>
            <a:normAutofit/>
          </a:bodyPr>
          <a:lstStyle/>
          <a:p>
            <a:r>
              <a:rPr lang="en-GB" sz="1800" b="1" i="0" u="none" strike="noStrike" dirty="0">
                <a:solidFill>
                  <a:srgbClr val="2B2B2B"/>
                </a:solidFill>
                <a:effectLst/>
                <a:latin typeface="Lato" panose="020F0502020204030203" pitchFamily="34" charset="0"/>
              </a:rPr>
              <a:t>Nasir al-Mulk Mosque, Shiraz, Iran</a:t>
            </a:r>
            <a:br>
              <a:rPr lang="en-GB" sz="1800" b="1" i="0" u="none" strike="noStrike" dirty="0">
                <a:solidFill>
                  <a:srgbClr val="2B2B2B"/>
                </a:solidFill>
                <a:effectLst/>
                <a:latin typeface="Lato" panose="020F0502020204030203" pitchFamily="34" charset="0"/>
              </a:rPr>
            </a:br>
            <a:r>
              <a:rPr lang="en-GB" sz="1300" b="0" i="0" u="none" strike="noStrike" dirty="0">
                <a:solidFill>
                  <a:srgbClr val="2B2B2B"/>
                </a:solidFill>
                <a:effectLst/>
                <a:latin typeface="CrimsonText"/>
              </a:rPr>
              <a:t>Finished at the end of the 19th century, this Technicolor mosque in southern Iran dazzles with intricate stained-glass windows, richly coloured tiles, carved pillars, and woven rugs. Due to its strategic positioning, early-morning light produces a kaleidoscopic effect within the structure, which has survived numerous earthquakes thanks to the flexible wood struts within its walls.</a:t>
            </a:r>
            <a:br>
              <a:rPr lang="en-GB" sz="1300" b="0" i="0" u="none" strike="noStrike" dirty="0">
                <a:solidFill>
                  <a:srgbClr val="2B2B2B"/>
                </a:solidFill>
                <a:effectLst/>
                <a:latin typeface="CrimsonText"/>
              </a:rPr>
            </a:br>
            <a:br>
              <a:rPr lang="en-GB" sz="1300" b="0" i="0" u="none" strike="noStrike" dirty="0">
                <a:solidFill>
                  <a:srgbClr val="2B2B2B"/>
                </a:solidFill>
                <a:effectLst/>
                <a:latin typeface="CrimsonText"/>
              </a:rPr>
            </a:br>
            <a:r>
              <a:rPr lang="en-GB" sz="1300" b="0" i="0" u="none" strike="noStrike" dirty="0">
                <a:solidFill>
                  <a:srgbClr val="2B2B2B"/>
                </a:solidFill>
                <a:effectLst/>
                <a:latin typeface="CrimsonText"/>
              </a:rPr>
              <a:t>https://</a:t>
            </a:r>
            <a:r>
              <a:rPr lang="en-GB" sz="1300" b="0" i="0" u="none" strike="noStrike" dirty="0" err="1">
                <a:solidFill>
                  <a:srgbClr val="2B2B2B"/>
                </a:solidFill>
                <a:effectLst/>
                <a:latin typeface="CrimsonText"/>
              </a:rPr>
              <a:t>www.architecturaldigest.com</a:t>
            </a:r>
            <a:r>
              <a:rPr lang="en-GB" sz="1300" b="0" i="0" u="none" strike="noStrike" dirty="0">
                <a:solidFill>
                  <a:srgbClr val="2B2B2B"/>
                </a:solidFill>
                <a:effectLst/>
                <a:latin typeface="CrimsonText"/>
              </a:rPr>
              <a:t>/gallery/stained-glass-windows</a:t>
            </a:r>
            <a:endParaRPr lang="en-US" sz="1300" dirty="0"/>
          </a:p>
        </p:txBody>
      </p:sp>
      <p:sp>
        <p:nvSpPr>
          <p:cNvPr id="3" name="TextBox 2">
            <a:extLst>
              <a:ext uri="{FF2B5EF4-FFF2-40B4-BE49-F238E27FC236}">
                <a16:creationId xmlns:a16="http://schemas.microsoft.com/office/drawing/2014/main" id="{3543700A-8A9F-6DA5-3BEE-B703AF8D9D79}"/>
              </a:ext>
              <a:ext uri="{C183D7F6-B498-43B3-948B-1728B52AA6E4}">
                <adec:decorative xmlns:adec="http://schemas.microsoft.com/office/drawing/2017/decorative" val="1"/>
              </a:ext>
            </a:extLst>
          </p:cNvPr>
          <p:cNvSpPr txBox="1"/>
          <p:nvPr/>
        </p:nvSpPr>
        <p:spPr>
          <a:xfrm>
            <a:off x="2301411" y="154112"/>
            <a:ext cx="7253555"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576864FF-A6A5-A3E7-0C0D-0CCDEC2E07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157" y="157723"/>
            <a:ext cx="1549225" cy="1003487"/>
          </a:xfrm>
          <a:prstGeom prst="rect">
            <a:avLst/>
          </a:prstGeom>
        </p:spPr>
      </p:pic>
    </p:spTree>
    <p:extLst>
      <p:ext uri="{BB962C8B-B14F-4D97-AF65-F5344CB8AC3E}">
        <p14:creationId xmlns:p14="http://schemas.microsoft.com/office/powerpoint/2010/main" val="55624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etropolitan Cathedral of St. Sebastian, Rio de Janeiro">
            <a:extLst>
              <a:ext uri="{FF2B5EF4-FFF2-40B4-BE49-F238E27FC236}">
                <a16:creationId xmlns:a16="http://schemas.microsoft.com/office/drawing/2014/main" id="{918C18C5-23D2-420D-FBEC-252E3DD19CA0}"/>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3212755" y="836941"/>
            <a:ext cx="5913633" cy="4316342"/>
          </a:xfrm>
          <a:prstGeom prst="rect">
            <a:avLst/>
          </a:prstGeom>
        </p:spPr>
      </p:pic>
      <p:pic>
        <p:nvPicPr>
          <p:cNvPr id="5" name="Picture 4">
            <a:extLst>
              <a:ext uri="{FF2B5EF4-FFF2-40B4-BE49-F238E27FC236}">
                <a16:creationId xmlns:a16="http://schemas.microsoft.com/office/drawing/2014/main" id="{2992CEC7-8429-33BD-5B80-4674E3F9C8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795" y="140887"/>
            <a:ext cx="1479690" cy="958447"/>
          </a:xfrm>
          <a:prstGeom prst="rect">
            <a:avLst/>
          </a:prstGeom>
        </p:spPr>
      </p:pic>
      <p:sp>
        <p:nvSpPr>
          <p:cNvPr id="2" name="Title 1">
            <a:extLst>
              <a:ext uri="{FF2B5EF4-FFF2-40B4-BE49-F238E27FC236}">
                <a16:creationId xmlns:a16="http://schemas.microsoft.com/office/drawing/2014/main" id="{70FF53EB-BE5F-AD47-A3C2-745C906DAAB1}"/>
              </a:ext>
              <a:ext uri="{C183D7F6-B498-43B3-948B-1728B52AA6E4}">
                <adec:decorative xmlns:adec="http://schemas.microsoft.com/office/drawing/2017/decorative" val="1"/>
              </a:ext>
            </a:extLst>
          </p:cNvPr>
          <p:cNvSpPr>
            <a:spLocks noGrp="1"/>
          </p:cNvSpPr>
          <p:nvPr>
            <p:ph type="title"/>
          </p:nvPr>
        </p:nvSpPr>
        <p:spPr>
          <a:xfrm>
            <a:off x="911772" y="5497512"/>
            <a:ext cx="10515600" cy="1325563"/>
          </a:xfrm>
        </p:spPr>
        <p:txBody>
          <a:bodyPr>
            <a:normAutofit/>
          </a:bodyPr>
          <a:lstStyle/>
          <a:p>
            <a:pPr algn="l"/>
            <a:r>
              <a:rPr lang="en-GB" sz="1600" b="1" i="0" u="none" strike="noStrike" dirty="0">
                <a:solidFill>
                  <a:srgbClr val="2B2B2B"/>
                </a:solidFill>
                <a:effectLst/>
                <a:latin typeface="Lato" panose="020F0502020204030203" pitchFamily="34" charset="0"/>
              </a:rPr>
              <a:t>Metropolitan Cathedral of St. Sebastian, Rio de Janeiro</a:t>
            </a:r>
            <a:br>
              <a:rPr lang="en-GB" sz="1600" b="1" i="0" u="none" strike="noStrike" dirty="0">
                <a:solidFill>
                  <a:srgbClr val="2B2B2B"/>
                </a:solidFill>
                <a:effectLst/>
                <a:latin typeface="Lato" panose="020F0502020204030203" pitchFamily="34" charset="0"/>
              </a:rPr>
            </a:br>
            <a:r>
              <a:rPr lang="en-GB" sz="1200" b="0" i="0" u="none" strike="noStrike" dirty="0">
                <a:solidFill>
                  <a:srgbClr val="2B2B2B"/>
                </a:solidFill>
                <a:effectLst/>
                <a:latin typeface="CrimsonText"/>
              </a:rPr>
              <a:t>Adding warmth to an otherwise austere religious site, four rectilinear stained-glass windows stretch some 200 feet to the ceiling of this beehive-shaped cathedral, which was completed in 1976. As many as 20,000 people can fill the Edgar Fonseca–designed church, which holds the </a:t>
            </a:r>
            <a:r>
              <a:rPr lang="en-GB" sz="1200" b="0" i="0" u="none" strike="noStrike" dirty="0" err="1">
                <a:solidFill>
                  <a:srgbClr val="2B2B2B"/>
                </a:solidFill>
                <a:effectLst/>
                <a:latin typeface="CrimsonText"/>
              </a:rPr>
              <a:t>Museu</a:t>
            </a:r>
            <a:r>
              <a:rPr lang="en-GB" sz="1200" b="0" i="0" u="none" strike="noStrike" dirty="0">
                <a:solidFill>
                  <a:srgbClr val="2B2B2B"/>
                </a:solidFill>
                <a:effectLst/>
                <a:latin typeface="CrimsonText"/>
              </a:rPr>
              <a:t> de </a:t>
            </a:r>
            <a:r>
              <a:rPr lang="en-GB" sz="1200" b="0" i="0" u="none" strike="noStrike" dirty="0" err="1">
                <a:solidFill>
                  <a:srgbClr val="2B2B2B"/>
                </a:solidFill>
                <a:effectLst/>
                <a:latin typeface="CrimsonText"/>
              </a:rPr>
              <a:t>Arte</a:t>
            </a:r>
            <a:r>
              <a:rPr lang="en-GB" sz="1200" b="0" i="0" u="none" strike="noStrike" dirty="0">
                <a:solidFill>
                  <a:srgbClr val="2B2B2B"/>
                </a:solidFill>
                <a:effectLst/>
                <a:latin typeface="CrimsonText"/>
              </a:rPr>
              <a:t> Sacra in its subterranean space.</a:t>
            </a:r>
            <a:br>
              <a:rPr lang="en-GB" sz="1200" b="0" i="0" u="none" strike="noStrike" dirty="0">
                <a:solidFill>
                  <a:srgbClr val="2B2B2B"/>
                </a:solidFill>
                <a:effectLst/>
                <a:latin typeface="CrimsonText"/>
              </a:rPr>
            </a:br>
            <a:br>
              <a:rPr lang="en-GB" sz="1200" b="0" i="0" u="none" strike="noStrike" dirty="0">
                <a:solidFill>
                  <a:srgbClr val="2B2B2B"/>
                </a:solidFill>
                <a:effectLst/>
                <a:latin typeface="CrimsonText"/>
              </a:rPr>
            </a:br>
            <a:r>
              <a:rPr lang="en-GB" sz="1200" b="0" i="0" u="none" strike="noStrike" dirty="0">
                <a:solidFill>
                  <a:srgbClr val="2B2B2B"/>
                </a:solidFill>
                <a:effectLst/>
                <a:latin typeface="CrimsonText"/>
              </a:rPr>
              <a:t>https://</a:t>
            </a:r>
            <a:r>
              <a:rPr lang="en-GB" sz="1200" b="0" i="0" u="none" strike="noStrike" dirty="0" err="1">
                <a:solidFill>
                  <a:srgbClr val="2B2B2B"/>
                </a:solidFill>
                <a:effectLst/>
                <a:latin typeface="CrimsonText"/>
              </a:rPr>
              <a:t>www.architecturaldigest.com</a:t>
            </a:r>
            <a:r>
              <a:rPr lang="en-GB" sz="1200" b="0" i="0" u="none" strike="noStrike" dirty="0">
                <a:solidFill>
                  <a:srgbClr val="2B2B2B"/>
                </a:solidFill>
                <a:effectLst/>
                <a:latin typeface="CrimsonText"/>
              </a:rPr>
              <a:t>/gallery/stained-glass-windows</a:t>
            </a:r>
            <a:endParaRPr lang="en-US" sz="1200" dirty="0"/>
          </a:p>
        </p:txBody>
      </p:sp>
      <p:sp>
        <p:nvSpPr>
          <p:cNvPr id="3" name="TextBox 2">
            <a:extLst>
              <a:ext uri="{FF2B5EF4-FFF2-40B4-BE49-F238E27FC236}">
                <a16:creationId xmlns:a16="http://schemas.microsoft.com/office/drawing/2014/main" id="{378DEFB9-228A-69F0-F3D5-7FBF60D60563}"/>
              </a:ext>
              <a:ext uri="{C183D7F6-B498-43B3-948B-1728B52AA6E4}">
                <adec:decorative xmlns:adec="http://schemas.microsoft.com/office/drawing/2017/decorative" val="1"/>
              </a:ext>
            </a:extLst>
          </p:cNvPr>
          <p:cNvSpPr txBox="1"/>
          <p:nvPr/>
        </p:nvSpPr>
        <p:spPr>
          <a:xfrm>
            <a:off x="2568540" y="184935"/>
            <a:ext cx="6770670"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spTree>
    <p:extLst>
      <p:ext uri="{BB962C8B-B14F-4D97-AF65-F5344CB8AC3E}">
        <p14:creationId xmlns:p14="http://schemas.microsoft.com/office/powerpoint/2010/main" val="104991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e Last Judgment, St. Phillip’s Cathedral, Birmingham">
            <a:extLst>
              <a:ext uri="{FF2B5EF4-FFF2-40B4-BE49-F238E27FC236}">
                <a16:creationId xmlns:a16="http://schemas.microsoft.com/office/drawing/2014/main" id="{F8060B6A-A623-2111-2B27-7C8EE11BEB49}"/>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628622" y="736605"/>
            <a:ext cx="2934755" cy="4351338"/>
          </a:xfrm>
          <a:prstGeom prst="rect">
            <a:avLst/>
          </a:prstGeom>
        </p:spPr>
      </p:pic>
      <p:sp>
        <p:nvSpPr>
          <p:cNvPr id="2" name="Title 1">
            <a:extLst>
              <a:ext uri="{FF2B5EF4-FFF2-40B4-BE49-F238E27FC236}">
                <a16:creationId xmlns:a16="http://schemas.microsoft.com/office/drawing/2014/main" id="{881195BB-B6D2-BB4D-8D7F-998D81F1747A}"/>
              </a:ext>
              <a:ext uri="{C183D7F6-B498-43B3-948B-1728B52AA6E4}">
                <adec:decorative xmlns:adec="http://schemas.microsoft.com/office/drawing/2017/decorative" val="1"/>
              </a:ext>
            </a:extLst>
          </p:cNvPr>
          <p:cNvSpPr>
            <a:spLocks noGrp="1"/>
          </p:cNvSpPr>
          <p:nvPr>
            <p:ph type="title"/>
          </p:nvPr>
        </p:nvSpPr>
        <p:spPr>
          <a:xfrm>
            <a:off x="1143000" y="5178863"/>
            <a:ext cx="10515600" cy="1325563"/>
          </a:xfrm>
        </p:spPr>
        <p:txBody>
          <a:bodyPr>
            <a:normAutofit/>
          </a:bodyPr>
          <a:lstStyle/>
          <a:p>
            <a:r>
              <a:rPr lang="en-GB" sz="1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The Last Judgment, St. Phillip’s Cathedral, Birmingham</a:t>
            </a:r>
            <a:br>
              <a:rPr lang="en-GB" sz="1200" b="0" i="0" u="none" strike="noStrike" dirty="0">
                <a:solidFill>
                  <a:srgbClr val="000000"/>
                </a:solidFill>
                <a:effectLst/>
                <a:latin typeface="IBM Plex Sans" panose="020F0502020204030204" pitchFamily="34" charset="0"/>
              </a:rPr>
            </a:br>
            <a:r>
              <a:rPr lang="en-GB" sz="1200" b="0" i="0" u="none" strike="noStrike" dirty="0">
                <a:solidFill>
                  <a:srgbClr val="000000"/>
                </a:solidFill>
                <a:effectLst/>
                <a:latin typeface="IBM Plex Sans" panose="020F0502020204030204" pitchFamily="34" charset="0"/>
              </a:rPr>
              <a:t>The Last Judgement (1897), is widely recognised as the finest example of Burne-Jones’ work, depicting the return of Christ and his judgement on humanity. The window was a memorial to the Bishop Bowlby of Coventry who was Rector of St Philip’s from 1875 to 1894.</a:t>
            </a:r>
            <a:br>
              <a:rPr lang="en-GB" sz="1200" b="0" i="0" u="none" strike="noStrike" dirty="0">
                <a:solidFill>
                  <a:srgbClr val="000000"/>
                </a:solidFill>
                <a:effectLst/>
                <a:latin typeface="IBM Plex Sans" panose="020F0502020204030204" pitchFamily="34" charset="0"/>
              </a:rPr>
            </a:br>
            <a:br>
              <a:rPr lang="en-GB" sz="1200" b="0" i="0" u="none" strike="noStrike" dirty="0">
                <a:solidFill>
                  <a:srgbClr val="000000"/>
                </a:solidFill>
                <a:effectLst/>
                <a:latin typeface="IBM Plex Sans" panose="020F0502020204030204" pitchFamily="34" charset="0"/>
              </a:rPr>
            </a:br>
            <a:r>
              <a:rPr lang="en-GB" sz="1200" b="0" i="0" u="none" strike="noStrike" dirty="0">
                <a:solidFill>
                  <a:srgbClr val="000000"/>
                </a:solidFill>
                <a:effectLst/>
                <a:latin typeface="IBM Plex Sans" panose="020F0502020204030204" pitchFamily="34" charset="0"/>
              </a:rPr>
              <a:t>https://</a:t>
            </a:r>
            <a:r>
              <a:rPr lang="en-GB" sz="1200" b="0" i="0" u="none" strike="noStrike" dirty="0" err="1">
                <a:solidFill>
                  <a:srgbClr val="000000"/>
                </a:solidFill>
                <a:effectLst/>
                <a:latin typeface="IBM Plex Sans" panose="020F0502020204030204" pitchFamily="34" charset="0"/>
              </a:rPr>
              <a:t>www.meisterdrucke.uk</a:t>
            </a:r>
            <a:r>
              <a:rPr lang="en-GB" sz="1200" b="0" i="0" u="none" strike="noStrike" dirty="0">
                <a:solidFill>
                  <a:srgbClr val="000000"/>
                </a:solidFill>
                <a:effectLst/>
                <a:latin typeface="IBM Plex Sans" panose="020F0502020204030204" pitchFamily="34" charset="0"/>
              </a:rPr>
              <a:t>/fine-art-prints/Edward-Burne-Jones/378966/The-Last-Judgement,-1885-1897-(stained-glass).html</a:t>
            </a:r>
            <a:endParaRPr lang="en-US" sz="1200" dirty="0"/>
          </a:p>
        </p:txBody>
      </p:sp>
      <p:sp>
        <p:nvSpPr>
          <p:cNvPr id="5" name="TextBox 4">
            <a:extLst>
              <a:ext uri="{FF2B5EF4-FFF2-40B4-BE49-F238E27FC236}">
                <a16:creationId xmlns:a16="http://schemas.microsoft.com/office/drawing/2014/main" id="{802BC78B-EB0C-BA81-C8E6-F6C5BFA1DC45}"/>
              </a:ext>
              <a:ext uri="{C183D7F6-B498-43B3-948B-1728B52AA6E4}">
                <adec:decorative xmlns:adec="http://schemas.microsoft.com/office/drawing/2017/decorative" val="1"/>
              </a:ext>
            </a:extLst>
          </p:cNvPr>
          <p:cNvSpPr txBox="1"/>
          <p:nvPr/>
        </p:nvSpPr>
        <p:spPr>
          <a:xfrm>
            <a:off x="2500044" y="199685"/>
            <a:ext cx="6780944"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9" name="Picture 8">
            <a:extLst>
              <a:ext uri="{FF2B5EF4-FFF2-40B4-BE49-F238E27FC236}">
                <a16:creationId xmlns:a16="http://schemas.microsoft.com/office/drawing/2014/main" id="{DFCDA03E-B9F0-43DA-7A8C-F518CDF608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39379" y="215634"/>
            <a:ext cx="1719221" cy="1109568"/>
          </a:xfrm>
          <a:prstGeom prst="rect">
            <a:avLst/>
          </a:prstGeom>
        </p:spPr>
      </p:pic>
    </p:spTree>
    <p:extLst>
      <p:ext uri="{BB962C8B-B14F-4D97-AF65-F5344CB8AC3E}">
        <p14:creationId xmlns:p14="http://schemas.microsoft.com/office/powerpoint/2010/main" val="3674207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y ad Jesus">
            <a:extLst>
              <a:ext uri="{FF2B5EF4-FFF2-40B4-BE49-F238E27FC236}">
                <a16:creationId xmlns:a16="http://schemas.microsoft.com/office/drawing/2014/main" id="{7B3B15F3-827C-7959-9A44-3D8A3AACABE2}"/>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117676" y="1249491"/>
            <a:ext cx="3956647" cy="4359018"/>
          </a:xfrm>
          <a:prstGeom prst="rect">
            <a:avLst/>
          </a:prstGeom>
        </p:spPr>
      </p:pic>
      <p:sp>
        <p:nvSpPr>
          <p:cNvPr id="2" name="Title 1">
            <a:extLst>
              <a:ext uri="{FF2B5EF4-FFF2-40B4-BE49-F238E27FC236}">
                <a16:creationId xmlns:a16="http://schemas.microsoft.com/office/drawing/2014/main" id="{EC70F41F-E8F0-A544-8632-209C0E2AFDE8}"/>
              </a:ext>
              <a:ext uri="{C183D7F6-B498-43B3-948B-1728B52AA6E4}">
                <adec:decorative xmlns:adec="http://schemas.microsoft.com/office/drawing/2017/decorative" val="1"/>
              </a:ext>
            </a:extLst>
          </p:cNvPr>
          <p:cNvSpPr>
            <a:spLocks noGrp="1"/>
          </p:cNvSpPr>
          <p:nvPr>
            <p:ph type="title"/>
          </p:nvPr>
        </p:nvSpPr>
        <p:spPr>
          <a:xfrm>
            <a:off x="0" y="5532437"/>
            <a:ext cx="10515600" cy="1325563"/>
          </a:xfrm>
        </p:spPr>
        <p:txBody>
          <a:bodyPr>
            <a:normAutofit/>
          </a:bodyPr>
          <a:lstStyle/>
          <a:p>
            <a:r>
              <a:rPr lang="en-US" sz="1000" dirty="0"/>
              <a:t>https://</a:t>
            </a:r>
            <a:r>
              <a:rPr lang="en-US" sz="1000" dirty="0" err="1"/>
              <a:t>www.pinterest.co.uk</a:t>
            </a:r>
            <a:r>
              <a:rPr lang="en-US" sz="1000" dirty="0"/>
              <a:t>/pin/theotokos-panagia-made-to-order-handpainted-eastern-orthodox-byzantine-icon-22k--561964859744883235/</a:t>
            </a:r>
          </a:p>
        </p:txBody>
      </p:sp>
      <p:pic>
        <p:nvPicPr>
          <p:cNvPr id="5" name="Picture 4">
            <a:extLst>
              <a:ext uri="{FF2B5EF4-FFF2-40B4-BE49-F238E27FC236}">
                <a16:creationId xmlns:a16="http://schemas.microsoft.com/office/drawing/2014/main" id="{2BFF1DB8-AB09-7A9C-3949-17542A96C7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475" y="172092"/>
            <a:ext cx="1383930" cy="896420"/>
          </a:xfrm>
          <a:prstGeom prst="rect">
            <a:avLst/>
          </a:prstGeom>
        </p:spPr>
      </p:pic>
      <p:sp>
        <p:nvSpPr>
          <p:cNvPr id="3" name="TextBox 2">
            <a:extLst>
              <a:ext uri="{FF2B5EF4-FFF2-40B4-BE49-F238E27FC236}">
                <a16:creationId xmlns:a16="http://schemas.microsoft.com/office/drawing/2014/main" id="{95270974-7430-56E4-CD86-A23B48470282}"/>
              </a:ext>
              <a:ext uri="{C183D7F6-B498-43B3-948B-1728B52AA6E4}">
                <adec:decorative xmlns:adec="http://schemas.microsoft.com/office/drawing/2017/decorative" val="1"/>
              </a:ext>
            </a:extLst>
          </p:cNvPr>
          <p:cNvSpPr txBox="1"/>
          <p:nvPr/>
        </p:nvSpPr>
        <p:spPr>
          <a:xfrm>
            <a:off x="2948683" y="174661"/>
            <a:ext cx="5959011"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spTree>
    <p:extLst>
      <p:ext uri="{BB962C8B-B14F-4D97-AF65-F5344CB8AC3E}">
        <p14:creationId xmlns:p14="http://schemas.microsoft.com/office/powerpoint/2010/main" val="2242187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Mary kissing Jesus hand">
            <a:extLst>
              <a:ext uri="{FF2B5EF4-FFF2-40B4-BE49-F238E27FC236}">
                <a16:creationId xmlns:a16="http://schemas.microsoft.com/office/drawing/2014/main" id="{E79BDA37-7EF8-CDCE-F22F-A1523A9A8ABC}"/>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956714" y="1140431"/>
            <a:ext cx="3059932" cy="4351338"/>
          </a:xfrm>
          <a:prstGeom prst="rect">
            <a:avLst/>
          </a:prstGeom>
        </p:spPr>
      </p:pic>
      <p:sp>
        <p:nvSpPr>
          <p:cNvPr id="3" name="TextBox 2">
            <a:extLst>
              <a:ext uri="{FF2B5EF4-FFF2-40B4-BE49-F238E27FC236}">
                <a16:creationId xmlns:a16="http://schemas.microsoft.com/office/drawing/2014/main" id="{AD7FC3C7-BAA2-E489-A417-158A46FF9772}"/>
              </a:ext>
              <a:ext uri="{C183D7F6-B498-43B3-948B-1728B52AA6E4}">
                <adec:decorative xmlns:adec="http://schemas.microsoft.com/office/drawing/2017/decorative" val="1"/>
              </a:ext>
            </a:extLst>
          </p:cNvPr>
          <p:cNvSpPr txBox="1"/>
          <p:nvPr/>
        </p:nvSpPr>
        <p:spPr>
          <a:xfrm>
            <a:off x="2794571" y="164387"/>
            <a:ext cx="5979559"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sp>
        <p:nvSpPr>
          <p:cNvPr id="2" name="Title 1">
            <a:extLst>
              <a:ext uri="{FF2B5EF4-FFF2-40B4-BE49-F238E27FC236}">
                <a16:creationId xmlns:a16="http://schemas.microsoft.com/office/drawing/2014/main" id="{0DDC7CFB-BF7C-EF45-AC2E-93489A93C86C}"/>
              </a:ext>
              <a:ext uri="{C183D7F6-B498-43B3-948B-1728B52AA6E4}">
                <adec:decorative xmlns:adec="http://schemas.microsoft.com/office/drawing/2017/decorative" val="1"/>
              </a:ext>
            </a:extLst>
          </p:cNvPr>
          <p:cNvSpPr>
            <a:spLocks noGrp="1"/>
          </p:cNvSpPr>
          <p:nvPr>
            <p:ph type="title"/>
          </p:nvPr>
        </p:nvSpPr>
        <p:spPr>
          <a:xfrm>
            <a:off x="112986" y="5532437"/>
            <a:ext cx="10515600" cy="1325563"/>
          </a:xfrm>
        </p:spPr>
        <p:txBody>
          <a:bodyPr>
            <a:normAutofit/>
          </a:bodyPr>
          <a:lstStyle/>
          <a:p>
            <a:r>
              <a:rPr lang="en-US" sz="1000" dirty="0"/>
              <a:t>https://</a:t>
            </a:r>
            <a:r>
              <a:rPr lang="en-US" sz="1000" dirty="0" err="1"/>
              <a:t>www.pinterest.co.uk</a:t>
            </a:r>
            <a:r>
              <a:rPr lang="en-US" sz="1000" dirty="0"/>
              <a:t>/pin/19351473391954022/</a:t>
            </a:r>
          </a:p>
        </p:txBody>
      </p:sp>
      <p:pic>
        <p:nvPicPr>
          <p:cNvPr id="5" name="Picture 4">
            <a:extLst>
              <a:ext uri="{FF2B5EF4-FFF2-40B4-BE49-F238E27FC236}">
                <a16:creationId xmlns:a16="http://schemas.microsoft.com/office/drawing/2014/main" id="{E5FA6CAB-9700-8C03-3AD0-223CD62B9D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9094" y="164387"/>
            <a:ext cx="1506857" cy="976044"/>
          </a:xfrm>
          <a:prstGeom prst="rect">
            <a:avLst/>
          </a:prstGeom>
        </p:spPr>
      </p:pic>
    </p:spTree>
    <p:extLst>
      <p:ext uri="{BB962C8B-B14F-4D97-AF65-F5344CB8AC3E}">
        <p14:creationId xmlns:p14="http://schemas.microsoft.com/office/powerpoint/2010/main" val="4238687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Mary holding Jesus">
            <a:extLst>
              <a:ext uri="{FF2B5EF4-FFF2-40B4-BE49-F238E27FC236}">
                <a16:creationId xmlns:a16="http://schemas.microsoft.com/office/drawing/2014/main" id="{5E774F8C-1846-445B-5C4E-0975DE412650}"/>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324897" y="999762"/>
            <a:ext cx="3534700" cy="4351338"/>
          </a:xfrm>
          <a:prstGeom prst="rect">
            <a:avLst/>
          </a:prstGeom>
        </p:spPr>
      </p:pic>
      <p:sp>
        <p:nvSpPr>
          <p:cNvPr id="2" name="Title 1">
            <a:extLst>
              <a:ext uri="{FF2B5EF4-FFF2-40B4-BE49-F238E27FC236}">
                <a16:creationId xmlns:a16="http://schemas.microsoft.com/office/drawing/2014/main" id="{E5A940F7-278E-6F41-87C5-11CF25D8A8CE}"/>
              </a:ext>
              <a:ext uri="{C183D7F6-B498-43B3-948B-1728B52AA6E4}">
                <adec:decorative xmlns:adec="http://schemas.microsoft.com/office/drawing/2017/decorative" val="1"/>
              </a:ext>
            </a:extLst>
          </p:cNvPr>
          <p:cNvSpPr>
            <a:spLocks noGrp="1"/>
          </p:cNvSpPr>
          <p:nvPr>
            <p:ph type="title"/>
          </p:nvPr>
        </p:nvSpPr>
        <p:spPr>
          <a:xfrm>
            <a:off x="123496" y="5968535"/>
            <a:ext cx="10515600" cy="776288"/>
          </a:xfrm>
        </p:spPr>
        <p:txBody>
          <a:bodyPr>
            <a:normAutofit/>
          </a:bodyPr>
          <a:lstStyle/>
          <a:p>
            <a:r>
              <a:rPr lang="en-US" sz="1000" dirty="0"/>
              <a:t>https://</a:t>
            </a:r>
            <a:r>
              <a:rPr lang="en-US" sz="1000" dirty="0" err="1"/>
              <a:t>caseantiques.com</a:t>
            </a:r>
            <a:r>
              <a:rPr lang="en-US" sz="1000" dirty="0"/>
              <a:t>/item/lot-89-russian-eastern-orthodox-icon-virgin-child/</a:t>
            </a:r>
          </a:p>
        </p:txBody>
      </p:sp>
      <p:sp>
        <p:nvSpPr>
          <p:cNvPr id="3" name="TextBox 2">
            <a:extLst>
              <a:ext uri="{FF2B5EF4-FFF2-40B4-BE49-F238E27FC236}">
                <a16:creationId xmlns:a16="http://schemas.microsoft.com/office/drawing/2014/main" id="{77F074F9-B347-6C0A-FCC9-69FDEC4D186B}"/>
              </a:ext>
              <a:ext uri="{C183D7F6-B498-43B3-948B-1728B52AA6E4}">
                <adec:decorative xmlns:adec="http://schemas.microsoft.com/office/drawing/2017/decorative" val="1"/>
              </a:ext>
            </a:extLst>
          </p:cNvPr>
          <p:cNvSpPr txBox="1"/>
          <p:nvPr/>
        </p:nvSpPr>
        <p:spPr>
          <a:xfrm>
            <a:off x="2979506" y="174123"/>
            <a:ext cx="5917914"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3E2A4BB2-C81E-7865-767C-00778158B9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474" y="174123"/>
            <a:ext cx="1428381" cy="925212"/>
          </a:xfrm>
          <a:prstGeom prst="rect">
            <a:avLst/>
          </a:prstGeom>
        </p:spPr>
      </p:pic>
    </p:spTree>
    <p:extLst>
      <p:ext uri="{BB962C8B-B14F-4D97-AF65-F5344CB8AC3E}">
        <p14:creationId xmlns:p14="http://schemas.microsoft.com/office/powerpoint/2010/main" val="46932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Mary looking over Jesus">
            <a:extLst>
              <a:ext uri="{FF2B5EF4-FFF2-40B4-BE49-F238E27FC236}">
                <a16:creationId xmlns:a16="http://schemas.microsoft.com/office/drawing/2014/main" id="{6CEF3AA6-9068-FDA9-BBA5-D4F00DFBAB00}"/>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237235" y="889960"/>
            <a:ext cx="3717529" cy="4351338"/>
          </a:xfrm>
          <a:prstGeom prst="rect">
            <a:avLst/>
          </a:prstGeom>
        </p:spPr>
      </p:pic>
      <p:sp>
        <p:nvSpPr>
          <p:cNvPr id="2" name="Title 1">
            <a:extLst>
              <a:ext uri="{FF2B5EF4-FFF2-40B4-BE49-F238E27FC236}">
                <a16:creationId xmlns:a16="http://schemas.microsoft.com/office/drawing/2014/main" id="{BA6AF836-5D3F-C748-923F-647B3BCBB8CB}"/>
              </a:ext>
              <a:ext uri="{C183D7F6-B498-43B3-948B-1728B52AA6E4}">
                <adec:decorative xmlns:adec="http://schemas.microsoft.com/office/drawing/2017/decorative" val="1"/>
              </a:ext>
            </a:extLst>
          </p:cNvPr>
          <p:cNvSpPr>
            <a:spLocks noGrp="1"/>
          </p:cNvSpPr>
          <p:nvPr>
            <p:ph type="title"/>
          </p:nvPr>
        </p:nvSpPr>
        <p:spPr>
          <a:xfrm>
            <a:off x="186559" y="5915244"/>
            <a:ext cx="9850820" cy="786799"/>
          </a:xfrm>
        </p:spPr>
        <p:txBody>
          <a:bodyPr>
            <a:normAutofit/>
          </a:bodyPr>
          <a:lstStyle/>
          <a:p>
            <a:r>
              <a:rPr lang="en-US" sz="1000" dirty="0"/>
              <a:t>https://</a:t>
            </a:r>
            <a:r>
              <a:rPr lang="en-US" sz="1000" dirty="0" err="1"/>
              <a:t>www.pinterest.co.uk</a:t>
            </a:r>
            <a:r>
              <a:rPr lang="en-US" sz="1000" dirty="0"/>
              <a:t>/pin/367465650850041583/</a:t>
            </a:r>
          </a:p>
        </p:txBody>
      </p:sp>
      <p:sp>
        <p:nvSpPr>
          <p:cNvPr id="3" name="TextBox 2">
            <a:extLst>
              <a:ext uri="{FF2B5EF4-FFF2-40B4-BE49-F238E27FC236}">
                <a16:creationId xmlns:a16="http://schemas.microsoft.com/office/drawing/2014/main" id="{2069E9B9-9F19-B77E-B22E-4C2B597402EE}"/>
              </a:ext>
              <a:ext uri="{C183D7F6-B498-43B3-948B-1728B52AA6E4}">
                <adec:decorative xmlns:adec="http://schemas.microsoft.com/office/drawing/2017/decorative" val="1"/>
              </a:ext>
            </a:extLst>
          </p:cNvPr>
          <p:cNvSpPr txBox="1"/>
          <p:nvPr/>
        </p:nvSpPr>
        <p:spPr>
          <a:xfrm>
            <a:off x="3298003" y="154112"/>
            <a:ext cx="5887093"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DC700B2F-542B-DEDC-51C5-0718673029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686" y="154112"/>
            <a:ext cx="1554444" cy="1006868"/>
          </a:xfrm>
          <a:prstGeom prst="rect">
            <a:avLst/>
          </a:prstGeom>
        </p:spPr>
      </p:pic>
    </p:spTree>
    <p:extLst>
      <p:ext uri="{BB962C8B-B14F-4D97-AF65-F5344CB8AC3E}">
        <p14:creationId xmlns:p14="http://schemas.microsoft.com/office/powerpoint/2010/main" val="1217219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9320-7CED-AB40-9CF0-A86AE5695859}"/>
              </a:ext>
            </a:extLst>
          </p:cNvPr>
          <p:cNvSpPr>
            <a:spLocks noGrp="1"/>
          </p:cNvSpPr>
          <p:nvPr>
            <p:ph type="title"/>
          </p:nvPr>
        </p:nvSpPr>
        <p:spPr>
          <a:xfrm>
            <a:off x="1121979" y="2866587"/>
            <a:ext cx="10515600" cy="1325563"/>
          </a:xfrm>
        </p:spPr>
        <p:txBody>
          <a:bodyPr/>
          <a:lstStyle/>
          <a:p>
            <a:pPr algn="ctr"/>
            <a:r>
              <a:rPr lang="en-US" dirty="0">
                <a:latin typeface="Lato" panose="020F0502020204030203" pitchFamily="34" charset="0"/>
                <a:ea typeface="Lato" panose="020F0502020204030203" pitchFamily="34" charset="0"/>
                <a:cs typeface="Lato" panose="020F0502020204030203" pitchFamily="34" charset="0"/>
              </a:rPr>
              <a:t>Stained glass</a:t>
            </a:r>
          </a:p>
        </p:txBody>
      </p:sp>
      <p:sp>
        <p:nvSpPr>
          <p:cNvPr id="3" name="TextBox 2">
            <a:extLst>
              <a:ext uri="{FF2B5EF4-FFF2-40B4-BE49-F238E27FC236}">
                <a16:creationId xmlns:a16="http://schemas.microsoft.com/office/drawing/2014/main" id="{6D81B4FA-2783-6162-7488-6EA53840931C}"/>
              </a:ext>
              <a:ext uri="{C183D7F6-B498-43B3-948B-1728B52AA6E4}">
                <adec:decorative xmlns:adec="http://schemas.microsoft.com/office/drawing/2017/decorative" val="1"/>
              </a:ext>
            </a:extLst>
          </p:cNvPr>
          <p:cNvSpPr txBox="1"/>
          <p:nvPr/>
        </p:nvSpPr>
        <p:spPr>
          <a:xfrm>
            <a:off x="3267182" y="256854"/>
            <a:ext cx="5907641"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4" name="Picture 3">
            <a:extLst>
              <a:ext uri="{FF2B5EF4-FFF2-40B4-BE49-F238E27FC236}">
                <a16:creationId xmlns:a16="http://schemas.microsoft.com/office/drawing/2014/main" id="{F5DC07B1-6502-8E1F-DE78-688D07A2AA0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4749" y="137355"/>
            <a:ext cx="1469283" cy="951706"/>
          </a:xfrm>
          <a:prstGeom prst="rect">
            <a:avLst/>
          </a:prstGeom>
        </p:spPr>
      </p:pic>
    </p:spTree>
    <p:extLst>
      <p:ext uri="{BB962C8B-B14F-4D97-AF65-F5344CB8AC3E}">
        <p14:creationId xmlns:p14="http://schemas.microsoft.com/office/powerpoint/2010/main" val="1993800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ventry Cathedral Baptistery window">
            <a:extLst>
              <a:ext uri="{FF2B5EF4-FFF2-40B4-BE49-F238E27FC236}">
                <a16:creationId xmlns:a16="http://schemas.microsoft.com/office/drawing/2014/main" id="{81D80B63-4392-0F63-1308-719611B553BD}"/>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390751" y="1028184"/>
            <a:ext cx="3650227" cy="4351338"/>
          </a:xfrm>
          <a:prstGeom prst="rect">
            <a:avLst/>
          </a:prstGeom>
        </p:spPr>
      </p:pic>
      <p:sp>
        <p:nvSpPr>
          <p:cNvPr id="2" name="Title 1">
            <a:extLst>
              <a:ext uri="{FF2B5EF4-FFF2-40B4-BE49-F238E27FC236}">
                <a16:creationId xmlns:a16="http://schemas.microsoft.com/office/drawing/2014/main" id="{734DACA6-19C4-9C40-B8CA-3695D11773A7}"/>
              </a:ext>
              <a:ext uri="{C183D7F6-B498-43B3-948B-1728B52AA6E4}">
                <adec:decorative xmlns:adec="http://schemas.microsoft.com/office/drawing/2017/decorative" val="1"/>
              </a:ext>
            </a:extLst>
          </p:cNvPr>
          <p:cNvSpPr>
            <a:spLocks noGrp="1"/>
          </p:cNvSpPr>
          <p:nvPr>
            <p:ph type="title"/>
          </p:nvPr>
        </p:nvSpPr>
        <p:spPr>
          <a:xfrm>
            <a:off x="838200" y="5780690"/>
            <a:ext cx="10515600" cy="713226"/>
          </a:xfrm>
        </p:spPr>
        <p:txBody>
          <a:bodyPr>
            <a:normAutofit fontScale="90000"/>
          </a:bodyPr>
          <a:lstStyle/>
          <a:p>
            <a:pPr algn="l"/>
            <a:r>
              <a:rPr lang="en-US" sz="2000" b="1" dirty="0">
                <a:latin typeface="Lato" panose="020F0502020204030203" pitchFamily="34" charset="0"/>
                <a:ea typeface="Lato" panose="020F0502020204030203" pitchFamily="34" charset="0"/>
                <a:cs typeface="Lato" panose="020F0502020204030203" pitchFamily="34" charset="0"/>
              </a:rPr>
              <a:t>Coventry Cathedral Baptistery window</a:t>
            </a:r>
            <a:br>
              <a:rPr lang="en-US" sz="1600" b="1" dirty="0"/>
            </a:br>
            <a:r>
              <a:rPr lang="en-GB" sz="1300" dirty="0">
                <a:solidFill>
                  <a:srgbClr val="2D2D2D"/>
                </a:solidFill>
                <a:latin typeface="omnes"/>
              </a:rPr>
              <a:t>T</a:t>
            </a:r>
            <a:r>
              <a:rPr lang="en-GB" sz="1300" i="0" u="none" strike="noStrike" dirty="0">
                <a:solidFill>
                  <a:srgbClr val="2D2D2D"/>
                </a:solidFill>
                <a:effectLst/>
                <a:latin typeface="omnes"/>
              </a:rPr>
              <a:t>he Baptistery Window is made of 198 brightly coloured glass panels and measures 26 metres high. </a:t>
            </a:r>
            <a:r>
              <a:rPr lang="en-GB" sz="1300" b="0" i="0" u="none" strike="noStrike" dirty="0">
                <a:solidFill>
                  <a:srgbClr val="2D2D2D"/>
                </a:solidFill>
                <a:effectLst/>
                <a:latin typeface="omnes"/>
              </a:rPr>
              <a:t>The artist John Piper was asked to design the stained glass. His view was that with 198 small areas of window to fill, the glass needed dazzling colour and an abstract pattern to create unity. Working with glassmaker Patrick </a:t>
            </a:r>
            <a:r>
              <a:rPr lang="en-GB" sz="1300" b="0" i="0" u="none" strike="noStrike" dirty="0" err="1">
                <a:solidFill>
                  <a:srgbClr val="2D2D2D"/>
                </a:solidFill>
                <a:effectLst/>
                <a:latin typeface="omnes"/>
              </a:rPr>
              <a:t>Reyntiens</a:t>
            </a:r>
            <a:r>
              <a:rPr lang="en-GB" sz="1300" b="0" i="0" u="none" strike="noStrike" dirty="0">
                <a:solidFill>
                  <a:srgbClr val="2D2D2D"/>
                </a:solidFill>
                <a:effectLst/>
                <a:latin typeface="omnes"/>
              </a:rPr>
              <a:t>, he created the window from thousands of differently-sized pieces of glass to visually vary the space and rest the eye.</a:t>
            </a:r>
            <a:br>
              <a:rPr lang="en-GB" sz="1300" b="0" i="0" u="none" strike="noStrike" dirty="0">
                <a:solidFill>
                  <a:srgbClr val="2D2D2D"/>
                </a:solidFill>
                <a:effectLst/>
                <a:latin typeface="omnes"/>
              </a:rPr>
            </a:br>
            <a:br>
              <a:rPr lang="en-US" sz="1600" dirty="0"/>
            </a:br>
            <a:r>
              <a:rPr lang="en-US" sz="1000" dirty="0"/>
              <a:t>http://lolfrompasa.blogspot.com/2014/04/the-baptistry-window.html</a:t>
            </a:r>
          </a:p>
        </p:txBody>
      </p:sp>
      <p:sp>
        <p:nvSpPr>
          <p:cNvPr id="3" name="TextBox 2">
            <a:extLst>
              <a:ext uri="{FF2B5EF4-FFF2-40B4-BE49-F238E27FC236}">
                <a16:creationId xmlns:a16="http://schemas.microsoft.com/office/drawing/2014/main" id="{BD267BD3-8BCA-351B-7FA1-B720B970CE04}"/>
              </a:ext>
              <a:ext uri="{C183D7F6-B498-43B3-948B-1728B52AA6E4}">
                <adec:decorative xmlns:adec="http://schemas.microsoft.com/office/drawing/2017/decorative" val="1"/>
              </a:ext>
            </a:extLst>
          </p:cNvPr>
          <p:cNvSpPr txBox="1"/>
          <p:nvPr/>
        </p:nvSpPr>
        <p:spPr>
          <a:xfrm>
            <a:off x="3195263" y="164387"/>
            <a:ext cx="6041204" cy="307777"/>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9398EE40-C7E3-F3F1-8CC1-E6B3C56F37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7217" y="164386"/>
            <a:ext cx="1586166" cy="1027415"/>
          </a:xfrm>
          <a:prstGeom prst="rect">
            <a:avLst/>
          </a:prstGeom>
        </p:spPr>
      </p:pic>
    </p:spTree>
    <p:extLst>
      <p:ext uri="{BB962C8B-B14F-4D97-AF65-F5344CB8AC3E}">
        <p14:creationId xmlns:p14="http://schemas.microsoft.com/office/powerpoint/2010/main" val="216277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athedral of Brasília, Brazil">
            <a:extLst>
              <a:ext uri="{FF2B5EF4-FFF2-40B4-BE49-F238E27FC236}">
                <a16:creationId xmlns:a16="http://schemas.microsoft.com/office/drawing/2014/main" id="{E8B90F45-1E46-6AC1-D008-5E14AFCA0472}"/>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3249696" y="909910"/>
            <a:ext cx="5862727" cy="4351338"/>
          </a:xfrm>
          <a:prstGeom prst="rect">
            <a:avLst/>
          </a:prstGeom>
        </p:spPr>
      </p:pic>
      <p:sp>
        <p:nvSpPr>
          <p:cNvPr id="2" name="Title 1">
            <a:extLst>
              <a:ext uri="{FF2B5EF4-FFF2-40B4-BE49-F238E27FC236}">
                <a16:creationId xmlns:a16="http://schemas.microsoft.com/office/drawing/2014/main" id="{F0EDDF32-39C3-5A43-A0A6-4DF0FE9C9EE9}"/>
              </a:ext>
              <a:ext uri="{C183D7F6-B498-43B3-948B-1728B52AA6E4}">
                <adec:decorative xmlns:adec="http://schemas.microsoft.com/office/drawing/2017/decorative" val="1"/>
              </a:ext>
            </a:extLst>
          </p:cNvPr>
          <p:cNvSpPr>
            <a:spLocks noGrp="1"/>
          </p:cNvSpPr>
          <p:nvPr>
            <p:ph type="title"/>
          </p:nvPr>
        </p:nvSpPr>
        <p:spPr>
          <a:xfrm>
            <a:off x="617482" y="5261248"/>
            <a:ext cx="10515600" cy="1325563"/>
          </a:xfrm>
        </p:spPr>
        <p:txBody>
          <a:bodyPr>
            <a:normAutofit/>
          </a:bodyPr>
          <a:lstStyle/>
          <a:p>
            <a:r>
              <a:rPr lang="en-GB" sz="1800" b="1" i="0" u="none" strike="noStrike" dirty="0">
                <a:solidFill>
                  <a:srgbClr val="2B2B2B"/>
                </a:solidFill>
                <a:effectLst/>
                <a:latin typeface="Lato" panose="020F0502020204030203" pitchFamily="34" charset="0"/>
              </a:rPr>
              <a:t>Cathedral of Brasília, Brazil</a:t>
            </a:r>
            <a:br>
              <a:rPr lang="en-GB" b="1" i="0" u="none" strike="noStrike" dirty="0">
                <a:solidFill>
                  <a:srgbClr val="2B2B2B"/>
                </a:solidFill>
                <a:effectLst/>
                <a:latin typeface="Lato" panose="020F0502020204030203" pitchFamily="34" charset="0"/>
              </a:rPr>
            </a:br>
            <a:r>
              <a:rPr lang="en-GB" sz="1300" b="0" i="0" u="none" strike="noStrike" dirty="0">
                <a:solidFill>
                  <a:srgbClr val="2B2B2B"/>
                </a:solidFill>
                <a:effectLst/>
                <a:latin typeface="CrimsonText"/>
              </a:rPr>
              <a:t>The </a:t>
            </a:r>
            <a:r>
              <a:rPr lang="en-GB" sz="1300" b="0" i="0" u="none" strike="noStrike" dirty="0">
                <a:solidFill>
                  <a:srgbClr val="2B2B2B"/>
                </a:solidFill>
                <a:effectLst/>
                <a:latin typeface="CrimsonText"/>
                <a:hlinkClick r:id="rId3"/>
              </a:rPr>
              <a:t>Oscar Niemeyer</a:t>
            </a:r>
            <a:r>
              <a:rPr lang="en-GB" sz="1300" b="0" i="0" u="none" strike="noStrike" dirty="0">
                <a:solidFill>
                  <a:srgbClr val="2B2B2B"/>
                </a:solidFill>
                <a:effectLst/>
                <a:latin typeface="CrimsonText"/>
              </a:rPr>
              <a:t>–designed cathedral's distinctive stained glass was created by artist Marianne </a:t>
            </a:r>
            <a:r>
              <a:rPr lang="en-GB" sz="1300" b="0" i="0" u="none" strike="noStrike" dirty="0" err="1">
                <a:solidFill>
                  <a:srgbClr val="2B2B2B"/>
                </a:solidFill>
                <a:effectLst/>
                <a:latin typeface="CrimsonText"/>
              </a:rPr>
              <a:t>Peretti</a:t>
            </a:r>
            <a:r>
              <a:rPr lang="en-GB" sz="1300" b="0" i="0" u="none" strike="noStrike" dirty="0">
                <a:solidFill>
                  <a:srgbClr val="2B2B2B"/>
                </a:solidFill>
                <a:effectLst/>
                <a:latin typeface="CrimsonText"/>
              </a:rPr>
              <a:t> in 1990. The 22,000- square-foot work features waves of blue, green, white, and brown glass</a:t>
            </a:r>
            <a:br>
              <a:rPr lang="en-GB" sz="1300" b="0" i="0" u="none" strike="noStrike" dirty="0">
                <a:solidFill>
                  <a:srgbClr val="2B2B2B"/>
                </a:solidFill>
                <a:effectLst/>
                <a:latin typeface="CrimsonText"/>
              </a:rPr>
            </a:br>
            <a:br>
              <a:rPr lang="en-GB" sz="1300" dirty="0">
                <a:solidFill>
                  <a:srgbClr val="2B2B2B"/>
                </a:solidFill>
                <a:latin typeface="CrimsonText"/>
              </a:rPr>
            </a:br>
            <a:r>
              <a:rPr lang="en-GB" sz="1300" dirty="0">
                <a:solidFill>
                  <a:srgbClr val="2B2B2B"/>
                </a:solidFill>
                <a:latin typeface="CrimsonText"/>
              </a:rPr>
              <a:t>https://</a:t>
            </a:r>
            <a:r>
              <a:rPr lang="en-GB" sz="1300" dirty="0" err="1">
                <a:solidFill>
                  <a:srgbClr val="2B2B2B"/>
                </a:solidFill>
                <a:latin typeface="CrimsonText"/>
              </a:rPr>
              <a:t>www.architecturaldigest.com</a:t>
            </a:r>
            <a:r>
              <a:rPr lang="en-GB" sz="1300" dirty="0">
                <a:solidFill>
                  <a:srgbClr val="2B2B2B"/>
                </a:solidFill>
                <a:latin typeface="CrimsonText"/>
              </a:rPr>
              <a:t>/gallery/stained-glass-windows</a:t>
            </a:r>
            <a:br>
              <a:rPr lang="en-GB" sz="1300" b="0" i="0" u="none" strike="noStrike" dirty="0">
                <a:solidFill>
                  <a:srgbClr val="2B2B2B"/>
                </a:solidFill>
                <a:effectLst/>
                <a:latin typeface="CrimsonText"/>
              </a:rPr>
            </a:br>
            <a:endParaRPr lang="en-US" sz="1300" dirty="0"/>
          </a:p>
        </p:txBody>
      </p:sp>
      <p:sp>
        <p:nvSpPr>
          <p:cNvPr id="3" name="TextBox 2">
            <a:extLst>
              <a:ext uri="{FF2B5EF4-FFF2-40B4-BE49-F238E27FC236}">
                <a16:creationId xmlns:a16="http://schemas.microsoft.com/office/drawing/2014/main" id="{89A3DFC1-EFA2-D389-F72A-EAE36CC83F80}"/>
              </a:ext>
              <a:ext uri="{C183D7F6-B498-43B3-948B-1728B52AA6E4}">
                <adec:decorative xmlns:adec="http://schemas.microsoft.com/office/drawing/2017/decorative" val="1"/>
              </a:ext>
            </a:extLst>
          </p:cNvPr>
          <p:cNvSpPr txBox="1"/>
          <p:nvPr/>
        </p:nvSpPr>
        <p:spPr>
          <a:xfrm>
            <a:off x="3163848" y="118274"/>
            <a:ext cx="5864303"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80B9F270-F1C9-54C0-A759-93B8B61671B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707" y="118273"/>
            <a:ext cx="1546325" cy="1001609"/>
          </a:xfrm>
          <a:prstGeom prst="rect">
            <a:avLst/>
          </a:prstGeom>
        </p:spPr>
      </p:pic>
    </p:spTree>
    <p:extLst>
      <p:ext uri="{BB962C8B-B14F-4D97-AF65-F5344CB8AC3E}">
        <p14:creationId xmlns:p14="http://schemas.microsoft.com/office/powerpoint/2010/main" val="158123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e Rose window – Singer’s Hill Synagogue, Birmingham">
            <a:extLst>
              <a:ext uri="{FF2B5EF4-FFF2-40B4-BE49-F238E27FC236}">
                <a16:creationId xmlns:a16="http://schemas.microsoft.com/office/drawing/2014/main" id="{AE12D68E-2709-E80B-45F0-88A35E914F3E}"/>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056202" y="700830"/>
            <a:ext cx="4377307" cy="4346825"/>
          </a:xfrm>
          <a:prstGeom prst="rect">
            <a:avLst/>
          </a:prstGeom>
        </p:spPr>
      </p:pic>
      <p:sp>
        <p:nvSpPr>
          <p:cNvPr id="2" name="Title 1">
            <a:extLst>
              <a:ext uri="{FF2B5EF4-FFF2-40B4-BE49-F238E27FC236}">
                <a16:creationId xmlns:a16="http://schemas.microsoft.com/office/drawing/2014/main" id="{5E37EC36-6452-2242-9577-9B10CEEE490B}"/>
              </a:ext>
              <a:ext uri="{C183D7F6-B498-43B3-948B-1728B52AA6E4}">
                <adec:decorative xmlns:adec="http://schemas.microsoft.com/office/drawing/2017/decorative" val="1"/>
              </a:ext>
            </a:extLst>
          </p:cNvPr>
          <p:cNvSpPr>
            <a:spLocks noGrp="1"/>
          </p:cNvSpPr>
          <p:nvPr>
            <p:ph type="title"/>
          </p:nvPr>
        </p:nvSpPr>
        <p:spPr>
          <a:xfrm>
            <a:off x="911772" y="5207262"/>
            <a:ext cx="10515600" cy="1325563"/>
          </a:xfrm>
        </p:spPr>
        <p:txBody>
          <a:bodyPr>
            <a:noAutofit/>
          </a:bodyPr>
          <a:lstStyle/>
          <a:p>
            <a:br>
              <a:rPr lang="en-US" sz="1600" dirty="0"/>
            </a:br>
            <a:r>
              <a:rPr lang="en-US" sz="1800" b="1" dirty="0">
                <a:latin typeface="Lato" panose="020F0502020204030203" pitchFamily="34" charset="0"/>
                <a:ea typeface="Lato" panose="020F0502020204030203" pitchFamily="34" charset="0"/>
                <a:cs typeface="Lato" panose="020F0502020204030203" pitchFamily="34" charset="0"/>
              </a:rPr>
              <a:t>The Rose window – Singer’s Hill Synagogue, Birmingham</a:t>
            </a:r>
            <a:br>
              <a:rPr lang="en-US" sz="1600" dirty="0"/>
            </a:br>
            <a:r>
              <a:rPr lang="en-US" sz="1200" dirty="0">
                <a:hlinkClick r:id="rId3"/>
              </a:rPr>
              <a:t>https://</a:t>
            </a:r>
            <a:r>
              <a:rPr lang="en-US" sz="1200" dirty="0" err="1">
                <a:hlinkClick r:id="rId3"/>
              </a:rPr>
              <a:t>www.g</a:t>
            </a:r>
            <a:r>
              <a:rPr lang="en-US" sz="1200" dirty="0" err="1"/>
              <a:t>oogle.com</a:t>
            </a:r>
            <a:r>
              <a:rPr lang="en-US" sz="1200" dirty="0"/>
              <a:t>/</a:t>
            </a:r>
            <a:r>
              <a:rPr lang="en-US" sz="1200" dirty="0" err="1"/>
              <a:t>imgres?imgurl</a:t>
            </a:r>
            <a:r>
              <a:rPr lang="en-US" sz="1200" dirty="0"/>
              <a:t>=https%3A%2F%2Freligionresourcesblog.files.wordpress.com%2F2016%2F06%2Fstained-glass-rose-window.jpg%3Fw%3D840&amp;tbnid=CUTee-0bHlklfM&amp;vet=12ahUKEwjrnI7zjsz-AhURtUwKHbW5Ac8QMygBegUIARCyAQ..i&amp;imgrefurl=https%3A%2F%2Freligionresources.org.uk%2Fphotographs%2Fjudaism%2Fsingers-hill-synagogue-birmingham%2Fstained-glass-rose-window%2F&amp;docid=</a:t>
            </a:r>
            <a:r>
              <a:rPr lang="en-US" sz="1200" dirty="0" err="1"/>
              <a:t>UOqQMlOhBMSWvM&amp;w</a:t>
            </a:r>
            <a:r>
              <a:rPr lang="en-US" sz="1200" dirty="0"/>
              <a:t>=840&amp;h=762&amp;q=singers%20hill%20synagogue%20window&amp;ved=2ahUKEwjrnI7zjsz-AhURtUwKHbW5Ac8QMygBegUIARCyAQ</a:t>
            </a:r>
            <a:br>
              <a:rPr lang="en-US" sz="1600" dirty="0"/>
            </a:br>
            <a:br>
              <a:rPr lang="en-US" sz="1600" dirty="0"/>
            </a:br>
            <a:endParaRPr lang="en-US" sz="1600" dirty="0"/>
          </a:p>
        </p:txBody>
      </p:sp>
      <p:sp>
        <p:nvSpPr>
          <p:cNvPr id="3" name="TextBox 2">
            <a:extLst>
              <a:ext uri="{FF2B5EF4-FFF2-40B4-BE49-F238E27FC236}">
                <a16:creationId xmlns:a16="http://schemas.microsoft.com/office/drawing/2014/main" id="{D74A5AED-170A-EF52-9C6B-F16DAF260C9F}"/>
              </a:ext>
              <a:ext uri="{C183D7F6-B498-43B3-948B-1728B52AA6E4}">
                <adec:decorative xmlns:adec="http://schemas.microsoft.com/office/drawing/2017/decorative" val="1"/>
              </a:ext>
            </a:extLst>
          </p:cNvPr>
          <p:cNvSpPr txBox="1"/>
          <p:nvPr/>
        </p:nvSpPr>
        <p:spPr>
          <a:xfrm>
            <a:off x="2815119" y="82193"/>
            <a:ext cx="5969285" cy="307777"/>
          </a:xfrm>
          <a:prstGeom prst="rect">
            <a:avLst/>
          </a:prstGeom>
          <a:noFill/>
        </p:spPr>
        <p:txBody>
          <a:bodyPr wrap="square" rtlCol="0">
            <a:spAutoFit/>
          </a:bodyPr>
          <a:lstStyle/>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KS2_Y4_Unit_12_Sum_Wk_02_of_03_R123_Presentation_v2</a:t>
            </a:r>
            <a:endParaRPr lang="en-GB" sz="1400" dirty="0"/>
          </a:p>
        </p:txBody>
      </p:sp>
      <p:pic>
        <p:nvPicPr>
          <p:cNvPr id="5" name="Picture 4">
            <a:extLst>
              <a:ext uri="{FF2B5EF4-FFF2-40B4-BE49-F238E27FC236}">
                <a16:creationId xmlns:a16="http://schemas.microsoft.com/office/drawing/2014/main" id="{7FDA3187-9FC0-946F-7F27-D49B0FFE69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883" y="147360"/>
            <a:ext cx="1490149" cy="965222"/>
          </a:xfrm>
          <a:prstGeom prst="rect">
            <a:avLst/>
          </a:prstGeom>
        </p:spPr>
      </p:pic>
    </p:spTree>
    <p:extLst>
      <p:ext uri="{BB962C8B-B14F-4D97-AF65-F5344CB8AC3E}">
        <p14:creationId xmlns:p14="http://schemas.microsoft.com/office/powerpoint/2010/main" val="817344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7723cdbc-d4a2-4961-9088-f0db0ea823f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845</Words>
  <Application>Microsoft Office PowerPoint</Application>
  <PresentationFormat>Widescreen</PresentationFormat>
  <Paragraphs>24</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CrimsonText</vt:lpstr>
      <vt:lpstr>IBM Plex Sans</vt:lpstr>
      <vt:lpstr>Lato</vt:lpstr>
      <vt:lpstr>omnes</vt:lpstr>
      <vt:lpstr>Office Theme</vt:lpstr>
      <vt:lpstr>Icons</vt:lpstr>
      <vt:lpstr>https://www.pinterest.co.uk/pin/theotokos-panagia-made-to-order-handpainted-eastern-orthodox-byzantine-icon-22k--561964859744883235/</vt:lpstr>
      <vt:lpstr>https://www.pinterest.co.uk/pin/19351473391954022/</vt:lpstr>
      <vt:lpstr>https://caseantiques.com/item/lot-89-russian-eastern-orthodox-icon-virgin-child/</vt:lpstr>
      <vt:lpstr>https://www.pinterest.co.uk/pin/367465650850041583/</vt:lpstr>
      <vt:lpstr>Stained glass</vt:lpstr>
      <vt:lpstr>Coventry Cathedral Baptistery window The Baptistery Window is made of 198 brightly coloured glass panels and measures 26 metres high. The artist John Piper was asked to design the stained glass. His view was that with 198 small areas of window to fill, the glass needed dazzling colour and an abstract pattern to create unity. Working with glassmaker Patrick Reyntiens, he created the window from thousands of differently-sized pieces of glass to visually vary the space and rest the eye.  http://lolfrompasa.blogspot.com/2014/04/the-baptistry-window.html</vt:lpstr>
      <vt:lpstr>Cathedral of Brasília, Brazil The Oscar Niemeyer–designed cathedral's distinctive stained glass was created by artist Marianne Peretti in 1990. The 22,000- square-foot work features waves of blue, green, white, and brown glass  https://www.architecturaldigest.com/gallery/stained-glass-windows </vt:lpstr>
      <vt:lpstr> The Rose window – Singer’s Hill Synagogue, Birmingham https://www.google.com/imgres?imgurl=https%3A%2F%2Freligionresourcesblog.files.wordpress.com%2F2016%2F06%2Fstained-glass-rose-window.jpg%3Fw%3D840&amp;tbnid=CUTee-0bHlklfM&amp;vet=12ahUKEwjrnI7zjsz-AhURtUwKHbW5Ac8QMygBegUIARCyAQ..i&amp;imgrefurl=https%3A%2F%2Freligionresources.org.uk%2Fphotographs%2Fjudaism%2Fsingers-hill-synagogue-birmingham%2Fstained-glass-rose-window%2F&amp;docid=UOqQMlOhBMSWvM&amp;w=840&amp;h=762&amp;q=singers%20hill%20synagogue%20window&amp;ved=2ahUKEwjrnI7zjsz-AhURtUwKHbW5Ac8QMygBegUIARCyAQ  </vt:lpstr>
      <vt:lpstr>Nasir al-Mulk Mosque, Shiraz, Iran Finished at the end of the 19th century, this Technicolor mosque in southern Iran dazzles with intricate stained-glass windows, richly coloured tiles, carved pillars, and woven rugs. Due to its strategic positioning, early-morning light produces a kaleidoscopic effect within the structure, which has survived numerous earthquakes thanks to the flexible wood struts within its walls.  https://www.architecturaldigest.com/gallery/stained-glass-windows</vt:lpstr>
      <vt:lpstr>Metropolitan Cathedral of St. Sebastian, Rio de Janeiro Adding warmth to an otherwise austere religious site, four rectilinear stained-glass windows stretch some 200 feet to the ceiling of this beehive-shaped cathedral, which was completed in 1976. As many as 20,000 people can fill the Edgar Fonseca–designed church, which holds the Museu de Arte Sacra in its subterranean space.  https://www.architecturaldigest.com/gallery/stained-glass-windows</vt:lpstr>
      <vt:lpstr>The Last Judgment, St. Phillip’s Cathedral, Birmingham The Last Judgement (1897), is widely recognised as the finest example of Burne-Jones’ work, depicting the return of Christ and his judgement on humanity. The window was a memorial to the Bishop Bowlby of Coventry who was Rector of St Philip’s from 1875 to 1894.  https://www.meisterdrucke.uk/fine-art-prints/Edward-Burne-Jones/378966/The-Last-Judgement,-1885-1897-(stained-glass).html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Whitehouse</dc:creator>
  <cp:lastModifiedBy>Vikki Rainbow</cp:lastModifiedBy>
  <cp:revision>4</cp:revision>
  <dcterms:created xsi:type="dcterms:W3CDTF">2023-04-28T07:33:43Z</dcterms:created>
  <dcterms:modified xsi:type="dcterms:W3CDTF">2023-05-16T13:27:58Z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60222f59-7945-4748-adbe-603c8891b03e</vt:lpwstr>
  </property>
</Properties>
</file>