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 id="2147483696" r:id="rId5"/>
    <p:sldMasterId id="2147483702" r:id="rId6"/>
    <p:sldMasterId id="2147483714" r:id="rId7"/>
    <p:sldMasterId id="2147483726" r:id="rId8"/>
    <p:sldMasterId id="2147483750" r:id="rId9"/>
    <p:sldMasterId id="2147483762" r:id="rId10"/>
    <p:sldMasterId id="2147483780" r:id="rId11"/>
    <p:sldMasterId id="2147483794" r:id="rId12"/>
    <p:sldMasterId id="2147483808" r:id="rId13"/>
    <p:sldMasterId id="2147483834" r:id="rId14"/>
    <p:sldMasterId id="2147483846" r:id="rId15"/>
    <p:sldMasterId id="2147483858" r:id="rId16"/>
    <p:sldMasterId id="2147483864" r:id="rId17"/>
    <p:sldMasterId id="2147483890" r:id="rId18"/>
    <p:sldMasterId id="2147483904" r:id="rId19"/>
    <p:sldMasterId id="2147483918" r:id="rId20"/>
    <p:sldMasterId id="2147483982" r:id="rId21"/>
  </p:sldMasterIdLst>
  <p:notesMasterIdLst>
    <p:notesMasterId r:id="rId66"/>
  </p:notesMasterIdLst>
  <p:handoutMasterIdLst>
    <p:handoutMasterId r:id="rId67"/>
  </p:handoutMasterIdLst>
  <p:sldIdLst>
    <p:sldId id="256" r:id="rId22"/>
    <p:sldId id="289" r:id="rId23"/>
    <p:sldId id="290" r:id="rId24"/>
    <p:sldId id="291" r:id="rId25"/>
    <p:sldId id="373" r:id="rId26"/>
    <p:sldId id="371" r:id="rId27"/>
    <p:sldId id="410" r:id="rId28"/>
    <p:sldId id="375" r:id="rId29"/>
    <p:sldId id="316" r:id="rId30"/>
    <p:sldId id="417" r:id="rId31"/>
    <p:sldId id="317" r:id="rId32"/>
    <p:sldId id="418" r:id="rId33"/>
    <p:sldId id="419" r:id="rId34"/>
    <p:sldId id="420" r:id="rId35"/>
    <p:sldId id="421" r:id="rId36"/>
    <p:sldId id="434" r:id="rId37"/>
    <p:sldId id="308" r:id="rId38"/>
    <p:sldId id="305" r:id="rId39"/>
    <p:sldId id="459" r:id="rId40"/>
    <p:sldId id="310"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378" r:id="rId61"/>
    <p:sldId id="412" r:id="rId62"/>
    <p:sldId id="367" r:id="rId63"/>
    <p:sldId id="369" r:id="rId64"/>
    <p:sldId id="311" r:id="rId6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13349D-E6D3-47E5-A229-95D18C130D81}">
          <p14:sldIdLst>
            <p14:sldId id="256"/>
            <p14:sldId id="289"/>
            <p14:sldId id="290"/>
            <p14:sldId id="291"/>
            <p14:sldId id="373"/>
            <p14:sldId id="371"/>
            <p14:sldId id="410"/>
            <p14:sldId id="375"/>
            <p14:sldId id="316"/>
            <p14:sldId id="417"/>
            <p14:sldId id="317"/>
            <p14:sldId id="418"/>
            <p14:sldId id="419"/>
            <p14:sldId id="420"/>
            <p14:sldId id="421"/>
            <p14:sldId id="434"/>
            <p14:sldId id="308"/>
            <p14:sldId id="305"/>
            <p14:sldId id="459"/>
            <p14:sldId id="310"/>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Lst>
        </p14:section>
        <p14:section name="Untitled Section" id="{D957B0D1-B639-49E9-A4E6-FAF62DD43A8B}">
          <p14:sldIdLst>
            <p14:sldId id="378"/>
            <p14:sldId id="412"/>
            <p14:sldId id="367"/>
            <p14:sldId id="369"/>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3659" autoAdjust="0"/>
  </p:normalViewPr>
  <p:slideViewPr>
    <p:cSldViewPr>
      <p:cViewPr>
        <p:scale>
          <a:sx n="60" d="100"/>
          <a:sy n="60" d="100"/>
        </p:scale>
        <p:origin x="-192" y="-108"/>
      </p:cViewPr>
      <p:guideLst>
        <p:guide orient="horz" pos="2160"/>
        <p:guide pos="3120"/>
      </p:guideLst>
    </p:cSldViewPr>
  </p:slideViewPr>
  <p:notesTextViewPr>
    <p:cViewPr>
      <p:scale>
        <a:sx n="1" d="1"/>
        <a:sy n="1" d="1"/>
      </p:scale>
      <p:origin x="0" y="0"/>
    </p:cViewPr>
  </p:notesTextViewPr>
  <p:sorterViewPr>
    <p:cViewPr>
      <p:scale>
        <a:sx n="100" d="100"/>
        <a:sy n="100" d="100"/>
      </p:scale>
      <p:origin x="0" y="127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67605D-CB45-4941-9F6B-E435691F162C}" type="datetimeFigureOut">
              <a:rPr lang="en-GB" smtClean="0"/>
              <a:t>08/09/2017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7D67F1A-B1AC-4BDC-941F-A0629E765024}" type="slidenum">
              <a:rPr lang="en-GB" smtClean="0"/>
              <a:t>‹#›</a:t>
            </a:fld>
            <a:endParaRPr lang="en-GB"/>
          </a:p>
        </p:txBody>
      </p:sp>
    </p:spTree>
    <p:extLst>
      <p:ext uri="{BB962C8B-B14F-4D97-AF65-F5344CB8AC3E}">
        <p14:creationId xmlns:p14="http://schemas.microsoft.com/office/powerpoint/2010/main" val="411195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14D810-BE08-432C-A685-1692F1E6CCA1}" type="datetimeFigureOut">
              <a:rPr lang="en-GB" smtClean="0"/>
              <a:t>08/09/2017</a:t>
            </a:fld>
            <a:endParaRPr lang="en-GB"/>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230E20-E43A-4DFA-82E1-A5AF6211C10E}" type="slidenum">
              <a:rPr lang="en-GB" smtClean="0"/>
              <a:t>‹#›</a:t>
            </a:fld>
            <a:endParaRPr lang="en-GB"/>
          </a:p>
        </p:txBody>
      </p:sp>
    </p:spTree>
    <p:extLst>
      <p:ext uri="{BB962C8B-B14F-4D97-AF65-F5344CB8AC3E}">
        <p14:creationId xmlns:p14="http://schemas.microsoft.com/office/powerpoint/2010/main" val="6584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407377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A210F08-1796-4224-BE1F-B80EF2E4DC31}" type="slidenum">
              <a:rPr lang="en-GB" altLang="en-US">
                <a:solidFill>
                  <a:srgbClr val="000000"/>
                </a:solidFill>
              </a:rPr>
              <a:pPr/>
              <a:t>28</a:t>
            </a:fld>
            <a:endParaRPr lang="en-GB"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29C628E-9DB9-409B-B996-41B690B68B6F}" type="slidenum">
              <a:rPr lang="en-GB" altLang="en-US">
                <a:solidFill>
                  <a:srgbClr val="000000"/>
                </a:solidFill>
              </a:rPr>
              <a:pPr/>
              <a:t>38</a:t>
            </a:fld>
            <a:endParaRPr lang="en-GB"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UNICEF-Rights</a:t>
            </a:r>
            <a:r>
              <a:rPr lang="en-GB" baseline="0" dirty="0" smtClean="0"/>
              <a:t> respecting schools award-impact underpins</a:t>
            </a:r>
          </a:p>
          <a:p>
            <a:r>
              <a:rPr lang="en-GB" baseline="0" dirty="0" smtClean="0"/>
              <a:t>School ethos and values</a:t>
            </a:r>
          </a:p>
          <a:p>
            <a:r>
              <a:rPr lang="en-GB" baseline="0" dirty="0" smtClean="0"/>
              <a:t>No outsiders</a:t>
            </a:r>
            <a:endParaRPr lang="en-GB" dirty="0" smtClean="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41</a:t>
            </a:fld>
            <a:endParaRPr lang="en-GB">
              <a:solidFill>
                <a:prstClr val="black"/>
              </a:solidFill>
            </a:endParaRPr>
          </a:p>
        </p:txBody>
      </p:sp>
    </p:spTree>
    <p:extLst>
      <p:ext uri="{BB962C8B-B14F-4D97-AF65-F5344CB8AC3E}">
        <p14:creationId xmlns:p14="http://schemas.microsoft.com/office/powerpoint/2010/main" val="116734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Parents, websites, policies, procedures </a:t>
            </a:r>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t>43</a:t>
            </a:fld>
            <a:endParaRPr lang="en-GB"/>
          </a:p>
        </p:txBody>
      </p:sp>
    </p:spTree>
    <p:extLst>
      <p:ext uri="{BB962C8B-B14F-4D97-AF65-F5344CB8AC3E}">
        <p14:creationId xmlns:p14="http://schemas.microsoft.com/office/powerpoint/2010/main" val="261788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Salman </a:t>
            </a:r>
            <a:r>
              <a:rPr lang="en-GB" dirty="0" err="1" smtClean="0"/>
              <a:t>Abedi</a:t>
            </a:r>
            <a:r>
              <a:rPr lang="en-GB" dirty="0" smtClean="0"/>
              <a:t>- Manchester Arena- Ariana Grande Concert</a:t>
            </a:r>
          </a:p>
          <a:p>
            <a:r>
              <a:rPr lang="en-GB" dirty="0" smtClean="0"/>
              <a:t>Khalid Masood- Adrian Elms- West</a:t>
            </a:r>
            <a:r>
              <a:rPr lang="en-GB" baseline="0" dirty="0" smtClean="0"/>
              <a:t> M</a:t>
            </a:r>
            <a:r>
              <a:rPr lang="en-GB" dirty="0" smtClean="0"/>
              <a:t>inister</a:t>
            </a:r>
          </a:p>
          <a:p>
            <a:r>
              <a:rPr lang="en-GB" dirty="0" err="1" smtClean="0"/>
              <a:t>Khurum</a:t>
            </a:r>
            <a:r>
              <a:rPr lang="en-GB" dirty="0" smtClean="0"/>
              <a:t> Butt, Yusuf, ?-</a:t>
            </a:r>
            <a:r>
              <a:rPr lang="en-GB" baseline="0" dirty="0" smtClean="0"/>
              <a:t> London bridge attack- June 2017</a:t>
            </a:r>
            <a:endParaRPr lang="en-GB" dirty="0" smtClean="0"/>
          </a:p>
          <a:p>
            <a:r>
              <a:rPr lang="en-GB" dirty="0" smtClean="0"/>
              <a:t>Darren Osborne – Finsbury Park</a:t>
            </a:r>
            <a:r>
              <a:rPr lang="en-GB" baseline="0" dirty="0" smtClean="0"/>
              <a:t> attack June 19</a:t>
            </a:r>
            <a:r>
              <a:rPr lang="en-GB" baseline="30000" dirty="0" smtClean="0"/>
              <a:t>th</a:t>
            </a:r>
            <a:r>
              <a:rPr lang="en-GB" baseline="0" dirty="0" smtClean="0"/>
              <a:t> 2017</a:t>
            </a:r>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t>6</a:t>
            </a:fld>
            <a:endParaRPr lang="en-GB"/>
          </a:p>
        </p:txBody>
      </p:sp>
    </p:spTree>
    <p:extLst>
      <p:ext uri="{BB962C8B-B14F-4D97-AF65-F5344CB8AC3E}">
        <p14:creationId xmlns:p14="http://schemas.microsoft.com/office/powerpoint/2010/main" val="281508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7" y="9428587"/>
            <a:ext cx="2945659" cy="496331"/>
          </a:xfrm>
          <a:prstGeom prst="rect">
            <a:avLst/>
          </a:prstGeom>
        </p:spPr>
        <p:txBody>
          <a:bodyPr/>
          <a:lstStyle/>
          <a:p>
            <a:pPr>
              <a:defRPr/>
            </a:pPr>
            <a:fld id="{42E580CD-7149-C142-A62C-143E4CD930A3}" type="slidenum">
              <a:rPr lang="en-GB" smtClean="0"/>
              <a:pPr>
                <a:defRPr/>
              </a:pPr>
              <a:t>7</a:t>
            </a:fld>
            <a:endParaRPr lang="en-GB" dirty="0"/>
          </a:p>
        </p:txBody>
      </p:sp>
    </p:spTree>
    <p:extLst>
      <p:ext uri="{BB962C8B-B14F-4D97-AF65-F5344CB8AC3E}">
        <p14:creationId xmlns:p14="http://schemas.microsoft.com/office/powerpoint/2010/main" val="34935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391676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School context and responsibility:</a:t>
            </a:r>
          </a:p>
          <a:p>
            <a:r>
              <a:rPr lang="en-GB" dirty="0" smtClean="0"/>
              <a:t>T</a:t>
            </a:r>
            <a:r>
              <a:rPr lang="en-GB" baseline="0" dirty="0" smtClean="0"/>
              <a:t> &amp;L</a:t>
            </a:r>
          </a:p>
          <a:p>
            <a:r>
              <a:rPr lang="en-GB" baseline="0" dirty="0" smtClean="0"/>
              <a:t>PSHE and SMSC provision</a:t>
            </a:r>
          </a:p>
          <a:p>
            <a:r>
              <a:rPr lang="en-GB" baseline="0" dirty="0" smtClean="0"/>
              <a:t>Enrichment</a:t>
            </a:r>
          </a:p>
          <a:p>
            <a:r>
              <a:rPr lang="en-GB" baseline="0" dirty="0" smtClean="0"/>
              <a:t>Debate and discussion opportunities</a:t>
            </a:r>
          </a:p>
          <a:p>
            <a:r>
              <a:rPr lang="en-GB" baseline="0" dirty="0" smtClean="0"/>
              <a:t>e.g. Hot topic for debate</a:t>
            </a:r>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pPr>
                <a:defRPr/>
              </a:pPr>
              <a:t>9</a:t>
            </a:fld>
            <a:endParaRPr lang="en-GB"/>
          </a:p>
        </p:txBody>
      </p:sp>
    </p:spTree>
    <p:extLst>
      <p:ext uri="{BB962C8B-B14F-4D97-AF65-F5344CB8AC3E}">
        <p14:creationId xmlns:p14="http://schemas.microsoft.com/office/powerpoint/2010/main" val="219986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Birmingham is a hot spot-possibly due</a:t>
            </a:r>
            <a:r>
              <a:rPr lang="en-GB" baseline="0" dirty="0" smtClean="0"/>
              <a:t> to the Trojan Horse?</a:t>
            </a:r>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pPr>
                <a:defRPr/>
              </a:pPr>
              <a:t>11</a:t>
            </a:fld>
            <a:endParaRPr lang="en-GB"/>
          </a:p>
        </p:txBody>
      </p:sp>
    </p:spTree>
    <p:extLst>
      <p:ext uri="{BB962C8B-B14F-4D97-AF65-F5344CB8AC3E}">
        <p14:creationId xmlns:p14="http://schemas.microsoft.com/office/powerpoint/2010/main" val="101751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https://www.pacey.org.uk/news-and-views/pacey-blog/september-2015/fundamental-british-values-in-the-early-years/</a:t>
            </a:r>
          </a:p>
          <a:p>
            <a:endParaRPr lang="en-GB" dirty="0"/>
          </a:p>
        </p:txBody>
      </p:sp>
      <p:sp>
        <p:nvSpPr>
          <p:cNvPr id="4" name="Slide Number Placeholder 3"/>
          <p:cNvSpPr>
            <a:spLocks noGrp="1"/>
          </p:cNvSpPr>
          <p:nvPr>
            <p:ph type="sldNum" sz="quarter" idx="10"/>
          </p:nvPr>
        </p:nvSpPr>
        <p:spPr/>
        <p:txBody>
          <a:bodyPr/>
          <a:lstStyle/>
          <a:p>
            <a:pPr>
              <a:defRPr/>
            </a:pPr>
            <a:fld id="{42E580CD-7149-C142-A62C-143E4CD930A3}"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156953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r>
              <a:rPr lang="en-GB" dirty="0" smtClean="0"/>
              <a:t>About the Talk</a:t>
            </a:r>
          </a:p>
          <a:p>
            <a:r>
              <a:rPr lang="en-GB" dirty="0" smtClean="0"/>
              <a:t>Outreach and intervention work associated with PREVENT has traditionally focused on adolescents and adults. Although work examining the role of the family in processes of radicalisation is increasing, very little work has been undertaken in relation to creating interfaith understanding in early childhood. Early childhood education is directly linked to good health, while poor education, and associated lack of development, is now commonly considered a risk factor for child ill-health. The biosocial implications of learning in the early years are significant. In today’s presentation, we will examine empirical qualitative data that shows behavioural change and possibilities for </a:t>
            </a:r>
            <a:r>
              <a:rPr lang="en-GB" dirty="0" err="1" smtClean="0"/>
              <a:t>neuroplastic</a:t>
            </a:r>
            <a:r>
              <a:rPr lang="en-GB" dirty="0" smtClean="0"/>
              <a:t> development through art practice. We will also offer an overview of the project design and methods for the “Early Start Arts to Counter Radicalisation” research project, and explain some of the ways in which we hope the project will lead to stronger interfaith relationships from an early age. Desired outcomes include an increase in the sense of wellbeing and social cohesion experienced by Muslim and non-Muslim youth in the UK and Australia. As Heckman has shown, this is likely to have flow-on effects for education and health in children’s later years, as well as for developing a capacity to engage with others and to understand cultural differences.</a:t>
            </a:r>
          </a:p>
          <a:p>
            <a:endParaRPr lang="en-GB" dirty="0"/>
          </a:p>
        </p:txBody>
      </p:sp>
      <p:sp>
        <p:nvSpPr>
          <p:cNvPr id="4" name="Slide Number Placeholder 3"/>
          <p:cNvSpPr>
            <a:spLocks noGrp="1"/>
          </p:cNvSpPr>
          <p:nvPr>
            <p:ph type="sldNum" sz="quarter" idx="10"/>
          </p:nvPr>
        </p:nvSpPr>
        <p:spPr/>
        <p:txBody>
          <a:bodyPr/>
          <a:lstStyle/>
          <a:p>
            <a:fld id="{83230E20-E43A-4DFA-82E1-A5AF6211C10E}" type="slidenum">
              <a:rPr lang="en-GB" smtClean="0"/>
              <a:t>16</a:t>
            </a:fld>
            <a:endParaRPr lang="en-GB"/>
          </a:p>
        </p:txBody>
      </p:sp>
    </p:spTree>
    <p:extLst>
      <p:ext uri="{BB962C8B-B14F-4D97-AF65-F5344CB8AC3E}">
        <p14:creationId xmlns:p14="http://schemas.microsoft.com/office/powerpoint/2010/main" val="365066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6CC0E-B573-4FF4-80E7-49D8E855535A}" type="slidenum">
              <a:rPr lang="en-GB" smtClean="0"/>
              <a:t>17</a:t>
            </a:fld>
            <a:endParaRPr lang="en-GB"/>
          </a:p>
        </p:txBody>
      </p:sp>
    </p:spTree>
    <p:extLst>
      <p:ext uri="{BB962C8B-B14F-4D97-AF65-F5344CB8AC3E}">
        <p14:creationId xmlns:p14="http://schemas.microsoft.com/office/powerpoint/2010/main" val="8813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2"/>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587"/>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66978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587"/>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1445932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42664393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9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183014382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57112555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4132965074"/>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168786294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2819890814"/>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24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130604621"/>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984242619"/>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2810328593"/>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33"/>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83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29476572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5"/>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875"/>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587"/>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9950450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2647144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1300899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1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3402630340"/>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2806855673"/>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8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4001099580"/>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2214409734"/>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3021074600"/>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184155566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2718056844"/>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23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9266713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8850641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366289003"/>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1698296063"/>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25"/>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825"/>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3451723812"/>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16061356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253962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9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2755425090"/>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387243202"/>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7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1220253415"/>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1030231652"/>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196466975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22658866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3358121374"/>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1789049287"/>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22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3206867775"/>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797537703"/>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4131986439"/>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1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81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79604044"/>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23871999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20143141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84"/>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D197CA5-8A2D-4603-B771-991C1176C99F}" type="datetimeFigureOut">
              <a:rPr lang="en-GB"/>
              <a:pPr>
                <a:defRPr/>
              </a:pPr>
              <a:t>08/09/2017</a:t>
            </a:fld>
            <a:endParaRPr lang="en-GB"/>
          </a:p>
        </p:txBody>
      </p:sp>
      <p:sp>
        <p:nvSpPr>
          <p:cNvPr id="5" name="Footer Placeholder 4"/>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C7F82B5-721F-46E0-9CCA-77F75D9519AC}" type="slidenum">
              <a:rPr lang="en-GB"/>
              <a:pPr>
                <a:defRPr/>
              </a:pPr>
              <a:t>‹#›</a:t>
            </a:fld>
            <a:endParaRPr lang="en-GB"/>
          </a:p>
        </p:txBody>
      </p:sp>
    </p:spTree>
    <p:extLst>
      <p:ext uri="{BB962C8B-B14F-4D97-AF65-F5344CB8AC3E}">
        <p14:creationId xmlns:p14="http://schemas.microsoft.com/office/powerpoint/2010/main" val="4103270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3D5A5CF-9930-4269-81AF-A1D5B7C2F11C}" type="datetimeFigureOut">
              <a:rPr lang="en-GB"/>
              <a:pPr>
                <a:defRPr/>
              </a:pPr>
              <a:t>08/09/2017</a:t>
            </a:fld>
            <a:endParaRPr lang="en-GB"/>
          </a:p>
        </p:txBody>
      </p:sp>
      <p:sp>
        <p:nvSpPr>
          <p:cNvPr id="5" name="Footer Placeholder 4"/>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922E175-0591-4FFA-9F1A-9678E054E03A}" type="slidenum">
              <a:rPr lang="en-GB"/>
              <a:pPr>
                <a:defRPr/>
              </a:pPr>
              <a:t>‹#›</a:t>
            </a:fld>
            <a:endParaRPr lang="en-GB"/>
          </a:p>
        </p:txBody>
      </p:sp>
    </p:spTree>
    <p:extLst>
      <p:ext uri="{BB962C8B-B14F-4D97-AF65-F5344CB8AC3E}">
        <p14:creationId xmlns:p14="http://schemas.microsoft.com/office/powerpoint/2010/main" val="79498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35404148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59"/>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38B4B7A-C946-4847-B513-F549DD644B81}" type="datetimeFigureOut">
              <a:rPr lang="en-GB"/>
              <a:pPr>
                <a:defRPr/>
              </a:pPr>
              <a:t>08/09/2017</a:t>
            </a:fld>
            <a:endParaRPr lang="en-GB"/>
          </a:p>
        </p:txBody>
      </p:sp>
      <p:sp>
        <p:nvSpPr>
          <p:cNvPr id="5" name="Footer Placeholder 4"/>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F21D23A-C414-471C-8772-91BFC357A8BB}" type="slidenum">
              <a:rPr lang="en-GB"/>
              <a:pPr>
                <a:defRPr/>
              </a:pPr>
              <a:t>‹#›</a:t>
            </a:fld>
            <a:endParaRPr lang="en-GB"/>
          </a:p>
        </p:txBody>
      </p:sp>
    </p:spTree>
    <p:extLst>
      <p:ext uri="{BB962C8B-B14F-4D97-AF65-F5344CB8AC3E}">
        <p14:creationId xmlns:p14="http://schemas.microsoft.com/office/powerpoint/2010/main" val="28584216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8A0063B-0CA1-40A8-AA13-1BBDDCB51CE1}" type="datetimeFigureOut">
              <a:rPr lang="en-GB"/>
              <a:pPr>
                <a:defRPr/>
              </a:pPr>
              <a:t>08/09/2017</a:t>
            </a:fld>
            <a:endParaRPr lang="en-GB"/>
          </a:p>
        </p:txBody>
      </p:sp>
      <p:sp>
        <p:nvSpPr>
          <p:cNvPr id="6" name="Footer Placeholder 5"/>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C8C5B81-E034-4C2D-A32E-0463A571978D}" type="slidenum">
              <a:rPr lang="en-GB"/>
              <a:pPr>
                <a:defRPr/>
              </a:pPr>
              <a:t>‹#›</a:t>
            </a:fld>
            <a:endParaRPr lang="en-GB"/>
          </a:p>
        </p:txBody>
      </p:sp>
    </p:spTree>
    <p:extLst>
      <p:ext uri="{BB962C8B-B14F-4D97-AF65-F5344CB8AC3E}">
        <p14:creationId xmlns:p14="http://schemas.microsoft.com/office/powerpoint/2010/main" val="24264336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2CB506F-D003-45E3-8602-C239EE9EE7E7}" type="datetimeFigureOut">
              <a:rPr lang="en-GB"/>
              <a:pPr>
                <a:defRPr/>
              </a:pPr>
              <a:t>08/09/2017</a:t>
            </a:fld>
            <a:endParaRPr lang="en-GB"/>
          </a:p>
        </p:txBody>
      </p:sp>
      <p:sp>
        <p:nvSpPr>
          <p:cNvPr id="8" name="Footer Placeholder 7"/>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4A12DF6-146B-44FF-A5CE-38CD3B912164}" type="slidenum">
              <a:rPr lang="en-GB"/>
              <a:pPr>
                <a:defRPr/>
              </a:pPr>
              <a:t>‹#›</a:t>
            </a:fld>
            <a:endParaRPr lang="en-GB"/>
          </a:p>
        </p:txBody>
      </p:sp>
    </p:spTree>
    <p:extLst>
      <p:ext uri="{BB962C8B-B14F-4D97-AF65-F5344CB8AC3E}">
        <p14:creationId xmlns:p14="http://schemas.microsoft.com/office/powerpoint/2010/main" val="36038241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A60CB6E-B6B0-43D7-AB73-F2E809E2E29E}" type="datetimeFigureOut">
              <a:rPr lang="en-GB"/>
              <a:pPr>
                <a:defRPr/>
              </a:pPr>
              <a:t>08/09/2017</a:t>
            </a:fld>
            <a:endParaRPr lang="en-GB"/>
          </a:p>
        </p:txBody>
      </p:sp>
      <p:sp>
        <p:nvSpPr>
          <p:cNvPr id="4" name="Footer Placeholder 3"/>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9135F14-C210-49CC-835E-EC73C29C238E}" type="slidenum">
              <a:rPr lang="en-GB"/>
              <a:pPr>
                <a:defRPr/>
              </a:pPr>
              <a:t>‹#›</a:t>
            </a:fld>
            <a:endParaRPr lang="en-GB"/>
          </a:p>
        </p:txBody>
      </p:sp>
    </p:spTree>
    <p:extLst>
      <p:ext uri="{BB962C8B-B14F-4D97-AF65-F5344CB8AC3E}">
        <p14:creationId xmlns:p14="http://schemas.microsoft.com/office/powerpoint/2010/main" val="39105187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4CFBE40-77E8-425B-81CB-FAB5E7447B90}" type="datetimeFigureOut">
              <a:rPr lang="en-GB"/>
              <a:pPr>
                <a:defRPr/>
              </a:pPr>
              <a:t>08/09/2017</a:t>
            </a:fld>
            <a:endParaRPr lang="en-GB"/>
          </a:p>
        </p:txBody>
      </p:sp>
      <p:sp>
        <p:nvSpPr>
          <p:cNvPr id="3" name="Footer Placeholder 2"/>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1D2B0E-7132-4450-A51F-B1F9AEA30FE3}" type="slidenum">
              <a:rPr lang="en-GB"/>
              <a:pPr>
                <a:defRPr/>
              </a:pPr>
              <a:t>‹#›</a:t>
            </a:fld>
            <a:endParaRPr lang="en-GB"/>
          </a:p>
        </p:txBody>
      </p:sp>
    </p:spTree>
    <p:extLst>
      <p:ext uri="{BB962C8B-B14F-4D97-AF65-F5344CB8AC3E}">
        <p14:creationId xmlns:p14="http://schemas.microsoft.com/office/powerpoint/2010/main" val="39014313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209"/>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A54508E-829D-42B1-87E9-D85732386F19}" type="datetimeFigureOut">
              <a:rPr lang="en-GB"/>
              <a:pPr>
                <a:defRPr/>
              </a:pPr>
              <a:t>08/09/2017</a:t>
            </a:fld>
            <a:endParaRPr lang="en-GB"/>
          </a:p>
        </p:txBody>
      </p:sp>
      <p:sp>
        <p:nvSpPr>
          <p:cNvPr id="6" name="Footer Placeholder 5"/>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F5D3E52-A58A-427B-A1B7-D61EE3B16528}" type="slidenum">
              <a:rPr lang="en-GB"/>
              <a:pPr>
                <a:defRPr/>
              </a:pPr>
              <a:t>‹#›</a:t>
            </a:fld>
            <a:endParaRPr lang="en-GB"/>
          </a:p>
        </p:txBody>
      </p:sp>
    </p:spTree>
    <p:extLst>
      <p:ext uri="{BB962C8B-B14F-4D97-AF65-F5344CB8AC3E}">
        <p14:creationId xmlns:p14="http://schemas.microsoft.com/office/powerpoint/2010/main" val="15795582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EABEA36-09C8-4F1B-ABB4-ECB91AB2657F}" type="datetimeFigureOut">
              <a:rPr lang="en-GB"/>
              <a:pPr>
                <a:defRPr/>
              </a:pPr>
              <a:t>08/09/2017</a:t>
            </a:fld>
            <a:endParaRPr lang="en-GB"/>
          </a:p>
        </p:txBody>
      </p:sp>
      <p:sp>
        <p:nvSpPr>
          <p:cNvPr id="6" name="Footer Placeholder 5"/>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F13EC9F-3857-469A-B121-B532DA4F1BB2}" type="slidenum">
              <a:rPr lang="en-GB"/>
              <a:pPr>
                <a:defRPr/>
              </a:pPr>
              <a:t>‹#›</a:t>
            </a:fld>
            <a:endParaRPr lang="en-GB"/>
          </a:p>
        </p:txBody>
      </p:sp>
    </p:spTree>
    <p:extLst>
      <p:ext uri="{BB962C8B-B14F-4D97-AF65-F5344CB8AC3E}">
        <p14:creationId xmlns:p14="http://schemas.microsoft.com/office/powerpoint/2010/main" val="9509307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8711933-B5E8-43CF-ABFD-AF3FCEB500F0}" type="datetimeFigureOut">
              <a:rPr lang="en-GB"/>
              <a:pPr>
                <a:defRPr/>
              </a:pPr>
              <a:t>08/09/2017</a:t>
            </a:fld>
            <a:endParaRPr lang="en-GB"/>
          </a:p>
        </p:txBody>
      </p:sp>
      <p:sp>
        <p:nvSpPr>
          <p:cNvPr id="5" name="Footer Placeholder 4"/>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D259323-1B6C-4DE8-821D-E04AABD998D4}" type="slidenum">
              <a:rPr lang="en-GB"/>
              <a:pPr>
                <a:defRPr/>
              </a:pPr>
              <a:t>‹#›</a:t>
            </a:fld>
            <a:endParaRPr lang="en-GB"/>
          </a:p>
        </p:txBody>
      </p:sp>
    </p:spTree>
    <p:extLst>
      <p:ext uri="{BB962C8B-B14F-4D97-AF65-F5344CB8AC3E}">
        <p14:creationId xmlns:p14="http://schemas.microsoft.com/office/powerpoint/2010/main" val="4437572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97"/>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97"/>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1E92429-F89C-42B7-9D77-B23276AE073D}" type="datetimeFigureOut">
              <a:rPr lang="en-GB"/>
              <a:pPr>
                <a:defRPr/>
              </a:pPr>
              <a:t>08/09/2017</a:t>
            </a:fld>
            <a:endParaRPr lang="en-GB"/>
          </a:p>
        </p:txBody>
      </p:sp>
      <p:sp>
        <p:nvSpPr>
          <p:cNvPr id="5" name="Footer Placeholder 4"/>
          <p:cNvSpPr>
            <a:spLocks noGrp="1"/>
          </p:cNvSpPr>
          <p:nvPr>
            <p:ph type="ftr" sz="quarter" idx="11"/>
          </p:nvPr>
        </p:nvSpPr>
        <p:spPr>
          <a:xfrm>
            <a:off x="3384550" y="6356505"/>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05"/>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FE6B82E-9B6B-4115-B5CA-93DF8AA8AF8C}" type="slidenum">
              <a:rPr lang="en-GB"/>
              <a:pPr>
                <a:defRPr/>
              </a:pPr>
              <a:t>‹#›</a:t>
            </a:fld>
            <a:endParaRPr lang="en-GB"/>
          </a:p>
        </p:txBody>
      </p:sp>
    </p:spTree>
    <p:extLst>
      <p:ext uri="{BB962C8B-B14F-4D97-AF65-F5344CB8AC3E}">
        <p14:creationId xmlns:p14="http://schemas.microsoft.com/office/powerpoint/2010/main" val="31957473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6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D3631C6-91BD-43EB-968F-609453D4A6DB}" type="datetimeFigureOut">
              <a:rPr lang="en-GB"/>
              <a:pPr>
                <a:defRPr/>
              </a:pPr>
              <a:t>08/09/2017</a:t>
            </a:fld>
            <a:endParaRPr lang="en-GB"/>
          </a:p>
        </p:txBody>
      </p:sp>
      <p:sp>
        <p:nvSpPr>
          <p:cNvPr id="5" name="Footer Placeholder 4"/>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5D473EA-B510-4F2B-A077-7D3E0A261A9A}" type="slidenum">
              <a:rPr lang="en-GB"/>
              <a:pPr>
                <a:defRPr/>
              </a:pPr>
              <a:t>‹#›</a:t>
            </a:fld>
            <a:endParaRPr lang="en-GB"/>
          </a:p>
        </p:txBody>
      </p:sp>
    </p:spTree>
    <p:extLst>
      <p:ext uri="{BB962C8B-B14F-4D97-AF65-F5344CB8AC3E}">
        <p14:creationId xmlns:p14="http://schemas.microsoft.com/office/powerpoint/2010/main" val="338466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9628089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8AE604C-51FD-4AC9-A810-2AFC0D875C6F}" type="datetimeFigureOut">
              <a:rPr lang="en-GB"/>
              <a:pPr>
                <a:defRPr/>
              </a:pPr>
              <a:t>08/09/2017</a:t>
            </a:fld>
            <a:endParaRPr lang="en-GB"/>
          </a:p>
        </p:txBody>
      </p:sp>
      <p:sp>
        <p:nvSpPr>
          <p:cNvPr id="5" name="Footer Placeholder 4"/>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3FC7980-4BE5-434C-ACDF-9BA27D014146}" type="slidenum">
              <a:rPr lang="en-GB"/>
              <a:pPr>
                <a:defRPr/>
              </a:pPr>
              <a:t>‹#›</a:t>
            </a:fld>
            <a:endParaRPr lang="en-GB"/>
          </a:p>
        </p:txBody>
      </p:sp>
    </p:spTree>
    <p:extLst>
      <p:ext uri="{BB962C8B-B14F-4D97-AF65-F5344CB8AC3E}">
        <p14:creationId xmlns:p14="http://schemas.microsoft.com/office/powerpoint/2010/main" val="36789639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4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EE4A9EE-4D30-4B6B-A4D2-E69437B1E555}" type="datetimeFigureOut">
              <a:rPr lang="en-GB"/>
              <a:pPr>
                <a:defRPr/>
              </a:pPr>
              <a:t>08/09/2017</a:t>
            </a:fld>
            <a:endParaRPr lang="en-GB"/>
          </a:p>
        </p:txBody>
      </p:sp>
      <p:sp>
        <p:nvSpPr>
          <p:cNvPr id="5" name="Footer Placeholder 4"/>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29C51A5-F25C-4A60-98A9-C8A83156159A}" type="slidenum">
              <a:rPr lang="en-GB"/>
              <a:pPr>
                <a:defRPr/>
              </a:pPr>
              <a:t>‹#›</a:t>
            </a:fld>
            <a:endParaRPr lang="en-GB"/>
          </a:p>
        </p:txBody>
      </p:sp>
    </p:spTree>
    <p:extLst>
      <p:ext uri="{BB962C8B-B14F-4D97-AF65-F5344CB8AC3E}">
        <p14:creationId xmlns:p14="http://schemas.microsoft.com/office/powerpoint/2010/main" val="1992085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DABAC05-FE10-4FA9-A077-16682D181815}" type="datetimeFigureOut">
              <a:rPr lang="en-GB"/>
              <a:pPr>
                <a:defRPr/>
              </a:pPr>
              <a:t>08/09/2017</a:t>
            </a:fld>
            <a:endParaRPr lang="en-GB"/>
          </a:p>
        </p:txBody>
      </p:sp>
      <p:sp>
        <p:nvSpPr>
          <p:cNvPr id="6" name="Footer Placeholder 5"/>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6C2D82A-E74C-4253-9F7F-26135E34B1C4}" type="slidenum">
              <a:rPr lang="en-GB"/>
              <a:pPr>
                <a:defRPr/>
              </a:pPr>
              <a:t>‹#›</a:t>
            </a:fld>
            <a:endParaRPr lang="en-GB"/>
          </a:p>
        </p:txBody>
      </p:sp>
    </p:spTree>
    <p:extLst>
      <p:ext uri="{BB962C8B-B14F-4D97-AF65-F5344CB8AC3E}">
        <p14:creationId xmlns:p14="http://schemas.microsoft.com/office/powerpoint/2010/main" val="32389861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6828C1A-7651-470F-9101-75F3419424F3}" type="datetimeFigureOut">
              <a:rPr lang="en-GB"/>
              <a:pPr>
                <a:defRPr/>
              </a:pPr>
              <a:t>08/09/2017</a:t>
            </a:fld>
            <a:endParaRPr lang="en-GB"/>
          </a:p>
        </p:txBody>
      </p:sp>
      <p:sp>
        <p:nvSpPr>
          <p:cNvPr id="8" name="Footer Placeholder 7"/>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723E036-3FD7-4CBB-95DB-EFA9F8993B75}" type="slidenum">
              <a:rPr lang="en-GB"/>
              <a:pPr>
                <a:defRPr/>
              </a:pPr>
              <a:t>‹#›</a:t>
            </a:fld>
            <a:endParaRPr lang="en-GB"/>
          </a:p>
        </p:txBody>
      </p:sp>
    </p:spTree>
    <p:extLst>
      <p:ext uri="{BB962C8B-B14F-4D97-AF65-F5344CB8AC3E}">
        <p14:creationId xmlns:p14="http://schemas.microsoft.com/office/powerpoint/2010/main" val="3006919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3B4420B-8983-4443-8A4F-E546CBEDE21A}" type="datetimeFigureOut">
              <a:rPr lang="en-GB"/>
              <a:pPr>
                <a:defRPr/>
              </a:pPr>
              <a:t>08/09/2017</a:t>
            </a:fld>
            <a:endParaRPr lang="en-GB"/>
          </a:p>
        </p:txBody>
      </p:sp>
      <p:sp>
        <p:nvSpPr>
          <p:cNvPr id="4" name="Footer Placeholder 3"/>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B5CAF52-C9FF-44D2-B9AE-565E55A2AAE9}" type="slidenum">
              <a:rPr lang="en-GB"/>
              <a:pPr>
                <a:defRPr/>
              </a:pPr>
              <a:t>‹#›</a:t>
            </a:fld>
            <a:endParaRPr lang="en-GB"/>
          </a:p>
        </p:txBody>
      </p:sp>
    </p:spTree>
    <p:extLst>
      <p:ext uri="{BB962C8B-B14F-4D97-AF65-F5344CB8AC3E}">
        <p14:creationId xmlns:p14="http://schemas.microsoft.com/office/powerpoint/2010/main" val="19695121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4FE7276-4F16-48BC-9D2F-331F302C6394}" type="datetimeFigureOut">
              <a:rPr lang="en-GB"/>
              <a:pPr>
                <a:defRPr/>
              </a:pPr>
              <a:t>08/09/2017</a:t>
            </a:fld>
            <a:endParaRPr lang="en-GB"/>
          </a:p>
        </p:txBody>
      </p:sp>
      <p:sp>
        <p:nvSpPr>
          <p:cNvPr id="3" name="Footer Placeholder 2"/>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03B530-CB94-4F88-89B2-0B50DE0462C4}" type="slidenum">
              <a:rPr lang="en-GB"/>
              <a:pPr>
                <a:defRPr/>
              </a:pPr>
              <a:t>‹#›</a:t>
            </a:fld>
            <a:endParaRPr lang="en-GB"/>
          </a:p>
        </p:txBody>
      </p:sp>
    </p:spTree>
    <p:extLst>
      <p:ext uri="{BB962C8B-B14F-4D97-AF65-F5344CB8AC3E}">
        <p14:creationId xmlns:p14="http://schemas.microsoft.com/office/powerpoint/2010/main" val="23959793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194"/>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736D133-D827-4125-A271-24DC7002A6F3}" type="datetimeFigureOut">
              <a:rPr lang="en-GB"/>
              <a:pPr>
                <a:defRPr/>
              </a:pPr>
              <a:t>08/09/2017</a:t>
            </a:fld>
            <a:endParaRPr lang="en-GB"/>
          </a:p>
        </p:txBody>
      </p:sp>
      <p:sp>
        <p:nvSpPr>
          <p:cNvPr id="6" name="Footer Placeholder 5"/>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182CA1E-5684-428D-AB47-C525FF0ED1F7}" type="slidenum">
              <a:rPr lang="en-GB"/>
              <a:pPr>
                <a:defRPr/>
              </a:pPr>
              <a:t>‹#›</a:t>
            </a:fld>
            <a:endParaRPr lang="en-GB"/>
          </a:p>
        </p:txBody>
      </p:sp>
    </p:spTree>
    <p:extLst>
      <p:ext uri="{BB962C8B-B14F-4D97-AF65-F5344CB8AC3E}">
        <p14:creationId xmlns:p14="http://schemas.microsoft.com/office/powerpoint/2010/main" val="29861574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4510ACD-7049-44C4-948D-25AA1965ED53}" type="datetimeFigureOut">
              <a:rPr lang="en-GB"/>
              <a:pPr>
                <a:defRPr/>
              </a:pPr>
              <a:t>08/09/2017</a:t>
            </a:fld>
            <a:endParaRPr lang="en-GB"/>
          </a:p>
        </p:txBody>
      </p:sp>
      <p:sp>
        <p:nvSpPr>
          <p:cNvPr id="6" name="Footer Placeholder 5"/>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046A8E5-7154-436F-BFD0-6996ECC87087}" type="slidenum">
              <a:rPr lang="en-GB"/>
              <a:pPr>
                <a:defRPr/>
              </a:pPr>
              <a:t>‹#›</a:t>
            </a:fld>
            <a:endParaRPr lang="en-GB"/>
          </a:p>
        </p:txBody>
      </p:sp>
    </p:spTree>
    <p:extLst>
      <p:ext uri="{BB962C8B-B14F-4D97-AF65-F5344CB8AC3E}">
        <p14:creationId xmlns:p14="http://schemas.microsoft.com/office/powerpoint/2010/main" val="10148835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AC8247-D759-4DDD-94EC-629B1289044C}" type="datetimeFigureOut">
              <a:rPr lang="en-GB"/>
              <a:pPr>
                <a:defRPr/>
              </a:pPr>
              <a:t>08/09/2017</a:t>
            </a:fld>
            <a:endParaRPr lang="en-GB"/>
          </a:p>
        </p:txBody>
      </p:sp>
      <p:sp>
        <p:nvSpPr>
          <p:cNvPr id="5" name="Footer Placeholder 4"/>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11F581C-8316-4330-A36F-A633F95A43E1}" type="slidenum">
              <a:rPr lang="en-GB"/>
              <a:pPr>
                <a:defRPr/>
              </a:pPr>
              <a:t>‹#›</a:t>
            </a:fld>
            <a:endParaRPr lang="en-GB"/>
          </a:p>
        </p:txBody>
      </p:sp>
    </p:spTree>
    <p:extLst>
      <p:ext uri="{BB962C8B-B14F-4D97-AF65-F5344CB8AC3E}">
        <p14:creationId xmlns:p14="http://schemas.microsoft.com/office/powerpoint/2010/main" val="38240542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82"/>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782"/>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9B80C60-3323-4E33-897B-7D37B624433B}" type="datetimeFigureOut">
              <a:rPr lang="en-GB"/>
              <a:pPr>
                <a:defRPr/>
              </a:pPr>
              <a:t>08/09/2017</a:t>
            </a:fld>
            <a:endParaRPr lang="en-GB"/>
          </a:p>
        </p:txBody>
      </p:sp>
      <p:sp>
        <p:nvSpPr>
          <p:cNvPr id="5" name="Footer Placeholder 4"/>
          <p:cNvSpPr>
            <a:spLocks noGrp="1"/>
          </p:cNvSpPr>
          <p:nvPr>
            <p:ph type="ftr" sz="quarter" idx="11"/>
          </p:nvPr>
        </p:nvSpPr>
        <p:spPr>
          <a:xfrm>
            <a:off x="3384550" y="635648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8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C49EC22-8BBD-4172-BF87-8C99FEA98A45}" type="slidenum">
              <a:rPr lang="en-GB"/>
              <a:pPr>
                <a:defRPr/>
              </a:pPr>
              <a:t>‹#›</a:t>
            </a:fld>
            <a:endParaRPr lang="en-GB"/>
          </a:p>
        </p:txBody>
      </p:sp>
    </p:spTree>
    <p:extLst>
      <p:ext uri="{BB962C8B-B14F-4D97-AF65-F5344CB8AC3E}">
        <p14:creationId xmlns:p14="http://schemas.microsoft.com/office/powerpoint/2010/main" val="1284514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404172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62600FA-534D-4AFB-AEFD-4A01D58F5D7C}" type="datetimeFigureOut">
              <a:rPr lang="en-GB"/>
              <a:pPr>
                <a:defRPr/>
              </a:pPr>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8EA15A4-C4E7-4121-8451-3AE0BDF40CEF}" type="slidenum">
              <a:rPr lang="en-GB"/>
              <a:pPr>
                <a:defRPr/>
              </a:pPr>
              <a:t>‹#›</a:t>
            </a:fld>
            <a:endParaRPr lang="en-GB"/>
          </a:p>
        </p:txBody>
      </p:sp>
    </p:spTree>
    <p:extLst>
      <p:ext uri="{BB962C8B-B14F-4D97-AF65-F5344CB8AC3E}">
        <p14:creationId xmlns:p14="http://schemas.microsoft.com/office/powerpoint/2010/main" val="12338430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BA29973-F255-4334-B2AA-6A995C0BDFB7}" type="datetimeFigureOut">
              <a:rPr lang="en-GB"/>
              <a:pPr>
                <a:defRPr/>
              </a:pPr>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60A7600-24CC-4BDF-92D8-D9E4CAA670E8}" type="slidenum">
              <a:rPr lang="en-GB"/>
              <a:pPr>
                <a:defRPr/>
              </a:pPr>
              <a:t>‹#›</a:t>
            </a:fld>
            <a:endParaRPr lang="en-GB"/>
          </a:p>
        </p:txBody>
      </p:sp>
    </p:spTree>
    <p:extLst>
      <p:ext uri="{BB962C8B-B14F-4D97-AF65-F5344CB8AC3E}">
        <p14:creationId xmlns:p14="http://schemas.microsoft.com/office/powerpoint/2010/main" val="41711599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2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2BC6A8C-E74A-45BB-A4D3-12D121D1AE71}" type="datetimeFigureOut">
              <a:rPr lang="en-GB"/>
              <a:pPr>
                <a:defRPr/>
              </a:pPr>
              <a:t>08/09/2017</a:t>
            </a:fld>
            <a:endParaRPr lang="en-GB"/>
          </a:p>
        </p:txBody>
      </p:sp>
      <p:sp>
        <p:nvSpPr>
          <p:cNvPr id="5" name="Footer Placeholder 4"/>
          <p:cNvSpPr>
            <a:spLocks noGrp="1"/>
          </p:cNvSpPr>
          <p:nvPr>
            <p:ph type="ftr" sz="quarter" idx="11"/>
          </p:nvPr>
        </p:nvSpPr>
        <p:spPr>
          <a:xfrm>
            <a:off x="3384550" y="635647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8D16091-8C44-4868-934A-73A3A46E1C12}" type="slidenum">
              <a:rPr lang="en-GB"/>
              <a:pPr>
                <a:defRPr/>
              </a:pPr>
              <a:t>‹#›</a:t>
            </a:fld>
            <a:endParaRPr lang="en-GB"/>
          </a:p>
        </p:txBody>
      </p:sp>
    </p:spTree>
    <p:extLst>
      <p:ext uri="{BB962C8B-B14F-4D97-AF65-F5344CB8AC3E}">
        <p14:creationId xmlns:p14="http://schemas.microsoft.com/office/powerpoint/2010/main" val="33163008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7C2932F-CAF4-49B8-AE2F-DFE874B75860}" type="datetimeFigureOut">
              <a:rPr lang="en-GB"/>
              <a:pPr>
                <a:defRPr/>
              </a:pPr>
              <a:t>08/09/2017</a:t>
            </a:fld>
            <a:endParaRPr lang="en-GB"/>
          </a:p>
        </p:txBody>
      </p:sp>
      <p:sp>
        <p:nvSpPr>
          <p:cNvPr id="6" name="Footer Placeholder 5"/>
          <p:cNvSpPr>
            <a:spLocks noGrp="1"/>
          </p:cNvSpPr>
          <p:nvPr>
            <p:ph type="ftr" sz="quarter" idx="11"/>
          </p:nvPr>
        </p:nvSpPr>
        <p:spPr>
          <a:xfrm>
            <a:off x="3384550" y="635647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D9F4B17-EC5E-4AF8-A108-04F1CE64F005}" type="slidenum">
              <a:rPr lang="en-GB"/>
              <a:pPr>
                <a:defRPr/>
              </a:pPr>
              <a:t>‹#›</a:t>
            </a:fld>
            <a:endParaRPr lang="en-GB"/>
          </a:p>
        </p:txBody>
      </p:sp>
    </p:spTree>
    <p:extLst>
      <p:ext uri="{BB962C8B-B14F-4D97-AF65-F5344CB8AC3E}">
        <p14:creationId xmlns:p14="http://schemas.microsoft.com/office/powerpoint/2010/main" val="23493839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3D4ACEA-ED0A-4798-A941-9F6C960DC76F}" type="datetimeFigureOut">
              <a:rPr lang="en-GB"/>
              <a:pPr>
                <a:defRPr/>
              </a:pPr>
              <a:t>08/09/2017</a:t>
            </a:fld>
            <a:endParaRPr lang="en-GB"/>
          </a:p>
        </p:txBody>
      </p:sp>
      <p:sp>
        <p:nvSpPr>
          <p:cNvPr id="8" name="Footer Placeholder 7"/>
          <p:cNvSpPr>
            <a:spLocks noGrp="1"/>
          </p:cNvSpPr>
          <p:nvPr>
            <p:ph type="ftr" sz="quarter" idx="11"/>
          </p:nvPr>
        </p:nvSpPr>
        <p:spPr>
          <a:xfrm>
            <a:off x="3384550" y="6356471"/>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471"/>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B06D2ED-25BF-45D2-9141-63367B45D667}" type="slidenum">
              <a:rPr lang="en-GB"/>
              <a:pPr>
                <a:defRPr/>
              </a:pPr>
              <a:t>‹#›</a:t>
            </a:fld>
            <a:endParaRPr lang="en-GB"/>
          </a:p>
        </p:txBody>
      </p:sp>
    </p:spTree>
    <p:extLst>
      <p:ext uri="{BB962C8B-B14F-4D97-AF65-F5344CB8AC3E}">
        <p14:creationId xmlns:p14="http://schemas.microsoft.com/office/powerpoint/2010/main" val="4773018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0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1984438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89414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08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105099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4725775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54243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4" name="Footer Placeholder 3"/>
          <p:cNvSpPr>
            <a:spLocks noGrp="1"/>
          </p:cNvSpPr>
          <p:nvPr>
            <p:ph type="ftr" sz="quarter" idx="11"/>
          </p:nvPr>
        </p:nvSpPr>
        <p:spPr>
          <a:xfrm>
            <a:off x="3384550" y="6356586"/>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012936284"/>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583860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19843758"/>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30"/>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9254149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189194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91354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1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1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30"/>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30"/>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30"/>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413322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20"/>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597405913"/>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966493906"/>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5"/>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1278837606"/>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277610545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3" name="Footer Placeholder 2"/>
          <p:cNvSpPr>
            <a:spLocks noGrp="1"/>
          </p:cNvSpPr>
          <p:nvPr>
            <p:ph type="ftr" sz="quarter" idx="11"/>
          </p:nvPr>
        </p:nvSpPr>
        <p:spPr>
          <a:xfrm>
            <a:off x="3384550" y="6356586"/>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03827704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72078409"/>
      </p:ext>
    </p:extLst>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1734437537"/>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3148099427"/>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14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3399551592"/>
      </p:ext>
    </p:extLst>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2583329741"/>
      </p:ext>
    </p:extLst>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680578308"/>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33"/>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3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3181890460"/>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7894392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31592105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280068132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8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42051744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3176829588"/>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8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2807030303"/>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3369841104"/>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1652339879"/>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3353185409"/>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2388006702"/>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13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153267167"/>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1260158192"/>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3770822985"/>
      </p:ext>
    </p:extLst>
  </p:cSld>
  <p:clrMapOvr>
    <a:masterClrMapping/>
  </p:clrMapOvr>
  <p:transition spd="med">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71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19819717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587"/>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666221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342704157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295964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27758796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8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4076016866"/>
      </p:ext>
    </p:extLst>
  </p:cSld>
  <p:clrMapOvr>
    <a:masterClrMapping/>
  </p:clrMapOvr>
  <p:transition spd="med">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006785-DD49-844E-B14A-626503EA5DD3}"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856F24-6E0E-2145-A990-AC04625919F7}" type="slidenum">
              <a:rPr lang="en-GB"/>
              <a:pPr>
                <a:defRPr/>
              </a:pPr>
              <a:t>‹#›</a:t>
            </a:fld>
            <a:endParaRPr lang="en-GB"/>
          </a:p>
        </p:txBody>
      </p:sp>
    </p:spTree>
    <p:extLst>
      <p:ext uri="{BB962C8B-B14F-4D97-AF65-F5344CB8AC3E}">
        <p14:creationId xmlns:p14="http://schemas.microsoft.com/office/powerpoint/2010/main" val="2420768664"/>
      </p:ext>
    </p:extLst>
  </p:cSld>
  <p:clrMapOvr>
    <a:masterClrMapping/>
  </p:clrMapOvr>
  <p:transition spd="med">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6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F6FBD2-8D27-F343-9087-1914E55F9E95}"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8A3E4-1EF6-EF42-B327-12F9F6D9FA74}" type="slidenum">
              <a:rPr lang="en-GB"/>
              <a:pPr>
                <a:defRPr/>
              </a:pPr>
              <a:t>‹#›</a:t>
            </a:fld>
            <a:endParaRPr lang="en-GB"/>
          </a:p>
        </p:txBody>
      </p:sp>
    </p:spTree>
    <p:extLst>
      <p:ext uri="{BB962C8B-B14F-4D97-AF65-F5344CB8AC3E}">
        <p14:creationId xmlns:p14="http://schemas.microsoft.com/office/powerpoint/2010/main" val="771947511"/>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00AF64F-585E-E648-BB5F-AF5692187777}"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96EA75-CBDE-4140-AAFC-CF43E2FF1B20}" type="slidenum">
              <a:rPr lang="en-GB"/>
              <a:pPr>
                <a:defRPr/>
              </a:pPr>
              <a:t>‹#›</a:t>
            </a:fld>
            <a:endParaRPr lang="en-GB"/>
          </a:p>
        </p:txBody>
      </p:sp>
    </p:spTree>
    <p:extLst>
      <p:ext uri="{BB962C8B-B14F-4D97-AF65-F5344CB8AC3E}">
        <p14:creationId xmlns:p14="http://schemas.microsoft.com/office/powerpoint/2010/main" val="3194938684"/>
      </p:ext>
    </p:extLst>
  </p:cSld>
  <p:clrMapOvr>
    <a:masterClrMapping/>
  </p:clrMapOvr>
  <p:transition spd="med">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BC05E05-993C-114F-AEF8-135A047003EA}" type="datetimeFigureOut">
              <a:rPr lang="en-GB"/>
              <a:pPr>
                <a:defRPr/>
              </a:pPr>
              <a:t>08/09/2017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EBABC5-E37E-674E-8B00-565EA035C12E}" type="slidenum">
              <a:rPr lang="en-GB"/>
              <a:pPr>
                <a:defRPr/>
              </a:pPr>
              <a:t>‹#›</a:t>
            </a:fld>
            <a:endParaRPr lang="en-GB"/>
          </a:p>
        </p:txBody>
      </p:sp>
    </p:spTree>
    <p:extLst>
      <p:ext uri="{BB962C8B-B14F-4D97-AF65-F5344CB8AC3E}">
        <p14:creationId xmlns:p14="http://schemas.microsoft.com/office/powerpoint/2010/main" val="3869636071"/>
      </p:ext>
    </p:extLst>
  </p:cSld>
  <p:clrMapOvr>
    <a:masterClrMapping/>
  </p:clrMapOvr>
  <p:transition spd="med">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4A5E016-70A1-6A46-95E1-CCDE90978910}" type="datetimeFigureOut">
              <a:rPr lang="en-GB"/>
              <a:pPr>
                <a:defRPr/>
              </a:pPr>
              <a:t>08/09/2017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FE0B59-049A-4E49-8DEB-F4C768D62635}" type="slidenum">
              <a:rPr lang="en-GB"/>
              <a:pPr>
                <a:defRPr/>
              </a:pPr>
              <a:t>‹#›</a:t>
            </a:fld>
            <a:endParaRPr lang="en-GB"/>
          </a:p>
        </p:txBody>
      </p:sp>
    </p:spTree>
    <p:extLst>
      <p:ext uri="{BB962C8B-B14F-4D97-AF65-F5344CB8AC3E}">
        <p14:creationId xmlns:p14="http://schemas.microsoft.com/office/powerpoint/2010/main" val="4124294091"/>
      </p:ext>
    </p:extLst>
  </p:cSld>
  <p:clrMapOvr>
    <a:masterClrMapping/>
  </p:clrMapOvr>
  <p:transition spd="med">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10D50A-7B90-1E4D-8FCD-6C217B709305}" type="datetimeFigureOut">
              <a:rPr lang="en-GB"/>
              <a:pPr>
                <a:defRPr/>
              </a:pPr>
              <a:t>08/09/2017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C51C4C1-5565-E540-95BF-75DB297C8138}" type="slidenum">
              <a:rPr lang="en-GB"/>
              <a:pPr>
                <a:defRPr/>
              </a:pPr>
              <a:t>‹#›</a:t>
            </a:fld>
            <a:endParaRPr lang="en-GB"/>
          </a:p>
        </p:txBody>
      </p:sp>
    </p:spTree>
    <p:extLst>
      <p:ext uri="{BB962C8B-B14F-4D97-AF65-F5344CB8AC3E}">
        <p14:creationId xmlns:p14="http://schemas.microsoft.com/office/powerpoint/2010/main" val="3272270316"/>
      </p:ext>
    </p:extLst>
  </p:cSld>
  <p:clrMapOvr>
    <a:masterClrMapping/>
  </p:clrMapOvr>
  <p:transition spd="med">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11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AD2A1C-09D0-A747-BDDE-04389A1AD733}"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CA2A7A-F94B-014C-8232-4FCCF6D75CEF}" type="slidenum">
              <a:rPr lang="en-GB"/>
              <a:pPr>
                <a:defRPr/>
              </a:pPr>
              <a:t>‹#›</a:t>
            </a:fld>
            <a:endParaRPr lang="en-GB"/>
          </a:p>
        </p:txBody>
      </p:sp>
    </p:spTree>
    <p:extLst>
      <p:ext uri="{BB962C8B-B14F-4D97-AF65-F5344CB8AC3E}">
        <p14:creationId xmlns:p14="http://schemas.microsoft.com/office/powerpoint/2010/main" val="282902528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3333067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075EB4-2B92-6E45-B2C5-746F0F8FF1AD}" type="datetimeFigureOut">
              <a:rPr lang="en-GB"/>
              <a:pPr>
                <a:defRPr/>
              </a:pPr>
              <a:t>08/09/2017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F1ECAA-C098-9747-8CF4-5A88210B8B8F}" type="slidenum">
              <a:rPr lang="en-GB"/>
              <a:pPr>
                <a:defRPr/>
              </a:pPr>
              <a:t>‹#›</a:t>
            </a:fld>
            <a:endParaRPr lang="en-GB"/>
          </a:p>
        </p:txBody>
      </p:sp>
    </p:spTree>
    <p:extLst>
      <p:ext uri="{BB962C8B-B14F-4D97-AF65-F5344CB8AC3E}">
        <p14:creationId xmlns:p14="http://schemas.microsoft.com/office/powerpoint/2010/main" val="1645017488"/>
      </p:ext>
    </p:extLst>
  </p:cSld>
  <p:clrMapOvr>
    <a:masterClrMapping/>
  </p:clrMapOvr>
  <p:transition spd="med">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21B94E-C62B-9F4E-9EF5-BBB7C64C493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5194F3-FA24-C04B-8E7B-E5D7667DA399}" type="slidenum">
              <a:rPr lang="en-GB"/>
              <a:pPr>
                <a:defRPr/>
              </a:pPr>
              <a:t>‹#›</a:t>
            </a:fld>
            <a:endParaRPr lang="en-GB"/>
          </a:p>
        </p:txBody>
      </p:sp>
    </p:spTree>
    <p:extLst>
      <p:ext uri="{BB962C8B-B14F-4D97-AF65-F5344CB8AC3E}">
        <p14:creationId xmlns:p14="http://schemas.microsoft.com/office/powerpoint/2010/main" val="849657632"/>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9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9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02A307-440F-6243-A26E-C0020D08DF9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5BC22-91E6-1440-A719-9569BC7D1300}" type="slidenum">
              <a:rPr lang="en-GB"/>
              <a:pPr>
                <a:defRPr/>
              </a:pPr>
              <a:t>‹#›</a:t>
            </a:fld>
            <a:endParaRPr lang="en-GB"/>
          </a:p>
        </p:txBody>
      </p:sp>
    </p:spTree>
    <p:extLst>
      <p:ext uri="{BB962C8B-B14F-4D97-AF65-F5344CB8AC3E}">
        <p14:creationId xmlns:p14="http://schemas.microsoft.com/office/powerpoint/2010/main" val="2105579271"/>
      </p:ext>
    </p:extLst>
  </p:cSld>
  <p:clrMapOvr>
    <a:masterClrMapping/>
  </p:clrMapOvr>
  <p:transition spd="med">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New Powerpoint slide2_Oct201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588"/>
            <a:ext cx="990772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42950" y="2060848"/>
            <a:ext cx="8420100" cy="41148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3"/>
          </p:nvPr>
        </p:nvSpPr>
        <p:spPr>
          <a:xfrm>
            <a:off x="741231" y="980728"/>
            <a:ext cx="8423540" cy="647700"/>
          </a:xfrm>
        </p:spPr>
        <p:txBody>
          <a:bodyPr/>
          <a:lstStyle>
            <a:lvl1pPr>
              <a:buFontTx/>
              <a:buNone/>
              <a:defRPr sz="4000" b="1">
                <a:solidFill>
                  <a:srgbClr val="0070C0"/>
                </a:solidFill>
                <a:latin typeface="Arial" pitchFamily="34" charset="0"/>
                <a:cs typeface="Arial" pitchFamily="34" charset="0"/>
              </a:defRPr>
            </a:lvl1pPr>
          </a:lstStyle>
          <a:p>
            <a:pPr lvl="0"/>
            <a:r>
              <a:rPr lang="en-US" dirty="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endParaRPr lang="en-US"/>
          </a:p>
        </p:txBody>
      </p:sp>
      <p:sp>
        <p:nvSpPr>
          <p:cNvPr id="6" name="Footer Placeholder 5"/>
          <p:cNvSpPr>
            <a:spLocks noGrp="1" noChangeArrowheads="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6"/>
          </p:nvPr>
        </p:nvSpPr>
        <p:spPr/>
        <p:txBody>
          <a:bodyPr/>
          <a:lstStyle>
            <a:lvl1pPr>
              <a:defRPr smtClean="0"/>
            </a:lvl1pPr>
          </a:lstStyle>
          <a:p>
            <a:pPr>
              <a:defRPr/>
            </a:pPr>
            <a:fld id="{D8BC8D85-101F-42C1-A2F5-5B438B9772FE}" type="slidenum">
              <a:rPr lang="en-US" altLang="en-US"/>
              <a:pPr>
                <a:defRPr/>
              </a:pPr>
              <a:t>‹#›</a:t>
            </a:fld>
            <a:endParaRPr lang="en-US" altLang="en-US"/>
          </a:p>
        </p:txBody>
      </p:sp>
    </p:spTree>
    <p:extLst>
      <p:ext uri="{BB962C8B-B14F-4D97-AF65-F5344CB8AC3E}">
        <p14:creationId xmlns:p14="http://schemas.microsoft.com/office/powerpoint/2010/main" val="365067806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95300" y="1600206"/>
            <a:ext cx="8915400" cy="4525963"/>
          </a:xfrm>
        </p:spPr>
        <p:txBody>
          <a:bodyPr/>
          <a:lstStyle/>
          <a:p>
            <a:pPr lvl="0"/>
            <a:endParaRPr lang="en-GB"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rgbClr val="000000"/>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solidFill>
                  <a:srgbClr val="000000"/>
                </a:solidFill>
              </a:defRPr>
            </a:lvl1pPr>
          </a:lstStyle>
          <a:p>
            <a:pPr>
              <a:defRPr/>
            </a:pPr>
            <a:fld id="{9E7E12D3-3ACA-E84E-AA25-A5E776F90C5D}" type="slidenum">
              <a:rPr lang="en-GB"/>
              <a:pPr>
                <a:defRPr/>
              </a:pPr>
              <a:t>‹#›</a:t>
            </a:fld>
            <a:endParaRPr lang="en-GB"/>
          </a:p>
        </p:txBody>
      </p:sp>
    </p:spTree>
    <p:extLst>
      <p:ext uri="{BB962C8B-B14F-4D97-AF65-F5344CB8AC3E}">
        <p14:creationId xmlns:p14="http://schemas.microsoft.com/office/powerpoint/2010/main" val="24510681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6410208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953151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62587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39307233"/>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54000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7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t>‹#›</a:t>
            </a:fld>
            <a:endParaRPr lang="en-GB"/>
          </a:p>
        </p:txBody>
      </p:sp>
    </p:spTree>
    <p:extLst>
      <p:ext uri="{BB962C8B-B14F-4D97-AF65-F5344CB8AC3E}">
        <p14:creationId xmlns:p14="http://schemas.microsoft.com/office/powerpoint/2010/main" val="167774137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856408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0521206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13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99762929"/>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38323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111695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2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8" y="27472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43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43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43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20823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9180726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1497874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3867056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833198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91892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4" name="Footer Placeholder 3"/>
          <p:cNvSpPr>
            <a:spLocks noGrp="1"/>
          </p:cNvSpPr>
          <p:nvPr>
            <p:ph type="ftr" sz="quarter" idx="11"/>
          </p:nvPr>
        </p:nvSpPr>
        <p:spPr>
          <a:xfrm>
            <a:off x="3384550" y="6356586"/>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96015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3" name="Footer Placeholder 2"/>
          <p:cNvSpPr>
            <a:spLocks noGrp="1"/>
          </p:cNvSpPr>
          <p:nvPr>
            <p:ph type="ftr" sz="quarter" idx="11"/>
          </p:nvPr>
        </p:nvSpPr>
        <p:spPr>
          <a:xfrm>
            <a:off x="3384550" y="6356586"/>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747392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137"/>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5" name="Footer Placeholder 4"/>
          <p:cNvSpPr>
            <a:spLocks noGrp="1"/>
          </p:cNvSpPr>
          <p:nvPr>
            <p:ph type="ftr" sz="quarter" idx="11"/>
          </p:nvPr>
        </p:nvSpPr>
        <p:spPr>
          <a:xfrm>
            <a:off x="3384550" y="6356587"/>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05459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8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9133685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268229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4109986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7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t>‹#›</a:t>
            </a:fld>
            <a:endParaRPr lang="en-GB"/>
          </a:p>
        </p:txBody>
      </p:sp>
    </p:spTree>
    <p:extLst>
      <p:ext uri="{BB962C8B-B14F-4D97-AF65-F5344CB8AC3E}">
        <p14:creationId xmlns:p14="http://schemas.microsoft.com/office/powerpoint/2010/main" val="3027258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62385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5239362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3873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6797071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55010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4" name="Footer Placeholder 3"/>
          <p:cNvSpPr>
            <a:spLocks noGrp="1"/>
          </p:cNvSpPr>
          <p:nvPr>
            <p:ph type="ftr" sz="quarter" idx="11"/>
          </p:nvPr>
        </p:nvSpPr>
        <p:spPr>
          <a:xfrm>
            <a:off x="3384550" y="6356586"/>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52225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587"/>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6997037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3" name="Footer Placeholder 2"/>
          <p:cNvSpPr>
            <a:spLocks noGrp="1"/>
          </p:cNvSpPr>
          <p:nvPr>
            <p:ph type="ftr" sz="quarter" idx="11"/>
          </p:nvPr>
        </p:nvSpPr>
        <p:spPr>
          <a:xfrm>
            <a:off x="3384550" y="6356586"/>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12742509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8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52659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4277196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240983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7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1CBF3ED-7D6B-4BD6-BAE5-A667E465ECE6}"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E306EF3C-6559-40A3-896C-78A327DA6541}" type="slidenum">
              <a:rPr lang="en-GB" smtClean="0"/>
              <a:t>‹#›</a:t>
            </a:fld>
            <a:endParaRPr lang="en-GB"/>
          </a:p>
        </p:txBody>
      </p:sp>
    </p:spTree>
    <p:extLst>
      <p:ext uri="{BB962C8B-B14F-4D97-AF65-F5344CB8AC3E}">
        <p14:creationId xmlns:p14="http://schemas.microsoft.com/office/powerpoint/2010/main" val="3898933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8210651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7412045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568F680B-E859-44A9-ACF0-BF6240ADA54A}" type="datetimeFigureOut">
              <a:rPr lang="en-GB" smtClean="0"/>
              <a:t>08/09/2017</a:t>
            </a:fld>
            <a:endParaRPr lang="en-GB"/>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8279501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568F680B-E859-44A9-ACF0-BF6240ADA54A}" type="datetimeFigureOut">
              <a:rPr lang="en-GB" smtClean="0"/>
              <a:t>08/09/2017</a:t>
            </a:fld>
            <a:endParaRPr lang="en-GB"/>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30363450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568F680B-E859-44A9-ACF0-BF6240ADA54A}" type="datetimeFigureOut">
              <a:rPr lang="en-GB" smtClean="0"/>
              <a:t>08/09/2017</a:t>
            </a:fld>
            <a:endParaRPr lang="en-GB"/>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6F345BBD-1876-48F5-AB62-8B9D1BDBD20A}" type="slidenum">
              <a:rPr lang="en-GB" smtClean="0"/>
              <a:t>‹#›</a:t>
            </a:fld>
            <a:endParaRPr lang="en-GB"/>
          </a:p>
        </p:txBody>
      </p:sp>
    </p:spTree>
    <p:extLst>
      <p:ext uri="{BB962C8B-B14F-4D97-AF65-F5344CB8AC3E}">
        <p14:creationId xmlns:p14="http://schemas.microsoft.com/office/powerpoint/2010/main" val="2445123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8" name="Footer Placeholder 7"/>
          <p:cNvSpPr>
            <a:spLocks noGrp="1"/>
          </p:cNvSpPr>
          <p:nvPr>
            <p:ph type="ftr" sz="quarter" idx="11"/>
          </p:nvPr>
        </p:nvSpPr>
        <p:spPr>
          <a:xfrm>
            <a:off x="3384550" y="6356587"/>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819541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188943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014147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564387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445890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012053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30008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816017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8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0251218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97468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0282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4" name="Footer Placeholder 3"/>
          <p:cNvSpPr>
            <a:spLocks noGrp="1"/>
          </p:cNvSpPr>
          <p:nvPr>
            <p:ph type="ftr" sz="quarter" idx="11"/>
          </p:nvPr>
        </p:nvSpPr>
        <p:spPr>
          <a:xfrm>
            <a:off x="3384550" y="6356587"/>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76714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7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C79DCEDA-5B81-408B-9569-6C7D9EE96739}"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FC345F4B-8075-4905-BF05-EFC12F22C8D4}"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97382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6761281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6883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347947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166643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24650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9695705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417994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8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26933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49291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3" name="Footer Placeholder 2"/>
          <p:cNvSpPr>
            <a:spLocks noGrp="1"/>
          </p:cNvSpPr>
          <p:nvPr>
            <p:ph type="ftr" sz="quarter" idx="11"/>
          </p:nvPr>
        </p:nvSpPr>
        <p:spPr>
          <a:xfrm>
            <a:off x="3384550" y="6356587"/>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35887306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29330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7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98980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61"/>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2041370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06336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6"/>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578907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3223196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8" name="Footer Placeholder 7"/>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0114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4" name="Footer Placeholder 3"/>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4385972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3" name="Footer Placeholder 2"/>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15874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86"/>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1121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4" y="27328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587"/>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427770467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6" name="Footer Placeholder 5"/>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5504550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58068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74"/>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74"/>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86"/>
            <a:ext cx="2311400" cy="365125"/>
          </a:xfrm>
          <a:prstGeom prst="rect">
            <a:avLst/>
          </a:prstGeom>
        </p:spPr>
        <p:txBody>
          <a:bodyPr/>
          <a:lstStyle/>
          <a:p>
            <a:fld id="{83EA5BA0-27A5-43CA-9A63-DDD79E7BC925}" type="datetimeFigureOut">
              <a:rPr lang="en-GB" smtClean="0">
                <a:solidFill>
                  <a:prstClr val="black"/>
                </a:solidFill>
              </a:rPr>
              <a:pPr/>
              <a:t>08/09/2017</a:t>
            </a:fld>
            <a:endParaRPr lang="en-GB">
              <a:solidFill>
                <a:prstClr val="black"/>
              </a:solidFill>
            </a:endParaRPr>
          </a:p>
        </p:txBody>
      </p:sp>
      <p:sp>
        <p:nvSpPr>
          <p:cNvPr id="5" name="Footer Placeholder 4"/>
          <p:cNvSpPr>
            <a:spLocks noGrp="1"/>
          </p:cNvSpPr>
          <p:nvPr>
            <p:ph type="ftr" sz="quarter" idx="11"/>
          </p:nvPr>
        </p:nvSpPr>
        <p:spPr>
          <a:xfrm>
            <a:off x="3384550" y="6356586"/>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586"/>
            <a:ext cx="2311400" cy="365125"/>
          </a:xfrm>
          <a:prstGeom prst="rect">
            <a:avLst/>
          </a:prstGeom>
        </p:spPr>
        <p:txBody>
          <a:bodyPr/>
          <a:lstStyle/>
          <a:p>
            <a:fld id="{958D3872-2521-41DF-AA18-83062A596A4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4887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3"/>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36491F7-F71F-4CCF-B318-CB7771F4650B}" type="datetimeFigureOut">
              <a:rPr lang="en-GB"/>
              <a:pPr>
                <a:defRPr/>
              </a:pPr>
              <a:t>08/09/2017</a:t>
            </a:fld>
            <a:endParaRPr lang="en-GB"/>
          </a:p>
        </p:txBody>
      </p:sp>
      <p:sp>
        <p:nvSpPr>
          <p:cNvPr id="5" name="Footer Placeholder 4"/>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74A54E3-02F1-4468-91BA-A68823D927AD}" type="slidenum">
              <a:rPr lang="en-GB"/>
              <a:pPr>
                <a:defRPr/>
              </a:pPr>
              <a:t>‹#›</a:t>
            </a:fld>
            <a:endParaRPr lang="en-GB"/>
          </a:p>
        </p:txBody>
      </p:sp>
    </p:spTree>
    <p:extLst>
      <p:ext uri="{BB962C8B-B14F-4D97-AF65-F5344CB8AC3E}">
        <p14:creationId xmlns:p14="http://schemas.microsoft.com/office/powerpoint/2010/main" val="18130638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BFBEAF-E642-421D-ADF3-6F35877108F8}" type="datetimeFigureOut">
              <a:rPr lang="en-GB"/>
              <a:pPr>
                <a:defRPr/>
              </a:pPr>
              <a:t>08/09/2017</a:t>
            </a:fld>
            <a:endParaRPr lang="en-GB"/>
          </a:p>
        </p:txBody>
      </p:sp>
      <p:sp>
        <p:nvSpPr>
          <p:cNvPr id="5" name="Footer Placeholder 4"/>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270796-4C36-4944-B7C2-4ED7BA61ECAE}" type="slidenum">
              <a:rPr lang="en-GB"/>
              <a:pPr>
                <a:defRPr/>
              </a:pPr>
              <a:t>‹#›</a:t>
            </a:fld>
            <a:endParaRPr lang="en-GB"/>
          </a:p>
        </p:txBody>
      </p:sp>
    </p:spTree>
    <p:extLst>
      <p:ext uri="{BB962C8B-B14F-4D97-AF65-F5344CB8AC3E}">
        <p14:creationId xmlns:p14="http://schemas.microsoft.com/office/powerpoint/2010/main" val="41179195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28"/>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3ED1CE6-BB13-4649-8084-85CE140AF6FB}" type="datetimeFigureOut">
              <a:rPr lang="en-GB"/>
              <a:pPr>
                <a:defRPr/>
              </a:pPr>
              <a:t>08/09/2017</a:t>
            </a:fld>
            <a:endParaRPr lang="en-GB"/>
          </a:p>
        </p:txBody>
      </p:sp>
      <p:sp>
        <p:nvSpPr>
          <p:cNvPr id="5" name="Footer Placeholder 4"/>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4BC9B78-D7F6-4F29-BE27-7208B2380E19}" type="slidenum">
              <a:rPr lang="en-GB"/>
              <a:pPr>
                <a:defRPr/>
              </a:pPr>
              <a:t>‹#›</a:t>
            </a:fld>
            <a:endParaRPr lang="en-GB"/>
          </a:p>
        </p:txBody>
      </p:sp>
    </p:spTree>
    <p:extLst>
      <p:ext uri="{BB962C8B-B14F-4D97-AF65-F5344CB8AC3E}">
        <p14:creationId xmlns:p14="http://schemas.microsoft.com/office/powerpoint/2010/main" val="40017001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7B1B24F-CFB6-4DCA-B18A-4914C91D5BE1}" type="datetimeFigureOut">
              <a:rPr lang="en-GB"/>
              <a:pPr>
                <a:defRPr/>
              </a:pPr>
              <a:t>08/09/2017</a:t>
            </a:fld>
            <a:endParaRPr lang="en-GB"/>
          </a:p>
        </p:txBody>
      </p:sp>
      <p:sp>
        <p:nvSpPr>
          <p:cNvPr id="6" name="Footer Placeholder 5"/>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9FD5A69-C1EF-4CDE-AA1C-E3196E1D7DB4}" type="slidenum">
              <a:rPr lang="en-GB"/>
              <a:pPr>
                <a:defRPr/>
              </a:pPr>
              <a:t>‹#›</a:t>
            </a:fld>
            <a:endParaRPr lang="en-GB"/>
          </a:p>
        </p:txBody>
      </p:sp>
    </p:spTree>
    <p:extLst>
      <p:ext uri="{BB962C8B-B14F-4D97-AF65-F5344CB8AC3E}">
        <p14:creationId xmlns:p14="http://schemas.microsoft.com/office/powerpoint/2010/main" val="3719828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3C24454-EAB8-4B6F-A7C9-7FF85053E9B8}" type="datetimeFigureOut">
              <a:rPr lang="en-GB"/>
              <a:pPr>
                <a:defRPr/>
              </a:pPr>
              <a:t>08/09/2017</a:t>
            </a:fld>
            <a:endParaRPr lang="en-GB"/>
          </a:p>
        </p:txBody>
      </p:sp>
      <p:sp>
        <p:nvSpPr>
          <p:cNvPr id="8" name="Footer Placeholder 7"/>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45D40EA-8D83-4C9E-ABE9-E82944420374}" type="slidenum">
              <a:rPr lang="en-GB"/>
              <a:pPr>
                <a:defRPr/>
              </a:pPr>
              <a:t>‹#›</a:t>
            </a:fld>
            <a:endParaRPr lang="en-GB"/>
          </a:p>
        </p:txBody>
      </p:sp>
    </p:spTree>
    <p:extLst>
      <p:ext uri="{BB962C8B-B14F-4D97-AF65-F5344CB8AC3E}">
        <p14:creationId xmlns:p14="http://schemas.microsoft.com/office/powerpoint/2010/main" val="4216451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98CAFCB-F2A7-41BF-A654-531730C77B16}" type="datetimeFigureOut">
              <a:rPr lang="en-GB"/>
              <a:pPr>
                <a:defRPr/>
              </a:pPr>
              <a:t>08/09/2017</a:t>
            </a:fld>
            <a:endParaRPr lang="en-GB"/>
          </a:p>
        </p:txBody>
      </p:sp>
      <p:sp>
        <p:nvSpPr>
          <p:cNvPr id="4" name="Footer Placeholder 3"/>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5" name="Slide Number Placeholder 4"/>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D428B16-A4E5-452B-B238-6A06E9142B59}" type="slidenum">
              <a:rPr lang="en-GB"/>
              <a:pPr>
                <a:defRPr/>
              </a:pPr>
              <a:t>‹#›</a:t>
            </a:fld>
            <a:endParaRPr lang="en-GB"/>
          </a:p>
        </p:txBody>
      </p:sp>
    </p:spTree>
    <p:extLst>
      <p:ext uri="{BB962C8B-B14F-4D97-AF65-F5344CB8AC3E}">
        <p14:creationId xmlns:p14="http://schemas.microsoft.com/office/powerpoint/2010/main" val="29304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A6BCBB9-D7E3-42D7-BF94-32E176D7A9CA}" type="datetimeFigureOut">
              <a:rPr lang="en-GB"/>
              <a:pPr>
                <a:defRPr/>
              </a:pPr>
              <a:t>08/09/2017</a:t>
            </a:fld>
            <a:endParaRPr lang="en-GB"/>
          </a:p>
        </p:txBody>
      </p:sp>
      <p:sp>
        <p:nvSpPr>
          <p:cNvPr id="3" name="Footer Placeholder 2"/>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4" name="Slide Number Placeholder 3"/>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394164B-4B60-40BD-BD19-C3DECA9878C8}" type="slidenum">
              <a:rPr lang="en-GB"/>
              <a:pPr>
                <a:defRPr/>
              </a:pPr>
              <a:t>‹#›</a:t>
            </a:fld>
            <a:endParaRPr lang="en-GB"/>
          </a:p>
        </p:txBody>
      </p:sp>
    </p:spTree>
    <p:extLst>
      <p:ext uri="{BB962C8B-B14F-4D97-AF65-F5344CB8AC3E}">
        <p14:creationId xmlns:p14="http://schemas.microsoft.com/office/powerpoint/2010/main" val="2522757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87"/>
            <a:ext cx="2311400" cy="365125"/>
          </a:xfrm>
          <a:prstGeom prst="rect">
            <a:avLst/>
          </a:prstGeom>
        </p:spPr>
        <p:txBody>
          <a:bodyPr/>
          <a:lstStyle/>
          <a:p>
            <a:fld id="{F2CCE541-507E-48AD-8C01-CF563DFE6F43}" type="datetimeFigureOut">
              <a:rPr lang="en-GB" smtClean="0"/>
              <a:t>08/09/2017</a:t>
            </a:fld>
            <a:endParaRPr lang="en-GB"/>
          </a:p>
        </p:txBody>
      </p:sp>
      <p:sp>
        <p:nvSpPr>
          <p:cNvPr id="6" name="Footer Placeholder 5"/>
          <p:cNvSpPr>
            <a:spLocks noGrp="1"/>
          </p:cNvSpPr>
          <p:nvPr>
            <p:ph type="ftr" sz="quarter" idx="11"/>
          </p:nvPr>
        </p:nvSpPr>
        <p:spPr>
          <a:xfrm>
            <a:off x="3384550" y="6356587"/>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587"/>
            <a:ext cx="2311400" cy="365125"/>
          </a:xfrm>
          <a:prstGeom prst="rect">
            <a:avLst/>
          </a:prstGeom>
        </p:spPr>
        <p:txBody>
          <a:bodyPr/>
          <a:lstStyle/>
          <a:p>
            <a:fld id="{6586A449-AD69-4E4B-8063-712DD3A0DEA2}" type="slidenum">
              <a:rPr lang="en-GB" smtClean="0"/>
              <a:t>‹#›</a:t>
            </a:fld>
            <a:endParaRPr lang="en-GB"/>
          </a:p>
        </p:txBody>
      </p:sp>
    </p:spTree>
    <p:extLst>
      <p:ext uri="{BB962C8B-B14F-4D97-AF65-F5344CB8AC3E}">
        <p14:creationId xmlns:p14="http://schemas.microsoft.com/office/powerpoint/2010/main" val="2744994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20" y="27327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9"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BF309F1-D518-4369-8183-9B5CA665745B}" type="datetimeFigureOut">
              <a:rPr lang="en-GB"/>
              <a:pPr>
                <a:defRPr/>
              </a:pPr>
              <a:t>08/09/2017</a:t>
            </a:fld>
            <a:endParaRPr lang="en-GB"/>
          </a:p>
        </p:txBody>
      </p:sp>
      <p:sp>
        <p:nvSpPr>
          <p:cNvPr id="6" name="Footer Placeholder 5"/>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AB30A34-C247-4D39-A30C-42719C2805CF}" type="slidenum">
              <a:rPr lang="en-GB"/>
              <a:pPr>
                <a:defRPr/>
              </a:pPr>
              <a:t>‹#›</a:t>
            </a:fld>
            <a:endParaRPr lang="en-GB"/>
          </a:p>
        </p:txBody>
      </p:sp>
    </p:spTree>
    <p:extLst>
      <p:ext uri="{BB962C8B-B14F-4D97-AF65-F5344CB8AC3E}">
        <p14:creationId xmlns:p14="http://schemas.microsoft.com/office/powerpoint/2010/main" val="2845537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8FE5986-55BF-42BF-9DC3-CB1C4CCF8379}" type="datetimeFigureOut">
              <a:rPr lang="en-GB"/>
              <a:pPr>
                <a:defRPr/>
              </a:pPr>
              <a:t>08/09/2017</a:t>
            </a:fld>
            <a:endParaRPr lang="en-GB"/>
          </a:p>
        </p:txBody>
      </p:sp>
      <p:sp>
        <p:nvSpPr>
          <p:cNvPr id="6" name="Footer Placeholder 5"/>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45B155-B761-46C4-9643-4AF498FFF3B4}" type="slidenum">
              <a:rPr lang="en-GB"/>
              <a:pPr>
                <a:defRPr/>
              </a:pPr>
              <a:t>‹#›</a:t>
            </a:fld>
            <a:endParaRPr lang="en-GB"/>
          </a:p>
        </p:txBody>
      </p:sp>
    </p:spTree>
    <p:extLst>
      <p:ext uri="{BB962C8B-B14F-4D97-AF65-F5344CB8AC3E}">
        <p14:creationId xmlns:p14="http://schemas.microsoft.com/office/powerpoint/2010/main" val="1291965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5BECFFF-97D2-46E6-A527-92BCDCC9636A}" type="datetimeFigureOut">
              <a:rPr lang="en-GB"/>
              <a:pPr>
                <a:defRPr/>
              </a:pPr>
              <a:t>08/09/2017</a:t>
            </a:fld>
            <a:endParaRPr lang="en-GB"/>
          </a:p>
        </p:txBody>
      </p:sp>
      <p:sp>
        <p:nvSpPr>
          <p:cNvPr id="5" name="Footer Placeholder 4"/>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80E6806-28BA-404A-9BFF-5265A4D26E0D}" type="slidenum">
              <a:rPr lang="en-GB"/>
              <a:pPr>
                <a:defRPr/>
              </a:pPr>
              <a:t>‹#›</a:t>
            </a:fld>
            <a:endParaRPr lang="en-GB"/>
          </a:p>
        </p:txBody>
      </p:sp>
    </p:spTree>
    <p:extLst>
      <p:ext uri="{BB962C8B-B14F-4D97-AF65-F5344CB8AC3E}">
        <p14:creationId xmlns:p14="http://schemas.microsoft.com/office/powerpoint/2010/main" val="12903404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866"/>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9" y="274866"/>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9E5D897-CEF4-42E2-878C-A0C2CD88EFD8}" type="datetimeFigureOut">
              <a:rPr lang="en-GB"/>
              <a:pPr>
                <a:defRPr/>
              </a:pPr>
              <a:t>08/09/2017</a:t>
            </a:fld>
            <a:endParaRPr lang="en-GB"/>
          </a:p>
        </p:txBody>
      </p:sp>
      <p:sp>
        <p:nvSpPr>
          <p:cNvPr id="5" name="Footer Placeholder 4"/>
          <p:cNvSpPr>
            <a:spLocks noGrp="1"/>
          </p:cNvSpPr>
          <p:nvPr>
            <p:ph type="ftr" sz="quarter" idx="11"/>
          </p:nvPr>
        </p:nvSpPr>
        <p:spPr>
          <a:xfrm>
            <a:off x="3384550" y="6356573"/>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73"/>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1C81BC8-E510-4827-8766-57095F1EBC97}" type="slidenum">
              <a:rPr lang="en-GB"/>
              <a:pPr>
                <a:defRPr/>
              </a:pPr>
              <a:t>‹#›</a:t>
            </a:fld>
            <a:endParaRPr lang="en-GB"/>
          </a:p>
        </p:txBody>
      </p:sp>
    </p:spTree>
    <p:extLst>
      <p:ext uri="{BB962C8B-B14F-4D97-AF65-F5344CB8AC3E}">
        <p14:creationId xmlns:p14="http://schemas.microsoft.com/office/powerpoint/2010/main" val="157616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39"/>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1D965F3-A049-4F9C-A097-55EAD92A29EE}" type="datetimeFigureOut">
              <a:rPr lang="en-GB"/>
              <a:pPr>
                <a:defRPr/>
              </a:pPr>
              <a:t>08/09/2017</a:t>
            </a:fld>
            <a:endParaRPr lang="en-GB"/>
          </a:p>
        </p:txBody>
      </p:sp>
      <p:sp>
        <p:nvSpPr>
          <p:cNvPr id="5" name="Footer Placeholder 4"/>
          <p:cNvSpPr>
            <a:spLocks noGrp="1"/>
          </p:cNvSpPr>
          <p:nvPr>
            <p:ph type="ftr" sz="quarter" idx="11"/>
          </p:nvPr>
        </p:nvSpPr>
        <p:spPr>
          <a:xfrm>
            <a:off x="3384550" y="635655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570CBEB-CF5E-477B-849D-0599313C8A14}" type="slidenum">
              <a:rPr lang="en-GB"/>
              <a:pPr>
                <a:defRPr/>
              </a:pPr>
              <a:t>‹#›</a:t>
            </a:fld>
            <a:endParaRPr lang="en-GB"/>
          </a:p>
        </p:txBody>
      </p:sp>
    </p:spTree>
    <p:extLst>
      <p:ext uri="{BB962C8B-B14F-4D97-AF65-F5344CB8AC3E}">
        <p14:creationId xmlns:p14="http://schemas.microsoft.com/office/powerpoint/2010/main" val="1532464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0009732-F650-4EAC-A642-7D3EF27BF0E0}" type="datetimeFigureOut">
              <a:rPr lang="en-GB"/>
              <a:pPr>
                <a:defRPr/>
              </a:pPr>
              <a:t>08/09/2017</a:t>
            </a:fld>
            <a:endParaRPr lang="en-GB"/>
          </a:p>
        </p:txBody>
      </p:sp>
      <p:sp>
        <p:nvSpPr>
          <p:cNvPr id="5" name="Footer Placeholder 4"/>
          <p:cNvSpPr>
            <a:spLocks noGrp="1"/>
          </p:cNvSpPr>
          <p:nvPr>
            <p:ph type="ftr" sz="quarter" idx="11"/>
          </p:nvPr>
        </p:nvSpPr>
        <p:spPr>
          <a:xfrm>
            <a:off x="3384550" y="635655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DDD2F89-811E-4879-8FEB-EF5431CFD01F}" type="slidenum">
              <a:rPr lang="en-GB"/>
              <a:pPr>
                <a:defRPr/>
              </a:pPr>
              <a:t>‹#›</a:t>
            </a:fld>
            <a:endParaRPr lang="en-GB"/>
          </a:p>
        </p:txBody>
      </p:sp>
    </p:spTree>
    <p:extLst>
      <p:ext uri="{BB962C8B-B14F-4D97-AF65-F5344CB8AC3E}">
        <p14:creationId xmlns:p14="http://schemas.microsoft.com/office/powerpoint/2010/main" val="42469265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14"/>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C64AC48-6384-4040-BB06-C310B30F91B8}" type="datetimeFigureOut">
              <a:rPr lang="en-GB"/>
              <a:pPr>
                <a:defRPr/>
              </a:pPr>
              <a:t>08/09/2017</a:t>
            </a:fld>
            <a:endParaRPr lang="en-GB"/>
          </a:p>
        </p:txBody>
      </p:sp>
      <p:sp>
        <p:nvSpPr>
          <p:cNvPr id="5" name="Footer Placeholder 4"/>
          <p:cNvSpPr>
            <a:spLocks noGrp="1"/>
          </p:cNvSpPr>
          <p:nvPr>
            <p:ph type="ftr" sz="quarter" idx="11"/>
          </p:nvPr>
        </p:nvSpPr>
        <p:spPr>
          <a:xfrm>
            <a:off x="3384550" y="635655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6" name="Slide Number Placeholder 5"/>
          <p:cNvSpPr>
            <a:spLocks noGrp="1"/>
          </p:cNvSpPr>
          <p:nvPr>
            <p:ph type="sldNum" sz="quarter" idx="12"/>
          </p:nvPr>
        </p:nvSpPr>
        <p:spPr>
          <a:xfrm>
            <a:off x="7099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FDF1554-6A27-4391-B062-DC2F1EBF9E3E}" type="slidenum">
              <a:rPr lang="en-GB"/>
              <a:pPr>
                <a:defRPr/>
              </a:pPr>
              <a:t>‹#›</a:t>
            </a:fld>
            <a:endParaRPr lang="en-GB"/>
          </a:p>
        </p:txBody>
      </p:sp>
    </p:spTree>
    <p:extLst>
      <p:ext uri="{BB962C8B-B14F-4D97-AF65-F5344CB8AC3E}">
        <p14:creationId xmlns:p14="http://schemas.microsoft.com/office/powerpoint/2010/main" val="988519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24"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20"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B33DEFC-7917-4D05-855D-8B25B24898F8}" type="datetimeFigureOut">
              <a:rPr lang="en-GB"/>
              <a:pPr>
                <a:defRPr/>
              </a:pPr>
              <a:t>08/09/2017</a:t>
            </a:fld>
            <a:endParaRPr lang="en-GB"/>
          </a:p>
        </p:txBody>
      </p:sp>
      <p:sp>
        <p:nvSpPr>
          <p:cNvPr id="6" name="Footer Placeholder 5"/>
          <p:cNvSpPr>
            <a:spLocks noGrp="1"/>
          </p:cNvSpPr>
          <p:nvPr>
            <p:ph type="ftr" sz="quarter" idx="11"/>
          </p:nvPr>
        </p:nvSpPr>
        <p:spPr>
          <a:xfrm>
            <a:off x="3384550" y="635655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7" name="Slide Number Placeholder 6"/>
          <p:cNvSpPr>
            <a:spLocks noGrp="1"/>
          </p:cNvSpPr>
          <p:nvPr>
            <p:ph type="sldNum" sz="quarter" idx="12"/>
          </p:nvPr>
        </p:nvSpPr>
        <p:spPr>
          <a:xfrm>
            <a:off x="7099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F74C663-7F8E-44B7-B356-0C02B7333020}" type="slidenum">
              <a:rPr lang="en-GB"/>
              <a:pPr>
                <a:defRPr/>
              </a:pPr>
              <a:t>‹#›</a:t>
            </a:fld>
            <a:endParaRPr lang="en-GB"/>
          </a:p>
        </p:txBody>
      </p:sp>
    </p:spTree>
    <p:extLst>
      <p:ext uri="{BB962C8B-B14F-4D97-AF65-F5344CB8AC3E}">
        <p14:creationId xmlns:p14="http://schemas.microsoft.com/office/powerpoint/2010/main" val="16203441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4881410-6209-4C4F-9CD8-2D8774856320}" type="datetimeFigureOut">
              <a:rPr lang="en-GB"/>
              <a:pPr>
                <a:defRPr/>
              </a:pPr>
              <a:t>08/09/2017</a:t>
            </a:fld>
            <a:endParaRPr lang="en-GB"/>
          </a:p>
        </p:txBody>
      </p:sp>
      <p:sp>
        <p:nvSpPr>
          <p:cNvPr id="8" name="Footer Placeholder 7"/>
          <p:cNvSpPr>
            <a:spLocks noGrp="1"/>
          </p:cNvSpPr>
          <p:nvPr>
            <p:ph type="ftr" sz="quarter" idx="11"/>
          </p:nvPr>
        </p:nvSpPr>
        <p:spPr>
          <a:xfrm>
            <a:off x="3384550" y="6356559"/>
            <a:ext cx="31369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GB"/>
          </a:p>
        </p:txBody>
      </p:sp>
      <p:sp>
        <p:nvSpPr>
          <p:cNvPr id="9" name="Slide Number Placeholder 8"/>
          <p:cNvSpPr>
            <a:spLocks noGrp="1"/>
          </p:cNvSpPr>
          <p:nvPr>
            <p:ph type="sldNum" sz="quarter" idx="12"/>
          </p:nvPr>
        </p:nvSpPr>
        <p:spPr>
          <a:xfrm>
            <a:off x="7099300" y="6356559"/>
            <a:ext cx="23114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9EB445D-429E-40B0-99AB-BC1E500CD7D8}" type="slidenum">
              <a:rPr lang="en-GB"/>
              <a:pPr>
                <a:defRPr/>
              </a:pPr>
              <a:t>‹#›</a:t>
            </a:fld>
            <a:endParaRPr lang="en-GB"/>
          </a:p>
        </p:txBody>
      </p:sp>
    </p:spTree>
    <p:extLst>
      <p:ext uri="{BB962C8B-B14F-4D97-AF65-F5344CB8AC3E}">
        <p14:creationId xmlns:p14="http://schemas.microsoft.com/office/powerpoint/2010/main" val="3123257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20"/>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2D83613-BD57-6641-800A-7A253CFCD3DB}" type="datetimeFigureOut">
              <a:rPr lang="en-GB"/>
              <a:pPr>
                <a:defRPr/>
              </a:pPr>
              <a:t>08/09/2017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696093-5BA6-BF4B-A7F4-8B9B8F346352}" type="slidenum">
              <a:rPr lang="en-GB"/>
              <a:pPr>
                <a:defRPr/>
              </a:pPr>
              <a:t>‹#›</a:t>
            </a:fld>
            <a:endParaRPr lang="en-GB"/>
          </a:p>
        </p:txBody>
      </p:sp>
    </p:spTree>
    <p:extLst>
      <p:ext uri="{BB962C8B-B14F-4D97-AF65-F5344CB8AC3E}">
        <p14:creationId xmlns:p14="http://schemas.microsoft.com/office/powerpoint/2010/main" val="7059641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7.jpe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0.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9.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6.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62.xml"/><Relationship Id="rId7" Type="http://schemas.openxmlformats.org/officeDocument/2006/relationships/image" Target="../media/image7.jpeg"/><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theme" Target="../theme/theme16.xml"/><Relationship Id="rId5" Type="http://schemas.openxmlformats.org/officeDocument/2006/relationships/slideLayout" Target="../slideLayouts/slideLayout164.xml"/><Relationship Id="rId4" Type="http://schemas.openxmlformats.org/officeDocument/2006/relationships/slideLayout" Target="../slideLayouts/slideLayout1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3.jpe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3.jpe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5.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6.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CC_Powerpoint_Master_Slide_Deck_A4-01.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393060" y="-8194"/>
            <a:ext cx="4529328" cy="3712464"/>
          </a:xfrm>
          <a:prstGeom prst="rect">
            <a:avLst/>
          </a:prstGeom>
        </p:spPr>
      </p:pic>
    </p:spTree>
    <p:extLst>
      <p:ext uri="{BB962C8B-B14F-4D97-AF65-F5344CB8AC3E}">
        <p14:creationId xmlns:p14="http://schemas.microsoft.com/office/powerpoint/2010/main" val="49018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0134" y="0"/>
            <a:ext cx="97254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9581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545"/>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545"/>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545"/>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6430273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537"/>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53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537"/>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689358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523"/>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52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523"/>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4318419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CC_Powerpoint_Master_Slide_Deck_A4-01.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393330" y="-7938"/>
            <a:ext cx="4529931" cy="37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65655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667658" y="0"/>
            <a:ext cx="324696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01104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0134" y="0"/>
            <a:ext cx="97254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65815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215"/>
            <a:ext cx="9906000" cy="1051965"/>
          </a:xfrm>
          <a:prstGeom prst="rect">
            <a:avLst/>
          </a:prstGeom>
        </p:spPr>
      </p:pic>
    </p:spTree>
    <p:extLst>
      <p:ext uri="{BB962C8B-B14F-4D97-AF65-F5344CB8AC3E}">
        <p14:creationId xmlns:p14="http://schemas.microsoft.com/office/powerpoint/2010/main" val="35633878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445"/>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445"/>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15721217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43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43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43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200813102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1867792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41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fontAlgn="base">
              <a:spcBef>
                <a:spcPct val="0"/>
              </a:spcBef>
              <a:spcAft>
                <a:spcPct val="0"/>
              </a:spcAft>
              <a:defRPr/>
            </a:pPr>
            <a:fld id="{C2DE9273-14F1-B147-B3DD-B4EA14281958}" type="datetimeFigureOut">
              <a:rPr lang="en-GB">
                <a:ea typeface="ＭＳ Ｐゴシック" charset="0"/>
              </a:rPr>
              <a:pPr fontAlgn="base">
                <a:spcBef>
                  <a:spcPct val="0"/>
                </a:spcBef>
                <a:spcAft>
                  <a:spcPct val="0"/>
                </a:spcAft>
                <a:defRPr/>
              </a:pPr>
              <a:t>08/09/2017</a:t>
            </a:fld>
            <a:endParaRPr lang="en-GB">
              <a:ea typeface="ＭＳ Ｐゴシック" charset="0"/>
            </a:endParaRPr>
          </a:p>
        </p:txBody>
      </p:sp>
      <p:sp>
        <p:nvSpPr>
          <p:cNvPr id="5" name="Footer Placeholder 4"/>
          <p:cNvSpPr>
            <a:spLocks noGrp="1"/>
          </p:cNvSpPr>
          <p:nvPr>
            <p:ph type="ftr" sz="quarter" idx="3"/>
          </p:nvPr>
        </p:nvSpPr>
        <p:spPr>
          <a:xfrm>
            <a:off x="3384550" y="635641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41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fontAlgn="base">
              <a:spcBef>
                <a:spcPct val="0"/>
              </a:spcBef>
              <a:spcAft>
                <a:spcPct val="0"/>
              </a:spcAft>
              <a:defRPr/>
            </a:pPr>
            <a:fld id="{E7963CB4-BC3E-8E49-AC75-6D51D5DBD231}" type="slidenum">
              <a:rPr lang="en-GB">
                <a:ea typeface="ＭＳ Ｐゴシック" charset="0"/>
              </a:rPr>
              <a:pPr fontAlgn="base">
                <a:spcBef>
                  <a:spcPct val="0"/>
                </a:spcBef>
                <a:spcAft>
                  <a:spcPct val="0"/>
                </a:spcAft>
                <a:defRPr/>
              </a:pPr>
              <a:t>‹#›</a:t>
            </a:fld>
            <a:endParaRPr lang="en-GB">
              <a:ea typeface="ＭＳ Ｐゴシック" charset="0"/>
            </a:endParaRPr>
          </a:p>
        </p:txBody>
      </p:sp>
    </p:spTree>
    <p:extLst>
      <p:ext uri="{BB962C8B-B14F-4D97-AF65-F5344CB8AC3E}">
        <p14:creationId xmlns:p14="http://schemas.microsoft.com/office/powerpoint/2010/main" val="57968186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121"/>
            <a:ext cx="9906000" cy="1051965"/>
          </a:xfrm>
          <a:prstGeom prst="rect">
            <a:avLst/>
          </a:prstGeom>
        </p:spPr>
      </p:pic>
    </p:spTree>
    <p:extLst>
      <p:ext uri="{BB962C8B-B14F-4D97-AF65-F5344CB8AC3E}">
        <p14:creationId xmlns:p14="http://schemas.microsoft.com/office/powerpoint/2010/main" val="12971450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271"/>
            <a:ext cx="9906000" cy="1051965"/>
          </a:xfrm>
          <a:prstGeom prst="rect">
            <a:avLst/>
          </a:prstGeom>
        </p:spPr>
      </p:pic>
    </p:spTree>
    <p:extLst>
      <p:ext uri="{BB962C8B-B14F-4D97-AF65-F5344CB8AC3E}">
        <p14:creationId xmlns:p14="http://schemas.microsoft.com/office/powerpoint/2010/main" val="256392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4.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914799"/>
            <a:ext cx="9906000" cy="951631"/>
          </a:xfrm>
          <a:prstGeom prst="rect">
            <a:avLst/>
          </a:prstGeom>
        </p:spPr>
      </p:pic>
    </p:spTree>
    <p:extLst>
      <p:ext uri="{BB962C8B-B14F-4D97-AF65-F5344CB8AC3E}">
        <p14:creationId xmlns:p14="http://schemas.microsoft.com/office/powerpoint/2010/main" val="128899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nd-slide-05.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20110" y="0"/>
            <a:ext cx="9724983" cy="6858000"/>
          </a:xfrm>
          <a:prstGeom prst="rect">
            <a:avLst/>
          </a:prstGeom>
        </p:spPr>
      </p:pic>
    </p:spTree>
    <p:extLst>
      <p:ext uri="{BB962C8B-B14F-4D97-AF65-F5344CB8AC3E}">
        <p14:creationId xmlns:p14="http://schemas.microsoft.com/office/powerpoint/2010/main" val="4524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806271"/>
            <a:ext cx="9906000" cy="1051965"/>
          </a:xfrm>
          <a:prstGeom prst="rect">
            <a:avLst/>
          </a:prstGeom>
        </p:spPr>
      </p:pic>
    </p:spTree>
    <p:extLst>
      <p:ext uri="{BB962C8B-B14F-4D97-AF65-F5344CB8AC3E}">
        <p14:creationId xmlns:p14="http://schemas.microsoft.com/office/powerpoint/2010/main" val="36976082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42063629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3428147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CC_Powerpoint_Master_Slide_Deck_A4-02.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667658" y="0"/>
            <a:ext cx="3246967"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197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organisations/ofsted" TargetMode="External"/><Relationship Id="rId2" Type="http://schemas.openxmlformats.org/officeDocument/2006/relationships/image" Target="../media/image25.png"/><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hyperlink" Target="https://www.gov.uk/government/organisations/ofst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6.xml"/><Relationship Id="rId4" Type="http://schemas.openxmlformats.org/officeDocument/2006/relationships/hyperlink" Target="https://www.birmingham.gov.uk/downloads/download/773/the_prevent_du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3" Type="http://schemas.openxmlformats.org/officeDocument/2006/relationships/oleObject" Target="file:///\\SVWCCG109.addm.ads.brm.pri\HomeShare\People\BCCACNWE\PVE%202015\Guidance%20Final%202017\Prevent%20guidance%20Jan%202017\BCC%20CSC%20Extremism%20Guidance%20JAN%202017%20FINAL.doc" TargetMode="External"/><Relationship Id="rId2" Type="http://schemas.openxmlformats.org/officeDocument/2006/relationships/slideLayout" Target="../slideLayouts/slideLayout150.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0.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0.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0.xml"/><Relationship Id="rId1" Type="http://schemas.openxmlformats.org/officeDocument/2006/relationships/vmlDrawing" Target="../drawings/vmlDrawing3.v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prevent-duty-guidance" TargetMode="External"/><Relationship Id="rId2" Type="http://schemas.openxmlformats.org/officeDocument/2006/relationships/hyperlink" Target="http://www.educateagainsthate.com/" TargetMode="External"/><Relationship Id="rId1" Type="http://schemas.openxmlformats.org/officeDocument/2006/relationships/slideLayout" Target="../slideLayouts/slideLayout150.xml"/><Relationship Id="rId6" Type="http://schemas.openxmlformats.org/officeDocument/2006/relationships/hyperlink" Target="https://www.elearning.prevent.homeoffice.gov.uk/screen2" TargetMode="External"/><Relationship Id="rId5" Type="http://schemas.openxmlformats.org/officeDocument/2006/relationships/hyperlink" Target="http://course.ncalt.com/Channel_General_Awareness" TargetMode="External"/><Relationship Id="rId4" Type="http://schemas.openxmlformats.org/officeDocument/2006/relationships/hyperlink" Target="http://www.lscbbirmingham.org.u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0.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oleObject" Target="../embeddings/Microsoft_Word_97_-_2003_Document1.doc"/><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birmingham.gov.uk/schoolsafeguarding" TargetMode="Externa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6.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028" y="1412782"/>
            <a:ext cx="5544616" cy="4585871"/>
          </a:xfrm>
          <a:prstGeom prst="rect">
            <a:avLst/>
          </a:prstGeom>
          <a:noFill/>
        </p:spPr>
        <p:txBody>
          <a:bodyPr wrap="square" rtlCol="0">
            <a:spAutoFit/>
          </a:bodyPr>
          <a:lstStyle/>
          <a:p>
            <a:pPr algn="ctr"/>
            <a:r>
              <a:rPr lang="en-GB" sz="4000" b="1" dirty="0" smtClean="0">
                <a:latin typeface="Arial" panose="020B0604020202020204" pitchFamily="34" charset="0"/>
                <a:cs typeface="Arial" panose="020B0604020202020204" pitchFamily="34" charset="0"/>
              </a:rPr>
              <a:t>EYFS PREVENT CPD</a:t>
            </a:r>
          </a:p>
          <a:p>
            <a:endParaRPr lang="en-GB" dirty="0" smtClean="0">
              <a:solidFill>
                <a:srgbClr val="FF000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endParaRPr lang="en-GB" dirty="0" smtClean="0">
              <a:solidFill>
                <a:srgbClr val="FF0000"/>
              </a:solidFill>
              <a:latin typeface="Arial" panose="020B0604020202020204" pitchFamily="34" charset="0"/>
              <a:cs typeface="Arial" panose="020B0604020202020204" pitchFamily="34" charset="0"/>
            </a:endParaRPr>
          </a:p>
          <a:p>
            <a:r>
              <a:rPr lang="en-GB" dirty="0" smtClean="0">
                <a:solidFill>
                  <a:srgbClr val="FF0000"/>
                </a:solidFill>
                <a:latin typeface="Arial" panose="020B0604020202020204" pitchFamily="34" charset="0"/>
                <a:cs typeface="Arial" panose="020B0604020202020204" pitchFamily="34" charset="0"/>
              </a:rPr>
              <a:t>18 </a:t>
            </a:r>
            <a:r>
              <a:rPr lang="en-GB" baseline="30000" dirty="0" smtClean="0">
                <a:solidFill>
                  <a:srgbClr val="FF0000"/>
                </a:solidFill>
                <a:latin typeface="Arial" panose="020B0604020202020204" pitchFamily="34" charset="0"/>
                <a:cs typeface="Arial" panose="020B0604020202020204" pitchFamily="34" charset="0"/>
              </a:rPr>
              <a:t>TH</a:t>
            </a:r>
            <a:r>
              <a:rPr lang="en-GB" dirty="0" smtClean="0">
                <a:solidFill>
                  <a:srgbClr val="FF0000"/>
                </a:solidFill>
                <a:latin typeface="Arial" panose="020B0604020202020204" pitchFamily="34" charset="0"/>
                <a:cs typeface="Arial" panose="020B0604020202020204" pitchFamily="34" charset="0"/>
              </a:rPr>
              <a:t> July 2017</a:t>
            </a:r>
          </a:p>
          <a:p>
            <a:endParaRPr lang="en-GB" dirty="0" smtClean="0">
              <a:solidFill>
                <a:srgbClr val="FF000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Ayisha Ali</a:t>
            </a:r>
          </a:p>
          <a:p>
            <a:r>
              <a:rPr lang="en-GB" dirty="0" smtClean="0">
                <a:latin typeface="Arial" panose="020B0604020202020204" pitchFamily="34" charset="0"/>
                <a:cs typeface="Arial" panose="020B0604020202020204" pitchFamily="34" charset="0"/>
              </a:rPr>
              <a:t>Colvin White</a:t>
            </a:r>
          </a:p>
        </p:txBody>
      </p:sp>
    </p:spTree>
    <p:extLst>
      <p:ext uri="{BB962C8B-B14F-4D97-AF65-F5344CB8AC3E}">
        <p14:creationId xmlns:p14="http://schemas.microsoft.com/office/powerpoint/2010/main" val="1553601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5998" y="679492"/>
            <a:ext cx="5924889" cy="5078313"/>
          </a:xfrm>
          <a:prstGeom prst="rect">
            <a:avLst/>
          </a:prstGeom>
        </p:spPr>
        <p:txBody>
          <a:bodyPr wrap="square">
            <a:spAutoFit/>
          </a:bodyPr>
          <a:lstStyle/>
          <a:p>
            <a:pPr marL="285750" indent="-285750" fontAlgn="base">
              <a:spcBef>
                <a:spcPct val="0"/>
              </a:spcBef>
              <a:spcAft>
                <a:spcPct val="0"/>
              </a:spcAft>
              <a:buFont typeface="Wingdings" panose="05000000000000000000" pitchFamily="2" charset="2"/>
              <a:buChar char="q"/>
            </a:pPr>
            <a:endParaRPr lang="en-GB" dirty="0">
              <a:solidFill>
                <a:srgbClr val="000000"/>
              </a:solidFill>
              <a:latin typeface="Arial" panose="020B0604020202020204" pitchFamily="34" charset="0"/>
              <a:ea typeface="ＭＳ Ｐゴシック" charset="0"/>
              <a:cs typeface="Arial" panose="020B0604020202020204" pitchFamily="34" charset="0"/>
            </a:endParaRPr>
          </a:p>
          <a:p>
            <a:pPr marL="285750" indent="-285750" fontAlgn="base">
              <a:spcBef>
                <a:spcPct val="0"/>
              </a:spcBef>
              <a:spcAft>
                <a:spcPct val="0"/>
              </a:spcAft>
              <a:buFont typeface="Wingdings" panose="05000000000000000000" pitchFamily="2" charset="2"/>
              <a:buChar char="q"/>
            </a:pPr>
            <a:r>
              <a:rPr lang="en-GB" dirty="0" smtClean="0">
                <a:solidFill>
                  <a:srgbClr val="000000"/>
                </a:solidFill>
                <a:latin typeface="Arial" panose="020B0604020202020204" pitchFamily="34" charset="0"/>
                <a:ea typeface="ＭＳ Ｐゴシック" charset="0"/>
                <a:cs typeface="Arial" panose="020B0604020202020204" pitchFamily="34" charset="0"/>
              </a:rPr>
              <a:t>action </a:t>
            </a:r>
            <a:r>
              <a:rPr lang="en-GB" dirty="0">
                <a:solidFill>
                  <a:srgbClr val="000000"/>
                </a:solidFill>
                <a:latin typeface="Arial" panose="020B0604020202020204" pitchFamily="34" charset="0"/>
                <a:ea typeface="ＭＳ Ｐゴシック" charset="0"/>
                <a:cs typeface="Arial" panose="020B0604020202020204" pitchFamily="34" charset="0"/>
              </a:rPr>
              <a:t>is taken to ensure that children are taught about safeguarding risks, including </a:t>
            </a:r>
            <a:r>
              <a:rPr lang="en-GB" b="1" dirty="0">
                <a:solidFill>
                  <a:srgbClr val="000000"/>
                </a:solidFill>
                <a:latin typeface="Arial" panose="020B0604020202020204" pitchFamily="34" charset="0"/>
                <a:ea typeface="ＭＳ Ｐゴシック" charset="0"/>
                <a:cs typeface="Arial" panose="020B0604020202020204" pitchFamily="34" charset="0"/>
              </a:rPr>
              <a:t>online </a:t>
            </a:r>
            <a:r>
              <a:rPr lang="en-GB" b="1" dirty="0" smtClean="0">
                <a:solidFill>
                  <a:srgbClr val="000000"/>
                </a:solidFill>
                <a:latin typeface="Arial" panose="020B0604020202020204" pitchFamily="34" charset="0"/>
                <a:ea typeface="ＭＳ Ｐゴシック" charset="0"/>
                <a:cs typeface="Arial" panose="020B0604020202020204" pitchFamily="34" charset="0"/>
              </a:rPr>
              <a:t>risks</a:t>
            </a:r>
          </a:p>
          <a:p>
            <a:pPr marL="285750" indent="-285750" fontAlgn="base">
              <a:spcBef>
                <a:spcPct val="0"/>
              </a:spcBef>
              <a:spcAft>
                <a:spcPct val="0"/>
              </a:spcAft>
              <a:buFont typeface="Wingdings" panose="05000000000000000000" pitchFamily="2" charset="2"/>
              <a:buChar char="q"/>
            </a:pPr>
            <a:r>
              <a:rPr lang="en-GB" dirty="0" smtClean="0">
                <a:solidFill>
                  <a:srgbClr val="000000"/>
                </a:solidFill>
                <a:latin typeface="Arial" panose="020B0604020202020204" pitchFamily="34" charset="0"/>
                <a:ea typeface="ＭＳ Ｐゴシック" charset="0"/>
                <a:cs typeface="Arial" panose="020B0604020202020204" pitchFamily="34" charset="0"/>
              </a:rPr>
              <a:t>there </a:t>
            </a:r>
            <a:r>
              <a:rPr lang="en-GB" dirty="0">
                <a:solidFill>
                  <a:srgbClr val="000000"/>
                </a:solidFill>
                <a:latin typeface="Arial" panose="020B0604020202020204" pitchFamily="34" charset="0"/>
                <a:ea typeface="ＭＳ Ｐゴシック" charset="0"/>
                <a:cs typeface="Arial" panose="020B0604020202020204" pitchFamily="34" charset="0"/>
              </a:rPr>
              <a:t>is a clear approach to implementing the </a:t>
            </a:r>
            <a:r>
              <a:rPr lang="en-GB" b="1" dirty="0">
                <a:solidFill>
                  <a:srgbClr val="000000"/>
                </a:solidFill>
                <a:latin typeface="Arial" panose="020B0604020202020204" pitchFamily="34" charset="0"/>
                <a:ea typeface="ＭＳ Ｐゴシック" charset="0"/>
                <a:cs typeface="Arial" panose="020B0604020202020204" pitchFamily="34" charset="0"/>
              </a:rPr>
              <a:t>Prevent duty </a:t>
            </a:r>
            <a:r>
              <a:rPr lang="en-GB" dirty="0">
                <a:solidFill>
                  <a:srgbClr val="000000"/>
                </a:solidFill>
                <a:latin typeface="Arial" panose="020B0604020202020204" pitchFamily="34" charset="0"/>
                <a:ea typeface="ＭＳ Ｐゴシック" charset="0"/>
                <a:cs typeface="Arial" panose="020B0604020202020204" pitchFamily="34" charset="0"/>
              </a:rPr>
              <a:t>and keeping children and learners safe from the dangers of </a:t>
            </a:r>
            <a:r>
              <a:rPr lang="en-GB" b="1" dirty="0">
                <a:solidFill>
                  <a:srgbClr val="000000"/>
                </a:solidFill>
                <a:latin typeface="Arial" panose="020B0604020202020204" pitchFamily="34" charset="0"/>
                <a:ea typeface="ＭＳ Ｐゴシック" charset="0"/>
                <a:cs typeface="Arial" panose="020B0604020202020204" pitchFamily="34" charset="0"/>
              </a:rPr>
              <a:t>radicalisation</a:t>
            </a:r>
            <a:r>
              <a:rPr lang="en-GB" dirty="0">
                <a:solidFill>
                  <a:srgbClr val="000000"/>
                </a:solidFill>
                <a:latin typeface="Arial" panose="020B0604020202020204" pitchFamily="34" charset="0"/>
                <a:ea typeface="ＭＳ Ｐゴシック" charset="0"/>
                <a:cs typeface="Arial" panose="020B0604020202020204" pitchFamily="34" charset="0"/>
              </a:rPr>
              <a:t> and </a:t>
            </a:r>
            <a:r>
              <a:rPr lang="en-GB" b="1" dirty="0" smtClean="0">
                <a:solidFill>
                  <a:srgbClr val="000000"/>
                </a:solidFill>
                <a:latin typeface="Arial" panose="020B0604020202020204" pitchFamily="34" charset="0"/>
                <a:ea typeface="ＭＳ Ｐゴシック" charset="0"/>
                <a:cs typeface="Arial" panose="020B0604020202020204" pitchFamily="34" charset="0"/>
              </a:rPr>
              <a:t>extremism. </a:t>
            </a:r>
            <a:endParaRPr lang="en-GB" b="1" dirty="0">
              <a:solidFill>
                <a:srgbClr val="000000"/>
              </a:solidFill>
              <a:latin typeface="Arial" panose="020B0604020202020204" pitchFamily="34" charset="0"/>
              <a:ea typeface="ＭＳ Ｐゴシック" charset="0"/>
              <a:cs typeface="Arial" panose="020B0604020202020204" pitchFamily="34" charset="0"/>
            </a:endParaRPr>
          </a:p>
          <a:p>
            <a:pPr marL="285750" indent="-285750" fontAlgn="base">
              <a:spcBef>
                <a:spcPct val="0"/>
              </a:spcBef>
              <a:spcAft>
                <a:spcPct val="0"/>
              </a:spcAft>
              <a:buFont typeface="Wingdings" panose="05000000000000000000" pitchFamily="2" charset="2"/>
              <a:buChar char="q"/>
            </a:pPr>
            <a:r>
              <a:rPr lang="en-GB" dirty="0" smtClean="0">
                <a:solidFill>
                  <a:srgbClr val="000000"/>
                </a:solidFill>
                <a:latin typeface="Arial" panose="020B0604020202020204" pitchFamily="34" charset="0"/>
                <a:ea typeface="ＭＳ Ｐゴシック" charset="0"/>
                <a:cs typeface="Arial" panose="020B0604020202020204" pitchFamily="34" charset="0"/>
              </a:rPr>
              <a:t>the </a:t>
            </a:r>
            <a:r>
              <a:rPr lang="en-GB" dirty="0">
                <a:solidFill>
                  <a:srgbClr val="000000"/>
                </a:solidFill>
                <a:latin typeface="Arial" panose="020B0604020202020204" pitchFamily="34" charset="0"/>
                <a:ea typeface="ＭＳ Ｐゴシック" charset="0"/>
                <a:cs typeface="Arial" panose="020B0604020202020204" pitchFamily="34" charset="0"/>
              </a:rPr>
              <a:t>setting takes effective action to </a:t>
            </a:r>
            <a:r>
              <a:rPr lang="en-GB" b="1" dirty="0">
                <a:solidFill>
                  <a:srgbClr val="000000"/>
                </a:solidFill>
                <a:latin typeface="Arial" panose="020B0604020202020204" pitchFamily="34" charset="0"/>
                <a:ea typeface="ＭＳ Ｐゴシック" charset="0"/>
                <a:cs typeface="Arial" panose="020B0604020202020204" pitchFamily="34" charset="0"/>
              </a:rPr>
              <a:t>prevent</a:t>
            </a:r>
            <a:r>
              <a:rPr lang="en-GB" dirty="0">
                <a:solidFill>
                  <a:srgbClr val="000000"/>
                </a:solidFill>
                <a:latin typeface="Arial" panose="020B0604020202020204" pitchFamily="34" charset="0"/>
                <a:ea typeface="ＭＳ Ｐゴシック" charset="0"/>
                <a:cs typeface="Arial" panose="020B0604020202020204" pitchFamily="34" charset="0"/>
              </a:rPr>
              <a:t> and tackle discriminatory and derogatory language – this includes language that is derogatory about disabled people and homophobic and racist language </a:t>
            </a:r>
          </a:p>
          <a:p>
            <a:pPr marL="285750" indent="-285750" fontAlgn="base">
              <a:spcBef>
                <a:spcPct val="0"/>
              </a:spcBef>
              <a:spcAft>
                <a:spcPct val="0"/>
              </a:spcAft>
              <a:buFont typeface="Wingdings" panose="05000000000000000000" pitchFamily="2" charset="2"/>
              <a:buChar char="q"/>
            </a:pPr>
            <a:r>
              <a:rPr lang="en-GB" dirty="0" smtClean="0">
                <a:solidFill>
                  <a:srgbClr val="000000"/>
                </a:solidFill>
                <a:latin typeface="Arial" panose="020B0604020202020204" pitchFamily="34" charset="0"/>
                <a:ea typeface="ＭＳ Ｐゴシック" charset="0"/>
                <a:cs typeface="Arial" panose="020B0604020202020204" pitchFamily="34" charset="0"/>
              </a:rPr>
              <a:t>children </a:t>
            </a:r>
            <a:r>
              <a:rPr lang="en-GB" dirty="0">
                <a:solidFill>
                  <a:srgbClr val="000000"/>
                </a:solidFill>
                <a:latin typeface="Arial" panose="020B0604020202020204" pitchFamily="34" charset="0"/>
                <a:ea typeface="ＭＳ Ｐゴシック" charset="0"/>
                <a:cs typeface="Arial" panose="020B0604020202020204" pitchFamily="34" charset="0"/>
              </a:rPr>
              <a:t>and learners are able to understand, respond to and calculate risk effectively, for example risks associated with child sexual exploitation, domestic violence, female genital mutilation, forced marriage, substance misuse, gang activity</a:t>
            </a:r>
            <a:r>
              <a:rPr lang="en-GB" b="1" dirty="0">
                <a:solidFill>
                  <a:srgbClr val="000000"/>
                </a:solidFill>
                <a:latin typeface="Arial" panose="020B0604020202020204" pitchFamily="34" charset="0"/>
                <a:ea typeface="ＭＳ Ｐゴシック" charset="0"/>
                <a:cs typeface="Arial" panose="020B0604020202020204" pitchFamily="34" charset="0"/>
              </a:rPr>
              <a:t>, radicalisation and </a:t>
            </a:r>
            <a:r>
              <a:rPr lang="en-GB" b="1" dirty="0" smtClean="0">
                <a:solidFill>
                  <a:srgbClr val="000000"/>
                </a:solidFill>
                <a:latin typeface="Arial" panose="020B0604020202020204" pitchFamily="34" charset="0"/>
                <a:ea typeface="ＭＳ Ｐゴシック" charset="0"/>
                <a:cs typeface="Arial" panose="020B0604020202020204" pitchFamily="34" charset="0"/>
              </a:rPr>
              <a:t>extremism</a:t>
            </a:r>
            <a:r>
              <a:rPr lang="en-GB" dirty="0" smtClean="0">
                <a:solidFill>
                  <a:srgbClr val="000000"/>
                </a:solidFill>
                <a:latin typeface="Arial" panose="020B0604020202020204" pitchFamily="34" charset="0"/>
                <a:ea typeface="ＭＳ Ｐゴシック" charset="0"/>
                <a:cs typeface="Arial" panose="020B0604020202020204" pitchFamily="34" charset="0"/>
              </a:rPr>
              <a:t>,</a:t>
            </a:r>
            <a:r>
              <a:rPr lang="en-GB" dirty="0">
                <a:solidFill>
                  <a:srgbClr val="000000"/>
                </a:solidFill>
                <a:latin typeface="Arial" panose="020B0604020202020204" pitchFamily="34" charset="0"/>
                <a:ea typeface="ＭＳ Ｐゴシック" charset="0"/>
                <a:cs typeface="Arial" panose="020B0604020202020204" pitchFamily="34" charset="0"/>
              </a:rPr>
              <a:t> </a:t>
            </a:r>
            <a:r>
              <a:rPr lang="en-GB" dirty="0" smtClean="0">
                <a:solidFill>
                  <a:srgbClr val="000000"/>
                </a:solidFill>
                <a:latin typeface="Arial" panose="020B0604020202020204" pitchFamily="34" charset="0"/>
                <a:ea typeface="ＭＳ Ｐゴシック" charset="0"/>
                <a:cs typeface="Arial" panose="020B0604020202020204" pitchFamily="34" charset="0"/>
              </a:rPr>
              <a:t>and </a:t>
            </a:r>
            <a:r>
              <a:rPr lang="en-GB" dirty="0">
                <a:solidFill>
                  <a:srgbClr val="000000"/>
                </a:solidFill>
                <a:latin typeface="Arial" panose="020B0604020202020204" pitchFamily="34" charset="0"/>
                <a:ea typeface="ＭＳ Ｐゴシック" charset="0"/>
                <a:cs typeface="Arial" panose="020B0604020202020204" pitchFamily="34" charset="0"/>
              </a:rPr>
              <a:t>are aware of the support available to them </a:t>
            </a:r>
          </a:p>
          <a:p>
            <a:pPr marL="285750" indent="-285750" fontAlgn="base">
              <a:spcBef>
                <a:spcPct val="0"/>
              </a:spcBef>
              <a:spcAft>
                <a:spcPct val="0"/>
              </a:spcAft>
              <a:buFont typeface="Wingdings"/>
              <a:buChar char="n"/>
            </a:pPr>
            <a:endParaRPr lang="en-GB" dirty="0">
              <a:solidFill>
                <a:srgbClr val="000000"/>
              </a:solidFill>
              <a:latin typeface="Tahoma"/>
              <a:ea typeface="ＭＳ Ｐゴシック" charset="0"/>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0755793">
            <a:off x="665288" y="2601957"/>
            <a:ext cx="2829290" cy="367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23785" y="57296"/>
            <a:ext cx="582146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1600" b="1" dirty="0" smtClean="0">
                <a:solidFill>
                  <a:srgbClr val="FF0000"/>
                </a:solidFill>
                <a:latin typeface="Arial" charset="0"/>
                <a:ea typeface="ＭＳ Ｐゴシック" charset="0"/>
                <a:cs typeface="Arial" charset="0"/>
              </a:rPr>
              <a:t>Inspecting safeguarding in early years, education and skills</a:t>
            </a:r>
          </a:p>
          <a:p>
            <a:pPr eaLnBrk="0" fontAlgn="base" hangingPunct="0">
              <a:spcBef>
                <a:spcPct val="0"/>
              </a:spcBef>
              <a:spcAft>
                <a:spcPct val="0"/>
              </a:spcAft>
            </a:pPr>
            <a:r>
              <a:rPr lang="en-US" altLang="en-US" sz="800" dirty="0" smtClean="0">
                <a:solidFill>
                  <a:prstClr val="black"/>
                </a:solidFill>
                <a:latin typeface="Arial" charset="0"/>
                <a:ea typeface="ＭＳ Ｐゴシック" charset="0"/>
                <a:cs typeface="Arial" charset="0"/>
              </a:rPr>
              <a:t>From:</a:t>
            </a:r>
          </a:p>
          <a:p>
            <a:pPr lvl="1" eaLnBrk="0" fontAlgn="base" hangingPunct="0">
              <a:spcBef>
                <a:spcPct val="0"/>
              </a:spcBef>
              <a:spcAft>
                <a:spcPct val="0"/>
              </a:spcAft>
            </a:pPr>
            <a:r>
              <a:rPr lang="en-US" altLang="en-US" dirty="0" smtClean="0">
                <a:solidFill>
                  <a:prstClr val="black"/>
                </a:solidFill>
                <a:latin typeface="Arial" charset="0"/>
                <a:ea typeface="ＭＳ Ｐゴシック" charset="0"/>
                <a:cs typeface="Arial" charset="0"/>
                <a:hlinkClick r:id="rId3"/>
              </a:rPr>
              <a:t>Ofsted</a:t>
            </a:r>
            <a:endParaRPr lang="en-US" altLang="en-US" dirty="0" smtClean="0">
              <a:solidFill>
                <a:prstClr val="black"/>
              </a:solidFill>
              <a:latin typeface="Arial" charset="0"/>
              <a:ea typeface="ＭＳ Ｐゴシック" charset="0"/>
              <a:cs typeface="Arial" charset="0"/>
            </a:endParaRPr>
          </a:p>
          <a:p>
            <a:pPr eaLnBrk="0" fontAlgn="base" hangingPunct="0">
              <a:spcBef>
                <a:spcPct val="0"/>
              </a:spcBef>
              <a:spcAft>
                <a:spcPct val="0"/>
              </a:spcAft>
            </a:pPr>
            <a:r>
              <a:rPr lang="en-US" altLang="en-US" dirty="0" smtClean="0">
                <a:solidFill>
                  <a:prstClr val="black"/>
                </a:solidFill>
                <a:latin typeface="Arial" charset="0"/>
                <a:ea typeface="ＭＳ Ｐゴシック" charset="0"/>
                <a:cs typeface="Arial" charset="0"/>
              </a:rPr>
              <a:t>First published:</a:t>
            </a:r>
          </a:p>
          <a:p>
            <a:pPr lvl="1" eaLnBrk="0" fontAlgn="base" hangingPunct="0">
              <a:spcBef>
                <a:spcPct val="0"/>
              </a:spcBef>
              <a:spcAft>
                <a:spcPct val="0"/>
              </a:spcAft>
            </a:pPr>
            <a:r>
              <a:rPr lang="en-US" altLang="en-US" dirty="0" smtClean="0">
                <a:solidFill>
                  <a:prstClr val="black"/>
                </a:solidFill>
                <a:latin typeface="Arial" charset="0"/>
                <a:ea typeface="ＭＳ Ｐゴシック" charset="0"/>
                <a:cs typeface="Arial" charset="0"/>
              </a:rPr>
              <a:t>15 June 2015</a:t>
            </a:r>
          </a:p>
          <a:p>
            <a:pPr eaLnBrk="0" fontAlgn="base" hangingPunct="0">
              <a:spcBef>
                <a:spcPct val="0"/>
              </a:spcBef>
              <a:spcAft>
                <a:spcPct val="0"/>
              </a:spcAft>
            </a:pPr>
            <a:r>
              <a:rPr lang="en-US" altLang="en-US" dirty="0" smtClean="0">
                <a:solidFill>
                  <a:prstClr val="black"/>
                </a:solidFill>
                <a:latin typeface="Arial" charset="0"/>
                <a:ea typeface="ＭＳ Ｐゴシック" charset="0"/>
                <a:cs typeface="Arial" charset="0"/>
              </a:rPr>
              <a:t>Last updated:</a:t>
            </a:r>
          </a:p>
          <a:p>
            <a:pPr lvl="1" eaLnBrk="0" fontAlgn="base" hangingPunct="0">
              <a:spcBef>
                <a:spcPct val="0"/>
              </a:spcBef>
              <a:spcAft>
                <a:spcPct val="0"/>
              </a:spcAft>
            </a:pPr>
            <a:r>
              <a:rPr lang="en-US" altLang="en-US" dirty="0" smtClean="0">
                <a:solidFill>
                  <a:prstClr val="black"/>
                </a:solidFill>
                <a:latin typeface="Arial" charset="0"/>
                <a:ea typeface="ＭＳ Ｐゴシック" charset="0"/>
                <a:cs typeface="Arial" charset="0"/>
              </a:rPr>
              <a:t>September 2016</a:t>
            </a:r>
          </a:p>
        </p:txBody>
      </p:sp>
    </p:spTree>
    <p:extLst>
      <p:ext uri="{BB962C8B-B14F-4D97-AF65-F5344CB8AC3E}">
        <p14:creationId xmlns:p14="http://schemas.microsoft.com/office/powerpoint/2010/main" val="183751865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299" y="548738"/>
            <a:ext cx="6774245" cy="5109091"/>
          </a:xfrm>
          <a:prstGeom prst="rect">
            <a:avLst/>
          </a:prstGeom>
        </p:spPr>
        <p:txBody>
          <a:bodyPr wrap="square">
            <a:spAutoFit/>
          </a:bodyPr>
          <a:lstStyle/>
          <a:p>
            <a:endParaRPr lang="en-GB" sz="2000" dirty="0">
              <a:solidFill>
                <a:srgbClr val="000000"/>
              </a:solidFill>
              <a:latin typeface="Wingdings"/>
            </a:endParaRPr>
          </a:p>
          <a:p>
            <a:r>
              <a:rPr lang="en-GB" dirty="0">
                <a:solidFill>
                  <a:srgbClr val="000000"/>
                </a:solidFill>
                <a:latin typeface="Wingdings"/>
              </a:rPr>
              <a:t> </a:t>
            </a:r>
            <a:r>
              <a:rPr lang="en-GB" dirty="0">
                <a:solidFill>
                  <a:srgbClr val="000000"/>
                </a:solidFill>
                <a:latin typeface="Tahoma"/>
              </a:rPr>
              <a:t>how well leaders and governors promote all forms of </a:t>
            </a:r>
            <a:r>
              <a:rPr lang="en-GB" b="1" dirty="0">
                <a:solidFill>
                  <a:srgbClr val="000000"/>
                </a:solidFill>
                <a:latin typeface="Tahoma"/>
              </a:rPr>
              <a:t>equality</a:t>
            </a:r>
            <a:r>
              <a:rPr lang="en-GB" dirty="0">
                <a:solidFill>
                  <a:srgbClr val="000000"/>
                </a:solidFill>
                <a:latin typeface="Tahoma"/>
              </a:rPr>
              <a:t> and foster greater understanding of and respect for people of all faiths (and those of no faith), races, genders, ages, disability and sexual orientations (and other groups with protected characteristics</a:t>
            </a:r>
            <a:r>
              <a:rPr lang="en-GB" sz="1100" dirty="0">
                <a:solidFill>
                  <a:srgbClr val="000000"/>
                </a:solidFill>
                <a:latin typeface="Tahoma"/>
              </a:rPr>
              <a:t>52</a:t>
            </a:r>
            <a:r>
              <a:rPr lang="en-GB" dirty="0">
                <a:solidFill>
                  <a:srgbClr val="000000"/>
                </a:solidFill>
                <a:latin typeface="Tahoma"/>
              </a:rPr>
              <a:t>), through their words, actions and influence within the school and more widely in the community </a:t>
            </a:r>
          </a:p>
          <a:p>
            <a:r>
              <a:rPr lang="en-GB" dirty="0">
                <a:solidFill>
                  <a:srgbClr val="000000"/>
                </a:solidFill>
                <a:latin typeface="Wingdings"/>
              </a:rPr>
              <a:t> </a:t>
            </a:r>
            <a:r>
              <a:rPr lang="en-GB" dirty="0">
                <a:solidFill>
                  <a:srgbClr val="000000"/>
                </a:solidFill>
                <a:latin typeface="Tahoma"/>
              </a:rPr>
              <a:t>the effectiveness of </a:t>
            </a:r>
            <a:r>
              <a:rPr lang="en-GB" b="1" dirty="0">
                <a:solidFill>
                  <a:srgbClr val="000000"/>
                </a:solidFill>
                <a:latin typeface="Tahoma"/>
              </a:rPr>
              <a:t>safeguarding </a:t>
            </a:r>
          </a:p>
          <a:p>
            <a:r>
              <a:rPr lang="en-GB" dirty="0">
                <a:solidFill>
                  <a:srgbClr val="000000"/>
                </a:solidFill>
                <a:latin typeface="Wingdings"/>
              </a:rPr>
              <a:t> </a:t>
            </a:r>
            <a:r>
              <a:rPr lang="en-GB" dirty="0">
                <a:solidFill>
                  <a:srgbClr val="000000"/>
                </a:solidFill>
                <a:latin typeface="Tahoma"/>
              </a:rPr>
              <a:t>the effectiveness of leaders’ and governors’ work to raise awareness and keep pupils safe from the dangers of abuse, sexual exploitation, </a:t>
            </a:r>
            <a:r>
              <a:rPr lang="en-GB" b="1" dirty="0">
                <a:solidFill>
                  <a:srgbClr val="000000"/>
                </a:solidFill>
                <a:latin typeface="Tahoma"/>
              </a:rPr>
              <a:t>radicalisation </a:t>
            </a:r>
            <a:r>
              <a:rPr lang="en-GB" dirty="0">
                <a:solidFill>
                  <a:srgbClr val="000000"/>
                </a:solidFill>
                <a:latin typeface="Tahoma"/>
              </a:rPr>
              <a:t>and </a:t>
            </a:r>
            <a:r>
              <a:rPr lang="en-GB" b="1" dirty="0">
                <a:solidFill>
                  <a:srgbClr val="000000"/>
                </a:solidFill>
                <a:latin typeface="Tahoma"/>
              </a:rPr>
              <a:t>extremism</a:t>
            </a:r>
            <a:r>
              <a:rPr lang="en-GB" dirty="0">
                <a:solidFill>
                  <a:srgbClr val="000000"/>
                </a:solidFill>
                <a:latin typeface="Tahoma"/>
              </a:rPr>
              <a:t> and what the staff do when they suspect that pupils are vulnerable to these issues. </a:t>
            </a:r>
          </a:p>
          <a:p>
            <a:r>
              <a:rPr lang="en-GB" dirty="0">
                <a:solidFill>
                  <a:srgbClr val="000000"/>
                </a:solidFill>
                <a:latin typeface="Tahoma"/>
              </a:rPr>
              <a:t>142. Where the school has received external support, for example from the local authority, academy proprietor or trust, inspectors will evaluate and report on the quality and the impact of the external support and challenge on improvement in the school. </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831305">
            <a:off x="532020" y="2837820"/>
            <a:ext cx="2123490" cy="27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ChangeArrowheads="1"/>
          </p:cNvSpPr>
          <p:nvPr/>
        </p:nvSpPr>
        <p:spPr bwMode="auto">
          <a:xfrm>
            <a:off x="250895" y="251697"/>
            <a:ext cx="432687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Arial" charset="0"/>
                <a:cs typeface="Arial" charset="0"/>
              </a:rPr>
              <a:t>School inspection handbook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charset="0"/>
                <a:cs typeface="Arial" charset="0"/>
              </a:rPr>
              <a:t>From:</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Ofsted</a:t>
            </a:r>
            <a:endParaRPr kumimoji="0" lang="en-US"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First published:</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15 June 2015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Last updated:</a:t>
            </a:r>
          </a:p>
          <a:p>
            <a:pPr marL="457200" marR="0" lvl="1"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Arial" charset="0"/>
                <a:cs typeface="Arial" charset="0"/>
              </a:rPr>
              <a:t>September</a:t>
            </a:r>
            <a:r>
              <a:rPr kumimoji="0" lang="en-US" altLang="en-US" sz="1800" b="0" i="0" u="none" strike="noStrike" cap="none" normalizeH="0" baseline="0" dirty="0" smtClean="0">
                <a:ln>
                  <a:noFill/>
                </a:ln>
                <a:solidFill>
                  <a:schemeClr val="tx1"/>
                </a:solidFill>
                <a:effectLst/>
                <a:latin typeface="Arial" charset="0"/>
                <a:cs typeface="Arial" charset="0"/>
              </a:rPr>
              <a:t> 2016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5121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05172" y="4633599"/>
            <a:ext cx="1737518" cy="218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GB"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742607">
            <a:off x="420999" y="2075001"/>
            <a:ext cx="9745083" cy="299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9957926">
            <a:off x="697085" y="2453437"/>
            <a:ext cx="9101951" cy="2386262"/>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GB">
              <a:solidFill>
                <a:prstClr val="black"/>
              </a:solidFill>
            </a:endParaRPr>
          </a:p>
        </p:txBody>
      </p:sp>
    </p:spTree>
    <p:extLst>
      <p:ext uri="{BB962C8B-B14F-4D97-AF65-F5344CB8AC3E}">
        <p14:creationId xmlns:p14="http://schemas.microsoft.com/office/powerpoint/2010/main" val="278207638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92" y="490004"/>
            <a:ext cx="9088361" cy="6894195"/>
          </a:xfrm>
          <a:prstGeom prst="rect">
            <a:avLst/>
          </a:prstGeom>
        </p:spPr>
        <p:txBody>
          <a:bodyPr wrap="square">
            <a:spAutoFit/>
          </a:bodyPr>
          <a:lstStyle/>
          <a:p>
            <a:pPr fontAlgn="base">
              <a:spcBef>
                <a:spcPct val="0"/>
              </a:spcBef>
              <a:spcAft>
                <a:spcPct val="0"/>
              </a:spcAft>
            </a:pPr>
            <a:r>
              <a:rPr lang="en-GB" sz="2800" b="1" dirty="0">
                <a:solidFill>
                  <a:prstClr val="black"/>
                </a:solidFill>
                <a:ea typeface="ＭＳ Ｐゴシック" charset="0"/>
              </a:rPr>
              <a:t>British values and the Prevent duty </a:t>
            </a:r>
            <a:endParaRPr lang="en-GB" b="1" dirty="0" smtClean="0">
              <a:solidFill>
                <a:prstClr val="black"/>
              </a:solidFill>
              <a:ea typeface="ＭＳ Ｐゴシック" charset="0"/>
            </a:endParaRPr>
          </a:p>
          <a:p>
            <a:pPr fontAlgn="base">
              <a:spcBef>
                <a:spcPct val="0"/>
              </a:spcBef>
              <a:spcAft>
                <a:spcPct val="0"/>
              </a:spcAft>
            </a:pPr>
            <a:endParaRPr lang="en-GB" b="1" dirty="0">
              <a:solidFill>
                <a:prstClr val="black"/>
              </a:solidFill>
              <a:ea typeface="ＭＳ Ｐゴシック" charset="0"/>
            </a:endParaRPr>
          </a:p>
          <a:p>
            <a:pPr fontAlgn="base">
              <a:spcBef>
                <a:spcPct val="0"/>
              </a:spcBef>
              <a:spcAft>
                <a:spcPct val="0"/>
              </a:spcAft>
            </a:pPr>
            <a:r>
              <a:rPr lang="en-GB" dirty="0" smtClean="0">
                <a:solidFill>
                  <a:prstClr val="black"/>
                </a:solidFill>
                <a:ea typeface="ＭＳ Ｐゴシック" charset="0"/>
              </a:rPr>
              <a:t>From </a:t>
            </a:r>
            <a:r>
              <a:rPr lang="en-GB" dirty="0">
                <a:solidFill>
                  <a:prstClr val="black"/>
                </a:solidFill>
                <a:ea typeface="ＭＳ Ｐゴシック" charset="0"/>
              </a:rPr>
              <a:t>1 July 2015 the Prevent duty became law. This is a duty on all schools and registered early years providers to have due regard to preventing people being drawn into terrorism. In order to protect children in your care, you must be alert to any reason for concern in the child’s life at home or elsewhere. This includes awareness of the expression of extremist views.</a:t>
            </a:r>
          </a:p>
          <a:p>
            <a:pPr fontAlgn="base">
              <a:spcBef>
                <a:spcPct val="0"/>
              </a:spcBef>
              <a:spcAft>
                <a:spcPct val="0"/>
              </a:spcAft>
            </a:pPr>
            <a:r>
              <a:rPr lang="en-GB" dirty="0">
                <a:solidFill>
                  <a:prstClr val="black"/>
                </a:solidFill>
                <a:ea typeface="ＭＳ Ｐゴシック" charset="0"/>
              </a:rPr>
              <a:t>British values are a set of four values introduced to help keep children safe and promote their welfare – as is the duty of all providers following the EYFS; specifically to counter extremism.</a:t>
            </a:r>
          </a:p>
          <a:p>
            <a:pPr fontAlgn="base">
              <a:spcBef>
                <a:spcPct val="0"/>
              </a:spcBef>
              <a:spcAft>
                <a:spcPct val="0"/>
              </a:spcAft>
            </a:pPr>
            <a:r>
              <a:rPr lang="en-GB" dirty="0">
                <a:solidFill>
                  <a:prstClr val="black"/>
                </a:solidFill>
                <a:ea typeface="ＭＳ Ｐゴシック" charset="0"/>
              </a:rPr>
              <a:t>The promotion of British values is firmly embedded in the work that </a:t>
            </a:r>
            <a:r>
              <a:rPr lang="en-GB" dirty="0" smtClean="0">
                <a:solidFill>
                  <a:prstClr val="black"/>
                </a:solidFill>
                <a:ea typeface="ＭＳ Ｐゴシック" charset="0"/>
              </a:rPr>
              <a:t>you on a daily basis. In an EY setting.</a:t>
            </a:r>
            <a:endParaRPr lang="en-GB" dirty="0">
              <a:solidFill>
                <a:prstClr val="black"/>
              </a:solidFill>
              <a:ea typeface="ＭＳ Ｐゴシック" charset="0"/>
            </a:endParaRPr>
          </a:p>
          <a:p>
            <a:pPr fontAlgn="base">
              <a:spcBef>
                <a:spcPct val="0"/>
              </a:spcBef>
              <a:spcAft>
                <a:spcPct val="0"/>
              </a:spcAft>
            </a:pPr>
            <a:endParaRPr lang="en-GB" sz="2000" dirty="0" smtClean="0">
              <a:solidFill>
                <a:prstClr val="black"/>
              </a:solidFill>
              <a:effectLst>
                <a:outerShdw blurRad="38100" dist="38100" dir="2700000" algn="tl">
                  <a:srgbClr val="000000">
                    <a:alpha val="43137"/>
                  </a:srgbClr>
                </a:outerShdw>
              </a:effectLst>
              <a:ea typeface="ＭＳ Ｐゴシック" charset="0"/>
            </a:endParaRPr>
          </a:p>
          <a:p>
            <a:pPr algn="ctr" fontAlgn="base">
              <a:spcBef>
                <a:spcPct val="0"/>
              </a:spcBef>
              <a:spcAft>
                <a:spcPct val="0"/>
              </a:spcAft>
            </a:pPr>
            <a:r>
              <a:rPr lang="en-GB" sz="2400" b="1" dirty="0" smtClean="0">
                <a:solidFill>
                  <a:srgbClr val="FF0000"/>
                </a:solidFill>
                <a:effectLst>
                  <a:outerShdw blurRad="38100" dist="38100" dir="2700000" algn="tl">
                    <a:srgbClr val="000000">
                      <a:alpha val="43137"/>
                    </a:srgbClr>
                  </a:outerShdw>
                </a:effectLst>
                <a:ea typeface="ＭＳ Ｐゴシック" charset="0"/>
              </a:rPr>
              <a:t>How does your setting promote British Values?</a:t>
            </a:r>
          </a:p>
          <a:p>
            <a:pPr algn="ctr" fontAlgn="base">
              <a:spcBef>
                <a:spcPct val="0"/>
              </a:spcBef>
              <a:spcAft>
                <a:spcPct val="0"/>
              </a:spcAft>
            </a:pPr>
            <a:r>
              <a:rPr lang="en-GB" sz="2000" b="1" dirty="0" smtClean="0">
                <a:solidFill>
                  <a:srgbClr val="FF0000"/>
                </a:solidFill>
                <a:ea typeface="ＭＳ Ｐゴシック" charset="0"/>
              </a:rPr>
              <a:t> </a:t>
            </a:r>
          </a:p>
          <a:p>
            <a:pPr marL="742950" indent="-742950" fontAlgn="base">
              <a:spcBef>
                <a:spcPct val="0"/>
              </a:spcBef>
              <a:spcAft>
                <a:spcPct val="0"/>
              </a:spcAft>
              <a:buFont typeface="+mj-lt"/>
              <a:buAutoNum type="arabicPeriod"/>
            </a:pPr>
            <a:r>
              <a:rPr lang="en-GB" sz="2000" b="1" dirty="0" smtClean="0">
                <a:solidFill>
                  <a:srgbClr val="FF0000"/>
                </a:solidFill>
                <a:ea typeface="ＭＳ Ｐゴシック" charset="0"/>
              </a:rPr>
              <a:t>Democracy</a:t>
            </a:r>
            <a:endParaRPr lang="en-GB" sz="2000" b="1" dirty="0">
              <a:solidFill>
                <a:srgbClr val="FF0000"/>
              </a:solidFill>
              <a:ea typeface="ＭＳ Ｐゴシック" charset="0"/>
            </a:endParaRPr>
          </a:p>
          <a:p>
            <a:pPr marL="742950" indent="-742950" fontAlgn="base">
              <a:spcBef>
                <a:spcPct val="0"/>
              </a:spcBef>
              <a:spcAft>
                <a:spcPct val="0"/>
              </a:spcAft>
              <a:buFont typeface="+mj-lt"/>
              <a:buAutoNum type="arabicPeriod"/>
            </a:pPr>
            <a:r>
              <a:rPr lang="en-GB" sz="2000" b="1" dirty="0">
                <a:solidFill>
                  <a:srgbClr val="FF0000"/>
                </a:solidFill>
                <a:ea typeface="ＭＳ Ｐゴシック" charset="0"/>
              </a:rPr>
              <a:t>The rule of law</a:t>
            </a:r>
          </a:p>
          <a:p>
            <a:pPr marL="742950" indent="-742950" fontAlgn="base">
              <a:spcBef>
                <a:spcPct val="0"/>
              </a:spcBef>
              <a:spcAft>
                <a:spcPct val="0"/>
              </a:spcAft>
              <a:buFont typeface="+mj-lt"/>
              <a:buAutoNum type="arabicPeriod"/>
            </a:pPr>
            <a:r>
              <a:rPr lang="en-GB" sz="2000" b="1" dirty="0">
                <a:solidFill>
                  <a:srgbClr val="FF0000"/>
                </a:solidFill>
                <a:ea typeface="ＭＳ Ｐゴシック" charset="0"/>
              </a:rPr>
              <a:t>Individual liberty</a:t>
            </a:r>
          </a:p>
          <a:p>
            <a:pPr marL="742950" indent="-742950" fontAlgn="base">
              <a:spcBef>
                <a:spcPct val="0"/>
              </a:spcBef>
              <a:spcAft>
                <a:spcPct val="0"/>
              </a:spcAft>
              <a:buFont typeface="+mj-lt"/>
              <a:buAutoNum type="arabicPeriod"/>
            </a:pPr>
            <a:r>
              <a:rPr lang="en-GB" sz="2000" b="1" dirty="0">
                <a:solidFill>
                  <a:srgbClr val="FF0000"/>
                </a:solidFill>
                <a:ea typeface="ＭＳ Ｐゴシック" charset="0"/>
              </a:rPr>
              <a:t>Mutual respect and tolerance of different faiths and beliefs</a:t>
            </a:r>
          </a:p>
          <a:p>
            <a:pPr algn="ctr" fontAlgn="base">
              <a:spcBef>
                <a:spcPct val="0"/>
              </a:spcBef>
              <a:spcAft>
                <a:spcPct val="0"/>
              </a:spcAft>
            </a:pPr>
            <a:endParaRPr lang="en-GB" sz="3600" b="1" dirty="0" smtClean="0">
              <a:solidFill>
                <a:srgbClr val="FF0000"/>
              </a:solidFill>
              <a:ea typeface="ＭＳ Ｐゴシック" charset="0"/>
            </a:endParaRPr>
          </a:p>
          <a:p>
            <a:pPr algn="ctr" fontAlgn="base">
              <a:spcBef>
                <a:spcPct val="0"/>
              </a:spcBef>
              <a:spcAft>
                <a:spcPct val="0"/>
              </a:spcAft>
            </a:pPr>
            <a:endParaRPr lang="en-GB" sz="3600" b="1" dirty="0">
              <a:solidFill>
                <a:srgbClr val="FF0000"/>
              </a:solidFill>
              <a:ea typeface="ＭＳ Ｐゴシック" charset="0"/>
            </a:endParaRPr>
          </a:p>
          <a:p>
            <a:pPr algn="ctr" fontAlgn="base">
              <a:spcBef>
                <a:spcPct val="0"/>
              </a:spcBef>
              <a:spcAft>
                <a:spcPct val="0"/>
              </a:spcAft>
            </a:pPr>
            <a:r>
              <a:rPr lang="en-GB" sz="3600" b="1" dirty="0" smtClean="0">
                <a:solidFill>
                  <a:srgbClr val="FF0000"/>
                </a:solidFill>
                <a:ea typeface="ＭＳ Ｐゴシック" charset="0"/>
              </a:rPr>
              <a:t> </a:t>
            </a:r>
            <a:endParaRPr lang="en-GB" sz="3600" b="1" dirty="0">
              <a:solidFill>
                <a:srgbClr val="FF0000"/>
              </a:solidFill>
              <a:ea typeface="ＭＳ Ｐゴシック" charset="0"/>
            </a:endParaRPr>
          </a:p>
        </p:txBody>
      </p:sp>
    </p:spTree>
    <p:extLst>
      <p:ext uri="{BB962C8B-B14F-4D97-AF65-F5344CB8AC3E}">
        <p14:creationId xmlns:p14="http://schemas.microsoft.com/office/powerpoint/2010/main" val="403764409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6" name="Rectangle 5"/>
          <p:cNvSpPr/>
          <p:nvPr/>
        </p:nvSpPr>
        <p:spPr>
          <a:xfrm>
            <a:off x="619128" y="435754"/>
            <a:ext cx="8830885" cy="6186309"/>
          </a:xfrm>
          <a:prstGeom prst="rect">
            <a:avLst/>
          </a:prstGeom>
        </p:spPr>
        <p:txBody>
          <a:bodyPr wrap="square">
            <a:spAutoFit/>
          </a:bodyPr>
          <a:lstStyle/>
          <a:p>
            <a:pPr fontAlgn="base">
              <a:spcBef>
                <a:spcPct val="0"/>
              </a:spcBef>
              <a:spcAft>
                <a:spcPct val="0"/>
              </a:spcAft>
            </a:pPr>
            <a:r>
              <a:rPr lang="en-GB" sz="3200" dirty="0">
                <a:solidFill>
                  <a:srgbClr val="FF0000"/>
                </a:solidFill>
                <a:ea typeface="ＭＳ Ｐゴシック" charset="0"/>
              </a:rPr>
              <a:t>Will we get away with sticking up a few posters and dotting a few multicultural books about?</a:t>
            </a:r>
          </a:p>
          <a:p>
            <a:pPr algn="just" fontAlgn="base">
              <a:spcBef>
                <a:spcPct val="0"/>
              </a:spcBef>
              <a:spcAft>
                <a:spcPct val="0"/>
              </a:spcAft>
            </a:pPr>
            <a:endParaRPr lang="en-GB" sz="2800" dirty="0">
              <a:solidFill>
                <a:prstClr val="black"/>
              </a:solidFill>
              <a:ea typeface="ＭＳ Ｐゴシック" charset="0"/>
            </a:endParaRPr>
          </a:p>
          <a:p>
            <a:pPr algn="just" fontAlgn="base">
              <a:spcBef>
                <a:spcPct val="0"/>
              </a:spcBef>
              <a:spcAft>
                <a:spcPct val="0"/>
              </a:spcAft>
            </a:pPr>
            <a:r>
              <a:rPr lang="en-GB" sz="2800" dirty="0">
                <a:solidFill>
                  <a:prstClr val="black"/>
                </a:solidFill>
                <a:ea typeface="ＭＳ Ｐゴシック" charset="0"/>
              </a:rPr>
              <a:t>No we won't I'm afraid, but then again that's never been enough to show that we actively promote respect for and tolerance of other faiths, cultures and races; challenge gender stereotypes; involve children in their wider community; challenge behaviours (whether of staff, children or parents) when they are not in line with our Fundamental British Values. It's more about what we do and what we say every single day - and that's completely </a:t>
            </a:r>
            <a:r>
              <a:rPr lang="en-GB" sz="2800" dirty="0" smtClean="0">
                <a:solidFill>
                  <a:prstClr val="black"/>
                </a:solidFill>
                <a:ea typeface="ＭＳ Ｐゴシック" charset="0"/>
              </a:rPr>
              <a:t>free</a:t>
            </a:r>
          </a:p>
          <a:p>
            <a:pPr algn="just" fontAlgn="base">
              <a:spcBef>
                <a:spcPct val="0"/>
              </a:spcBef>
              <a:spcAft>
                <a:spcPct val="0"/>
              </a:spcAft>
            </a:pPr>
            <a:endParaRPr lang="en-GB" sz="2800" dirty="0">
              <a:solidFill>
                <a:prstClr val="black"/>
              </a:solidFill>
              <a:ea typeface="ＭＳ Ｐゴシック" charset="0"/>
            </a:endParaRPr>
          </a:p>
          <a:p>
            <a:pPr algn="just" fontAlgn="base">
              <a:spcBef>
                <a:spcPct val="0"/>
              </a:spcBef>
              <a:spcAft>
                <a:spcPct val="0"/>
              </a:spcAft>
            </a:pPr>
            <a:r>
              <a:rPr lang="en-GB" sz="2400" b="1" dirty="0" smtClean="0">
                <a:solidFill>
                  <a:srgbClr val="FF0000"/>
                </a:solidFill>
                <a:ea typeface="ＭＳ Ｐゴシック" charset="0"/>
              </a:rPr>
              <a:t>How is Equality and Diversity promoted in your setting?</a:t>
            </a:r>
            <a:endParaRPr lang="en-GB" sz="2400" b="1" dirty="0">
              <a:solidFill>
                <a:srgbClr val="FF0000"/>
              </a:solidFill>
              <a:ea typeface="ＭＳ Ｐゴシック" charset="0"/>
            </a:endParaRPr>
          </a:p>
        </p:txBody>
      </p:sp>
    </p:spTree>
    <p:extLst>
      <p:ext uri="{BB962C8B-B14F-4D97-AF65-F5344CB8AC3E}">
        <p14:creationId xmlns:p14="http://schemas.microsoft.com/office/powerpoint/2010/main" val="59147108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Think about…</a:t>
            </a:r>
            <a:endParaRPr lang="en-GB"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GB" sz="4400" b="1" dirty="0" smtClean="0"/>
              <a:t>Environment</a:t>
            </a:r>
          </a:p>
          <a:p>
            <a:pPr marL="514350" indent="-514350">
              <a:buFont typeface="+mj-lt"/>
              <a:buAutoNum type="arabicPeriod"/>
            </a:pPr>
            <a:r>
              <a:rPr lang="en-GB" sz="4400" b="1" dirty="0" smtClean="0"/>
              <a:t>Curriculum</a:t>
            </a:r>
          </a:p>
          <a:p>
            <a:pPr marL="514350" indent="-514350">
              <a:buFont typeface="+mj-lt"/>
              <a:buAutoNum type="arabicPeriod"/>
            </a:pPr>
            <a:r>
              <a:rPr lang="en-GB" sz="4400" b="1" dirty="0" smtClean="0"/>
              <a:t>Policies</a:t>
            </a:r>
          </a:p>
          <a:p>
            <a:pPr marL="514350" indent="-514350">
              <a:buFont typeface="+mj-lt"/>
              <a:buAutoNum type="arabicPeriod"/>
            </a:pPr>
            <a:r>
              <a:rPr lang="en-GB" sz="4400" b="1" dirty="0" smtClean="0"/>
              <a:t>Training </a:t>
            </a:r>
            <a:endParaRPr lang="en-GB" sz="4400" b="1" dirty="0"/>
          </a:p>
        </p:txBody>
      </p:sp>
    </p:spTree>
    <p:extLst>
      <p:ext uri="{BB962C8B-B14F-4D97-AF65-F5344CB8AC3E}">
        <p14:creationId xmlns:p14="http://schemas.microsoft.com/office/powerpoint/2010/main" val="412251757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44688" y="116632"/>
            <a:ext cx="4896544" cy="666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5150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2"/>
            <a:ext cx="8915400" cy="2967609"/>
          </a:xfrm>
        </p:spPr>
        <p:txBody>
          <a:bodyPr>
            <a:normAutofit/>
          </a:bodyPr>
          <a:lstStyle/>
          <a:p>
            <a:r>
              <a:rPr lang="en-US" sz="2800" i="1" dirty="0" smtClean="0">
                <a:solidFill>
                  <a:srgbClr val="00BF00"/>
                </a:solidFill>
              </a:rPr>
              <a:t>‘</a:t>
            </a:r>
            <a:r>
              <a:rPr lang="en-US" i="1" dirty="0" smtClean="0">
                <a:solidFill>
                  <a:srgbClr val="899C18"/>
                </a:solidFill>
              </a:rPr>
              <a:t>Safeguarding vulnerable people from radicalisation is no different from safeguarding them from other forms of harm</a:t>
            </a:r>
            <a:r>
              <a:rPr lang="en-US" dirty="0" smtClean="0">
                <a:solidFill>
                  <a:srgbClr val="899C18"/>
                </a:solidFill>
              </a:rPr>
              <a:t>’</a:t>
            </a:r>
            <a:endParaRPr lang="en-US" dirty="0">
              <a:solidFill>
                <a:srgbClr val="899C18"/>
              </a:solidFill>
            </a:endParaRPr>
          </a:p>
        </p:txBody>
      </p:sp>
      <p:sp>
        <p:nvSpPr>
          <p:cNvPr id="3" name="Content Placeholder 2"/>
          <p:cNvSpPr>
            <a:spLocks noGrp="1"/>
          </p:cNvSpPr>
          <p:nvPr>
            <p:ph idx="1"/>
          </p:nvPr>
        </p:nvSpPr>
        <p:spPr>
          <a:xfrm>
            <a:off x="704528" y="4941284"/>
            <a:ext cx="8915400" cy="715211"/>
          </a:xfrm>
        </p:spPr>
        <p:txBody>
          <a:bodyPr>
            <a:normAutofit/>
          </a:bodyPr>
          <a:lstStyle/>
          <a:p>
            <a:pPr marL="0" indent="0" algn="r">
              <a:buNone/>
            </a:pPr>
            <a:r>
              <a:rPr lang="en-US" dirty="0" smtClean="0"/>
              <a:t>Home Office; The Prevent Strategy</a:t>
            </a:r>
          </a:p>
          <a:p>
            <a:endParaRPr lang="en-US" dirty="0"/>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108490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4000" b="1" dirty="0" smtClean="0"/>
              <a:t>PREVENT RISK ASSESSMENT</a:t>
            </a:r>
            <a:r>
              <a:rPr lang="en-GB" sz="1400" b="1" dirty="0" smtClean="0"/>
              <a:t/>
            </a:r>
            <a:br>
              <a:rPr lang="en-GB" sz="1400" b="1" dirty="0" smtClean="0"/>
            </a:br>
            <a:r>
              <a:rPr lang="en-GB" sz="3600" dirty="0" smtClean="0"/>
              <a:t>Ayisha Ali</a:t>
            </a:r>
            <a:r>
              <a:rPr lang="en-GB" sz="1400" dirty="0" smtClean="0"/>
              <a:t/>
            </a:r>
            <a:br>
              <a:rPr lang="en-GB" sz="1400" dirty="0" smtClean="0"/>
            </a:br>
            <a:endParaRPr lang="en-GB" sz="3200" dirty="0"/>
          </a:p>
        </p:txBody>
      </p:sp>
    </p:spTree>
    <p:extLst>
      <p:ext uri="{BB962C8B-B14F-4D97-AF65-F5344CB8AC3E}">
        <p14:creationId xmlns:p14="http://schemas.microsoft.com/office/powerpoint/2010/main" val="397889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2480" y="188662"/>
            <a:ext cx="3384376" cy="267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717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2480" y="3068960"/>
            <a:ext cx="3384376" cy="2504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4" name="TextBox 3"/>
          <p:cNvSpPr txBox="1"/>
          <p:nvPr/>
        </p:nvSpPr>
        <p:spPr>
          <a:xfrm>
            <a:off x="3937785" y="908742"/>
            <a:ext cx="5039405" cy="461665"/>
          </a:xfrm>
          <a:prstGeom prst="rect">
            <a:avLst/>
          </a:prstGeom>
          <a:noFill/>
        </p:spPr>
        <p:txBody>
          <a:bodyPr wrap="square" rtlCol="0">
            <a:spAutoFit/>
          </a:bodyPr>
          <a:lstStyle/>
          <a:p>
            <a:r>
              <a:rPr lang="en-GB" sz="2400" b="1" dirty="0" smtClean="0">
                <a:solidFill>
                  <a:prstClr val="black"/>
                </a:solidFill>
              </a:rPr>
              <a:t>1-LEADERSHIP </a:t>
            </a:r>
            <a:r>
              <a:rPr lang="en-GB" sz="2400" b="1" dirty="0">
                <a:solidFill>
                  <a:prstClr val="black"/>
                </a:solidFill>
              </a:rPr>
              <a:t>AND GOVERNANCE</a:t>
            </a:r>
          </a:p>
        </p:txBody>
      </p:sp>
      <p:sp>
        <p:nvSpPr>
          <p:cNvPr id="5" name="TextBox 4"/>
          <p:cNvSpPr txBox="1"/>
          <p:nvPr/>
        </p:nvSpPr>
        <p:spPr>
          <a:xfrm>
            <a:off x="3925771" y="1700826"/>
            <a:ext cx="3643575" cy="461665"/>
          </a:xfrm>
          <a:prstGeom prst="rect">
            <a:avLst/>
          </a:prstGeom>
          <a:noFill/>
        </p:spPr>
        <p:txBody>
          <a:bodyPr wrap="square" rtlCol="0">
            <a:spAutoFit/>
          </a:bodyPr>
          <a:lstStyle/>
          <a:p>
            <a:r>
              <a:rPr lang="en-GB" sz="2400" b="1" dirty="0" smtClean="0">
                <a:solidFill>
                  <a:prstClr val="black"/>
                </a:solidFill>
              </a:rPr>
              <a:t>2-POLICIES </a:t>
            </a:r>
            <a:r>
              <a:rPr lang="en-GB" sz="2400" b="1" dirty="0">
                <a:solidFill>
                  <a:prstClr val="black"/>
                </a:solidFill>
              </a:rPr>
              <a:t>AND PRACTICE </a:t>
            </a:r>
          </a:p>
        </p:txBody>
      </p:sp>
      <p:sp>
        <p:nvSpPr>
          <p:cNvPr id="7" name="TextBox 6"/>
          <p:cNvSpPr txBox="1"/>
          <p:nvPr/>
        </p:nvSpPr>
        <p:spPr>
          <a:xfrm>
            <a:off x="3925781" y="2403984"/>
            <a:ext cx="3239205" cy="461665"/>
          </a:xfrm>
          <a:prstGeom prst="rect">
            <a:avLst/>
          </a:prstGeom>
          <a:noFill/>
        </p:spPr>
        <p:txBody>
          <a:bodyPr wrap="square" rtlCol="0">
            <a:spAutoFit/>
          </a:bodyPr>
          <a:lstStyle/>
          <a:p>
            <a:r>
              <a:rPr lang="en-GB" sz="2400" b="1" dirty="0" smtClean="0">
                <a:solidFill>
                  <a:prstClr val="black"/>
                </a:solidFill>
              </a:rPr>
              <a:t>3-TRAINING</a:t>
            </a:r>
            <a:endParaRPr lang="en-GB" sz="2400" b="1" dirty="0">
              <a:solidFill>
                <a:prstClr val="black"/>
              </a:solidFill>
            </a:endParaRPr>
          </a:p>
        </p:txBody>
      </p:sp>
      <p:sp>
        <p:nvSpPr>
          <p:cNvPr id="8" name="TextBox 7"/>
          <p:cNvSpPr txBox="1"/>
          <p:nvPr/>
        </p:nvSpPr>
        <p:spPr>
          <a:xfrm>
            <a:off x="3925775" y="3095197"/>
            <a:ext cx="3528392" cy="461665"/>
          </a:xfrm>
          <a:prstGeom prst="rect">
            <a:avLst/>
          </a:prstGeom>
          <a:noFill/>
        </p:spPr>
        <p:txBody>
          <a:bodyPr wrap="square" rtlCol="0">
            <a:spAutoFit/>
          </a:bodyPr>
          <a:lstStyle/>
          <a:p>
            <a:r>
              <a:rPr lang="en-GB" sz="2400" b="1" dirty="0" smtClean="0">
                <a:solidFill>
                  <a:prstClr val="black"/>
                </a:solidFill>
              </a:rPr>
              <a:t>4-CURRICULUM</a:t>
            </a:r>
            <a:endParaRPr lang="en-GB" sz="2400" b="1" dirty="0">
              <a:solidFill>
                <a:prstClr val="black"/>
              </a:solidFill>
            </a:endParaRPr>
          </a:p>
        </p:txBody>
      </p:sp>
      <p:sp>
        <p:nvSpPr>
          <p:cNvPr id="2" name="TextBox 1"/>
          <p:cNvSpPr txBox="1"/>
          <p:nvPr/>
        </p:nvSpPr>
        <p:spPr>
          <a:xfrm>
            <a:off x="3937785" y="188641"/>
            <a:ext cx="5039405" cy="584775"/>
          </a:xfrm>
          <a:prstGeom prst="rect">
            <a:avLst/>
          </a:prstGeom>
          <a:noFill/>
        </p:spPr>
        <p:txBody>
          <a:bodyPr wrap="square" rtlCol="0">
            <a:spAutoFit/>
          </a:bodyPr>
          <a:lstStyle/>
          <a:p>
            <a:r>
              <a:rPr lang="en-GB" sz="3200" b="1" u="sng" dirty="0" smtClean="0">
                <a:solidFill>
                  <a:srgbClr val="FF0000"/>
                </a:solidFill>
              </a:rPr>
              <a:t>Prevent  Risk  Assessment</a:t>
            </a:r>
            <a:endParaRPr lang="en-GB" sz="3200" b="1" u="sng" dirty="0">
              <a:solidFill>
                <a:srgbClr val="FF0000"/>
              </a:solidFill>
            </a:endParaRPr>
          </a:p>
        </p:txBody>
      </p:sp>
      <p:sp>
        <p:nvSpPr>
          <p:cNvPr id="3" name="Rectangle 2"/>
          <p:cNvSpPr/>
          <p:nvPr/>
        </p:nvSpPr>
        <p:spPr>
          <a:xfrm>
            <a:off x="4007169" y="4331651"/>
            <a:ext cx="5626356" cy="1200329"/>
          </a:xfrm>
          <a:prstGeom prst="rect">
            <a:avLst/>
          </a:prstGeom>
        </p:spPr>
        <p:txBody>
          <a:bodyPr wrap="square">
            <a:spAutoFit/>
          </a:bodyPr>
          <a:lstStyle/>
          <a:p>
            <a:r>
              <a:rPr lang="en-GB" dirty="0">
                <a:solidFill>
                  <a:prstClr val="black"/>
                </a:solidFill>
                <a:hlinkClick r:id="rId4"/>
              </a:rPr>
              <a:t>https://</a:t>
            </a:r>
            <a:r>
              <a:rPr lang="en-GB" dirty="0" smtClean="0">
                <a:solidFill>
                  <a:prstClr val="black"/>
                </a:solidFill>
                <a:hlinkClick r:id="rId4"/>
              </a:rPr>
              <a:t>www.birmingham.gov.uk/downloads/download/773/the_prevent_duty</a:t>
            </a:r>
            <a:endParaRPr lang="en-GB" dirty="0" smtClean="0">
              <a:solidFill>
                <a:prstClr val="black"/>
              </a:solidFill>
            </a:endParaRPr>
          </a:p>
          <a:p>
            <a:endParaRPr lang="en-GB" dirty="0">
              <a:solidFill>
                <a:prstClr val="black"/>
              </a:solidFill>
            </a:endParaRPr>
          </a:p>
          <a:p>
            <a:endParaRPr lang="en-GB" dirty="0" smtClean="0">
              <a:solidFill>
                <a:prstClr val="black"/>
              </a:solidFill>
            </a:endParaRPr>
          </a:p>
        </p:txBody>
      </p:sp>
    </p:spTree>
    <p:extLst>
      <p:ext uri="{BB962C8B-B14F-4D97-AF65-F5344CB8AC3E}">
        <p14:creationId xmlns:p14="http://schemas.microsoft.com/office/powerpoint/2010/main" val="1559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sz="4400" b="1" kern="0" dirty="0" smtClean="0">
              <a:solidFill>
                <a:srgbClr val="000000"/>
              </a:solidFill>
              <a:latin typeface="Arial"/>
              <a:ea typeface="+mj-ea"/>
              <a:cs typeface="+mj-cs"/>
            </a:endParaRPr>
          </a:p>
          <a:p>
            <a:pPr marL="0" indent="0">
              <a:buNone/>
            </a:pPr>
            <a:r>
              <a:rPr lang="en-GB" sz="4400" b="1" kern="0" dirty="0" smtClean="0">
                <a:solidFill>
                  <a:srgbClr val="000000"/>
                </a:solidFill>
                <a:latin typeface="Arial"/>
                <a:ea typeface="+mj-ea"/>
                <a:cs typeface="+mj-cs"/>
              </a:rPr>
              <a:t>Welcome </a:t>
            </a:r>
            <a:r>
              <a:rPr lang="en-GB" sz="4400" b="1" kern="0" dirty="0">
                <a:solidFill>
                  <a:srgbClr val="000000"/>
                </a:solidFill>
                <a:latin typeface="Arial"/>
                <a:ea typeface="+mj-ea"/>
                <a:cs typeface="+mj-cs"/>
              </a:rPr>
              <a:t>and </a:t>
            </a:r>
            <a:r>
              <a:rPr lang="en-GB" sz="4400" b="1" kern="0" dirty="0" smtClean="0">
                <a:solidFill>
                  <a:srgbClr val="000000"/>
                </a:solidFill>
                <a:latin typeface="Arial"/>
                <a:ea typeface="+mj-ea"/>
                <a:cs typeface="+mj-cs"/>
              </a:rPr>
              <a:t>Introductions</a:t>
            </a:r>
          </a:p>
          <a:p>
            <a:pPr marL="0" indent="0">
              <a:buNone/>
            </a:pPr>
            <a:r>
              <a:rPr lang="en-GB" sz="4400" kern="0" dirty="0">
                <a:solidFill>
                  <a:srgbClr val="000000"/>
                </a:solidFill>
                <a:latin typeface="Arial"/>
                <a:ea typeface="+mj-ea"/>
                <a:cs typeface="+mj-cs"/>
              </a:rPr>
              <a:t/>
            </a:r>
            <a:br>
              <a:rPr lang="en-GB" sz="4400" kern="0" dirty="0">
                <a:solidFill>
                  <a:srgbClr val="000000"/>
                </a:solidFill>
                <a:latin typeface="Arial"/>
                <a:ea typeface="+mj-ea"/>
                <a:cs typeface="+mj-cs"/>
              </a:rPr>
            </a:br>
            <a:r>
              <a:rPr lang="en-GB" b="1" kern="0" dirty="0" smtClean="0">
                <a:solidFill>
                  <a:srgbClr val="000000"/>
                </a:solidFill>
                <a:latin typeface="Arial"/>
                <a:ea typeface="+mj-ea"/>
                <a:cs typeface="+mj-cs"/>
              </a:rPr>
              <a:t>Ayisha Ali</a:t>
            </a:r>
          </a:p>
          <a:p>
            <a:pPr marL="0" indent="0">
              <a:buNone/>
            </a:pPr>
            <a:r>
              <a:rPr lang="en-GB" sz="2000" kern="0" dirty="0" smtClean="0">
                <a:solidFill>
                  <a:srgbClr val="000000"/>
                </a:solidFill>
                <a:latin typeface="Arial"/>
                <a:ea typeface="+mj-ea"/>
                <a:cs typeface="+mj-cs"/>
              </a:rPr>
              <a:t>Education Resilience Team- Curriculum Lead</a:t>
            </a:r>
            <a:endParaRPr lang="en-GB" kern="0" dirty="0">
              <a:solidFill>
                <a:srgbClr val="000000"/>
              </a:solidFill>
              <a:latin typeface="Arial"/>
              <a:ea typeface="+mj-ea"/>
              <a:cs typeface="+mj-cs"/>
            </a:endParaRPr>
          </a:p>
          <a:p>
            <a:pPr marL="0" indent="0">
              <a:buNone/>
            </a:pPr>
            <a:r>
              <a:rPr lang="en-GB" b="1" kern="0" dirty="0" smtClean="0">
                <a:solidFill>
                  <a:srgbClr val="000000"/>
                </a:solidFill>
                <a:latin typeface="Arial"/>
                <a:ea typeface="+mj-ea"/>
                <a:cs typeface="+mj-cs"/>
              </a:rPr>
              <a:t>Colvin White </a:t>
            </a:r>
          </a:p>
          <a:p>
            <a:pPr marL="0" indent="0">
              <a:buNone/>
            </a:pPr>
            <a:r>
              <a:rPr lang="en-GB" sz="2000" kern="0" dirty="0" smtClean="0">
                <a:solidFill>
                  <a:srgbClr val="000000"/>
                </a:solidFill>
                <a:latin typeface="Arial"/>
                <a:ea typeface="+mj-ea"/>
                <a:cs typeface="+mj-cs"/>
              </a:rPr>
              <a:t>Early Help</a:t>
            </a:r>
            <a:endParaRPr lang="en-GB" sz="1400" dirty="0"/>
          </a:p>
        </p:txBody>
      </p:sp>
    </p:spTree>
    <p:extLst>
      <p:ext uri="{BB962C8B-B14F-4D97-AF65-F5344CB8AC3E}">
        <p14:creationId xmlns:p14="http://schemas.microsoft.com/office/powerpoint/2010/main" val="2097423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276872"/>
            <a:ext cx="8915400" cy="1143000"/>
          </a:xfrm>
        </p:spPr>
        <p:txBody>
          <a:bodyPr/>
          <a:lstStyle/>
          <a:p>
            <a:pPr marL="349250" lvl="1" algn="l"/>
            <a:r>
              <a:rPr lang="en-GB" sz="4000" b="1" dirty="0" smtClean="0"/>
              <a:t>Screening tool kit</a:t>
            </a:r>
            <a:r>
              <a:rPr lang="en-GB" sz="1400" b="1" dirty="0" smtClean="0"/>
              <a:t/>
            </a:r>
            <a:br>
              <a:rPr lang="en-GB" sz="1400" b="1" dirty="0" smtClean="0"/>
            </a:br>
            <a:r>
              <a:rPr lang="en-GB" sz="3600" dirty="0" smtClean="0"/>
              <a:t>Colvin White</a:t>
            </a:r>
            <a:br>
              <a:rPr lang="en-GB" sz="3600" dirty="0" smtClean="0"/>
            </a:br>
            <a:r>
              <a:rPr lang="en-GB" sz="3600" dirty="0"/>
              <a:t/>
            </a:r>
            <a:br>
              <a:rPr lang="en-GB" sz="3600" dirty="0"/>
            </a:br>
            <a:r>
              <a:rPr lang="en-GB" sz="1400" dirty="0" smtClean="0"/>
              <a:t>see separate hand out</a:t>
            </a:r>
            <a:r>
              <a:rPr lang="en-GB" sz="700" dirty="0" smtClean="0"/>
              <a:t/>
            </a:r>
            <a:br>
              <a:rPr lang="en-GB" sz="700" dirty="0" smtClean="0"/>
            </a:br>
            <a:endParaRPr lang="en-GB" sz="1200" dirty="0"/>
          </a:p>
        </p:txBody>
      </p:sp>
    </p:spTree>
    <p:extLst>
      <p:ext uri="{BB962C8B-B14F-4D97-AF65-F5344CB8AC3E}">
        <p14:creationId xmlns:p14="http://schemas.microsoft.com/office/powerpoint/2010/main" val="3441105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8" y="2506820"/>
            <a:ext cx="947605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2400" b="1" smtClean="0">
                <a:solidFill>
                  <a:srgbClr val="000000"/>
                </a:solidFill>
                <a:latin typeface="Arial" charset="0"/>
                <a:cs typeface="Arial" charset="0"/>
              </a:rPr>
              <a:t>Early Help &amp; Safeguarding in Birmingham</a:t>
            </a:r>
          </a:p>
          <a:p>
            <a:pPr fontAlgn="base">
              <a:spcBef>
                <a:spcPct val="0"/>
              </a:spcBef>
              <a:spcAft>
                <a:spcPct val="0"/>
              </a:spcAft>
            </a:pPr>
            <a:r>
              <a:rPr lang="en-GB" altLang="en-US" sz="2400" b="1" smtClean="0">
                <a:solidFill>
                  <a:srgbClr val="000000"/>
                </a:solidFill>
                <a:latin typeface="Arial" charset="0"/>
                <a:cs typeface="Arial" charset="0"/>
              </a:rPr>
              <a:t>Prevent Duty </a:t>
            </a:r>
          </a:p>
          <a:p>
            <a:pPr fontAlgn="base">
              <a:spcBef>
                <a:spcPct val="0"/>
              </a:spcBef>
              <a:spcAft>
                <a:spcPct val="0"/>
              </a:spcAft>
            </a:pPr>
            <a:r>
              <a:rPr lang="en-GB" altLang="en-US" sz="2400" b="1" smtClean="0">
                <a:solidFill>
                  <a:srgbClr val="000000"/>
                </a:solidFill>
                <a:latin typeface="Arial" charset="0"/>
                <a:cs typeface="Arial" charset="0"/>
              </a:rPr>
              <a:t>Early Help and Children Social Care </a:t>
            </a:r>
          </a:p>
          <a:p>
            <a:pPr fontAlgn="base">
              <a:spcBef>
                <a:spcPct val="0"/>
              </a:spcBef>
              <a:spcAft>
                <a:spcPct val="0"/>
              </a:spcAft>
            </a:pPr>
            <a:r>
              <a:rPr lang="en-GB" altLang="en-US" sz="2400" b="1" smtClean="0">
                <a:solidFill>
                  <a:srgbClr val="000000"/>
                </a:solidFill>
                <a:latin typeface="Arial" charset="0"/>
                <a:cs typeface="Arial" charset="0"/>
              </a:rPr>
              <a:t>Extremism Guidance and Assessment Support </a:t>
            </a:r>
            <a:endParaRPr lang="en-GB" altLang="en-US" sz="2400" smtClean="0">
              <a:solidFill>
                <a:srgbClr val="FF0000"/>
              </a:solidFill>
              <a:latin typeface="Arial" charset="0"/>
              <a:cs typeface="Arial" charset="0"/>
            </a:endParaRPr>
          </a:p>
        </p:txBody>
      </p:sp>
      <p:sp>
        <p:nvSpPr>
          <p:cNvPr id="31747" name="TextBox 4"/>
          <p:cNvSpPr txBox="1">
            <a:spLocks noChangeArrowheads="1"/>
          </p:cNvSpPr>
          <p:nvPr/>
        </p:nvSpPr>
        <p:spPr bwMode="auto">
          <a:xfrm>
            <a:off x="147965" y="5343525"/>
            <a:ext cx="977873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srgbClr val="FF0000"/>
              </a:solidFill>
              <a:cs typeface="Arial" charset="0"/>
            </a:endParaRPr>
          </a:p>
        </p:txBody>
      </p:sp>
    </p:spTree>
    <p:extLst>
      <p:ext uri="{BB962C8B-B14F-4D97-AF65-F5344CB8AC3E}">
        <p14:creationId xmlns:p14="http://schemas.microsoft.com/office/powerpoint/2010/main" val="404033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a:off x="201216" y="260350"/>
            <a:ext cx="540014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3200" b="1" smtClean="0">
                <a:solidFill>
                  <a:srgbClr val="000000"/>
                </a:solidFill>
                <a:latin typeface="Arial" charset="0"/>
                <a:cs typeface="Arial" charset="0"/>
              </a:rPr>
              <a:t>Learning Outcome</a:t>
            </a:r>
          </a:p>
        </p:txBody>
      </p:sp>
      <p:sp>
        <p:nvSpPr>
          <p:cNvPr id="32771" name="TextBox 6"/>
          <p:cNvSpPr txBox="1">
            <a:spLocks noChangeArrowheads="1"/>
          </p:cNvSpPr>
          <p:nvPr/>
        </p:nvSpPr>
        <p:spPr bwMode="auto">
          <a:xfrm>
            <a:off x="899452" y="1768516"/>
            <a:ext cx="727299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To update  awareness of the current legislation and responsibilities for professionals in relation to extremism/ radicalisation. </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Cascade the aim of this guidance </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Prevent duty</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Channel Panel</a:t>
            </a:r>
          </a:p>
          <a:p>
            <a:pPr fontAlgn="base">
              <a:spcBef>
                <a:spcPct val="0"/>
              </a:spcBef>
              <a:spcAft>
                <a:spcPct val="0"/>
              </a:spcAft>
              <a:buFont typeface="Arial" charset="0"/>
              <a:buChar char="•"/>
            </a:pPr>
            <a:r>
              <a:rPr lang="en-GB" altLang="en-US" sz="2000" smtClean="0">
                <a:solidFill>
                  <a:srgbClr val="000000"/>
                </a:solidFill>
                <a:latin typeface="Arial" charset="0"/>
                <a:cs typeface="Arial" charset="0"/>
              </a:rPr>
              <a:t>Provide children’s practitioners with an explorative set of questions and screening tool to assess the nature of extremism concerns being presented by a child or young person (CYP) and their family. </a:t>
            </a:r>
          </a:p>
        </p:txBody>
      </p:sp>
    </p:spTree>
    <p:extLst>
      <p:ext uri="{BB962C8B-B14F-4D97-AF65-F5344CB8AC3E}">
        <p14:creationId xmlns:p14="http://schemas.microsoft.com/office/powerpoint/2010/main" val="286841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95300" y="274779"/>
            <a:ext cx="89154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Prevent Duty July 2015</a:t>
            </a:r>
          </a:p>
        </p:txBody>
      </p:sp>
      <p:sp>
        <p:nvSpPr>
          <p:cNvPr id="3" name="Content Placeholder 2"/>
          <p:cNvSpPr>
            <a:spLocks noGrp="1"/>
          </p:cNvSpPr>
          <p:nvPr>
            <p:ph idx="1"/>
          </p:nvPr>
        </p:nvSpPr>
        <p:spPr>
          <a:xfrm>
            <a:off x="488421" y="1628779"/>
            <a:ext cx="8915400" cy="4525963"/>
          </a:xfrm>
        </p:spPr>
        <p:txBody>
          <a:bodyPr/>
          <a:lstStyle/>
          <a:p>
            <a:pPr fontAlgn="auto">
              <a:spcAft>
                <a:spcPts val="0"/>
              </a:spcAft>
              <a:buFont typeface="Arial" panose="020B0604020202020204" pitchFamily="34" charset="0"/>
              <a:buChar char="•"/>
              <a:defRPr/>
            </a:pPr>
            <a:endParaRPr lang="en-GB" sz="1800" dirty="0" smtClean="0"/>
          </a:p>
          <a:p>
            <a:pPr fontAlgn="auto">
              <a:spcAft>
                <a:spcPts val="0"/>
              </a:spcAft>
              <a:buFont typeface="Arial" panose="020B0604020202020204" pitchFamily="34" charset="0"/>
              <a:buChar char="•"/>
              <a:defRPr/>
            </a:pPr>
            <a:endParaRPr lang="en-GB" sz="1800" dirty="0"/>
          </a:p>
          <a:p>
            <a:pPr marL="0" indent="0" fontAlgn="auto">
              <a:spcAft>
                <a:spcPts val="0"/>
              </a:spcAft>
              <a:buFont typeface="Arial" panose="020B0604020202020204" pitchFamily="34" charset="0"/>
              <a:buNone/>
              <a:defRPr/>
            </a:pPr>
            <a:r>
              <a:rPr lang="en-GB" sz="1800" dirty="0" smtClean="0"/>
              <a:t>Came </a:t>
            </a:r>
            <a:r>
              <a:rPr lang="en-GB" sz="1800" dirty="0"/>
              <a:t>into effect from 1 July 2015, which makes specific reference to the need to have safeguarding arrangements to promote pupil`s welfare and prevent radicalisation and extremism. The statutory guidance on the Prevent duty summarises the requirements for specified authorities. I.e. Local Authorities, Schools and Childcare providers in terms of five general themes:</a:t>
            </a:r>
          </a:p>
          <a:p>
            <a:pPr fontAlgn="auto">
              <a:spcAft>
                <a:spcPts val="0"/>
              </a:spcAft>
              <a:buFont typeface="Arial" panose="020B0604020202020204" pitchFamily="34" charset="0"/>
              <a:buChar char="•"/>
              <a:defRPr/>
            </a:pPr>
            <a:endParaRPr lang="en-GB" sz="1800" dirty="0"/>
          </a:p>
          <a:p>
            <a:pPr fontAlgn="auto">
              <a:spcAft>
                <a:spcPts val="0"/>
              </a:spcAft>
              <a:buFont typeface="Arial" panose="020B0604020202020204" pitchFamily="34" charset="0"/>
              <a:buChar char="•"/>
              <a:defRPr/>
            </a:pPr>
            <a:r>
              <a:rPr lang="en-GB" sz="1800" dirty="0"/>
              <a:t>Risk assessment </a:t>
            </a:r>
          </a:p>
          <a:p>
            <a:pPr fontAlgn="auto">
              <a:spcAft>
                <a:spcPts val="0"/>
              </a:spcAft>
              <a:buFont typeface="Arial" panose="020B0604020202020204" pitchFamily="34" charset="0"/>
              <a:buChar char="•"/>
              <a:defRPr/>
            </a:pPr>
            <a:r>
              <a:rPr lang="en-GB" sz="1800" dirty="0"/>
              <a:t>Working in partnership</a:t>
            </a:r>
          </a:p>
          <a:p>
            <a:pPr fontAlgn="auto">
              <a:spcAft>
                <a:spcPts val="0"/>
              </a:spcAft>
              <a:buFont typeface="Arial" panose="020B0604020202020204" pitchFamily="34" charset="0"/>
              <a:buChar char="•"/>
              <a:defRPr/>
            </a:pPr>
            <a:r>
              <a:rPr lang="en-GB" sz="1800" dirty="0"/>
              <a:t>Staff training </a:t>
            </a:r>
          </a:p>
          <a:p>
            <a:pPr fontAlgn="auto">
              <a:spcAft>
                <a:spcPts val="0"/>
              </a:spcAft>
              <a:buFont typeface="Arial" panose="020B0604020202020204" pitchFamily="34" charset="0"/>
              <a:buChar char="•"/>
              <a:defRPr/>
            </a:pPr>
            <a:r>
              <a:rPr lang="en-GB" sz="1800" dirty="0"/>
              <a:t>IT</a:t>
            </a:r>
          </a:p>
          <a:p>
            <a:pPr fontAlgn="auto">
              <a:spcAft>
                <a:spcPts val="0"/>
              </a:spcAft>
              <a:buFont typeface="Arial" panose="020B0604020202020204" pitchFamily="34" charset="0"/>
              <a:buChar char="•"/>
              <a:defRPr/>
            </a:pPr>
            <a:r>
              <a:rPr lang="en-GB" sz="1800" dirty="0"/>
              <a:t>No Platform</a:t>
            </a:r>
          </a:p>
          <a:p>
            <a:pPr fontAlgn="auto">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317679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Prevent Guidance</a:t>
            </a:r>
          </a:p>
        </p:txBody>
      </p:sp>
      <p:sp>
        <p:nvSpPr>
          <p:cNvPr id="3" name="Content Placeholder 2"/>
          <p:cNvSpPr>
            <a:spLocks noGrp="1"/>
          </p:cNvSpPr>
          <p:nvPr>
            <p:ph idx="1"/>
          </p:nvPr>
        </p:nvSpPr>
        <p:spPr>
          <a:xfrm>
            <a:off x="488421" y="1628775"/>
            <a:ext cx="8915400" cy="3455988"/>
          </a:xfrm>
        </p:spPr>
        <p:txBody>
          <a:bodyPr/>
          <a:lstStyle/>
          <a:p>
            <a:pPr fontAlgn="auto">
              <a:spcAft>
                <a:spcPts val="0"/>
              </a:spcAft>
              <a:buFont typeface="Arial" panose="020B0604020202020204" pitchFamily="34" charset="0"/>
              <a:buChar char="•"/>
              <a:defRPr/>
            </a:pPr>
            <a:r>
              <a:rPr lang="en-GB" sz="2400" dirty="0"/>
              <a:t>In Birmingham we are strongly committed to meeting </a:t>
            </a:r>
            <a:endParaRPr lang="en-GB" sz="2400" dirty="0" smtClean="0"/>
          </a:p>
          <a:p>
            <a:pPr marL="0" indent="0" fontAlgn="auto">
              <a:spcAft>
                <a:spcPts val="0"/>
              </a:spcAft>
              <a:buFont typeface="Arial" panose="020B0604020202020204" pitchFamily="34" charset="0"/>
              <a:buNone/>
              <a:defRPr/>
            </a:pPr>
            <a:r>
              <a:rPr lang="en-GB" sz="2400" dirty="0"/>
              <a:t> </a:t>
            </a:r>
            <a:r>
              <a:rPr lang="en-GB" sz="2400" dirty="0" smtClean="0"/>
              <a:t>    the </a:t>
            </a:r>
            <a:r>
              <a:rPr lang="en-GB" sz="2400" dirty="0"/>
              <a:t>Prevent duty</a:t>
            </a:r>
          </a:p>
          <a:p>
            <a:pPr fontAlgn="auto">
              <a:spcAft>
                <a:spcPts val="0"/>
              </a:spcAft>
              <a:buFont typeface="Arial" panose="020B0604020202020204" pitchFamily="34" charset="0"/>
              <a:buChar char="•"/>
              <a:defRPr/>
            </a:pPr>
            <a:r>
              <a:rPr lang="en-GB" sz="2400" dirty="0"/>
              <a:t>This guidance document contains a screening </a:t>
            </a:r>
            <a:r>
              <a:rPr lang="en-GB" sz="2400" dirty="0" smtClean="0"/>
              <a:t>tool and </a:t>
            </a:r>
            <a:r>
              <a:rPr lang="en-GB" sz="2400" dirty="0"/>
              <a:t>assessment </a:t>
            </a:r>
            <a:r>
              <a:rPr lang="en-GB" sz="2400" dirty="0" smtClean="0"/>
              <a:t>questions to assist with exploring extremism </a:t>
            </a:r>
            <a:r>
              <a:rPr lang="en-GB" sz="2400" dirty="0"/>
              <a:t>concerns</a:t>
            </a:r>
          </a:p>
          <a:p>
            <a:pPr fontAlgn="auto">
              <a:spcAft>
                <a:spcPts val="0"/>
              </a:spcAft>
              <a:buFont typeface="Arial" panose="020B0604020202020204" pitchFamily="34" charset="0"/>
              <a:buChar char="•"/>
              <a:defRPr/>
            </a:pPr>
            <a:r>
              <a:rPr lang="en-GB" sz="2400" dirty="0"/>
              <a:t>The </a:t>
            </a:r>
            <a:r>
              <a:rPr lang="en-GB" sz="2400" dirty="0" smtClean="0"/>
              <a:t>Extremism guidance is </a:t>
            </a:r>
            <a:r>
              <a:rPr lang="en-GB" sz="2400" dirty="0"/>
              <a:t>to provide children’s practitioners with an explorative set of questions to assess the nature of extremism concerns being presented by a child or young person (CYP) and their family. </a:t>
            </a:r>
            <a:endParaRPr lang="en-GB" sz="2400" dirty="0" smtClean="0"/>
          </a:p>
          <a:p>
            <a:pPr fontAlgn="auto">
              <a:spcAft>
                <a:spcPts val="0"/>
              </a:spcAft>
              <a:buFont typeface="Arial" panose="020B0604020202020204" pitchFamily="34" charset="0"/>
              <a:buChar char="•"/>
              <a:defRPr/>
            </a:pPr>
            <a:endParaRPr lang="en-GB" sz="2400" dirty="0"/>
          </a:p>
          <a:p>
            <a:pPr fontAlgn="auto">
              <a:spcAft>
                <a:spcPts val="0"/>
              </a:spcAft>
              <a:buFont typeface="Arial" panose="020B0604020202020204" pitchFamily="34" charset="0"/>
              <a:buChar char="•"/>
              <a:defRPr/>
            </a:pPr>
            <a:endParaRPr lang="en-GB" sz="2400" dirty="0"/>
          </a:p>
        </p:txBody>
      </p:sp>
      <p:graphicFrame>
        <p:nvGraphicFramePr>
          <p:cNvPr id="34820" name="Object 3"/>
          <p:cNvGraphicFramePr>
            <a:graphicFrameLocks noChangeAspect="1"/>
          </p:cNvGraphicFramePr>
          <p:nvPr>
            <p:extLst>
              <p:ext uri="{D42A27DB-BD31-4B8C-83A1-F6EECF244321}">
                <p14:modId xmlns:p14="http://schemas.microsoft.com/office/powerpoint/2010/main" val="2982571052"/>
              </p:ext>
            </p:extLst>
          </p:nvPr>
        </p:nvGraphicFramePr>
        <p:xfrm>
          <a:off x="8409787" y="5516704"/>
          <a:ext cx="913210" cy="744537"/>
        </p:xfrm>
        <a:graphic>
          <a:graphicData uri="http://schemas.openxmlformats.org/presentationml/2006/ole">
            <mc:AlternateContent xmlns:mc="http://schemas.openxmlformats.org/markup-compatibility/2006">
              <mc:Choice xmlns:v="urn:schemas-microsoft-com:vml" Requires="v">
                <p:oleObj spid="_x0000_s1061" name="Document" showAsIcon="1" r:id="rId3" imgW="914400" imgH="771480" progId="Word.Document.8">
                  <p:link updateAutomatic="1"/>
                </p:oleObj>
              </mc:Choice>
              <mc:Fallback>
                <p:oleObj name="Document" showAsIcon="1" r:id="rId3" imgW="914400" imgH="771480" progId="Word.Document.8">
                  <p:link updateAutomatic="1"/>
                  <p:pic>
                    <p:nvPicPr>
                      <p:cNvPr id="0" name=""/>
                      <p:cNvPicPr>
                        <a:picLocks noChangeAspect="1" noChangeArrowheads="1"/>
                      </p:cNvPicPr>
                      <p:nvPr/>
                    </p:nvPicPr>
                    <p:blipFill>
                      <a:blip r:embed="rId4"/>
                      <a:srcRect/>
                      <a:stretch>
                        <a:fillRect/>
                      </a:stretch>
                    </p:blipFill>
                    <p:spPr bwMode="auto">
                      <a:xfrm>
                        <a:off x="8409787" y="5516704"/>
                        <a:ext cx="91321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0743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Currently in Birmingham</a:t>
            </a:r>
          </a:p>
        </p:txBody>
      </p:sp>
      <p:sp>
        <p:nvSpPr>
          <p:cNvPr id="35843" name="Content Placeholder 2"/>
          <p:cNvSpPr>
            <a:spLocks noGrp="1"/>
          </p:cNvSpPr>
          <p:nvPr>
            <p:ph idx="1"/>
          </p:nvPr>
        </p:nvSpPr>
        <p:spPr bwMode="auto">
          <a:xfrm>
            <a:off x="416190" y="2060716"/>
            <a:ext cx="8915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800" smtClean="0"/>
              <a:t>When a child and their family have needs that may require support, where an Adult or Young person experience trauma, abuse, that’s emotional, physical, sexual. harbour grievances that are born from being subject to persistent influences radicalised and extremist by parent sibling or other individuals. </a:t>
            </a:r>
          </a:p>
          <a:p>
            <a:r>
              <a:rPr lang="en-GB" altLang="en-US" sz="1800" smtClean="0"/>
              <a:t>Request for support to CASS – The risk will be explored and assessed to determine whether threshold met for Universal/ additional or complex and significant. Where there is an imminent concerns a crime is being or will be committed the WMCTU police should be informed, Prevent inbox referral to access Channel information sharing or request for a specialist mentor if needed</a:t>
            </a:r>
          </a:p>
          <a:p>
            <a:r>
              <a:rPr lang="en-GB" altLang="en-US" sz="1800" smtClean="0"/>
              <a:t>Anyone can make a Request for support and accompanying extremism screening through CASS. </a:t>
            </a:r>
          </a:p>
          <a:p>
            <a:r>
              <a:rPr lang="en-GB" altLang="en-US" sz="1800" smtClean="0"/>
              <a:t>Professional's can make a referral to the Prevent Inbox. </a:t>
            </a:r>
          </a:p>
          <a:p>
            <a:r>
              <a:rPr lang="en-GB" altLang="en-US" sz="1800" smtClean="0"/>
              <a:t>Staff/Professionals can access information and guidance at an Early Help Panel</a:t>
            </a:r>
          </a:p>
          <a:p>
            <a:r>
              <a:rPr lang="en-GB" altLang="en-US" sz="1800" smtClean="0"/>
              <a:t>Staff can make referral to request support from community safeguarding Panel.   </a:t>
            </a:r>
          </a:p>
          <a:p>
            <a:endParaRPr lang="en-GB" altLang="en-US" smtClean="0"/>
          </a:p>
        </p:txBody>
      </p:sp>
    </p:spTree>
    <p:extLst>
      <p:ext uri="{BB962C8B-B14F-4D97-AF65-F5344CB8AC3E}">
        <p14:creationId xmlns:p14="http://schemas.microsoft.com/office/powerpoint/2010/main" val="419171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nvGraphicFramePr>
        <p:xfrm>
          <a:off x="201216" y="260375"/>
          <a:ext cx="3095625" cy="4805378"/>
        </p:xfrm>
        <a:graphic>
          <a:graphicData uri="http://schemas.openxmlformats.org/drawingml/2006/table">
            <a:tbl>
              <a:tblPr firstRow="1" firstCol="1" bandRow="1"/>
              <a:tblGrid>
                <a:gridCol w="2288106"/>
                <a:gridCol w="807519"/>
              </a:tblGrid>
              <a:tr h="178554">
                <a:tc>
                  <a:txBody>
                    <a:bodyPr/>
                    <a:lstStyle/>
                    <a:p>
                      <a:pPr>
                        <a:lnSpc>
                          <a:spcPct val="115000"/>
                        </a:lnSpc>
                        <a:spcBef>
                          <a:spcPts val="600"/>
                        </a:spcBef>
                        <a:spcAft>
                          <a:spcPts val="0"/>
                        </a:spcAft>
                      </a:pPr>
                      <a:r>
                        <a:rPr lang="en-GB" sz="800" b="1" dirty="0">
                          <a:effectLst/>
                          <a:latin typeface="Arial"/>
                          <a:ea typeface="Calibri"/>
                          <a:cs typeface="Times New Roman"/>
                        </a:rPr>
                        <a:t>High Risk Indicators</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Bef>
                          <a:spcPts val="600"/>
                        </a:spcBef>
                        <a:spcAft>
                          <a:spcPts val="0"/>
                        </a:spcAft>
                      </a:pPr>
                      <a:r>
                        <a:rPr lang="en-GB" sz="800" b="1">
                          <a:effectLst/>
                          <a:latin typeface="Arial"/>
                          <a:ea typeface="Calibri"/>
                          <a:cs typeface="Times New Roman"/>
                        </a:rPr>
                        <a:t>Tick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87659">
                <a:tc>
                  <a:txBody>
                    <a:bodyPr/>
                    <a:lstStyle/>
                    <a:p>
                      <a:pPr>
                        <a:lnSpc>
                          <a:spcPct val="100000"/>
                        </a:lnSpc>
                        <a:spcBef>
                          <a:spcPts val="0"/>
                        </a:spcBef>
                        <a:spcAft>
                          <a:spcPts val="0"/>
                        </a:spcAft>
                      </a:pPr>
                      <a:r>
                        <a:rPr lang="en-GB" sz="800">
                          <a:effectLst/>
                          <a:latin typeface="Arial"/>
                          <a:ea typeface="Calibri"/>
                          <a:cs typeface="Times New Roman"/>
                        </a:rPr>
                        <a:t>Plans to travel to a conflict zone; or unexplained and/or sudden plans to travel to a country from which you can travel to a conflict zone</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dirty="0">
                          <a:effectLst/>
                          <a:latin typeface="Arial"/>
                          <a:ea typeface="Calibri"/>
                          <a:cs typeface="Times New Roman"/>
                        </a:rPr>
                        <a:t>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574">
                <a:tc>
                  <a:txBody>
                    <a:bodyPr/>
                    <a:lstStyle/>
                    <a:p>
                      <a:pPr>
                        <a:lnSpc>
                          <a:spcPct val="100000"/>
                        </a:lnSpc>
                        <a:spcBef>
                          <a:spcPts val="0"/>
                        </a:spcBef>
                        <a:spcAft>
                          <a:spcPts val="0"/>
                        </a:spcAft>
                      </a:pPr>
                      <a:r>
                        <a:rPr lang="en-GB" sz="800">
                          <a:effectLst/>
                          <a:latin typeface="Arial"/>
                          <a:ea typeface="Calibri"/>
                          <a:cs typeface="Times New Roman"/>
                        </a:rPr>
                        <a:t>Demonstrates support for and/or is articulating extreme views that are of significant harm to themselves or others, and may refuse to acknowledge other viewpoints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663">
                <a:tc>
                  <a:txBody>
                    <a:bodyPr/>
                    <a:lstStyle/>
                    <a:p>
                      <a:pPr>
                        <a:lnSpc>
                          <a:spcPct val="100000"/>
                        </a:lnSpc>
                        <a:spcBef>
                          <a:spcPts val="0"/>
                        </a:spcBef>
                        <a:spcAft>
                          <a:spcPts val="0"/>
                        </a:spcAft>
                      </a:pPr>
                      <a:r>
                        <a:rPr lang="en-GB" sz="800">
                          <a:effectLst/>
                          <a:latin typeface="Arial"/>
                          <a:ea typeface="Calibri"/>
                          <a:cs typeface="Times New Roman"/>
                        </a:rPr>
                        <a:t>Is living with someone who has a conviction against the Counter Terrorism and Security Act 2015 – known as TACT Offences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855">
                <a:tc>
                  <a:txBody>
                    <a:bodyPr/>
                    <a:lstStyle/>
                    <a:p>
                      <a:pPr>
                        <a:lnSpc>
                          <a:spcPct val="100000"/>
                        </a:lnSpc>
                        <a:spcBef>
                          <a:spcPts val="0"/>
                        </a:spcBef>
                        <a:spcAft>
                          <a:spcPts val="0"/>
                        </a:spcAft>
                      </a:pPr>
                      <a:r>
                        <a:rPr lang="en-GB" sz="800">
                          <a:effectLst/>
                          <a:latin typeface="Arial"/>
                          <a:ea typeface="Calibri"/>
                          <a:cs typeface="Times New Roman"/>
                        </a:rPr>
                        <a:t>Is in contact with, is being influenced by, and/or shows support for individuals, groups, or organisations that are known to hold harmful extreme views and/or undertake harmful acts based on those views; this includes family members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551">
                <a:tc>
                  <a:txBody>
                    <a:bodyPr/>
                    <a:lstStyle/>
                    <a:p>
                      <a:pPr>
                        <a:lnSpc>
                          <a:spcPct val="100000"/>
                        </a:lnSpc>
                        <a:spcBef>
                          <a:spcPts val="0"/>
                        </a:spcBef>
                        <a:spcAft>
                          <a:spcPts val="0"/>
                        </a:spcAft>
                      </a:pPr>
                      <a:r>
                        <a:rPr lang="en-GB" sz="800">
                          <a:effectLst/>
                          <a:latin typeface="Arial"/>
                          <a:ea typeface="Calibri"/>
                          <a:cs typeface="Times New Roman"/>
                        </a:rPr>
                        <a:t>Participation in an activity that might cause immediate harm to themselves or others based on them holding extreme views, e.g. a violent attack against others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073">
                <a:tc>
                  <a:txBody>
                    <a:bodyPr/>
                    <a:lstStyle/>
                    <a:p>
                      <a:pPr>
                        <a:lnSpc>
                          <a:spcPct val="100000"/>
                        </a:lnSpc>
                        <a:spcBef>
                          <a:spcPts val="0"/>
                        </a:spcBef>
                        <a:spcAft>
                          <a:spcPts val="0"/>
                        </a:spcAft>
                      </a:pPr>
                      <a:r>
                        <a:rPr lang="en-GB" sz="800">
                          <a:effectLst/>
                          <a:latin typeface="Arial"/>
                          <a:ea typeface="Calibri"/>
                          <a:cs typeface="Times New Roman"/>
                        </a:rPr>
                        <a:t>Has disengaged from wider activities and interests and become fixated with a particular issue, viewpoint or way of living that is unhealthy and harmful to the CYP, and/or others</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689">
                <a:tc>
                  <a:txBody>
                    <a:bodyPr/>
                    <a:lstStyle/>
                    <a:p>
                      <a:pPr>
                        <a:lnSpc>
                          <a:spcPct val="100000"/>
                        </a:lnSpc>
                        <a:spcBef>
                          <a:spcPts val="0"/>
                        </a:spcBef>
                        <a:spcAft>
                          <a:spcPts val="0"/>
                        </a:spcAft>
                      </a:pPr>
                      <a:r>
                        <a:rPr lang="en-GB" sz="800" dirty="0">
                          <a:effectLst/>
                          <a:latin typeface="Arial"/>
                          <a:ea typeface="Calibri"/>
                          <a:cs typeface="Times New Roman"/>
                        </a:rPr>
                        <a:t>Is accessing and/or sharing material of an extremist nature that is of significant harm to themselves and/or others</a:t>
                      </a:r>
                      <a:endParaRPr lang="en-GB" sz="800" dirty="0">
                        <a:effectLst/>
                        <a:latin typeface="Calibri"/>
                        <a:ea typeface="Calibri"/>
                        <a:cs typeface="Times New Roman"/>
                      </a:endParaRPr>
                    </a:p>
                    <a:p>
                      <a:pPr>
                        <a:lnSpc>
                          <a:spcPct val="100000"/>
                        </a:lnSpc>
                        <a:spcBef>
                          <a:spcPts val="0"/>
                        </a:spcBef>
                        <a:spcAft>
                          <a:spcPts val="0"/>
                        </a:spcAft>
                      </a:pPr>
                      <a:r>
                        <a:rPr lang="en-GB" sz="800" dirty="0">
                          <a:effectLst/>
                          <a:latin typeface="Arial"/>
                          <a:ea typeface="Calibri"/>
                          <a:cs typeface="Times New Roman"/>
                        </a:rPr>
                        <a:t>e.g. that contains violent or disturbing images; that encourages people to undertake violent acts, etc.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a:effectLst/>
                          <a:latin typeface="Arial"/>
                          <a:ea typeface="Calibri"/>
                          <a:cs typeface="Times New Roman"/>
                        </a:rPr>
                        <a:t> </a:t>
                      </a:r>
                      <a:endParaRPr lang="en-GB" sz="80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45">
                <a:tc>
                  <a:txBody>
                    <a:bodyPr/>
                    <a:lstStyle/>
                    <a:p>
                      <a:pPr>
                        <a:lnSpc>
                          <a:spcPct val="100000"/>
                        </a:lnSpc>
                        <a:spcBef>
                          <a:spcPts val="0"/>
                        </a:spcBef>
                        <a:spcAft>
                          <a:spcPts val="0"/>
                        </a:spcAft>
                      </a:pPr>
                      <a:r>
                        <a:rPr lang="en-GB" sz="800" dirty="0">
                          <a:effectLst/>
                          <a:latin typeface="Arial"/>
                          <a:ea typeface="Calibri"/>
                          <a:cs typeface="Times New Roman"/>
                        </a:rPr>
                        <a:t>Is spending time with unknown individuals that raises concern, including potential religious or sexual grooming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800" dirty="0">
                          <a:effectLst/>
                          <a:latin typeface="Arial"/>
                          <a:ea typeface="Calibri"/>
                          <a:cs typeface="Times New Roman"/>
                        </a:rPr>
                        <a:t> </a:t>
                      </a:r>
                      <a:endParaRPr lang="en-GB" sz="800" dirty="0">
                        <a:effectLst/>
                        <a:latin typeface="Calibri"/>
                        <a:ea typeface="Calibri"/>
                        <a:cs typeface="Times New Roman"/>
                      </a:endParaRPr>
                    </a:p>
                  </a:txBody>
                  <a:tcPr marL="46799" marR="4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3441304" y="476250"/>
          <a:ext cx="3384550" cy="5689600"/>
        </p:xfrm>
        <a:graphic>
          <a:graphicData uri="http://schemas.openxmlformats.org/drawingml/2006/table">
            <a:tbl>
              <a:tblPr firstRow="1" firstCol="1" bandRow="1"/>
              <a:tblGrid>
                <a:gridCol w="2490778"/>
                <a:gridCol w="893772"/>
              </a:tblGrid>
              <a:tr h="137176">
                <a:tc>
                  <a:txBody>
                    <a:bodyPr/>
                    <a:lstStyle/>
                    <a:p>
                      <a:pPr>
                        <a:lnSpc>
                          <a:spcPct val="100000"/>
                        </a:lnSpc>
                        <a:spcBef>
                          <a:spcPts val="0"/>
                        </a:spcBef>
                        <a:spcAft>
                          <a:spcPts val="0"/>
                        </a:spcAft>
                      </a:pPr>
                      <a:r>
                        <a:rPr lang="en-GB" sz="900" b="1" dirty="0">
                          <a:effectLst/>
                          <a:latin typeface="Arial"/>
                          <a:ea typeface="Calibri"/>
                          <a:cs typeface="Times New Roman"/>
                        </a:rPr>
                        <a:t>Medium Risk Indicators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en-GB" sz="900" b="1" dirty="0">
                          <a:effectLst/>
                          <a:latin typeface="Arial"/>
                          <a:ea typeface="Calibri"/>
                          <a:cs typeface="Times New Roman"/>
                        </a:rPr>
                        <a:t>Tick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14088">
                <a:tc>
                  <a:txBody>
                    <a:bodyPr/>
                    <a:lstStyle/>
                    <a:p>
                      <a:pPr>
                        <a:lnSpc>
                          <a:spcPct val="100000"/>
                        </a:lnSpc>
                        <a:spcBef>
                          <a:spcPts val="0"/>
                        </a:spcBef>
                        <a:spcAft>
                          <a:spcPts val="0"/>
                        </a:spcAft>
                      </a:pPr>
                      <a:r>
                        <a:rPr lang="en-GB" sz="900" dirty="0">
                          <a:effectLst/>
                          <a:latin typeface="Arial"/>
                          <a:ea typeface="Calibri"/>
                          <a:cs typeface="Times New Roman"/>
                        </a:rPr>
                        <a:t>Demonstrates support for and/or is articulating extreme views that are/may be of harm to themselves or others, and finds it difficult to acknowledge other viewpoints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056">
                <a:tc>
                  <a:txBody>
                    <a:bodyPr/>
                    <a:lstStyle/>
                    <a:p>
                      <a:pPr>
                        <a:lnSpc>
                          <a:spcPct val="100000"/>
                        </a:lnSpc>
                        <a:spcBef>
                          <a:spcPts val="0"/>
                        </a:spcBef>
                        <a:spcAft>
                          <a:spcPts val="0"/>
                        </a:spcAft>
                      </a:pPr>
                      <a:r>
                        <a:rPr lang="en-GB" sz="900" dirty="0">
                          <a:effectLst/>
                          <a:latin typeface="Arial"/>
                          <a:ea typeface="Calibri"/>
                          <a:cs typeface="Times New Roman"/>
                        </a:rPr>
                        <a:t>Is showing interest in, and may have contact with individuals, groups, or organisations that are known to hold harmful extreme views and/or undertake harmful acts based on those views; this includes family members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80">
                <a:tc>
                  <a:txBody>
                    <a:bodyPr/>
                    <a:lstStyle/>
                    <a:p>
                      <a:pPr>
                        <a:lnSpc>
                          <a:spcPct val="100000"/>
                        </a:lnSpc>
                        <a:spcBef>
                          <a:spcPts val="0"/>
                        </a:spcBef>
                        <a:spcAft>
                          <a:spcPts val="0"/>
                        </a:spcAft>
                      </a:pPr>
                      <a:r>
                        <a:rPr lang="en-GB" sz="900" dirty="0">
                          <a:effectLst/>
                          <a:latin typeface="Arial"/>
                          <a:ea typeface="Calibri"/>
                          <a:cs typeface="Times New Roman"/>
                        </a:rPr>
                        <a:t>Is starting to disengage with wider activities and interests and spending more time focusing on a particular issue, viewpoint or way of living that may be unhealthy and harmful to the CYP or others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704">
                <a:tc>
                  <a:txBody>
                    <a:bodyPr/>
                    <a:lstStyle/>
                    <a:p>
                      <a:pPr>
                        <a:lnSpc>
                          <a:spcPct val="100000"/>
                        </a:lnSpc>
                        <a:spcBef>
                          <a:spcPts val="0"/>
                        </a:spcBef>
                        <a:spcAft>
                          <a:spcPts val="0"/>
                        </a:spcAft>
                      </a:pPr>
                      <a:r>
                        <a:rPr lang="en-GB" sz="900" dirty="0">
                          <a:effectLst/>
                          <a:latin typeface="Arial"/>
                          <a:ea typeface="Calibri"/>
                          <a:cs typeface="Times New Roman"/>
                        </a:rPr>
                        <a:t>Is isolated from family, friends, peer and peer groups and/or is not forthcoming about how and who they spend their spare time with</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232">
                <a:tc>
                  <a:txBody>
                    <a:bodyPr/>
                    <a:lstStyle/>
                    <a:p>
                      <a:pPr>
                        <a:lnSpc>
                          <a:spcPct val="100000"/>
                        </a:lnSpc>
                        <a:spcBef>
                          <a:spcPts val="0"/>
                        </a:spcBef>
                        <a:spcAft>
                          <a:spcPts val="0"/>
                        </a:spcAft>
                      </a:pPr>
                      <a:r>
                        <a:rPr lang="en-GB" sz="900" dirty="0">
                          <a:effectLst/>
                          <a:latin typeface="Arial"/>
                          <a:ea typeface="Calibri"/>
                          <a:cs typeface="Times New Roman"/>
                        </a:rPr>
                        <a:t>Is accessing and/or sharing material of an extremist nature that is harmful to themselves and/or others </a:t>
                      </a:r>
                      <a:endParaRPr lang="en-GB" sz="900" dirty="0">
                        <a:effectLst/>
                        <a:latin typeface="Calibri"/>
                        <a:ea typeface="Calibri"/>
                        <a:cs typeface="Times New Roman"/>
                      </a:endParaRPr>
                    </a:p>
                    <a:p>
                      <a:pPr>
                        <a:lnSpc>
                          <a:spcPct val="100000"/>
                        </a:lnSpc>
                        <a:spcBef>
                          <a:spcPts val="0"/>
                        </a:spcBef>
                        <a:spcAft>
                          <a:spcPts val="0"/>
                        </a:spcAft>
                      </a:pPr>
                      <a:r>
                        <a:rPr lang="en-GB" sz="900" dirty="0">
                          <a:effectLst/>
                          <a:latin typeface="Arial"/>
                          <a:ea typeface="Calibri"/>
                          <a:cs typeface="Times New Roman"/>
                        </a:rPr>
                        <a:t>e.g. that encourages people to develop harmful views about others that encourages people to isolate themselves and narrow their viewpoints, etc.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80">
                <a:tc>
                  <a:txBody>
                    <a:bodyPr/>
                    <a:lstStyle/>
                    <a:p>
                      <a:pPr>
                        <a:lnSpc>
                          <a:spcPct val="100000"/>
                        </a:lnSpc>
                        <a:spcBef>
                          <a:spcPts val="0"/>
                        </a:spcBef>
                        <a:spcAft>
                          <a:spcPts val="0"/>
                        </a:spcAft>
                      </a:pPr>
                      <a:r>
                        <a:rPr lang="en-GB" sz="900" dirty="0">
                          <a:effectLst/>
                          <a:latin typeface="Arial"/>
                          <a:ea typeface="Calibri"/>
                          <a:cs typeface="Times New Roman"/>
                        </a:rPr>
                        <a:t>Has mental health concerns or developmental disorders (e.g. ASD) that make the CYP vulnerable to developing extreme views that are harmful to themselves or others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704">
                <a:tc>
                  <a:txBody>
                    <a:bodyPr/>
                    <a:lstStyle/>
                    <a:p>
                      <a:pPr>
                        <a:lnSpc>
                          <a:spcPct val="100000"/>
                        </a:lnSpc>
                        <a:spcBef>
                          <a:spcPts val="0"/>
                        </a:spcBef>
                        <a:spcAft>
                          <a:spcPts val="0"/>
                        </a:spcAft>
                      </a:pPr>
                      <a:r>
                        <a:rPr lang="en-GB" sz="900" dirty="0">
                          <a:effectLst/>
                          <a:latin typeface="Arial"/>
                          <a:ea typeface="Calibri"/>
                          <a:cs typeface="Times New Roman"/>
                        </a:rPr>
                        <a:t>Has alcohol and/or substance abuse issues that makes the CYP vulnerable to developing extreme views that are harmful to themselves or others</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80">
                <a:tc>
                  <a:txBody>
                    <a:bodyPr/>
                    <a:lstStyle/>
                    <a:p>
                      <a:pPr>
                        <a:lnSpc>
                          <a:spcPct val="100000"/>
                        </a:lnSpc>
                        <a:spcBef>
                          <a:spcPts val="0"/>
                        </a:spcBef>
                        <a:spcAft>
                          <a:spcPts val="0"/>
                        </a:spcAft>
                      </a:pPr>
                      <a:r>
                        <a:rPr lang="en-GB" sz="900" dirty="0">
                          <a:effectLst/>
                          <a:latin typeface="Arial"/>
                          <a:ea typeface="Calibri"/>
                          <a:cs typeface="Times New Roman"/>
                        </a:rPr>
                        <a:t>Is at risk from harmful cultural practices.  Please state the type of risk e.g. FGM, Forced Marriage, removal from education, honour based violence, abuse linked to faith or belief, etc. </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900" dirty="0">
                          <a:effectLst/>
                          <a:latin typeface="Arial"/>
                          <a:ea typeface="Calibri"/>
                          <a:cs typeface="Times New Roman"/>
                        </a:rPr>
                        <a:t> </a:t>
                      </a:r>
                      <a:endParaRPr lang="en-GB" sz="900" dirty="0">
                        <a:effectLst/>
                        <a:latin typeface="Calibri"/>
                        <a:ea typeface="Calibri"/>
                        <a:cs typeface="Times New Roman"/>
                      </a:endParaRPr>
                    </a:p>
                    <a:p>
                      <a:pPr>
                        <a:lnSpc>
                          <a:spcPct val="100000"/>
                        </a:lnSpc>
                        <a:spcBef>
                          <a:spcPts val="0"/>
                        </a:spcBef>
                        <a:spcAft>
                          <a:spcPts val="0"/>
                        </a:spcAft>
                      </a:pPr>
                      <a:r>
                        <a:rPr lang="en-GB" sz="900" dirty="0">
                          <a:effectLst/>
                          <a:latin typeface="Arial"/>
                          <a:ea typeface="Calibri"/>
                          <a:cs typeface="Times New Roman"/>
                        </a:rPr>
                        <a:t>…………………………...</a:t>
                      </a:r>
                      <a:endParaRPr lang="en-GB" sz="900" dirty="0">
                        <a:effectLst/>
                        <a:latin typeface="Calibri"/>
                        <a:ea typeface="Calibri"/>
                        <a:cs typeface="Times New Roman"/>
                      </a:endParaRPr>
                    </a:p>
                  </a:txBody>
                  <a:tcPr marL="55797" marR="55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nvGraphicFramePr>
        <p:xfrm>
          <a:off x="6968631" y="2852738"/>
          <a:ext cx="2736189" cy="3389312"/>
        </p:xfrm>
        <a:graphic>
          <a:graphicData uri="http://schemas.openxmlformats.org/drawingml/2006/table">
            <a:tbl>
              <a:tblPr firstRow="1" firstCol="1" bandRow="1"/>
              <a:tblGrid>
                <a:gridCol w="1944135"/>
                <a:gridCol w="792054"/>
              </a:tblGrid>
              <a:tr h="459116">
                <a:tc>
                  <a:txBody>
                    <a:bodyPr/>
                    <a:lstStyle/>
                    <a:p>
                      <a:pPr>
                        <a:lnSpc>
                          <a:spcPct val="100000"/>
                        </a:lnSpc>
                        <a:spcBef>
                          <a:spcPts val="0"/>
                        </a:spcBef>
                        <a:spcAft>
                          <a:spcPts val="0"/>
                        </a:spcAft>
                      </a:pPr>
                      <a:r>
                        <a:rPr lang="en-GB" sz="1100" b="1" dirty="0" smtClean="0">
                          <a:effectLst/>
                          <a:latin typeface="Arial"/>
                          <a:ea typeface="Calibri"/>
                          <a:cs typeface="Times New Roman"/>
                        </a:rPr>
                        <a:t>Low </a:t>
                      </a:r>
                      <a:r>
                        <a:rPr lang="en-GB" sz="1100" b="1" dirty="0">
                          <a:effectLst/>
                          <a:latin typeface="Arial"/>
                          <a:ea typeface="Calibri"/>
                          <a:cs typeface="Times New Roman"/>
                        </a:rPr>
                        <a:t>Risk Indicators</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Bef>
                          <a:spcPts val="0"/>
                        </a:spcBef>
                        <a:spcAft>
                          <a:spcPts val="0"/>
                        </a:spcAft>
                      </a:pPr>
                      <a:r>
                        <a:rPr lang="en-GB" sz="1100" b="1">
                          <a:effectLst/>
                          <a:latin typeface="Arial"/>
                          <a:ea typeface="Calibri"/>
                          <a:cs typeface="Times New Roman"/>
                        </a:rPr>
                        <a:t>Tick </a:t>
                      </a:r>
                      <a:endParaRPr lang="en-GB" sz="110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38318">
                <a:tc>
                  <a:txBody>
                    <a:bodyPr/>
                    <a:lstStyle/>
                    <a:p>
                      <a:pPr>
                        <a:lnSpc>
                          <a:spcPct val="100000"/>
                        </a:lnSpc>
                        <a:spcBef>
                          <a:spcPts val="0"/>
                        </a:spcBef>
                        <a:spcAft>
                          <a:spcPts val="0"/>
                        </a:spcAft>
                      </a:pPr>
                      <a:r>
                        <a:rPr lang="en-GB" sz="1100" dirty="0">
                          <a:effectLst/>
                          <a:latin typeface="Arial"/>
                          <a:ea typeface="Calibri"/>
                          <a:cs typeface="Times New Roman"/>
                        </a:rPr>
                        <a:t>Is struggling with their own identity, sense of belonging and/or may feel out of place in wider society</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a:effectLst/>
                          <a:latin typeface="Arial"/>
                          <a:ea typeface="Calibri"/>
                          <a:cs typeface="Times New Roman"/>
                        </a:rPr>
                        <a:t> </a:t>
                      </a:r>
                      <a:endParaRPr lang="en-GB" sz="110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655">
                <a:tc>
                  <a:txBody>
                    <a:bodyPr/>
                    <a:lstStyle/>
                    <a:p>
                      <a:pPr>
                        <a:lnSpc>
                          <a:spcPct val="100000"/>
                        </a:lnSpc>
                        <a:spcBef>
                          <a:spcPts val="0"/>
                        </a:spcBef>
                        <a:spcAft>
                          <a:spcPts val="0"/>
                        </a:spcAft>
                      </a:pPr>
                      <a:r>
                        <a:rPr lang="en-GB" sz="1100" dirty="0">
                          <a:effectLst/>
                          <a:latin typeface="Arial"/>
                          <a:ea typeface="Calibri"/>
                          <a:cs typeface="Times New Roman"/>
                        </a:rPr>
                        <a:t>A change in CYP’s views, appearance, behaviour and wellbeing that starts to raise concern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91">
                <a:tc>
                  <a:txBody>
                    <a:bodyPr/>
                    <a:lstStyle/>
                    <a:p>
                      <a:pPr>
                        <a:lnSpc>
                          <a:spcPct val="100000"/>
                        </a:lnSpc>
                        <a:spcBef>
                          <a:spcPts val="0"/>
                        </a:spcBef>
                        <a:spcAft>
                          <a:spcPts val="0"/>
                        </a:spcAft>
                      </a:pPr>
                      <a:r>
                        <a:rPr lang="en-GB" sz="1100">
                          <a:effectLst/>
                          <a:latin typeface="Arial"/>
                          <a:ea typeface="Calibri"/>
                          <a:cs typeface="Times New Roman"/>
                        </a:rPr>
                        <a:t>Is easily lead by others making them susceptible to influence </a:t>
                      </a:r>
                      <a:endParaRPr lang="en-GB" sz="110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232">
                <a:tc>
                  <a:txBody>
                    <a:bodyPr/>
                    <a:lstStyle/>
                    <a:p>
                      <a:pPr>
                        <a:lnSpc>
                          <a:spcPct val="100000"/>
                        </a:lnSpc>
                        <a:spcBef>
                          <a:spcPts val="0"/>
                        </a:spcBef>
                        <a:spcAft>
                          <a:spcPts val="0"/>
                        </a:spcAft>
                      </a:pPr>
                      <a:r>
                        <a:rPr lang="en-GB" sz="1100" dirty="0">
                          <a:effectLst/>
                          <a:latin typeface="Arial"/>
                          <a:ea typeface="Calibri"/>
                          <a:cs typeface="Times New Roman"/>
                        </a:rPr>
                        <a:t>Is becoming isolated from family, friends, peer and peer groups</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100" dirty="0">
                          <a:effectLst/>
                          <a:latin typeface="Arial"/>
                          <a:ea typeface="Calibri"/>
                          <a:cs typeface="Times New Roman"/>
                        </a:rPr>
                        <a:t> </a:t>
                      </a:r>
                      <a:endParaRPr lang="en-GB" sz="1100" dirty="0">
                        <a:effectLst/>
                        <a:latin typeface="Calibri"/>
                        <a:ea typeface="Calibri"/>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6950" name="Object 1"/>
          <p:cNvGraphicFramePr>
            <a:graphicFrameLocks noChangeAspect="1"/>
          </p:cNvGraphicFramePr>
          <p:nvPr>
            <p:extLst>
              <p:ext uri="{D42A27DB-BD31-4B8C-83A1-F6EECF244321}">
                <p14:modId xmlns:p14="http://schemas.microsoft.com/office/powerpoint/2010/main" val="1937686796"/>
              </p:ext>
            </p:extLst>
          </p:nvPr>
        </p:nvGraphicFramePr>
        <p:xfrm>
          <a:off x="662120" y="5445266"/>
          <a:ext cx="990600" cy="771525"/>
        </p:xfrm>
        <a:graphic>
          <a:graphicData uri="http://schemas.openxmlformats.org/presentationml/2006/ole">
            <mc:AlternateContent xmlns:mc="http://schemas.openxmlformats.org/markup-compatibility/2006">
              <mc:Choice xmlns:v="urn:schemas-microsoft-com:vml" Requires="v">
                <p:oleObj spid="_x0000_s2085" name="Acrobat Document" showAsIcon="1" r:id="rId3" imgW="914400" imgH="771480" progId="AcroExch.Document.11">
                  <p:embed/>
                </p:oleObj>
              </mc:Choice>
              <mc:Fallback>
                <p:oleObj name="Acrobat Document" showAsIcon="1" r:id="rId3" imgW="914400" imgH="771480" progId="AcroExch.Document.11">
                  <p:embed/>
                  <p:pic>
                    <p:nvPicPr>
                      <p:cNvPr id="0" name=""/>
                      <p:cNvPicPr>
                        <a:picLocks noChangeAspect="1" noChangeArrowheads="1"/>
                      </p:cNvPicPr>
                      <p:nvPr/>
                    </p:nvPicPr>
                    <p:blipFill>
                      <a:blip r:embed="rId4"/>
                      <a:srcRect/>
                      <a:stretch>
                        <a:fillRect/>
                      </a:stretch>
                    </p:blipFill>
                    <p:spPr bwMode="auto">
                      <a:xfrm>
                        <a:off x="662120" y="5445266"/>
                        <a:ext cx="990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1910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6873" y="2151204"/>
            <a:ext cx="439234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Snapshot of data</a:t>
            </a:r>
          </a:p>
        </p:txBody>
      </p:sp>
      <p:pic>
        <p:nvPicPr>
          <p:cNvPr id="37892" name="Chart 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4198" y="4310204"/>
            <a:ext cx="4464579"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197" y="2151204"/>
            <a:ext cx="37439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6197" y="4310204"/>
            <a:ext cx="37439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5"/>
          <p:cNvSpPr>
            <a:spLocks noChangeArrowheads="1"/>
          </p:cNvSpPr>
          <p:nvPr/>
        </p:nvSpPr>
        <p:spPr bwMode="auto">
          <a:xfrm>
            <a:off x="78"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srgbClr val="000000"/>
              </a:solidFill>
              <a:cs typeface="Arial" charset="0"/>
            </a:endParaRPr>
          </a:p>
        </p:txBody>
      </p:sp>
      <p:sp>
        <p:nvSpPr>
          <p:cNvPr id="37896" name="Rectangle 6"/>
          <p:cNvSpPr>
            <a:spLocks noChangeArrowheads="1"/>
          </p:cNvSpPr>
          <p:nvPr/>
        </p:nvSpPr>
        <p:spPr bwMode="auto">
          <a:xfrm>
            <a:off x="78"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GB" altLang="en-US" smtClean="0">
              <a:solidFill>
                <a:srgbClr val="000000"/>
              </a:solidFill>
              <a:cs typeface="Arial" charset="0"/>
            </a:endParaRPr>
          </a:p>
        </p:txBody>
      </p:sp>
      <p:sp>
        <p:nvSpPr>
          <p:cNvPr id="37897" name="Rectangle 7"/>
          <p:cNvSpPr>
            <a:spLocks noChangeArrowheads="1"/>
          </p:cNvSpPr>
          <p:nvPr/>
        </p:nvSpPr>
        <p:spPr bwMode="auto">
          <a:xfrm>
            <a:off x="78" y="4644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smtClean="0">
              <a:solidFill>
                <a:srgbClr val="000000"/>
              </a:solidFill>
              <a:latin typeface="Arial" charset="0"/>
              <a:cs typeface="Arial" charset="0"/>
            </a:endParaRPr>
          </a:p>
        </p:txBody>
      </p:sp>
      <p:sp>
        <p:nvSpPr>
          <p:cNvPr id="37898" name="Rectangle 8"/>
          <p:cNvSpPr>
            <a:spLocks noChangeArrowheads="1"/>
          </p:cNvSpPr>
          <p:nvPr/>
        </p:nvSpPr>
        <p:spPr bwMode="auto">
          <a:xfrm>
            <a:off x="78" y="659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altLang="en-US" smtClean="0">
              <a:solidFill>
                <a:srgbClr val="000000"/>
              </a:solidFill>
              <a:latin typeface="Arial" charset="0"/>
              <a:cs typeface="Arial" charset="0"/>
            </a:endParaRPr>
          </a:p>
        </p:txBody>
      </p:sp>
    </p:spTree>
    <p:extLst>
      <p:ext uri="{BB962C8B-B14F-4D97-AF65-F5344CB8AC3E}">
        <p14:creationId xmlns:p14="http://schemas.microsoft.com/office/powerpoint/2010/main" val="74683386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60653" y="404814"/>
            <a:ext cx="7128537" cy="6264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453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67783" y="333375"/>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Summary of CASS</a:t>
            </a:r>
          </a:p>
        </p:txBody>
      </p:sp>
      <p:sp>
        <p:nvSpPr>
          <p:cNvPr id="4" name="Rounded Rectangle 4"/>
          <p:cNvSpPr/>
          <p:nvPr/>
        </p:nvSpPr>
        <p:spPr>
          <a:xfrm>
            <a:off x="533353" y="2291864"/>
            <a:ext cx="7578597" cy="5600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r>
              <a:rPr lang="en-GB" dirty="0">
                <a:solidFill>
                  <a:prstClr val="black"/>
                </a:solidFill>
              </a:rPr>
              <a:t>2. The Social Worker i.e. TM at CASS will advise what level of </a:t>
            </a:r>
          </a:p>
          <a:p>
            <a:pPr marL="114300">
              <a:defRPr/>
            </a:pPr>
            <a:r>
              <a:rPr lang="en-GB" dirty="0">
                <a:solidFill>
                  <a:prstClr val="black"/>
                </a:solidFill>
              </a:rPr>
              <a:t>concern is met on the Right Service Right Time framework. </a:t>
            </a:r>
          </a:p>
        </p:txBody>
      </p:sp>
      <p:sp>
        <p:nvSpPr>
          <p:cNvPr id="5" name="Rounded Rectangle 4"/>
          <p:cNvSpPr/>
          <p:nvPr/>
        </p:nvSpPr>
        <p:spPr>
          <a:xfrm>
            <a:off x="508779" y="4293096"/>
            <a:ext cx="7708690" cy="102569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r>
              <a:rPr lang="en-GB" dirty="0">
                <a:solidFill>
                  <a:prstClr val="black"/>
                </a:solidFill>
              </a:rPr>
              <a:t>4. Additional needs – meets FST / TF criteria Conversation with FST manager in MASH and PREVENT school and Early Help leads – Police for de-confliction - allocation to FST / TF as appropriate </a:t>
            </a:r>
          </a:p>
          <a:p>
            <a:pPr marL="114300">
              <a:defRPr/>
            </a:pPr>
            <a:r>
              <a:rPr lang="en-GB" dirty="0">
                <a:solidFill>
                  <a:prstClr val="black"/>
                </a:solidFill>
              </a:rPr>
              <a:t> 	</a:t>
            </a:r>
          </a:p>
        </p:txBody>
      </p:sp>
      <p:sp>
        <p:nvSpPr>
          <p:cNvPr id="6" name="Rounded Rectangle 4"/>
          <p:cNvSpPr/>
          <p:nvPr/>
        </p:nvSpPr>
        <p:spPr>
          <a:xfrm>
            <a:off x="508783" y="2954091"/>
            <a:ext cx="7578597" cy="113454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endParaRPr lang="en-GB" dirty="0">
              <a:solidFill>
                <a:prstClr val="black"/>
              </a:solidFill>
            </a:endParaRPr>
          </a:p>
          <a:p>
            <a:pPr marL="114300">
              <a:defRPr/>
            </a:pPr>
            <a:endParaRPr lang="en-GB" dirty="0">
              <a:solidFill>
                <a:prstClr val="black"/>
              </a:solidFill>
            </a:endParaRPr>
          </a:p>
          <a:p>
            <a:pPr marL="114300">
              <a:defRPr/>
            </a:pPr>
            <a:r>
              <a:rPr lang="en-GB" dirty="0">
                <a:solidFill>
                  <a:prstClr val="black"/>
                </a:solidFill>
              </a:rPr>
              <a:t>3. Universal – Universal Plus – Additional needs does not meet FST/ TF criteria  Referrer contacted and informed of outcome of referral triage .If Universal or Universal Plus  referrer advised to address action seeking  support through resilience adviser or Early Help Prevent Lead at  Early Help Panels </a:t>
            </a:r>
          </a:p>
          <a:p>
            <a:pPr marL="114300">
              <a:defRPr/>
            </a:pPr>
            <a:endParaRPr lang="en-GB" dirty="0">
              <a:solidFill>
                <a:prstClr val="black"/>
              </a:solidFill>
            </a:endParaRPr>
          </a:p>
          <a:p>
            <a:pPr marL="114300">
              <a:defRPr/>
            </a:pPr>
            <a:r>
              <a:rPr lang="en-GB" dirty="0">
                <a:solidFill>
                  <a:prstClr val="black"/>
                </a:solidFill>
              </a:rPr>
              <a:t>	</a:t>
            </a:r>
          </a:p>
        </p:txBody>
      </p:sp>
      <p:sp>
        <p:nvSpPr>
          <p:cNvPr id="7" name="Rounded Rectangle 4"/>
          <p:cNvSpPr/>
          <p:nvPr/>
        </p:nvSpPr>
        <p:spPr>
          <a:xfrm>
            <a:off x="468340" y="1714275"/>
            <a:ext cx="7578597" cy="5600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457200" indent="-342900">
              <a:buFont typeface="+mj-lt"/>
              <a:buAutoNum type="arabicPeriod"/>
              <a:defRPr/>
            </a:pPr>
            <a:r>
              <a:rPr lang="en-GB" dirty="0">
                <a:solidFill>
                  <a:prstClr val="black"/>
                </a:solidFill>
              </a:rPr>
              <a:t>CASS will determine the level of risk from the Request for Support form (and </a:t>
            </a:r>
            <a:r>
              <a:rPr lang="en-GB" i="1" dirty="0">
                <a:solidFill>
                  <a:prstClr val="black"/>
                </a:solidFill>
              </a:rPr>
              <a:t>Extremism Screening tool ?). </a:t>
            </a:r>
          </a:p>
        </p:txBody>
      </p:sp>
      <p:sp>
        <p:nvSpPr>
          <p:cNvPr id="8" name="Rounded Rectangle 4"/>
          <p:cNvSpPr/>
          <p:nvPr/>
        </p:nvSpPr>
        <p:spPr>
          <a:xfrm>
            <a:off x="465376" y="5229452"/>
            <a:ext cx="7578597" cy="85225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53340" tIns="53340" rIns="53340" bIns="53340" spcCol="1270" anchor="ctr"/>
          <a:lstStyle/>
          <a:p>
            <a:pPr marL="114300">
              <a:defRPr/>
            </a:pPr>
            <a:endParaRPr lang="en-US" dirty="0">
              <a:solidFill>
                <a:prstClr val="black"/>
              </a:solidFill>
            </a:endParaRPr>
          </a:p>
          <a:p>
            <a:pPr marL="114300">
              <a:defRPr/>
            </a:pPr>
            <a:r>
              <a:rPr lang="en-US" dirty="0">
                <a:solidFill>
                  <a:prstClr val="black"/>
                </a:solidFill>
              </a:rPr>
              <a:t>5.Complex and Significant – Safeguarding discussion: </a:t>
            </a:r>
            <a:r>
              <a:rPr lang="en-GB" dirty="0">
                <a:solidFill>
                  <a:prstClr val="black"/>
                </a:solidFill>
              </a:rPr>
              <a:t>Outcome of Amber discussion: Early Help Support or ASTI Family assessment. Outcome of Strategy discussion: to determine whether s47 CP assessment is carried out. </a:t>
            </a:r>
            <a:endParaRPr lang="en-US" dirty="0">
              <a:solidFill>
                <a:prstClr val="black"/>
              </a:solidFill>
            </a:endParaRPr>
          </a:p>
        </p:txBody>
      </p:sp>
    </p:spTree>
    <p:extLst>
      <p:ext uri="{BB962C8B-B14F-4D97-AF65-F5344CB8AC3E}">
        <p14:creationId xmlns:p14="http://schemas.microsoft.com/office/powerpoint/2010/main" val="80274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latin typeface="Arial" panose="020B0604020202020204" pitchFamily="34" charset="0"/>
                <a:cs typeface="Arial" panose="020B0604020202020204" pitchFamily="34" charset="0"/>
              </a:rPr>
              <a:t>Workshop Order</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sz="2400" b="1" dirty="0" smtClean="0"/>
              <a:t>Workshop 1</a:t>
            </a:r>
            <a:r>
              <a:rPr lang="en-GB" sz="2400" dirty="0" smtClean="0"/>
              <a:t>: WRAP updates-current threat  (AA)</a:t>
            </a:r>
          </a:p>
          <a:p>
            <a:pPr marL="0" indent="0">
              <a:buNone/>
            </a:pPr>
            <a:endParaRPr lang="en-GB" sz="2400" dirty="0" smtClean="0"/>
          </a:p>
          <a:p>
            <a:pPr marL="0" indent="0">
              <a:buNone/>
            </a:pPr>
            <a:r>
              <a:rPr lang="en-GB" sz="2400" b="1" dirty="0" smtClean="0"/>
              <a:t>Workshop 2</a:t>
            </a:r>
            <a:r>
              <a:rPr lang="en-GB" sz="2400" dirty="0" smtClean="0"/>
              <a:t>: Prevent Risk </a:t>
            </a:r>
            <a:r>
              <a:rPr lang="en-GB" sz="2400" dirty="0"/>
              <a:t>A</a:t>
            </a:r>
            <a:r>
              <a:rPr lang="en-GB" sz="2400" dirty="0" smtClean="0"/>
              <a:t>ssessment (AA)</a:t>
            </a:r>
          </a:p>
          <a:p>
            <a:pPr marL="0" indent="0">
              <a:buNone/>
            </a:pPr>
            <a:endParaRPr lang="en-GB" sz="2400" dirty="0" smtClean="0"/>
          </a:p>
          <a:p>
            <a:pPr marL="0" indent="0">
              <a:buNone/>
            </a:pPr>
            <a:r>
              <a:rPr lang="en-GB" sz="2400" b="1" dirty="0" smtClean="0"/>
              <a:t>Workshop 3</a:t>
            </a:r>
            <a:r>
              <a:rPr lang="en-GB" sz="2400" dirty="0" smtClean="0"/>
              <a:t>: Making a referral- Screening toolkit (CW)</a:t>
            </a:r>
          </a:p>
          <a:p>
            <a:pPr marL="0" indent="0">
              <a:buNone/>
            </a:pPr>
            <a:endParaRPr lang="en-GB" sz="2400" dirty="0" smtClean="0"/>
          </a:p>
          <a:p>
            <a:pPr marL="0" indent="0">
              <a:buNone/>
            </a:pPr>
            <a:r>
              <a:rPr lang="en-GB" sz="2400" b="1" dirty="0" smtClean="0"/>
              <a:t>Workshop 4</a:t>
            </a:r>
            <a:r>
              <a:rPr lang="en-GB" sz="2400" dirty="0" smtClean="0"/>
              <a:t>: Curriculum resources- How do I teach about the dangers 	           of extremism and radicalisation in school? (AA)</a:t>
            </a:r>
          </a:p>
          <a:p>
            <a:pPr marL="0" indent="0">
              <a:buNone/>
            </a:pPr>
            <a:endParaRPr lang="en-GB" dirty="0"/>
          </a:p>
        </p:txBody>
      </p:sp>
    </p:spTree>
    <p:extLst>
      <p:ext uri="{BB962C8B-B14F-4D97-AF65-F5344CB8AC3E}">
        <p14:creationId xmlns:p14="http://schemas.microsoft.com/office/powerpoint/2010/main" val="3800454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Prevent support</a:t>
            </a:r>
          </a:p>
        </p:txBody>
      </p:sp>
      <p:sp>
        <p:nvSpPr>
          <p:cNvPr id="40963" name="Content Placeholder 2"/>
          <p:cNvSpPr>
            <a:spLocks noGrp="1"/>
          </p:cNvSpPr>
          <p:nvPr>
            <p:ph idx="1"/>
          </p:nvPr>
        </p:nvSpPr>
        <p:spPr bwMode="auto">
          <a:xfrm>
            <a:off x="343958" y="2133606"/>
            <a:ext cx="89154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latin typeface="Arial" charset="0"/>
                <a:cs typeface="Arial" charset="0"/>
              </a:rPr>
              <a:t>Prevent Leads invited to the discussion to offer information to inform the discussion about risk protective factors history etc. </a:t>
            </a:r>
          </a:p>
          <a:p>
            <a:r>
              <a:rPr lang="en-GB" altLang="en-US" sz="2000" smtClean="0">
                <a:latin typeface="Arial" charset="0"/>
                <a:cs typeface="Arial" charset="0"/>
              </a:rPr>
              <a:t>Prevent leads will provide advice and guidance when requested will liaise with referrer and allocated worker to offer advice and guidance in relation to accessible support and updates from Channel process.</a:t>
            </a:r>
          </a:p>
          <a:p>
            <a:r>
              <a:rPr lang="en-GB" altLang="en-US" sz="2000" smtClean="0">
                <a:latin typeface="Arial" charset="0"/>
                <a:cs typeface="Arial" charset="0"/>
              </a:rPr>
              <a:t>CTU de-confliction: is to determine whether should be brought to Channel for discussion. No Action three “M” tested as an aspect of Prevent /Channel case management: where the three “M” are tested for Malicious, Misguided or Maligned intent.</a:t>
            </a:r>
          </a:p>
          <a:p>
            <a:r>
              <a:rPr lang="en-GB" altLang="en-US" sz="2000" smtClean="0">
                <a:latin typeface="Arial" charset="0"/>
                <a:cs typeface="Arial" charset="0"/>
              </a:rPr>
              <a:t>Early Help partnership desk includes Health, School, WM police involved in the gathering of information for  discussion. </a:t>
            </a:r>
          </a:p>
          <a:p>
            <a:endParaRPr lang="en-GB" altLang="en-US" sz="2000" smtClean="0">
              <a:latin typeface="Arial" charset="0"/>
              <a:cs typeface="Arial" charset="0"/>
            </a:endParaRPr>
          </a:p>
        </p:txBody>
      </p:sp>
    </p:spTree>
    <p:extLst>
      <p:ext uri="{BB962C8B-B14F-4D97-AF65-F5344CB8AC3E}">
        <p14:creationId xmlns:p14="http://schemas.microsoft.com/office/powerpoint/2010/main" val="315849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t>Intervention’s for frontline workers</a:t>
            </a:r>
            <a:br>
              <a:rPr lang="en-GB" altLang="en-US" sz="3200" smtClean="0"/>
            </a:br>
            <a:r>
              <a:rPr lang="en-GB" altLang="en-US" sz="3200" smtClean="0"/>
              <a:t>CSC EH Extremism Guidance</a:t>
            </a:r>
          </a:p>
        </p:txBody>
      </p:sp>
      <p:sp>
        <p:nvSpPr>
          <p:cNvPr id="41987" name="Content Placeholder 2"/>
          <p:cNvSpPr>
            <a:spLocks noGrp="1"/>
          </p:cNvSpPr>
          <p:nvPr>
            <p:ph idx="1"/>
          </p:nvPr>
        </p:nvSpPr>
        <p:spPr bwMode="auto">
          <a:xfrm>
            <a:off x="271727" y="1773238"/>
            <a:ext cx="89154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latin typeface="Arial" charset="0"/>
                <a:cs typeface="Arial" charset="0"/>
              </a:rPr>
              <a:t>Prevent in Birmingham EY,EH,SGVA</a:t>
            </a:r>
          </a:p>
          <a:p>
            <a:r>
              <a:rPr lang="en-GB" altLang="en-US" sz="2000" smtClean="0">
                <a:latin typeface="Arial" charset="0"/>
                <a:cs typeface="Arial" charset="0"/>
              </a:rPr>
              <a:t>Request for support </a:t>
            </a:r>
          </a:p>
          <a:p>
            <a:r>
              <a:rPr lang="en-GB" altLang="en-US" sz="2000" smtClean="0">
                <a:latin typeface="Arial" charset="0"/>
                <a:cs typeface="Arial" charset="0"/>
              </a:rPr>
              <a:t>Referral pathways: Channel and CS</a:t>
            </a:r>
          </a:p>
          <a:p>
            <a:r>
              <a:rPr lang="en-GB" altLang="en-US" sz="2000" smtClean="0">
                <a:latin typeface="Arial" charset="0"/>
                <a:cs typeface="Arial" charset="0"/>
              </a:rPr>
              <a:t>Extremism Screening tool</a:t>
            </a:r>
          </a:p>
          <a:p>
            <a:r>
              <a:rPr lang="en-GB" altLang="en-US" sz="2000" smtClean="0">
                <a:latin typeface="Arial" charset="0"/>
                <a:cs typeface="Arial" charset="0"/>
              </a:rPr>
              <a:t>Explorative questions to aid assessment</a:t>
            </a:r>
          </a:p>
          <a:p>
            <a:r>
              <a:rPr lang="en-GB" altLang="en-US" sz="2000" smtClean="0">
                <a:latin typeface="Arial" charset="0"/>
                <a:cs typeface="Arial" charset="0"/>
              </a:rPr>
              <a:t>Prevent Vulnerbility assessment</a:t>
            </a:r>
          </a:p>
          <a:p>
            <a:r>
              <a:rPr lang="en-GB" altLang="en-US" sz="2000" smtClean="0">
                <a:latin typeface="Arial" charset="0"/>
                <a:cs typeface="Arial" charset="0"/>
              </a:rPr>
              <a:t>Signs of safety (SOS)</a:t>
            </a:r>
          </a:p>
          <a:p>
            <a:r>
              <a:rPr lang="en-GB" altLang="en-US" sz="2000" smtClean="0">
                <a:latin typeface="Arial" charset="0"/>
                <a:cs typeface="Arial" charset="0"/>
              </a:rPr>
              <a:t>Three Houses</a:t>
            </a:r>
          </a:p>
          <a:p>
            <a:r>
              <a:rPr lang="en-GB" altLang="en-US" sz="2000" smtClean="0">
                <a:latin typeface="Arial" charset="0"/>
                <a:cs typeface="Arial" charset="0"/>
              </a:rPr>
              <a:t>EARS</a:t>
            </a:r>
            <a:endParaRPr lang="en-GB" altLang="en-US" smtClean="0"/>
          </a:p>
          <a:p>
            <a:endParaRPr lang="en-GB" altLang="en-US" smtClean="0"/>
          </a:p>
        </p:txBody>
      </p:sp>
      <p:graphicFrame>
        <p:nvGraphicFramePr>
          <p:cNvPr id="41988" name="Object 4"/>
          <p:cNvGraphicFramePr>
            <a:graphicFrameLocks noChangeAspect="1"/>
          </p:cNvGraphicFramePr>
          <p:nvPr>
            <p:extLst>
              <p:ext uri="{D42A27DB-BD31-4B8C-83A1-F6EECF244321}">
                <p14:modId xmlns:p14="http://schemas.microsoft.com/office/powerpoint/2010/main" val="1078108630"/>
              </p:ext>
            </p:extLst>
          </p:nvPr>
        </p:nvGraphicFramePr>
        <p:xfrm>
          <a:off x="7833658" y="5516704"/>
          <a:ext cx="914929" cy="771525"/>
        </p:xfrm>
        <a:graphic>
          <a:graphicData uri="http://schemas.openxmlformats.org/presentationml/2006/ole">
            <mc:AlternateContent xmlns:mc="http://schemas.openxmlformats.org/markup-compatibility/2006">
              <mc:Choice xmlns:v="urn:schemas-microsoft-com:vml" Requires="v">
                <p:oleObj spid="_x0000_s3109" name="Acrobat Document" showAsIcon="1" r:id="rId3" imgW="914400" imgH="771480" progId="AcroExch.Document.11">
                  <p:embed/>
                </p:oleObj>
              </mc:Choice>
              <mc:Fallback>
                <p:oleObj name="Acrobat Document" showAsIcon="1" r:id="rId3" imgW="914400" imgH="771480" progId="AcroExch.Document.11">
                  <p:embed/>
                  <p:pic>
                    <p:nvPicPr>
                      <p:cNvPr id="0" name=""/>
                      <p:cNvPicPr>
                        <a:picLocks noChangeAspect="1" noChangeArrowheads="1"/>
                      </p:cNvPicPr>
                      <p:nvPr/>
                    </p:nvPicPr>
                    <p:blipFill>
                      <a:blip r:embed="rId4"/>
                      <a:srcRect/>
                      <a:stretch>
                        <a:fillRect/>
                      </a:stretch>
                    </p:blipFill>
                    <p:spPr bwMode="auto">
                      <a:xfrm>
                        <a:off x="7833658" y="5516704"/>
                        <a:ext cx="914929"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980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mtClean="0"/>
              <a:t>Extremist profile</a:t>
            </a:r>
          </a:p>
        </p:txBody>
      </p:sp>
      <p:sp>
        <p:nvSpPr>
          <p:cNvPr id="43011" name="Content Placeholder 2"/>
          <p:cNvSpPr>
            <a:spLocks noGrp="1"/>
          </p:cNvSpPr>
          <p:nvPr>
            <p:ph idx="1"/>
          </p:nvPr>
        </p:nvSpPr>
        <p:spPr bwMode="auto">
          <a:xfrm>
            <a:off x="560652" y="2205042"/>
            <a:ext cx="891540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800" smtClean="0"/>
              <a:t>Family resemblance model: features commonly but individuals may not display all traits. </a:t>
            </a:r>
          </a:p>
          <a:p>
            <a:endParaRPr lang="en-GB" altLang="en-US" sz="1800" smtClean="0"/>
          </a:p>
          <a:p>
            <a:r>
              <a:rPr lang="en-GB" altLang="en-US" sz="1800" smtClean="0"/>
              <a:t>Authoritarianism: rigid thinking, harsh punishments, blind obedience</a:t>
            </a:r>
          </a:p>
          <a:p>
            <a:endParaRPr lang="en-GB" altLang="en-US" sz="1800" smtClean="0"/>
          </a:p>
          <a:p>
            <a:r>
              <a:rPr lang="en-GB" altLang="en-US" sz="1800" smtClean="0"/>
              <a:t>Prejudice: stereo typing, simplistic categorisations</a:t>
            </a:r>
          </a:p>
          <a:p>
            <a:endParaRPr lang="en-GB" altLang="en-US" sz="1800" smtClean="0"/>
          </a:p>
          <a:p>
            <a:r>
              <a:rPr lang="en-GB" altLang="en-US" sz="1800" smtClean="0"/>
              <a:t>Political, historical and religious ideologies: perceived or real grievances, strict interpretation of text, economic factors, trauma</a:t>
            </a:r>
          </a:p>
          <a:p>
            <a:endParaRPr lang="en-GB" altLang="en-US" sz="1800" smtClean="0"/>
          </a:p>
          <a:p>
            <a:r>
              <a:rPr lang="en-GB" altLang="en-US" sz="1800" smtClean="0"/>
              <a:t>Issues of identity and belonging: Hybrid identities, sense of purpose, sense of isolation</a:t>
            </a:r>
          </a:p>
        </p:txBody>
      </p:sp>
    </p:spTree>
    <p:extLst>
      <p:ext uri="{BB962C8B-B14F-4D97-AF65-F5344CB8AC3E}">
        <p14:creationId xmlns:p14="http://schemas.microsoft.com/office/powerpoint/2010/main" val="1424139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t>Protecting young people – </a:t>
            </a:r>
            <a:br>
              <a:rPr lang="en-GB" altLang="en-US" sz="3200" smtClean="0"/>
            </a:br>
            <a:r>
              <a:rPr lang="en-GB" altLang="en-US" sz="3200" smtClean="0"/>
              <a:t>practitioner to consider</a:t>
            </a:r>
          </a:p>
        </p:txBody>
      </p:sp>
      <p:sp>
        <p:nvSpPr>
          <p:cNvPr id="3" name="Content Placeholder 2"/>
          <p:cNvSpPr>
            <a:spLocks noGrp="1"/>
          </p:cNvSpPr>
          <p:nvPr>
            <p:ph idx="1"/>
          </p:nvPr>
        </p:nvSpPr>
        <p:spPr>
          <a:xfrm>
            <a:off x="488421" y="1628779"/>
            <a:ext cx="8915400" cy="4525963"/>
          </a:xfrm>
        </p:spPr>
        <p:txBody>
          <a:bodyPr/>
          <a:lstStyle/>
          <a:p>
            <a:pPr fontAlgn="auto">
              <a:spcAft>
                <a:spcPts val="0"/>
              </a:spcAft>
              <a:buFont typeface="Arial" panose="020B0604020202020204" pitchFamily="34" charset="0"/>
              <a:buChar char="•"/>
              <a:defRPr/>
            </a:pPr>
            <a:endParaRPr lang="en-GB" sz="24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All about me</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Self assessment </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PHSE</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Early Help Assessment / EH Plan</a:t>
            </a:r>
            <a:endParaRPr lang="en-GB"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Channel Panel</a:t>
            </a:r>
          </a:p>
          <a:p>
            <a:pPr fontAlgn="auto">
              <a:spcAft>
                <a:spcPts val="0"/>
              </a:spcAft>
              <a:buFont typeface="Arial" panose="020B0604020202020204" pitchFamily="34" charset="0"/>
              <a:buChar char="•"/>
              <a:defRPr/>
            </a:pPr>
            <a:r>
              <a:rPr lang="en-GB" sz="2400" dirty="0" smtClean="0">
                <a:latin typeface="Arial" panose="020B0604020202020204" pitchFamily="34" charset="0"/>
                <a:cs typeface="Arial" panose="020B0604020202020204" pitchFamily="34" charset="0"/>
              </a:rPr>
              <a:t>Community Safety Panel</a:t>
            </a:r>
          </a:p>
          <a:p>
            <a:pPr fontAlgn="auto">
              <a:spcAft>
                <a:spcPts val="0"/>
              </a:spcAft>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endParaRPr lang="en-GB" sz="24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098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20113" y="1749429"/>
            <a:ext cx="8208565" cy="4284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05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416190" y="5661166"/>
            <a:ext cx="9145852"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2000" smtClean="0"/>
              <a:t>http://course.ncalt.com/Channel_General_Awareness</a:t>
            </a:r>
          </a:p>
        </p:txBody>
      </p:sp>
      <p:pic>
        <p:nvPicPr>
          <p:cNvPr id="4608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16246" y="1196975"/>
            <a:ext cx="6841331" cy="4522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214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95302" y="274779"/>
            <a:ext cx="4817137"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latin typeface="Arial" charset="0"/>
                <a:cs typeface="Arial" charset="0"/>
              </a:rPr>
              <a:t>Prevent online resources</a:t>
            </a:r>
          </a:p>
        </p:txBody>
      </p:sp>
      <p:sp>
        <p:nvSpPr>
          <p:cNvPr id="3" name="Content Placeholder 2"/>
          <p:cNvSpPr>
            <a:spLocks noGrp="1"/>
          </p:cNvSpPr>
          <p:nvPr>
            <p:ph idx="1"/>
          </p:nvPr>
        </p:nvSpPr>
        <p:spPr>
          <a:xfrm>
            <a:off x="488421" y="1628779"/>
            <a:ext cx="8915400" cy="4525963"/>
          </a:xfrm>
        </p:spPr>
        <p:txBody>
          <a:bodyPr/>
          <a:lstStyle/>
          <a:p>
            <a:pPr fontAlgn="auto">
              <a:spcAft>
                <a:spcPts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Educate Against </a:t>
            </a:r>
            <a:r>
              <a:rPr lang="en-GB" sz="2000" dirty="0" smtClean="0">
                <a:latin typeface="Arial" panose="020B0604020202020204" pitchFamily="34" charset="0"/>
                <a:cs typeface="Arial" panose="020B0604020202020204" pitchFamily="34" charset="0"/>
              </a:rPr>
              <a:t>Hate(January </a:t>
            </a:r>
            <a:r>
              <a:rPr lang="en-GB" sz="2000" dirty="0">
                <a:latin typeface="Arial" panose="020B0604020202020204" pitchFamily="34" charset="0"/>
                <a:cs typeface="Arial" panose="020B0604020202020204" pitchFamily="34" charset="0"/>
              </a:rPr>
              <a:t>2016) - toolkit for </a:t>
            </a:r>
            <a:endParaRPr lang="en-GB" sz="20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schools </a:t>
            </a:r>
            <a:r>
              <a:rPr lang="en-GB" sz="2000" dirty="0">
                <a:latin typeface="Arial" panose="020B0604020202020204" pitchFamily="34" charset="0"/>
                <a:cs typeface="Arial" panose="020B0604020202020204" pitchFamily="34" charset="0"/>
              </a:rPr>
              <a:t>and parents </a:t>
            </a:r>
            <a:r>
              <a:rPr lang="en-GB" sz="2000" dirty="0">
                <a:latin typeface="Arial" panose="020B0604020202020204" pitchFamily="34" charset="0"/>
                <a:cs typeface="Arial" panose="020B0604020202020204" pitchFamily="34" charset="0"/>
                <a:hlinkClick r:id="rId2"/>
              </a:rPr>
              <a:t>http://www.educateagainsthate.com</a:t>
            </a:r>
            <a:r>
              <a:rPr lang="en-GB" sz="2000" dirty="0" smtClean="0">
                <a:latin typeface="Arial" panose="020B0604020202020204" pitchFamily="34" charset="0"/>
                <a:cs typeface="Arial" panose="020B0604020202020204" pitchFamily="34" charset="0"/>
                <a:hlinkClick r:id="rId2"/>
              </a:rPr>
              <a:t>/</a:t>
            </a:r>
            <a:endParaRPr lang="en-GB" sz="20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Home </a:t>
            </a:r>
            <a:r>
              <a:rPr lang="en-GB" sz="2000" dirty="0">
                <a:latin typeface="Arial" panose="020B0604020202020204" pitchFamily="34" charset="0"/>
                <a:cs typeface="Arial" panose="020B0604020202020204" pitchFamily="34" charset="0"/>
              </a:rPr>
              <a:t>office (March 2015; revised September 2015) Prevent Duty </a:t>
            </a:r>
            <a:r>
              <a:rPr lang="en-GB" sz="2000" dirty="0" smtClean="0">
                <a:latin typeface="Arial" panose="020B0604020202020204" pitchFamily="34" charset="0"/>
                <a:cs typeface="Arial" panose="020B0604020202020204" pitchFamily="34" charset="0"/>
              </a:rPr>
              <a:t>Guidance </a:t>
            </a:r>
            <a:r>
              <a:rPr lang="en-GB" sz="2000" dirty="0" smtClean="0">
                <a:latin typeface="Arial" panose="020B0604020202020204" pitchFamily="34" charset="0"/>
                <a:cs typeface="Arial" panose="020B0604020202020204" pitchFamily="34" charset="0"/>
                <a:hlinkClick r:id="rId3"/>
              </a:rPr>
              <a:t>https</a:t>
            </a:r>
            <a:r>
              <a:rPr lang="en-GB" sz="2000" dirty="0">
                <a:latin typeface="Arial" panose="020B0604020202020204" pitchFamily="34" charset="0"/>
                <a:cs typeface="Arial" panose="020B0604020202020204" pitchFamily="34" charset="0"/>
                <a:hlinkClick r:id="rId3"/>
              </a:rPr>
              <a:t>://</a:t>
            </a:r>
            <a:r>
              <a:rPr lang="en-GB" sz="2000" dirty="0" smtClean="0">
                <a:latin typeface="Arial" panose="020B0604020202020204" pitchFamily="34" charset="0"/>
                <a:cs typeface="Arial" panose="020B0604020202020204" pitchFamily="34" charset="0"/>
                <a:hlinkClick r:id="rId3"/>
              </a:rPr>
              <a:t>www.gov.uk/government/publications/prevent-duty-guidance</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a:latin typeface="Arial" panose="020B0604020202020204" pitchFamily="34" charset="0"/>
                <a:cs typeface="Arial" panose="020B0604020202020204" pitchFamily="34" charset="0"/>
              </a:rPr>
              <a:t>Local Safeguarding Children’s </a:t>
            </a:r>
            <a:r>
              <a:rPr lang="en-GB" sz="2000" dirty="0" smtClean="0">
                <a:latin typeface="Arial" panose="020B0604020202020204" pitchFamily="34" charset="0"/>
                <a:cs typeface="Arial" panose="020B0604020202020204" pitchFamily="34" charset="0"/>
              </a:rPr>
              <a:t>Board </a:t>
            </a:r>
            <a:r>
              <a:rPr lang="en-GB" sz="2000" dirty="0" smtClean="0">
                <a:latin typeface="Arial" panose="020B0604020202020204" pitchFamily="34" charset="0"/>
                <a:cs typeface="Arial" panose="020B0604020202020204" pitchFamily="34" charset="0"/>
                <a:hlinkClick r:id="rId4"/>
              </a:rPr>
              <a:t>http</a:t>
            </a:r>
            <a:r>
              <a:rPr lang="en-GB" sz="2000" dirty="0">
                <a:latin typeface="Arial" panose="020B0604020202020204" pitchFamily="34" charset="0"/>
                <a:cs typeface="Arial" panose="020B0604020202020204" pitchFamily="34" charset="0"/>
                <a:hlinkClick r:id="rId4"/>
              </a:rPr>
              <a:t>://www.lscbbirmingham.org.uk</a:t>
            </a:r>
            <a:r>
              <a:rPr lang="en-GB" sz="2000" dirty="0" smtClean="0">
                <a:latin typeface="Arial" panose="020B0604020202020204" pitchFamily="34" charset="0"/>
                <a:cs typeface="Arial" panose="020B0604020202020204" pitchFamily="34" charset="0"/>
                <a:hlinkClick r:id="rId4"/>
              </a:rPr>
              <a:t>/</a:t>
            </a:r>
            <a:endParaRPr lang="en-GB" sz="200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Channel Panel awareness online resources; </a:t>
            </a:r>
            <a:r>
              <a:rPr lang="en-GB" sz="2000" dirty="0">
                <a:hlinkClick r:id="rId5"/>
              </a:rPr>
              <a:t>http://</a:t>
            </a:r>
            <a:r>
              <a:rPr lang="en-GB" sz="2000" dirty="0" smtClean="0">
                <a:hlinkClick r:id="rId5"/>
              </a:rPr>
              <a:t>course.ncalt.com/Channel_General_Awareness</a:t>
            </a:r>
            <a:r>
              <a:rPr lang="en-GB" sz="2000" dirty="0" smtClean="0"/>
              <a:t>  </a:t>
            </a:r>
          </a:p>
          <a:p>
            <a:pPr fontAlgn="auto">
              <a:spcAft>
                <a:spcPts val="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INTRODUCTION </a:t>
            </a:r>
            <a:r>
              <a:rPr lang="en-GB" sz="2000" dirty="0">
                <a:latin typeface="Arial" panose="020B0604020202020204" pitchFamily="34" charset="0"/>
                <a:cs typeface="Arial" panose="020B0604020202020204" pitchFamily="34" charset="0"/>
              </a:rPr>
              <a:t>TO PREVENT E-LEARNING PACKAGE </a:t>
            </a:r>
            <a:r>
              <a:rPr lang="en-GB" sz="2000" dirty="0">
                <a:latin typeface="Arial" panose="020B0604020202020204" pitchFamily="34" charset="0"/>
                <a:cs typeface="Arial" panose="020B0604020202020204" pitchFamily="34" charset="0"/>
                <a:hlinkClick r:id="rId6"/>
              </a:rPr>
              <a:t>https://</a:t>
            </a:r>
            <a:r>
              <a:rPr lang="en-GB" sz="2000" dirty="0" smtClean="0">
                <a:latin typeface="Arial" panose="020B0604020202020204" pitchFamily="34" charset="0"/>
                <a:cs typeface="Arial" panose="020B0604020202020204" pitchFamily="34" charset="0"/>
                <a:hlinkClick r:id="rId6"/>
              </a:rPr>
              <a:t>www.elearning.prevent.homeoffice.gov.uk/screen2</a:t>
            </a:r>
            <a:endParaRPr lang="en-GB" sz="2000" dirty="0" smtClean="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en-GB" sz="2000" dirty="0"/>
          </a:p>
        </p:txBody>
      </p:sp>
    </p:spTree>
    <p:extLst>
      <p:ext uri="{BB962C8B-B14F-4D97-AF65-F5344CB8AC3E}">
        <p14:creationId xmlns:p14="http://schemas.microsoft.com/office/powerpoint/2010/main" val="3065388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200" smtClean="0"/>
              <a:t>WHAT NEEDS TO HAPPEN</a:t>
            </a:r>
          </a:p>
        </p:txBody>
      </p:sp>
      <p:sp>
        <p:nvSpPr>
          <p:cNvPr id="3" name="Content Placeholder 2"/>
          <p:cNvSpPr>
            <a:spLocks noGrp="1"/>
          </p:cNvSpPr>
          <p:nvPr>
            <p:ph idx="1"/>
          </p:nvPr>
        </p:nvSpPr>
        <p:spPr>
          <a:xfrm>
            <a:off x="488421" y="1628779"/>
            <a:ext cx="8915400" cy="4525963"/>
          </a:xfrm>
        </p:spPr>
        <p:txBody>
          <a:bodyPr/>
          <a:lstStyle/>
          <a:p>
            <a:pPr marL="0" indent="0" fontAlgn="auto">
              <a:spcAft>
                <a:spcPts val="0"/>
              </a:spcAft>
              <a:buFont typeface="Arial" panose="020B0604020202020204" pitchFamily="34" charset="0"/>
              <a:buNone/>
              <a:defRPr/>
            </a:pPr>
            <a:endParaRPr lang="en-GB" sz="2000" b="1" dirty="0"/>
          </a:p>
          <a:p>
            <a:pPr fontAlgn="auto">
              <a:spcAft>
                <a:spcPts val="0"/>
              </a:spcAft>
              <a:buFont typeface="Arial" panose="020B0604020202020204" pitchFamily="34" charset="0"/>
              <a:buChar char="•"/>
              <a:defRPr/>
            </a:pPr>
            <a:r>
              <a:rPr lang="en-GB" sz="2000" dirty="0"/>
              <a:t>Training for all </a:t>
            </a:r>
            <a:r>
              <a:rPr lang="en-GB" sz="2000" dirty="0" smtClean="0"/>
              <a:t>frontline </a:t>
            </a:r>
            <a:r>
              <a:rPr lang="en-GB" sz="2000" dirty="0"/>
              <a:t>workers</a:t>
            </a:r>
          </a:p>
          <a:p>
            <a:pPr marL="0" indent="0" fontAlgn="auto">
              <a:spcAft>
                <a:spcPts val="0"/>
              </a:spcAft>
              <a:buFont typeface="Arial" panose="020B0604020202020204" pitchFamily="34" charset="0"/>
              <a:buNone/>
              <a:defRPr/>
            </a:pPr>
            <a:endParaRPr lang="en-GB" sz="2000" dirty="0"/>
          </a:p>
          <a:p>
            <a:pPr fontAlgn="auto">
              <a:spcAft>
                <a:spcPts val="0"/>
              </a:spcAft>
              <a:buFont typeface="Arial" panose="020B0604020202020204" pitchFamily="34" charset="0"/>
              <a:buChar char="•"/>
              <a:defRPr/>
            </a:pPr>
            <a:r>
              <a:rPr lang="en-GB" sz="2000" dirty="0"/>
              <a:t>Channel awareness</a:t>
            </a:r>
          </a:p>
          <a:p>
            <a:pPr fontAlgn="auto">
              <a:spcAft>
                <a:spcPts val="0"/>
              </a:spcAft>
              <a:buFont typeface="Arial" panose="020B0604020202020204" pitchFamily="34" charset="0"/>
              <a:buChar char="•"/>
              <a:defRPr/>
            </a:pPr>
            <a:endParaRPr lang="en-GB" sz="2000" dirty="0"/>
          </a:p>
          <a:p>
            <a:pPr fontAlgn="auto">
              <a:spcAft>
                <a:spcPts val="0"/>
              </a:spcAft>
              <a:buFont typeface="Arial" panose="020B0604020202020204" pitchFamily="34" charset="0"/>
              <a:buChar char="•"/>
              <a:defRPr/>
            </a:pPr>
            <a:r>
              <a:rPr lang="en-GB" sz="2000" dirty="0"/>
              <a:t>Completion/ Dissemination of Prevent Guidance</a:t>
            </a:r>
          </a:p>
          <a:p>
            <a:pPr fontAlgn="auto">
              <a:spcAft>
                <a:spcPts val="0"/>
              </a:spcAft>
              <a:buFont typeface="Arial" panose="020B0604020202020204" pitchFamily="34" charset="0"/>
              <a:buChar char="•"/>
              <a:defRPr/>
            </a:pPr>
            <a:endParaRPr lang="en-GB" sz="2000" dirty="0"/>
          </a:p>
          <a:p>
            <a:pPr fontAlgn="auto">
              <a:spcAft>
                <a:spcPts val="0"/>
              </a:spcAft>
              <a:buFont typeface="Arial" panose="020B0604020202020204" pitchFamily="34" charset="0"/>
              <a:buChar char="•"/>
              <a:defRPr/>
            </a:pPr>
            <a:r>
              <a:rPr lang="en-GB" sz="2000" dirty="0"/>
              <a:t>Screening and Vulnerbility assessment tools dissemination </a:t>
            </a:r>
          </a:p>
          <a:p>
            <a:pPr marL="0" indent="0" fontAlgn="auto">
              <a:spcAft>
                <a:spcPts val="0"/>
              </a:spcAft>
              <a:buFont typeface="Arial" panose="020B0604020202020204" pitchFamily="34" charset="0"/>
              <a:buNone/>
              <a:defRPr/>
            </a:pPr>
            <a:endParaRPr lang="en-GB" dirty="0"/>
          </a:p>
        </p:txBody>
      </p:sp>
    </p:spTree>
    <p:extLst>
      <p:ext uri="{BB962C8B-B14F-4D97-AF65-F5344CB8AC3E}">
        <p14:creationId xmlns:p14="http://schemas.microsoft.com/office/powerpoint/2010/main" val="312008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Case study </a:t>
            </a:r>
          </a:p>
        </p:txBody>
      </p:sp>
      <p:sp>
        <p:nvSpPr>
          <p:cNvPr id="49155" name="Content Placeholder 2"/>
          <p:cNvSpPr>
            <a:spLocks noGrp="1"/>
          </p:cNvSpPr>
          <p:nvPr>
            <p:ph idx="1"/>
          </p:nvPr>
        </p:nvSpPr>
        <p:spPr bwMode="auto">
          <a:xfrm>
            <a:off x="507339" y="1341438"/>
            <a:ext cx="891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000" smtClean="0"/>
          </a:p>
          <a:p>
            <a:r>
              <a:rPr lang="en-GB" altLang="en-US" sz="2000" smtClean="0"/>
              <a:t>15 year old – presenting with extremist views associated with EDL – online posting inciting racial hatred</a:t>
            </a:r>
          </a:p>
          <a:p>
            <a:r>
              <a:rPr lang="en-GB" altLang="en-US" sz="2000" smtClean="0"/>
              <a:t>CSC involvement  resulting in a  CP Plan – boundaries and routine in home lacking. Parental extremist influences impacting on young person</a:t>
            </a:r>
          </a:p>
          <a:p>
            <a:r>
              <a:rPr lang="en-GB" altLang="en-US" sz="2000" smtClean="0"/>
              <a:t>Concerns raised with Prevent coordinator and Prevent Leads</a:t>
            </a:r>
          </a:p>
          <a:p>
            <a:r>
              <a:rPr lang="en-GB" altLang="en-US" sz="2000" smtClean="0"/>
              <a:t>Refer to Prevent inbox to enable a VAF to carry out de-confliction 22 point assessment that determine engagement, intent or capability</a:t>
            </a:r>
          </a:p>
          <a:p>
            <a:r>
              <a:rPr lang="en-GB" altLang="en-US" sz="2000" smtClean="0">
                <a:solidFill>
                  <a:srgbClr val="000000"/>
                </a:solidFill>
              </a:rPr>
              <a:t>Channel panel threshold met partners agree to support </a:t>
            </a:r>
          </a:p>
          <a:p>
            <a:r>
              <a:rPr lang="en-GB" altLang="en-US" sz="2000" smtClean="0">
                <a:solidFill>
                  <a:srgbClr val="000000"/>
                </a:solidFill>
              </a:rPr>
              <a:t>Channel Plan: mental health support explored through PIP &amp; Forward Thinking </a:t>
            </a:r>
          </a:p>
          <a:p>
            <a:r>
              <a:rPr lang="en-GB" altLang="en-US" sz="2000" smtClean="0">
                <a:solidFill>
                  <a:srgbClr val="000000"/>
                </a:solidFill>
              </a:rPr>
              <a:t>Channel specialist mentor provided – explore ideology and political narratives</a:t>
            </a:r>
          </a:p>
          <a:p>
            <a:endParaRPr lang="en-GB" altLang="en-US" sz="2000" smtClean="0">
              <a:solidFill>
                <a:srgbClr val="000000"/>
              </a:solidFill>
            </a:endParaRPr>
          </a:p>
          <a:p>
            <a:endParaRPr lang="en-GB" altLang="en-US" sz="2000" smtClean="0"/>
          </a:p>
        </p:txBody>
      </p:sp>
      <p:graphicFrame>
        <p:nvGraphicFramePr>
          <p:cNvPr id="49156" name="Object 1"/>
          <p:cNvGraphicFramePr>
            <a:graphicFrameLocks noChangeAspect="1"/>
          </p:cNvGraphicFramePr>
          <p:nvPr/>
        </p:nvGraphicFramePr>
        <p:xfrm>
          <a:off x="8072702" y="5661166"/>
          <a:ext cx="990600" cy="771525"/>
        </p:xfrm>
        <a:graphic>
          <a:graphicData uri="http://schemas.openxmlformats.org/presentationml/2006/ole">
            <mc:AlternateContent xmlns:mc="http://schemas.openxmlformats.org/markup-compatibility/2006">
              <mc:Choice xmlns:v="urn:schemas-microsoft-com:vml" Requires="v">
                <p:oleObj spid="_x0000_s4133" name="Document" showAsIcon="1" r:id="rId5" imgW="914400" imgH="771525" progId="Word.Document.8">
                  <p:embed/>
                </p:oleObj>
              </mc:Choice>
              <mc:Fallback>
                <p:oleObj name="Document" showAsIcon="1" r:id="rId5" imgW="914400" imgH="77152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2702" y="5661166"/>
                        <a:ext cx="990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6499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smtClean="0"/>
              <a:t>Case study continued</a:t>
            </a:r>
          </a:p>
        </p:txBody>
      </p:sp>
      <p:sp>
        <p:nvSpPr>
          <p:cNvPr id="50179" name="Content Placeholder 2"/>
          <p:cNvSpPr>
            <a:spLocks noGrp="1"/>
          </p:cNvSpPr>
          <p:nvPr>
            <p:ph idx="1"/>
          </p:nvPr>
        </p:nvSpPr>
        <p:spPr bwMode="auto">
          <a:xfrm>
            <a:off x="488421" y="1628779"/>
            <a:ext cx="8915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solidFill>
                  <a:srgbClr val="000000"/>
                </a:solidFill>
              </a:rPr>
              <a:t>Joint work with CTU officer and CSC Officer</a:t>
            </a:r>
          </a:p>
          <a:p>
            <a:r>
              <a:rPr lang="en-GB" altLang="en-US" sz="2000" smtClean="0">
                <a:solidFill>
                  <a:srgbClr val="000000"/>
                </a:solidFill>
              </a:rPr>
              <a:t>Diversionary activities introduced to support peer relationship development. </a:t>
            </a:r>
          </a:p>
          <a:p>
            <a:r>
              <a:rPr lang="en-GB" altLang="en-US" sz="2000" smtClean="0">
                <a:solidFill>
                  <a:srgbClr val="000000"/>
                </a:solidFill>
              </a:rPr>
              <a:t>School carried out work through direction of Prevent support to enable curriculum centred activities. To foster positive narrative about other faiths and culture</a:t>
            </a:r>
          </a:p>
          <a:p>
            <a:r>
              <a:rPr lang="en-GB" altLang="en-US" sz="2000" smtClean="0">
                <a:solidFill>
                  <a:srgbClr val="000000"/>
                </a:solidFill>
              </a:rPr>
              <a:t>Anger management to enable the YP to better respond to difficult and challenging situations.  </a:t>
            </a:r>
          </a:p>
          <a:p>
            <a:r>
              <a:rPr lang="en-GB" altLang="en-US" sz="2000" smtClean="0">
                <a:solidFill>
                  <a:srgbClr val="000000"/>
                </a:solidFill>
              </a:rPr>
              <a:t>Six month support regarding Prevent concerns. further monitoring by school as an exit strategy along with professional to continually monitor reduced vulnerability maintained </a:t>
            </a:r>
          </a:p>
        </p:txBody>
      </p:sp>
    </p:spTree>
    <p:extLst>
      <p:ext uri="{BB962C8B-B14F-4D97-AF65-F5344CB8AC3E}">
        <p14:creationId xmlns:p14="http://schemas.microsoft.com/office/powerpoint/2010/main" val="31267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472" y="548916"/>
            <a:ext cx="8915400" cy="4525963"/>
          </a:xfrm>
        </p:spPr>
        <p:txBody>
          <a:bodyPr/>
          <a:lstStyle/>
          <a:p>
            <a:pPr marL="0" lvl="0" indent="0">
              <a:buNone/>
            </a:pPr>
            <a:r>
              <a:rPr lang="en-GB" sz="4400" b="1" kern="0" dirty="0" smtClean="0">
                <a:solidFill>
                  <a:srgbClr val="000000"/>
                </a:solidFill>
                <a:latin typeface="Arial"/>
              </a:rPr>
              <a:t>WRAP updates</a:t>
            </a:r>
            <a:r>
              <a:rPr lang="en-GB" sz="4400" kern="0" dirty="0">
                <a:solidFill>
                  <a:srgbClr val="000000"/>
                </a:solidFill>
                <a:latin typeface="Arial"/>
              </a:rPr>
              <a:t/>
            </a:r>
            <a:br>
              <a:rPr lang="en-GB" sz="4400" kern="0" dirty="0">
                <a:solidFill>
                  <a:srgbClr val="000000"/>
                </a:solidFill>
                <a:latin typeface="Arial"/>
              </a:rPr>
            </a:br>
            <a:endParaRPr lang="en-GB" sz="4400" kern="0" dirty="0" smtClean="0">
              <a:solidFill>
                <a:srgbClr val="000000"/>
              </a:solidFill>
              <a:latin typeface="Arial"/>
            </a:endParaRPr>
          </a:p>
          <a:p>
            <a:pPr marL="514350" lvl="0" indent="-514350">
              <a:buFont typeface="+mj-lt"/>
              <a:buAutoNum type="arabicPeriod"/>
            </a:pPr>
            <a:r>
              <a:rPr lang="en-GB" sz="2800" kern="0" dirty="0" smtClean="0">
                <a:solidFill>
                  <a:srgbClr val="000000"/>
                </a:solidFill>
                <a:latin typeface="Arial"/>
              </a:rPr>
              <a:t>Recent attacks-current threat</a:t>
            </a:r>
          </a:p>
          <a:p>
            <a:pPr marL="514350" lvl="0" indent="-514350">
              <a:buFont typeface="+mj-lt"/>
              <a:buAutoNum type="arabicPeriod"/>
            </a:pPr>
            <a:endParaRPr lang="en-GB" sz="2800" kern="0" dirty="0" smtClean="0">
              <a:solidFill>
                <a:srgbClr val="000000"/>
              </a:solidFill>
              <a:latin typeface="Arial"/>
            </a:endParaRPr>
          </a:p>
          <a:p>
            <a:pPr marL="514350" lvl="0" indent="-514350">
              <a:buFont typeface="+mj-lt"/>
              <a:buAutoNum type="arabicPeriod"/>
            </a:pPr>
            <a:r>
              <a:rPr lang="en-GB" sz="2800" kern="0" dirty="0">
                <a:solidFill>
                  <a:srgbClr val="000000"/>
                </a:solidFill>
                <a:latin typeface="Arial"/>
              </a:rPr>
              <a:t>Lone actors</a:t>
            </a:r>
          </a:p>
          <a:p>
            <a:pPr marL="514350" lvl="0" indent="-514350">
              <a:buFont typeface="+mj-lt"/>
              <a:buAutoNum type="arabicPeriod"/>
            </a:pPr>
            <a:endParaRPr lang="en-GB" sz="2800" kern="0" dirty="0" smtClean="0">
              <a:solidFill>
                <a:srgbClr val="000000"/>
              </a:solidFill>
              <a:latin typeface="Arial"/>
            </a:endParaRPr>
          </a:p>
          <a:p>
            <a:pPr marL="514350" lvl="0" indent="-514350">
              <a:buFont typeface="+mj-lt"/>
              <a:buAutoNum type="arabicPeriod"/>
            </a:pPr>
            <a:r>
              <a:rPr lang="en-GB" sz="2800" kern="0" dirty="0" smtClean="0">
                <a:solidFill>
                  <a:srgbClr val="000000"/>
                </a:solidFill>
                <a:latin typeface="Arial"/>
              </a:rPr>
              <a:t>Social media- propaganda</a:t>
            </a:r>
          </a:p>
          <a:p>
            <a:pPr marL="0" lvl="0" indent="0">
              <a:buNone/>
            </a:pPr>
            <a:endParaRPr lang="en-GB" sz="2800" kern="0" dirty="0" smtClean="0">
              <a:solidFill>
                <a:srgbClr val="000000"/>
              </a:solidFill>
              <a:latin typeface="Arial"/>
            </a:endParaRPr>
          </a:p>
          <a:p>
            <a:pPr marL="0" lvl="0" indent="0">
              <a:buNone/>
            </a:pPr>
            <a:endParaRPr lang="en-GB" sz="2800" kern="0" dirty="0" smtClean="0">
              <a:solidFill>
                <a:srgbClr val="000000"/>
              </a:solidFill>
              <a:latin typeface="Arial"/>
            </a:endParaRPr>
          </a:p>
          <a:p>
            <a:pPr marL="0" lvl="0" indent="0">
              <a:buNone/>
            </a:pPr>
            <a:endParaRPr lang="en-GB" dirty="0">
              <a:solidFill>
                <a:prstClr val="black"/>
              </a:solidFill>
            </a:endParaRPr>
          </a:p>
          <a:p>
            <a:endParaRPr lang="en-GB" dirty="0"/>
          </a:p>
        </p:txBody>
      </p:sp>
    </p:spTree>
    <p:extLst>
      <p:ext uri="{BB962C8B-B14F-4D97-AF65-F5344CB8AC3E}">
        <p14:creationId xmlns:p14="http://schemas.microsoft.com/office/powerpoint/2010/main" val="284535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circle(in)">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2204864"/>
            <a:ext cx="8915400" cy="1143000"/>
          </a:xfrm>
        </p:spPr>
        <p:txBody>
          <a:bodyPr/>
          <a:lstStyle/>
          <a:p>
            <a:r>
              <a:rPr lang="en-GB" b="1" dirty="0" smtClean="0"/>
              <a:t>Curriculum Resources</a:t>
            </a:r>
            <a:endParaRPr lang="en-GB" b="1" dirty="0"/>
          </a:p>
        </p:txBody>
      </p:sp>
    </p:spTree>
    <p:extLst>
      <p:ext uri="{BB962C8B-B14F-4D97-AF65-F5344CB8AC3E}">
        <p14:creationId xmlns:p14="http://schemas.microsoft.com/office/powerpoint/2010/main" val="2690534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30" y="140770"/>
            <a:ext cx="9385870" cy="1492132"/>
          </a:xfrm>
        </p:spPr>
        <p:txBody>
          <a:bodyPr/>
          <a:lstStyle/>
          <a:p>
            <a:pPr algn="l"/>
            <a:r>
              <a:rPr lang="en-GB" sz="1800" b="0" dirty="0" smtClean="0">
                <a:solidFill>
                  <a:schemeClr val="tx1">
                    <a:lumMod val="95000"/>
                    <a:lumOff val="5000"/>
                  </a:schemeClr>
                </a:solidFill>
              </a:rPr>
              <a:t>Mapping PREVENT through the curriculum</a:t>
            </a:r>
            <a:r>
              <a:rPr lang="en-GB" sz="1800" dirty="0" smtClean="0">
                <a:solidFill>
                  <a:schemeClr val="tx1">
                    <a:lumMod val="95000"/>
                    <a:lumOff val="5000"/>
                  </a:schemeClr>
                </a:solidFill>
              </a:rPr>
              <a:t>- A whole school approach (Primary –Post-16) </a:t>
            </a:r>
            <a:endParaRPr lang="en-GB" sz="1800" b="0" dirty="0">
              <a:solidFill>
                <a:schemeClr val="tx1">
                  <a:lumMod val="95000"/>
                  <a:lumOff val="5000"/>
                </a:schemeClr>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8508" y="2462060"/>
            <a:ext cx="1932491" cy="175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64571" y="4074239"/>
            <a:ext cx="1932491" cy="16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40449" y="753789"/>
            <a:ext cx="1498289" cy="248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8221" y="753789"/>
            <a:ext cx="1932491" cy="15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208713" y="2834281"/>
            <a:ext cx="2046095" cy="201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794033" y="2552201"/>
            <a:ext cx="1914123" cy="169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545296" y="1628800"/>
            <a:ext cx="2048844" cy="321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717960" y="918377"/>
            <a:ext cx="2497819" cy="1865616"/>
          </a:xfrm>
          <a:prstGeom prst="rect">
            <a:avLst/>
          </a:prstGeom>
          <a:noFill/>
          <a:ln w="349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3751054" y="5104862"/>
            <a:ext cx="4953000" cy="646331"/>
          </a:xfrm>
          <a:prstGeom prst="rect">
            <a:avLst/>
          </a:prstGeom>
          <a:solidFill>
            <a:srgbClr val="FFFF00"/>
          </a:solidFill>
        </p:spPr>
        <p:txBody>
          <a:bodyPr>
            <a:spAutoFit/>
          </a:bodyPr>
          <a:lstStyle/>
          <a:p>
            <a:r>
              <a:rPr lang="en-GB" dirty="0"/>
              <a:t>Teaching and learning of  PSHE education should be built into a planned progressive programme</a:t>
            </a:r>
          </a:p>
        </p:txBody>
      </p:sp>
    </p:spTree>
    <p:extLst>
      <p:ext uri="{BB962C8B-B14F-4D97-AF65-F5344CB8AC3E}">
        <p14:creationId xmlns:p14="http://schemas.microsoft.com/office/powerpoint/2010/main" val="39573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latin typeface="Arial" panose="020B0604020202020204" pitchFamily="34" charset="0"/>
                <a:cs typeface="Arial" panose="020B0604020202020204" pitchFamily="34" charset="0"/>
              </a:rPr>
              <a:t>Where do I find resources?</a:t>
            </a:r>
            <a:endParaRPr lang="en-GB" sz="2800" b="1" dirty="0">
              <a:latin typeface="Arial" panose="020B0604020202020204" pitchFamily="34" charset="0"/>
              <a:cs typeface="Arial" panose="020B0604020202020204" pitchFamily="34" charset="0"/>
            </a:endParaRPr>
          </a:p>
        </p:txBody>
      </p:sp>
      <p:sp>
        <p:nvSpPr>
          <p:cNvPr id="5" name="Rectangle 4"/>
          <p:cNvSpPr/>
          <p:nvPr/>
        </p:nvSpPr>
        <p:spPr>
          <a:xfrm>
            <a:off x="632520" y="5085388"/>
            <a:ext cx="6508948" cy="646331"/>
          </a:xfrm>
          <a:prstGeom prst="rect">
            <a:avLst/>
          </a:prstGeom>
        </p:spPr>
        <p:txBody>
          <a:bodyPr wrap="square">
            <a:spAutoFit/>
          </a:bodyPr>
          <a:lstStyle/>
          <a:p>
            <a:r>
              <a:rPr lang="en-GB" dirty="0">
                <a:solidFill>
                  <a:prstClr val="black"/>
                </a:solidFill>
                <a:hlinkClick r:id="rId2"/>
              </a:rPr>
              <a:t>https://</a:t>
            </a:r>
            <a:r>
              <a:rPr lang="en-GB" dirty="0" smtClean="0">
                <a:solidFill>
                  <a:prstClr val="black"/>
                </a:solidFill>
                <a:hlinkClick r:id="rId2"/>
              </a:rPr>
              <a:t>www.birmingham.gov.uk/schoolsafeguarding</a:t>
            </a:r>
            <a:endParaRPr lang="en-GB" dirty="0" smtClean="0">
              <a:solidFill>
                <a:prstClr val="black"/>
              </a:solidFill>
            </a:endParaRPr>
          </a:p>
          <a:p>
            <a:endParaRPr lang="en-GB" dirty="0">
              <a:solidFill>
                <a:prstClr val="black"/>
              </a:solidFill>
            </a:endParaRPr>
          </a:p>
        </p:txBody>
      </p:sp>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0479" y="941314"/>
            <a:ext cx="4902134" cy="3587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85048" y="964200"/>
            <a:ext cx="4082706" cy="260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3008784" y="3789244"/>
            <a:ext cx="720080" cy="8380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3740878" y="4627101"/>
            <a:ext cx="1714078" cy="369332"/>
          </a:xfrm>
          <a:prstGeom prst="rect">
            <a:avLst/>
          </a:prstGeom>
          <a:noFill/>
        </p:spPr>
        <p:txBody>
          <a:bodyPr wrap="square" rtlCol="0">
            <a:spAutoFit/>
          </a:bodyPr>
          <a:lstStyle/>
          <a:p>
            <a:r>
              <a:rPr lang="en-GB" dirty="0" smtClean="0">
                <a:solidFill>
                  <a:prstClr val="black"/>
                </a:solidFill>
              </a:rPr>
              <a:t>1-Click here</a:t>
            </a:r>
            <a:endParaRPr lang="en-GB" dirty="0">
              <a:solidFill>
                <a:prstClr val="black"/>
              </a:solidFill>
            </a:endParaRPr>
          </a:p>
        </p:txBody>
      </p:sp>
      <p:cxnSp>
        <p:nvCxnSpPr>
          <p:cNvPr id="13" name="Straight Arrow Connector 12"/>
          <p:cNvCxnSpPr/>
          <p:nvPr/>
        </p:nvCxnSpPr>
        <p:spPr>
          <a:xfrm flipV="1">
            <a:off x="5889111" y="2268813"/>
            <a:ext cx="864096" cy="19394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896161" y="4257769"/>
            <a:ext cx="1714078" cy="369332"/>
          </a:xfrm>
          <a:prstGeom prst="rect">
            <a:avLst/>
          </a:prstGeom>
          <a:noFill/>
        </p:spPr>
        <p:txBody>
          <a:bodyPr wrap="square" rtlCol="0">
            <a:spAutoFit/>
          </a:bodyPr>
          <a:lstStyle/>
          <a:p>
            <a:r>
              <a:rPr lang="en-GB" dirty="0" smtClean="0">
                <a:solidFill>
                  <a:prstClr val="black"/>
                </a:solidFill>
              </a:rPr>
              <a:t>2-Click here</a:t>
            </a:r>
            <a:endParaRPr lang="en-GB" dirty="0">
              <a:solidFill>
                <a:prstClr val="black"/>
              </a:solidFill>
            </a:endParaRPr>
          </a:p>
        </p:txBody>
      </p:sp>
    </p:spTree>
    <p:extLst>
      <p:ext uri="{BB962C8B-B14F-4D97-AF65-F5344CB8AC3E}">
        <p14:creationId xmlns:p14="http://schemas.microsoft.com/office/powerpoint/2010/main" val="3004747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897" y="274638"/>
            <a:ext cx="5465812" cy="1143000"/>
          </a:xfrm>
        </p:spPr>
        <p:txBody>
          <a:bodyPr/>
          <a:lstStyle/>
          <a:p>
            <a:r>
              <a:rPr lang="en-GB" b="1" dirty="0" smtClean="0">
                <a:solidFill>
                  <a:srgbClr val="C00000"/>
                </a:solidFill>
              </a:rPr>
              <a:t>RED</a:t>
            </a:r>
            <a:r>
              <a:rPr lang="en-GB" dirty="0" smtClean="0">
                <a:solidFill>
                  <a:srgbClr val="C00000"/>
                </a:solidFill>
              </a:rPr>
              <a:t> </a:t>
            </a:r>
            <a:r>
              <a:rPr lang="en-GB" sz="4000" b="1" dirty="0" smtClean="0"/>
              <a:t>notice board</a:t>
            </a:r>
            <a:endParaRPr lang="en-GB" sz="4000" b="1"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0552" y="620688"/>
            <a:ext cx="333803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76940" y="1628800"/>
            <a:ext cx="337946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70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16836"/>
            <a:ext cx="8915400" cy="4525963"/>
          </a:xfrm>
        </p:spPr>
        <p:txBody>
          <a:bodyPr/>
          <a:lstStyle/>
          <a:p>
            <a:pPr marL="0" lvl="0" indent="0" algn="ctr">
              <a:buNone/>
            </a:pPr>
            <a:endParaRPr lang="en-GB" sz="4400" b="1" kern="0" dirty="0" smtClean="0">
              <a:solidFill>
                <a:srgbClr val="000000"/>
              </a:solidFill>
              <a:latin typeface="Arial"/>
            </a:endParaRPr>
          </a:p>
          <a:p>
            <a:pPr marL="0" lvl="0" indent="0" algn="ctr">
              <a:buNone/>
            </a:pPr>
            <a:r>
              <a:rPr lang="en-GB" sz="4400" b="1" kern="0" dirty="0" smtClean="0">
                <a:solidFill>
                  <a:srgbClr val="000000"/>
                </a:solidFill>
                <a:latin typeface="Arial"/>
              </a:rPr>
              <a:t>Questions and Evaluations</a:t>
            </a:r>
            <a:r>
              <a:rPr lang="en-GB" sz="4400" kern="0" dirty="0">
                <a:solidFill>
                  <a:srgbClr val="000000"/>
                </a:solidFill>
                <a:latin typeface="Arial"/>
              </a:rPr>
              <a:t/>
            </a:r>
            <a:br>
              <a:rPr lang="en-GB" sz="4400" kern="0" dirty="0">
                <a:solidFill>
                  <a:srgbClr val="000000"/>
                </a:solidFill>
                <a:latin typeface="Arial"/>
              </a:rPr>
            </a:br>
            <a:endParaRPr lang="en-GB" dirty="0"/>
          </a:p>
        </p:txBody>
      </p:sp>
      <p:pic>
        <p:nvPicPr>
          <p:cNvPr id="614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96816" y="1844824"/>
            <a:ext cx="2736303" cy="371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210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What do you think is the </a:t>
            </a:r>
            <a:r>
              <a:rPr lang="en-GB" sz="3600" b="1" u="sng" dirty="0" smtClean="0"/>
              <a:t>current threat </a:t>
            </a:r>
            <a:r>
              <a:rPr lang="en-GB" sz="3600" b="1" dirty="0" smtClean="0"/>
              <a:t>level?</a:t>
            </a:r>
            <a:endParaRPr lang="en-GB" sz="3600" b="1" dirty="0"/>
          </a:p>
        </p:txBody>
      </p:sp>
      <p:sp>
        <p:nvSpPr>
          <p:cNvPr id="3" name="Content Placeholder 2"/>
          <p:cNvSpPr>
            <a:spLocks noGrp="1"/>
          </p:cNvSpPr>
          <p:nvPr>
            <p:ph idx="1"/>
          </p:nvPr>
        </p:nvSpPr>
        <p:spPr>
          <a:xfrm>
            <a:off x="557995" y="1658077"/>
            <a:ext cx="9172454" cy="4456977"/>
          </a:xfrm>
        </p:spPr>
        <p:txBody>
          <a:bodyPr>
            <a:normAutofit/>
          </a:bodyPr>
          <a:lstStyle/>
          <a:p>
            <a:r>
              <a:rPr lang="en-GB" sz="2400" b="1" dirty="0" smtClean="0"/>
              <a:t>CRITICAL</a:t>
            </a:r>
            <a:r>
              <a:rPr lang="en-GB" sz="2400" dirty="0" smtClean="0"/>
              <a:t>  means an attack is expected imminently</a:t>
            </a:r>
          </a:p>
          <a:p>
            <a:r>
              <a:rPr lang="en-GB" sz="2400" b="1" dirty="0" smtClean="0"/>
              <a:t>SEVERE  </a:t>
            </a:r>
            <a:r>
              <a:rPr lang="en-GB" sz="2400" dirty="0" smtClean="0"/>
              <a:t>means a terrorist attack is highly likely</a:t>
            </a:r>
          </a:p>
          <a:p>
            <a:r>
              <a:rPr lang="en-GB" sz="2400" b="1" dirty="0" smtClean="0"/>
              <a:t>SUBSTANTIAL   </a:t>
            </a:r>
            <a:r>
              <a:rPr lang="en-GB" sz="2400" dirty="0" smtClean="0"/>
              <a:t>means it is strong possibility</a:t>
            </a:r>
          </a:p>
          <a:p>
            <a:r>
              <a:rPr lang="en-GB" sz="2400" b="1" dirty="0" smtClean="0"/>
              <a:t>MODERATE  </a:t>
            </a:r>
            <a:r>
              <a:rPr lang="en-GB" sz="2400" dirty="0" smtClean="0"/>
              <a:t>means an attack is possible, but unlikely</a:t>
            </a:r>
          </a:p>
          <a:p>
            <a:r>
              <a:rPr lang="en-GB" sz="2400" b="1" dirty="0" smtClean="0"/>
              <a:t>LOW  </a:t>
            </a:r>
            <a:r>
              <a:rPr lang="en-GB" sz="2400" dirty="0" smtClean="0"/>
              <a:t>means an attack is unlikely</a:t>
            </a:r>
          </a:p>
          <a:p>
            <a:pPr marL="0" indent="0">
              <a:buNone/>
            </a:pPr>
            <a:r>
              <a:rPr lang="en-GB" sz="2800" u="sng" dirty="0" smtClean="0"/>
              <a:t>Current threat level for international terrorism for UK is assessed at </a:t>
            </a:r>
            <a:r>
              <a:rPr lang="en-GB" sz="2800" u="sng" dirty="0" smtClean="0">
                <a:solidFill>
                  <a:srgbClr val="FF0000"/>
                </a:solidFill>
              </a:rPr>
              <a:t>SEVERE </a:t>
            </a:r>
          </a:p>
          <a:p>
            <a:pPr marL="0" indent="0">
              <a:buNone/>
            </a:pPr>
            <a:endParaRPr lang="en-GB" sz="2800" u="sng" dirty="0" smtClean="0">
              <a:solidFill>
                <a:srgbClr val="FF0000"/>
              </a:solidFill>
            </a:endParaRPr>
          </a:p>
          <a:p>
            <a:pPr marL="0" indent="0">
              <a:buNone/>
            </a:pPr>
            <a:r>
              <a:rPr lang="en-GB" sz="1800" dirty="0"/>
              <a:t>To report an imminent threat call 999 or ring the Anti-Terrorist Hotline on 0800 789 321</a:t>
            </a:r>
          </a:p>
          <a:p>
            <a:pPr marL="0" indent="0">
              <a:buNone/>
            </a:pPr>
            <a:r>
              <a:rPr lang="en-GB" sz="1800" dirty="0"/>
              <a:t> </a:t>
            </a:r>
            <a:endParaRPr lang="en-GB" sz="1800" dirty="0" smtClean="0"/>
          </a:p>
        </p:txBody>
      </p:sp>
      <p:sp>
        <p:nvSpPr>
          <p:cNvPr id="4" name="Rectangle 3"/>
          <p:cNvSpPr/>
          <p:nvPr/>
        </p:nvSpPr>
        <p:spPr>
          <a:xfrm>
            <a:off x="0" y="5719483"/>
            <a:ext cx="9906000" cy="1200329"/>
          </a:xfrm>
          <a:prstGeom prst="rect">
            <a:avLst/>
          </a:prstGeom>
          <a:solidFill>
            <a:schemeClr val="accent2">
              <a:lumMod val="20000"/>
              <a:lumOff val="80000"/>
            </a:schemeClr>
          </a:solidFill>
        </p:spPr>
        <p:txBody>
          <a:bodyPr wrap="square">
            <a:spAutoFit/>
          </a:bodyPr>
          <a:lstStyle/>
          <a:p>
            <a:pPr algn="ctr" fontAlgn="base">
              <a:spcBef>
                <a:spcPct val="0"/>
              </a:spcBef>
              <a:spcAft>
                <a:spcPct val="0"/>
              </a:spcAft>
            </a:pPr>
            <a:r>
              <a:rPr lang="en-US" b="1" dirty="0">
                <a:solidFill>
                  <a:prstClr val="black"/>
                </a:solidFill>
                <a:ea typeface="ＭＳ Ｐゴシック" charset="0"/>
              </a:rPr>
              <a:t>Where Does the Threat Come From?</a:t>
            </a:r>
          </a:p>
          <a:p>
            <a:pPr fontAlgn="base">
              <a:spcBef>
                <a:spcPct val="0"/>
              </a:spcBef>
              <a:spcAft>
                <a:spcPct val="0"/>
              </a:spcAft>
            </a:pPr>
            <a:r>
              <a:rPr lang="en-US" dirty="0">
                <a:solidFill>
                  <a:prstClr val="black"/>
                </a:solidFill>
                <a:ea typeface="ＭＳ Ｐゴシック" charset="0"/>
              </a:rPr>
              <a:t>International Terrorism </a:t>
            </a:r>
            <a:r>
              <a:rPr lang="en-US" dirty="0" smtClean="0">
                <a:solidFill>
                  <a:prstClr val="black"/>
                </a:solidFill>
                <a:ea typeface="ＭＳ Ｐゴシック" charset="0"/>
              </a:rPr>
              <a:t>– DAESH/ISIS</a:t>
            </a:r>
            <a:endParaRPr lang="en-US" dirty="0">
              <a:solidFill>
                <a:prstClr val="black"/>
              </a:solidFill>
              <a:ea typeface="ＭＳ Ｐゴシック" charset="0"/>
            </a:endParaRPr>
          </a:p>
          <a:p>
            <a:pPr fontAlgn="base">
              <a:spcBef>
                <a:spcPct val="0"/>
              </a:spcBef>
              <a:spcAft>
                <a:spcPct val="0"/>
              </a:spcAft>
            </a:pPr>
            <a:r>
              <a:rPr lang="en-US" dirty="0">
                <a:solidFill>
                  <a:prstClr val="black"/>
                </a:solidFill>
                <a:ea typeface="ＭＳ Ｐゴシック" charset="0"/>
              </a:rPr>
              <a:t>Domestic Extremism – Far Right Groups  such as English Defence League</a:t>
            </a:r>
          </a:p>
          <a:p>
            <a:pPr fontAlgn="base">
              <a:spcBef>
                <a:spcPct val="0"/>
              </a:spcBef>
              <a:spcAft>
                <a:spcPct val="0"/>
              </a:spcAft>
            </a:pPr>
            <a:r>
              <a:rPr lang="en-US" dirty="0">
                <a:solidFill>
                  <a:prstClr val="black"/>
                </a:solidFill>
                <a:ea typeface="ＭＳ Ｐゴシック" charset="0"/>
              </a:rPr>
              <a:t>Northern Ireland related Terrorism - IRA</a:t>
            </a:r>
          </a:p>
        </p:txBody>
      </p:sp>
    </p:spTree>
    <p:extLst>
      <p:ext uri="{BB962C8B-B14F-4D97-AF65-F5344CB8AC3E}">
        <p14:creationId xmlns:p14="http://schemas.microsoft.com/office/powerpoint/2010/main" val="322134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490" y="1275171"/>
            <a:ext cx="2105257" cy="2627337"/>
          </a:xfrm>
          <a:prstGeom prst="rect">
            <a:avLst/>
          </a:prstGeom>
          <a:noFill/>
          <a:ln w="317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76776" y="1275172"/>
            <a:ext cx="2111023" cy="2680311"/>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09010" y="1285181"/>
            <a:ext cx="2357167" cy="266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29266" y="1293864"/>
            <a:ext cx="2160240" cy="2608645"/>
          </a:xfrm>
          <a:prstGeom prst="rect">
            <a:avLst/>
          </a:prstGeom>
          <a:ln w="47625"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344496" y="274638"/>
            <a:ext cx="9066212" cy="778098"/>
          </a:xfrm>
        </p:spPr>
        <p:txBody>
          <a:bodyPr/>
          <a:lstStyle/>
          <a:p>
            <a:pPr algn="l"/>
            <a:r>
              <a:rPr lang="en-GB" sz="3200" b="1" dirty="0" smtClean="0"/>
              <a:t>Recent attacks </a:t>
            </a:r>
            <a:endParaRPr lang="en-GB" sz="3200" b="1" dirty="0"/>
          </a:p>
        </p:txBody>
      </p:sp>
    </p:spTree>
    <p:extLst>
      <p:ext uri="{BB962C8B-B14F-4D97-AF65-F5344CB8AC3E}">
        <p14:creationId xmlns:p14="http://schemas.microsoft.com/office/powerpoint/2010/main" val="3058250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0169" y="5"/>
            <a:ext cx="2618015"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3074" name="Picture 2" descr="H:\PREVENT\images for presentations\M Saleem  Pavlo Lapshy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945" y="646330"/>
            <a:ext cx="2837656" cy="1558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948" y="-1"/>
            <a:ext cx="3152378" cy="738664"/>
          </a:xfrm>
          <a:prstGeom prst="rect">
            <a:avLst/>
          </a:prstGeom>
          <a:noFill/>
        </p:spPr>
        <p:txBody>
          <a:bodyPr wrap="square" rtlCol="0">
            <a:spAutoFit/>
          </a:bodyPr>
          <a:lstStyle/>
          <a:p>
            <a:r>
              <a:rPr lang="en-GB" sz="1400" b="1" dirty="0" smtClean="0"/>
              <a:t>Mohammed Saleem murdered by </a:t>
            </a:r>
          </a:p>
          <a:p>
            <a:r>
              <a:rPr lang="en-GB" sz="1400" b="1" dirty="0" smtClean="0"/>
              <a:t>Pavlo Lapshyn (Ukrainian Neo Nazi Terrorist  April 2013)</a:t>
            </a:r>
            <a:endParaRPr lang="en-GB" sz="1400" b="1" dirty="0"/>
          </a:p>
        </p:txBody>
      </p:sp>
      <p:pic>
        <p:nvPicPr>
          <p:cNvPr id="3075" name="Picture 3" descr="H:\PREVENT\images for presentations\Jihadi Joh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595" y="2764634"/>
            <a:ext cx="3013075" cy="1757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16" y="2350056"/>
            <a:ext cx="3643255" cy="338554"/>
          </a:xfrm>
          <a:prstGeom prst="rect">
            <a:avLst/>
          </a:prstGeom>
          <a:noFill/>
        </p:spPr>
        <p:txBody>
          <a:bodyPr wrap="square" rtlCol="0">
            <a:spAutoFit/>
          </a:bodyPr>
          <a:lstStyle/>
          <a:p>
            <a:r>
              <a:rPr lang="en-GB" sz="1600" b="1" dirty="0" smtClean="0"/>
              <a:t>ISIS/DAESH  (Jihadi John)</a:t>
            </a:r>
            <a:endParaRPr lang="en-GB" sz="1600" b="1" dirty="0"/>
          </a:p>
        </p:txBody>
      </p:sp>
      <p:pic>
        <p:nvPicPr>
          <p:cNvPr id="3076" name="Picture 4" descr="H:\PREVENT\images for presentations\kanzul-iman-central-jamia-mosque-tipt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8785" y="738844"/>
            <a:ext cx="3000468" cy="1560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89872" y="0"/>
            <a:ext cx="2858294" cy="738664"/>
          </a:xfrm>
          <a:prstGeom prst="rect">
            <a:avLst/>
          </a:prstGeom>
          <a:noFill/>
        </p:spPr>
        <p:txBody>
          <a:bodyPr wrap="square" rtlCol="0">
            <a:spAutoFit/>
          </a:bodyPr>
          <a:lstStyle/>
          <a:p>
            <a:r>
              <a:rPr lang="en-GB" sz="1400" b="1" dirty="0" smtClean="0"/>
              <a:t>Pavlo Lapshyn planted nail bombs in several West Midlands Mosques 2013</a:t>
            </a:r>
            <a:endParaRPr lang="en-GB" sz="1400" b="1" dirty="0"/>
          </a:p>
        </p:txBody>
      </p:sp>
      <p:pic>
        <p:nvPicPr>
          <p:cNvPr id="3078" name="Picture 6" descr="H:\PREVENT\images for presentations\paris bombin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955" y="4832153"/>
            <a:ext cx="2837656" cy="1885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9953" y="4524519"/>
            <a:ext cx="2935683" cy="307777"/>
          </a:xfrm>
          <a:prstGeom prst="rect">
            <a:avLst/>
          </a:prstGeom>
          <a:noFill/>
        </p:spPr>
        <p:txBody>
          <a:bodyPr wrap="square" rtlCol="0">
            <a:spAutoFit/>
          </a:bodyPr>
          <a:lstStyle/>
          <a:p>
            <a:r>
              <a:rPr lang="en-GB" sz="1400" b="1" dirty="0" smtClean="0"/>
              <a:t>Paris Bombings by DAESH - Nov 2016</a:t>
            </a:r>
            <a:endParaRPr lang="en-GB" sz="1400" b="1" dirty="0"/>
          </a:p>
        </p:txBody>
      </p:sp>
      <p:pic>
        <p:nvPicPr>
          <p:cNvPr id="3079" name="Picture 7" descr="H:\PREVENT\images for presentations\Tunisi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4704" y="2952452"/>
            <a:ext cx="2817019" cy="1571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30151" y="2389256"/>
            <a:ext cx="2951163" cy="523220"/>
          </a:xfrm>
          <a:prstGeom prst="rect">
            <a:avLst/>
          </a:prstGeom>
          <a:noFill/>
        </p:spPr>
        <p:txBody>
          <a:bodyPr wrap="square" rtlCol="0">
            <a:spAutoFit/>
          </a:bodyPr>
          <a:lstStyle/>
          <a:p>
            <a:r>
              <a:rPr lang="en-GB" sz="1400" b="1" dirty="0" smtClean="0"/>
              <a:t>Tunisia Beach massarce  - by DAESH Seifeddine Rezgui – June 2015</a:t>
            </a:r>
            <a:endParaRPr lang="en-GB" sz="1400" b="1" dirty="0"/>
          </a:p>
        </p:txBody>
      </p:sp>
      <p:pic>
        <p:nvPicPr>
          <p:cNvPr id="3080" name="Picture 8" descr="H:\PREVENT\images for presentations\Jo Cox.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2941" y="738844"/>
            <a:ext cx="2053431" cy="15607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86010" y="8002"/>
            <a:ext cx="3049271" cy="738664"/>
          </a:xfrm>
          <a:prstGeom prst="rect">
            <a:avLst/>
          </a:prstGeom>
          <a:noFill/>
        </p:spPr>
        <p:txBody>
          <a:bodyPr wrap="square" rtlCol="0">
            <a:spAutoFit/>
          </a:bodyPr>
          <a:lstStyle/>
          <a:p>
            <a:r>
              <a:rPr lang="en-GB" sz="1400" b="1" dirty="0" smtClean="0"/>
              <a:t>MP Jo Cox, murdered by </a:t>
            </a:r>
          </a:p>
          <a:p>
            <a:r>
              <a:rPr lang="en-GB" sz="1400" b="1" dirty="0" smtClean="0"/>
              <a:t>Thomas Mair, Far Right supporter  June 2016</a:t>
            </a:r>
            <a:endParaRPr lang="en-GB" sz="1400" b="1" dirty="0"/>
          </a:p>
        </p:txBody>
      </p:sp>
      <p:pic>
        <p:nvPicPr>
          <p:cNvPr id="3081" name="Picture 9" descr="H:\PREVENT\images for presentations\911.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47317" y="2952460"/>
            <a:ext cx="2997597" cy="17802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81331" y="2429231"/>
            <a:ext cx="2626121" cy="523220"/>
          </a:xfrm>
          <a:prstGeom prst="rect">
            <a:avLst/>
          </a:prstGeom>
          <a:noFill/>
        </p:spPr>
        <p:txBody>
          <a:bodyPr wrap="square" rtlCol="0">
            <a:spAutoFit/>
          </a:bodyPr>
          <a:lstStyle/>
          <a:p>
            <a:r>
              <a:rPr lang="en-GB" sz="1400" b="1" dirty="0" smtClean="0"/>
              <a:t>Al Qaeda attack 11/9/2001 on Twin Towers New York</a:t>
            </a:r>
            <a:endParaRPr lang="en-GB" sz="1400" b="1" dirty="0"/>
          </a:p>
        </p:txBody>
      </p:sp>
      <p:pic>
        <p:nvPicPr>
          <p:cNvPr id="3082" name="Picture 10" descr="H:\PREVENT\images for presentations\7th July bombing.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42691" y="5046569"/>
            <a:ext cx="2983431" cy="16243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18855" y="4570543"/>
            <a:ext cx="2368153" cy="523220"/>
          </a:xfrm>
          <a:prstGeom prst="rect">
            <a:avLst/>
          </a:prstGeom>
          <a:noFill/>
        </p:spPr>
        <p:txBody>
          <a:bodyPr wrap="square" rtlCol="0">
            <a:spAutoFit/>
          </a:bodyPr>
          <a:lstStyle/>
          <a:p>
            <a:r>
              <a:rPr lang="en-GB" sz="1400" b="1" dirty="0" smtClean="0"/>
              <a:t>London Bombing 7/7/2005</a:t>
            </a:r>
          </a:p>
          <a:p>
            <a:r>
              <a:rPr lang="en-GB" sz="1400" b="1" dirty="0" smtClean="0"/>
              <a:t>Religious Extremists</a:t>
            </a:r>
            <a:endParaRPr lang="en-GB" sz="1400" b="1" dirty="0"/>
          </a:p>
        </p:txBody>
      </p:sp>
      <p:sp>
        <p:nvSpPr>
          <p:cNvPr id="15" name="TextBox 14"/>
          <p:cNvSpPr txBox="1"/>
          <p:nvPr/>
        </p:nvSpPr>
        <p:spPr>
          <a:xfrm>
            <a:off x="6841331" y="4832334"/>
            <a:ext cx="2466100" cy="307777"/>
          </a:xfrm>
          <a:prstGeom prst="rect">
            <a:avLst/>
          </a:prstGeom>
          <a:noFill/>
        </p:spPr>
        <p:txBody>
          <a:bodyPr wrap="square" rtlCol="0">
            <a:spAutoFit/>
          </a:bodyPr>
          <a:lstStyle/>
          <a:p>
            <a:r>
              <a:rPr lang="en-GB" sz="1400" b="1" dirty="0" smtClean="0"/>
              <a:t>Irish Republic Army IRA </a:t>
            </a:r>
            <a:endParaRPr lang="en-GB" sz="1400" b="1" dirty="0"/>
          </a:p>
        </p:txBody>
      </p:sp>
      <p:sp>
        <p:nvSpPr>
          <p:cNvPr id="16" name="AutoShape 14" descr="Image result for rotunda bombing"/>
          <p:cNvSpPr>
            <a:spLocks noChangeAspect="1" noChangeArrowheads="1"/>
          </p:cNvSpPr>
          <p:nvPr/>
        </p:nvSpPr>
        <p:spPr bwMode="auto">
          <a:xfrm>
            <a:off x="16854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16" descr="Image result for rotunda bombing"/>
          <p:cNvSpPr>
            <a:spLocks noChangeAspect="1" noChangeArrowheads="1"/>
          </p:cNvSpPr>
          <p:nvPr/>
        </p:nvSpPr>
        <p:spPr bwMode="auto">
          <a:xfrm>
            <a:off x="333640" y="811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90" name="Picture 18" descr="H:\PREVENT\images for presentations\IR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29109" y="5179607"/>
            <a:ext cx="2930525" cy="149148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66818" y="2391515"/>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mic Sans MS" panose="030F0702030302020204" pitchFamily="66" charset="0"/>
              </a:rPr>
              <a:t>LOCAL</a:t>
            </a:r>
            <a:endParaRPr lang="en-GB" b="1" dirty="0">
              <a:solidFill>
                <a:schemeClr val="tx1"/>
              </a:solidFill>
              <a:latin typeface="Comic Sans MS" panose="030F0702030302020204" pitchFamily="66" charset="0"/>
            </a:endParaRPr>
          </a:p>
        </p:txBody>
      </p:sp>
      <p:sp>
        <p:nvSpPr>
          <p:cNvPr id="24" name="Rounded Rectangle 23"/>
          <p:cNvSpPr/>
          <p:nvPr/>
        </p:nvSpPr>
        <p:spPr>
          <a:xfrm>
            <a:off x="4027220" y="2373704"/>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mic Sans MS" panose="030F0702030302020204" pitchFamily="66" charset="0"/>
              </a:rPr>
              <a:t>NATIONAL</a:t>
            </a:r>
            <a:endParaRPr lang="en-GB" b="1" dirty="0">
              <a:solidFill>
                <a:schemeClr val="tx1"/>
              </a:solidFill>
              <a:latin typeface="Comic Sans MS" panose="030F0702030302020204" pitchFamily="66" charset="0"/>
            </a:endParaRPr>
          </a:p>
        </p:txBody>
      </p:sp>
      <p:sp>
        <p:nvSpPr>
          <p:cNvPr id="25" name="Rounded Rectangle 24"/>
          <p:cNvSpPr/>
          <p:nvPr/>
        </p:nvSpPr>
        <p:spPr>
          <a:xfrm>
            <a:off x="7052900" y="2470319"/>
            <a:ext cx="2023912" cy="707438"/>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omic Sans MS" panose="030F0702030302020204" pitchFamily="66" charset="0"/>
              </a:rPr>
              <a:t>GLOBAL</a:t>
            </a:r>
            <a:endParaRPr lang="en-GB"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12640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5260" y="-1"/>
            <a:ext cx="9870740" cy="67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86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790" y="989472"/>
            <a:ext cx="184731" cy="369332"/>
          </a:xfrm>
          <a:prstGeom prst="rect">
            <a:avLst/>
          </a:prstGeom>
          <a:noFill/>
        </p:spPr>
        <p:txBody>
          <a:bodyPr wrap="none" rtlCol="0">
            <a:spAutoFit/>
          </a:bodyPr>
          <a:lstStyle/>
          <a:p>
            <a:endParaRPr lang="en-US" dirty="0"/>
          </a:p>
        </p:txBody>
      </p:sp>
      <p:sp>
        <p:nvSpPr>
          <p:cNvPr id="3" name="TextBox 2"/>
          <p:cNvSpPr txBox="1"/>
          <p:nvPr/>
        </p:nvSpPr>
        <p:spPr>
          <a:xfrm>
            <a:off x="327608" y="2275363"/>
            <a:ext cx="9238502"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Schools should be </a:t>
            </a:r>
            <a:r>
              <a:rPr lang="en-US" sz="2000" dirty="0" smtClean="0">
                <a:latin typeface="Arial" panose="020B0604020202020204" pitchFamily="34" charset="0"/>
                <a:cs typeface="Arial" panose="020B0604020202020204" pitchFamily="34" charset="0"/>
              </a:rPr>
              <a:t>a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 space </a:t>
            </a:r>
            <a:r>
              <a:rPr lang="en-US" sz="2000" dirty="0">
                <a:latin typeface="Arial" panose="020B0604020202020204" pitchFamily="34" charset="0"/>
                <a:cs typeface="Arial" panose="020B0604020202020204" pitchFamily="34" charset="0"/>
              </a:rPr>
              <a:t>in which children and young people can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a:t>
            </a:r>
            <a:r>
              <a:rPr lang="en-US" sz="2000" dirty="0">
                <a:latin typeface="Arial" panose="020B0604020202020204" pitchFamily="34" charset="0"/>
                <a:cs typeface="Arial" panose="020B0604020202020204" pitchFamily="34" charset="0"/>
              </a:rPr>
              <a:t> and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a:t>
            </a:r>
            <a:r>
              <a:rPr lang="en-US" sz="2000" dirty="0">
                <a:latin typeface="Arial" panose="020B0604020202020204" pitchFamily="34" charset="0"/>
                <a:cs typeface="Arial" panose="020B0604020202020204" pitchFamily="34" charset="0"/>
              </a:rPr>
              <a:t> sensitive topics, including terrorism and the extremist ideas that are part of terrorist ideology, and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how to challenge these ideas. The Prevent duty is not intended to limit discussion of these issues. Schools should, however, be mindful of their existing duties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forbid political indoctrination and secure a balanced presentation of political issues.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These duties are imposed on maintained schools by sections 406 and 407 of the Education </a:t>
            </a:r>
            <a:r>
              <a:rPr lang="en-US" sz="2000" dirty="0" smtClean="0">
                <a:latin typeface="Arial" panose="020B0604020202020204" pitchFamily="34" charset="0"/>
                <a:cs typeface="Arial" panose="020B0604020202020204" pitchFamily="34" charset="0"/>
              </a:rPr>
              <a:t>Act </a:t>
            </a:r>
            <a:r>
              <a:rPr lang="en-US" sz="2000" dirty="0">
                <a:latin typeface="Arial" panose="020B0604020202020204" pitchFamily="34" charset="0"/>
                <a:cs typeface="Arial" panose="020B0604020202020204" pitchFamily="34" charset="0"/>
              </a:rPr>
              <a:t>1996.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Similar </a:t>
            </a:r>
            <a:r>
              <a:rPr lang="en-US" sz="2000" dirty="0">
                <a:latin typeface="Arial" panose="020B0604020202020204" pitchFamily="34" charset="0"/>
                <a:cs typeface="Arial" panose="020B0604020202020204" pitchFamily="34" charset="0"/>
              </a:rPr>
              <a:t>duties are placed on the proprietors of independent schools, including academies (but not 16-19 academies) by the Independent School Standards. </a:t>
            </a:r>
          </a:p>
        </p:txBody>
      </p:sp>
      <p:pic>
        <p:nvPicPr>
          <p:cNvPr id="5" name="Picture 4" descr="Prevent_Duty_Guidance_England_Wales (dragged).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519" y="211666"/>
            <a:ext cx="1356629" cy="1924944"/>
          </a:xfrm>
          <a:prstGeom prst="rect">
            <a:avLst/>
          </a:prstGeom>
        </p:spPr>
      </p:pic>
      <p:sp>
        <p:nvSpPr>
          <p:cNvPr id="6" name="TextBox 5"/>
          <p:cNvSpPr txBox="1"/>
          <p:nvPr/>
        </p:nvSpPr>
        <p:spPr>
          <a:xfrm>
            <a:off x="2094220" y="211903"/>
            <a:ext cx="6531209" cy="1200329"/>
          </a:xfrm>
          <a:prstGeom prst="rect">
            <a:avLst/>
          </a:prstGeom>
          <a:noFill/>
        </p:spPr>
        <p:txBody>
          <a:bodyPr wrap="square" rtlCol="0">
            <a:spAutoFit/>
          </a:bodyPr>
          <a:lstStyle/>
          <a:p>
            <a:r>
              <a:rPr lang="en-US" sz="3600" b="1" u="sng" dirty="0" smtClean="0"/>
              <a:t>Creating opportunities</a:t>
            </a:r>
          </a:p>
          <a:p>
            <a:r>
              <a:rPr lang="en-US" sz="3600" b="1" dirty="0" smtClean="0"/>
              <a:t>Paragraph 64</a:t>
            </a:r>
            <a:endParaRPr lang="en-US" sz="3600" b="1" dirty="0"/>
          </a:p>
        </p:txBody>
      </p:sp>
    </p:spTree>
    <p:extLst>
      <p:ext uri="{BB962C8B-B14F-4D97-AF65-F5344CB8AC3E}">
        <p14:creationId xmlns:p14="http://schemas.microsoft.com/office/powerpoint/2010/main" val="1898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2973</Words>
  <Application>Microsoft Office PowerPoint</Application>
  <PresentationFormat>A4 Paper (210x297 mm)</PresentationFormat>
  <Paragraphs>341</Paragraphs>
  <Slides>44</Slides>
  <Notes>13</Notes>
  <HiddenSlides>1</HiddenSlides>
  <MMClips>0</MMClips>
  <ScaleCrop>false</ScaleCrop>
  <HeadingPairs>
    <vt:vector size="8" baseType="variant">
      <vt:variant>
        <vt:lpstr>Theme</vt:lpstr>
      </vt:variant>
      <vt:variant>
        <vt:i4>21</vt:i4>
      </vt:variant>
      <vt:variant>
        <vt:lpstr>Links</vt:lpstr>
      </vt:variant>
      <vt:variant>
        <vt:i4>1</vt:i4>
      </vt:variant>
      <vt:variant>
        <vt:lpstr>Embedded OLE Servers</vt:lpstr>
      </vt:variant>
      <vt:variant>
        <vt:i4>2</vt:i4>
      </vt:variant>
      <vt:variant>
        <vt:lpstr>Slide Titles</vt:lpstr>
      </vt:variant>
      <vt:variant>
        <vt:i4>44</vt:i4>
      </vt:variant>
    </vt:vector>
  </HeadingPairs>
  <TitlesOfParts>
    <vt:vector size="68" baseType="lpstr">
      <vt:lpstr>Office Theme</vt:lpstr>
      <vt:lpstr>1_Custom Design</vt:lpstr>
      <vt:lpstr>2_Custom Design</vt:lpstr>
      <vt:lpstr>Custom Design</vt:lpstr>
      <vt:lpstr>3_Custom Design</vt:lpstr>
      <vt:lpstr>4_Custom Design</vt:lpstr>
      <vt:lpstr>5_Custom Design</vt:lpstr>
      <vt:lpstr>6_Custom Design</vt:lpstr>
      <vt:lpstr>7_Custom Design</vt:lpstr>
      <vt:lpstr>8_Custom Design</vt:lpstr>
      <vt:lpstr>3_Office Theme</vt:lpstr>
      <vt:lpstr>4_Office Theme</vt:lpstr>
      <vt:lpstr>5_Office Theme</vt:lpstr>
      <vt:lpstr>2_Office Theme</vt:lpstr>
      <vt:lpstr>9_Custom Design</vt:lpstr>
      <vt:lpstr>10_Custom Design</vt:lpstr>
      <vt:lpstr>11_Custom Design</vt:lpstr>
      <vt:lpstr>6_Office Theme</vt:lpstr>
      <vt:lpstr>7_Office Theme</vt:lpstr>
      <vt:lpstr>8_Office Theme</vt:lpstr>
      <vt:lpstr>13_Custom Design</vt:lpstr>
      <vt:lpstr>\\SVWCCG109.addm.ads.brm.pri\HomeShare\People\BCCACNWE\PVE 2015\Guidance Final 2017\Prevent guidance Jan 2017\BCC CSC Extremism Guidance JAN 2017 FINAL.doc</vt:lpstr>
      <vt:lpstr>Acrobat Document</vt:lpstr>
      <vt:lpstr>Document</vt:lpstr>
      <vt:lpstr>PowerPoint Presentation</vt:lpstr>
      <vt:lpstr>PowerPoint Presentation</vt:lpstr>
      <vt:lpstr>Workshop Order</vt:lpstr>
      <vt:lpstr>PowerPoint Presentation</vt:lpstr>
      <vt:lpstr>What do you think is the current threat level?</vt:lpstr>
      <vt:lpstr>Recent attacks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vt:lpstr>
      <vt:lpstr>PowerPoint Presentation</vt:lpstr>
      <vt:lpstr>‘Safeguarding vulnerable people from radicalisation is no different from safeguarding them from other forms of harm’</vt:lpstr>
      <vt:lpstr>PREVENT RISK ASSESSMENT Ayisha Ali </vt:lpstr>
      <vt:lpstr>PowerPoint Presentation</vt:lpstr>
      <vt:lpstr>Screening tool kit Colvin White  see separate hand out </vt:lpstr>
      <vt:lpstr>PowerPoint Presentation</vt:lpstr>
      <vt:lpstr>PowerPoint Presentation</vt:lpstr>
      <vt:lpstr>Prevent Duty July 2015</vt:lpstr>
      <vt:lpstr>Prevent Guidance</vt:lpstr>
      <vt:lpstr>Currently in Birmingham</vt:lpstr>
      <vt:lpstr>PowerPoint Presentation</vt:lpstr>
      <vt:lpstr>Snapshot of data</vt:lpstr>
      <vt:lpstr>PowerPoint Presentation</vt:lpstr>
      <vt:lpstr>Summary of CASS</vt:lpstr>
      <vt:lpstr>Prevent support</vt:lpstr>
      <vt:lpstr>Intervention’s for frontline workers CSC EH Extremism Guidance</vt:lpstr>
      <vt:lpstr>Extremist profile</vt:lpstr>
      <vt:lpstr>Protecting young people –  practitioner to consider</vt:lpstr>
      <vt:lpstr>PowerPoint Presentation</vt:lpstr>
      <vt:lpstr>http://course.ncalt.com/Channel_General_Awareness</vt:lpstr>
      <vt:lpstr>Prevent online resources</vt:lpstr>
      <vt:lpstr>WHAT NEEDS TO HAPPEN</vt:lpstr>
      <vt:lpstr>Case study </vt:lpstr>
      <vt:lpstr>Case study continued</vt:lpstr>
      <vt:lpstr>Curriculum Resources</vt:lpstr>
      <vt:lpstr>Mapping PREVENT through the curriculum- A whole school approach (Primary –Post-16) </vt:lpstr>
      <vt:lpstr>Where do I find resources?</vt:lpstr>
      <vt:lpstr>RED notice board</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Ali</dc:creator>
  <cp:lastModifiedBy>Service Birmingham</cp:lastModifiedBy>
  <cp:revision>148</cp:revision>
  <cp:lastPrinted>2017-06-13T12:46:01Z</cp:lastPrinted>
  <dcterms:created xsi:type="dcterms:W3CDTF">2016-08-04T10:09:22Z</dcterms:created>
  <dcterms:modified xsi:type="dcterms:W3CDTF">2017-09-08T12:44:48Z</dcterms:modified>
</cp:coreProperties>
</file>