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1" r:id="rId3"/>
    <p:sldId id="297" r:id="rId4"/>
    <p:sldId id="280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6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17" autoAdjust="0"/>
  </p:normalViewPr>
  <p:slideViewPr>
    <p:cSldViewPr snapToGrid="0" snapToObjects="1">
      <p:cViewPr>
        <p:scale>
          <a:sx n="75" d="100"/>
          <a:sy n="75" d="100"/>
        </p:scale>
        <p:origin x="-1448" y="-4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F958A-034C-AE49-B5CF-7E2957DA171F}" type="datetimeFigureOut">
              <a:rPr lang="en-US" smtClean="0"/>
              <a:t>05/06/17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86FF7-7607-E847-AF10-23BEE5C21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58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" charset="0"/>
                <a:ea typeface="ＭＳ Ｐゴシック" charset="0"/>
              </a:defRPr>
            </a:lvl9pPr>
          </a:lstStyle>
          <a:p>
            <a:pPr eaLnBrk="1" hangingPunct="1"/>
            <a:fld id="{239F27C7-B046-8D46-BB19-EA322FDE94DF}" type="slidenum">
              <a:rPr lang="en-GB" sz="1200">
                <a:latin typeface="Calibri" charset="0"/>
              </a:rPr>
              <a:pPr eaLnBrk="1" hangingPunct="1"/>
              <a:t>10</a:t>
            </a:fld>
            <a:endParaRPr lang="en-GB" sz="1200">
              <a:latin typeface="Calibri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2D47-4F3F-420E-93CF-18C4F6B47FF5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9668E-AAF1-417C-ADB0-CD6310A64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DE8C3-1FE2-48BA-89AA-CA72DDA08411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39BF5-00CF-4D31-823E-A0E9943EF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8FE40-7336-4446-A0EE-B0CEF35C01E8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C03AC-3B58-4C14-B52F-63E51E852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73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7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AC7DF-B0DA-4F40-9945-BCA2ED28F155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70870-00B6-4F08-AEED-55BB8E6A1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09434-0DAB-4FA9-A808-8A7E480BC849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FE7EE-CFC3-4BBF-9BCA-77CF21FF3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44346-5396-47F5-820B-8BF843B6813C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B657C-BFB7-4526-B9D6-AA4BBA430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3E1A-E7D0-44BA-8B08-40A4753FCF9D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861E0-490F-4CAD-99C5-3A3E743F1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C0E9-8594-4DD4-89C9-2E4BBDCF6FE1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940B1-7C2C-410E-867F-C7BCE28B4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2DA92-A4B8-4BB1-96DC-D5C2C66A37EA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166B7-3EF9-4A3B-ACDC-3D4366108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8B9B8-E888-4AB9-9BAB-7B265BCF5380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CADB4-37E3-498C-89D0-58D79C553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BA03A-428C-435A-9751-3E434FD8F6E4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81627-CC49-48F9-87EA-30C695F52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FCA19B-B875-4B4E-9FAB-62F9E2CCA266}" type="datetimeFigureOut">
              <a:rPr lang="en-US"/>
              <a:pPr>
                <a:defRPr/>
              </a:pPr>
              <a:t>05/06/17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450B73-4F1A-4238-86E0-F9DD78452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1" r:id="rId12"/>
    <p:sldLayoutId id="2147483662" r:id="rId1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hyperlink" Target="http://webarchive.nationalarchives.gov.uk/20120119192332/http://cwdcouncil.org.uk/assets/0000/8321" TargetMode="External"/><Relationship Id="rId3" Type="http://schemas.openxmlformats.org/officeDocument/2006/relationships/hyperlink" Target="http://www.researchgate.net/researcher/2002950930_Halit_Hulus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55067"/>
            <a:ext cx="7772400" cy="1271058"/>
          </a:xfrm>
        </p:spPr>
        <p:txBody>
          <a:bodyPr rtlCol="0">
            <a:normAutofit/>
          </a:bodyPr>
          <a:lstStyle/>
          <a:p>
            <a:pPr algn="l"/>
            <a:r>
              <a:rPr lang="en-US" altLang="en-US" sz="28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Dr</a:t>
            </a:r>
            <a:r>
              <a:rPr lang="en-US" altLang="en-US" sz="28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 Halit </a:t>
            </a:r>
            <a:r>
              <a:rPr lang="en-US" altLang="en-US" sz="28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Hulusi </a:t>
            </a:r>
            <a:endParaRPr lang="en-US" altLang="en-US" sz="2800" i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altLang="en-US" sz="28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Acting Principal Educational </a:t>
            </a:r>
            <a:r>
              <a:rPr lang="en-US" altLang="en-US" sz="28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Psychologist</a:t>
            </a:r>
            <a:endParaRPr lang="en-US" altLang="en-US" sz="2800" i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9050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4114800" algn="l"/>
              </a:tabLst>
            </a:pPr>
            <a:endParaRPr lang="en-GB">
              <a:latin typeface="Calibri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4114800" algn="l"/>
              </a:tabLst>
            </a:pPr>
            <a:endParaRPr lang="en-GB">
              <a:latin typeface="Calibri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4114800" algn="l"/>
              </a:tabLst>
            </a:pPr>
            <a:endParaRPr lang="en-GB">
              <a:latin typeface="Calibri" pitchFamily="34" charset="0"/>
            </a:endParaRPr>
          </a:p>
        </p:txBody>
      </p:sp>
      <p:pic>
        <p:nvPicPr>
          <p:cNvPr id="13321" name="Picture 9" descr="A2E LOGO 70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25450"/>
            <a:ext cx="2524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423863" y="639763"/>
          <a:ext cx="4214812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Picture" r:id="rId4" imgW="5247720" imgH="762480" progId="Word.Picture.8">
                  <p:embed/>
                </p:oleObj>
              </mc:Choice>
              <mc:Fallback>
                <p:oleObj name="Picture" r:id="rId4" imgW="5247720" imgH="762480" progId="Word.Picture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639763"/>
                        <a:ext cx="4214812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304521"/>
            <a:ext cx="7772400" cy="1470025"/>
          </a:xfrm>
        </p:spPr>
        <p:txBody>
          <a:bodyPr/>
          <a:lstStyle/>
          <a:p>
            <a:r>
              <a:rPr lang="en-US" altLang="en-US" i="1" dirty="0">
                <a:solidFill>
                  <a:srgbClr val="4E2F8C"/>
                </a:solidFill>
                <a:latin typeface="Arial" charset="0"/>
                <a:ea typeface="Arial" charset="0"/>
                <a:cs typeface="Arial" charset="0"/>
              </a:rPr>
              <a:t>Supporting Refugees, Asylum Seekers &amp; </a:t>
            </a:r>
            <a:r>
              <a:rPr lang="en-US" altLang="en-US" i="1" dirty="0" smtClean="0">
                <a:solidFill>
                  <a:srgbClr val="4E2F8C"/>
                </a:solidFill>
                <a:latin typeface="Arial" charset="0"/>
                <a:ea typeface="Arial" charset="0"/>
                <a:cs typeface="Arial" charset="0"/>
              </a:rPr>
              <a:t>Migrants</a:t>
            </a:r>
            <a:r>
              <a:rPr lang="en-US" altLang="en-US" i="1" dirty="0">
                <a:solidFill>
                  <a:srgbClr val="4E2F8C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br>
              <a:rPr lang="en-US" altLang="en-US" i="1" dirty="0">
                <a:solidFill>
                  <a:srgbClr val="4E2F8C"/>
                </a:solidFill>
                <a:latin typeface="Arial" charset="0"/>
                <a:ea typeface="Arial" charset="0"/>
                <a:cs typeface="Arial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7" descr="Mateusz start project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134533"/>
            <a:ext cx="3168650" cy="445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Line 5"/>
          <p:cNvSpPr>
            <a:spLocks noChangeShapeType="1"/>
          </p:cNvSpPr>
          <p:nvPr/>
        </p:nvSpPr>
        <p:spPr bwMode="auto">
          <a:xfrm flipH="1">
            <a:off x="2378001" y="1517188"/>
            <a:ext cx="2986087" cy="288925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Rectangle 8"/>
          <p:cNvSpPr>
            <a:spLocks noChangeArrowheads="1"/>
          </p:cNvSpPr>
          <p:nvPr/>
        </p:nvSpPr>
        <p:spPr bwMode="auto">
          <a:xfrm>
            <a:off x="5508104" y="1056019"/>
            <a:ext cx="2168525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b="1" i="1" dirty="0">
                <a:latin typeface="Arial"/>
                <a:cs typeface="Arial"/>
              </a:rPr>
              <a:t>Part of the school Kamil knew</a:t>
            </a:r>
            <a:endParaRPr lang="en-GB" b="1" dirty="0">
              <a:latin typeface="Arial"/>
              <a:cs typeface="Arial"/>
            </a:endParaRPr>
          </a:p>
          <a:p>
            <a:pPr eaLnBrk="0" hangingPunct="0">
              <a:defRPr/>
            </a:pPr>
            <a:endParaRPr lang="en-GB" b="1" dirty="0">
              <a:latin typeface="Arial"/>
              <a:cs typeface="Arial"/>
            </a:endParaRPr>
          </a:p>
        </p:txBody>
      </p:sp>
      <p:sp>
        <p:nvSpPr>
          <p:cNvPr id="28679" name="Rectangle 9"/>
          <p:cNvSpPr>
            <a:spLocks noChangeArrowheads="1"/>
          </p:cNvSpPr>
          <p:nvPr/>
        </p:nvSpPr>
        <p:spPr bwMode="auto">
          <a:xfrm>
            <a:off x="342900" y="2490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Calibri" charset="0"/>
              <a:cs typeface="Arial" charset="0"/>
            </a:endParaRPr>
          </a:p>
        </p:txBody>
      </p:sp>
      <p:sp>
        <p:nvSpPr>
          <p:cNvPr id="28680" name="Rectangle 10"/>
          <p:cNvSpPr>
            <a:spLocks noChangeArrowheads="1"/>
          </p:cNvSpPr>
          <p:nvPr/>
        </p:nvSpPr>
        <p:spPr bwMode="auto">
          <a:xfrm>
            <a:off x="5868144" y="3736726"/>
            <a:ext cx="259164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457200">
              <a:defRPr/>
            </a:pPr>
            <a:r>
              <a:rPr lang="en-GB" b="1" i="1" dirty="0" smtClean="0">
                <a:latin typeface="Arial" charset="0"/>
                <a:cs typeface="Times New Roman" charset="0"/>
              </a:rPr>
              <a:t>Amount of English </a:t>
            </a:r>
            <a:r>
              <a:rPr lang="en-GB" b="1" i="1" dirty="0">
                <a:latin typeface="Arial" charset="0"/>
                <a:cs typeface="Times New Roman" charset="0"/>
              </a:rPr>
              <a:t>Kamil </a:t>
            </a:r>
            <a:r>
              <a:rPr lang="en-GB" b="1" i="1" dirty="0" smtClean="0">
                <a:latin typeface="Arial" charset="0"/>
                <a:cs typeface="Times New Roman" charset="0"/>
              </a:rPr>
              <a:t>knew</a:t>
            </a:r>
            <a:endParaRPr lang="en-GB" b="1" dirty="0">
              <a:latin typeface="Arial" charset="0"/>
              <a:cs typeface="Arial" charset="0"/>
            </a:endParaRPr>
          </a:p>
          <a:p>
            <a:pPr indent="457200" eaLnBrk="0" hangingPunct="0">
              <a:defRPr/>
            </a:pPr>
            <a:endParaRPr lang="en-GB" b="1" dirty="0">
              <a:latin typeface="Arial" charset="0"/>
              <a:cs typeface="Arial" charset="0"/>
            </a:endParaRPr>
          </a:p>
        </p:txBody>
      </p:sp>
      <p:sp>
        <p:nvSpPr>
          <p:cNvPr id="28682" name="Rectangle 16"/>
          <p:cNvSpPr>
            <a:spLocks noChangeArrowheads="1"/>
          </p:cNvSpPr>
          <p:nvPr/>
        </p:nvSpPr>
        <p:spPr bwMode="auto">
          <a:xfrm>
            <a:off x="-4535488" y="230505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Calibri" charset="0"/>
              <a:cs typeface="Arial" charset="0"/>
            </a:endParaRPr>
          </a:p>
        </p:txBody>
      </p:sp>
      <p:sp>
        <p:nvSpPr>
          <p:cNvPr id="41992" name="Line 5"/>
          <p:cNvSpPr>
            <a:spLocks noChangeShapeType="1"/>
          </p:cNvSpPr>
          <p:nvPr/>
        </p:nvSpPr>
        <p:spPr bwMode="auto">
          <a:xfrm flipH="1">
            <a:off x="2924175" y="3725863"/>
            <a:ext cx="2841625" cy="15113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64088" y="537321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Taken from Oland (2010)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895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4" descr="Amelia Handsworth fu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484313"/>
            <a:ext cx="32877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468313" y="1412875"/>
            <a:ext cx="4184650" cy="443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GB" sz="2400" b="1" i="1" dirty="0" err="1">
                <a:latin typeface="Arial"/>
                <a:cs typeface="Arial"/>
              </a:rPr>
              <a:t>Zofia</a:t>
            </a:r>
            <a:r>
              <a:rPr lang="en-GB" sz="2400" b="1" i="1" dirty="0">
                <a:latin typeface="Arial"/>
                <a:cs typeface="Arial"/>
              </a:rPr>
              <a:t>:  “</a:t>
            </a:r>
            <a:r>
              <a:rPr lang="en-GB" sz="2400" i="1" dirty="0">
                <a:latin typeface="Arial"/>
                <a:cs typeface="Arial"/>
              </a:rPr>
              <a:t>Yeah ‘</a:t>
            </a:r>
            <a:r>
              <a:rPr lang="en-GB" sz="2400" i="1" dirty="0" err="1">
                <a:latin typeface="Arial"/>
                <a:cs typeface="Arial"/>
              </a:rPr>
              <a:t>cos</a:t>
            </a:r>
            <a:r>
              <a:rPr lang="en-GB" sz="2400" i="1" dirty="0">
                <a:latin typeface="Arial"/>
                <a:cs typeface="Arial"/>
              </a:rPr>
              <a:t> I thought about it; it’s difficult to choose one of all these, so I think that this rough one can represent all these difficulties that we meet on the way to our career and …actually, …finally I be rich…that’s the one course, then next one, next one then finally my job, yeah, that’s OK.”</a:t>
            </a:r>
          </a:p>
          <a:p>
            <a:pPr algn="just">
              <a:defRPr/>
            </a:pPr>
            <a:endParaRPr lang="en-GB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558924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Taken from Oland (2010)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1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ext Placeholder 5"/>
          <p:cNvSpPr>
            <a:spLocks noGrp="1"/>
          </p:cNvSpPr>
          <p:nvPr>
            <p:ph type="body" orient="vert" idx="1"/>
          </p:nvPr>
        </p:nvSpPr>
        <p:spPr>
          <a:xfrm rot="16200000">
            <a:off x="1741376" y="-221096"/>
            <a:ext cx="5517232" cy="864096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Hulusi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, H. and Oland, L. (2010) Using narrative to make sense of transitions: supporting newly arrived children and young people. Journal of Emotional and </a:t>
            </a:r>
            <a:r>
              <a:rPr lang="en-US" sz="1100" dirty="0" err="1">
                <a:solidFill>
                  <a:srgbClr val="000000"/>
                </a:solidFill>
                <a:latin typeface="Gill Sans " charset="0"/>
              </a:rPr>
              <a:t>Behavioural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 Difficulties 15: </a:t>
            </a: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pp.341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-351</a:t>
            </a:r>
          </a:p>
          <a:p>
            <a:pPr>
              <a:defRPr/>
            </a:pPr>
            <a:endParaRPr lang="en-US" sz="1100" dirty="0" smtClean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buNone/>
              <a:defRPr/>
            </a:pP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House of Lords. European Union Committee (2016) Children in crisis. Unaccompanied migrant children in the EU.  HL Paper 2</a:t>
            </a:r>
            <a:endParaRPr lang="en-US" sz="1100" dirty="0">
              <a:solidFill>
                <a:srgbClr val="000000"/>
              </a:solidFill>
              <a:latin typeface="Gill Sans " charset="0"/>
            </a:endParaRPr>
          </a:p>
          <a:p>
            <a:pPr>
              <a:defRPr/>
            </a:pPr>
            <a:endParaRPr lang="en-US" sz="1100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Hulusi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. H. (2010) </a:t>
            </a:r>
            <a:r>
              <a:rPr lang="en-GB" sz="1100" i="1" dirty="0">
                <a:solidFill>
                  <a:srgbClr val="000000"/>
                </a:solidFill>
                <a:latin typeface="Gill Sans " charset="0"/>
              </a:rPr>
              <a:t>The Right Skills- Helping asylum seekers and refugees thrive. Children’s Workforce Development Council (2010) </a:t>
            </a:r>
            <a:r>
              <a:rPr lang="en-US" sz="1100" dirty="0">
                <a:solidFill>
                  <a:srgbClr val="000000"/>
                </a:solidFill>
                <a:latin typeface="Gill Sans " charset="0"/>
                <a:hlinkClick r:id="rId2" tooltip="Halit Hulusi"/>
              </a:rPr>
              <a:t>http://webarchive.nationalarchives.gov.uk/20120119192332/http://cwdcouncil.org.uk/assets/0000/8321</a:t>
            </a:r>
            <a:endParaRPr lang="en-GB" sz="1100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100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GB" sz="1100" dirty="0">
                <a:solidFill>
                  <a:srgbClr val="000000"/>
                </a:solidFill>
                <a:latin typeface="Gill Sans " charset="0"/>
              </a:rPr>
              <a:t>Oland, L. (2009) The educational experiences of Polish newly arrived young people aged 12-16 in a large urban local authority in the UK. Unpublished Doctoral Thesis. University of Bristol</a:t>
            </a:r>
            <a:r>
              <a:rPr lang="en-GB" sz="1100" dirty="0" smtClean="0">
                <a:solidFill>
                  <a:srgbClr val="000000"/>
                </a:solidFill>
                <a:latin typeface="Gill Sans 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100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Ricoeur, P. (1991)</a:t>
            </a:r>
            <a:r>
              <a:rPr lang="ja-JP" altLang="en-US" sz="1100" dirty="0">
                <a:solidFill>
                  <a:srgbClr val="000000"/>
                </a:solidFill>
                <a:latin typeface="Gill Sans " charset="0"/>
              </a:rPr>
              <a:t>‘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Life: A Story in Search of a Narrator</a:t>
            </a:r>
            <a:r>
              <a:rPr lang="ja-JP" altLang="en-US" sz="1100" dirty="0">
                <a:solidFill>
                  <a:srgbClr val="000000"/>
                </a:solidFill>
                <a:latin typeface="Gill Sans " charset="0"/>
              </a:rPr>
              <a:t>’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 in M. Valdes (ed.) </a:t>
            </a:r>
            <a:r>
              <a:rPr lang="en-US" sz="1100" i="1" dirty="0">
                <a:solidFill>
                  <a:srgbClr val="000000"/>
                </a:solidFill>
                <a:latin typeface="Gill Sans " charset="0"/>
              </a:rPr>
              <a:t>A Ricoeur Reader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. London: Harvester </a:t>
            </a:r>
            <a:r>
              <a:rPr lang="en-US" sz="1100" dirty="0" err="1" smtClean="0">
                <a:solidFill>
                  <a:srgbClr val="000000"/>
                </a:solidFill>
                <a:latin typeface="Gill Sans " charset="0"/>
              </a:rPr>
              <a:t>Wheatsheaf</a:t>
            </a:r>
            <a:endParaRPr lang="en-US" sz="1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sz="1100" dirty="0" smtClean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100" dirty="0" err="1" smtClean="0">
                <a:solidFill>
                  <a:srgbClr val="000000"/>
                </a:solidFill>
                <a:latin typeface="Gill Sans " charset="0"/>
              </a:rPr>
              <a:t>Schauer</a:t>
            </a: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, M. </a:t>
            </a:r>
            <a:r>
              <a:rPr lang="en-US" sz="1100" dirty="0" err="1" smtClean="0">
                <a:solidFill>
                  <a:srgbClr val="000000"/>
                </a:solidFill>
                <a:latin typeface="Gill Sans " charset="0"/>
              </a:rPr>
              <a:t>Neuner</a:t>
            </a: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, F and Elbert, T. (2005) Narrative Exposure Therapy: A short-term treatment for traumatic stress (2</a:t>
            </a:r>
            <a:r>
              <a:rPr lang="en-US" sz="1100" baseline="30000" dirty="0" smtClean="0">
                <a:solidFill>
                  <a:srgbClr val="000000"/>
                </a:solidFill>
                <a:latin typeface="Gill Sans " charset="0"/>
              </a:rPr>
              <a:t>nd</a:t>
            </a: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 Ed. </a:t>
            </a:r>
            <a:r>
              <a:rPr lang="en-US" sz="1100" dirty="0" err="1" smtClean="0">
                <a:solidFill>
                  <a:srgbClr val="000000"/>
                </a:solidFill>
                <a:latin typeface="Gill Sans " charset="0"/>
              </a:rPr>
              <a:t>Hogrefe</a:t>
            </a: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. Abingdon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100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100" dirty="0" smtClean="0">
                <a:solidFill>
                  <a:srgbClr val="000000"/>
                </a:solidFill>
                <a:latin typeface="Gill Sans " charset="0"/>
              </a:rPr>
              <a:t>Sunderland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, M. (2001) </a:t>
            </a:r>
            <a:r>
              <a:rPr lang="en-US" sz="1100" i="1" dirty="0">
                <a:solidFill>
                  <a:srgbClr val="000000"/>
                </a:solidFill>
                <a:latin typeface="Gill Sans " charset="0"/>
              </a:rPr>
              <a:t>Using Story Telling as a Therapeutic Tool with Children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. Milton Keynes: </a:t>
            </a:r>
            <a:r>
              <a:rPr lang="en-US" sz="1100" dirty="0" err="1">
                <a:solidFill>
                  <a:srgbClr val="000000"/>
                </a:solidFill>
                <a:latin typeface="Gill Sans " charset="0"/>
              </a:rPr>
              <a:t>Speechmark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 </a:t>
            </a:r>
          </a:p>
          <a:p>
            <a:pPr>
              <a:lnSpc>
                <a:spcPct val="90000"/>
              </a:lnSpc>
              <a:defRPr/>
            </a:pPr>
            <a:endParaRPr lang="en-GB" sz="1100" b="1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GB" sz="1100" dirty="0">
                <a:solidFill>
                  <a:srgbClr val="000000"/>
                </a:solidFill>
                <a:latin typeface="Gill Sans " charset="0"/>
              </a:rPr>
              <a:t>Todd , L. (2007). Partnerships for inclusive education: A critical approach to collaborative working,  London: </a:t>
            </a:r>
            <a:r>
              <a:rPr lang="en-GB" sz="1100" dirty="0" err="1" smtClean="0">
                <a:solidFill>
                  <a:srgbClr val="000000"/>
                </a:solidFill>
                <a:latin typeface="Gill Sans " charset="0"/>
              </a:rPr>
              <a:t>Routledge</a:t>
            </a:r>
            <a:endParaRPr lang="en-GB" sz="1100" dirty="0" smtClean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GB" sz="1100" dirty="0" smtClean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GB" sz="1100" dirty="0" smtClean="0">
                <a:solidFill>
                  <a:srgbClr val="000000"/>
                </a:solidFill>
                <a:latin typeface="Gill Sans " charset="0"/>
              </a:rPr>
              <a:t>Eco, U. (1998) The island of the day before. Translated by William Weaver. Vintage Books. London.</a:t>
            </a:r>
          </a:p>
          <a:p>
            <a:pPr>
              <a:lnSpc>
                <a:spcPct val="90000"/>
              </a:lnSpc>
              <a:defRPr/>
            </a:pPr>
            <a:endParaRPr lang="en-US" sz="1100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100" dirty="0" err="1">
                <a:solidFill>
                  <a:srgbClr val="000000"/>
                </a:solidFill>
                <a:latin typeface="Gill Sans " charset="0"/>
              </a:rPr>
              <a:t>Vetere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, A. &amp; Dowling, E. (2005) </a:t>
            </a:r>
            <a:r>
              <a:rPr lang="en-US" sz="1100" i="1" dirty="0">
                <a:solidFill>
                  <a:srgbClr val="000000"/>
                </a:solidFill>
                <a:latin typeface="Gill Sans " charset="0"/>
              </a:rPr>
              <a:t>Narrative Therapies with Children and their Families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. Abingdon: </a:t>
            </a:r>
            <a:r>
              <a:rPr lang="en-US" sz="1100" dirty="0" err="1">
                <a:solidFill>
                  <a:srgbClr val="000000"/>
                </a:solidFill>
                <a:latin typeface="Gill Sans " charset="0"/>
              </a:rPr>
              <a:t>Routledge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 </a:t>
            </a:r>
            <a:endParaRPr lang="en-US" sz="1100" dirty="0">
              <a:solidFill>
                <a:srgbClr val="000000"/>
              </a:solidFill>
              <a:latin typeface="Gill Sans " charset="0"/>
              <a:hlinkClick r:id="rId3" tooltip="Halit Hulusi"/>
            </a:endParaRPr>
          </a:p>
          <a:p>
            <a:pPr>
              <a:lnSpc>
                <a:spcPct val="90000"/>
              </a:lnSpc>
              <a:defRPr/>
            </a:pPr>
            <a:endParaRPr lang="en-US" sz="1100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Waters, T. (2002) </a:t>
            </a:r>
            <a:r>
              <a:rPr lang="ja-JP" altLang="en-US" sz="1100" dirty="0">
                <a:solidFill>
                  <a:srgbClr val="000000"/>
                </a:solidFill>
                <a:latin typeface="Gill Sans " charset="0"/>
              </a:rPr>
              <a:t>‘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The Therapeutic Use of Story Writing.</a:t>
            </a:r>
            <a:r>
              <a:rPr lang="ja-JP" altLang="en-US" sz="1100" dirty="0">
                <a:solidFill>
                  <a:srgbClr val="000000"/>
                </a:solidFill>
                <a:latin typeface="Gill Sans " charset="0"/>
              </a:rPr>
              <a:t>’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 </a:t>
            </a:r>
            <a:r>
              <a:rPr lang="en-US" sz="1100" i="1" dirty="0">
                <a:solidFill>
                  <a:srgbClr val="000000"/>
                </a:solidFill>
                <a:latin typeface="Gill Sans " charset="0"/>
              </a:rPr>
              <a:t>Psychodynamic Practice 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Vol. 8, No 3 </a:t>
            </a:r>
            <a:r>
              <a:rPr lang="en-US" sz="1100" dirty="0" err="1">
                <a:solidFill>
                  <a:srgbClr val="000000"/>
                </a:solidFill>
                <a:latin typeface="Gill Sans " charset="0"/>
              </a:rPr>
              <a:t>pp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 343- 358</a:t>
            </a:r>
            <a:br>
              <a:rPr lang="en-US" sz="1100" dirty="0">
                <a:solidFill>
                  <a:srgbClr val="000000"/>
                </a:solidFill>
                <a:latin typeface="Gill Sans " charset="0"/>
              </a:rPr>
            </a:br>
            <a:endParaRPr lang="en-US" sz="1100" dirty="0">
              <a:solidFill>
                <a:srgbClr val="000000"/>
              </a:solidFill>
              <a:latin typeface="Gill Sans 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100" dirty="0" err="1">
                <a:solidFill>
                  <a:srgbClr val="000000"/>
                </a:solidFill>
                <a:latin typeface="Gill Sans " charset="0"/>
              </a:rPr>
              <a:t>Wearmouth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, J.  (2004). </a:t>
            </a:r>
            <a:r>
              <a:rPr lang="ja-JP" altLang="en-US" sz="1100" dirty="0">
                <a:solidFill>
                  <a:srgbClr val="000000"/>
                </a:solidFill>
                <a:latin typeface="Gill Sans " charset="0"/>
              </a:rPr>
              <a:t>‘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Talking Stones</a:t>
            </a:r>
            <a:r>
              <a:rPr lang="ja-JP" altLang="en-US" sz="1100" dirty="0">
                <a:solidFill>
                  <a:srgbClr val="000000"/>
                </a:solidFill>
                <a:latin typeface="Gill Sans " charset="0"/>
              </a:rPr>
              <a:t>’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: an interview technique for disaffected students. </a:t>
            </a:r>
            <a:r>
              <a:rPr lang="en-US" sz="1100" i="1" dirty="0">
                <a:solidFill>
                  <a:srgbClr val="000000"/>
                </a:solidFill>
                <a:latin typeface="Gill Sans " charset="0"/>
              </a:rPr>
              <a:t>Pastoral Care in Education</a:t>
            </a:r>
            <a:r>
              <a:rPr lang="en-US" sz="1100" dirty="0">
                <a:solidFill>
                  <a:srgbClr val="000000"/>
                </a:solidFill>
                <a:latin typeface="Gill Sans " charset="0"/>
              </a:rPr>
              <a:t>, 22(2) pp. 7–13.  </a:t>
            </a:r>
          </a:p>
          <a:p>
            <a:endParaRPr 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60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igrant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6788141" cy="4634937"/>
          </a:xfrm>
          <a:prstGeom prst="rect">
            <a:avLst/>
          </a:prstGeom>
        </p:spPr>
      </p:pic>
      <p:pic>
        <p:nvPicPr>
          <p:cNvPr id="7" name="Picture 6" descr="migrant 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629" y="3238500"/>
            <a:ext cx="3662371" cy="4313187"/>
          </a:xfrm>
          <a:prstGeom prst="rect">
            <a:avLst/>
          </a:prstGeom>
        </p:spPr>
      </p:pic>
      <p:pic>
        <p:nvPicPr>
          <p:cNvPr id="9" name="Picture 8" descr="05_guardian_73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277"/>
            <a:ext cx="6012160" cy="141872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8141" y="0"/>
            <a:ext cx="25146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441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Arial"/>
                <a:cs typeface="Arial"/>
              </a:rPr>
              <a:t>British Psychological Society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i="1" dirty="0">
                <a:solidFill>
                  <a:srgbClr val="000000"/>
                </a:solidFill>
                <a:latin typeface="Arial"/>
                <a:cs typeface="Arial"/>
              </a:rPr>
              <a:t>BPS Presidential Task Force 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Responding to Refugees, Asylum Seekers and other Migrants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08400"/>
            <a:ext cx="2235200" cy="198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823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Arial"/>
                <a:cs typeface="Arial"/>
              </a:rPr>
              <a:t>ontext 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1.3 million asylum applications within the EU</a:t>
            </a:r>
          </a:p>
          <a:p>
            <a:pPr lvl="1"/>
            <a:r>
              <a:rPr lang="en-US" sz="2400" dirty="0" smtClean="0"/>
              <a:t>32,000 people sought asylum in the UK (60% refused)</a:t>
            </a:r>
          </a:p>
          <a:p>
            <a:pPr lvl="1"/>
            <a:r>
              <a:rPr lang="en-US" sz="2400" dirty="0" smtClean="0"/>
              <a:t>32,400 people were held in immigration detention </a:t>
            </a:r>
          </a:p>
          <a:p>
            <a:pPr lvl="1"/>
            <a:r>
              <a:rPr lang="en-US" sz="2400" dirty="0" smtClean="0"/>
              <a:t>88,245 unaccompanied minors applied for asylum in the EU</a:t>
            </a:r>
          </a:p>
          <a:p>
            <a:pPr lvl="1"/>
            <a:r>
              <a:rPr lang="en-US" sz="2400" dirty="0" smtClean="0"/>
              <a:t>3,045 unaccompanied minors applied for asylum in the UK</a:t>
            </a:r>
          </a:p>
          <a:p>
            <a:pPr lvl="1"/>
            <a:r>
              <a:rPr lang="en-US" sz="2400" dirty="0" smtClean="0"/>
              <a:t>Within the EU, 10,000 children had gone missing</a:t>
            </a:r>
          </a:p>
          <a:p>
            <a:pPr lvl="1"/>
            <a:r>
              <a:rPr lang="en-US" sz="2400" dirty="0" smtClean="0"/>
              <a:t>50% of child asylum seekers had STDs</a:t>
            </a:r>
          </a:p>
          <a:p>
            <a:pPr lvl="1"/>
            <a:endParaRPr lang="en-US" sz="2400" dirty="0" smtClean="0"/>
          </a:p>
          <a:p>
            <a:pPr marL="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Eurostat, 2016</a:t>
            </a:r>
            <a:r>
              <a:rPr lang="en-US" sz="1400" dirty="0" smtClean="0"/>
              <a:t>)</a:t>
            </a:r>
            <a:r>
              <a:rPr lang="en-US" sz="1400" dirty="0"/>
              <a:t> (Refugee Council, 2016</a:t>
            </a:r>
            <a:r>
              <a:rPr lang="en-US" sz="1400" dirty="0" smtClean="0"/>
              <a:t>)</a:t>
            </a:r>
            <a:r>
              <a:rPr lang="en-US" sz="1400" dirty="0"/>
              <a:t> (Migration Observatory 2016</a:t>
            </a:r>
            <a:r>
              <a:rPr lang="en-US" sz="1400" dirty="0" smtClean="0"/>
              <a:t>) House of Lords Report (2016)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43943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4591" y="269776"/>
            <a:ext cx="7426341" cy="1143000"/>
          </a:xfrm>
        </p:spPr>
        <p:txBody>
          <a:bodyPr/>
          <a:lstStyle/>
          <a:p>
            <a:pPr algn="l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Arial"/>
                <a:cs typeface="Arial"/>
              </a:rPr>
              <a:t>Five Interesting Points		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452596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Differences in ‘help seeking’ behaviours and rituals</a:t>
            </a:r>
            <a:r>
              <a:rPr lang="en-US" sz="1800" dirty="0" smtClean="0">
                <a:latin typeface="Arial"/>
                <a:cs typeface="Arial"/>
              </a:rPr>
              <a:t>*</a:t>
            </a:r>
          </a:p>
          <a:p>
            <a:pPr marL="0" indent="0">
              <a:buNone/>
            </a:pPr>
            <a:endParaRPr lang="en-US" sz="1100" dirty="0" smtClean="0">
              <a:latin typeface="Arial"/>
              <a:cs typeface="Arial"/>
            </a:endParaRPr>
          </a:p>
          <a:p>
            <a:pPr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50% of children from countries of conflict did not meet the criteria for PTSD</a:t>
            </a:r>
            <a:r>
              <a:rPr lang="en-US" sz="1800" dirty="0" smtClean="0">
                <a:latin typeface="Arial"/>
                <a:cs typeface="Arial"/>
              </a:rPr>
              <a:t>**</a:t>
            </a:r>
            <a:endParaRPr lang="en-US" sz="1100" dirty="0" smtClean="0">
              <a:latin typeface="Arial"/>
              <a:cs typeface="Arial"/>
            </a:endParaRPr>
          </a:p>
          <a:p>
            <a:pPr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Leave to remain can be revoked at 18 years old</a:t>
            </a:r>
          </a:p>
          <a:p>
            <a:pPr marL="0" indent="0">
              <a:buNone/>
            </a:pPr>
            <a:endParaRPr lang="en-US" sz="1100" dirty="0" smtClean="0">
              <a:latin typeface="Arial"/>
              <a:cs typeface="Arial"/>
            </a:endParaRPr>
          </a:p>
          <a:p>
            <a:pPr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Gaining refugee status can take days or years</a:t>
            </a:r>
          </a:p>
          <a:p>
            <a:pPr marL="0" indent="0">
              <a:buNone/>
            </a:pPr>
            <a:endParaRPr lang="en-US" sz="1100" dirty="0" smtClean="0">
              <a:latin typeface="Arial"/>
              <a:cs typeface="Arial"/>
            </a:endParaRPr>
          </a:p>
          <a:p>
            <a:pPr>
              <a:buFont typeface="+mj-lt"/>
              <a:buAutoNum type="arabicPeriod"/>
            </a:pPr>
            <a:r>
              <a:rPr lang="en-US" sz="2800" dirty="0" smtClean="0">
                <a:latin typeface="Arial"/>
                <a:cs typeface="Arial"/>
              </a:rPr>
              <a:t>‘Exile related stress’ as significant as ‘pre flight’ events</a:t>
            </a:r>
            <a:r>
              <a:rPr lang="en-US" sz="1800" dirty="0" smtClean="0">
                <a:latin typeface="Arial"/>
                <a:cs typeface="Arial"/>
              </a:rPr>
              <a:t>***</a:t>
            </a:r>
          </a:p>
          <a:p>
            <a:pPr marL="0" indent="0"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smtClean="0">
                <a:latin typeface="Arial"/>
                <a:cs typeface="Arial"/>
              </a:rPr>
              <a:t>(</a:t>
            </a:r>
            <a:r>
              <a:rPr lang="en-US" sz="1800" dirty="0">
                <a:latin typeface="Arial"/>
                <a:cs typeface="Arial"/>
              </a:rPr>
              <a:t>Yule et al- unpublished</a:t>
            </a:r>
            <a:r>
              <a:rPr lang="en-US" sz="1800" dirty="0" smtClean="0">
                <a:latin typeface="Arial"/>
                <a:cs typeface="Arial"/>
              </a:rPr>
              <a:t>)**; (</a:t>
            </a:r>
            <a:r>
              <a:rPr lang="en-US" sz="1800" dirty="0" err="1">
                <a:latin typeface="Arial"/>
                <a:cs typeface="Arial"/>
              </a:rPr>
              <a:t>Pernice</a:t>
            </a:r>
            <a:r>
              <a:rPr lang="en-US" sz="1800" dirty="0">
                <a:latin typeface="Arial"/>
                <a:cs typeface="Arial"/>
              </a:rPr>
              <a:t> and Brook, 1996</a:t>
            </a:r>
            <a:r>
              <a:rPr lang="en-US" sz="1800" dirty="0" smtClean="0">
                <a:latin typeface="Arial"/>
                <a:cs typeface="Arial"/>
              </a:rPr>
              <a:t>)**; (</a:t>
            </a:r>
            <a:r>
              <a:rPr lang="en-US" sz="1800" dirty="0">
                <a:latin typeface="Arial"/>
                <a:cs typeface="Arial"/>
              </a:rPr>
              <a:t>Tribe, 2007</a:t>
            </a:r>
            <a:r>
              <a:rPr lang="en-US" sz="1800" dirty="0" smtClean="0">
                <a:latin typeface="Arial"/>
                <a:cs typeface="Arial"/>
              </a:rPr>
              <a:t>)*</a:t>
            </a:r>
            <a:endParaRPr lang="en-US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9126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33" y="524932"/>
            <a:ext cx="8974667" cy="892705"/>
          </a:xfrm>
        </p:spPr>
        <p:txBody>
          <a:bodyPr/>
          <a:lstStyle/>
          <a:p>
            <a:pPr algn="l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Arial"/>
                <a:cs typeface="Arial"/>
              </a:rPr>
              <a:t>Best 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Arial"/>
                <a:cs typeface="Arial"/>
              </a:rPr>
              <a:t>Practice in Supporting Schools</a:t>
            </a:r>
            <a:b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Arial"/>
                <a:cs typeface="Arial"/>
              </a:rPr>
            </a:b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457200" lvl="1" indent="-457200">
              <a:buNone/>
            </a:pPr>
            <a:r>
              <a:rPr lang="en-US" b="1" dirty="0" smtClean="0">
                <a:latin typeface="Arial"/>
                <a:cs typeface="Arial"/>
              </a:rPr>
              <a:t>Systems Level</a:t>
            </a:r>
          </a:p>
          <a:p>
            <a:pPr lvl="1">
              <a:buFontTx/>
              <a:buChar char="-"/>
            </a:pPr>
            <a:r>
              <a:rPr lang="en-US" sz="2400" i="1" dirty="0" smtClean="0">
                <a:latin typeface="Arial"/>
                <a:cs typeface="Arial"/>
              </a:rPr>
              <a:t>Preparing the ground for new arrivals</a:t>
            </a:r>
          </a:p>
          <a:p>
            <a:pPr lvl="1">
              <a:buFontTx/>
              <a:buChar char="-"/>
            </a:pPr>
            <a:r>
              <a:rPr lang="en-US" sz="2400" i="1" dirty="0" smtClean="0">
                <a:latin typeface="Arial"/>
                <a:cs typeface="Arial"/>
              </a:rPr>
              <a:t>Removing barriers to inclusion and learning</a:t>
            </a:r>
          </a:p>
          <a:p>
            <a:pPr lvl="1">
              <a:buFontTx/>
              <a:buChar char="-"/>
            </a:pPr>
            <a:r>
              <a:rPr lang="en-US" sz="2400" i="1" dirty="0" smtClean="0">
                <a:latin typeface="Arial"/>
                <a:cs typeface="Arial"/>
              </a:rPr>
              <a:t>Working at a joint systems level (family &amp; school)</a:t>
            </a:r>
          </a:p>
          <a:p>
            <a:pPr marL="457200" lvl="1" indent="0">
              <a:buNone/>
            </a:pPr>
            <a:endParaRPr lang="en-US" sz="14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rial"/>
                <a:cs typeface="Arial"/>
              </a:rPr>
              <a:t>Direct work with C&amp;YP</a:t>
            </a:r>
            <a:endParaRPr lang="en-US" sz="2800" i="1" dirty="0" smtClean="0">
              <a:latin typeface="Arial"/>
              <a:cs typeface="Arial"/>
            </a:endParaRPr>
          </a:p>
          <a:p>
            <a:pPr lvl="1">
              <a:buFontTx/>
              <a:buChar char="-"/>
            </a:pPr>
            <a:r>
              <a:rPr lang="en-US" sz="2400" i="1" dirty="0">
                <a:latin typeface="Arial"/>
                <a:cs typeface="Arial"/>
              </a:rPr>
              <a:t>Sticking to the graduated response</a:t>
            </a:r>
          </a:p>
          <a:p>
            <a:pPr lvl="1">
              <a:buFontTx/>
              <a:buChar char="-"/>
            </a:pPr>
            <a:r>
              <a:rPr lang="en-US" sz="2400" i="1" dirty="0" smtClean="0">
                <a:latin typeface="Arial"/>
                <a:cs typeface="Arial"/>
              </a:rPr>
              <a:t>A focus on ecological validity in assessment</a:t>
            </a:r>
          </a:p>
          <a:p>
            <a:pPr lvl="1">
              <a:buFontTx/>
              <a:buChar char="-"/>
            </a:pPr>
            <a:r>
              <a:rPr lang="en-US" sz="2400" i="1" dirty="0" smtClean="0">
                <a:latin typeface="Arial"/>
                <a:cs typeface="Arial"/>
              </a:rPr>
              <a:t> Seek opportunities for creative work……………..</a:t>
            </a:r>
          </a:p>
          <a:p>
            <a:pPr marL="0" indent="0">
              <a:buNone/>
            </a:pPr>
            <a:r>
              <a:rPr lang="en-US" sz="2400" dirty="0" smtClean="0">
                <a:latin typeface="Arial"/>
                <a:cs typeface="Arial"/>
              </a:rPr>
              <a:t> 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9737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4177556"/>
            <a:ext cx="7772400" cy="1143000"/>
          </a:xfrm>
        </p:spPr>
        <p:txBody>
          <a:bodyPr/>
          <a:lstStyle/>
          <a:p>
            <a:pPr marL="0" indent="0">
              <a:defRPr/>
            </a:pPr>
            <a:r>
              <a:rPr lang="en-US" sz="3200" b="1" i="1" dirty="0" smtClean="0"/>
              <a:t>“To survive, you must tell stories.”</a:t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2800" i="1" dirty="0" smtClean="0"/>
              <a:t>Umberto Eco (1995)</a:t>
            </a:r>
            <a:br>
              <a:rPr lang="en-US" sz="2800" i="1" dirty="0" smtClean="0"/>
            </a:br>
            <a:r>
              <a:rPr lang="en-US" sz="2800" i="1" dirty="0" smtClean="0"/>
              <a:t>The Island of the Day Before</a:t>
            </a:r>
            <a:br>
              <a:rPr lang="en-US" sz="2800" i="1" dirty="0" smtClean="0"/>
            </a:b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/>
              <a:t/>
            </a:r>
            <a:br>
              <a:rPr lang="en-US" sz="2800" i="1" dirty="0"/>
            </a:b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512426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16607" y="260648"/>
            <a:ext cx="6977525" cy="1143000"/>
          </a:xfrm>
        </p:spPr>
        <p:txBody>
          <a:bodyPr/>
          <a:lstStyle/>
          <a:p>
            <a:r>
              <a:rPr lang="en-GB" sz="3600" i="1" dirty="0">
                <a:latin typeface="Arial"/>
                <a:ea typeface="Cambria"/>
                <a:cs typeface="Times New Roman"/>
              </a:rPr>
              <a:t>I wish I was home</a:t>
            </a:r>
            <a:r>
              <a:rPr lang="en-GB" sz="3600" dirty="0">
                <a:ea typeface="Cambria"/>
                <a:cs typeface="Times New Roman"/>
              </a:rPr>
              <a:t/>
            </a:r>
            <a:br>
              <a:rPr lang="en-GB" sz="3600" dirty="0">
                <a:ea typeface="Cambria"/>
                <a:cs typeface="Times New Roman"/>
              </a:rPr>
            </a:br>
            <a:r>
              <a:rPr lang="en-GB" sz="2400" dirty="0" smtClean="0">
                <a:ea typeface="Cambria"/>
                <a:cs typeface="Times New Roman"/>
              </a:rPr>
              <a:t> (Year 6 Refugee in a Birmingham School)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11560" y="1412776"/>
            <a:ext cx="3810000" cy="4611216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 smtClean="0">
                <a:latin typeface="Arial"/>
                <a:ea typeface="Cambria"/>
                <a:cs typeface="Times New Roman"/>
              </a:rPr>
              <a:t>I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remember a taste when I was small’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, ice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cream, sweets, cakes, plate of food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,</a:t>
            </a:r>
            <a:r>
              <a:rPr lang="en-GB" sz="2000" i="1" dirty="0" smtClean="0">
                <a:ea typeface="Cambria"/>
                <a:cs typeface="Times New Roman"/>
              </a:rPr>
              <a:t>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s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o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yummy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.</a:t>
            </a:r>
            <a:endParaRPr lang="en-GB" sz="2000" i="1" dirty="0">
              <a:ea typeface="Cambria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>
                <a:latin typeface="Arial"/>
                <a:ea typeface="Cambria"/>
                <a:cs typeface="Times New Roman"/>
              </a:rPr>
              <a:t>I remember a place when I was small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,</a:t>
            </a:r>
            <a:r>
              <a:rPr lang="en-GB" sz="2000" i="1" dirty="0" smtClean="0">
                <a:ea typeface="Cambria"/>
                <a:cs typeface="Times New Roman"/>
              </a:rPr>
              <a:t>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p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arks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, seaside and ice-skating, movies and 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restaurants.</a:t>
            </a:r>
            <a:endParaRPr lang="en-GB" sz="2000" i="1" dirty="0">
              <a:ea typeface="Cambria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>
                <a:latin typeface="Arial"/>
                <a:ea typeface="Cambria"/>
                <a:cs typeface="Times New Roman"/>
              </a:rPr>
              <a:t>I don’t know if its true.</a:t>
            </a:r>
            <a:endParaRPr lang="en-GB" sz="2000" i="1" dirty="0">
              <a:ea typeface="Cambria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 smtClean="0">
                <a:latin typeface="Arial"/>
                <a:ea typeface="Cambria"/>
                <a:cs typeface="Times New Roman"/>
              </a:rPr>
              <a:t>I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remember a sound when I was small,</a:t>
            </a:r>
            <a:endParaRPr lang="en-GB" sz="2000" i="1" dirty="0">
              <a:ea typeface="Cambria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sz="2000" i="1" dirty="0">
              <a:ea typeface="Cambria"/>
              <a:cs typeface="Times New Roman"/>
            </a:endParaRPr>
          </a:p>
          <a:p>
            <a:endParaRPr lang="en-US" i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4008" y="1412776"/>
            <a:ext cx="4172272" cy="439519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 smtClean="0">
                <a:latin typeface="Arial"/>
                <a:ea typeface="Cambria"/>
                <a:cs typeface="Times New Roman"/>
              </a:rPr>
              <a:t>Song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, rhythm, talking, laughing, birds singing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,</a:t>
            </a:r>
            <a:r>
              <a:rPr lang="en-GB" sz="2000" i="1" dirty="0" smtClean="0">
                <a:ea typeface="Cambria"/>
                <a:cs typeface="Times New Roman"/>
              </a:rPr>
              <a:t>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h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ow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wonderful.</a:t>
            </a:r>
            <a:endParaRPr lang="en-GB" sz="2000" i="1" dirty="0">
              <a:ea typeface="Cambria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>
                <a:latin typeface="Arial"/>
                <a:ea typeface="Cambria"/>
                <a:cs typeface="Times New Roman"/>
              </a:rPr>
              <a:t>I wish it would happen 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again.</a:t>
            </a:r>
            <a:endParaRPr lang="en-GB" sz="2000" i="1" dirty="0">
              <a:ea typeface="Cambria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>
                <a:latin typeface="Arial"/>
                <a:ea typeface="Cambria"/>
                <a:cs typeface="Times New Roman"/>
              </a:rPr>
              <a:t>Polices took my mum and dad away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,</a:t>
            </a:r>
            <a:r>
              <a:rPr lang="en-GB" sz="2000" i="1" dirty="0" smtClean="0">
                <a:ea typeface="Cambria"/>
                <a:cs typeface="Times New Roman"/>
              </a:rPr>
              <a:t> 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I </a:t>
            </a:r>
            <a:r>
              <a:rPr lang="en-GB" sz="2000" i="1" dirty="0">
                <a:latin typeface="Arial"/>
                <a:ea typeface="Cambria"/>
                <a:cs typeface="Times New Roman"/>
              </a:rPr>
              <a:t>ran away with my bag with pictures and clothes a little bit of food.</a:t>
            </a:r>
            <a:endParaRPr lang="en-GB" sz="2000" i="1" dirty="0">
              <a:ea typeface="Cambria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>
                <a:latin typeface="Arial"/>
                <a:ea typeface="Cambria"/>
                <a:cs typeface="Times New Roman"/>
              </a:rPr>
              <a:t>Flames, bombs, shouting screaming and shooting of 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bullets,</a:t>
            </a:r>
            <a:endParaRPr lang="en-GB" sz="2000" i="1" dirty="0">
              <a:ea typeface="Cambria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i="1" dirty="0">
                <a:latin typeface="Arial"/>
                <a:ea typeface="Cambria"/>
                <a:cs typeface="Times New Roman"/>
              </a:rPr>
              <a:t>I wish I was </a:t>
            </a:r>
            <a:r>
              <a:rPr lang="en-GB" sz="2000" i="1" dirty="0" smtClean="0">
                <a:latin typeface="Arial"/>
                <a:ea typeface="Cambria"/>
                <a:cs typeface="Times New Roman"/>
              </a:rPr>
              <a:t>home.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68472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4478536"/>
            <a:ext cx="7772400" cy="1362075"/>
          </a:xfrm>
        </p:spPr>
        <p:txBody>
          <a:bodyPr/>
          <a:lstStyle/>
          <a:p>
            <a:r>
              <a:rPr lang="en-US" i="1" dirty="0" smtClean="0"/>
              <a:t>Talking Stones</a:t>
            </a:r>
            <a:br>
              <a:rPr lang="en-US" i="1" dirty="0" smtClean="0"/>
            </a:br>
            <a:r>
              <a:rPr lang="en-US" sz="2800" i="1" dirty="0" err="1" smtClean="0"/>
              <a:t>Wearmouth</a:t>
            </a:r>
            <a:r>
              <a:rPr lang="en-US" sz="2800" i="1" dirty="0" smtClean="0"/>
              <a:t> (2004)</a:t>
            </a:r>
            <a:endParaRPr lang="en-US" sz="28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1845733"/>
            <a:ext cx="6891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There is a voice that doesn’t use words. Listen</a:t>
            </a:r>
            <a:r>
              <a:rPr lang="en-US" sz="3600" dirty="0" smtClean="0"/>
              <a:t>. </a:t>
            </a:r>
            <a:r>
              <a:rPr lang="en-US" sz="2800" dirty="0" smtClean="0"/>
              <a:t>Rumi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3725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5492</TotalTime>
  <Words>854</Words>
  <Application>Microsoft Macintosh PowerPoint</Application>
  <PresentationFormat>On-screen Show (4:3)</PresentationFormat>
  <Paragraphs>80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Picture</vt:lpstr>
      <vt:lpstr>Supporting Refugees, Asylum Seekers &amp; Migrants.  </vt:lpstr>
      <vt:lpstr>PowerPoint Presentation</vt:lpstr>
      <vt:lpstr>British Psychological Society</vt:lpstr>
      <vt:lpstr>The Context </vt:lpstr>
      <vt:lpstr>Five Interesting Points  </vt:lpstr>
      <vt:lpstr>Best Practice in Supporting Schools </vt:lpstr>
      <vt:lpstr>“To survive, you must tell stories.”  Umberto Eco (1995) The Island of the Day Before    </vt:lpstr>
      <vt:lpstr>I wish I was home  (Year 6 Refugee in a Birmingham School)</vt:lpstr>
      <vt:lpstr>Talking Stones Wearmouth (2004)</vt:lpstr>
      <vt:lpstr>PowerPoint Presentation</vt:lpstr>
      <vt:lpstr>PowerPoint Presentation</vt:lpstr>
      <vt:lpstr>PowerPoint Presentation</vt:lpstr>
    </vt:vector>
  </TitlesOfParts>
  <Company>HMH Psychology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Therapeutic Communication with Children: An Introduction</dc:title>
  <dc:creator>Halit Hulusi</dc:creator>
  <cp:lastModifiedBy>Razi B</cp:lastModifiedBy>
  <cp:revision>28</cp:revision>
  <dcterms:created xsi:type="dcterms:W3CDTF">2012-01-31T06:08:22Z</dcterms:created>
  <dcterms:modified xsi:type="dcterms:W3CDTF">2017-06-05T18:56:39Z</dcterms:modified>
</cp:coreProperties>
</file>