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7"/>
  </p:notesMasterIdLst>
  <p:sldIdLst>
    <p:sldId id="314" r:id="rId2"/>
    <p:sldId id="304" r:id="rId3"/>
    <p:sldId id="307" r:id="rId4"/>
    <p:sldId id="297" r:id="rId5"/>
    <p:sldId id="315"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31" autoAdjust="0"/>
    <p:restoredTop sz="94660"/>
  </p:normalViewPr>
  <p:slideViewPr>
    <p:cSldViewPr>
      <p:cViewPr>
        <p:scale>
          <a:sx n="84" d="100"/>
          <a:sy n="84" d="100"/>
        </p:scale>
        <p:origin x="-972" y="35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760A6A2-B2F4-4444-BD43-C3FDABFAFDD9}" type="datetimeFigureOut">
              <a:rPr lang="en-GB" smtClean="0"/>
              <a:t>19/05/2017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AC8D94A-F9EB-4EEF-B920-842D63B75E7A}" type="slidenum">
              <a:rPr lang="en-GB" smtClean="0"/>
              <a:t>‹#›</a:t>
            </a:fld>
            <a:endParaRPr lang="en-GB"/>
          </a:p>
        </p:txBody>
      </p:sp>
    </p:spTree>
    <p:extLst>
      <p:ext uri="{BB962C8B-B14F-4D97-AF65-F5344CB8AC3E}">
        <p14:creationId xmlns:p14="http://schemas.microsoft.com/office/powerpoint/2010/main" val="31307892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AC8D94A-F9EB-4EEF-B920-842D63B75E7A}" type="slidenum">
              <a:rPr lang="en-GB" smtClean="0"/>
              <a:t>3</a:t>
            </a:fld>
            <a:endParaRPr lang="en-GB"/>
          </a:p>
        </p:txBody>
      </p:sp>
    </p:spTree>
    <p:extLst>
      <p:ext uri="{BB962C8B-B14F-4D97-AF65-F5344CB8AC3E}">
        <p14:creationId xmlns:p14="http://schemas.microsoft.com/office/powerpoint/2010/main" val="37870051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1D8BD707-D9CF-40AE-B4C6-C98DA3205C09}" type="datetimeFigureOut">
              <a:rPr lang="en-US" smtClean="0"/>
              <a:pPr/>
              <a:t>5/19/2017</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B6F15528-21DE-4FAA-801E-634DDDAF4B2B}" type="slidenum">
              <a:rPr lang="en-US" smtClean="0"/>
              <a:pPr/>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5/19/2017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5/19/2017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5/19/2017</a:t>
            </a:fld>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5/19/2017</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1D8BD707-D9CF-40AE-B4C6-C98DA3205C09}" type="datetimeFigureOut">
              <a:rPr lang="en-US" smtClean="0"/>
              <a:pPr/>
              <a:t>5/19/2017</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google.co.uk/url?sa=i&amp;rct=j&amp;q=&amp;esrc=s&amp;source=images&amp;cd=&amp;ved=0ahUKEwjqrPC_4abLAhVsAZoKHfqOAA0QjRwIBw&amp;url=https://www.pinterest.com/pin/403494447841758907/&amp;psig=AFQjCNEKJzAXKZzIz71aZV0Kxzrl7AV3-Q&amp;ust=1457171522611170"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3scOr_d9Dwo"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https://s-media-cache-ak0.pinimg.com/736x/85/5a/e1/855ae1595b2c0c9d4865a6bb5eea1e6e.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84311" y="1371600"/>
            <a:ext cx="3581400" cy="3581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847357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ectangle 1"/>
          <p:cNvSpPr/>
          <p:nvPr/>
        </p:nvSpPr>
        <p:spPr>
          <a:xfrm>
            <a:off x="1752600" y="1752600"/>
            <a:ext cx="5715000" cy="1754326"/>
          </a:xfrm>
          <a:prstGeom prst="rect">
            <a:avLst/>
          </a:prstGeom>
          <a:noFill/>
        </p:spPr>
        <p:txBody>
          <a:bodyPr wrap="square" lIns="91440" tIns="45720" rIns="91440" bIns="45720">
            <a:spAutoFit/>
          </a:bodyPr>
          <a:lstStyle/>
          <a:p>
            <a:pPr algn="ctr"/>
            <a:endParaRPr lang="en-US" sz="54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a:p>
            <a:pPr algn="ctr"/>
            <a:endParaRPr lang="en-US" sz="5400" b="1" cap="none" spc="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
        <p:nvSpPr>
          <p:cNvPr id="4" name="TextBox 3"/>
          <p:cNvSpPr txBox="1"/>
          <p:nvPr/>
        </p:nvSpPr>
        <p:spPr>
          <a:xfrm>
            <a:off x="1524000" y="1143000"/>
            <a:ext cx="6172200" cy="3970318"/>
          </a:xfrm>
          <a:prstGeom prst="rect">
            <a:avLst/>
          </a:prstGeom>
          <a:noFill/>
        </p:spPr>
        <p:txBody>
          <a:bodyPr wrap="square" rtlCol="0">
            <a:spAutoFit/>
          </a:bodyPr>
          <a:lstStyle/>
          <a:p>
            <a:pPr marL="285750" indent="-285750">
              <a:buFont typeface="Arial" panose="020B0604020202020204" pitchFamily="34" charset="0"/>
              <a:buChar char="•"/>
            </a:pPr>
            <a:r>
              <a:rPr lang="en-GB" dirty="0"/>
              <a:t>T</a:t>
            </a:r>
            <a:r>
              <a:rPr lang="en-GB" dirty="0" smtClean="0"/>
              <a:t>elling the story of why we should welcome refugees and asylum seekers to staff, children and families;</a:t>
            </a:r>
          </a:p>
          <a:p>
            <a:endParaRPr lang="en-GB" dirty="0" smtClean="0"/>
          </a:p>
          <a:p>
            <a:pPr marL="285750" indent="-285750">
              <a:buFont typeface="Arial" panose="020B0604020202020204" pitchFamily="34" charset="0"/>
              <a:buChar char="•"/>
            </a:pPr>
            <a:r>
              <a:rPr lang="en-GB" b="1" dirty="0"/>
              <a:t>Article 22 (Refugee children): </a:t>
            </a:r>
            <a:r>
              <a:rPr lang="en-GB" dirty="0"/>
              <a:t>Children have the right to special protection and help if they are refugees (if they have been forced to leave their home and live in another country), as well as all the rights in the Convention. </a:t>
            </a:r>
            <a:endParaRPr lang="en-GB" dirty="0" smtClean="0"/>
          </a:p>
          <a:p>
            <a:endParaRPr lang="en-GB" dirty="0"/>
          </a:p>
          <a:p>
            <a:pPr marL="285750" indent="-285750">
              <a:buFont typeface="Arial" panose="020B0604020202020204" pitchFamily="34" charset="0"/>
              <a:buChar char="•"/>
            </a:pPr>
            <a:r>
              <a:rPr lang="en-GB" dirty="0" smtClean="0"/>
              <a:t>Being aware of emotional needs but also being aware that many have resilience too</a:t>
            </a:r>
          </a:p>
          <a:p>
            <a:pPr marL="285750" indent="-285750">
              <a:buFont typeface="Arial" panose="020B0604020202020204" pitchFamily="34" charset="0"/>
              <a:buChar char="•"/>
            </a:pPr>
            <a:endParaRPr lang="en-GB" dirty="0" smtClean="0"/>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221220576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hlinkClick r:id="rId3"/>
          </p:cNvPr>
          <p:cNvSpPr/>
          <p:nvPr/>
        </p:nvSpPr>
        <p:spPr>
          <a:xfrm>
            <a:off x="2209800" y="2584565"/>
            <a:ext cx="3657600" cy="461665"/>
          </a:xfrm>
          <a:prstGeom prst="rect">
            <a:avLst/>
          </a:prstGeom>
        </p:spPr>
        <p:txBody>
          <a:bodyPr wrap="square">
            <a:spAutoFit/>
          </a:bodyPr>
          <a:lstStyle/>
          <a:p>
            <a:r>
              <a:rPr lang="en-GB" sz="2400" dirty="0" smtClean="0"/>
              <a:t>      The </a:t>
            </a:r>
            <a:r>
              <a:rPr lang="en-GB" sz="2400" dirty="0" err="1" smtClean="0"/>
              <a:t>Unfairy</a:t>
            </a:r>
            <a:r>
              <a:rPr lang="en-GB" sz="2400" dirty="0" smtClean="0"/>
              <a:t> Tale</a:t>
            </a:r>
            <a:endParaRPr lang="en-GB" sz="2400" dirty="0"/>
          </a:p>
        </p:txBody>
      </p:sp>
      <p:sp>
        <p:nvSpPr>
          <p:cNvPr id="4" name="Rectangle 3">
            <a:hlinkClick r:id="rId3"/>
          </p:cNvPr>
          <p:cNvSpPr/>
          <p:nvPr/>
        </p:nvSpPr>
        <p:spPr>
          <a:xfrm>
            <a:off x="2286000" y="3105835"/>
            <a:ext cx="4572000" cy="646331"/>
          </a:xfrm>
          <a:prstGeom prst="rect">
            <a:avLst/>
          </a:prstGeom>
        </p:spPr>
        <p:txBody>
          <a:bodyPr>
            <a:spAutoFit/>
          </a:bodyPr>
          <a:lstStyle/>
          <a:p>
            <a:r>
              <a:rPr lang="en-GB" dirty="0"/>
              <a:t>https://www.youtube.com/watch?v=3scOr_d9Dwo</a:t>
            </a:r>
          </a:p>
        </p:txBody>
      </p:sp>
    </p:spTree>
    <p:extLst>
      <p:ext uri="{BB962C8B-B14F-4D97-AF65-F5344CB8AC3E}">
        <p14:creationId xmlns:p14="http://schemas.microsoft.com/office/powerpoint/2010/main" val="34294010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828800" y="1367237"/>
            <a:ext cx="5341060" cy="1204306"/>
          </a:xfrm>
          <a:prstGeom prst="rect">
            <a:avLst/>
          </a:prstGeom>
        </p:spPr>
        <p:txBody>
          <a:bodyPr>
            <a:normAutofit fontScale="82500" lnSpcReduction="20000"/>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GB" sz="5400" b="1" dirty="0" smtClean="0"/>
              <a:t>THE LOCAL SOLUTION</a:t>
            </a:r>
            <a:endParaRPr lang="en-GB" sz="5400" b="1" dirty="0"/>
          </a:p>
        </p:txBody>
      </p:sp>
      <p:sp>
        <p:nvSpPr>
          <p:cNvPr id="3" name="TextBox 2"/>
          <p:cNvSpPr txBox="1"/>
          <p:nvPr/>
        </p:nvSpPr>
        <p:spPr>
          <a:xfrm>
            <a:off x="1143000" y="2819399"/>
            <a:ext cx="6629400" cy="3416320"/>
          </a:xfrm>
          <a:prstGeom prst="rect">
            <a:avLst/>
          </a:prstGeom>
          <a:noFill/>
        </p:spPr>
        <p:txBody>
          <a:bodyPr wrap="square" rtlCol="0">
            <a:spAutoFit/>
          </a:bodyPr>
          <a:lstStyle/>
          <a:p>
            <a:r>
              <a:rPr lang="en-GB" dirty="0" smtClean="0"/>
              <a:t>Local schools willing to host sessions at their school on a regular basis so that asylum seekers / refugees have the opportunity to engage with other children and families:</a:t>
            </a:r>
          </a:p>
          <a:p>
            <a:endParaRPr lang="en-GB" dirty="0" smtClean="0"/>
          </a:p>
          <a:p>
            <a:r>
              <a:rPr lang="en-GB" dirty="0" smtClean="0"/>
              <a:t>Sports activities, Stay and Play, Stories and reading opportunities, DT and art, maths games, mindfulness ….</a:t>
            </a:r>
          </a:p>
          <a:p>
            <a:endParaRPr lang="en-GB" dirty="0"/>
          </a:p>
          <a:p>
            <a:r>
              <a:rPr lang="en-GB" dirty="0" smtClean="0"/>
              <a:t>Personal and individual box of gifts – made by each child for another</a:t>
            </a:r>
          </a:p>
          <a:p>
            <a:endParaRPr lang="en-GB" dirty="0"/>
          </a:p>
          <a:p>
            <a:endParaRPr lang="en-GB" dirty="0" smtClean="0"/>
          </a:p>
          <a:p>
            <a:endParaRPr lang="en-GB" dirty="0"/>
          </a:p>
        </p:txBody>
      </p:sp>
    </p:spTree>
    <p:extLst>
      <p:ext uri="{BB962C8B-B14F-4D97-AF65-F5344CB8AC3E}">
        <p14:creationId xmlns:p14="http://schemas.microsoft.com/office/powerpoint/2010/main" val="26097053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47738" y="2057400"/>
            <a:ext cx="7105661" cy="707886"/>
          </a:xfrm>
          <a:prstGeom prst="rect">
            <a:avLst/>
          </a:prstGeom>
          <a:noFill/>
        </p:spPr>
        <p:txBody>
          <a:bodyPr wrap="square" lIns="91440" tIns="45720" rIns="91440" bIns="45720">
            <a:spAutoFit/>
          </a:bodyPr>
          <a:lstStyle/>
          <a:p>
            <a:pPr algn="ctr"/>
            <a:r>
              <a:rPr lang="en-US" sz="40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Key Questions / Barriers</a:t>
            </a:r>
            <a:endParaRPr lang="en-US" sz="4000"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3" name="TextBox 2"/>
          <p:cNvSpPr txBox="1"/>
          <p:nvPr/>
        </p:nvSpPr>
        <p:spPr>
          <a:xfrm>
            <a:off x="1676400" y="3124200"/>
            <a:ext cx="5410200" cy="2031325"/>
          </a:xfrm>
          <a:prstGeom prst="rect">
            <a:avLst/>
          </a:prstGeom>
          <a:noFill/>
        </p:spPr>
        <p:txBody>
          <a:bodyPr wrap="square" rtlCol="0">
            <a:spAutoFit/>
          </a:bodyPr>
          <a:lstStyle/>
          <a:p>
            <a:r>
              <a:rPr lang="en-GB" dirty="0" smtClean="0"/>
              <a:t>How can schools connect – who is going to make the contact?</a:t>
            </a:r>
          </a:p>
          <a:p>
            <a:r>
              <a:rPr lang="en-GB" dirty="0" smtClean="0"/>
              <a:t>Transport is a barrier – school transport? Local firms?</a:t>
            </a:r>
          </a:p>
          <a:p>
            <a:r>
              <a:rPr lang="en-GB" dirty="0" smtClean="0"/>
              <a:t>PAN – is there a weighting system? </a:t>
            </a:r>
            <a:r>
              <a:rPr lang="en-GB" dirty="0" err="1" smtClean="0"/>
              <a:t>ie</a:t>
            </a:r>
            <a:r>
              <a:rPr lang="en-GB" dirty="0" smtClean="0"/>
              <a:t> Asylum seekers/ refugees have no local networks so possibly more vulnerable than many</a:t>
            </a:r>
            <a:endParaRPr lang="en-GB" dirty="0"/>
          </a:p>
        </p:txBody>
      </p:sp>
    </p:spTree>
    <p:extLst>
      <p:ext uri="{BB962C8B-B14F-4D97-AF65-F5344CB8AC3E}">
        <p14:creationId xmlns:p14="http://schemas.microsoft.com/office/powerpoint/2010/main" val="83536168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Custom 5">
      <a:dk1>
        <a:sysClr val="windowText" lastClr="000000"/>
      </a:dk1>
      <a:lt1>
        <a:sysClr val="window" lastClr="FFFFFF"/>
      </a:lt1>
      <a:dk2>
        <a:srgbClr val="3E3D2D"/>
      </a:dk2>
      <a:lt2>
        <a:srgbClr val="C3A7BE"/>
      </a:lt2>
      <a:accent1>
        <a:srgbClr val="7030A0"/>
      </a:accent1>
      <a:accent2>
        <a:srgbClr val="542378"/>
      </a:accent2>
      <a:accent3>
        <a:srgbClr val="00B050"/>
      </a:accent3>
      <a:accent4>
        <a:srgbClr val="909465"/>
      </a:accent4>
      <a:accent5>
        <a:srgbClr val="0070C0"/>
      </a:accent5>
      <a:accent6>
        <a:srgbClr val="3CAA66"/>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1432</TotalTime>
  <Words>204</Words>
  <Application>Microsoft Office PowerPoint</Application>
  <PresentationFormat>On-screen Show (4:3)</PresentationFormat>
  <Paragraphs>19</Paragraphs>
  <Slides>5</Slides>
  <Notes>1</Notes>
  <HiddenSlides>1</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Austin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Azita Zohhadi</dc:creator>
  <cp:lastModifiedBy>Azita Zohhadi</cp:lastModifiedBy>
  <cp:revision>74</cp:revision>
  <dcterms:created xsi:type="dcterms:W3CDTF">2006-08-16T00:00:00Z</dcterms:created>
  <dcterms:modified xsi:type="dcterms:W3CDTF">2017-05-19T16:14:53Z</dcterms:modified>
</cp:coreProperties>
</file>