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3" r:id="rId2"/>
  </p:sldMasterIdLst>
  <p:notesMasterIdLst>
    <p:notesMasterId r:id="rId16"/>
  </p:notesMasterIdLst>
  <p:sldIdLst>
    <p:sldId id="277" r:id="rId3"/>
    <p:sldId id="278" r:id="rId4"/>
    <p:sldId id="258" r:id="rId5"/>
    <p:sldId id="259" r:id="rId6"/>
    <p:sldId id="260" r:id="rId7"/>
    <p:sldId id="266" r:id="rId8"/>
    <p:sldId id="272" r:id="rId9"/>
    <p:sldId id="268" r:id="rId10"/>
    <p:sldId id="269" r:id="rId11"/>
    <p:sldId id="283" r:id="rId12"/>
    <p:sldId id="270" r:id="rId13"/>
    <p:sldId id="271" r:id="rId14"/>
    <p:sldId id="284"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B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78229" autoAdjust="0"/>
  </p:normalViewPr>
  <p:slideViewPr>
    <p:cSldViewPr snapToGrid="0">
      <p:cViewPr>
        <p:scale>
          <a:sx n="74" d="100"/>
          <a:sy n="74" d="100"/>
        </p:scale>
        <p:origin x="-420" y="1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4CB858-397A-4DC6-98BF-98EF28459A0D}" type="datetimeFigureOut">
              <a:rPr lang="en-GB" smtClean="0"/>
              <a:t>27/06/2018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F6D9A4-A062-46F6-9F24-8508021C3E76}" type="slidenum">
              <a:rPr lang="en-GB" smtClean="0"/>
              <a:t>‹#›</a:t>
            </a:fld>
            <a:endParaRPr lang="en-GB"/>
          </a:p>
        </p:txBody>
      </p:sp>
    </p:spTree>
    <p:extLst>
      <p:ext uri="{BB962C8B-B14F-4D97-AF65-F5344CB8AC3E}">
        <p14:creationId xmlns:p14="http://schemas.microsoft.com/office/powerpoint/2010/main" val="1804367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400</a:t>
            </a:r>
            <a:r>
              <a:rPr lang="en-GB" baseline="0" dirty="0"/>
              <a:t> people drown in the UK every year. It is serious issue that effects many young people and it is important that you understand the dangers and effects of the water.</a:t>
            </a:r>
            <a:endParaRPr lang="en-GB" dirty="0"/>
          </a:p>
          <a:p>
            <a:endParaRPr lang="en-GB" dirty="0"/>
          </a:p>
        </p:txBody>
      </p:sp>
      <p:sp>
        <p:nvSpPr>
          <p:cNvPr id="4" name="Slide Number Placeholder 3"/>
          <p:cNvSpPr>
            <a:spLocks noGrp="1"/>
          </p:cNvSpPr>
          <p:nvPr>
            <p:ph type="sldNum" sz="quarter" idx="10"/>
          </p:nvPr>
        </p:nvSpPr>
        <p:spPr/>
        <p:txBody>
          <a:bodyPr/>
          <a:lstStyle/>
          <a:p>
            <a:fld id="{C9F6D9A4-A062-46F6-9F24-8508021C3E76}" type="slidenum">
              <a:rPr lang="en-GB" smtClean="0"/>
              <a:t>1</a:t>
            </a:fld>
            <a:endParaRPr lang="en-GB"/>
          </a:p>
        </p:txBody>
      </p:sp>
    </p:spTree>
    <p:extLst>
      <p:ext uri="{BB962C8B-B14F-4D97-AF65-F5344CB8AC3E}">
        <p14:creationId xmlns:p14="http://schemas.microsoft.com/office/powerpoint/2010/main" val="459839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Go through</a:t>
            </a:r>
            <a:r>
              <a:rPr lang="en-GB" baseline="0" dirty="0" smtClean="0"/>
              <a:t> the beach flags, see if any of the class know what they are before revealing their identity. </a:t>
            </a:r>
            <a:endParaRPr lang="en-GB" dirty="0"/>
          </a:p>
        </p:txBody>
      </p:sp>
      <p:sp>
        <p:nvSpPr>
          <p:cNvPr id="4" name="Slide Number Placeholder 3"/>
          <p:cNvSpPr>
            <a:spLocks noGrp="1"/>
          </p:cNvSpPr>
          <p:nvPr>
            <p:ph type="sldNum" sz="quarter" idx="10"/>
          </p:nvPr>
        </p:nvSpPr>
        <p:spPr/>
        <p:txBody>
          <a:bodyPr/>
          <a:lstStyle/>
          <a:p>
            <a:fld id="{AD173C0E-7BE6-416F-84DA-FE0EF53ADEF1}"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858489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Why is it important</a:t>
            </a:r>
            <a:r>
              <a:rPr lang="en-GB" baseline="0" dirty="0" smtClean="0"/>
              <a:t> to learn about beach safety when we live so far from the beach?</a:t>
            </a:r>
          </a:p>
          <a:p>
            <a:endParaRPr lang="en-GB" baseline="0" dirty="0" smtClean="0"/>
          </a:p>
          <a:p>
            <a:r>
              <a:rPr lang="en-GB" baseline="0" dirty="0" smtClean="0"/>
              <a:t>As the graphic shows from our lifeboat and lifeguard rescues, there are big hot spots from inland areas. This is because more people are visiting the coast than ever, and for some people they have never been before so don’t understand how tides work, how rip currents form, what the different coloured flags mean and unfortunately get themselves into difficulty.</a:t>
            </a:r>
          </a:p>
          <a:p>
            <a:endParaRPr lang="en-GB" baseline="0" dirty="0" smtClean="0"/>
          </a:p>
          <a:p>
            <a:r>
              <a:rPr lang="en-GB" baseline="0" dirty="0" smtClean="0"/>
              <a:t>What you are learning today is to be water aware, whether at the beach or walking along the local canal. </a:t>
            </a:r>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11</a:t>
            </a:fld>
            <a:endParaRPr lang="en-GB"/>
          </a:p>
        </p:txBody>
      </p:sp>
    </p:spTree>
    <p:extLst>
      <p:ext uri="{BB962C8B-B14F-4D97-AF65-F5344CB8AC3E}">
        <p14:creationId xmlns:p14="http://schemas.microsoft.com/office/powerpoint/2010/main" val="3311333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defRPr sz="1200"/>
            </a:pPr>
            <a:r>
              <a:rPr lang="en-GB" sz="1200" dirty="0" smtClean="0"/>
              <a:t>Open water, whether it’s a</a:t>
            </a:r>
            <a:r>
              <a:rPr lang="en-GB" sz="1200" baseline="0" dirty="0" smtClean="0"/>
              <a:t> river </a:t>
            </a:r>
            <a:r>
              <a:rPr lang="en-GB" sz="1200" dirty="0" smtClean="0"/>
              <a:t>or on lake or reservoir is probably one of the few places you can use to do stuff without training or passing a test. You’re free to make up your own mind about what to do and what risks you are prepared to take.</a:t>
            </a:r>
          </a:p>
          <a:p>
            <a:pPr>
              <a:defRPr sz="1200"/>
            </a:pPr>
            <a:r>
              <a:rPr lang="en-GB" sz="1200" dirty="0" smtClean="0"/>
              <a:t>Look closely at these pictures, though, and you will see that the people on the water are managing their risk by wearing something to help keep them afloat. The angler on the bank is sitting near a lifebuoy that will do the same thing if he fell in.</a:t>
            </a:r>
          </a:p>
          <a:p>
            <a:endParaRPr lang="en-GB" dirty="0" smtClean="0"/>
          </a:p>
          <a:p>
            <a:r>
              <a:rPr lang="en-GB" dirty="0" smtClean="0"/>
              <a:t>Inland waters are often</a:t>
            </a:r>
            <a:r>
              <a:rPr lang="en-GB" baseline="0" dirty="0" smtClean="0"/>
              <a:t> very inviting, especially on a hot summers day. But even though the water looks nice and calm, it can still have dangerous currents running downstream. Do you know what is just underneath the surface or how deep it is? Are you dressed appropriately to be able to get out of the water easily? Unfortunately people die every year in our inland waters because of the </a:t>
            </a:r>
            <a:r>
              <a:rPr lang="en-GB" baseline="0" smtClean="0"/>
              <a:t>dangers within. </a:t>
            </a:r>
            <a:endParaRPr lang="en-GB" dirty="0"/>
          </a:p>
        </p:txBody>
      </p:sp>
      <p:sp>
        <p:nvSpPr>
          <p:cNvPr id="4" name="Slide Number Placeholder 3"/>
          <p:cNvSpPr>
            <a:spLocks noGrp="1"/>
          </p:cNvSpPr>
          <p:nvPr>
            <p:ph type="sldNum" sz="quarter" idx="10"/>
          </p:nvPr>
        </p:nvSpPr>
        <p:spPr/>
        <p:txBody>
          <a:bodyPr/>
          <a:lstStyle/>
          <a:p>
            <a:fld id="{AD173C0E-7BE6-416F-84DA-FE0EF53ADEF1}"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858489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200"/>
            </a:pPr>
            <a:r>
              <a:rPr lang="en-GB" sz="1200" dirty="0" smtClean="0"/>
              <a:t>Given everything we’ve talked about, here’s the truth we’d like you to walk away with. Water is powerful and it demands your respect </a:t>
            </a:r>
          </a:p>
          <a:p>
            <a:pPr>
              <a:defRPr sz="1200"/>
            </a:pPr>
            <a:r>
              <a:rPr lang="en-GB" sz="1200" dirty="0" smtClean="0"/>
              <a:t>So how come these people have ignored the sign and decided to go swimming in a gravel pit where a teenage boy had drowned days earlier? </a:t>
            </a:r>
          </a:p>
          <a:p>
            <a:pPr>
              <a:defRPr sz="1200"/>
            </a:pPr>
            <a:r>
              <a:rPr lang="en-GB" sz="1200" dirty="0" smtClean="0"/>
              <a:t>We know warning signs are only part of the answer. We are surrounded by them everywhere we go, telling us what we can and what we can’t do. Often, we’re not really sure what picture-only signs mean anyway. So we either ignore them or fail to notice them. </a:t>
            </a:r>
            <a:endParaRPr lang="en-GB" sz="1200" dirty="0"/>
          </a:p>
        </p:txBody>
      </p:sp>
      <p:sp>
        <p:nvSpPr>
          <p:cNvPr id="4" name="Slide Number Placeholder 3"/>
          <p:cNvSpPr>
            <a:spLocks noGrp="1"/>
          </p:cNvSpPr>
          <p:nvPr>
            <p:ph type="sldNum" sz="quarter" idx="10"/>
          </p:nvPr>
        </p:nvSpPr>
        <p:spPr/>
        <p:txBody>
          <a:bodyPr/>
          <a:lstStyle/>
          <a:p>
            <a:fld id="{1DCA9BBA-1FF6-4C09-821F-51C16DAD7920}" type="slidenum">
              <a:rPr lang="en-GB" smtClean="0"/>
              <a:t>13</a:t>
            </a:fld>
            <a:endParaRPr lang="en-GB"/>
          </a:p>
        </p:txBody>
      </p:sp>
    </p:spTree>
    <p:extLst>
      <p:ext uri="{BB962C8B-B14F-4D97-AF65-F5344CB8AC3E}">
        <p14:creationId xmlns:p14="http://schemas.microsoft.com/office/powerpoint/2010/main" val="1050339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002060"/>
                </a:solidFill>
                <a:latin typeface="+mn-lt"/>
                <a:cs typeface="Arial" panose="020B0604020202020204" pitchFamily="34" charset="0"/>
              </a:rPr>
              <a:t>Workshop Objectives</a:t>
            </a:r>
          </a:p>
          <a:p>
            <a:endParaRPr lang="en-GB" sz="1200" dirty="0">
              <a:solidFill>
                <a:srgbClr val="002060"/>
              </a:solidFill>
              <a:latin typeface="+mn-lt"/>
              <a:cs typeface="Arial" panose="020B0604020202020204" pitchFamily="34" charset="0"/>
            </a:endParaRPr>
          </a:p>
          <a:p>
            <a:r>
              <a:rPr lang="en-GB" sz="1200" dirty="0">
                <a:solidFill>
                  <a:srgbClr val="002060"/>
                </a:solidFill>
                <a:latin typeface="+mn-lt"/>
                <a:cs typeface="Arial" panose="020B0604020202020204" pitchFamily="34" charset="0"/>
              </a:rPr>
              <a:t>By the </a:t>
            </a:r>
            <a:r>
              <a:rPr lang="en-GB" sz="1200" b="1" dirty="0">
                <a:solidFill>
                  <a:srgbClr val="002060"/>
                </a:solidFill>
                <a:latin typeface="+mn-lt"/>
                <a:cs typeface="Arial" panose="020B0604020202020204" pitchFamily="34" charset="0"/>
              </a:rPr>
              <a:t>end</a:t>
            </a:r>
            <a:r>
              <a:rPr lang="en-GB" sz="1200" dirty="0">
                <a:solidFill>
                  <a:srgbClr val="002060"/>
                </a:solidFill>
                <a:latin typeface="+mn-lt"/>
                <a:cs typeface="Arial" panose="020B0604020202020204" pitchFamily="34" charset="0"/>
              </a:rPr>
              <a:t> of the workshop you will be able to:</a:t>
            </a:r>
          </a:p>
          <a:p>
            <a:pPr lvl="0"/>
            <a:endParaRPr lang="en-GB" sz="1200" dirty="0">
              <a:solidFill>
                <a:srgbClr val="002060"/>
              </a:solidFill>
              <a:latin typeface="+mn-lt"/>
              <a:cs typeface="Arial" panose="020B0604020202020204" pitchFamily="34" charset="0"/>
            </a:endParaRPr>
          </a:p>
          <a:p>
            <a:pPr marL="285750" lvl="0" indent="-285750">
              <a:buFont typeface="Arial" panose="020B0604020202020204" pitchFamily="34" charset="0"/>
              <a:buChar char="•"/>
            </a:pPr>
            <a:r>
              <a:rPr lang="en-GB" sz="1200" dirty="0">
                <a:solidFill>
                  <a:srgbClr val="002060"/>
                </a:solidFill>
                <a:latin typeface="+mn-lt"/>
                <a:cs typeface="Arial" panose="020B0604020202020204" pitchFamily="34" charset="0"/>
              </a:rPr>
              <a:t>Identify why </a:t>
            </a:r>
            <a:r>
              <a:rPr lang="en-GB" sz="1200" dirty="0" smtClean="0">
                <a:solidFill>
                  <a:srgbClr val="002060"/>
                </a:solidFill>
                <a:latin typeface="+mn-lt"/>
                <a:cs typeface="Arial" panose="020B0604020202020204" pitchFamily="34" charset="0"/>
              </a:rPr>
              <a:t>get into trouble</a:t>
            </a:r>
            <a:r>
              <a:rPr lang="en-GB" sz="1200" baseline="0" dirty="0" smtClean="0">
                <a:solidFill>
                  <a:srgbClr val="002060"/>
                </a:solidFill>
                <a:latin typeface="+mn-lt"/>
                <a:cs typeface="Arial" panose="020B0604020202020204" pitchFamily="34" charset="0"/>
              </a:rPr>
              <a:t> around water</a:t>
            </a:r>
            <a:r>
              <a:rPr lang="en-GB" sz="1200" dirty="0" smtClean="0">
                <a:solidFill>
                  <a:srgbClr val="002060"/>
                </a:solidFill>
                <a:latin typeface="+mn-lt"/>
                <a:cs typeface="Arial" panose="020B0604020202020204" pitchFamily="34" charset="0"/>
              </a:rPr>
              <a:t>.</a:t>
            </a:r>
            <a:endParaRPr lang="en-GB" sz="1200" dirty="0">
              <a:solidFill>
                <a:srgbClr val="002060"/>
              </a:solidFill>
              <a:latin typeface="+mn-lt"/>
              <a:cs typeface="Arial" panose="020B0604020202020204" pitchFamily="34" charset="0"/>
            </a:endParaRPr>
          </a:p>
          <a:p>
            <a:pPr marL="285750" lvl="0" indent="-285750">
              <a:buFont typeface="Arial" panose="020B0604020202020204" pitchFamily="34" charset="0"/>
              <a:buChar char="•"/>
            </a:pPr>
            <a:r>
              <a:rPr lang="en-GB" sz="1200" dirty="0">
                <a:solidFill>
                  <a:srgbClr val="002060"/>
                </a:solidFill>
                <a:latin typeface="+mn-lt"/>
                <a:cs typeface="Arial" panose="020B0604020202020204" pitchFamily="34" charset="0"/>
              </a:rPr>
              <a:t>Identify where people are most likely to drown and why.</a:t>
            </a:r>
          </a:p>
          <a:p>
            <a:pPr marL="285750" lvl="0" indent="-285750">
              <a:buFont typeface="Arial" panose="020B0604020202020204" pitchFamily="34" charset="0"/>
              <a:buChar char="•"/>
            </a:pPr>
            <a:r>
              <a:rPr lang="en-GB" sz="1200" dirty="0">
                <a:solidFill>
                  <a:srgbClr val="002060"/>
                </a:solidFill>
                <a:latin typeface="+mn-lt"/>
                <a:cs typeface="Arial" panose="020B0604020202020204" pitchFamily="34" charset="0"/>
              </a:rPr>
              <a:t>Understand the effect of taking risks around water.</a:t>
            </a:r>
          </a:p>
          <a:p>
            <a:pPr marL="285750" lvl="0" indent="-285750">
              <a:buFont typeface="Arial" panose="020B0604020202020204" pitchFamily="34" charset="0"/>
              <a:buChar char="•"/>
            </a:pPr>
            <a:r>
              <a:rPr lang="en-GB" sz="1200" dirty="0">
                <a:solidFill>
                  <a:srgbClr val="002060"/>
                </a:solidFill>
                <a:latin typeface="+mn-lt"/>
                <a:cs typeface="Arial" panose="020B0604020202020204" pitchFamily="34" charset="0"/>
              </a:rPr>
              <a:t>Understand the effect Cold Water Shock can have on the body.</a:t>
            </a:r>
          </a:p>
          <a:p>
            <a:pPr marL="285750" lvl="0" indent="-285750">
              <a:buFont typeface="Arial" panose="020B0604020202020204" pitchFamily="34" charset="0"/>
              <a:buChar char="•"/>
            </a:pPr>
            <a:r>
              <a:rPr lang="en-GB" sz="1200" dirty="0">
                <a:solidFill>
                  <a:srgbClr val="002060"/>
                </a:solidFill>
                <a:latin typeface="+mn-lt"/>
                <a:cs typeface="Arial" panose="020B0604020202020204" pitchFamily="34" charset="0"/>
              </a:rPr>
              <a:t>Identify Rip Currents and understand how to escape from these.</a:t>
            </a:r>
            <a:endParaRPr lang="en-GB" sz="1200" dirty="0">
              <a:latin typeface="+mn-lt"/>
            </a:endParaRPr>
          </a:p>
          <a:p>
            <a:endParaRPr lang="en-GB" sz="1200" dirty="0">
              <a:latin typeface="+mn-lt"/>
            </a:endParaRPr>
          </a:p>
          <a:p>
            <a:pPr marL="285750" indent="-285750">
              <a:buFont typeface="Arial" panose="020B0604020202020204" pitchFamily="34" charset="0"/>
              <a:buChar char="•"/>
            </a:pPr>
            <a:endParaRPr lang="en-GB" sz="1200" dirty="0">
              <a:latin typeface="+mn-lt"/>
            </a:endParaRPr>
          </a:p>
        </p:txBody>
      </p:sp>
      <p:sp>
        <p:nvSpPr>
          <p:cNvPr id="4" name="Slide Number Placeholder 3"/>
          <p:cNvSpPr>
            <a:spLocks noGrp="1"/>
          </p:cNvSpPr>
          <p:nvPr>
            <p:ph type="sldNum" sz="quarter" idx="10"/>
          </p:nvPr>
        </p:nvSpPr>
        <p:spPr/>
        <p:txBody>
          <a:bodyPr/>
          <a:lstStyle/>
          <a:p>
            <a:fld id="{C9F6D9A4-A062-46F6-9F24-8508021C3E76}" type="slidenum">
              <a:rPr lang="en-GB" smtClean="0"/>
              <a:t>2</a:t>
            </a:fld>
            <a:endParaRPr lang="en-GB"/>
          </a:p>
        </p:txBody>
      </p:sp>
    </p:spTree>
    <p:extLst>
      <p:ext uri="{BB962C8B-B14F-4D97-AF65-F5344CB8AC3E}">
        <p14:creationId xmlns:p14="http://schemas.microsoft.com/office/powerpoint/2010/main" val="2968207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000" dirty="0">
                <a:solidFill>
                  <a:srgbClr val="C00000"/>
                </a:solidFill>
                <a:latin typeface="+mn-lt"/>
              </a:rPr>
              <a:t>On average 400 people</a:t>
            </a:r>
            <a:r>
              <a:rPr lang="en-GB" altLang="en-US" sz="1000" baseline="0" dirty="0">
                <a:solidFill>
                  <a:srgbClr val="C00000"/>
                </a:solidFill>
                <a:latin typeface="+mn-lt"/>
              </a:rPr>
              <a:t> drown across the UK every year, this works out to one person every 20 hours. </a:t>
            </a:r>
          </a:p>
          <a:p>
            <a:r>
              <a:rPr lang="en-GB" altLang="en-US" sz="1000" baseline="0" dirty="0">
                <a:solidFill>
                  <a:srgbClr val="C00000"/>
                </a:solidFill>
                <a:latin typeface="+mn-lt"/>
              </a:rPr>
              <a:t>Statistics from WAID (Water Incident Database) shows:</a:t>
            </a:r>
          </a:p>
          <a:p>
            <a:pPr marL="342900" indent="-342900">
              <a:buFont typeface="Arial" panose="020B0604020202020204" pitchFamily="34" charset="0"/>
              <a:buChar char="•"/>
            </a:pPr>
            <a:r>
              <a:rPr lang="en-GB" altLang="en-US" sz="1000" baseline="0" dirty="0">
                <a:solidFill>
                  <a:srgbClr val="C00000"/>
                </a:solidFill>
                <a:latin typeface="+mn-lt"/>
              </a:rPr>
              <a:t>80% of people who drown are Male.</a:t>
            </a:r>
          </a:p>
          <a:p>
            <a:pPr marL="342900" indent="-342900">
              <a:buFont typeface="Arial" panose="020B0604020202020204" pitchFamily="34" charset="0"/>
              <a:buChar char="•"/>
            </a:pPr>
            <a:r>
              <a:rPr lang="en-GB" altLang="en-US" sz="1000" baseline="0" dirty="0">
                <a:solidFill>
                  <a:srgbClr val="C00000"/>
                </a:solidFill>
                <a:latin typeface="+mn-lt"/>
              </a:rPr>
              <a:t>25% of people who drown have alcohol in their system</a:t>
            </a:r>
          </a:p>
          <a:p>
            <a:pPr marL="342900" indent="-342900">
              <a:buFont typeface="Arial" panose="020B0604020202020204" pitchFamily="34" charset="0"/>
              <a:buChar char="•"/>
            </a:pPr>
            <a:r>
              <a:rPr lang="en-GB" altLang="en-US" sz="1000" baseline="0" dirty="0">
                <a:solidFill>
                  <a:srgbClr val="C00000"/>
                </a:solidFill>
                <a:latin typeface="+mn-lt"/>
              </a:rPr>
              <a:t>44% of people who drown never intended to be in the water</a:t>
            </a:r>
          </a:p>
          <a:p>
            <a:pPr marL="342900" indent="-342900">
              <a:buFont typeface="Arial" panose="020B0604020202020204" pitchFamily="34" charset="0"/>
              <a:buChar char="•"/>
            </a:pPr>
            <a:r>
              <a:rPr lang="en-GB" altLang="en-US" sz="1000" baseline="0" dirty="0">
                <a:solidFill>
                  <a:srgbClr val="C00000"/>
                </a:solidFill>
                <a:latin typeface="+mn-lt"/>
              </a:rPr>
              <a:t>Around 60% of people drown at inland water sites</a:t>
            </a:r>
          </a:p>
          <a:p>
            <a:pPr marL="342900" indent="-342900">
              <a:buFont typeface="Arial" panose="020B0604020202020204" pitchFamily="34" charset="0"/>
              <a:buChar char="•"/>
            </a:pPr>
            <a:endParaRPr lang="en-GB" altLang="en-US" sz="1000" dirty="0">
              <a:solidFill>
                <a:srgbClr val="C00000"/>
              </a:solidFill>
              <a:latin typeface="+mn-lt"/>
            </a:endParaRPr>
          </a:p>
          <a:p>
            <a:r>
              <a:rPr lang="en-GB" altLang="en-US" sz="1000" dirty="0">
                <a:solidFill>
                  <a:srgbClr val="C00000"/>
                </a:solidFill>
                <a:latin typeface="+mn-lt"/>
              </a:rPr>
              <a:t>Who is most likely to drown?</a:t>
            </a:r>
          </a:p>
          <a:p>
            <a:pPr marL="457200" lvl="1" indent="0">
              <a:buNone/>
            </a:pPr>
            <a:r>
              <a:rPr lang="en-GB" altLang="en-US" sz="1000" dirty="0" smtClean="0">
                <a:solidFill>
                  <a:srgbClr val="C00000"/>
                </a:solidFill>
                <a:latin typeface="+mn-lt"/>
              </a:rPr>
              <a:t>16 </a:t>
            </a:r>
            <a:r>
              <a:rPr lang="en-GB" altLang="en-US" sz="1000" dirty="0">
                <a:solidFill>
                  <a:srgbClr val="C00000"/>
                </a:solidFill>
                <a:latin typeface="+mn-lt"/>
              </a:rPr>
              <a:t>to </a:t>
            </a:r>
            <a:r>
              <a:rPr lang="en-GB" altLang="en-US" sz="1000" dirty="0" smtClean="0">
                <a:solidFill>
                  <a:srgbClr val="C00000"/>
                </a:solidFill>
                <a:latin typeface="+mn-lt"/>
              </a:rPr>
              <a:t>44 </a:t>
            </a:r>
            <a:r>
              <a:rPr lang="en-GB" altLang="en-US" sz="1000" dirty="0">
                <a:solidFill>
                  <a:srgbClr val="C00000"/>
                </a:solidFill>
                <a:latin typeface="+mn-lt"/>
              </a:rPr>
              <a:t>year old males are the largest group of </a:t>
            </a:r>
            <a:r>
              <a:rPr lang="en-GB" altLang="en-US" sz="1000" dirty="0" smtClean="0">
                <a:solidFill>
                  <a:srgbClr val="C00000"/>
                </a:solidFill>
                <a:latin typeface="+mn-lt"/>
              </a:rPr>
              <a:t>casualties.</a:t>
            </a:r>
            <a:r>
              <a:rPr lang="en-GB" altLang="en-US" sz="1000" baseline="0" dirty="0" smtClean="0">
                <a:solidFill>
                  <a:srgbClr val="C00000"/>
                </a:solidFill>
                <a:latin typeface="+mn-lt"/>
              </a:rPr>
              <a:t> B</a:t>
            </a:r>
            <a:r>
              <a:rPr lang="en-GB" altLang="en-US" sz="1000" dirty="0" smtClean="0">
                <a:solidFill>
                  <a:srgbClr val="C00000"/>
                </a:solidFill>
                <a:latin typeface="+mn-lt"/>
              </a:rPr>
              <a:t>eing</a:t>
            </a:r>
            <a:r>
              <a:rPr lang="en-GB" altLang="en-US" sz="1000" baseline="0" dirty="0" smtClean="0">
                <a:solidFill>
                  <a:srgbClr val="C00000"/>
                </a:solidFill>
                <a:latin typeface="+mn-lt"/>
              </a:rPr>
              <a:t> </a:t>
            </a:r>
            <a:r>
              <a:rPr lang="en-GB" altLang="en-US" sz="1000" baseline="0" dirty="0">
                <a:solidFill>
                  <a:srgbClr val="C00000"/>
                </a:solidFill>
                <a:latin typeface="+mn-lt"/>
              </a:rPr>
              <a:t>a strong swimmer does not mean you can’t drown</a:t>
            </a:r>
            <a:r>
              <a:rPr lang="en-GB" altLang="en-US" sz="1000" dirty="0">
                <a:solidFill>
                  <a:srgbClr val="C00000"/>
                </a:solidFill>
                <a:latin typeface="+mn-lt"/>
              </a:rPr>
              <a:t>. </a:t>
            </a:r>
          </a:p>
          <a:p>
            <a:endParaRPr lang="en-GB" altLang="en-US" sz="1000" dirty="0">
              <a:solidFill>
                <a:srgbClr val="C00000"/>
              </a:solidFill>
              <a:latin typeface="+mn-lt"/>
            </a:endParaRPr>
          </a:p>
          <a:p>
            <a:r>
              <a:rPr lang="en-GB" altLang="en-US" sz="1000" dirty="0">
                <a:solidFill>
                  <a:srgbClr val="C00000"/>
                </a:solidFill>
                <a:latin typeface="+mn-lt"/>
              </a:rPr>
              <a:t>Why do people drown?</a:t>
            </a:r>
          </a:p>
          <a:p>
            <a:pPr marL="457200" lvl="1" indent="0">
              <a:buNone/>
            </a:pPr>
            <a:r>
              <a:rPr lang="en-GB" altLang="en-US" sz="1000" dirty="0">
                <a:solidFill>
                  <a:srgbClr val="C00000"/>
                </a:solidFill>
                <a:latin typeface="+mn-lt"/>
              </a:rPr>
              <a:t>Inability to cope because of insufficient survival and swimming skills and experience, </a:t>
            </a:r>
            <a:r>
              <a:rPr lang="en-GB" altLang="en-US" sz="1000" dirty="0" smtClean="0">
                <a:solidFill>
                  <a:srgbClr val="C00000"/>
                </a:solidFill>
                <a:latin typeface="+mn-lt"/>
              </a:rPr>
              <a:t>lack </a:t>
            </a:r>
            <a:r>
              <a:rPr lang="en-GB" altLang="en-US" sz="1000" dirty="0">
                <a:solidFill>
                  <a:srgbClr val="C00000"/>
                </a:solidFill>
                <a:latin typeface="+mn-lt"/>
              </a:rPr>
              <a:t>of supervision, falling in unexpectedly or accessing</a:t>
            </a:r>
            <a:r>
              <a:rPr lang="en-GB" altLang="en-US" sz="1000" baseline="0" dirty="0">
                <a:solidFill>
                  <a:srgbClr val="C00000"/>
                </a:solidFill>
                <a:latin typeface="+mn-lt"/>
              </a:rPr>
              <a:t> water without safety </a:t>
            </a:r>
            <a:r>
              <a:rPr lang="en-GB" altLang="en-US" sz="1000" baseline="0" dirty="0" smtClean="0">
                <a:solidFill>
                  <a:srgbClr val="C00000"/>
                </a:solidFill>
                <a:latin typeface="+mn-lt"/>
              </a:rPr>
              <a:t>advice</a:t>
            </a:r>
            <a:r>
              <a:rPr lang="en-GB" altLang="en-US" sz="1000" baseline="0" dirty="0">
                <a:solidFill>
                  <a:srgbClr val="C00000"/>
                </a:solidFill>
                <a:latin typeface="+mn-lt"/>
              </a:rPr>
              <a:t>.</a:t>
            </a:r>
            <a:r>
              <a:rPr lang="en-GB" altLang="en-US" sz="1000" dirty="0" smtClean="0">
                <a:solidFill>
                  <a:srgbClr val="C00000"/>
                </a:solidFill>
                <a:latin typeface="+mn-lt"/>
              </a:rPr>
              <a:t> </a:t>
            </a:r>
            <a:r>
              <a:rPr lang="en-GB" altLang="en-US" sz="1000" dirty="0">
                <a:solidFill>
                  <a:srgbClr val="C00000"/>
                </a:solidFill>
                <a:latin typeface="+mn-lt"/>
              </a:rPr>
              <a:t>Lack of knowledge by misjudging</a:t>
            </a:r>
            <a:r>
              <a:rPr lang="en-GB" altLang="en-US" sz="1000" baseline="0" dirty="0">
                <a:solidFill>
                  <a:srgbClr val="C00000"/>
                </a:solidFill>
                <a:latin typeface="+mn-lt"/>
              </a:rPr>
              <a:t> the hazards or having a </a:t>
            </a:r>
            <a:r>
              <a:rPr lang="en-GB" altLang="en-US" sz="1000" dirty="0">
                <a:solidFill>
                  <a:srgbClr val="C00000"/>
                </a:solidFill>
                <a:latin typeface="+mn-lt"/>
              </a:rPr>
              <a:t>raised perception of own ability in their environment. Causes could include being under</a:t>
            </a:r>
            <a:r>
              <a:rPr lang="en-GB" altLang="en-US" sz="1000" baseline="0" dirty="0">
                <a:solidFill>
                  <a:srgbClr val="C00000"/>
                </a:solidFill>
                <a:latin typeface="+mn-lt"/>
              </a:rPr>
              <a:t> the influence of alcohol and the affects of cold water</a:t>
            </a:r>
            <a:endParaRPr lang="en-GB" altLang="en-US" sz="1000" dirty="0">
              <a:solidFill>
                <a:srgbClr val="C00000"/>
              </a:solidFill>
              <a:latin typeface="+mn-lt"/>
            </a:endParaRPr>
          </a:p>
          <a:p>
            <a:endParaRPr lang="en-GB" altLang="en-US" sz="1000" dirty="0">
              <a:solidFill>
                <a:srgbClr val="C00000"/>
              </a:solidFill>
              <a:latin typeface="+mn-lt"/>
            </a:endParaRPr>
          </a:p>
          <a:p>
            <a:r>
              <a:rPr lang="en-GB" altLang="en-US" sz="1000" dirty="0">
                <a:solidFill>
                  <a:srgbClr val="C00000"/>
                </a:solidFill>
                <a:latin typeface="+mn-lt"/>
              </a:rPr>
              <a:t>Where are people most likely to drown?</a:t>
            </a:r>
          </a:p>
          <a:p>
            <a:pPr marL="457200" lvl="1" indent="0">
              <a:buNone/>
            </a:pPr>
            <a:r>
              <a:rPr lang="en-GB" altLang="en-US" sz="1000" dirty="0">
                <a:solidFill>
                  <a:srgbClr val="C00000"/>
                </a:solidFill>
                <a:latin typeface="+mn-lt"/>
              </a:rPr>
              <a:t>60% of fatal drowning incidents occur</a:t>
            </a:r>
            <a:r>
              <a:rPr lang="en-GB" altLang="en-US" sz="1000" baseline="0" dirty="0">
                <a:solidFill>
                  <a:srgbClr val="C00000"/>
                </a:solidFill>
                <a:latin typeface="+mn-lt"/>
              </a:rPr>
              <a:t> at i</a:t>
            </a:r>
            <a:r>
              <a:rPr lang="en-GB" altLang="en-US" sz="1000" dirty="0" smtClean="0">
                <a:solidFill>
                  <a:srgbClr val="C00000"/>
                </a:solidFill>
                <a:latin typeface="+mn-lt"/>
              </a:rPr>
              <a:t>nland </a:t>
            </a:r>
            <a:r>
              <a:rPr lang="en-GB" altLang="en-US" sz="1000" dirty="0">
                <a:solidFill>
                  <a:srgbClr val="C00000"/>
                </a:solidFill>
                <a:latin typeface="+mn-lt"/>
              </a:rPr>
              <a:t>water sites, mainly rivers and streams although many drowning incidents happen at other popular areas</a:t>
            </a:r>
          </a:p>
          <a:p>
            <a:endParaRPr lang="en-GB" sz="1000" dirty="0">
              <a:latin typeface="+mn-lt"/>
            </a:endParaRPr>
          </a:p>
          <a:p>
            <a:endParaRPr lang="en-GB" sz="1000" dirty="0">
              <a:latin typeface="+mn-lt"/>
            </a:endParaRPr>
          </a:p>
        </p:txBody>
      </p:sp>
      <p:sp>
        <p:nvSpPr>
          <p:cNvPr id="4" name="Slide Number Placeholder 3"/>
          <p:cNvSpPr>
            <a:spLocks noGrp="1"/>
          </p:cNvSpPr>
          <p:nvPr>
            <p:ph type="sldNum" sz="quarter" idx="10"/>
          </p:nvPr>
        </p:nvSpPr>
        <p:spPr/>
        <p:txBody>
          <a:bodyPr/>
          <a:lstStyle/>
          <a:p>
            <a:fld id="{C9F6D9A4-A062-46F6-9F24-8508021C3E76}" type="slidenum">
              <a:rPr lang="en-GB" smtClean="0"/>
              <a:t>3</a:t>
            </a:fld>
            <a:endParaRPr lang="en-GB"/>
          </a:p>
        </p:txBody>
      </p:sp>
    </p:spTree>
    <p:extLst>
      <p:ext uri="{BB962C8B-B14F-4D97-AF65-F5344CB8AC3E}">
        <p14:creationId xmlns:p14="http://schemas.microsoft.com/office/powerpoint/2010/main" val="348351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Interactive</a:t>
            </a:r>
            <a:r>
              <a:rPr lang="en-GB" baseline="0" dirty="0"/>
              <a:t> Game – Play Your Cards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goes through different locations people can drown.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Most drownings happen at inland water sites, like rivers, canals, quarries and reservoirs</a:t>
            </a:r>
            <a:r>
              <a:rPr lang="en-GB" baseline="0" dirty="0"/>
              <a:t> but people can drown anywhere where there is water</a:t>
            </a:r>
            <a:endParaRPr lang="en-GB" dirty="0"/>
          </a:p>
          <a:p>
            <a:endParaRPr lang="en-GB" dirty="0"/>
          </a:p>
        </p:txBody>
      </p:sp>
      <p:sp>
        <p:nvSpPr>
          <p:cNvPr id="4" name="Slide Number Placeholder 3"/>
          <p:cNvSpPr>
            <a:spLocks noGrp="1"/>
          </p:cNvSpPr>
          <p:nvPr>
            <p:ph type="sldNum" sz="quarter" idx="10"/>
          </p:nvPr>
        </p:nvSpPr>
        <p:spPr/>
        <p:txBody>
          <a:bodyPr/>
          <a:lstStyle/>
          <a:p>
            <a:fld id="{C9F6D9A4-A062-46F6-9F24-8508021C3E76}" type="slidenum">
              <a:rPr lang="en-GB" smtClean="0"/>
              <a:t>4</a:t>
            </a:fld>
            <a:endParaRPr lang="en-GB"/>
          </a:p>
        </p:txBody>
      </p:sp>
    </p:spTree>
    <p:extLst>
      <p:ext uri="{BB962C8B-B14F-4D97-AF65-F5344CB8AC3E}">
        <p14:creationId xmlns:p14="http://schemas.microsoft.com/office/powerpoint/2010/main" val="1981172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a:t>
            </a:r>
            <a:r>
              <a:rPr lang="en-GB" baseline="0" dirty="0"/>
              <a:t> the Next button to play</a:t>
            </a:r>
            <a:endParaRPr lang="en-GB" dirty="0"/>
          </a:p>
        </p:txBody>
      </p:sp>
      <p:sp>
        <p:nvSpPr>
          <p:cNvPr id="4" name="Slide Number Placeholder 3"/>
          <p:cNvSpPr>
            <a:spLocks noGrp="1"/>
          </p:cNvSpPr>
          <p:nvPr>
            <p:ph type="sldNum" sz="quarter" idx="10"/>
          </p:nvPr>
        </p:nvSpPr>
        <p:spPr/>
        <p:txBody>
          <a:bodyPr/>
          <a:lstStyle/>
          <a:p>
            <a:fld id="{C9F6D9A4-A062-46F6-9F24-8508021C3E76}" type="slidenum">
              <a:rPr lang="en-GB" smtClean="0"/>
              <a:t>5</a:t>
            </a:fld>
            <a:endParaRPr lang="en-GB"/>
          </a:p>
        </p:txBody>
      </p:sp>
    </p:spTree>
    <p:extLst>
      <p:ext uri="{BB962C8B-B14F-4D97-AF65-F5344CB8AC3E}">
        <p14:creationId xmlns:p14="http://schemas.microsoft.com/office/powerpoint/2010/main" val="2104722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200"/>
            </a:pPr>
            <a:r>
              <a:rPr lang="en-GB" sz="1200" dirty="0" smtClean="0"/>
              <a:t>The water in and around the British Isles is officially cold, around 12-degrees centigrade on average.  </a:t>
            </a:r>
          </a:p>
          <a:p>
            <a:pPr>
              <a:defRPr sz="1200"/>
            </a:pPr>
            <a:r>
              <a:rPr lang="en-GB" sz="1200" dirty="0" smtClean="0"/>
              <a:t>Most of us learnt to swim in a swimming pool where the water temperature is typically around 30-degrees centigrade. Open water temperatures range from between 6 and 10-degrees centigrade in the winter to between 15 and 20-degrees centigrade in the summer.</a:t>
            </a:r>
          </a:p>
          <a:p>
            <a:pPr>
              <a:defRPr sz="1200"/>
            </a:pPr>
            <a:r>
              <a:rPr lang="en-GB" sz="1200" dirty="0" smtClean="0"/>
              <a:t>Our normal body temperature is 37-degrees centigrade, so imagine the shock to the system when you fall into water. As we said earlier, that happens to half of the people who drown accidentally.</a:t>
            </a:r>
          </a:p>
          <a:p>
            <a:pPr>
              <a:defRPr sz="1200"/>
            </a:pPr>
            <a:r>
              <a:rPr lang="en-GB" sz="1200" dirty="0" smtClean="0"/>
              <a:t>A sudden and dramatic drop in temperature is one of the biggest shocks the body will experience.</a:t>
            </a:r>
            <a:endParaRPr lang="en-GB" sz="1200" dirty="0"/>
          </a:p>
        </p:txBody>
      </p:sp>
      <p:sp>
        <p:nvSpPr>
          <p:cNvPr id="4" name="Slide Number Placeholder 3"/>
          <p:cNvSpPr>
            <a:spLocks noGrp="1"/>
          </p:cNvSpPr>
          <p:nvPr>
            <p:ph type="sldNum" sz="quarter" idx="10"/>
          </p:nvPr>
        </p:nvSpPr>
        <p:spPr/>
        <p:txBody>
          <a:bodyPr/>
          <a:lstStyle/>
          <a:p>
            <a:fld id="{C9F6D9A4-A062-46F6-9F24-8508021C3E76}" type="slidenum">
              <a:rPr lang="en-GB" smtClean="0"/>
              <a:t>6</a:t>
            </a:fld>
            <a:endParaRPr lang="en-GB"/>
          </a:p>
        </p:txBody>
      </p:sp>
    </p:spTree>
    <p:extLst>
      <p:ext uri="{BB962C8B-B14F-4D97-AF65-F5344CB8AC3E}">
        <p14:creationId xmlns:p14="http://schemas.microsoft.com/office/powerpoint/2010/main" val="1006661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defRPr sz="1200"/>
            </a:pPr>
            <a:r>
              <a:rPr lang="en-GB" sz="1200" dirty="0" smtClean="0"/>
              <a:t>Cold Water Shock is the body's short term involuntary response to being suddenly immersed in cold water. When the body enters this cold environment there are a number of physiological responses. The sudden lowering of skin temperature is one of the most profound stimuli that the body can encounter. The responses tend to be short lived, but threaten survival. </a:t>
            </a:r>
          </a:p>
          <a:p>
            <a:pPr>
              <a:defRPr sz="1200"/>
            </a:pPr>
            <a:r>
              <a:rPr lang="en-GB" sz="1200" dirty="0" smtClean="0"/>
              <a:t>First of all, closure of the blood vessels in the skin which results in increased resistance to blood flow. The heart then has to work harder and blood pressure increases. At the same time there is a gasp response which can result in water being breathed rather than air. Concurrently the breathing rate changes dramatically, increasing by as much as tenfold. All these responses contribute to a feeling of panic which makes a bad situation a lot worse.</a:t>
            </a:r>
            <a:endParaRPr lang="en-GB" sz="1200" dirty="0"/>
          </a:p>
        </p:txBody>
      </p:sp>
      <p:sp>
        <p:nvSpPr>
          <p:cNvPr id="4" name="Slide Number Placeholder 3"/>
          <p:cNvSpPr>
            <a:spLocks noGrp="1"/>
          </p:cNvSpPr>
          <p:nvPr>
            <p:ph type="sldNum" sz="quarter" idx="10"/>
          </p:nvPr>
        </p:nvSpPr>
        <p:spPr/>
        <p:txBody>
          <a:bodyPr/>
          <a:lstStyle/>
          <a:p>
            <a:fld id="{EA5FC682-B534-4F1B-9ECE-BA40C227BA1E}" type="slidenum">
              <a:rPr lang="en-GB" smtClean="0"/>
              <a:t>7</a:t>
            </a:fld>
            <a:endParaRPr lang="en-GB"/>
          </a:p>
        </p:txBody>
      </p:sp>
    </p:spTree>
    <p:extLst>
      <p:ext uri="{BB962C8B-B14F-4D97-AF65-F5344CB8AC3E}">
        <p14:creationId xmlns:p14="http://schemas.microsoft.com/office/powerpoint/2010/main" val="3673683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200"/>
            </a:pPr>
            <a:r>
              <a:rPr lang="en-GB" sz="1200" dirty="0" smtClean="0"/>
              <a:t>Rip currents are essentially fast flowing bodies of water that can drag people and debris away from the shoreline and out to deeper water. They are a major cause of accidental drowning on beaches all across the world, and in the UK more than 60 percent of RNLI lifeguard incidents involve rip currents. </a:t>
            </a:r>
          </a:p>
          <a:p>
            <a:pPr>
              <a:defRPr sz="1200"/>
            </a:pPr>
            <a:r>
              <a:rPr lang="en-GB" sz="1200" dirty="0" smtClean="0"/>
              <a:t>The speed of rip currents varies between 3 and 7 kilometres an hour. That’s faster than an Olympic swimmer.</a:t>
            </a:r>
          </a:p>
          <a:p>
            <a:pPr>
              <a:defRPr sz="1200"/>
            </a:pPr>
            <a:r>
              <a:rPr lang="en-GB" sz="1200" dirty="0" smtClean="0"/>
              <a:t>Generally speaking, the bigger the waves the stronger the currents, though don't underestimate the power of the water on any occasion.</a:t>
            </a:r>
          </a:p>
          <a:p>
            <a:pPr>
              <a:defRPr sz="1200"/>
            </a:pPr>
            <a:r>
              <a:rPr lang="en-GB" sz="1200" dirty="0" smtClean="0"/>
              <a:t>Rips can be very difficult to spot, but sometimes can be identified by a channel of churning, choppy water or debris on the sea’s surface. They're most common on sandy surf beaches, and can also form around permanent structures in the sea, like piers or sea walls. </a:t>
            </a:r>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8</a:t>
            </a:fld>
            <a:endParaRPr lang="en-GB"/>
          </a:p>
        </p:txBody>
      </p:sp>
    </p:spTree>
    <p:extLst>
      <p:ext uri="{BB962C8B-B14F-4D97-AF65-F5344CB8AC3E}">
        <p14:creationId xmlns:p14="http://schemas.microsoft.com/office/powerpoint/2010/main" val="1050339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200"/>
            </a:pPr>
            <a:r>
              <a:rPr lang="en-GB" sz="1200" dirty="0" smtClean="0"/>
              <a:t>If you find yourself in a rip, stay calm don’t panic. If you can stand, wade. Don’t try to swim. If you have an inflatable or board keep hold of it to help you float. Raise your hand and shout for help loudly. Don’t swim directly against the rip or you’ll get exhausted. Swim parallel to the beach until free of the rip and then head for shore </a:t>
            </a:r>
          </a:p>
          <a:p>
            <a:pPr>
              <a:defRPr sz="1200"/>
            </a:pPr>
            <a:endParaRPr lang="en-GB" sz="1200" dirty="0" smtClean="0"/>
          </a:p>
          <a:p>
            <a:pPr>
              <a:defRPr sz="1200"/>
            </a:pPr>
            <a:r>
              <a:rPr lang="en-GB" sz="1200" dirty="0" smtClean="0"/>
              <a:t>If possible swim from a lifeguarded beach. They will know what to look out for.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1DCA9BBA-1FF6-4C09-821F-51C16DAD7920}" type="slidenum">
              <a:rPr lang="en-GB" smtClean="0"/>
              <a:t>9</a:t>
            </a:fld>
            <a:endParaRPr lang="en-GB"/>
          </a:p>
        </p:txBody>
      </p:sp>
    </p:spTree>
    <p:extLst>
      <p:ext uri="{BB962C8B-B14F-4D97-AF65-F5344CB8AC3E}">
        <p14:creationId xmlns:p14="http://schemas.microsoft.com/office/powerpoint/2010/main" val="1093895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641490"/>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694376"/>
            <a:ext cx="6858000" cy="754025"/>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AC637663-78D5-430B-BAE2-15D8AD15008A}" type="datetimeFigureOut">
              <a:rPr lang="en-GB" smtClean="0"/>
              <a:t>27/06/2018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1532247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C637663-78D5-430B-BAE2-15D8AD15008A}" type="datetimeFigureOut">
              <a:rPr lang="en-GB" smtClean="0"/>
              <a:t>27/06/2018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17848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C637663-78D5-430B-BAE2-15D8AD15008A}" type="datetimeFigureOut">
              <a:rPr lang="en-GB" smtClean="0"/>
              <a:t>27/06/2018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515801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C637663-78D5-430B-BAE2-15D8AD15008A}" type="datetimeFigureOut">
              <a:rPr lang="en-GB" smtClean="0"/>
              <a:t>27/06/2018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5F27DE-8B53-4369-B937-8A7EF7DBDB60}" type="slidenum">
              <a:rPr lang="en-GB" smtClean="0"/>
              <a:t>‹#›</a:t>
            </a:fld>
            <a:endParaRPr lang="en-GB"/>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954304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C637663-78D5-430B-BAE2-15D8AD15008A}" type="datetimeFigureOut">
              <a:rPr lang="en-GB" smtClean="0"/>
              <a:t>27/06/2018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1013731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AC637663-78D5-430B-BAE2-15D8AD15008A}" type="datetimeFigureOut">
              <a:rPr lang="en-GB" smtClean="0"/>
              <a:t>27/06/2018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499375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AC637663-78D5-430B-BAE2-15D8AD15008A}" type="datetimeFigureOut">
              <a:rPr lang="en-GB" smtClean="0"/>
              <a:t>27/06/2018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2868136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637663-78D5-430B-BAE2-15D8AD15008A}" type="datetimeFigureOut">
              <a:rPr lang="en-GB" smtClean="0"/>
              <a:t>27/06/2018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605571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637663-78D5-430B-BAE2-15D8AD15008A}" type="datetimeFigureOut">
              <a:rPr lang="en-GB" smtClean="0"/>
              <a:t>27/06/2018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240014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4"/>
            <a:ext cx="9142571" cy="6856392"/>
          </a:xfrm>
          <a:prstGeom prst="rect">
            <a:avLst/>
          </a:prstGeom>
        </p:spPr>
      </p:pic>
      <p:sp>
        <p:nvSpPr>
          <p:cNvPr id="2" name="Title 1"/>
          <p:cNvSpPr>
            <a:spLocks noGrp="1"/>
          </p:cNvSpPr>
          <p:nvPr>
            <p:ph type="ctrTitle"/>
          </p:nvPr>
        </p:nvSpPr>
        <p:spPr>
          <a:xfrm>
            <a:off x="685800" y="1672512"/>
            <a:ext cx="7772400" cy="1470025"/>
          </a:xfrm>
        </p:spPr>
        <p:txBody>
          <a:bodyPr/>
          <a:lstStyle>
            <a:lvl1pPr>
              <a:defRPr>
                <a:solidFill>
                  <a:srgbClr val="205595"/>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142537"/>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E67DBF-32D1-44A6-B686-2C127919C5DF}" type="datetimeFigureOut">
              <a:rPr lang="en-GB" smtClean="0"/>
              <a:t>27/06/2018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C713B1-589B-4CE3-B958-54B6857BD715}" type="slidenum">
              <a:rPr lang="en-GB" smtClean="0"/>
              <a:t>‹#›</a:t>
            </a:fld>
            <a:endParaRPr lang="en-GB"/>
          </a:p>
        </p:txBody>
      </p:sp>
    </p:spTree>
    <p:extLst>
      <p:ext uri="{BB962C8B-B14F-4D97-AF65-F5344CB8AC3E}">
        <p14:creationId xmlns:p14="http://schemas.microsoft.com/office/powerpoint/2010/main" val="3138228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4"/>
            <a:ext cx="9142571" cy="6856392"/>
          </a:xfrm>
          <a:prstGeom prst="rect">
            <a:avLst/>
          </a:prstGeom>
        </p:spPr>
      </p:pic>
      <p:sp>
        <p:nvSpPr>
          <p:cNvPr id="2" name="Title 1"/>
          <p:cNvSpPr>
            <a:spLocks noGrp="1"/>
          </p:cNvSpPr>
          <p:nvPr>
            <p:ph type="title"/>
          </p:nvPr>
        </p:nvSpPr>
        <p:spPr>
          <a:xfrm>
            <a:off x="396140" y="865007"/>
            <a:ext cx="8229600" cy="1143000"/>
          </a:xfrm>
        </p:spPr>
        <p:txBody>
          <a:bodyPr>
            <a:normAutofit/>
          </a:bodyPr>
          <a:lstStyle>
            <a:lvl1pPr algn="l">
              <a:defRPr sz="3500">
                <a:solidFill>
                  <a:srgbClr val="205595"/>
                </a:solidFill>
              </a:defRPr>
            </a:lvl1pPr>
          </a:lstStyle>
          <a:p>
            <a:r>
              <a:rPr lang="en-US"/>
              <a:t>Click to edit Master title style</a:t>
            </a:r>
            <a:endParaRPr lang="en-US" dirty="0"/>
          </a:p>
        </p:txBody>
      </p:sp>
      <p:sp>
        <p:nvSpPr>
          <p:cNvPr id="3" name="Content Placeholder 2"/>
          <p:cNvSpPr>
            <a:spLocks noGrp="1"/>
          </p:cNvSpPr>
          <p:nvPr>
            <p:ph idx="1"/>
          </p:nvPr>
        </p:nvSpPr>
        <p:spPr>
          <a:xfrm>
            <a:off x="396140" y="2190569"/>
            <a:ext cx="8229600" cy="4525963"/>
          </a:xfrm>
        </p:spPr>
        <p:txBody>
          <a:bodyPr/>
          <a:lstStyle>
            <a:lvl1pPr>
              <a:buClr>
                <a:srgbClr val="205595"/>
              </a:buClr>
              <a:defRPr sz="2500">
                <a:solidFill>
                  <a:schemeClr val="tx1"/>
                </a:solidFill>
              </a:defRPr>
            </a:lvl1pPr>
            <a:lvl2pPr>
              <a:buClr>
                <a:srgbClr val="205595"/>
              </a:buClr>
              <a:defRPr sz="2100">
                <a:solidFill>
                  <a:schemeClr val="tx1"/>
                </a:solidFill>
              </a:defRPr>
            </a:lvl2pPr>
            <a:lvl3pPr>
              <a:buClr>
                <a:srgbClr val="205595"/>
              </a:buClr>
              <a:defRPr sz="1700">
                <a:solidFill>
                  <a:schemeClr val="tx1"/>
                </a:solidFill>
              </a:defRPr>
            </a:lvl3pPr>
            <a:lvl4pPr>
              <a:buClr>
                <a:srgbClr val="205595"/>
              </a:buClr>
              <a:defRPr sz="1700">
                <a:solidFill>
                  <a:schemeClr val="tx1"/>
                </a:solidFill>
              </a:defRPr>
            </a:lvl4pPr>
            <a:lvl5pPr>
              <a:buClr>
                <a:srgbClr val="205595"/>
              </a:buClr>
              <a:defRPr sz="17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E67DBF-32D1-44A6-B686-2C127919C5DF}" type="datetimeFigureOut">
              <a:rPr lang="en-GB" smtClean="0"/>
              <a:t>27/06/2018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C713B1-589B-4CE3-B958-54B6857BD715}" type="slidenum">
              <a:rPr lang="en-GB" smtClean="0"/>
              <a:t>‹#›</a:t>
            </a:fld>
            <a:endParaRPr lang="en-GB"/>
          </a:p>
        </p:txBody>
      </p:sp>
    </p:spTree>
    <p:extLst>
      <p:ext uri="{BB962C8B-B14F-4D97-AF65-F5344CB8AC3E}">
        <p14:creationId xmlns:p14="http://schemas.microsoft.com/office/powerpoint/2010/main" val="13749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637663-78D5-430B-BAE2-15D8AD15008A}" type="datetimeFigureOut">
              <a:rPr lang="en-GB" smtClean="0"/>
              <a:t>27/06/2018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1252992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E67DBF-32D1-44A6-B686-2C127919C5DF}" type="datetimeFigureOut">
              <a:rPr lang="en-GB" smtClean="0"/>
              <a:t>27/06/2018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C713B1-589B-4CE3-B958-54B6857BD715}" type="slidenum">
              <a:rPr lang="en-GB" smtClean="0"/>
              <a:t>‹#›</a:t>
            </a:fld>
            <a:endParaRPr lang="en-GB"/>
          </a:p>
        </p:txBody>
      </p:sp>
    </p:spTree>
    <p:extLst>
      <p:ext uri="{BB962C8B-B14F-4D97-AF65-F5344CB8AC3E}">
        <p14:creationId xmlns:p14="http://schemas.microsoft.com/office/powerpoint/2010/main" val="2271427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E67DBF-32D1-44A6-B686-2C127919C5DF}" type="datetimeFigureOut">
              <a:rPr lang="en-GB" smtClean="0"/>
              <a:t>27/06/2018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C713B1-589B-4CE3-B958-54B6857BD715}" type="slidenum">
              <a:rPr lang="en-GB" smtClean="0"/>
              <a:t>‹#›</a:t>
            </a:fld>
            <a:endParaRPr lang="en-GB"/>
          </a:p>
        </p:txBody>
      </p:sp>
    </p:spTree>
    <p:extLst>
      <p:ext uri="{BB962C8B-B14F-4D97-AF65-F5344CB8AC3E}">
        <p14:creationId xmlns:p14="http://schemas.microsoft.com/office/powerpoint/2010/main" val="3860587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E67DBF-32D1-44A6-B686-2C127919C5DF}" type="datetimeFigureOut">
              <a:rPr lang="en-GB" smtClean="0"/>
              <a:t>27/06/2018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AC713B1-589B-4CE3-B958-54B6857BD715}" type="slidenum">
              <a:rPr lang="en-GB" smtClean="0"/>
              <a:t>‹#›</a:t>
            </a:fld>
            <a:endParaRPr lang="en-GB"/>
          </a:p>
        </p:txBody>
      </p:sp>
    </p:spTree>
    <p:extLst>
      <p:ext uri="{BB962C8B-B14F-4D97-AF65-F5344CB8AC3E}">
        <p14:creationId xmlns:p14="http://schemas.microsoft.com/office/powerpoint/2010/main" val="4223764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E67DBF-32D1-44A6-B686-2C127919C5DF}" type="datetimeFigureOut">
              <a:rPr lang="en-GB" smtClean="0"/>
              <a:t>27/06/2018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AC713B1-589B-4CE3-B958-54B6857BD715}" type="slidenum">
              <a:rPr lang="en-GB" smtClean="0"/>
              <a:t>‹#›</a:t>
            </a:fld>
            <a:endParaRPr lang="en-GB"/>
          </a:p>
        </p:txBody>
      </p:sp>
    </p:spTree>
    <p:extLst>
      <p:ext uri="{BB962C8B-B14F-4D97-AF65-F5344CB8AC3E}">
        <p14:creationId xmlns:p14="http://schemas.microsoft.com/office/powerpoint/2010/main" val="25531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E67DBF-32D1-44A6-B686-2C127919C5DF}" type="datetimeFigureOut">
              <a:rPr lang="en-GB" smtClean="0"/>
              <a:t>27/06/2018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AC713B1-589B-4CE3-B958-54B6857BD715}" type="slidenum">
              <a:rPr lang="en-GB" smtClean="0"/>
              <a:t>‹#›</a:t>
            </a:fld>
            <a:endParaRPr lang="en-GB"/>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86400"/>
            <a:ext cx="9144000" cy="1371600"/>
          </a:xfrm>
          <a:prstGeom prst="rect">
            <a:avLst/>
          </a:prstGeom>
        </p:spPr>
      </p:pic>
      <p:pic>
        <p:nvPicPr>
          <p:cNvPr id="6" name="Picture 5"/>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150608" y="0"/>
            <a:ext cx="1993392" cy="1058063"/>
          </a:xfrm>
          <a:prstGeom prst="rect">
            <a:avLst/>
          </a:prstGeom>
        </p:spPr>
      </p:pic>
    </p:spTree>
    <p:extLst>
      <p:ext uri="{BB962C8B-B14F-4D97-AF65-F5344CB8AC3E}">
        <p14:creationId xmlns:p14="http://schemas.microsoft.com/office/powerpoint/2010/main" val="1699602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9E67DBF-32D1-44A6-B686-2C127919C5DF}" type="datetimeFigureOut">
              <a:rPr lang="en-GB" smtClean="0"/>
              <a:t>27/06/2018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C713B1-589B-4CE3-B958-54B6857BD715}" type="slidenum">
              <a:rPr lang="en-GB" smtClean="0"/>
              <a:t>‹#›</a:t>
            </a:fld>
            <a:endParaRPr lang="en-GB"/>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86400"/>
            <a:ext cx="9144000" cy="1371600"/>
          </a:xfrm>
          <a:prstGeom prst="rect">
            <a:avLst/>
          </a:prstGeom>
        </p:spPr>
      </p:pic>
    </p:spTree>
    <p:extLst>
      <p:ext uri="{BB962C8B-B14F-4D97-AF65-F5344CB8AC3E}">
        <p14:creationId xmlns:p14="http://schemas.microsoft.com/office/powerpoint/2010/main" val="1471063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9E67DBF-32D1-44A6-B686-2C127919C5DF}" type="datetimeFigureOut">
              <a:rPr lang="en-GB" smtClean="0"/>
              <a:t>27/06/2018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C713B1-589B-4CE3-B958-54B6857BD715}" type="slidenum">
              <a:rPr lang="en-GB" smtClean="0"/>
              <a:t>‹#›</a:t>
            </a:fld>
            <a:endParaRPr lang="en-GB"/>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86400"/>
            <a:ext cx="9144000" cy="1371600"/>
          </a:xfrm>
          <a:prstGeom prst="rect">
            <a:avLst/>
          </a:prstGeom>
        </p:spPr>
      </p:pic>
    </p:spTree>
    <p:extLst>
      <p:ext uri="{BB962C8B-B14F-4D97-AF65-F5344CB8AC3E}">
        <p14:creationId xmlns:p14="http://schemas.microsoft.com/office/powerpoint/2010/main" val="3256744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E67DBF-32D1-44A6-B686-2C127919C5DF}" type="datetimeFigureOut">
              <a:rPr lang="en-GB" smtClean="0"/>
              <a:t>27/06/2018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C713B1-589B-4CE3-B958-54B6857BD715}" type="slidenum">
              <a:rPr lang="en-GB" smtClean="0"/>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86400"/>
            <a:ext cx="9144000" cy="1371600"/>
          </a:xfrm>
          <a:prstGeom prst="rect">
            <a:avLst/>
          </a:prstGeom>
        </p:spPr>
      </p:pic>
    </p:spTree>
    <p:extLst>
      <p:ext uri="{BB962C8B-B14F-4D97-AF65-F5344CB8AC3E}">
        <p14:creationId xmlns:p14="http://schemas.microsoft.com/office/powerpoint/2010/main" val="716076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E67DBF-32D1-44A6-B686-2C127919C5DF}" type="datetimeFigureOut">
              <a:rPr lang="en-GB" smtClean="0"/>
              <a:t>27/06/2018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C713B1-589B-4CE3-B958-54B6857BD715}" type="slidenum">
              <a:rPr lang="en-GB" smtClean="0"/>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86400"/>
            <a:ext cx="9144000" cy="1371600"/>
          </a:xfrm>
          <a:prstGeom prst="rect">
            <a:avLst/>
          </a:prstGeom>
        </p:spPr>
      </p:pic>
    </p:spTree>
    <p:extLst>
      <p:ext uri="{BB962C8B-B14F-4D97-AF65-F5344CB8AC3E}">
        <p14:creationId xmlns:p14="http://schemas.microsoft.com/office/powerpoint/2010/main" val="361001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64149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693675"/>
            <a:ext cx="6858000" cy="754025"/>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637663-78D5-430B-BAE2-15D8AD15008A}" type="datetimeFigureOut">
              <a:rPr lang="en-GB" smtClean="0"/>
              <a:t>27/06/2018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2867477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637663-78D5-430B-BAE2-15D8AD15008A}" type="datetimeFigureOut">
              <a:rPr lang="en-GB" smtClean="0"/>
              <a:t>27/06/2018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2687222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637663-78D5-430B-BAE2-15D8AD15008A}" type="datetimeFigureOut">
              <a:rPr lang="en-GB" smtClean="0"/>
              <a:t>27/06/2018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3299065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637663-78D5-430B-BAE2-15D8AD15008A}" type="datetimeFigureOut">
              <a:rPr lang="en-GB" smtClean="0"/>
              <a:t>27/06/2018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866235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Wave 4"/>
          <p:cNvSpPr/>
          <p:nvPr userDrawn="1"/>
        </p:nvSpPr>
        <p:spPr>
          <a:xfrm>
            <a:off x="-167951" y="5468737"/>
            <a:ext cx="9498563" cy="2049799"/>
          </a:xfrm>
          <a:prstGeom prst="wave">
            <a:avLst>
              <a:gd name="adj1" fmla="val 12500"/>
              <a:gd name="adj2" fmla="val 204"/>
            </a:avLst>
          </a:prstGeom>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0" scaled="1"/>
            <a:tileRect/>
          </a:gra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52729" y="6161674"/>
            <a:ext cx="1214426" cy="607212"/>
          </a:xfrm>
          <a:prstGeom prst="rect">
            <a:avLst/>
          </a:prstGeom>
        </p:spPr>
      </p:pic>
      <p:grpSp>
        <p:nvGrpSpPr>
          <p:cNvPr id="7" name="Group 6"/>
          <p:cNvGrpSpPr/>
          <p:nvPr userDrawn="1"/>
        </p:nvGrpSpPr>
        <p:grpSpPr>
          <a:xfrm>
            <a:off x="7367155" y="5960528"/>
            <a:ext cx="1645297" cy="990989"/>
            <a:chOff x="4584101" y="5341710"/>
            <a:chExt cx="2170610" cy="1307394"/>
          </a:xfrm>
        </p:grpSpPr>
        <p:sp>
          <p:nvSpPr>
            <p:cNvPr id="8" name="Freeform 7"/>
            <p:cNvSpPr/>
            <p:nvPr/>
          </p:nvSpPr>
          <p:spPr>
            <a:xfrm>
              <a:off x="5102865" y="5666622"/>
              <a:ext cx="257177" cy="59532"/>
            </a:xfrm>
            <a:custGeom>
              <a:avLst/>
              <a:gdLst>
                <a:gd name="connsiteX0" fmla="*/ 0 w 257175"/>
                <a:gd name="connsiteY0" fmla="*/ 26194 h 59531"/>
                <a:gd name="connsiteX1" fmla="*/ 42862 w 257175"/>
                <a:gd name="connsiteY1" fmla="*/ 11906 h 59531"/>
                <a:gd name="connsiteX2" fmla="*/ 90487 w 257175"/>
                <a:gd name="connsiteY2" fmla="*/ 2381 h 59531"/>
                <a:gd name="connsiteX3" fmla="*/ 150018 w 257175"/>
                <a:gd name="connsiteY3" fmla="*/ 2381 h 59531"/>
                <a:gd name="connsiteX4" fmla="*/ 185737 w 257175"/>
                <a:gd name="connsiteY4" fmla="*/ 0 h 59531"/>
                <a:gd name="connsiteX5" fmla="*/ 211931 w 257175"/>
                <a:gd name="connsiteY5" fmla="*/ 2381 h 59531"/>
                <a:gd name="connsiteX6" fmla="*/ 223837 w 257175"/>
                <a:gd name="connsiteY6" fmla="*/ 11906 h 59531"/>
                <a:gd name="connsiteX7" fmla="*/ 235743 w 257175"/>
                <a:gd name="connsiteY7" fmla="*/ 21431 h 59531"/>
                <a:gd name="connsiteX8" fmla="*/ 247650 w 257175"/>
                <a:gd name="connsiteY8" fmla="*/ 28575 h 59531"/>
                <a:gd name="connsiteX9" fmla="*/ 252412 w 257175"/>
                <a:gd name="connsiteY9" fmla="*/ 33338 h 59531"/>
                <a:gd name="connsiteX10" fmla="*/ 257175 w 257175"/>
                <a:gd name="connsiteY10" fmla="*/ 45244 h 59531"/>
                <a:gd name="connsiteX11" fmla="*/ 247650 w 257175"/>
                <a:gd name="connsiteY11" fmla="*/ 52388 h 59531"/>
                <a:gd name="connsiteX12" fmla="*/ 242887 w 257175"/>
                <a:gd name="connsiteY12" fmla="*/ 59531 h 59531"/>
                <a:gd name="connsiteX13" fmla="*/ 223837 w 257175"/>
                <a:gd name="connsiteY13" fmla="*/ 59531 h 59531"/>
                <a:gd name="connsiteX14" fmla="*/ 223837 w 257175"/>
                <a:gd name="connsiteY14" fmla="*/ 59531 h 59531"/>
                <a:gd name="connsiteX15" fmla="*/ 190500 w 257175"/>
                <a:gd name="connsiteY15" fmla="*/ 52388 h 59531"/>
                <a:gd name="connsiteX16" fmla="*/ 190500 w 257175"/>
                <a:gd name="connsiteY16" fmla="*/ 52388 h 59531"/>
                <a:gd name="connsiteX17" fmla="*/ 159543 w 257175"/>
                <a:gd name="connsiteY17" fmla="*/ 50006 h 59531"/>
                <a:gd name="connsiteX18" fmla="*/ 140493 w 257175"/>
                <a:gd name="connsiteY18" fmla="*/ 47625 h 59531"/>
                <a:gd name="connsiteX19" fmla="*/ 119062 w 257175"/>
                <a:gd name="connsiteY19" fmla="*/ 47625 h 59531"/>
                <a:gd name="connsiteX20" fmla="*/ 97631 w 257175"/>
                <a:gd name="connsiteY20" fmla="*/ 52388 h 59531"/>
                <a:gd name="connsiteX21" fmla="*/ 54768 w 257175"/>
                <a:gd name="connsiteY21" fmla="*/ 57150 h 59531"/>
                <a:gd name="connsiteX22" fmla="*/ 0 w 257175"/>
                <a:gd name="connsiteY22" fmla="*/ 26194 h 59531"/>
                <a:gd name="connsiteX0" fmla="*/ 0 w 257175"/>
                <a:gd name="connsiteY0" fmla="*/ 26194 h 73819"/>
                <a:gd name="connsiteX1" fmla="*/ 42862 w 257175"/>
                <a:gd name="connsiteY1" fmla="*/ 11906 h 73819"/>
                <a:gd name="connsiteX2" fmla="*/ 90487 w 257175"/>
                <a:gd name="connsiteY2" fmla="*/ 2381 h 73819"/>
                <a:gd name="connsiteX3" fmla="*/ 150018 w 257175"/>
                <a:gd name="connsiteY3" fmla="*/ 2381 h 73819"/>
                <a:gd name="connsiteX4" fmla="*/ 185737 w 257175"/>
                <a:gd name="connsiteY4" fmla="*/ 0 h 73819"/>
                <a:gd name="connsiteX5" fmla="*/ 211931 w 257175"/>
                <a:gd name="connsiteY5" fmla="*/ 2381 h 73819"/>
                <a:gd name="connsiteX6" fmla="*/ 223837 w 257175"/>
                <a:gd name="connsiteY6" fmla="*/ 11906 h 73819"/>
                <a:gd name="connsiteX7" fmla="*/ 235743 w 257175"/>
                <a:gd name="connsiteY7" fmla="*/ 21431 h 73819"/>
                <a:gd name="connsiteX8" fmla="*/ 247650 w 257175"/>
                <a:gd name="connsiteY8" fmla="*/ 28575 h 73819"/>
                <a:gd name="connsiteX9" fmla="*/ 252412 w 257175"/>
                <a:gd name="connsiteY9" fmla="*/ 33338 h 73819"/>
                <a:gd name="connsiteX10" fmla="*/ 257175 w 257175"/>
                <a:gd name="connsiteY10" fmla="*/ 45244 h 73819"/>
                <a:gd name="connsiteX11" fmla="*/ 247650 w 257175"/>
                <a:gd name="connsiteY11" fmla="*/ 52388 h 73819"/>
                <a:gd name="connsiteX12" fmla="*/ 242887 w 257175"/>
                <a:gd name="connsiteY12" fmla="*/ 59531 h 73819"/>
                <a:gd name="connsiteX13" fmla="*/ 223837 w 257175"/>
                <a:gd name="connsiteY13" fmla="*/ 59531 h 73819"/>
                <a:gd name="connsiteX14" fmla="*/ 223837 w 257175"/>
                <a:gd name="connsiteY14" fmla="*/ 59531 h 73819"/>
                <a:gd name="connsiteX15" fmla="*/ 190500 w 257175"/>
                <a:gd name="connsiteY15" fmla="*/ 52388 h 73819"/>
                <a:gd name="connsiteX16" fmla="*/ 190500 w 257175"/>
                <a:gd name="connsiteY16" fmla="*/ 52388 h 73819"/>
                <a:gd name="connsiteX17" fmla="*/ 159543 w 257175"/>
                <a:gd name="connsiteY17" fmla="*/ 50006 h 73819"/>
                <a:gd name="connsiteX18" fmla="*/ 140493 w 257175"/>
                <a:gd name="connsiteY18" fmla="*/ 47625 h 73819"/>
                <a:gd name="connsiteX19" fmla="*/ 119062 w 257175"/>
                <a:gd name="connsiteY19" fmla="*/ 47625 h 73819"/>
                <a:gd name="connsiteX20" fmla="*/ 97631 w 257175"/>
                <a:gd name="connsiteY20" fmla="*/ 52388 h 73819"/>
                <a:gd name="connsiteX21" fmla="*/ 11905 w 257175"/>
                <a:gd name="connsiteY21" fmla="*/ 73819 h 73819"/>
                <a:gd name="connsiteX22" fmla="*/ 0 w 257175"/>
                <a:gd name="connsiteY22" fmla="*/ 26194 h 73819"/>
                <a:gd name="connsiteX0" fmla="*/ 0 w 257175"/>
                <a:gd name="connsiteY0" fmla="*/ 26194 h 73819"/>
                <a:gd name="connsiteX1" fmla="*/ 42862 w 257175"/>
                <a:gd name="connsiteY1" fmla="*/ 11906 h 73819"/>
                <a:gd name="connsiteX2" fmla="*/ 90487 w 257175"/>
                <a:gd name="connsiteY2" fmla="*/ 2381 h 73819"/>
                <a:gd name="connsiteX3" fmla="*/ 150018 w 257175"/>
                <a:gd name="connsiteY3" fmla="*/ 2381 h 73819"/>
                <a:gd name="connsiteX4" fmla="*/ 185737 w 257175"/>
                <a:gd name="connsiteY4" fmla="*/ 0 h 73819"/>
                <a:gd name="connsiteX5" fmla="*/ 211931 w 257175"/>
                <a:gd name="connsiteY5" fmla="*/ 2381 h 73819"/>
                <a:gd name="connsiteX6" fmla="*/ 223837 w 257175"/>
                <a:gd name="connsiteY6" fmla="*/ 11906 h 73819"/>
                <a:gd name="connsiteX7" fmla="*/ 235743 w 257175"/>
                <a:gd name="connsiteY7" fmla="*/ 21431 h 73819"/>
                <a:gd name="connsiteX8" fmla="*/ 247650 w 257175"/>
                <a:gd name="connsiteY8" fmla="*/ 28575 h 73819"/>
                <a:gd name="connsiteX9" fmla="*/ 252412 w 257175"/>
                <a:gd name="connsiteY9" fmla="*/ 33338 h 73819"/>
                <a:gd name="connsiteX10" fmla="*/ 257175 w 257175"/>
                <a:gd name="connsiteY10" fmla="*/ 45244 h 73819"/>
                <a:gd name="connsiteX11" fmla="*/ 247650 w 257175"/>
                <a:gd name="connsiteY11" fmla="*/ 52388 h 73819"/>
                <a:gd name="connsiteX12" fmla="*/ 242887 w 257175"/>
                <a:gd name="connsiteY12" fmla="*/ 59531 h 73819"/>
                <a:gd name="connsiteX13" fmla="*/ 223837 w 257175"/>
                <a:gd name="connsiteY13" fmla="*/ 59531 h 73819"/>
                <a:gd name="connsiteX14" fmla="*/ 223837 w 257175"/>
                <a:gd name="connsiteY14" fmla="*/ 59531 h 73819"/>
                <a:gd name="connsiteX15" fmla="*/ 190500 w 257175"/>
                <a:gd name="connsiteY15" fmla="*/ 52388 h 73819"/>
                <a:gd name="connsiteX16" fmla="*/ 190500 w 257175"/>
                <a:gd name="connsiteY16" fmla="*/ 52388 h 73819"/>
                <a:gd name="connsiteX17" fmla="*/ 159543 w 257175"/>
                <a:gd name="connsiteY17" fmla="*/ 50006 h 73819"/>
                <a:gd name="connsiteX18" fmla="*/ 140493 w 257175"/>
                <a:gd name="connsiteY18" fmla="*/ 47625 h 73819"/>
                <a:gd name="connsiteX19" fmla="*/ 119062 w 257175"/>
                <a:gd name="connsiteY19" fmla="*/ 47625 h 73819"/>
                <a:gd name="connsiteX20" fmla="*/ 47625 w 257175"/>
                <a:gd name="connsiteY20" fmla="*/ 54770 h 73819"/>
                <a:gd name="connsiteX21" fmla="*/ 11905 w 257175"/>
                <a:gd name="connsiteY21" fmla="*/ 73819 h 73819"/>
                <a:gd name="connsiteX22" fmla="*/ 0 w 257175"/>
                <a:gd name="connsiteY22" fmla="*/ 26194 h 73819"/>
                <a:gd name="connsiteX0" fmla="*/ 2 w 257177"/>
                <a:gd name="connsiteY0" fmla="*/ 26194 h 59532"/>
                <a:gd name="connsiteX1" fmla="*/ 42864 w 257177"/>
                <a:gd name="connsiteY1" fmla="*/ 11906 h 59532"/>
                <a:gd name="connsiteX2" fmla="*/ 90489 w 257177"/>
                <a:gd name="connsiteY2" fmla="*/ 2381 h 59532"/>
                <a:gd name="connsiteX3" fmla="*/ 150020 w 257177"/>
                <a:gd name="connsiteY3" fmla="*/ 2381 h 59532"/>
                <a:gd name="connsiteX4" fmla="*/ 185739 w 257177"/>
                <a:gd name="connsiteY4" fmla="*/ 0 h 59532"/>
                <a:gd name="connsiteX5" fmla="*/ 211933 w 257177"/>
                <a:gd name="connsiteY5" fmla="*/ 2381 h 59532"/>
                <a:gd name="connsiteX6" fmla="*/ 223839 w 257177"/>
                <a:gd name="connsiteY6" fmla="*/ 11906 h 59532"/>
                <a:gd name="connsiteX7" fmla="*/ 235745 w 257177"/>
                <a:gd name="connsiteY7" fmla="*/ 21431 h 59532"/>
                <a:gd name="connsiteX8" fmla="*/ 247652 w 257177"/>
                <a:gd name="connsiteY8" fmla="*/ 28575 h 59532"/>
                <a:gd name="connsiteX9" fmla="*/ 252414 w 257177"/>
                <a:gd name="connsiteY9" fmla="*/ 33338 h 59532"/>
                <a:gd name="connsiteX10" fmla="*/ 257177 w 257177"/>
                <a:gd name="connsiteY10" fmla="*/ 45244 h 59532"/>
                <a:gd name="connsiteX11" fmla="*/ 247652 w 257177"/>
                <a:gd name="connsiteY11" fmla="*/ 52388 h 59532"/>
                <a:gd name="connsiteX12" fmla="*/ 242889 w 257177"/>
                <a:gd name="connsiteY12" fmla="*/ 59531 h 59532"/>
                <a:gd name="connsiteX13" fmla="*/ 223839 w 257177"/>
                <a:gd name="connsiteY13" fmla="*/ 59531 h 59532"/>
                <a:gd name="connsiteX14" fmla="*/ 223839 w 257177"/>
                <a:gd name="connsiteY14" fmla="*/ 59531 h 59532"/>
                <a:gd name="connsiteX15" fmla="*/ 190502 w 257177"/>
                <a:gd name="connsiteY15" fmla="*/ 52388 h 59532"/>
                <a:gd name="connsiteX16" fmla="*/ 190502 w 257177"/>
                <a:gd name="connsiteY16" fmla="*/ 52388 h 59532"/>
                <a:gd name="connsiteX17" fmla="*/ 159545 w 257177"/>
                <a:gd name="connsiteY17" fmla="*/ 50006 h 59532"/>
                <a:gd name="connsiteX18" fmla="*/ 140495 w 257177"/>
                <a:gd name="connsiteY18" fmla="*/ 47625 h 59532"/>
                <a:gd name="connsiteX19" fmla="*/ 119064 w 257177"/>
                <a:gd name="connsiteY19" fmla="*/ 47625 h 59532"/>
                <a:gd name="connsiteX20" fmla="*/ 47627 w 257177"/>
                <a:gd name="connsiteY20" fmla="*/ 54770 h 59532"/>
                <a:gd name="connsiteX21" fmla="*/ 0 w 257177"/>
                <a:gd name="connsiteY21" fmla="*/ 59532 h 59532"/>
                <a:gd name="connsiteX22" fmla="*/ 2 w 257177"/>
                <a:gd name="connsiteY22" fmla="*/ 26194 h 59532"/>
                <a:gd name="connsiteX0" fmla="*/ 2 w 257177"/>
                <a:gd name="connsiteY0" fmla="*/ 26194 h 59532"/>
                <a:gd name="connsiteX1" fmla="*/ 42864 w 257177"/>
                <a:gd name="connsiteY1" fmla="*/ 11906 h 59532"/>
                <a:gd name="connsiteX2" fmla="*/ 90489 w 257177"/>
                <a:gd name="connsiteY2" fmla="*/ 2381 h 59532"/>
                <a:gd name="connsiteX3" fmla="*/ 150020 w 257177"/>
                <a:gd name="connsiteY3" fmla="*/ 2381 h 59532"/>
                <a:gd name="connsiteX4" fmla="*/ 185739 w 257177"/>
                <a:gd name="connsiteY4" fmla="*/ 0 h 59532"/>
                <a:gd name="connsiteX5" fmla="*/ 211933 w 257177"/>
                <a:gd name="connsiteY5" fmla="*/ 2381 h 59532"/>
                <a:gd name="connsiteX6" fmla="*/ 223839 w 257177"/>
                <a:gd name="connsiteY6" fmla="*/ 11906 h 59532"/>
                <a:gd name="connsiteX7" fmla="*/ 235745 w 257177"/>
                <a:gd name="connsiteY7" fmla="*/ 21431 h 59532"/>
                <a:gd name="connsiteX8" fmla="*/ 247652 w 257177"/>
                <a:gd name="connsiteY8" fmla="*/ 28575 h 59532"/>
                <a:gd name="connsiteX9" fmla="*/ 252414 w 257177"/>
                <a:gd name="connsiteY9" fmla="*/ 33338 h 59532"/>
                <a:gd name="connsiteX10" fmla="*/ 257177 w 257177"/>
                <a:gd name="connsiteY10" fmla="*/ 45244 h 59532"/>
                <a:gd name="connsiteX11" fmla="*/ 247652 w 257177"/>
                <a:gd name="connsiteY11" fmla="*/ 52388 h 59532"/>
                <a:gd name="connsiteX12" fmla="*/ 242889 w 257177"/>
                <a:gd name="connsiteY12" fmla="*/ 59531 h 59532"/>
                <a:gd name="connsiteX13" fmla="*/ 223839 w 257177"/>
                <a:gd name="connsiteY13" fmla="*/ 59531 h 59532"/>
                <a:gd name="connsiteX14" fmla="*/ 223839 w 257177"/>
                <a:gd name="connsiteY14" fmla="*/ 59531 h 59532"/>
                <a:gd name="connsiteX15" fmla="*/ 190502 w 257177"/>
                <a:gd name="connsiteY15" fmla="*/ 52388 h 59532"/>
                <a:gd name="connsiteX16" fmla="*/ 190502 w 257177"/>
                <a:gd name="connsiteY16" fmla="*/ 52388 h 59532"/>
                <a:gd name="connsiteX17" fmla="*/ 159545 w 257177"/>
                <a:gd name="connsiteY17" fmla="*/ 50006 h 59532"/>
                <a:gd name="connsiteX18" fmla="*/ 140495 w 257177"/>
                <a:gd name="connsiteY18" fmla="*/ 47625 h 59532"/>
                <a:gd name="connsiteX19" fmla="*/ 119064 w 257177"/>
                <a:gd name="connsiteY19" fmla="*/ 47625 h 59532"/>
                <a:gd name="connsiteX20" fmla="*/ 38102 w 257177"/>
                <a:gd name="connsiteY20" fmla="*/ 57151 h 59532"/>
                <a:gd name="connsiteX21" fmla="*/ 0 w 257177"/>
                <a:gd name="connsiteY21" fmla="*/ 59532 h 59532"/>
                <a:gd name="connsiteX22" fmla="*/ 2 w 257177"/>
                <a:gd name="connsiteY22" fmla="*/ 26194 h 59532"/>
                <a:gd name="connsiteX0" fmla="*/ 2 w 257177"/>
                <a:gd name="connsiteY0" fmla="*/ 26194 h 59532"/>
                <a:gd name="connsiteX1" fmla="*/ 42864 w 257177"/>
                <a:gd name="connsiteY1" fmla="*/ 11906 h 59532"/>
                <a:gd name="connsiteX2" fmla="*/ 90489 w 257177"/>
                <a:gd name="connsiteY2" fmla="*/ 2381 h 59532"/>
                <a:gd name="connsiteX3" fmla="*/ 150020 w 257177"/>
                <a:gd name="connsiteY3" fmla="*/ 2381 h 59532"/>
                <a:gd name="connsiteX4" fmla="*/ 185739 w 257177"/>
                <a:gd name="connsiteY4" fmla="*/ 0 h 59532"/>
                <a:gd name="connsiteX5" fmla="*/ 211933 w 257177"/>
                <a:gd name="connsiteY5" fmla="*/ 2381 h 59532"/>
                <a:gd name="connsiteX6" fmla="*/ 223839 w 257177"/>
                <a:gd name="connsiteY6" fmla="*/ 11906 h 59532"/>
                <a:gd name="connsiteX7" fmla="*/ 235745 w 257177"/>
                <a:gd name="connsiteY7" fmla="*/ 21431 h 59532"/>
                <a:gd name="connsiteX8" fmla="*/ 247652 w 257177"/>
                <a:gd name="connsiteY8" fmla="*/ 28575 h 59532"/>
                <a:gd name="connsiteX9" fmla="*/ 252414 w 257177"/>
                <a:gd name="connsiteY9" fmla="*/ 33338 h 59532"/>
                <a:gd name="connsiteX10" fmla="*/ 257177 w 257177"/>
                <a:gd name="connsiteY10" fmla="*/ 45244 h 59532"/>
                <a:gd name="connsiteX11" fmla="*/ 247652 w 257177"/>
                <a:gd name="connsiteY11" fmla="*/ 52388 h 59532"/>
                <a:gd name="connsiteX12" fmla="*/ 242889 w 257177"/>
                <a:gd name="connsiteY12" fmla="*/ 59531 h 59532"/>
                <a:gd name="connsiteX13" fmla="*/ 223839 w 257177"/>
                <a:gd name="connsiteY13" fmla="*/ 59531 h 59532"/>
                <a:gd name="connsiteX14" fmla="*/ 223839 w 257177"/>
                <a:gd name="connsiteY14" fmla="*/ 59531 h 59532"/>
                <a:gd name="connsiteX15" fmla="*/ 190502 w 257177"/>
                <a:gd name="connsiteY15" fmla="*/ 52388 h 59532"/>
                <a:gd name="connsiteX16" fmla="*/ 190502 w 257177"/>
                <a:gd name="connsiteY16" fmla="*/ 52388 h 59532"/>
                <a:gd name="connsiteX17" fmla="*/ 159545 w 257177"/>
                <a:gd name="connsiteY17" fmla="*/ 50006 h 59532"/>
                <a:gd name="connsiteX18" fmla="*/ 140495 w 257177"/>
                <a:gd name="connsiteY18" fmla="*/ 47625 h 59532"/>
                <a:gd name="connsiteX19" fmla="*/ 111920 w 257177"/>
                <a:gd name="connsiteY19" fmla="*/ 47625 h 59532"/>
                <a:gd name="connsiteX20" fmla="*/ 38102 w 257177"/>
                <a:gd name="connsiteY20" fmla="*/ 57151 h 59532"/>
                <a:gd name="connsiteX21" fmla="*/ 0 w 257177"/>
                <a:gd name="connsiteY21" fmla="*/ 59532 h 59532"/>
                <a:gd name="connsiteX22" fmla="*/ 2 w 257177"/>
                <a:gd name="connsiteY22" fmla="*/ 26194 h 5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7177" h="59532">
                  <a:moveTo>
                    <a:pt x="2" y="26194"/>
                  </a:moveTo>
                  <a:lnTo>
                    <a:pt x="42864" y="11906"/>
                  </a:lnTo>
                  <a:lnTo>
                    <a:pt x="90489" y="2381"/>
                  </a:lnTo>
                  <a:lnTo>
                    <a:pt x="150020" y="2381"/>
                  </a:lnTo>
                  <a:lnTo>
                    <a:pt x="185739" y="0"/>
                  </a:lnTo>
                  <a:lnTo>
                    <a:pt x="211933" y="2381"/>
                  </a:lnTo>
                  <a:lnTo>
                    <a:pt x="223839" y="11906"/>
                  </a:lnTo>
                  <a:lnTo>
                    <a:pt x="235745" y="21431"/>
                  </a:lnTo>
                  <a:lnTo>
                    <a:pt x="247652" y="28575"/>
                  </a:lnTo>
                  <a:lnTo>
                    <a:pt x="252414" y="33338"/>
                  </a:lnTo>
                  <a:lnTo>
                    <a:pt x="257177" y="45244"/>
                  </a:lnTo>
                  <a:lnTo>
                    <a:pt x="247652" y="52388"/>
                  </a:lnTo>
                  <a:lnTo>
                    <a:pt x="242889" y="59531"/>
                  </a:lnTo>
                  <a:lnTo>
                    <a:pt x="223839" y="59531"/>
                  </a:lnTo>
                  <a:lnTo>
                    <a:pt x="223839" y="59531"/>
                  </a:lnTo>
                  <a:lnTo>
                    <a:pt x="190502" y="52388"/>
                  </a:lnTo>
                  <a:lnTo>
                    <a:pt x="190502" y="52388"/>
                  </a:lnTo>
                  <a:lnTo>
                    <a:pt x="159545" y="50006"/>
                  </a:lnTo>
                  <a:lnTo>
                    <a:pt x="140495" y="47625"/>
                  </a:lnTo>
                  <a:lnTo>
                    <a:pt x="111920" y="47625"/>
                  </a:lnTo>
                  <a:lnTo>
                    <a:pt x="38102" y="57151"/>
                  </a:lnTo>
                  <a:lnTo>
                    <a:pt x="0" y="59532"/>
                  </a:lnTo>
                  <a:cubicBezTo>
                    <a:pt x="1" y="48419"/>
                    <a:pt x="1" y="37307"/>
                    <a:pt x="2" y="2619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grpSp>
          <p:nvGrpSpPr>
            <p:cNvPr id="9" name="Group 8"/>
            <p:cNvGrpSpPr/>
            <p:nvPr/>
          </p:nvGrpSpPr>
          <p:grpSpPr>
            <a:xfrm>
              <a:off x="4584101" y="5341710"/>
              <a:ext cx="2170610" cy="1307394"/>
              <a:chOff x="4581720" y="5332185"/>
              <a:chExt cx="2170610" cy="1307394"/>
            </a:xfrm>
          </p:grpSpPr>
          <p:sp>
            <p:nvSpPr>
              <p:cNvPr id="10" name="Oval 9"/>
              <p:cNvSpPr/>
              <p:nvPr/>
            </p:nvSpPr>
            <p:spPr>
              <a:xfrm>
                <a:off x="4867835" y="5740441"/>
                <a:ext cx="712695" cy="71269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3778" t="22033" r="27955" b="16934"/>
              <a:stretch/>
            </p:blipFill>
            <p:spPr>
              <a:xfrm>
                <a:off x="4581720" y="5332185"/>
                <a:ext cx="2170610" cy="1307394"/>
              </a:xfrm>
              <a:prstGeom prst="rect">
                <a:avLst/>
              </a:prstGeom>
            </p:spPr>
          </p:pic>
        </p:grpSp>
      </p:grpSp>
      <p:grpSp>
        <p:nvGrpSpPr>
          <p:cNvPr id="12" name="Group 11"/>
          <p:cNvGrpSpPr/>
          <p:nvPr userDrawn="1"/>
        </p:nvGrpSpPr>
        <p:grpSpPr>
          <a:xfrm>
            <a:off x="6681036" y="-111551"/>
            <a:ext cx="2424510" cy="1182734"/>
            <a:chOff x="179164" y="87158"/>
            <a:chExt cx="2669625" cy="1302306"/>
          </a:xfrm>
        </p:grpSpPr>
        <p:pic>
          <p:nvPicPr>
            <p:cNvPr id="13" name="Picture 12"/>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34333" t="87" r="1" b="-1"/>
            <a:stretch/>
          </p:blipFill>
          <p:spPr>
            <a:xfrm>
              <a:off x="179164" y="755460"/>
              <a:ext cx="1232451" cy="634004"/>
            </a:xfrm>
            <a:prstGeom prst="rect">
              <a:avLst/>
            </a:prstGeom>
          </p:spPr>
        </p:pic>
        <p:grpSp>
          <p:nvGrpSpPr>
            <p:cNvPr id="14" name="Group 13"/>
            <p:cNvGrpSpPr/>
            <p:nvPr/>
          </p:nvGrpSpPr>
          <p:grpSpPr>
            <a:xfrm>
              <a:off x="370873" y="87158"/>
              <a:ext cx="2477916" cy="1110821"/>
              <a:chOff x="497962" y="144067"/>
              <a:chExt cx="2477916" cy="1110821"/>
            </a:xfrm>
          </p:grpSpPr>
          <p:grpSp>
            <p:nvGrpSpPr>
              <p:cNvPr id="15" name="Group 14"/>
              <p:cNvGrpSpPr/>
              <p:nvPr/>
            </p:nvGrpSpPr>
            <p:grpSpPr>
              <a:xfrm>
                <a:off x="497962" y="144067"/>
                <a:ext cx="2477916" cy="1110821"/>
                <a:chOff x="5403337" y="205659"/>
                <a:chExt cx="2477916" cy="1110821"/>
              </a:xfrm>
            </p:grpSpPr>
            <p:pic>
              <p:nvPicPr>
                <p:cNvPr id="17" name="Picture 16"/>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l="-1" r="71244"/>
                <a:stretch/>
              </p:blipFill>
              <p:spPr>
                <a:xfrm>
                  <a:off x="5403337" y="205659"/>
                  <a:ext cx="829647" cy="975402"/>
                </a:xfrm>
                <a:prstGeom prst="rect">
                  <a:avLst/>
                </a:prstGeom>
              </p:spPr>
            </p:pic>
            <p:sp>
              <p:nvSpPr>
                <p:cNvPr id="18" name="Rectangle 17"/>
                <p:cNvSpPr/>
                <p:nvPr/>
              </p:nvSpPr>
              <p:spPr>
                <a:xfrm>
                  <a:off x="6401774" y="401470"/>
                  <a:ext cx="1479479" cy="915010"/>
                </a:xfrm>
                <a:prstGeom prst="rect">
                  <a:avLst/>
                </a:prstGeom>
                <a:noFill/>
              </p:spPr>
              <p:txBody>
                <a:bodyPr wrap="none" lIns="91440" tIns="45720" rIns="91440" bIns="45720">
                  <a:spAutoFit/>
                </a:bodyPr>
                <a:lstStyle/>
                <a:p>
                  <a:r>
                    <a:rPr lang="en-US" sz="1200" dirty="0">
                      <a:ln w="12700">
                        <a:noFill/>
                      </a:ln>
                      <a:latin typeface="Century Gothic" panose="020B0502020202020204" pitchFamily="34" charset="0"/>
                    </a:rPr>
                    <a:t>Keeping</a:t>
                  </a:r>
                </a:p>
                <a:p>
                  <a:r>
                    <a:rPr lang="en-US" sz="1200" b="1" dirty="0">
                      <a:ln w="12700">
                        <a:noFill/>
                      </a:ln>
                      <a:latin typeface="Century Gothic" panose="020B0502020202020204" pitchFamily="34" charset="0"/>
                    </a:rPr>
                    <a:t>Birmingham</a:t>
                  </a:r>
                </a:p>
                <a:p>
                  <a:r>
                    <a:rPr lang="en-US" sz="1200" dirty="0">
                      <a:ln w="12700">
                        <a:noFill/>
                      </a:ln>
                      <a:latin typeface="Century Gothic" panose="020B0502020202020204" pitchFamily="34" charset="0"/>
                    </a:rPr>
                    <a:t>At the </a:t>
                  </a:r>
                  <a:r>
                    <a:rPr lang="en-US" sz="1200" b="1" dirty="0">
                      <a:ln w="12700">
                        <a:noFill/>
                      </a:ln>
                      <a:latin typeface="Century Gothic" panose="020B0502020202020204" pitchFamily="34" charset="0"/>
                    </a:rPr>
                    <a:t>Heart</a:t>
                  </a:r>
                </a:p>
                <a:p>
                  <a:r>
                    <a:rPr lang="en-US" sz="1200" dirty="0">
                      <a:ln w="12700">
                        <a:noFill/>
                      </a:ln>
                      <a:latin typeface="Century Gothic" panose="020B0502020202020204" pitchFamily="34" charset="0"/>
                    </a:rPr>
                    <a:t>Of </a:t>
                  </a:r>
                  <a:r>
                    <a:rPr lang="en-US" sz="1200" b="1" dirty="0">
                      <a:ln w="12700">
                        <a:noFill/>
                      </a:ln>
                      <a:latin typeface="Century Gothic" panose="020B0502020202020204" pitchFamily="34" charset="0"/>
                    </a:rPr>
                    <a:t>Water Safety</a:t>
                  </a:r>
                </a:p>
              </p:txBody>
            </p:sp>
          </p:grpSp>
          <p:cxnSp>
            <p:nvCxnSpPr>
              <p:cNvPr id="16" name="Straight Connector 15"/>
              <p:cNvCxnSpPr/>
              <p:nvPr/>
            </p:nvCxnSpPr>
            <p:spPr>
              <a:xfrm>
                <a:off x="1496399" y="377167"/>
                <a:ext cx="0" cy="877721"/>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grpSp>
      </p:grpSp>
    </p:spTree>
    <p:extLst>
      <p:ext uri="{BB962C8B-B14F-4D97-AF65-F5344CB8AC3E}">
        <p14:creationId xmlns:p14="http://schemas.microsoft.com/office/powerpoint/2010/main" val="989648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C637663-78D5-430B-BAE2-15D8AD15008A}" type="datetimeFigureOut">
              <a:rPr lang="en-GB" smtClean="0"/>
              <a:t>27/06/2018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1530550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C637663-78D5-430B-BAE2-15D8AD15008A}" type="datetimeFigureOut">
              <a:rPr lang="en-GB" smtClean="0"/>
              <a:t>27/06/2018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5F27DE-8B53-4369-B937-8A7EF7DBDB60}" type="slidenum">
              <a:rPr lang="en-GB" smtClean="0"/>
              <a:t>‹#›</a:t>
            </a:fld>
            <a:endParaRPr lang="en-GB"/>
          </a:p>
        </p:txBody>
      </p:sp>
    </p:spTree>
    <p:extLst>
      <p:ext uri="{BB962C8B-B14F-4D97-AF65-F5344CB8AC3E}">
        <p14:creationId xmlns:p14="http://schemas.microsoft.com/office/powerpoint/2010/main" val="790650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C637663-78D5-430B-BAE2-15D8AD15008A}" type="datetimeFigureOut">
              <a:rPr lang="en-GB" smtClean="0"/>
              <a:t>27/06/2018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45F27DE-8B53-4369-B937-8A7EF7DBDB60}" type="slidenum">
              <a:rPr lang="en-GB" smtClean="0"/>
              <a:t>‹#›</a:t>
            </a:fld>
            <a:endParaRPr lang="en-GB"/>
          </a:p>
        </p:txBody>
      </p:sp>
    </p:spTree>
    <p:extLst>
      <p:ext uri="{BB962C8B-B14F-4D97-AF65-F5344CB8AC3E}">
        <p14:creationId xmlns:p14="http://schemas.microsoft.com/office/powerpoint/2010/main" val="262149693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37663-78D5-430B-BAE2-15D8AD15008A}" type="datetimeFigureOut">
              <a:rPr lang="en-GB" smtClean="0"/>
              <a:t>27/06/2018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5F27DE-8B53-4369-B937-8A7EF7DBDB60}" type="slidenum">
              <a:rPr lang="en-GB" smtClean="0"/>
              <a:t>‹#›</a:t>
            </a:fld>
            <a:endParaRPr lang="en-GB"/>
          </a:p>
        </p:txBody>
      </p:sp>
    </p:spTree>
    <p:extLst>
      <p:ext uri="{BB962C8B-B14F-4D97-AF65-F5344CB8AC3E}">
        <p14:creationId xmlns:p14="http://schemas.microsoft.com/office/powerpoint/2010/main" val="124046018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2ahUKEwjA0Ov6w9faAhXFJcAKHdLuArUQjRx6BAgAEAU&amp;url=http://www.rnli-penleelifeboat.org.uk/RTW/Safetyadvice&amp;psig=AOvVaw0sqA4S7kqaggB9H4t-XEAI&amp;ust=1524817979442701"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1" y="741113"/>
            <a:ext cx="9129681" cy="611688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6661" y="5025073"/>
            <a:ext cx="2917168" cy="183292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097" y="5167034"/>
            <a:ext cx="2344680" cy="139356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5748" y="5656941"/>
            <a:ext cx="3136816" cy="78515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7114" y="-189374"/>
            <a:ext cx="3666303" cy="1860974"/>
          </a:xfrm>
          <a:prstGeom prst="rect">
            <a:avLst/>
          </a:prstGeom>
        </p:spPr>
      </p:pic>
    </p:spTree>
    <p:extLst>
      <p:ext uri="{BB962C8B-B14F-4D97-AF65-F5344CB8AC3E}">
        <p14:creationId xmlns:p14="http://schemas.microsoft.com/office/powerpoint/2010/main" val="29762686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305" y="344964"/>
            <a:ext cx="5486400" cy="954107"/>
          </a:xfrm>
          <a:prstGeom prst="rect">
            <a:avLst/>
          </a:prstGeom>
          <a:noFill/>
        </p:spPr>
        <p:txBody>
          <a:bodyPr wrap="square" rtlCol="0">
            <a:spAutoFit/>
          </a:bodyPr>
          <a:lstStyle/>
          <a:p>
            <a:r>
              <a:rPr lang="en-GB" sz="3200" b="1" dirty="0" smtClean="0">
                <a:solidFill>
                  <a:srgbClr val="002060"/>
                </a:solidFill>
                <a:latin typeface="Arial" panose="020B0604020202020204" pitchFamily="34" charset="0"/>
                <a:cs typeface="Arial" panose="020B0604020202020204" pitchFamily="34" charset="0"/>
              </a:rPr>
              <a:t>At the beach…</a:t>
            </a:r>
          </a:p>
          <a:p>
            <a:r>
              <a:rPr lang="en-GB" sz="2400" b="1" dirty="0" smtClean="0">
                <a:solidFill>
                  <a:srgbClr val="002060"/>
                </a:solidFill>
                <a:latin typeface="Arial" panose="020B0604020202020204" pitchFamily="34" charset="0"/>
                <a:cs typeface="Arial" panose="020B0604020202020204" pitchFamily="34" charset="0"/>
              </a:rPr>
              <a:t>Flags - Do you know them?</a:t>
            </a:r>
            <a:endParaRPr lang="en-GB" sz="2400" b="1" dirty="0">
              <a:solidFill>
                <a:srgbClr val="002060"/>
              </a:solidFill>
              <a:latin typeface="Arial" panose="020B0604020202020204" pitchFamily="34" charset="0"/>
              <a:cs typeface="Arial" panose="020B0604020202020204" pitchFamily="34" charset="0"/>
            </a:endParaRPr>
          </a:p>
        </p:txBody>
      </p:sp>
      <p:pic>
        <p:nvPicPr>
          <p:cNvPr id="5" name="Picture 8"/>
          <p:cNvPicPr>
            <a:picLocks noChangeAspect="1" noChangeArrowheads="1"/>
          </p:cNvPicPr>
          <p:nvPr/>
        </p:nvPicPr>
        <p:blipFill>
          <a:blip r:embed="rId3" cstate="print">
            <a:clrChange>
              <a:clrFrom>
                <a:srgbClr val="FFFFFF"/>
              </a:clrFrom>
              <a:clrTo>
                <a:srgbClr val="FFFFFF">
                  <a:alpha val="0"/>
                </a:srgbClr>
              </a:clrTo>
            </a:clrChange>
          </a:blip>
          <a:srcRect l="4762" t="4768" r="4762" b="9920"/>
          <a:stretch>
            <a:fillRect/>
          </a:stretch>
        </p:blipFill>
        <p:spPr>
          <a:xfrm>
            <a:off x="755298" y="1626842"/>
            <a:ext cx="909638" cy="719138"/>
          </a:xfrm>
          <a:prstGeom prst="rect">
            <a:avLst/>
          </a:prstGeom>
          <a:noFill/>
        </p:spPr>
      </p:pic>
      <p:pic>
        <p:nvPicPr>
          <p:cNvPr id="6" name="Picture 1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96985" y="2817445"/>
            <a:ext cx="1079539" cy="642271"/>
          </a:xfrm>
          <a:prstGeom prst="rect">
            <a:avLst/>
          </a:prstGeom>
          <a:noFill/>
          <a:ln w="9525">
            <a:noFill/>
            <a:miter lim="800000"/>
            <a:headEnd/>
            <a:tailEnd/>
          </a:ln>
        </p:spPr>
      </p:pic>
      <p:pic>
        <p:nvPicPr>
          <p:cNvPr id="7" name="Picture 1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08575" y="4086812"/>
            <a:ext cx="856361" cy="689318"/>
          </a:xfrm>
          <a:prstGeom prst="rect">
            <a:avLst/>
          </a:prstGeom>
          <a:noFill/>
          <a:ln w="9525">
            <a:noFill/>
            <a:miter lim="800000"/>
            <a:headEnd/>
            <a:tailEnd/>
          </a:ln>
        </p:spPr>
      </p:pic>
      <p:sp>
        <p:nvSpPr>
          <p:cNvPr id="8" name="TextBox 7"/>
          <p:cNvSpPr txBox="1"/>
          <p:nvPr/>
        </p:nvSpPr>
        <p:spPr>
          <a:xfrm>
            <a:off x="2671281" y="1458930"/>
            <a:ext cx="5352836" cy="3416320"/>
          </a:xfrm>
          <a:prstGeom prst="rect">
            <a:avLst/>
          </a:prstGeom>
          <a:noFill/>
        </p:spPr>
        <p:txBody>
          <a:bodyPr wrap="square" rtlCol="0">
            <a:spAutoFit/>
          </a:bodyPr>
          <a:lstStyle/>
          <a:p>
            <a:endParaRPr lang="en-GB" b="1" dirty="0" smtClean="0">
              <a:solidFill>
                <a:srgbClr val="002060"/>
              </a:solidFill>
              <a:latin typeface="Arial" panose="020B0604020202020204" pitchFamily="34" charset="0"/>
              <a:cs typeface="Arial" panose="020B0604020202020204" pitchFamily="34" charset="0"/>
            </a:endParaRPr>
          </a:p>
          <a:p>
            <a:r>
              <a:rPr lang="en-GB" b="1" dirty="0" smtClean="0">
                <a:solidFill>
                  <a:srgbClr val="002060"/>
                </a:solidFill>
                <a:latin typeface="Arial" panose="020B0604020202020204" pitchFamily="34" charset="0"/>
                <a:cs typeface="Arial" panose="020B0604020202020204" pitchFamily="34" charset="0"/>
              </a:rPr>
              <a:t>Red </a:t>
            </a:r>
            <a:r>
              <a:rPr lang="en-GB" b="1" dirty="0">
                <a:solidFill>
                  <a:srgbClr val="002060"/>
                </a:solidFill>
                <a:latin typeface="Arial" panose="020B0604020202020204" pitchFamily="34" charset="0"/>
                <a:cs typeface="Arial" panose="020B0604020202020204" pitchFamily="34" charset="0"/>
              </a:rPr>
              <a:t>and Yellow </a:t>
            </a:r>
            <a:r>
              <a:rPr lang="en-GB" b="1" dirty="0" smtClean="0">
                <a:solidFill>
                  <a:srgbClr val="002060"/>
                </a:solidFill>
                <a:latin typeface="Arial" panose="020B0604020202020204" pitchFamily="34" charset="0"/>
                <a:cs typeface="Arial" panose="020B0604020202020204" pitchFamily="34" charset="0"/>
              </a:rPr>
              <a:t>Flags - </a:t>
            </a:r>
            <a:r>
              <a:rPr lang="en-GB" dirty="0" smtClean="0">
                <a:solidFill>
                  <a:srgbClr val="002060"/>
                </a:solidFill>
                <a:latin typeface="Arial" panose="020B0604020202020204" pitchFamily="34" charset="0"/>
                <a:cs typeface="Arial" panose="020B0604020202020204" pitchFamily="34" charset="0"/>
              </a:rPr>
              <a:t>Lifeguards </a:t>
            </a:r>
            <a:r>
              <a:rPr lang="en-GB" dirty="0">
                <a:solidFill>
                  <a:srgbClr val="002060"/>
                </a:solidFill>
                <a:latin typeface="Arial" panose="020B0604020202020204" pitchFamily="34" charset="0"/>
                <a:cs typeface="Arial" panose="020B0604020202020204" pitchFamily="34" charset="0"/>
              </a:rPr>
              <a:t>patrol here, safest place to </a:t>
            </a:r>
            <a:r>
              <a:rPr lang="en-GB" dirty="0" smtClean="0">
                <a:solidFill>
                  <a:srgbClr val="002060"/>
                </a:solidFill>
                <a:latin typeface="Arial" panose="020B0604020202020204" pitchFamily="34" charset="0"/>
                <a:cs typeface="Arial" panose="020B0604020202020204" pitchFamily="34" charset="0"/>
              </a:rPr>
              <a:t>swim.</a:t>
            </a:r>
            <a:endParaRPr lang="en-GB" dirty="0">
              <a:solidFill>
                <a:srgbClr val="002060"/>
              </a:solidFill>
              <a:latin typeface="Arial" panose="020B0604020202020204" pitchFamily="34" charset="0"/>
              <a:cs typeface="Arial" panose="020B0604020202020204" pitchFamily="34" charset="0"/>
            </a:endParaRPr>
          </a:p>
          <a:p>
            <a:pPr>
              <a:buFont typeface="Arial" charset="0"/>
              <a:buNone/>
            </a:pPr>
            <a:endParaRPr lang="en-GB" dirty="0">
              <a:solidFill>
                <a:srgbClr val="002060"/>
              </a:solidFill>
              <a:latin typeface="Arial" panose="020B0604020202020204" pitchFamily="34" charset="0"/>
              <a:cs typeface="Arial" panose="020B0604020202020204" pitchFamily="34" charset="0"/>
            </a:endParaRPr>
          </a:p>
          <a:p>
            <a:endParaRPr lang="en-GB" b="1" dirty="0" smtClean="0">
              <a:solidFill>
                <a:srgbClr val="002060"/>
              </a:solidFill>
              <a:latin typeface="Arial" panose="020B0604020202020204" pitchFamily="34" charset="0"/>
              <a:cs typeface="Arial" panose="020B0604020202020204" pitchFamily="34" charset="0"/>
            </a:endParaRPr>
          </a:p>
          <a:p>
            <a:r>
              <a:rPr lang="en-GB" b="1" dirty="0" smtClean="0">
                <a:solidFill>
                  <a:srgbClr val="002060"/>
                </a:solidFill>
                <a:latin typeface="Arial" panose="020B0604020202020204" pitchFamily="34" charset="0"/>
                <a:cs typeface="Arial" panose="020B0604020202020204" pitchFamily="34" charset="0"/>
              </a:rPr>
              <a:t>Black </a:t>
            </a:r>
            <a:r>
              <a:rPr lang="en-GB" b="1" dirty="0">
                <a:solidFill>
                  <a:srgbClr val="002060"/>
                </a:solidFill>
                <a:latin typeface="Arial" panose="020B0604020202020204" pitchFamily="34" charset="0"/>
                <a:cs typeface="Arial" panose="020B0604020202020204" pitchFamily="34" charset="0"/>
              </a:rPr>
              <a:t>and White Chequered Flags </a:t>
            </a:r>
            <a:r>
              <a:rPr lang="en-GB" b="1" dirty="0" smtClean="0">
                <a:solidFill>
                  <a:srgbClr val="002060"/>
                </a:solidFill>
                <a:latin typeface="Arial" panose="020B0604020202020204" pitchFamily="34" charset="0"/>
                <a:cs typeface="Arial" panose="020B0604020202020204" pitchFamily="34" charset="0"/>
              </a:rPr>
              <a:t>– </a:t>
            </a:r>
            <a:r>
              <a:rPr lang="en-GB" dirty="0" smtClean="0">
                <a:solidFill>
                  <a:srgbClr val="002060"/>
                </a:solidFill>
                <a:latin typeface="Arial" panose="020B0604020202020204" pitchFamily="34" charset="0"/>
                <a:cs typeface="Arial" panose="020B0604020202020204" pitchFamily="34" charset="0"/>
              </a:rPr>
              <a:t>These flags are </a:t>
            </a:r>
            <a:r>
              <a:rPr lang="en-GB" dirty="0">
                <a:solidFill>
                  <a:srgbClr val="002060"/>
                </a:solidFill>
                <a:latin typeface="Arial" panose="020B0604020202020204" pitchFamily="34" charset="0"/>
                <a:cs typeface="Arial" panose="020B0604020202020204" pitchFamily="34" charset="0"/>
              </a:rPr>
              <a:t>for non-swimming water sports such as surfing and wind </a:t>
            </a:r>
            <a:r>
              <a:rPr lang="en-GB" dirty="0" smtClean="0">
                <a:solidFill>
                  <a:srgbClr val="002060"/>
                </a:solidFill>
                <a:latin typeface="Arial" panose="020B0604020202020204" pitchFamily="34" charset="0"/>
                <a:cs typeface="Arial" panose="020B0604020202020204" pitchFamily="34" charset="0"/>
              </a:rPr>
              <a:t>surfing.</a:t>
            </a:r>
            <a:endParaRPr lang="en-GB" dirty="0">
              <a:solidFill>
                <a:srgbClr val="002060"/>
              </a:solidFill>
              <a:latin typeface="Arial" panose="020B0604020202020204" pitchFamily="34" charset="0"/>
              <a:cs typeface="Arial" panose="020B0604020202020204" pitchFamily="34" charset="0"/>
            </a:endParaRPr>
          </a:p>
          <a:p>
            <a:endParaRPr lang="en-GB" b="1" dirty="0" smtClean="0">
              <a:solidFill>
                <a:srgbClr val="002060"/>
              </a:solidFill>
              <a:latin typeface="Arial" panose="020B0604020202020204" pitchFamily="34" charset="0"/>
              <a:cs typeface="Arial" panose="020B0604020202020204" pitchFamily="34" charset="0"/>
            </a:endParaRPr>
          </a:p>
          <a:p>
            <a:endParaRPr lang="en-GB" b="1" dirty="0">
              <a:solidFill>
                <a:srgbClr val="002060"/>
              </a:solidFill>
              <a:latin typeface="Arial" panose="020B0604020202020204" pitchFamily="34" charset="0"/>
              <a:cs typeface="Arial" panose="020B0604020202020204" pitchFamily="34" charset="0"/>
            </a:endParaRPr>
          </a:p>
          <a:p>
            <a:r>
              <a:rPr lang="en-GB" b="1" dirty="0" smtClean="0">
                <a:solidFill>
                  <a:srgbClr val="002060"/>
                </a:solidFill>
                <a:latin typeface="Arial" panose="020B0604020202020204" pitchFamily="34" charset="0"/>
                <a:cs typeface="Arial" panose="020B0604020202020204" pitchFamily="34" charset="0"/>
              </a:rPr>
              <a:t>Red </a:t>
            </a:r>
            <a:r>
              <a:rPr lang="en-GB" b="1" dirty="0">
                <a:solidFill>
                  <a:srgbClr val="002060"/>
                </a:solidFill>
                <a:latin typeface="Arial" panose="020B0604020202020204" pitchFamily="34" charset="0"/>
                <a:cs typeface="Arial" panose="020B0604020202020204" pitchFamily="34" charset="0"/>
              </a:rPr>
              <a:t>Flags - </a:t>
            </a:r>
            <a:r>
              <a:rPr lang="en-GB" dirty="0">
                <a:solidFill>
                  <a:srgbClr val="002060"/>
                </a:solidFill>
                <a:latin typeface="Arial" panose="020B0604020202020204" pitchFamily="34" charset="0"/>
                <a:cs typeface="Arial" panose="020B0604020202020204" pitchFamily="34" charset="0"/>
              </a:rPr>
              <a:t>Danger, stay out of the </a:t>
            </a:r>
            <a:r>
              <a:rPr lang="en-GB" dirty="0" smtClean="0">
                <a:solidFill>
                  <a:srgbClr val="002060"/>
                </a:solidFill>
                <a:latin typeface="Arial" panose="020B0604020202020204" pitchFamily="34" charset="0"/>
                <a:cs typeface="Arial" panose="020B0604020202020204" pitchFamily="34" charset="0"/>
              </a:rPr>
              <a:t>water.</a:t>
            </a:r>
            <a:endParaRPr lang="en-GB" dirty="0">
              <a:solidFill>
                <a:srgbClr val="002060"/>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45865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23914"/>
            <a:ext cx="7620000" cy="426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349322"/>
            <a:ext cx="5095982" cy="461665"/>
          </a:xfrm>
          <a:prstGeom prst="rect">
            <a:avLst/>
          </a:prstGeom>
          <a:noFill/>
        </p:spPr>
        <p:txBody>
          <a:bodyPr wrap="square" rtlCol="0">
            <a:spAutoFit/>
          </a:bodyPr>
          <a:lstStyle/>
          <a:p>
            <a:r>
              <a:rPr lang="en-GB" sz="2400" b="1" dirty="0" smtClean="0">
                <a:solidFill>
                  <a:srgbClr val="263B74"/>
                </a:solidFill>
                <a:latin typeface="Arial" panose="020B0604020202020204" pitchFamily="34" charset="0"/>
                <a:cs typeface="Arial" panose="020B0604020202020204" pitchFamily="34" charset="0"/>
              </a:rPr>
              <a:t>RNLI rescue map</a:t>
            </a:r>
            <a:endParaRPr lang="en-GB" sz="2400" b="1" dirty="0">
              <a:solidFill>
                <a:srgbClr val="263B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8017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4626" y="129515"/>
            <a:ext cx="5250094" cy="830997"/>
          </a:xfrm>
          <a:prstGeom prst="rect">
            <a:avLst/>
          </a:prstGeom>
          <a:noFill/>
        </p:spPr>
        <p:txBody>
          <a:bodyPr wrap="square" rtlCol="0">
            <a:spAutoFit/>
          </a:bodyPr>
          <a:lstStyle/>
          <a:p>
            <a:r>
              <a:rPr lang="en-GB" sz="2400" b="1" dirty="0" smtClean="0">
                <a:solidFill>
                  <a:srgbClr val="002060"/>
                </a:solidFill>
                <a:latin typeface="Arial" panose="020B0604020202020204" pitchFamily="34" charset="0"/>
                <a:cs typeface="Arial" panose="020B0604020202020204" pitchFamily="34" charset="0"/>
              </a:rPr>
              <a:t>Inland waters can be just as dangerous</a:t>
            </a:r>
            <a:endParaRPr lang="en-GB" sz="2400" b="1" dirty="0">
              <a:solidFill>
                <a:srgbClr val="002060"/>
              </a:solidFill>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626" y="1167102"/>
            <a:ext cx="7613650" cy="427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5345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88" y="1100191"/>
            <a:ext cx="75946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56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0228" y="1180618"/>
            <a:ext cx="7292050" cy="4154984"/>
          </a:xfrm>
          <a:prstGeom prst="rect">
            <a:avLst/>
          </a:prstGeom>
          <a:noFill/>
        </p:spPr>
        <p:txBody>
          <a:bodyPr wrap="square" rtlCol="0">
            <a:spAutoFit/>
          </a:bodyPr>
          <a:lstStyle/>
          <a:p>
            <a:r>
              <a:rPr lang="en-GB" sz="2800" b="1" dirty="0">
                <a:solidFill>
                  <a:srgbClr val="002060"/>
                </a:solidFill>
                <a:latin typeface="Arial" panose="020B0604020202020204" pitchFamily="34" charset="0"/>
                <a:cs typeface="Arial" panose="020B0604020202020204" pitchFamily="34" charset="0"/>
              </a:rPr>
              <a:t>O</a:t>
            </a:r>
            <a:r>
              <a:rPr lang="en-GB" sz="2800" b="1" dirty="0" smtClean="0">
                <a:solidFill>
                  <a:srgbClr val="002060"/>
                </a:solidFill>
                <a:latin typeface="Arial" panose="020B0604020202020204" pitchFamily="34" charset="0"/>
                <a:cs typeface="Arial" panose="020B0604020202020204" pitchFamily="34" charset="0"/>
              </a:rPr>
              <a:t>bjectives</a:t>
            </a:r>
            <a:endParaRPr lang="en-GB" sz="2800" b="1" dirty="0">
              <a:solidFill>
                <a:srgbClr val="002060"/>
              </a:solidFill>
              <a:latin typeface="Arial" panose="020B0604020202020204" pitchFamily="34" charset="0"/>
              <a:cs typeface="Arial" panose="020B0604020202020204" pitchFamily="34" charset="0"/>
            </a:endParaRPr>
          </a:p>
          <a:p>
            <a:endParaRPr lang="en-GB" sz="2000" dirty="0">
              <a:solidFill>
                <a:srgbClr val="002060"/>
              </a:solidFill>
              <a:latin typeface="Arial" panose="020B0604020202020204" pitchFamily="34" charset="0"/>
              <a:cs typeface="Arial" panose="020B0604020202020204" pitchFamily="34" charset="0"/>
            </a:endParaRPr>
          </a:p>
          <a:p>
            <a:r>
              <a:rPr lang="en-GB" sz="2000" dirty="0">
                <a:solidFill>
                  <a:srgbClr val="002060"/>
                </a:solidFill>
                <a:latin typeface="Arial" panose="020B0604020202020204" pitchFamily="34" charset="0"/>
                <a:cs typeface="Arial" panose="020B0604020202020204" pitchFamily="34" charset="0"/>
              </a:rPr>
              <a:t>By the end of </a:t>
            </a:r>
            <a:r>
              <a:rPr lang="en-GB" sz="2000" dirty="0" smtClean="0">
                <a:solidFill>
                  <a:srgbClr val="002060"/>
                </a:solidFill>
                <a:latin typeface="Arial" panose="020B0604020202020204" pitchFamily="34" charset="0"/>
                <a:cs typeface="Arial" panose="020B0604020202020204" pitchFamily="34" charset="0"/>
              </a:rPr>
              <a:t>this </a:t>
            </a:r>
            <a:r>
              <a:rPr lang="en-GB" sz="2000" dirty="0">
                <a:solidFill>
                  <a:srgbClr val="002060"/>
                </a:solidFill>
                <a:latin typeface="Arial" panose="020B0604020202020204" pitchFamily="34" charset="0"/>
                <a:cs typeface="Arial" panose="020B0604020202020204" pitchFamily="34" charset="0"/>
              </a:rPr>
              <a:t>workshop you will be able to:</a:t>
            </a:r>
          </a:p>
          <a:p>
            <a:pPr lvl="0"/>
            <a:endParaRPr lang="en-GB" sz="2000" dirty="0">
              <a:solidFill>
                <a:srgbClr val="002060"/>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Identify why people </a:t>
            </a:r>
            <a:r>
              <a:rPr lang="en-GB" sz="2000" dirty="0" smtClean="0">
                <a:solidFill>
                  <a:srgbClr val="002060"/>
                </a:solidFill>
                <a:latin typeface="Arial" panose="020B0604020202020204" pitchFamily="34" charset="0"/>
                <a:cs typeface="Arial" panose="020B0604020202020204" pitchFamily="34" charset="0"/>
              </a:rPr>
              <a:t>get into trouble around water.</a:t>
            </a:r>
            <a:endParaRPr lang="en-GB" sz="2000" dirty="0">
              <a:solidFill>
                <a:srgbClr val="002060"/>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Identify where people are most likely to drown and why.</a:t>
            </a:r>
          </a:p>
          <a:p>
            <a:pPr marL="285750" lvl="0" indent="-28575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Understand the effect of taking risks around water.</a:t>
            </a:r>
          </a:p>
          <a:p>
            <a:pPr marL="285750" lvl="0" indent="-28575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Understand the effect Cold Water Shock can have on the body.</a:t>
            </a:r>
          </a:p>
          <a:p>
            <a:pPr marL="285750" lvl="0" indent="-285750">
              <a:buFont typeface="Arial" panose="020B0604020202020204" pitchFamily="34" charset="0"/>
              <a:buChar char="•"/>
            </a:pPr>
            <a:r>
              <a:rPr lang="en-GB" sz="2000" dirty="0" smtClean="0">
                <a:solidFill>
                  <a:srgbClr val="002060"/>
                </a:solidFill>
                <a:latin typeface="Arial" panose="020B0604020202020204" pitchFamily="34" charset="0"/>
                <a:cs typeface="Arial" panose="020B0604020202020204" pitchFamily="34" charset="0"/>
              </a:rPr>
              <a:t>Identify a </a:t>
            </a:r>
            <a:r>
              <a:rPr lang="en-GB" sz="2000" dirty="0">
                <a:solidFill>
                  <a:srgbClr val="002060"/>
                </a:solidFill>
                <a:latin typeface="Arial" panose="020B0604020202020204" pitchFamily="34" charset="0"/>
                <a:cs typeface="Arial" panose="020B0604020202020204" pitchFamily="34" charset="0"/>
              </a:rPr>
              <a:t>r</a:t>
            </a:r>
            <a:r>
              <a:rPr lang="en-GB" sz="2000" dirty="0" smtClean="0">
                <a:solidFill>
                  <a:srgbClr val="002060"/>
                </a:solidFill>
                <a:latin typeface="Arial" panose="020B0604020202020204" pitchFamily="34" charset="0"/>
                <a:cs typeface="Arial" panose="020B0604020202020204" pitchFamily="34" charset="0"/>
              </a:rPr>
              <a:t>ip current </a:t>
            </a:r>
            <a:r>
              <a:rPr lang="en-GB" sz="2000" dirty="0">
                <a:solidFill>
                  <a:srgbClr val="002060"/>
                </a:solidFill>
                <a:latin typeface="Arial" panose="020B0604020202020204" pitchFamily="34" charset="0"/>
                <a:cs typeface="Arial" panose="020B0604020202020204" pitchFamily="34" charset="0"/>
              </a:rPr>
              <a:t>and understand how to escape from these.</a:t>
            </a:r>
            <a:endParaRPr lang="en-GB" dirty="0"/>
          </a:p>
          <a:p>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71140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39700" y="1855292"/>
            <a:ext cx="4810283" cy="3072872"/>
            <a:chOff x="2747248" y="1567542"/>
            <a:chExt cx="6413710" cy="4097162"/>
          </a:xfrm>
        </p:grpSpPr>
        <p:grpSp>
          <p:nvGrpSpPr>
            <p:cNvPr id="4" name="Group 3"/>
            <p:cNvGrpSpPr/>
            <p:nvPr/>
          </p:nvGrpSpPr>
          <p:grpSpPr>
            <a:xfrm>
              <a:off x="2747248" y="1567542"/>
              <a:ext cx="6413710" cy="4097162"/>
              <a:chOff x="2747248" y="1567542"/>
              <a:chExt cx="6413710" cy="4097162"/>
            </a:xfrm>
          </p:grpSpPr>
          <p:grpSp>
            <p:nvGrpSpPr>
              <p:cNvPr id="6" name="Group 5"/>
              <p:cNvGrpSpPr/>
              <p:nvPr/>
            </p:nvGrpSpPr>
            <p:grpSpPr>
              <a:xfrm>
                <a:off x="2747248" y="1567542"/>
                <a:ext cx="6413710" cy="4097162"/>
                <a:chOff x="640862" y="1534885"/>
                <a:chExt cx="6413710" cy="4097162"/>
              </a:xfrm>
            </p:grpSpPr>
            <p:grpSp>
              <p:nvGrpSpPr>
                <p:cNvPr id="8" name="Group 7"/>
                <p:cNvGrpSpPr/>
                <p:nvPr/>
              </p:nvGrpSpPr>
              <p:grpSpPr>
                <a:xfrm>
                  <a:off x="640862" y="1534885"/>
                  <a:ext cx="6413709" cy="4097162"/>
                  <a:chOff x="2910534" y="1436913"/>
                  <a:chExt cx="6413709" cy="4097162"/>
                </a:xfrm>
              </p:grpSpPr>
              <p:pic>
                <p:nvPicPr>
                  <p:cNvPr id="10" name="Picture 9"/>
                  <p:cNvPicPr>
                    <a:picLocks noChangeAspect="1"/>
                  </p:cNvPicPr>
                  <p:nvPr/>
                </p:nvPicPr>
                <p:blipFill rotWithShape="1">
                  <a:blip r:embed="rId3"/>
                  <a:srcRect l="23348" t="31776" r="27359" b="12214"/>
                  <a:stretch/>
                </p:blipFill>
                <p:spPr>
                  <a:xfrm>
                    <a:off x="2910534" y="1436913"/>
                    <a:ext cx="6413709" cy="4097162"/>
                  </a:xfrm>
                  <a:prstGeom prst="rect">
                    <a:avLst/>
                  </a:prstGeom>
                </p:spPr>
              </p:pic>
              <p:sp>
                <p:nvSpPr>
                  <p:cNvPr id="11" name="TextBox 10"/>
                  <p:cNvSpPr txBox="1"/>
                  <p:nvPr/>
                </p:nvSpPr>
                <p:spPr>
                  <a:xfrm>
                    <a:off x="4267781" y="1626632"/>
                    <a:ext cx="1663379" cy="1369605"/>
                  </a:xfrm>
                  <a:prstGeom prst="rect">
                    <a:avLst/>
                  </a:prstGeom>
                  <a:solidFill>
                    <a:schemeClr val="bg1"/>
                  </a:solidFill>
                </p:spPr>
                <p:txBody>
                  <a:bodyPr wrap="square" rtlCol="0">
                    <a:spAutoFit/>
                  </a:bodyPr>
                  <a:lstStyle/>
                  <a:p>
                    <a:r>
                      <a:rPr lang="en-GB" sz="1200" dirty="0">
                        <a:solidFill>
                          <a:srgbClr val="00547C"/>
                        </a:solidFill>
                        <a:latin typeface="Arial Black" panose="020B0A04020102020204" pitchFamily="34" charset="0"/>
                      </a:rPr>
                      <a:t>400</a:t>
                    </a:r>
                  </a:p>
                  <a:p>
                    <a:r>
                      <a:rPr lang="en-GB" sz="825" dirty="0">
                        <a:solidFill>
                          <a:srgbClr val="00547C"/>
                        </a:solidFill>
                        <a:latin typeface="Arial Black" panose="020B0A04020102020204" pitchFamily="34" charset="0"/>
                      </a:rPr>
                      <a:t>People die</a:t>
                    </a:r>
                  </a:p>
                  <a:p>
                    <a:r>
                      <a:rPr lang="en-GB" sz="825" dirty="0">
                        <a:solidFill>
                          <a:srgbClr val="00547C"/>
                        </a:solidFill>
                        <a:latin typeface="Arial Black" panose="020B0A04020102020204" pitchFamily="34" charset="0"/>
                      </a:rPr>
                      <a:t>from drowning</a:t>
                    </a:r>
                  </a:p>
                  <a:p>
                    <a:r>
                      <a:rPr lang="en-GB" sz="1200" dirty="0">
                        <a:solidFill>
                          <a:srgbClr val="00547C"/>
                        </a:solidFill>
                        <a:latin typeface="Arial Black" panose="020B0A04020102020204" pitchFamily="34" charset="0"/>
                      </a:rPr>
                      <a:t>EVERY YEAR</a:t>
                    </a:r>
                  </a:p>
                  <a:p>
                    <a:r>
                      <a:rPr lang="en-GB" sz="825" dirty="0">
                        <a:solidFill>
                          <a:srgbClr val="00547C"/>
                        </a:solidFill>
                        <a:latin typeface="Arial Black" panose="020B0A04020102020204" pitchFamily="34" charset="0"/>
                      </a:rPr>
                      <a:t>in the UK</a:t>
                    </a:r>
                  </a:p>
                </p:txBody>
              </p:sp>
              <p:sp>
                <p:nvSpPr>
                  <p:cNvPr id="12" name="TextBox 11"/>
                  <p:cNvSpPr txBox="1"/>
                  <p:nvPr/>
                </p:nvSpPr>
                <p:spPr>
                  <a:xfrm>
                    <a:off x="4314433" y="3716302"/>
                    <a:ext cx="1570073" cy="1646604"/>
                  </a:xfrm>
                  <a:prstGeom prst="rect">
                    <a:avLst/>
                  </a:prstGeom>
                  <a:solidFill>
                    <a:schemeClr val="bg1"/>
                  </a:solidFill>
                </p:spPr>
                <p:txBody>
                  <a:bodyPr wrap="square" rtlCol="0">
                    <a:spAutoFit/>
                  </a:bodyPr>
                  <a:lstStyle/>
                  <a:p>
                    <a:r>
                      <a:rPr lang="en-GB" sz="900" dirty="0">
                        <a:solidFill>
                          <a:srgbClr val="00547C"/>
                        </a:solidFill>
                        <a:latin typeface="Arial Black" panose="020B0A04020102020204" pitchFamily="34" charset="0"/>
                      </a:rPr>
                      <a:t>Approximately</a:t>
                    </a:r>
                  </a:p>
                  <a:p>
                    <a:r>
                      <a:rPr lang="en-GB" sz="900" dirty="0">
                        <a:solidFill>
                          <a:srgbClr val="00547C"/>
                        </a:solidFill>
                        <a:latin typeface="Arial Black" panose="020B0A04020102020204" pitchFamily="34" charset="0"/>
                      </a:rPr>
                      <a:t>one person </a:t>
                    </a:r>
                  </a:p>
                  <a:p>
                    <a:r>
                      <a:rPr lang="en-GB" sz="1200" dirty="0">
                        <a:solidFill>
                          <a:srgbClr val="00547C"/>
                        </a:solidFill>
                        <a:latin typeface="Arial Black" panose="020B0A04020102020204" pitchFamily="34" charset="0"/>
                      </a:rPr>
                      <a:t>DROWNS </a:t>
                    </a:r>
                  </a:p>
                  <a:p>
                    <a:r>
                      <a:rPr lang="en-GB" sz="1200" dirty="0">
                        <a:solidFill>
                          <a:srgbClr val="00547C"/>
                        </a:solidFill>
                        <a:latin typeface="Arial Black" panose="020B0A04020102020204" pitchFamily="34" charset="0"/>
                      </a:rPr>
                      <a:t>EVERY </a:t>
                    </a:r>
                  </a:p>
                  <a:p>
                    <a:r>
                      <a:rPr lang="en-GB" sz="1200" dirty="0">
                        <a:solidFill>
                          <a:srgbClr val="00547C"/>
                        </a:solidFill>
                        <a:latin typeface="Arial Black" panose="020B0A04020102020204" pitchFamily="34" charset="0"/>
                      </a:rPr>
                      <a:t>20 Hours</a:t>
                    </a:r>
                  </a:p>
                  <a:p>
                    <a:endParaRPr lang="en-GB" sz="1200" dirty="0">
                      <a:solidFill>
                        <a:srgbClr val="00547C"/>
                      </a:solidFill>
                      <a:latin typeface="Arial Black" panose="020B0A04020102020204" pitchFamily="34" charset="0"/>
                    </a:endParaRPr>
                  </a:p>
                  <a:p>
                    <a:endParaRPr lang="en-GB" sz="825" dirty="0">
                      <a:solidFill>
                        <a:srgbClr val="00547C"/>
                      </a:solidFill>
                      <a:latin typeface="Arial Black" panose="020B0A04020102020204" pitchFamily="34" charset="0"/>
                    </a:endParaRPr>
                  </a:p>
                </p:txBody>
              </p:sp>
              <p:sp>
                <p:nvSpPr>
                  <p:cNvPr id="13" name="TextBox 12"/>
                  <p:cNvSpPr txBox="1"/>
                  <p:nvPr/>
                </p:nvSpPr>
                <p:spPr>
                  <a:xfrm>
                    <a:off x="7695225" y="3716300"/>
                    <a:ext cx="1423893" cy="1400384"/>
                  </a:xfrm>
                  <a:prstGeom prst="rect">
                    <a:avLst/>
                  </a:prstGeom>
                  <a:solidFill>
                    <a:schemeClr val="bg1"/>
                  </a:solidFill>
                </p:spPr>
                <p:txBody>
                  <a:bodyPr wrap="square" rtlCol="0">
                    <a:spAutoFit/>
                  </a:bodyPr>
                  <a:lstStyle/>
                  <a:p>
                    <a:r>
                      <a:rPr lang="en-GB" sz="1200" dirty="0">
                        <a:solidFill>
                          <a:srgbClr val="00547C"/>
                        </a:solidFill>
                        <a:latin typeface="Arial Black" panose="020B0A04020102020204" pitchFamily="34" charset="0"/>
                      </a:rPr>
                      <a:t>80% </a:t>
                    </a:r>
                    <a:r>
                      <a:rPr lang="en-GB" sz="900" dirty="0">
                        <a:solidFill>
                          <a:srgbClr val="00547C"/>
                        </a:solidFill>
                        <a:latin typeface="Arial Black" panose="020B0A04020102020204" pitchFamily="34" charset="0"/>
                      </a:rPr>
                      <a:t>of people</a:t>
                    </a:r>
                  </a:p>
                  <a:p>
                    <a:r>
                      <a:rPr lang="en-GB" sz="900" dirty="0">
                        <a:solidFill>
                          <a:srgbClr val="00547C"/>
                        </a:solidFill>
                        <a:latin typeface="Arial Black" panose="020B0A04020102020204" pitchFamily="34" charset="0"/>
                      </a:rPr>
                      <a:t>That Drown</a:t>
                    </a:r>
                  </a:p>
                  <a:p>
                    <a:r>
                      <a:rPr lang="en-GB" sz="900" dirty="0">
                        <a:solidFill>
                          <a:srgbClr val="00547C"/>
                        </a:solidFill>
                        <a:latin typeface="Arial Black" panose="020B0A04020102020204" pitchFamily="34" charset="0"/>
                      </a:rPr>
                      <a:t>Are </a:t>
                    </a:r>
                    <a:r>
                      <a:rPr lang="en-GB" sz="1200" dirty="0">
                        <a:solidFill>
                          <a:srgbClr val="00547C"/>
                        </a:solidFill>
                        <a:latin typeface="Arial Black" panose="020B0A04020102020204" pitchFamily="34" charset="0"/>
                      </a:rPr>
                      <a:t>MALE</a:t>
                    </a:r>
                  </a:p>
                  <a:p>
                    <a:endParaRPr lang="en-GB" sz="1200" dirty="0">
                      <a:solidFill>
                        <a:srgbClr val="00547C"/>
                      </a:solidFill>
                      <a:latin typeface="Arial Black" panose="020B0A04020102020204" pitchFamily="34" charset="0"/>
                    </a:endParaRPr>
                  </a:p>
                  <a:p>
                    <a:endParaRPr lang="en-GB" sz="825" dirty="0">
                      <a:solidFill>
                        <a:srgbClr val="00547C"/>
                      </a:solidFill>
                      <a:latin typeface="Arial Black" panose="020B0A04020102020204" pitchFamily="34" charset="0"/>
                    </a:endParaRPr>
                  </a:p>
                </p:txBody>
              </p:sp>
            </p:grpSp>
            <p:pic>
              <p:nvPicPr>
                <p:cNvPr id="9" name="Picture 8"/>
                <p:cNvPicPr>
                  <a:picLocks noChangeAspect="1"/>
                </p:cNvPicPr>
                <p:nvPr/>
              </p:nvPicPr>
              <p:blipFill rotWithShape="1">
                <a:blip r:embed="rId4"/>
                <a:srcRect l="48453" t="34375" r="27470" b="36831"/>
                <a:stretch/>
              </p:blipFill>
              <p:spPr>
                <a:xfrm>
                  <a:off x="3921682" y="1534885"/>
                  <a:ext cx="3132890" cy="2106386"/>
                </a:xfrm>
                <a:prstGeom prst="rect">
                  <a:avLst/>
                </a:prstGeom>
              </p:spPr>
            </p:pic>
          </p:grpSp>
          <p:sp>
            <p:nvSpPr>
              <p:cNvPr id="7" name="TextBox 6"/>
              <p:cNvSpPr txBox="1"/>
              <p:nvPr/>
            </p:nvSpPr>
            <p:spPr>
              <a:xfrm>
                <a:off x="7531940" y="1685359"/>
                <a:ext cx="1629017" cy="1938992"/>
              </a:xfrm>
              <a:prstGeom prst="rect">
                <a:avLst/>
              </a:prstGeom>
              <a:solidFill>
                <a:schemeClr val="bg1"/>
              </a:solidFill>
            </p:spPr>
            <p:txBody>
              <a:bodyPr wrap="square" rtlCol="0">
                <a:spAutoFit/>
              </a:bodyPr>
              <a:lstStyle/>
              <a:p>
                <a:r>
                  <a:rPr lang="en-GB" sz="900" dirty="0">
                    <a:solidFill>
                      <a:srgbClr val="00547C"/>
                    </a:solidFill>
                    <a:latin typeface="Arial Black" panose="020B0A04020102020204" pitchFamily="34" charset="0"/>
                  </a:rPr>
                  <a:t>A </a:t>
                </a:r>
                <a:r>
                  <a:rPr lang="en-GB" sz="1200" dirty="0">
                    <a:solidFill>
                      <a:srgbClr val="00547C"/>
                    </a:solidFill>
                    <a:latin typeface="Arial Black" panose="020B0A04020102020204" pitchFamily="34" charset="0"/>
                  </a:rPr>
                  <a:t>QUARTER</a:t>
                </a:r>
                <a:r>
                  <a:rPr lang="en-GB" sz="900" dirty="0">
                    <a:solidFill>
                      <a:srgbClr val="00547C"/>
                    </a:solidFill>
                    <a:latin typeface="Arial Black" panose="020B0A04020102020204" pitchFamily="34" charset="0"/>
                  </a:rPr>
                  <a:t> </a:t>
                </a:r>
              </a:p>
              <a:p>
                <a:r>
                  <a:rPr lang="en-GB" sz="900" dirty="0">
                    <a:solidFill>
                      <a:srgbClr val="00547C"/>
                    </a:solidFill>
                    <a:latin typeface="Arial Black" panose="020B0A04020102020204" pitchFamily="34" charset="0"/>
                  </a:rPr>
                  <a:t>of people who Drown</a:t>
                </a:r>
                <a:r>
                  <a:rPr lang="en-GB" sz="1200" dirty="0">
                    <a:solidFill>
                      <a:srgbClr val="00547C"/>
                    </a:solidFill>
                    <a:latin typeface="Arial Black" panose="020B0A04020102020204" pitchFamily="34" charset="0"/>
                  </a:rPr>
                  <a:t> </a:t>
                </a:r>
                <a:r>
                  <a:rPr lang="en-GB" sz="900" dirty="0">
                    <a:solidFill>
                      <a:srgbClr val="00547C"/>
                    </a:solidFill>
                    <a:latin typeface="Arial Black" panose="020B0A04020102020204" pitchFamily="34" charset="0"/>
                  </a:rPr>
                  <a:t>have</a:t>
                </a:r>
                <a:r>
                  <a:rPr lang="en-GB" sz="1200" dirty="0">
                    <a:solidFill>
                      <a:srgbClr val="00547C"/>
                    </a:solidFill>
                    <a:latin typeface="Arial Black" panose="020B0A04020102020204" pitchFamily="34" charset="0"/>
                  </a:rPr>
                  <a:t> ALCOHOL </a:t>
                </a:r>
              </a:p>
              <a:p>
                <a:r>
                  <a:rPr lang="en-GB" sz="900" dirty="0">
                    <a:solidFill>
                      <a:srgbClr val="00547C"/>
                    </a:solidFill>
                    <a:latin typeface="Arial Black" panose="020B0A04020102020204" pitchFamily="34" charset="0"/>
                  </a:rPr>
                  <a:t>in their </a:t>
                </a:r>
              </a:p>
              <a:p>
                <a:r>
                  <a:rPr lang="en-GB" sz="1200" dirty="0">
                    <a:solidFill>
                      <a:srgbClr val="00547C"/>
                    </a:solidFill>
                    <a:latin typeface="Arial Black" panose="020B0A04020102020204" pitchFamily="34" charset="0"/>
                  </a:rPr>
                  <a:t>SYSTEM</a:t>
                </a:r>
              </a:p>
              <a:p>
                <a:endParaRPr lang="en-GB" sz="1200" dirty="0">
                  <a:solidFill>
                    <a:srgbClr val="00547C"/>
                  </a:solidFill>
                  <a:latin typeface="Arial Black" panose="020B0A04020102020204" pitchFamily="34" charset="0"/>
                </a:endParaRPr>
              </a:p>
              <a:p>
                <a:endParaRPr lang="en-GB" sz="1050" dirty="0">
                  <a:solidFill>
                    <a:srgbClr val="00547C"/>
                  </a:solidFill>
                  <a:latin typeface="Arial Black" panose="020B0A04020102020204" pitchFamily="34" charset="0"/>
                </a:endParaRPr>
              </a:p>
            </p:txBody>
          </p:sp>
        </p:grpSp>
        <p:sp>
          <p:nvSpPr>
            <p:cNvPr id="5" name="TextBox 4"/>
            <p:cNvSpPr txBox="1"/>
            <p:nvPr/>
          </p:nvSpPr>
          <p:spPr>
            <a:xfrm>
              <a:off x="6905625" y="4654844"/>
              <a:ext cx="180975" cy="400109"/>
            </a:xfrm>
            <a:prstGeom prst="rect">
              <a:avLst/>
            </a:prstGeom>
            <a:solidFill>
              <a:schemeClr val="bg1"/>
            </a:solidFill>
            <a:ln>
              <a:noFill/>
            </a:ln>
          </p:spPr>
          <p:txBody>
            <a:bodyPr wrap="square" rtlCol="0">
              <a:spAutoFit/>
            </a:bodyPr>
            <a:lstStyle/>
            <a:p>
              <a:endParaRPr lang="en-GB" sz="1350" dirty="0"/>
            </a:p>
          </p:txBody>
        </p:sp>
      </p:grpSp>
      <p:sp>
        <p:nvSpPr>
          <p:cNvPr id="30" name="Title 1"/>
          <p:cNvSpPr txBox="1">
            <a:spLocks/>
          </p:cNvSpPr>
          <p:nvPr/>
        </p:nvSpPr>
        <p:spPr>
          <a:xfrm>
            <a:off x="164320" y="442616"/>
            <a:ext cx="6291079" cy="628567"/>
          </a:xfrm>
          <a:prstGeom prst="rect">
            <a:avLst/>
          </a:prstGeom>
        </p:spPr>
        <p:txBody>
          <a:bodyPr rtlCol="0">
            <a:normAutofit fontScale="97500"/>
          </a:bodyPr>
          <a:lst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defRPr/>
            </a:pPr>
            <a:r>
              <a:rPr lang="en-GB" b="1" dirty="0">
                <a:ln>
                  <a:solidFill>
                    <a:schemeClr val="bg2"/>
                  </a:solidFill>
                </a:ln>
                <a:solidFill>
                  <a:srgbClr val="263B74"/>
                </a:solidFill>
                <a:latin typeface="Arial" panose="020B0604020202020204" pitchFamily="34" charset="0"/>
                <a:cs typeface="Arial" panose="020B0604020202020204" pitchFamily="34" charset="0"/>
              </a:rPr>
              <a:t>Drowning Information</a:t>
            </a:r>
          </a:p>
        </p:txBody>
      </p:sp>
    </p:spTree>
    <p:extLst>
      <p:ext uri="{BB962C8B-B14F-4D97-AF65-F5344CB8AC3E}">
        <p14:creationId xmlns:p14="http://schemas.microsoft.com/office/powerpoint/2010/main" val="1387041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99826" y="1312393"/>
            <a:ext cx="5442557" cy="831168"/>
            <a:chOff x="181764" y="160188"/>
            <a:chExt cx="7256742" cy="1108224"/>
          </a:xfrm>
        </p:grpSpPr>
        <p:grpSp>
          <p:nvGrpSpPr>
            <p:cNvPr id="3" name="Group 2"/>
            <p:cNvGrpSpPr/>
            <p:nvPr/>
          </p:nvGrpSpPr>
          <p:grpSpPr>
            <a:xfrm>
              <a:off x="181764" y="160193"/>
              <a:ext cx="762027" cy="1108219"/>
              <a:chOff x="257577" y="257578"/>
              <a:chExt cx="762027" cy="1108219"/>
            </a:xfrm>
          </p:grpSpPr>
          <p:sp>
            <p:nvSpPr>
              <p:cNvPr id="28" name="Rounded Rectangle 27"/>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9" name="Rounded Rectangle 28"/>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4" name="Group 3"/>
            <p:cNvGrpSpPr/>
            <p:nvPr/>
          </p:nvGrpSpPr>
          <p:grpSpPr>
            <a:xfrm>
              <a:off x="994233" y="160192"/>
              <a:ext cx="762027" cy="1108219"/>
              <a:chOff x="257577" y="257578"/>
              <a:chExt cx="762027" cy="1108219"/>
            </a:xfrm>
          </p:grpSpPr>
          <p:sp>
            <p:nvSpPr>
              <p:cNvPr id="26" name="Rounded Rectangle 25"/>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7" name="Rounded Rectangle 26"/>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5" name="Group 4"/>
            <p:cNvGrpSpPr/>
            <p:nvPr/>
          </p:nvGrpSpPr>
          <p:grpSpPr>
            <a:xfrm>
              <a:off x="1805422" y="160191"/>
              <a:ext cx="762027" cy="1108219"/>
              <a:chOff x="257577" y="257578"/>
              <a:chExt cx="762027" cy="1108219"/>
            </a:xfrm>
          </p:grpSpPr>
          <p:sp>
            <p:nvSpPr>
              <p:cNvPr id="24" name="Rounded Rectangle 23"/>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Rounded Rectangle 24"/>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6" name="Group 5"/>
            <p:cNvGrpSpPr/>
            <p:nvPr/>
          </p:nvGrpSpPr>
          <p:grpSpPr>
            <a:xfrm>
              <a:off x="2616611" y="160191"/>
              <a:ext cx="762027" cy="1108219"/>
              <a:chOff x="257577" y="257578"/>
              <a:chExt cx="762027" cy="1108219"/>
            </a:xfrm>
          </p:grpSpPr>
          <p:sp>
            <p:nvSpPr>
              <p:cNvPr id="22" name="Rounded Rectangle 21"/>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Rounded Rectangle 22"/>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7" name="Group 6"/>
            <p:cNvGrpSpPr/>
            <p:nvPr/>
          </p:nvGrpSpPr>
          <p:grpSpPr>
            <a:xfrm>
              <a:off x="3429080" y="160190"/>
              <a:ext cx="762027" cy="1108219"/>
              <a:chOff x="257577" y="257578"/>
              <a:chExt cx="762027" cy="1108219"/>
            </a:xfrm>
          </p:grpSpPr>
          <p:sp>
            <p:nvSpPr>
              <p:cNvPr id="20" name="Rounded Rectangle 19"/>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Rounded Rectangle 20"/>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8" name="Group 7"/>
            <p:cNvGrpSpPr/>
            <p:nvPr/>
          </p:nvGrpSpPr>
          <p:grpSpPr>
            <a:xfrm>
              <a:off x="4240269" y="160189"/>
              <a:ext cx="762027" cy="1108219"/>
              <a:chOff x="257577" y="257578"/>
              <a:chExt cx="762027" cy="1108219"/>
            </a:xfrm>
          </p:grpSpPr>
          <p:sp>
            <p:nvSpPr>
              <p:cNvPr id="18" name="Rounded Rectangle 17"/>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Rounded Rectangle 18"/>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9" name="Group 8"/>
            <p:cNvGrpSpPr/>
            <p:nvPr/>
          </p:nvGrpSpPr>
          <p:grpSpPr>
            <a:xfrm>
              <a:off x="5052821" y="160190"/>
              <a:ext cx="762027" cy="1108219"/>
              <a:chOff x="257577" y="257578"/>
              <a:chExt cx="762027" cy="1108219"/>
            </a:xfrm>
          </p:grpSpPr>
          <p:sp>
            <p:nvSpPr>
              <p:cNvPr id="16" name="Rounded Rectangle 15"/>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Rounded Rectangle 16"/>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10" name="Group 9"/>
            <p:cNvGrpSpPr/>
            <p:nvPr/>
          </p:nvGrpSpPr>
          <p:grpSpPr>
            <a:xfrm>
              <a:off x="5865290" y="160189"/>
              <a:ext cx="762027" cy="1108219"/>
              <a:chOff x="257577" y="257578"/>
              <a:chExt cx="762027" cy="1108219"/>
            </a:xfrm>
          </p:grpSpPr>
          <p:sp>
            <p:nvSpPr>
              <p:cNvPr id="14" name="Rounded Rectangle 13"/>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ounded Rectangle 14"/>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11" name="Group 10"/>
            <p:cNvGrpSpPr/>
            <p:nvPr/>
          </p:nvGrpSpPr>
          <p:grpSpPr>
            <a:xfrm>
              <a:off x="6676479" y="160188"/>
              <a:ext cx="762027" cy="1108219"/>
              <a:chOff x="257577" y="257578"/>
              <a:chExt cx="762027" cy="1108219"/>
            </a:xfrm>
          </p:grpSpPr>
          <p:sp>
            <p:nvSpPr>
              <p:cNvPr id="12" name="Rounded Rectangle 11"/>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Rounded Rectangle 12"/>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sp>
        <p:nvSpPr>
          <p:cNvPr id="30" name="Title 3"/>
          <p:cNvSpPr txBox="1">
            <a:spLocks/>
          </p:cNvSpPr>
          <p:nvPr/>
        </p:nvSpPr>
        <p:spPr>
          <a:xfrm>
            <a:off x="1806455" y="2251512"/>
            <a:ext cx="5829300" cy="77866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300" b="1" dirty="0">
                <a:ln>
                  <a:solidFill>
                    <a:schemeClr val="bg2"/>
                  </a:solidFill>
                </a:ln>
                <a:solidFill>
                  <a:srgbClr val="002060"/>
                </a:solidFill>
                <a:latin typeface="Century Gothic" panose="020B0502020202020204" pitchFamily="34" charset="0"/>
              </a:rPr>
              <a:t>Play Your Cards Right</a:t>
            </a:r>
          </a:p>
        </p:txBody>
      </p:sp>
      <p:sp>
        <p:nvSpPr>
          <p:cNvPr id="31" name="Subtitle 4"/>
          <p:cNvSpPr txBox="1">
            <a:spLocks/>
          </p:cNvSpPr>
          <p:nvPr/>
        </p:nvSpPr>
        <p:spPr>
          <a:xfrm>
            <a:off x="1751091" y="3156637"/>
            <a:ext cx="5940029" cy="183564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tLang="en-US" sz="2100" dirty="0">
                <a:latin typeface="Astoria Light" panose="00000300000000000000" pitchFamily="2" charset="0"/>
              </a:rPr>
              <a:t>Where do people drown?</a:t>
            </a:r>
          </a:p>
          <a:p>
            <a:pPr marL="0" indent="0" algn="ctr">
              <a:buNone/>
            </a:pPr>
            <a:endParaRPr lang="en-GB" altLang="en-US" sz="2100" dirty="0">
              <a:latin typeface="Astoria Light" panose="00000300000000000000" pitchFamily="2" charset="0"/>
            </a:endParaRPr>
          </a:p>
          <a:p>
            <a:pPr marL="0" indent="0" algn="ctr">
              <a:buNone/>
            </a:pPr>
            <a:r>
              <a:rPr lang="en-GB" altLang="en-US" sz="2100" dirty="0">
                <a:latin typeface="Astoria Light" panose="00000300000000000000" pitchFamily="2" charset="0"/>
              </a:rPr>
              <a:t>Flip through the cards and decide whether you think the statistics get higher or lower</a:t>
            </a:r>
          </a:p>
        </p:txBody>
      </p:sp>
    </p:spTree>
    <p:extLst>
      <p:ext uri="{BB962C8B-B14F-4D97-AF65-F5344CB8AC3E}">
        <p14:creationId xmlns:p14="http://schemas.microsoft.com/office/powerpoint/2010/main" val="180545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xEl>
                                              <p:pRg st="2" end="2"/>
                                            </p:txEl>
                                          </p:spTgt>
                                        </p:tgtEl>
                                        <p:attrNameLst>
                                          <p:attrName>style.visibility</p:attrName>
                                        </p:attrNameLst>
                                      </p:cBhvr>
                                      <p:to>
                                        <p:strVal val="visible"/>
                                      </p:to>
                                    </p:set>
                                    <p:animEffect transition="in" filter="fade">
                                      <p:cBhvr>
                                        <p:cTn id="12"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Small Back"/>
          <p:cNvGrpSpPr/>
          <p:nvPr/>
        </p:nvGrpSpPr>
        <p:grpSpPr>
          <a:xfrm>
            <a:off x="1279323" y="977391"/>
            <a:ext cx="5442557" cy="831168"/>
            <a:chOff x="181764" y="160188"/>
            <a:chExt cx="7256742" cy="1108224"/>
          </a:xfrm>
        </p:grpSpPr>
        <p:grpSp>
          <p:nvGrpSpPr>
            <p:cNvPr id="9" name="Group 8"/>
            <p:cNvGrpSpPr/>
            <p:nvPr/>
          </p:nvGrpSpPr>
          <p:grpSpPr>
            <a:xfrm>
              <a:off x="181764" y="160193"/>
              <a:ext cx="762027" cy="1108219"/>
              <a:chOff x="257577" y="257578"/>
              <a:chExt cx="762027" cy="1108219"/>
            </a:xfrm>
          </p:grpSpPr>
          <p:sp>
            <p:nvSpPr>
              <p:cNvPr id="4" name="Rounded Rectangle 3"/>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Rounded Rectangle 4"/>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10" name="Group 9"/>
            <p:cNvGrpSpPr/>
            <p:nvPr/>
          </p:nvGrpSpPr>
          <p:grpSpPr>
            <a:xfrm>
              <a:off x="994233" y="160192"/>
              <a:ext cx="762027" cy="1108219"/>
              <a:chOff x="257577" y="257578"/>
              <a:chExt cx="762027" cy="1108219"/>
            </a:xfrm>
          </p:grpSpPr>
          <p:sp>
            <p:nvSpPr>
              <p:cNvPr id="11" name="Rounded Rectangle 10"/>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Rounded Rectangle 11"/>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13" name="Group 12"/>
            <p:cNvGrpSpPr/>
            <p:nvPr/>
          </p:nvGrpSpPr>
          <p:grpSpPr>
            <a:xfrm>
              <a:off x="1805422" y="160191"/>
              <a:ext cx="762027" cy="1108219"/>
              <a:chOff x="257577" y="257578"/>
              <a:chExt cx="762027" cy="1108219"/>
            </a:xfrm>
          </p:grpSpPr>
          <p:sp>
            <p:nvSpPr>
              <p:cNvPr id="14" name="Rounded Rectangle 13"/>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ounded Rectangle 14"/>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16" name="Group 15"/>
            <p:cNvGrpSpPr/>
            <p:nvPr/>
          </p:nvGrpSpPr>
          <p:grpSpPr>
            <a:xfrm>
              <a:off x="2616611" y="160191"/>
              <a:ext cx="762027" cy="1108219"/>
              <a:chOff x="257577" y="257578"/>
              <a:chExt cx="762027" cy="1108219"/>
            </a:xfrm>
          </p:grpSpPr>
          <p:sp>
            <p:nvSpPr>
              <p:cNvPr id="17" name="Rounded Rectangle 16"/>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Rounded Rectangle 17"/>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19" name="Group 18"/>
            <p:cNvGrpSpPr/>
            <p:nvPr/>
          </p:nvGrpSpPr>
          <p:grpSpPr>
            <a:xfrm>
              <a:off x="3429080" y="160190"/>
              <a:ext cx="762027" cy="1108219"/>
              <a:chOff x="257577" y="257578"/>
              <a:chExt cx="762027" cy="1108219"/>
            </a:xfrm>
          </p:grpSpPr>
          <p:sp>
            <p:nvSpPr>
              <p:cNvPr id="20" name="Rounded Rectangle 19"/>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Rounded Rectangle 20"/>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22" name="Group 21"/>
            <p:cNvGrpSpPr/>
            <p:nvPr/>
          </p:nvGrpSpPr>
          <p:grpSpPr>
            <a:xfrm>
              <a:off x="4240269" y="160189"/>
              <a:ext cx="762027" cy="1108219"/>
              <a:chOff x="257577" y="257578"/>
              <a:chExt cx="762027" cy="1108219"/>
            </a:xfrm>
          </p:grpSpPr>
          <p:sp>
            <p:nvSpPr>
              <p:cNvPr id="23" name="Rounded Rectangle 22"/>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Rounded Rectangle 23"/>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25" name="Group 24"/>
            <p:cNvGrpSpPr/>
            <p:nvPr/>
          </p:nvGrpSpPr>
          <p:grpSpPr>
            <a:xfrm>
              <a:off x="5052821" y="160190"/>
              <a:ext cx="762027" cy="1108219"/>
              <a:chOff x="257577" y="257578"/>
              <a:chExt cx="762027" cy="1108219"/>
            </a:xfrm>
          </p:grpSpPr>
          <p:sp>
            <p:nvSpPr>
              <p:cNvPr id="26" name="Rounded Rectangle 25"/>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7" name="Rounded Rectangle 26"/>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28" name="Group 27"/>
            <p:cNvGrpSpPr/>
            <p:nvPr/>
          </p:nvGrpSpPr>
          <p:grpSpPr>
            <a:xfrm>
              <a:off x="5865290" y="160189"/>
              <a:ext cx="762027" cy="1108219"/>
              <a:chOff x="257577" y="257578"/>
              <a:chExt cx="762027" cy="1108219"/>
            </a:xfrm>
          </p:grpSpPr>
          <p:sp>
            <p:nvSpPr>
              <p:cNvPr id="29" name="Rounded Rectangle 28"/>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0" name="Rounded Rectangle 29"/>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nvGrpSpPr>
            <p:cNvPr id="31" name="Group 30"/>
            <p:cNvGrpSpPr/>
            <p:nvPr/>
          </p:nvGrpSpPr>
          <p:grpSpPr>
            <a:xfrm>
              <a:off x="6676479" y="160188"/>
              <a:ext cx="762027" cy="1108219"/>
              <a:chOff x="257577" y="257578"/>
              <a:chExt cx="762027" cy="1108219"/>
            </a:xfrm>
          </p:grpSpPr>
          <p:sp>
            <p:nvSpPr>
              <p:cNvPr id="32" name="Rounded Rectangle 31"/>
              <p:cNvSpPr/>
              <p:nvPr/>
            </p:nvSpPr>
            <p:spPr>
              <a:xfrm>
                <a:off x="257577" y="257578"/>
                <a:ext cx="762027" cy="1108219"/>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3" name="Rounded Rectangle 32"/>
              <p:cNvSpPr/>
              <p:nvPr/>
            </p:nvSpPr>
            <p:spPr>
              <a:xfrm>
                <a:off x="306739" y="304800"/>
                <a:ext cx="665066" cy="1020399"/>
              </a:xfrm>
              <a:prstGeom prst="roundRect">
                <a:avLst/>
              </a:prstGeom>
              <a:solidFill>
                <a:srgbClr val="26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t>?</a:t>
                </a:r>
              </a:p>
            </p:txBody>
          </p:sp>
        </p:grpSp>
      </p:grpSp>
      <p:sp>
        <p:nvSpPr>
          <p:cNvPr id="62" name="Next"/>
          <p:cNvSpPr/>
          <p:nvPr/>
        </p:nvSpPr>
        <p:spPr>
          <a:xfrm>
            <a:off x="6549779" y="3098993"/>
            <a:ext cx="1155645" cy="548871"/>
          </a:xfrm>
          <a:prstGeom prst="roundRect">
            <a:avLst/>
          </a:prstGeom>
          <a:solidFill>
            <a:srgbClr val="263B74"/>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a:t>NEXT</a:t>
            </a:r>
          </a:p>
        </p:txBody>
      </p:sp>
      <p:pic>
        <p:nvPicPr>
          <p:cNvPr id="35" name="Pools Smal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1318" y="976214"/>
            <a:ext cx="572543" cy="832341"/>
          </a:xfrm>
          <a:prstGeom prst="rect">
            <a:avLst/>
          </a:prstGeom>
        </p:spPr>
      </p:pic>
      <p:pic>
        <p:nvPicPr>
          <p:cNvPr id="34" name="Ponds Sm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1456" y="976214"/>
            <a:ext cx="572543" cy="832341"/>
          </a:xfrm>
          <a:prstGeom prst="rect">
            <a:avLst/>
          </a:prstGeom>
        </p:spPr>
      </p:pic>
      <p:pic>
        <p:nvPicPr>
          <p:cNvPr id="8" name="Lakes Sm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0060" y="976214"/>
            <a:ext cx="572543" cy="832341"/>
          </a:xfrm>
          <a:prstGeom prst="rect">
            <a:avLst/>
          </a:prstGeom>
        </p:spPr>
      </p:pic>
      <p:pic>
        <p:nvPicPr>
          <p:cNvPr id="37" name="Rivers Smal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2179" y="976214"/>
            <a:ext cx="572543" cy="832341"/>
          </a:xfrm>
          <a:prstGeom prst="rect">
            <a:avLst/>
          </a:prstGeom>
        </p:spPr>
      </p:pic>
      <p:pic>
        <p:nvPicPr>
          <p:cNvPr id="3" name="Beaches Sm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0784" y="976214"/>
            <a:ext cx="572543" cy="832341"/>
          </a:xfrm>
          <a:prstGeom prst="rect">
            <a:avLst/>
          </a:prstGeom>
        </p:spPr>
      </p:pic>
      <p:pic>
        <p:nvPicPr>
          <p:cNvPr id="7" name="Harbours Small"/>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4947" y="976214"/>
            <a:ext cx="572543" cy="832341"/>
          </a:xfrm>
          <a:prstGeom prst="rect">
            <a:avLst/>
          </a:prstGeom>
        </p:spPr>
      </p:pic>
      <p:pic>
        <p:nvPicPr>
          <p:cNvPr id="6" name="Canals Small"/>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8537" y="976214"/>
            <a:ext cx="572543" cy="832341"/>
          </a:xfrm>
          <a:prstGeom prst="rect">
            <a:avLst/>
          </a:prstGeom>
        </p:spPr>
      </p:pic>
      <p:pic>
        <p:nvPicPr>
          <p:cNvPr id="2" name="Baths Smal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7908" y="976214"/>
            <a:ext cx="572543" cy="832341"/>
          </a:xfrm>
          <a:prstGeom prst="rect">
            <a:avLst/>
          </a:prstGeom>
        </p:spPr>
      </p:pic>
      <p:pic>
        <p:nvPicPr>
          <p:cNvPr id="36" name="Puddles Small"/>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78811" y="976214"/>
            <a:ext cx="572543" cy="832341"/>
          </a:xfrm>
          <a:prstGeom prst="rect">
            <a:avLst/>
          </a:prstGeom>
        </p:spPr>
      </p:pic>
      <p:pic>
        <p:nvPicPr>
          <p:cNvPr id="55" name="Pools Front"/>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89860" y="1924467"/>
            <a:ext cx="2126165" cy="3090940"/>
          </a:xfrm>
          <a:prstGeom prst="rect">
            <a:avLst/>
          </a:prstGeom>
        </p:spPr>
      </p:pic>
      <p:pic>
        <p:nvPicPr>
          <p:cNvPr id="56" name="Pools Back"/>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91106" y="1918080"/>
            <a:ext cx="2126165" cy="3090940"/>
          </a:xfrm>
          <a:prstGeom prst="rect">
            <a:avLst/>
          </a:prstGeom>
        </p:spPr>
      </p:pic>
      <p:pic>
        <p:nvPicPr>
          <p:cNvPr id="53" name="Ponds Front"/>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93347" y="1924467"/>
            <a:ext cx="2126165" cy="3090940"/>
          </a:xfrm>
          <a:prstGeom prst="rect">
            <a:avLst/>
          </a:prstGeom>
        </p:spPr>
      </p:pic>
      <p:pic>
        <p:nvPicPr>
          <p:cNvPr id="54" name="Ponds Back"/>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03138" y="1924467"/>
            <a:ext cx="2126165" cy="3090940"/>
          </a:xfrm>
          <a:prstGeom prst="rect">
            <a:avLst/>
          </a:prstGeom>
        </p:spPr>
      </p:pic>
      <p:pic>
        <p:nvPicPr>
          <p:cNvPr id="51" name="Lake Front"/>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92154" y="1924467"/>
            <a:ext cx="2126165" cy="3090940"/>
          </a:xfrm>
          <a:prstGeom prst="rect">
            <a:avLst/>
          </a:prstGeom>
        </p:spPr>
      </p:pic>
      <p:pic>
        <p:nvPicPr>
          <p:cNvPr id="52" name="Lake Back"/>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97923" y="1924467"/>
            <a:ext cx="2126165" cy="3090940"/>
          </a:xfrm>
          <a:prstGeom prst="rect">
            <a:avLst/>
          </a:prstGeom>
        </p:spPr>
      </p:pic>
      <p:pic>
        <p:nvPicPr>
          <p:cNvPr id="49" name="Rivers Front"/>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90143" y="1924467"/>
            <a:ext cx="2126165" cy="3090940"/>
          </a:xfrm>
          <a:prstGeom prst="rect">
            <a:avLst/>
          </a:prstGeom>
        </p:spPr>
      </p:pic>
      <p:pic>
        <p:nvPicPr>
          <p:cNvPr id="50" name="Rivers Back"/>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91745" y="1924467"/>
            <a:ext cx="2126165" cy="3090940"/>
          </a:xfrm>
          <a:prstGeom prst="rect">
            <a:avLst/>
          </a:prstGeom>
        </p:spPr>
      </p:pic>
      <p:pic>
        <p:nvPicPr>
          <p:cNvPr id="48" name="Beach Front"/>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88541" y="1924467"/>
            <a:ext cx="2126165" cy="3090940"/>
          </a:xfrm>
          <a:prstGeom prst="rect">
            <a:avLst/>
          </a:prstGeom>
        </p:spPr>
      </p:pic>
      <p:pic>
        <p:nvPicPr>
          <p:cNvPr id="47" name="Beach Back"/>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88541" y="1924470"/>
            <a:ext cx="2126165" cy="3090940"/>
          </a:xfrm>
          <a:prstGeom prst="rect">
            <a:avLst/>
          </a:prstGeom>
        </p:spPr>
      </p:pic>
      <p:pic>
        <p:nvPicPr>
          <p:cNvPr id="45" name="Harbour Front"/>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98971" y="1924473"/>
            <a:ext cx="2126165" cy="3090940"/>
          </a:xfrm>
          <a:prstGeom prst="rect">
            <a:avLst/>
          </a:prstGeom>
        </p:spPr>
      </p:pic>
      <p:pic>
        <p:nvPicPr>
          <p:cNvPr id="46" name="Harbour Back"/>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288541" y="1924472"/>
            <a:ext cx="2126165" cy="3090940"/>
          </a:xfrm>
          <a:prstGeom prst="rect">
            <a:avLst/>
          </a:prstGeom>
        </p:spPr>
      </p:pic>
      <p:pic>
        <p:nvPicPr>
          <p:cNvPr id="44" name="Canal Front"/>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288541" y="1924473"/>
            <a:ext cx="2126165" cy="3090940"/>
          </a:xfrm>
          <a:prstGeom prst="rect">
            <a:avLst/>
          </a:prstGeom>
        </p:spPr>
      </p:pic>
      <p:pic>
        <p:nvPicPr>
          <p:cNvPr id="43" name="Canal Back"/>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98971" y="1924473"/>
            <a:ext cx="2126165" cy="3090940"/>
          </a:xfrm>
          <a:prstGeom prst="rect">
            <a:avLst/>
          </a:prstGeom>
        </p:spPr>
      </p:pic>
      <p:pic>
        <p:nvPicPr>
          <p:cNvPr id="41" name="Baths Front"/>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93756" y="1924473"/>
            <a:ext cx="2126165" cy="3090940"/>
          </a:xfrm>
          <a:prstGeom prst="rect">
            <a:avLst/>
          </a:prstGeom>
        </p:spPr>
      </p:pic>
      <p:pic>
        <p:nvPicPr>
          <p:cNvPr id="42" name="Baths Back"/>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88541" y="1924473"/>
            <a:ext cx="2126165" cy="3090940"/>
          </a:xfrm>
          <a:prstGeom prst="rect">
            <a:avLst/>
          </a:prstGeom>
        </p:spPr>
      </p:pic>
      <p:pic>
        <p:nvPicPr>
          <p:cNvPr id="40" name="Puddles Front"/>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283326" y="1924474"/>
            <a:ext cx="2126165" cy="3090940"/>
          </a:xfrm>
          <a:prstGeom prst="rect">
            <a:avLst/>
          </a:prstGeom>
        </p:spPr>
      </p:pic>
      <p:pic>
        <p:nvPicPr>
          <p:cNvPr id="39" name="Puddles Back"/>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283326" y="1924474"/>
            <a:ext cx="2126165" cy="3090940"/>
          </a:xfrm>
          <a:prstGeom prst="rect">
            <a:avLst/>
          </a:prstGeom>
        </p:spPr>
      </p:pic>
    </p:spTree>
    <p:extLst>
      <p:ext uri="{BB962C8B-B14F-4D97-AF65-F5344CB8AC3E}">
        <p14:creationId xmlns:p14="http://schemas.microsoft.com/office/powerpoint/2010/main" val="1109512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39"/>
                                        </p:tgtEl>
                                        <p:attrNameLst>
                                          <p:attrName>ppt_w</p:attrName>
                                        </p:attrNameLst>
                                      </p:cBhvr>
                                      <p:tavLst>
                                        <p:tav tm="0">
                                          <p:val>
                                            <p:strVal val="ppt_w"/>
                                          </p:val>
                                        </p:tav>
                                        <p:tav tm="100000">
                                          <p:val>
                                            <p:fltVal val="0"/>
                                          </p:val>
                                        </p:tav>
                                      </p:tavLst>
                                    </p:anim>
                                    <p:anim calcmode="lin" valueType="num">
                                      <p:cBhvr>
                                        <p:cTn id="7" dur="500"/>
                                        <p:tgtEl>
                                          <p:spTgt spid="39"/>
                                        </p:tgtEl>
                                        <p:attrNameLst>
                                          <p:attrName>ppt_h</p:attrName>
                                        </p:attrNameLst>
                                      </p:cBhvr>
                                      <p:tavLst>
                                        <p:tav tm="0">
                                          <p:val>
                                            <p:strVal val="ppt_h"/>
                                          </p:val>
                                        </p:tav>
                                        <p:tav tm="100000">
                                          <p:val>
                                            <p:strVal val="ppt_h"/>
                                          </p:val>
                                        </p:tav>
                                      </p:tavLst>
                                    </p:anim>
                                    <p:set>
                                      <p:cBhvr>
                                        <p:cTn id="8" dur="1" fill="hold">
                                          <p:stCondLst>
                                            <p:cond delay="499"/>
                                          </p:stCondLst>
                                        </p:cTn>
                                        <p:tgtEl>
                                          <p:spTgt spid="39"/>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2.77778E-6 -3.7037E-7 L -0.32136 -3.7037E-7 " pathEditMode="relative" rAng="0" ptsTypes="AA">
                                      <p:cBhvr>
                                        <p:cTn id="20" dur="2000" fill="hold"/>
                                        <p:tgtEl>
                                          <p:spTgt spid="40"/>
                                        </p:tgtEl>
                                        <p:attrNameLst>
                                          <p:attrName>ppt_x</p:attrName>
                                          <p:attrName>ppt_y</p:attrName>
                                        </p:attrNameLst>
                                      </p:cBhvr>
                                      <p:rCtr x="-16076" y="0"/>
                                    </p:animMotion>
                                  </p:childTnLst>
                                </p:cTn>
                              </p:par>
                            </p:childTnLst>
                          </p:cTn>
                        </p:par>
                      </p:childTnLst>
                    </p:cTn>
                  </p:par>
                  <p:par>
                    <p:cTn id="21" fill="hold">
                      <p:stCondLst>
                        <p:cond delay="indefinite"/>
                      </p:stCondLst>
                      <p:childTnLst>
                        <p:par>
                          <p:cTn id="22" fill="hold">
                            <p:stCondLst>
                              <p:cond delay="0"/>
                            </p:stCondLst>
                            <p:childTnLst>
                              <p:par>
                                <p:cTn id="23" presetID="17" presetClass="exit" presetSubtype="10" fill="hold" nodeType="clickEffect">
                                  <p:stCondLst>
                                    <p:cond delay="0"/>
                                  </p:stCondLst>
                                  <p:childTnLst>
                                    <p:anim calcmode="lin" valueType="num">
                                      <p:cBhvr>
                                        <p:cTn id="24" dur="500"/>
                                        <p:tgtEl>
                                          <p:spTgt spid="42"/>
                                        </p:tgtEl>
                                        <p:attrNameLst>
                                          <p:attrName>ppt_w</p:attrName>
                                        </p:attrNameLst>
                                      </p:cBhvr>
                                      <p:tavLst>
                                        <p:tav tm="0">
                                          <p:val>
                                            <p:strVal val="ppt_w"/>
                                          </p:val>
                                        </p:tav>
                                        <p:tav tm="100000">
                                          <p:val>
                                            <p:fltVal val="0"/>
                                          </p:val>
                                        </p:tav>
                                      </p:tavLst>
                                    </p:anim>
                                    <p:anim calcmode="lin" valueType="num">
                                      <p:cBhvr>
                                        <p:cTn id="25" dur="500"/>
                                        <p:tgtEl>
                                          <p:spTgt spid="42"/>
                                        </p:tgtEl>
                                        <p:attrNameLst>
                                          <p:attrName>ppt_h</p:attrName>
                                        </p:attrNameLst>
                                      </p:cBhvr>
                                      <p:tavLst>
                                        <p:tav tm="0">
                                          <p:val>
                                            <p:strVal val="ppt_h"/>
                                          </p:val>
                                        </p:tav>
                                        <p:tav tm="100000">
                                          <p:val>
                                            <p:strVal val="ppt_h"/>
                                          </p:val>
                                        </p:tav>
                                      </p:tavLst>
                                    </p:anim>
                                    <p:set>
                                      <p:cBhvr>
                                        <p:cTn id="26" dur="1" fill="hold">
                                          <p:stCondLst>
                                            <p:cond delay="499"/>
                                          </p:stCondLst>
                                        </p:cTn>
                                        <p:tgtEl>
                                          <p:spTgt spid="42"/>
                                        </p:tgtEl>
                                        <p:attrNameLst>
                                          <p:attrName>style.visibility</p:attrName>
                                        </p:attrNameLst>
                                      </p:cBhvr>
                                      <p:to>
                                        <p:strVal val="hidden"/>
                                      </p:to>
                                    </p:set>
                                  </p:childTnLst>
                                </p:cTn>
                              </p:par>
                            </p:childTnLst>
                          </p:cTn>
                        </p:par>
                        <p:par>
                          <p:cTn id="27" fill="hold">
                            <p:stCondLst>
                              <p:cond delay="500"/>
                            </p:stCondLst>
                            <p:childTnLst>
                              <p:par>
                                <p:cTn id="28" presetID="17" presetClass="entr" presetSubtype="1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strVal val="#ppt_h"/>
                                          </p:val>
                                        </p:tav>
                                        <p:tav tm="100000">
                                          <p:val>
                                            <p:strVal val="#ppt_h"/>
                                          </p:val>
                                        </p:tav>
                                      </p:tavLst>
                                    </p:anim>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par>
                          <p:cTn id="39" fill="hold">
                            <p:stCondLst>
                              <p:cond delay="0"/>
                            </p:stCondLst>
                            <p:childTnLst>
                              <p:par>
                                <p:cTn id="40" presetID="35" presetClass="path" presetSubtype="0" accel="50000" decel="50000" fill="hold" nodeType="afterEffect">
                                  <p:stCondLst>
                                    <p:cond delay="0"/>
                                  </p:stCondLst>
                                  <p:childTnLst>
                                    <p:animMotion origin="layout" path="M 2.77778E-7 -3.7037E-7 L -0.32292 -3.7037E-7 " pathEditMode="relative" rAng="0" ptsTypes="AA">
                                      <p:cBhvr>
                                        <p:cTn id="41" dur="2000" fill="hold"/>
                                        <p:tgtEl>
                                          <p:spTgt spid="41"/>
                                        </p:tgtEl>
                                        <p:attrNameLst>
                                          <p:attrName>ppt_x</p:attrName>
                                          <p:attrName>ppt_y</p:attrName>
                                        </p:attrNameLst>
                                      </p:cBhvr>
                                      <p:rCtr x="-16146" y="0"/>
                                    </p:animMotion>
                                  </p:childTnLst>
                                </p:cTn>
                              </p:par>
                            </p:childTnLst>
                          </p:cTn>
                        </p:par>
                      </p:childTnLst>
                    </p:cTn>
                  </p:par>
                  <p:par>
                    <p:cTn id="42" fill="hold">
                      <p:stCondLst>
                        <p:cond delay="indefinite"/>
                      </p:stCondLst>
                      <p:childTnLst>
                        <p:par>
                          <p:cTn id="43" fill="hold">
                            <p:stCondLst>
                              <p:cond delay="0"/>
                            </p:stCondLst>
                            <p:childTnLst>
                              <p:par>
                                <p:cTn id="44" presetID="17" presetClass="exit" presetSubtype="10" fill="hold" nodeType="clickEffect">
                                  <p:stCondLst>
                                    <p:cond delay="0"/>
                                  </p:stCondLst>
                                  <p:childTnLst>
                                    <p:anim calcmode="lin" valueType="num">
                                      <p:cBhvr>
                                        <p:cTn id="45" dur="500"/>
                                        <p:tgtEl>
                                          <p:spTgt spid="43"/>
                                        </p:tgtEl>
                                        <p:attrNameLst>
                                          <p:attrName>ppt_w</p:attrName>
                                        </p:attrNameLst>
                                      </p:cBhvr>
                                      <p:tavLst>
                                        <p:tav tm="0">
                                          <p:val>
                                            <p:strVal val="ppt_w"/>
                                          </p:val>
                                        </p:tav>
                                        <p:tav tm="100000">
                                          <p:val>
                                            <p:fltVal val="0"/>
                                          </p:val>
                                        </p:tav>
                                      </p:tavLst>
                                    </p:anim>
                                    <p:anim calcmode="lin" valueType="num">
                                      <p:cBhvr>
                                        <p:cTn id="46" dur="500"/>
                                        <p:tgtEl>
                                          <p:spTgt spid="43"/>
                                        </p:tgtEl>
                                        <p:attrNameLst>
                                          <p:attrName>ppt_h</p:attrName>
                                        </p:attrNameLst>
                                      </p:cBhvr>
                                      <p:tavLst>
                                        <p:tav tm="0">
                                          <p:val>
                                            <p:strVal val="ppt_h"/>
                                          </p:val>
                                        </p:tav>
                                        <p:tav tm="100000">
                                          <p:val>
                                            <p:strVal val="ppt_h"/>
                                          </p:val>
                                        </p:tav>
                                      </p:tavLst>
                                    </p:anim>
                                    <p:set>
                                      <p:cBhvr>
                                        <p:cTn id="47" dur="1" fill="hold">
                                          <p:stCondLst>
                                            <p:cond delay="499"/>
                                          </p:stCondLst>
                                        </p:cTn>
                                        <p:tgtEl>
                                          <p:spTgt spid="43"/>
                                        </p:tgtEl>
                                        <p:attrNameLst>
                                          <p:attrName>style.visibility</p:attrName>
                                        </p:attrNameLst>
                                      </p:cBhvr>
                                      <p:to>
                                        <p:strVal val="hidden"/>
                                      </p:to>
                                    </p:set>
                                  </p:childTnLst>
                                </p:cTn>
                              </p:par>
                            </p:childTnLst>
                          </p:cTn>
                        </p:par>
                        <p:par>
                          <p:cTn id="48" fill="hold">
                            <p:stCondLst>
                              <p:cond delay="500"/>
                            </p:stCondLst>
                            <p:childTnLst>
                              <p:par>
                                <p:cTn id="49" presetID="17" presetClass="entr" presetSubtype="10"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strVal val="#ppt_h"/>
                                          </p:val>
                                        </p:tav>
                                        <p:tav tm="100000">
                                          <p:val>
                                            <p:strVal val="#ppt_h"/>
                                          </p:val>
                                        </p:tav>
                                      </p:tavLst>
                                    </p:anim>
                                  </p:childTnLst>
                                </p:cTn>
                              </p:par>
                            </p:childTnLst>
                          </p:cTn>
                        </p:par>
                        <p:par>
                          <p:cTn id="53" fill="hold">
                            <p:stCondLst>
                              <p:cond delay="1000"/>
                            </p:stCondLst>
                            <p:childTnLst>
                              <p:par>
                                <p:cTn id="54" presetID="1" presetClass="entr" presetSubtype="0"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41"/>
                                        </p:tgtEl>
                                        <p:attrNameLst>
                                          <p:attrName>style.visibility</p:attrName>
                                        </p:attrNameLst>
                                      </p:cBhvr>
                                      <p:to>
                                        <p:strVal val="hidden"/>
                                      </p:to>
                                    </p:set>
                                  </p:childTnLst>
                                </p:cTn>
                              </p:par>
                            </p:childTnLst>
                          </p:cTn>
                        </p:par>
                        <p:par>
                          <p:cTn id="60" fill="hold">
                            <p:stCondLst>
                              <p:cond delay="0"/>
                            </p:stCondLst>
                            <p:childTnLst>
                              <p:par>
                                <p:cTn id="61" presetID="35" presetClass="path" presetSubtype="0" accel="50000" decel="50000" fill="hold" nodeType="afterEffect">
                                  <p:stCondLst>
                                    <p:cond delay="0"/>
                                  </p:stCondLst>
                                  <p:childTnLst>
                                    <p:animMotion origin="layout" path="M 4.72222E-6 -3.7037E-7 L -0.32223 -3.7037E-7 " pathEditMode="relative" rAng="0" ptsTypes="AA">
                                      <p:cBhvr>
                                        <p:cTn id="62" dur="2000" fill="hold"/>
                                        <p:tgtEl>
                                          <p:spTgt spid="44"/>
                                        </p:tgtEl>
                                        <p:attrNameLst>
                                          <p:attrName>ppt_x</p:attrName>
                                          <p:attrName>ppt_y</p:attrName>
                                        </p:attrNameLst>
                                      </p:cBhvr>
                                      <p:rCtr x="-16111" y="0"/>
                                    </p:animMotion>
                                  </p:childTnLst>
                                </p:cTn>
                              </p:par>
                            </p:childTnLst>
                          </p:cTn>
                        </p:par>
                      </p:childTnLst>
                    </p:cTn>
                  </p:par>
                  <p:par>
                    <p:cTn id="63" fill="hold">
                      <p:stCondLst>
                        <p:cond delay="indefinite"/>
                      </p:stCondLst>
                      <p:childTnLst>
                        <p:par>
                          <p:cTn id="64" fill="hold">
                            <p:stCondLst>
                              <p:cond delay="0"/>
                            </p:stCondLst>
                            <p:childTnLst>
                              <p:par>
                                <p:cTn id="65" presetID="17" presetClass="exit" presetSubtype="10" fill="hold" nodeType="clickEffect">
                                  <p:stCondLst>
                                    <p:cond delay="0"/>
                                  </p:stCondLst>
                                  <p:childTnLst>
                                    <p:anim calcmode="lin" valueType="num">
                                      <p:cBhvr>
                                        <p:cTn id="66" dur="500"/>
                                        <p:tgtEl>
                                          <p:spTgt spid="46"/>
                                        </p:tgtEl>
                                        <p:attrNameLst>
                                          <p:attrName>ppt_w</p:attrName>
                                        </p:attrNameLst>
                                      </p:cBhvr>
                                      <p:tavLst>
                                        <p:tav tm="0">
                                          <p:val>
                                            <p:strVal val="ppt_w"/>
                                          </p:val>
                                        </p:tav>
                                        <p:tav tm="100000">
                                          <p:val>
                                            <p:fltVal val="0"/>
                                          </p:val>
                                        </p:tav>
                                      </p:tavLst>
                                    </p:anim>
                                    <p:anim calcmode="lin" valueType="num">
                                      <p:cBhvr>
                                        <p:cTn id="67" dur="500"/>
                                        <p:tgtEl>
                                          <p:spTgt spid="46"/>
                                        </p:tgtEl>
                                        <p:attrNameLst>
                                          <p:attrName>ppt_h</p:attrName>
                                        </p:attrNameLst>
                                      </p:cBhvr>
                                      <p:tavLst>
                                        <p:tav tm="0">
                                          <p:val>
                                            <p:strVal val="ppt_h"/>
                                          </p:val>
                                        </p:tav>
                                        <p:tav tm="100000">
                                          <p:val>
                                            <p:strVal val="ppt_h"/>
                                          </p:val>
                                        </p:tav>
                                      </p:tavLst>
                                    </p:anim>
                                    <p:set>
                                      <p:cBhvr>
                                        <p:cTn id="68" dur="1" fill="hold">
                                          <p:stCondLst>
                                            <p:cond delay="499"/>
                                          </p:stCondLst>
                                        </p:cTn>
                                        <p:tgtEl>
                                          <p:spTgt spid="46"/>
                                        </p:tgtEl>
                                        <p:attrNameLst>
                                          <p:attrName>style.visibility</p:attrName>
                                        </p:attrNameLst>
                                      </p:cBhvr>
                                      <p:to>
                                        <p:strVal val="hidden"/>
                                      </p:to>
                                    </p:set>
                                  </p:childTnLst>
                                </p:cTn>
                              </p:par>
                            </p:childTnLst>
                          </p:cTn>
                        </p:par>
                        <p:par>
                          <p:cTn id="69" fill="hold">
                            <p:stCondLst>
                              <p:cond delay="500"/>
                            </p:stCondLst>
                            <p:childTnLst>
                              <p:par>
                                <p:cTn id="70" presetID="17" presetClass="entr" presetSubtype="10" fill="hold" nodeType="after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p:cTn id="72" dur="500" fill="hold"/>
                                        <p:tgtEl>
                                          <p:spTgt spid="45"/>
                                        </p:tgtEl>
                                        <p:attrNameLst>
                                          <p:attrName>ppt_w</p:attrName>
                                        </p:attrNameLst>
                                      </p:cBhvr>
                                      <p:tavLst>
                                        <p:tav tm="0">
                                          <p:val>
                                            <p:fltVal val="0"/>
                                          </p:val>
                                        </p:tav>
                                        <p:tav tm="100000">
                                          <p:val>
                                            <p:strVal val="#ppt_w"/>
                                          </p:val>
                                        </p:tav>
                                      </p:tavLst>
                                    </p:anim>
                                    <p:anim calcmode="lin" valueType="num">
                                      <p:cBhvr>
                                        <p:cTn id="73" dur="500" fill="hold"/>
                                        <p:tgtEl>
                                          <p:spTgt spid="45"/>
                                        </p:tgtEl>
                                        <p:attrNameLst>
                                          <p:attrName>ppt_h</p:attrName>
                                        </p:attrNameLst>
                                      </p:cBhvr>
                                      <p:tavLst>
                                        <p:tav tm="0">
                                          <p:val>
                                            <p:strVal val="#ppt_h"/>
                                          </p:val>
                                        </p:tav>
                                        <p:tav tm="100000">
                                          <p:val>
                                            <p:strVal val="#ppt_h"/>
                                          </p:val>
                                        </p:tav>
                                      </p:tavLst>
                                    </p:anim>
                                  </p:childTnLst>
                                </p:cTn>
                              </p:par>
                            </p:childTnLst>
                          </p:cTn>
                        </p:par>
                        <p:par>
                          <p:cTn id="74" fill="hold">
                            <p:stCondLst>
                              <p:cond delay="1000"/>
                            </p:stCondLst>
                            <p:childTnLst>
                              <p:par>
                                <p:cTn id="75" presetID="1" presetClass="entr" presetSubtype="0" fill="hold" nodeType="afterEffect">
                                  <p:stCondLst>
                                    <p:cond delay="0"/>
                                  </p:stCondLst>
                                  <p:childTnLst>
                                    <p:set>
                                      <p:cBhvr>
                                        <p:cTn id="76" dur="1" fill="hold">
                                          <p:stCondLst>
                                            <p:cond delay="0"/>
                                          </p:stCondLst>
                                        </p:cTn>
                                        <p:tgtEl>
                                          <p:spTgt spid="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44"/>
                                        </p:tgtEl>
                                        <p:attrNameLst>
                                          <p:attrName>style.visibility</p:attrName>
                                        </p:attrNameLst>
                                      </p:cBhvr>
                                      <p:to>
                                        <p:strVal val="hidden"/>
                                      </p:to>
                                    </p:set>
                                  </p:childTnLst>
                                </p:cTn>
                              </p:par>
                            </p:childTnLst>
                          </p:cTn>
                        </p:par>
                        <p:par>
                          <p:cTn id="81" fill="hold">
                            <p:stCondLst>
                              <p:cond delay="0"/>
                            </p:stCondLst>
                            <p:childTnLst>
                              <p:par>
                                <p:cTn id="82" presetID="35" presetClass="path" presetSubtype="0" accel="50000" decel="50000" fill="hold" nodeType="afterEffect">
                                  <p:stCondLst>
                                    <p:cond delay="0"/>
                                  </p:stCondLst>
                                  <p:childTnLst>
                                    <p:animMotion origin="layout" path="M -4.16667E-6 -3.7037E-7 L -0.32361 -3.7037E-7 " pathEditMode="relative" rAng="0" ptsTypes="AA">
                                      <p:cBhvr>
                                        <p:cTn id="83" dur="2000" fill="hold"/>
                                        <p:tgtEl>
                                          <p:spTgt spid="45"/>
                                        </p:tgtEl>
                                        <p:attrNameLst>
                                          <p:attrName>ppt_x</p:attrName>
                                          <p:attrName>ppt_y</p:attrName>
                                        </p:attrNameLst>
                                      </p:cBhvr>
                                      <p:rCtr x="-16181" y="0"/>
                                    </p:animMotion>
                                  </p:childTnLst>
                                </p:cTn>
                              </p:par>
                            </p:childTnLst>
                          </p:cTn>
                        </p:par>
                      </p:childTnLst>
                    </p:cTn>
                  </p:par>
                  <p:par>
                    <p:cTn id="84" fill="hold">
                      <p:stCondLst>
                        <p:cond delay="indefinite"/>
                      </p:stCondLst>
                      <p:childTnLst>
                        <p:par>
                          <p:cTn id="85" fill="hold">
                            <p:stCondLst>
                              <p:cond delay="0"/>
                            </p:stCondLst>
                            <p:childTnLst>
                              <p:par>
                                <p:cTn id="86" presetID="17" presetClass="exit" presetSubtype="10" fill="hold" nodeType="clickEffect">
                                  <p:stCondLst>
                                    <p:cond delay="0"/>
                                  </p:stCondLst>
                                  <p:childTnLst>
                                    <p:anim calcmode="lin" valueType="num">
                                      <p:cBhvr>
                                        <p:cTn id="87" dur="500"/>
                                        <p:tgtEl>
                                          <p:spTgt spid="47"/>
                                        </p:tgtEl>
                                        <p:attrNameLst>
                                          <p:attrName>ppt_w</p:attrName>
                                        </p:attrNameLst>
                                      </p:cBhvr>
                                      <p:tavLst>
                                        <p:tav tm="0">
                                          <p:val>
                                            <p:strVal val="ppt_w"/>
                                          </p:val>
                                        </p:tav>
                                        <p:tav tm="100000">
                                          <p:val>
                                            <p:fltVal val="0"/>
                                          </p:val>
                                        </p:tav>
                                      </p:tavLst>
                                    </p:anim>
                                    <p:anim calcmode="lin" valueType="num">
                                      <p:cBhvr>
                                        <p:cTn id="88" dur="500"/>
                                        <p:tgtEl>
                                          <p:spTgt spid="47"/>
                                        </p:tgtEl>
                                        <p:attrNameLst>
                                          <p:attrName>ppt_h</p:attrName>
                                        </p:attrNameLst>
                                      </p:cBhvr>
                                      <p:tavLst>
                                        <p:tav tm="0">
                                          <p:val>
                                            <p:strVal val="ppt_h"/>
                                          </p:val>
                                        </p:tav>
                                        <p:tav tm="100000">
                                          <p:val>
                                            <p:strVal val="ppt_h"/>
                                          </p:val>
                                        </p:tav>
                                      </p:tavLst>
                                    </p:anim>
                                    <p:set>
                                      <p:cBhvr>
                                        <p:cTn id="89" dur="1" fill="hold">
                                          <p:stCondLst>
                                            <p:cond delay="499"/>
                                          </p:stCondLst>
                                        </p:cTn>
                                        <p:tgtEl>
                                          <p:spTgt spid="47"/>
                                        </p:tgtEl>
                                        <p:attrNameLst>
                                          <p:attrName>style.visibility</p:attrName>
                                        </p:attrNameLst>
                                      </p:cBhvr>
                                      <p:to>
                                        <p:strVal val="hidden"/>
                                      </p:to>
                                    </p:set>
                                  </p:childTnLst>
                                </p:cTn>
                              </p:par>
                            </p:childTnLst>
                          </p:cTn>
                        </p:par>
                        <p:par>
                          <p:cTn id="90" fill="hold">
                            <p:stCondLst>
                              <p:cond delay="500"/>
                            </p:stCondLst>
                            <p:childTnLst>
                              <p:par>
                                <p:cTn id="91" presetID="17" presetClass="entr" presetSubtype="10" fill="hold" nodeType="afterEffect">
                                  <p:stCondLst>
                                    <p:cond delay="0"/>
                                  </p:stCondLst>
                                  <p:childTnLst>
                                    <p:set>
                                      <p:cBhvr>
                                        <p:cTn id="92" dur="1" fill="hold">
                                          <p:stCondLst>
                                            <p:cond delay="0"/>
                                          </p:stCondLst>
                                        </p:cTn>
                                        <p:tgtEl>
                                          <p:spTgt spid="48"/>
                                        </p:tgtEl>
                                        <p:attrNameLst>
                                          <p:attrName>style.visibility</p:attrName>
                                        </p:attrNameLst>
                                      </p:cBhvr>
                                      <p:to>
                                        <p:strVal val="visible"/>
                                      </p:to>
                                    </p:set>
                                    <p:anim calcmode="lin" valueType="num">
                                      <p:cBhvr>
                                        <p:cTn id="93" dur="500" fill="hold"/>
                                        <p:tgtEl>
                                          <p:spTgt spid="48"/>
                                        </p:tgtEl>
                                        <p:attrNameLst>
                                          <p:attrName>ppt_w</p:attrName>
                                        </p:attrNameLst>
                                      </p:cBhvr>
                                      <p:tavLst>
                                        <p:tav tm="0">
                                          <p:val>
                                            <p:fltVal val="0"/>
                                          </p:val>
                                        </p:tav>
                                        <p:tav tm="100000">
                                          <p:val>
                                            <p:strVal val="#ppt_w"/>
                                          </p:val>
                                        </p:tav>
                                      </p:tavLst>
                                    </p:anim>
                                    <p:anim calcmode="lin" valueType="num">
                                      <p:cBhvr>
                                        <p:cTn id="94" dur="500" fill="hold"/>
                                        <p:tgtEl>
                                          <p:spTgt spid="48"/>
                                        </p:tgtEl>
                                        <p:attrNameLst>
                                          <p:attrName>ppt_h</p:attrName>
                                        </p:attrNameLst>
                                      </p:cBhvr>
                                      <p:tavLst>
                                        <p:tav tm="0">
                                          <p:val>
                                            <p:strVal val="#ppt_h"/>
                                          </p:val>
                                        </p:tav>
                                        <p:tav tm="100000">
                                          <p:val>
                                            <p:strVal val="#ppt_h"/>
                                          </p:val>
                                        </p:tav>
                                      </p:tavLst>
                                    </p:anim>
                                  </p:childTnLst>
                                </p:cTn>
                              </p:par>
                            </p:childTnLst>
                          </p:cTn>
                        </p:par>
                        <p:par>
                          <p:cTn id="95" fill="hold">
                            <p:stCondLst>
                              <p:cond delay="1000"/>
                            </p:stCondLst>
                            <p:childTnLst>
                              <p:par>
                                <p:cTn id="96" presetID="1" presetClass="entr" presetSubtype="0" fill="hold" nodeType="afterEffect">
                                  <p:stCondLst>
                                    <p:cond delay="0"/>
                                  </p:stCondLst>
                                  <p:childTnLst>
                                    <p:set>
                                      <p:cBhvr>
                                        <p:cTn id="97" dur="1" fill="hold">
                                          <p:stCondLst>
                                            <p:cond delay="0"/>
                                          </p:stCondLst>
                                        </p:cTn>
                                        <p:tgtEl>
                                          <p:spTgt spid="3"/>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45"/>
                                        </p:tgtEl>
                                        <p:attrNameLst>
                                          <p:attrName>style.visibility</p:attrName>
                                        </p:attrNameLst>
                                      </p:cBhvr>
                                      <p:to>
                                        <p:strVal val="hidden"/>
                                      </p:to>
                                    </p:set>
                                  </p:childTnLst>
                                </p:cTn>
                              </p:par>
                            </p:childTnLst>
                          </p:cTn>
                        </p:par>
                        <p:par>
                          <p:cTn id="102" fill="hold">
                            <p:stCondLst>
                              <p:cond delay="0"/>
                            </p:stCondLst>
                            <p:childTnLst>
                              <p:par>
                                <p:cTn id="103" presetID="35" presetClass="path" presetSubtype="0" accel="50000" decel="50000" fill="hold" nodeType="afterEffect">
                                  <p:stCondLst>
                                    <p:cond delay="0"/>
                                  </p:stCondLst>
                                  <p:childTnLst>
                                    <p:animMotion origin="layout" path="M 4.72222E-6 -3.7037E-7 L -0.32223 -3.7037E-7 " pathEditMode="relative" rAng="0" ptsTypes="AA">
                                      <p:cBhvr>
                                        <p:cTn id="104" dur="2000" fill="hold"/>
                                        <p:tgtEl>
                                          <p:spTgt spid="48"/>
                                        </p:tgtEl>
                                        <p:attrNameLst>
                                          <p:attrName>ppt_x</p:attrName>
                                          <p:attrName>ppt_y</p:attrName>
                                        </p:attrNameLst>
                                      </p:cBhvr>
                                      <p:rCtr x="-16111" y="0"/>
                                    </p:animMotion>
                                  </p:childTnLst>
                                </p:cTn>
                              </p:par>
                            </p:childTnLst>
                          </p:cTn>
                        </p:par>
                      </p:childTnLst>
                    </p:cTn>
                  </p:par>
                  <p:par>
                    <p:cTn id="105" fill="hold">
                      <p:stCondLst>
                        <p:cond delay="indefinite"/>
                      </p:stCondLst>
                      <p:childTnLst>
                        <p:par>
                          <p:cTn id="106" fill="hold">
                            <p:stCondLst>
                              <p:cond delay="0"/>
                            </p:stCondLst>
                            <p:childTnLst>
                              <p:par>
                                <p:cTn id="107" presetID="17" presetClass="exit" presetSubtype="10" fill="hold" nodeType="clickEffect">
                                  <p:stCondLst>
                                    <p:cond delay="0"/>
                                  </p:stCondLst>
                                  <p:childTnLst>
                                    <p:anim calcmode="lin" valueType="num">
                                      <p:cBhvr>
                                        <p:cTn id="108" dur="500"/>
                                        <p:tgtEl>
                                          <p:spTgt spid="50"/>
                                        </p:tgtEl>
                                        <p:attrNameLst>
                                          <p:attrName>ppt_w</p:attrName>
                                        </p:attrNameLst>
                                      </p:cBhvr>
                                      <p:tavLst>
                                        <p:tav tm="0">
                                          <p:val>
                                            <p:strVal val="ppt_w"/>
                                          </p:val>
                                        </p:tav>
                                        <p:tav tm="100000">
                                          <p:val>
                                            <p:fltVal val="0"/>
                                          </p:val>
                                        </p:tav>
                                      </p:tavLst>
                                    </p:anim>
                                    <p:anim calcmode="lin" valueType="num">
                                      <p:cBhvr>
                                        <p:cTn id="109" dur="500"/>
                                        <p:tgtEl>
                                          <p:spTgt spid="50"/>
                                        </p:tgtEl>
                                        <p:attrNameLst>
                                          <p:attrName>ppt_h</p:attrName>
                                        </p:attrNameLst>
                                      </p:cBhvr>
                                      <p:tavLst>
                                        <p:tav tm="0">
                                          <p:val>
                                            <p:strVal val="ppt_h"/>
                                          </p:val>
                                        </p:tav>
                                        <p:tav tm="100000">
                                          <p:val>
                                            <p:strVal val="ppt_h"/>
                                          </p:val>
                                        </p:tav>
                                      </p:tavLst>
                                    </p:anim>
                                    <p:set>
                                      <p:cBhvr>
                                        <p:cTn id="110" dur="1" fill="hold">
                                          <p:stCondLst>
                                            <p:cond delay="499"/>
                                          </p:stCondLst>
                                        </p:cTn>
                                        <p:tgtEl>
                                          <p:spTgt spid="50"/>
                                        </p:tgtEl>
                                        <p:attrNameLst>
                                          <p:attrName>style.visibility</p:attrName>
                                        </p:attrNameLst>
                                      </p:cBhvr>
                                      <p:to>
                                        <p:strVal val="hidden"/>
                                      </p:to>
                                    </p:set>
                                  </p:childTnLst>
                                </p:cTn>
                              </p:par>
                            </p:childTnLst>
                          </p:cTn>
                        </p:par>
                        <p:par>
                          <p:cTn id="111" fill="hold">
                            <p:stCondLst>
                              <p:cond delay="500"/>
                            </p:stCondLst>
                            <p:childTnLst>
                              <p:par>
                                <p:cTn id="112" presetID="17" presetClass="entr" presetSubtype="10" fill="hold" nodeType="afterEffect">
                                  <p:stCondLst>
                                    <p:cond delay="0"/>
                                  </p:stCondLst>
                                  <p:childTnLst>
                                    <p:set>
                                      <p:cBhvr>
                                        <p:cTn id="113" dur="1" fill="hold">
                                          <p:stCondLst>
                                            <p:cond delay="0"/>
                                          </p:stCondLst>
                                        </p:cTn>
                                        <p:tgtEl>
                                          <p:spTgt spid="49"/>
                                        </p:tgtEl>
                                        <p:attrNameLst>
                                          <p:attrName>style.visibility</p:attrName>
                                        </p:attrNameLst>
                                      </p:cBhvr>
                                      <p:to>
                                        <p:strVal val="visible"/>
                                      </p:to>
                                    </p:set>
                                    <p:anim calcmode="lin" valueType="num">
                                      <p:cBhvr>
                                        <p:cTn id="114" dur="500" fill="hold"/>
                                        <p:tgtEl>
                                          <p:spTgt spid="49"/>
                                        </p:tgtEl>
                                        <p:attrNameLst>
                                          <p:attrName>ppt_w</p:attrName>
                                        </p:attrNameLst>
                                      </p:cBhvr>
                                      <p:tavLst>
                                        <p:tav tm="0">
                                          <p:val>
                                            <p:fltVal val="0"/>
                                          </p:val>
                                        </p:tav>
                                        <p:tav tm="100000">
                                          <p:val>
                                            <p:strVal val="#ppt_w"/>
                                          </p:val>
                                        </p:tav>
                                      </p:tavLst>
                                    </p:anim>
                                    <p:anim calcmode="lin" valueType="num">
                                      <p:cBhvr>
                                        <p:cTn id="115" dur="500" fill="hold"/>
                                        <p:tgtEl>
                                          <p:spTgt spid="49"/>
                                        </p:tgtEl>
                                        <p:attrNameLst>
                                          <p:attrName>ppt_h</p:attrName>
                                        </p:attrNameLst>
                                      </p:cBhvr>
                                      <p:tavLst>
                                        <p:tav tm="0">
                                          <p:val>
                                            <p:strVal val="#ppt_h"/>
                                          </p:val>
                                        </p:tav>
                                        <p:tav tm="100000">
                                          <p:val>
                                            <p:strVal val="#ppt_h"/>
                                          </p:val>
                                        </p:tav>
                                      </p:tavLst>
                                    </p:anim>
                                  </p:childTnLst>
                                </p:cTn>
                              </p:par>
                            </p:childTnLst>
                          </p:cTn>
                        </p:par>
                        <p:par>
                          <p:cTn id="116" fill="hold">
                            <p:stCondLst>
                              <p:cond delay="1000"/>
                            </p:stCondLst>
                            <p:childTnLst>
                              <p:par>
                                <p:cTn id="117" presetID="1" presetClass="entr" presetSubtype="0" fill="hold" nodeType="afterEffect">
                                  <p:stCondLst>
                                    <p:cond delay="0"/>
                                  </p:stCondLst>
                                  <p:childTnLst>
                                    <p:set>
                                      <p:cBhvr>
                                        <p:cTn id="118" dur="1" fill="hold">
                                          <p:stCondLst>
                                            <p:cond delay="0"/>
                                          </p:stCondLst>
                                        </p:cTn>
                                        <p:tgtEl>
                                          <p:spTgt spid="3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48"/>
                                        </p:tgtEl>
                                        <p:attrNameLst>
                                          <p:attrName>style.visibility</p:attrName>
                                        </p:attrNameLst>
                                      </p:cBhvr>
                                      <p:to>
                                        <p:strVal val="hidden"/>
                                      </p:to>
                                    </p:set>
                                  </p:childTnLst>
                                </p:cTn>
                              </p:par>
                            </p:childTnLst>
                          </p:cTn>
                        </p:par>
                        <p:par>
                          <p:cTn id="123" fill="hold">
                            <p:stCondLst>
                              <p:cond delay="0"/>
                            </p:stCondLst>
                            <p:childTnLst>
                              <p:par>
                                <p:cTn id="124" presetID="35" presetClass="path" presetSubtype="0" accel="50000" decel="50000" fill="hold" nodeType="afterEffect">
                                  <p:stCondLst>
                                    <p:cond delay="0"/>
                                  </p:stCondLst>
                                  <p:childTnLst>
                                    <p:animMotion origin="layout" path="M 1.11111E-6 -3.7037E-7 L -0.3224 -3.7037E-7 " pathEditMode="relative" rAng="0" ptsTypes="AA">
                                      <p:cBhvr>
                                        <p:cTn id="125" dur="2000" fill="hold"/>
                                        <p:tgtEl>
                                          <p:spTgt spid="49"/>
                                        </p:tgtEl>
                                        <p:attrNameLst>
                                          <p:attrName>ppt_x</p:attrName>
                                          <p:attrName>ppt_y</p:attrName>
                                        </p:attrNameLst>
                                      </p:cBhvr>
                                      <p:rCtr x="-16128" y="0"/>
                                    </p:animMotion>
                                  </p:childTnLst>
                                </p:cTn>
                              </p:par>
                            </p:childTnLst>
                          </p:cTn>
                        </p:par>
                      </p:childTnLst>
                    </p:cTn>
                  </p:par>
                  <p:par>
                    <p:cTn id="126" fill="hold">
                      <p:stCondLst>
                        <p:cond delay="indefinite"/>
                      </p:stCondLst>
                      <p:childTnLst>
                        <p:par>
                          <p:cTn id="127" fill="hold">
                            <p:stCondLst>
                              <p:cond delay="0"/>
                            </p:stCondLst>
                            <p:childTnLst>
                              <p:par>
                                <p:cTn id="128" presetID="17" presetClass="exit" presetSubtype="10" fill="hold" nodeType="clickEffect">
                                  <p:stCondLst>
                                    <p:cond delay="0"/>
                                  </p:stCondLst>
                                  <p:childTnLst>
                                    <p:anim calcmode="lin" valueType="num">
                                      <p:cBhvr>
                                        <p:cTn id="129" dur="500"/>
                                        <p:tgtEl>
                                          <p:spTgt spid="52"/>
                                        </p:tgtEl>
                                        <p:attrNameLst>
                                          <p:attrName>ppt_w</p:attrName>
                                        </p:attrNameLst>
                                      </p:cBhvr>
                                      <p:tavLst>
                                        <p:tav tm="0">
                                          <p:val>
                                            <p:strVal val="ppt_w"/>
                                          </p:val>
                                        </p:tav>
                                        <p:tav tm="100000">
                                          <p:val>
                                            <p:fltVal val="0"/>
                                          </p:val>
                                        </p:tav>
                                      </p:tavLst>
                                    </p:anim>
                                    <p:anim calcmode="lin" valueType="num">
                                      <p:cBhvr>
                                        <p:cTn id="130" dur="500"/>
                                        <p:tgtEl>
                                          <p:spTgt spid="52"/>
                                        </p:tgtEl>
                                        <p:attrNameLst>
                                          <p:attrName>ppt_h</p:attrName>
                                        </p:attrNameLst>
                                      </p:cBhvr>
                                      <p:tavLst>
                                        <p:tav tm="0">
                                          <p:val>
                                            <p:strVal val="ppt_h"/>
                                          </p:val>
                                        </p:tav>
                                        <p:tav tm="100000">
                                          <p:val>
                                            <p:strVal val="ppt_h"/>
                                          </p:val>
                                        </p:tav>
                                      </p:tavLst>
                                    </p:anim>
                                    <p:set>
                                      <p:cBhvr>
                                        <p:cTn id="131" dur="1" fill="hold">
                                          <p:stCondLst>
                                            <p:cond delay="499"/>
                                          </p:stCondLst>
                                        </p:cTn>
                                        <p:tgtEl>
                                          <p:spTgt spid="52"/>
                                        </p:tgtEl>
                                        <p:attrNameLst>
                                          <p:attrName>style.visibility</p:attrName>
                                        </p:attrNameLst>
                                      </p:cBhvr>
                                      <p:to>
                                        <p:strVal val="hidden"/>
                                      </p:to>
                                    </p:set>
                                  </p:childTnLst>
                                </p:cTn>
                              </p:par>
                            </p:childTnLst>
                          </p:cTn>
                        </p:par>
                        <p:par>
                          <p:cTn id="132" fill="hold">
                            <p:stCondLst>
                              <p:cond delay="500"/>
                            </p:stCondLst>
                            <p:childTnLst>
                              <p:par>
                                <p:cTn id="133" presetID="17" presetClass="entr" presetSubtype="10" fill="hold" nodeType="afterEffect">
                                  <p:stCondLst>
                                    <p:cond delay="0"/>
                                  </p:stCondLst>
                                  <p:childTnLst>
                                    <p:set>
                                      <p:cBhvr>
                                        <p:cTn id="134" dur="1" fill="hold">
                                          <p:stCondLst>
                                            <p:cond delay="0"/>
                                          </p:stCondLst>
                                        </p:cTn>
                                        <p:tgtEl>
                                          <p:spTgt spid="51"/>
                                        </p:tgtEl>
                                        <p:attrNameLst>
                                          <p:attrName>style.visibility</p:attrName>
                                        </p:attrNameLst>
                                      </p:cBhvr>
                                      <p:to>
                                        <p:strVal val="visible"/>
                                      </p:to>
                                    </p:set>
                                    <p:anim calcmode="lin" valueType="num">
                                      <p:cBhvr>
                                        <p:cTn id="135" dur="500" fill="hold"/>
                                        <p:tgtEl>
                                          <p:spTgt spid="51"/>
                                        </p:tgtEl>
                                        <p:attrNameLst>
                                          <p:attrName>ppt_w</p:attrName>
                                        </p:attrNameLst>
                                      </p:cBhvr>
                                      <p:tavLst>
                                        <p:tav tm="0">
                                          <p:val>
                                            <p:fltVal val="0"/>
                                          </p:val>
                                        </p:tav>
                                        <p:tav tm="100000">
                                          <p:val>
                                            <p:strVal val="#ppt_w"/>
                                          </p:val>
                                        </p:tav>
                                      </p:tavLst>
                                    </p:anim>
                                    <p:anim calcmode="lin" valueType="num">
                                      <p:cBhvr>
                                        <p:cTn id="136" dur="500" fill="hold"/>
                                        <p:tgtEl>
                                          <p:spTgt spid="51"/>
                                        </p:tgtEl>
                                        <p:attrNameLst>
                                          <p:attrName>ppt_h</p:attrName>
                                        </p:attrNameLst>
                                      </p:cBhvr>
                                      <p:tavLst>
                                        <p:tav tm="0">
                                          <p:val>
                                            <p:strVal val="#ppt_h"/>
                                          </p:val>
                                        </p:tav>
                                        <p:tav tm="100000">
                                          <p:val>
                                            <p:strVal val="#ppt_h"/>
                                          </p:val>
                                        </p:tav>
                                      </p:tavLst>
                                    </p:anim>
                                  </p:childTnLst>
                                </p:cTn>
                              </p:par>
                            </p:childTnLst>
                          </p:cTn>
                        </p:par>
                        <p:par>
                          <p:cTn id="137" fill="hold">
                            <p:stCondLst>
                              <p:cond delay="1000"/>
                            </p:stCondLst>
                            <p:childTnLst>
                              <p:par>
                                <p:cTn id="138" presetID="1" presetClass="entr" presetSubtype="0" fill="hold" nodeType="afterEffect">
                                  <p:stCondLst>
                                    <p:cond delay="0"/>
                                  </p:stCondLst>
                                  <p:childTnLst>
                                    <p:set>
                                      <p:cBhvr>
                                        <p:cTn id="139" dur="1" fill="hold">
                                          <p:stCondLst>
                                            <p:cond delay="0"/>
                                          </p:stCondLst>
                                        </p:cTn>
                                        <p:tgtEl>
                                          <p:spTgt spid="8"/>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nodeType="clickEffect">
                                  <p:stCondLst>
                                    <p:cond delay="0"/>
                                  </p:stCondLst>
                                  <p:childTnLst>
                                    <p:set>
                                      <p:cBhvr>
                                        <p:cTn id="143" dur="1" fill="hold">
                                          <p:stCondLst>
                                            <p:cond delay="0"/>
                                          </p:stCondLst>
                                        </p:cTn>
                                        <p:tgtEl>
                                          <p:spTgt spid="49"/>
                                        </p:tgtEl>
                                        <p:attrNameLst>
                                          <p:attrName>style.visibility</p:attrName>
                                        </p:attrNameLst>
                                      </p:cBhvr>
                                      <p:to>
                                        <p:strVal val="hidden"/>
                                      </p:to>
                                    </p:set>
                                  </p:childTnLst>
                                </p:cTn>
                              </p:par>
                            </p:childTnLst>
                          </p:cTn>
                        </p:par>
                        <p:par>
                          <p:cTn id="144" fill="hold">
                            <p:stCondLst>
                              <p:cond delay="0"/>
                            </p:stCondLst>
                            <p:childTnLst>
                              <p:par>
                                <p:cTn id="145" presetID="35" presetClass="path" presetSubtype="0" accel="50000" decel="50000" fill="hold" nodeType="afterEffect">
                                  <p:stCondLst>
                                    <p:cond delay="0"/>
                                  </p:stCondLst>
                                  <p:childTnLst>
                                    <p:animMotion origin="layout" path="M 3.88889E-6 -3.7037E-7 L -0.32813 -3.7037E-7 " pathEditMode="relative" rAng="0" ptsTypes="AA">
                                      <p:cBhvr>
                                        <p:cTn id="146" dur="2000" fill="hold"/>
                                        <p:tgtEl>
                                          <p:spTgt spid="51"/>
                                        </p:tgtEl>
                                        <p:attrNameLst>
                                          <p:attrName>ppt_x</p:attrName>
                                          <p:attrName>ppt_y</p:attrName>
                                        </p:attrNameLst>
                                      </p:cBhvr>
                                      <p:rCtr x="-16406" y="0"/>
                                    </p:animMotion>
                                  </p:childTnLst>
                                </p:cTn>
                              </p:par>
                            </p:childTnLst>
                          </p:cTn>
                        </p:par>
                      </p:childTnLst>
                    </p:cTn>
                  </p:par>
                  <p:par>
                    <p:cTn id="147" fill="hold">
                      <p:stCondLst>
                        <p:cond delay="indefinite"/>
                      </p:stCondLst>
                      <p:childTnLst>
                        <p:par>
                          <p:cTn id="148" fill="hold">
                            <p:stCondLst>
                              <p:cond delay="0"/>
                            </p:stCondLst>
                            <p:childTnLst>
                              <p:par>
                                <p:cTn id="149" presetID="17" presetClass="exit" presetSubtype="10" fill="hold" nodeType="clickEffect">
                                  <p:stCondLst>
                                    <p:cond delay="0"/>
                                  </p:stCondLst>
                                  <p:childTnLst>
                                    <p:anim calcmode="lin" valueType="num">
                                      <p:cBhvr>
                                        <p:cTn id="150" dur="500"/>
                                        <p:tgtEl>
                                          <p:spTgt spid="54"/>
                                        </p:tgtEl>
                                        <p:attrNameLst>
                                          <p:attrName>ppt_w</p:attrName>
                                        </p:attrNameLst>
                                      </p:cBhvr>
                                      <p:tavLst>
                                        <p:tav tm="0">
                                          <p:val>
                                            <p:strVal val="ppt_w"/>
                                          </p:val>
                                        </p:tav>
                                        <p:tav tm="100000">
                                          <p:val>
                                            <p:fltVal val="0"/>
                                          </p:val>
                                        </p:tav>
                                      </p:tavLst>
                                    </p:anim>
                                    <p:anim calcmode="lin" valueType="num">
                                      <p:cBhvr>
                                        <p:cTn id="151" dur="500"/>
                                        <p:tgtEl>
                                          <p:spTgt spid="54"/>
                                        </p:tgtEl>
                                        <p:attrNameLst>
                                          <p:attrName>ppt_h</p:attrName>
                                        </p:attrNameLst>
                                      </p:cBhvr>
                                      <p:tavLst>
                                        <p:tav tm="0">
                                          <p:val>
                                            <p:strVal val="ppt_h"/>
                                          </p:val>
                                        </p:tav>
                                        <p:tav tm="100000">
                                          <p:val>
                                            <p:strVal val="ppt_h"/>
                                          </p:val>
                                        </p:tav>
                                      </p:tavLst>
                                    </p:anim>
                                    <p:set>
                                      <p:cBhvr>
                                        <p:cTn id="152" dur="1" fill="hold">
                                          <p:stCondLst>
                                            <p:cond delay="499"/>
                                          </p:stCondLst>
                                        </p:cTn>
                                        <p:tgtEl>
                                          <p:spTgt spid="54"/>
                                        </p:tgtEl>
                                        <p:attrNameLst>
                                          <p:attrName>style.visibility</p:attrName>
                                        </p:attrNameLst>
                                      </p:cBhvr>
                                      <p:to>
                                        <p:strVal val="hidden"/>
                                      </p:to>
                                    </p:set>
                                  </p:childTnLst>
                                </p:cTn>
                              </p:par>
                            </p:childTnLst>
                          </p:cTn>
                        </p:par>
                        <p:par>
                          <p:cTn id="153" fill="hold">
                            <p:stCondLst>
                              <p:cond delay="500"/>
                            </p:stCondLst>
                            <p:childTnLst>
                              <p:par>
                                <p:cTn id="154" presetID="17" presetClass="entr" presetSubtype="10" fill="hold" nodeType="afterEffect">
                                  <p:stCondLst>
                                    <p:cond delay="0"/>
                                  </p:stCondLst>
                                  <p:childTnLst>
                                    <p:set>
                                      <p:cBhvr>
                                        <p:cTn id="155" dur="1" fill="hold">
                                          <p:stCondLst>
                                            <p:cond delay="0"/>
                                          </p:stCondLst>
                                        </p:cTn>
                                        <p:tgtEl>
                                          <p:spTgt spid="53"/>
                                        </p:tgtEl>
                                        <p:attrNameLst>
                                          <p:attrName>style.visibility</p:attrName>
                                        </p:attrNameLst>
                                      </p:cBhvr>
                                      <p:to>
                                        <p:strVal val="visible"/>
                                      </p:to>
                                    </p:set>
                                    <p:anim calcmode="lin" valueType="num">
                                      <p:cBhvr>
                                        <p:cTn id="156" dur="500" fill="hold"/>
                                        <p:tgtEl>
                                          <p:spTgt spid="53"/>
                                        </p:tgtEl>
                                        <p:attrNameLst>
                                          <p:attrName>ppt_w</p:attrName>
                                        </p:attrNameLst>
                                      </p:cBhvr>
                                      <p:tavLst>
                                        <p:tav tm="0">
                                          <p:val>
                                            <p:fltVal val="0"/>
                                          </p:val>
                                        </p:tav>
                                        <p:tav tm="100000">
                                          <p:val>
                                            <p:strVal val="#ppt_w"/>
                                          </p:val>
                                        </p:tav>
                                      </p:tavLst>
                                    </p:anim>
                                    <p:anim calcmode="lin" valueType="num">
                                      <p:cBhvr>
                                        <p:cTn id="157" dur="500" fill="hold"/>
                                        <p:tgtEl>
                                          <p:spTgt spid="53"/>
                                        </p:tgtEl>
                                        <p:attrNameLst>
                                          <p:attrName>ppt_h</p:attrName>
                                        </p:attrNameLst>
                                      </p:cBhvr>
                                      <p:tavLst>
                                        <p:tav tm="0">
                                          <p:val>
                                            <p:strVal val="#ppt_h"/>
                                          </p:val>
                                        </p:tav>
                                        <p:tav tm="100000">
                                          <p:val>
                                            <p:strVal val="#ppt_h"/>
                                          </p:val>
                                        </p:tav>
                                      </p:tavLst>
                                    </p:anim>
                                  </p:childTnLst>
                                </p:cTn>
                              </p:par>
                            </p:childTnLst>
                          </p:cTn>
                        </p:par>
                        <p:par>
                          <p:cTn id="158" fill="hold">
                            <p:stCondLst>
                              <p:cond delay="1000"/>
                            </p:stCondLst>
                            <p:childTnLst>
                              <p:par>
                                <p:cTn id="159" presetID="1" presetClass="entr" presetSubtype="0" fill="hold" nodeType="afterEffect">
                                  <p:stCondLst>
                                    <p:cond delay="0"/>
                                  </p:stCondLst>
                                  <p:childTnLst>
                                    <p:set>
                                      <p:cBhvr>
                                        <p:cTn id="160" dur="1" fill="hold">
                                          <p:stCondLst>
                                            <p:cond delay="0"/>
                                          </p:stCondLst>
                                        </p:cTn>
                                        <p:tgtEl>
                                          <p:spTgt spid="34"/>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51"/>
                                        </p:tgtEl>
                                        <p:attrNameLst>
                                          <p:attrName>style.visibility</p:attrName>
                                        </p:attrNameLst>
                                      </p:cBhvr>
                                      <p:to>
                                        <p:strVal val="hidden"/>
                                      </p:to>
                                    </p:set>
                                  </p:childTnLst>
                                </p:cTn>
                              </p:par>
                            </p:childTnLst>
                          </p:cTn>
                        </p:par>
                        <p:par>
                          <p:cTn id="165" fill="hold">
                            <p:stCondLst>
                              <p:cond delay="0"/>
                            </p:stCondLst>
                            <p:childTnLst>
                              <p:par>
                                <p:cTn id="166" presetID="35" presetClass="path" presetSubtype="0" accel="50000" decel="50000" fill="hold" nodeType="afterEffect">
                                  <p:stCondLst>
                                    <p:cond delay="0"/>
                                  </p:stCondLst>
                                  <p:childTnLst>
                                    <p:animMotion origin="layout" path="M 2.77778E-7 -3.7037E-7 L -0.32292 -3.7037E-7 " pathEditMode="relative" rAng="0" ptsTypes="AA">
                                      <p:cBhvr>
                                        <p:cTn id="167" dur="2000" fill="hold"/>
                                        <p:tgtEl>
                                          <p:spTgt spid="53"/>
                                        </p:tgtEl>
                                        <p:attrNameLst>
                                          <p:attrName>ppt_x</p:attrName>
                                          <p:attrName>ppt_y</p:attrName>
                                        </p:attrNameLst>
                                      </p:cBhvr>
                                      <p:rCtr x="-16146" y="0"/>
                                    </p:animMotion>
                                  </p:childTnLst>
                                </p:cTn>
                              </p:par>
                            </p:childTnLst>
                          </p:cTn>
                        </p:par>
                      </p:childTnLst>
                    </p:cTn>
                  </p:par>
                  <p:par>
                    <p:cTn id="168" fill="hold">
                      <p:stCondLst>
                        <p:cond delay="indefinite"/>
                      </p:stCondLst>
                      <p:childTnLst>
                        <p:par>
                          <p:cTn id="169" fill="hold">
                            <p:stCondLst>
                              <p:cond delay="0"/>
                            </p:stCondLst>
                            <p:childTnLst>
                              <p:par>
                                <p:cTn id="170" presetID="17" presetClass="exit" presetSubtype="10" fill="hold" nodeType="clickEffect">
                                  <p:stCondLst>
                                    <p:cond delay="0"/>
                                  </p:stCondLst>
                                  <p:childTnLst>
                                    <p:anim calcmode="lin" valueType="num">
                                      <p:cBhvr>
                                        <p:cTn id="171" dur="500"/>
                                        <p:tgtEl>
                                          <p:spTgt spid="56"/>
                                        </p:tgtEl>
                                        <p:attrNameLst>
                                          <p:attrName>ppt_w</p:attrName>
                                        </p:attrNameLst>
                                      </p:cBhvr>
                                      <p:tavLst>
                                        <p:tav tm="0">
                                          <p:val>
                                            <p:strVal val="ppt_w"/>
                                          </p:val>
                                        </p:tav>
                                        <p:tav tm="100000">
                                          <p:val>
                                            <p:fltVal val="0"/>
                                          </p:val>
                                        </p:tav>
                                      </p:tavLst>
                                    </p:anim>
                                    <p:anim calcmode="lin" valueType="num">
                                      <p:cBhvr>
                                        <p:cTn id="172" dur="500"/>
                                        <p:tgtEl>
                                          <p:spTgt spid="56"/>
                                        </p:tgtEl>
                                        <p:attrNameLst>
                                          <p:attrName>ppt_h</p:attrName>
                                        </p:attrNameLst>
                                      </p:cBhvr>
                                      <p:tavLst>
                                        <p:tav tm="0">
                                          <p:val>
                                            <p:strVal val="ppt_h"/>
                                          </p:val>
                                        </p:tav>
                                        <p:tav tm="100000">
                                          <p:val>
                                            <p:strVal val="ppt_h"/>
                                          </p:val>
                                        </p:tav>
                                      </p:tavLst>
                                    </p:anim>
                                    <p:set>
                                      <p:cBhvr>
                                        <p:cTn id="173" dur="1" fill="hold">
                                          <p:stCondLst>
                                            <p:cond delay="499"/>
                                          </p:stCondLst>
                                        </p:cTn>
                                        <p:tgtEl>
                                          <p:spTgt spid="56"/>
                                        </p:tgtEl>
                                        <p:attrNameLst>
                                          <p:attrName>style.visibility</p:attrName>
                                        </p:attrNameLst>
                                      </p:cBhvr>
                                      <p:to>
                                        <p:strVal val="hidden"/>
                                      </p:to>
                                    </p:set>
                                  </p:childTnLst>
                                </p:cTn>
                              </p:par>
                            </p:childTnLst>
                          </p:cTn>
                        </p:par>
                        <p:par>
                          <p:cTn id="174" fill="hold">
                            <p:stCondLst>
                              <p:cond delay="500"/>
                            </p:stCondLst>
                            <p:childTnLst>
                              <p:par>
                                <p:cTn id="175" presetID="17" presetClass="entr" presetSubtype="10" fill="hold" nodeType="afterEffect">
                                  <p:stCondLst>
                                    <p:cond delay="0"/>
                                  </p:stCondLst>
                                  <p:childTnLst>
                                    <p:set>
                                      <p:cBhvr>
                                        <p:cTn id="176" dur="1" fill="hold">
                                          <p:stCondLst>
                                            <p:cond delay="0"/>
                                          </p:stCondLst>
                                        </p:cTn>
                                        <p:tgtEl>
                                          <p:spTgt spid="55"/>
                                        </p:tgtEl>
                                        <p:attrNameLst>
                                          <p:attrName>style.visibility</p:attrName>
                                        </p:attrNameLst>
                                      </p:cBhvr>
                                      <p:to>
                                        <p:strVal val="visible"/>
                                      </p:to>
                                    </p:set>
                                    <p:anim calcmode="lin" valueType="num">
                                      <p:cBhvr>
                                        <p:cTn id="177" dur="500" fill="hold"/>
                                        <p:tgtEl>
                                          <p:spTgt spid="55"/>
                                        </p:tgtEl>
                                        <p:attrNameLst>
                                          <p:attrName>ppt_w</p:attrName>
                                        </p:attrNameLst>
                                      </p:cBhvr>
                                      <p:tavLst>
                                        <p:tav tm="0">
                                          <p:val>
                                            <p:fltVal val="0"/>
                                          </p:val>
                                        </p:tav>
                                        <p:tav tm="100000">
                                          <p:val>
                                            <p:strVal val="#ppt_w"/>
                                          </p:val>
                                        </p:tav>
                                      </p:tavLst>
                                    </p:anim>
                                    <p:anim calcmode="lin" valueType="num">
                                      <p:cBhvr>
                                        <p:cTn id="178" dur="500" fill="hold"/>
                                        <p:tgtEl>
                                          <p:spTgt spid="55"/>
                                        </p:tgtEl>
                                        <p:attrNameLst>
                                          <p:attrName>ppt_h</p:attrName>
                                        </p:attrNameLst>
                                      </p:cBhvr>
                                      <p:tavLst>
                                        <p:tav tm="0">
                                          <p:val>
                                            <p:strVal val="#ppt_h"/>
                                          </p:val>
                                        </p:tav>
                                        <p:tav tm="100000">
                                          <p:val>
                                            <p:strVal val="#ppt_h"/>
                                          </p:val>
                                        </p:tav>
                                      </p:tavLst>
                                    </p:anim>
                                  </p:childTnLst>
                                </p:cTn>
                              </p:par>
                            </p:childTnLst>
                          </p:cTn>
                        </p:par>
                        <p:par>
                          <p:cTn id="179" fill="hold">
                            <p:stCondLst>
                              <p:cond delay="1000"/>
                            </p:stCondLst>
                            <p:childTnLst>
                              <p:par>
                                <p:cTn id="180" presetID="1" presetClass="entr" presetSubtype="0" fill="hold" nodeType="afterEffect">
                                  <p:stCondLst>
                                    <p:cond delay="0"/>
                                  </p:stCondLst>
                                  <p:childTnLst>
                                    <p:set>
                                      <p:cBhvr>
                                        <p:cTn id="181" dur="1" fill="hold">
                                          <p:stCondLst>
                                            <p:cond delay="0"/>
                                          </p:stCondLst>
                                        </p:cTn>
                                        <p:tgtEl>
                                          <p:spTgt spid="35"/>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xit" presetSubtype="0" fill="hold" nodeType="clickEffect">
                                  <p:stCondLst>
                                    <p:cond delay="0"/>
                                  </p:stCondLst>
                                  <p:childTnLst>
                                    <p:set>
                                      <p:cBhvr>
                                        <p:cTn id="185" dur="1" fill="hold">
                                          <p:stCondLst>
                                            <p:cond delay="0"/>
                                          </p:stCondLst>
                                        </p:cTn>
                                        <p:tgtEl>
                                          <p:spTgt spid="53"/>
                                        </p:tgtEl>
                                        <p:attrNameLst>
                                          <p:attrName>style.visibility</p:attrName>
                                        </p:attrNameLst>
                                      </p:cBhvr>
                                      <p:to>
                                        <p:strVal val="hidden"/>
                                      </p:to>
                                    </p:set>
                                  </p:childTnLst>
                                </p:cTn>
                              </p:par>
                            </p:childTnLst>
                          </p:cTn>
                        </p:par>
                        <p:par>
                          <p:cTn id="186" fill="hold">
                            <p:stCondLst>
                              <p:cond delay="0"/>
                            </p:stCondLst>
                            <p:childTnLst>
                              <p:par>
                                <p:cTn id="187" presetID="35" presetClass="path" presetSubtype="0" accel="50000" decel="50000" fill="hold" nodeType="afterEffect">
                                  <p:stCondLst>
                                    <p:cond delay="0"/>
                                  </p:stCondLst>
                                  <p:childTnLst>
                                    <p:animMotion origin="layout" path="M 1.11111E-6 -3.7037E-7 L -0.3224 -3.7037E-7 " pathEditMode="relative" rAng="0" ptsTypes="AA">
                                      <p:cBhvr>
                                        <p:cTn id="188" dur="2000" fill="hold"/>
                                        <p:tgtEl>
                                          <p:spTgt spid="55"/>
                                        </p:tgtEl>
                                        <p:attrNameLst>
                                          <p:attrName>ppt_x</p:attrName>
                                          <p:attrName>ppt_y</p:attrName>
                                        </p:attrNameLst>
                                      </p:cBhvr>
                                      <p:rCtr x="-16128" y="0"/>
                                    </p:animMotion>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nodeType="clickEffect">
                                  <p:stCondLst>
                                    <p:cond delay="0"/>
                                  </p:stCondLst>
                                  <p:childTnLst>
                                    <p:set>
                                      <p:cBhvr>
                                        <p:cTn id="192" dur="1" fill="hold">
                                          <p:stCondLst>
                                            <p:cond delay="0"/>
                                          </p:stCondLst>
                                        </p:cTn>
                                        <p:tgtEl>
                                          <p:spTgt spid="55"/>
                                        </p:tgtEl>
                                        <p:attrNameLst>
                                          <p:attrName>style.visibility</p:attrName>
                                        </p:attrNameLst>
                                      </p:cBhvr>
                                      <p:to>
                                        <p:strVal val="hidden"/>
                                      </p:to>
                                    </p:set>
                                  </p:childTnLst>
                                </p:cTn>
                              </p:par>
                              <p:par>
                                <p:cTn id="193" presetID="1" presetClass="exit" presetSubtype="0" fill="hold" grpId="0" nodeType="withEffect">
                                  <p:stCondLst>
                                    <p:cond delay="0"/>
                                  </p:stCondLst>
                                  <p:childTnLst>
                                    <p:set>
                                      <p:cBhvr>
                                        <p:cTn id="194"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bldLst>
      <p:bldP spid="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09" y="1125413"/>
            <a:ext cx="7626350" cy="429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3259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old water shock rnli">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967" y="1098675"/>
            <a:ext cx="8356314" cy="4178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153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138118"/>
            <a:ext cx="4536504" cy="954107"/>
          </a:xfrm>
          <a:prstGeom prst="rect">
            <a:avLst/>
          </a:prstGeom>
          <a:noFill/>
        </p:spPr>
        <p:txBody>
          <a:bodyPr wrap="square" rtlCol="0">
            <a:spAutoFit/>
          </a:bodyPr>
          <a:lstStyle/>
          <a:p>
            <a:r>
              <a:rPr lang="en-GB" sz="3200" b="1" dirty="0" smtClean="0">
                <a:ln>
                  <a:solidFill>
                    <a:schemeClr val="bg2"/>
                  </a:solidFill>
                </a:ln>
                <a:solidFill>
                  <a:srgbClr val="263B74"/>
                </a:solidFill>
                <a:latin typeface="Century Gothic" panose="020B0502020202020204" pitchFamily="34" charset="0"/>
                <a:cs typeface="Astoria Medium"/>
              </a:rPr>
              <a:t>At the beach…</a:t>
            </a:r>
          </a:p>
          <a:p>
            <a:r>
              <a:rPr lang="en-GB" sz="2400" b="1" dirty="0" smtClean="0">
                <a:ln>
                  <a:solidFill>
                    <a:schemeClr val="bg2"/>
                  </a:solidFill>
                </a:ln>
                <a:solidFill>
                  <a:srgbClr val="263B74"/>
                </a:solidFill>
                <a:latin typeface="Century Gothic" panose="020B0502020202020204" pitchFamily="34" charset="0"/>
              </a:rPr>
              <a:t>Rip currents</a:t>
            </a:r>
            <a:endParaRPr lang="en-GB" sz="2400" dirty="0">
              <a:ln>
                <a:solidFill>
                  <a:schemeClr val="bg2"/>
                </a:solidFill>
              </a:ln>
              <a:solidFill>
                <a:srgbClr val="263B74"/>
              </a:solidFill>
            </a:endParaRPr>
          </a:p>
        </p:txBody>
      </p:sp>
      <p:pic>
        <p:nvPicPr>
          <p:cNvPr id="5" name="Picture 4"/>
          <p:cNvPicPr>
            <a:picLocks noChangeAspect="1"/>
          </p:cNvPicPr>
          <p:nvPr/>
        </p:nvPicPr>
        <p:blipFill>
          <a:blip r:embed="rId3"/>
          <a:stretch>
            <a:fillRect/>
          </a:stretch>
        </p:blipFill>
        <p:spPr>
          <a:xfrm>
            <a:off x="981199" y="1349078"/>
            <a:ext cx="6928281" cy="3870193"/>
          </a:xfrm>
          <a:prstGeom prst="rect">
            <a:avLst/>
          </a:prstGeom>
        </p:spPr>
      </p:pic>
    </p:spTree>
    <p:extLst>
      <p:ext uri="{BB962C8B-B14F-4D97-AF65-F5344CB8AC3E}">
        <p14:creationId xmlns:p14="http://schemas.microsoft.com/office/powerpoint/2010/main" val="22710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6138" y="399572"/>
            <a:ext cx="4536504" cy="584775"/>
          </a:xfrm>
          <a:prstGeom prst="rect">
            <a:avLst/>
          </a:prstGeom>
          <a:noFill/>
        </p:spPr>
        <p:txBody>
          <a:bodyPr wrap="square" rtlCol="0">
            <a:spAutoFit/>
          </a:bodyPr>
          <a:lstStyle/>
          <a:p>
            <a:r>
              <a:rPr lang="en-GB" sz="3200" b="1" dirty="0">
                <a:ln>
                  <a:solidFill>
                    <a:schemeClr val="bg2"/>
                  </a:solidFill>
                </a:ln>
                <a:solidFill>
                  <a:srgbClr val="263B74"/>
                </a:solidFill>
                <a:latin typeface="Century Gothic" panose="020B0502020202020204" pitchFamily="34" charset="0"/>
                <a:cs typeface="Astoria Medium"/>
              </a:rPr>
              <a:t>Rip </a:t>
            </a:r>
            <a:r>
              <a:rPr lang="en-GB" sz="3200" b="1" dirty="0" smtClean="0">
                <a:ln>
                  <a:solidFill>
                    <a:schemeClr val="bg2"/>
                  </a:solidFill>
                </a:ln>
                <a:solidFill>
                  <a:srgbClr val="263B74"/>
                </a:solidFill>
                <a:latin typeface="Century Gothic" panose="020B0502020202020204" pitchFamily="34" charset="0"/>
                <a:cs typeface="Astoria Medium"/>
              </a:rPr>
              <a:t>currents</a:t>
            </a:r>
            <a:endParaRPr lang="en-GB" sz="3200" dirty="0">
              <a:ln>
                <a:solidFill>
                  <a:schemeClr val="bg2"/>
                </a:solidFill>
              </a:ln>
              <a:solidFill>
                <a:srgbClr val="263B74"/>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138" y="1071702"/>
            <a:ext cx="8342616" cy="4433212"/>
          </a:xfrm>
          <a:prstGeom prst="rect">
            <a:avLst/>
          </a:prstGeom>
        </p:spPr>
      </p:pic>
    </p:spTree>
    <p:extLst>
      <p:ext uri="{BB962C8B-B14F-4D97-AF65-F5344CB8AC3E}">
        <p14:creationId xmlns:p14="http://schemas.microsoft.com/office/powerpoint/2010/main" val="173954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tay SAFE Birmingham">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tx2">
                <a:lumMod val="50000"/>
                <a:shade val="30000"/>
                <a:satMod val="115000"/>
              </a:schemeClr>
            </a:gs>
            <a:gs pos="50000">
              <a:schemeClr val="tx2">
                <a:lumMod val="50000"/>
                <a:shade val="67500"/>
                <a:satMod val="115000"/>
              </a:schemeClr>
            </a:gs>
            <a:gs pos="100000">
              <a:schemeClr val="tx2">
                <a:lumMod val="50000"/>
                <a:shade val="100000"/>
                <a:satMod val="115000"/>
              </a:schemeClr>
            </a:gs>
          </a:gsLst>
          <a:lin ang="0" scaled="1"/>
          <a:tileRect/>
        </a:gradFill>
        <a:ln>
          <a:noFill/>
        </a:ln>
      </a:spPr>
      <a:bodyPr rtlCol="0" anchor="ctr"/>
      <a:lstStyle>
        <a:defPPr algn="ctr">
          <a:defRPr dirty="0"/>
        </a:defPPr>
      </a:lstStyle>
      <a:style>
        <a:lnRef idx="0">
          <a:schemeClr val="accent1"/>
        </a:lnRef>
        <a:fillRef idx="3">
          <a:schemeClr val="accent1"/>
        </a:fillRef>
        <a:effectRef idx="3">
          <a:schemeClr val="accent1"/>
        </a:effectRef>
        <a:fontRef idx="minor">
          <a:schemeClr val="lt1"/>
        </a:fontRef>
      </a:style>
    </a:spDef>
  </a:objectDefaults>
  <a:extraClrSchemeLst/>
  <a:extLst>
    <a:ext uri="{05A4C25C-085E-4340-85A3-A5531E510DB2}">
      <thm15:themeFamily xmlns="" xmlns:thm15="http://schemas.microsoft.com/office/thememl/2012/main" name="Stay SAFE Birmingham" id="{2B3A259E-82FC-47E7-AB47-34D78AFCE526}" vid="{ECAE680A-99C9-44B1-B141-1E88CB3694AE}"/>
    </a:ext>
  </a:extLst>
</a:theme>
</file>

<file path=ppt/theme/theme2.xml><?xml version="1.0" encoding="utf-8"?>
<a:theme xmlns:a="http://schemas.openxmlformats.org/drawingml/2006/main" name="WS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WSS" id="{88AF73F4-5799-401B-A944-90590B6C0BFD}" vid="{221EA878-486C-4AA4-B21F-BD27068710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TotalTime>
  <Words>1494</Words>
  <Application>Microsoft Office PowerPoint</Application>
  <PresentationFormat>On-screen Show (4:3)</PresentationFormat>
  <Paragraphs>133</Paragraphs>
  <Slides>13</Slides>
  <Notes>13</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Stay SAFE Birmingham</vt:lpstr>
      <vt:lpstr>WSS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Dhanda</dc:creator>
  <cp:lastModifiedBy>Service Birmingham</cp:lastModifiedBy>
  <cp:revision>59</cp:revision>
  <dcterms:created xsi:type="dcterms:W3CDTF">2017-03-03T14:51:40Z</dcterms:created>
  <dcterms:modified xsi:type="dcterms:W3CDTF">2018-06-27T10:49:17Z</dcterms:modified>
</cp:coreProperties>
</file>