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920" r:id="rId2"/>
    <p:sldMasterId id="2147484052" r:id="rId3"/>
    <p:sldMasterId id="2147483848" r:id="rId4"/>
    <p:sldMasterId id="2147483860" r:id="rId5"/>
    <p:sldMasterId id="2147483872" r:id="rId6"/>
    <p:sldMasterId id="2147483884" r:id="rId7"/>
    <p:sldMasterId id="2147483896" r:id="rId8"/>
    <p:sldMasterId id="2147483932" r:id="rId9"/>
    <p:sldMasterId id="2147483944" r:id="rId10"/>
    <p:sldMasterId id="2147483956" r:id="rId11"/>
    <p:sldMasterId id="2147484079" r:id="rId12"/>
  </p:sldMasterIdLst>
  <p:notesMasterIdLst>
    <p:notesMasterId r:id="rId39"/>
  </p:notesMasterIdLst>
  <p:handoutMasterIdLst>
    <p:handoutMasterId r:id="rId40"/>
  </p:handoutMasterIdLst>
  <p:sldIdLst>
    <p:sldId id="329" r:id="rId13"/>
    <p:sldId id="283" r:id="rId14"/>
    <p:sldId id="322" r:id="rId15"/>
    <p:sldId id="323" r:id="rId16"/>
    <p:sldId id="341" r:id="rId17"/>
    <p:sldId id="328" r:id="rId18"/>
    <p:sldId id="287" r:id="rId19"/>
    <p:sldId id="334" r:id="rId20"/>
    <p:sldId id="331" r:id="rId21"/>
    <p:sldId id="332" r:id="rId22"/>
    <p:sldId id="296" r:id="rId23"/>
    <p:sldId id="297" r:id="rId24"/>
    <p:sldId id="335" r:id="rId25"/>
    <p:sldId id="302" r:id="rId26"/>
    <p:sldId id="305" r:id="rId27"/>
    <p:sldId id="325" r:id="rId28"/>
    <p:sldId id="336" r:id="rId29"/>
    <p:sldId id="326" r:id="rId30"/>
    <p:sldId id="289" r:id="rId31"/>
    <p:sldId id="306" r:id="rId32"/>
    <p:sldId id="290" r:id="rId33"/>
    <p:sldId id="307" r:id="rId34"/>
    <p:sldId id="337" r:id="rId35"/>
    <p:sldId id="311" r:id="rId36"/>
    <p:sldId id="327" r:id="rId37"/>
    <p:sldId id="33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163072"/>
    <a:srgbClr val="12215F"/>
    <a:srgbClr val="00BBE6"/>
    <a:srgbClr val="252F80"/>
    <a:srgbClr val="0070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9705" autoAdjust="0"/>
  </p:normalViewPr>
  <p:slideViewPr>
    <p:cSldViewPr>
      <p:cViewPr>
        <p:scale>
          <a:sx n="76" d="100"/>
          <a:sy n="76" d="100"/>
        </p:scale>
        <p:origin x="-360" y="60"/>
      </p:cViewPr>
      <p:guideLst>
        <p:guide orient="horz" pos="76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4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FA3A6F0-73BA-4B5C-8608-4FDD99A5D5B5}" type="datetime1">
              <a:rPr lang="en-US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CA4B5D-B527-42AD-81F4-F9546F2D8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</a:t>
            </a:r>
            <a:r>
              <a:rPr lang="en-GB" baseline="0" dirty="0"/>
              <a:t> the children that water is fun, but it is important to stay safe near the water and that’s what you are going to talk to them about today.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9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/>
              <a:t>Pupils can discuss each of the dangers and how they would keep themselves safe.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2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Out:</a:t>
            </a:r>
            <a:r>
              <a:rPr lang="en-GB" baseline="0" dirty="0"/>
              <a:t> </a:t>
            </a:r>
            <a:r>
              <a:rPr lang="en-GB" b="1" baseline="0" dirty="0"/>
              <a:t>“</a:t>
            </a:r>
            <a:r>
              <a:rPr lang="en-GB" b="1" dirty="0">
                <a:solidFill>
                  <a:srgbClr val="4C545A"/>
                </a:solidFill>
                <a:latin typeface="Open Sans"/>
              </a:rPr>
              <a:t>Jade steps on the ice. It seems safe, but a giant crack appears on the ice. HEEEEELP!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”</a:t>
            </a:r>
            <a:endParaRPr lang="en-GB" b="1" baseline="0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 the water could be too cold, swimming pools are nice and warm and safe, rivers and lakes are really cold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Cold water can kill you in minutes.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You could get trapped under the ice.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NEVER, EVER STEP ON TO ICE!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89CAE-6DB3-429A-AC05-5F597BAF30F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4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Out: 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Jade is having a great time on the swing. But if she falls in she’ll be in BIG TROUBLE!”</a:t>
            </a:r>
            <a:endParaRPr lang="en-GB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/>
              <a:t>Say there may</a:t>
            </a:r>
            <a:r>
              <a:rPr lang="en-GB" baseline="0" dirty="0"/>
              <a:t> be hidden dangers under the water that they can’t see!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Question: ‘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Can you spot the hidden dangers and fill in the signs?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’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Strong current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Deep water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Slimy fish and rats live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Rubbish, rocks and weeds can lurk under the water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Remind Children that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Swimming pools are the safest place to swim!</a:t>
            </a:r>
            <a:endParaRPr lang="en-GB" b="0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89CAE-6DB3-429A-AC05-5F597BAF30F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Read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Out 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friends are off to play by the canal. Oh no! Raj is going to jump the lock</a:t>
            </a:r>
            <a:r>
              <a:rPr lang="en-GB" b="0" dirty="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These are some of the ‘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Canal do’s and don’ts’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: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Do have fun exploring canals with friends.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Do stick to the path.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Don’t cross lock gates without a grown up.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Don’t play with lock paddle gears.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NEVER EVER JUMP ACROSS!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 Remind children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Always keep away from the edge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89CAE-6DB3-429A-AC05-5F597BAF30F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8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 children A is for ADVICE – There are lots of things that</a:t>
            </a:r>
            <a:r>
              <a:rPr lang="en-GB" baseline="0" dirty="0"/>
              <a:t> help to keep you safe near the water.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0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Ask</a:t>
            </a:r>
            <a:r>
              <a:rPr lang="en-GB" baseline="0" dirty="0"/>
              <a:t> the children what people look after them when they are near water – lifeguards, parents, teachers, lock-keepers etc</a:t>
            </a:r>
          </a:p>
          <a:p>
            <a:r>
              <a:rPr lang="en-GB" baseline="0" dirty="0"/>
              <a:t>Tell children to ask these people for advice about going near the water. Never swim without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Signs and ask them if they know what they mean?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15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Swimming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canals were built for boats not people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Deep Water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can’t tell how deep the water is unless you measure it. Canals and rivers can be very deep in places, especially in locks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Danger Thin Ice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fall through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Diving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hurt your head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Life Jackets Must be Worn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so you are safe if you fall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Fishing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this is often used near boat moorings, locks and where there are Overhead Power Cables.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Cyclists Dismount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often used near low bridges, heavy pedestrian areas and steep slopes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Flood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– don’t go in, go around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Inflatable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they might be blown away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Overhead Power Cables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don’t get zapped!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Please tell the children that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boats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are an additional hazard to be aware of, especially when fishing or canoeing!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70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Beach Flags and ask them if they know what they are for?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7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 signs will be around the pool and water and flags give</a:t>
            </a:r>
            <a:r>
              <a:rPr lang="en-GB" baseline="0" dirty="0"/>
              <a:t> you advice whilst at the Beach.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Show the flags and ask the kids what they mean, if they don’t know</a:t>
            </a:r>
            <a:r>
              <a:rPr lang="en-GB" baseline="0" dirty="0"/>
              <a:t> then explain </a:t>
            </a:r>
            <a:r>
              <a:rPr lang="en-GB" dirty="0"/>
              <a:t>what they mean: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r>
              <a:rPr lang="en-GB" sz="1200" b="1" dirty="0">
                <a:latin typeface="Arial" charset="0"/>
                <a:cs typeface="Arial" charset="0"/>
              </a:rPr>
              <a:t>Red and Yellow Flags –</a:t>
            </a:r>
            <a:r>
              <a:rPr lang="en-GB" sz="1200" dirty="0">
                <a:latin typeface="Arial" charset="0"/>
                <a:cs typeface="Arial" charset="0"/>
              </a:rPr>
              <a:t>Lifeguards patrol here, safest place to swim</a:t>
            </a:r>
          </a:p>
          <a:p>
            <a:pPr>
              <a:buFont typeface="Arial" charset="0"/>
              <a:buNone/>
            </a:pPr>
            <a:endParaRPr lang="en-GB" sz="1200" dirty="0">
              <a:latin typeface="Arial" charset="0"/>
              <a:cs typeface="Arial" charset="0"/>
            </a:endParaRPr>
          </a:p>
          <a:p>
            <a:r>
              <a:rPr lang="en-GB" sz="1200" b="1" dirty="0">
                <a:latin typeface="Arial" charset="0"/>
                <a:cs typeface="Arial" charset="0"/>
              </a:rPr>
              <a:t>Black and White Chequered Flags - </a:t>
            </a:r>
            <a:r>
              <a:rPr lang="en-GB" sz="1200" dirty="0">
                <a:latin typeface="Arial" charset="0"/>
                <a:cs typeface="Arial" charset="0"/>
              </a:rPr>
              <a:t>Between these flags is for non-swimming water sports such as surfing and wind surfing</a:t>
            </a:r>
          </a:p>
          <a:p>
            <a:pPr>
              <a:buFont typeface="Arial" charset="0"/>
              <a:buNone/>
            </a:pPr>
            <a:endParaRPr lang="en-GB" sz="1200" b="1" dirty="0">
              <a:latin typeface="Arial" charset="0"/>
              <a:cs typeface="Arial" charset="0"/>
            </a:endParaRPr>
          </a:p>
          <a:p>
            <a:r>
              <a:rPr lang="en-GB" sz="1200" b="1" dirty="0">
                <a:latin typeface="Arial" charset="0"/>
                <a:cs typeface="Arial" charset="0"/>
              </a:rPr>
              <a:t>Red Flags - </a:t>
            </a:r>
            <a:r>
              <a:rPr lang="en-GB" sz="1200" dirty="0">
                <a:latin typeface="Arial" charset="0"/>
                <a:cs typeface="Arial" charset="0"/>
              </a:rPr>
              <a:t>Danger, stay out of the water</a:t>
            </a:r>
          </a:p>
          <a:p>
            <a:pPr>
              <a:buFont typeface="Arial" charset="0"/>
              <a:buNone/>
            </a:pPr>
            <a:endParaRPr lang="en-GB" sz="1200" b="1" dirty="0">
              <a:latin typeface="Arial" charset="0"/>
              <a:cs typeface="Arial" charset="0"/>
            </a:endParaRPr>
          </a:p>
          <a:p>
            <a:r>
              <a:rPr lang="en-GB" sz="1200" b="1" dirty="0">
                <a:latin typeface="Arial" charset="0"/>
                <a:cs typeface="Arial" charset="0"/>
              </a:rPr>
              <a:t>Windsock or Orange Flag - </a:t>
            </a:r>
            <a:r>
              <a:rPr lang="en-GB" sz="1200" dirty="0">
                <a:latin typeface="Arial" charset="0"/>
                <a:cs typeface="Arial" charset="0"/>
              </a:rPr>
              <a:t>This shows the direction and force of the wind, special care should be taken during an offshore wind</a:t>
            </a:r>
            <a:endParaRPr lang="en-GB" sz="1200" b="1" dirty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EE057E-5C4D-433A-B96E-0165E75106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5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GB" sz="1200" b="0" dirty="0" smtClean="0">
                <a:latin typeface="Arial" charset="0"/>
                <a:cs typeface="Arial" charset="0"/>
              </a:rPr>
              <a:t>The aim of this Presentation is to understand the basics of Water Safety</a:t>
            </a:r>
            <a:r>
              <a:rPr lang="en-GB" sz="1200" b="0" baseline="0" dirty="0" smtClean="0">
                <a:latin typeface="Arial" charset="0"/>
                <a:cs typeface="Arial" charset="0"/>
              </a:rPr>
              <a:t> and t</a:t>
            </a:r>
            <a:r>
              <a:rPr lang="en-GB" sz="1200" b="0" dirty="0" smtClean="0">
                <a:latin typeface="Arial" charset="0"/>
                <a:cs typeface="Arial" charset="0"/>
              </a:rPr>
              <a:t>o know how to keep yourself and others safe around water.</a:t>
            </a:r>
            <a:endParaRPr lang="en-GB" sz="1100" b="0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1200" b="0" dirty="0" smtClean="0">
                <a:latin typeface="Arial" charset="0"/>
                <a:cs typeface="Arial" charset="0"/>
              </a:rPr>
              <a:t>By the end of this session you will be able to: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GB" sz="1200" b="0" dirty="0" smtClean="0">
                <a:latin typeface="Arial" charset="0"/>
                <a:cs typeface="Arial" charset="0"/>
              </a:rPr>
              <a:t>Spot the Dangers around water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GB" sz="1200" b="0" dirty="0" smtClean="0">
                <a:latin typeface="Arial" charset="0"/>
                <a:cs typeface="Arial" charset="0"/>
              </a:rPr>
              <a:t>Know where to find advice about water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GB" sz="1200" b="0" dirty="0" smtClean="0">
                <a:latin typeface="Arial" charset="0"/>
                <a:cs typeface="Arial" charset="0"/>
              </a:rPr>
              <a:t>Stay Safe around water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GB" sz="1200" b="0" dirty="0" smtClean="0">
                <a:latin typeface="Arial" charset="0"/>
                <a:cs typeface="Arial" charset="0"/>
              </a:rPr>
              <a:t>Know what to do in an Emergency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9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 children F is for FRIENDS – There are lots of things that</a:t>
            </a:r>
            <a:r>
              <a:rPr lang="en-GB" baseline="0" dirty="0"/>
              <a:t> help to keep you safe near the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9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Ask them whether they go to the pool/beach etc alone</a:t>
            </a:r>
          </a:p>
          <a:p>
            <a:r>
              <a:rPr lang="en-GB" baseline="0" dirty="0"/>
              <a:t>Ask them </a:t>
            </a:r>
            <a:r>
              <a:rPr lang="en-GB" b="1" baseline="0" dirty="0"/>
              <a:t>“why they think it is better to go with friends and family?”</a:t>
            </a:r>
          </a:p>
          <a:p>
            <a:r>
              <a:rPr lang="en-GB" baseline="0" dirty="0"/>
              <a:t>Answers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It’s </a:t>
            </a:r>
            <a:r>
              <a:rPr lang="en-GB" baseline="0" dirty="0"/>
              <a:t>more fun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 friend or family member could go for help if you get into trouble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 friend or family member could help you spot the dangers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Note. Tell children they should always go swimming with a friend or family member and Swimming Pools are the safest places to go swimming.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1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E is for Emergency</a:t>
            </a:r>
            <a:r>
              <a:rPr lang="en-GB" baseline="0" dirty="0"/>
              <a:t> – what to do if someone is in trouble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8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Read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Out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“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Emergency!!! OH NO!!! </a:t>
            </a:r>
            <a:r>
              <a:rPr lang="en-GB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Raj’s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dog has jumped into the canal</a:t>
            </a:r>
            <a:r>
              <a:rPr lang="en-GB" b="1" baseline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Raj has jumped in after to try and save it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Someone has stolen the Life Ring. What can the friends do to help?</a:t>
            </a:r>
            <a:r>
              <a:rPr lang="en-GB" b="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+mn-cs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What can you do to help someone in trouble?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Shout for help! Call 999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Encourage Raj to move to the bank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Throw him something that floats (a football)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Don’t jump in after dogs, they can look after themselves. 99% of the time a dog will be able to get themselves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out of water. They are good swimmers and can jump out easier than we can!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59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In an emergency,</a:t>
            </a:r>
            <a:r>
              <a:rPr lang="en-GB" baseline="0" dirty="0"/>
              <a:t> keep yourself SAFE, don’t jump in after anyone or anything.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/>
              <a:t>Shout for HELP and call 999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/>
              <a:t>Make sure you give them as much information as possible: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baseline="0" dirty="0"/>
              <a:t>Where you are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baseline="0" dirty="0"/>
              <a:t>Who is in trouble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baseline="0" dirty="0"/>
              <a:t>What has happened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baseline="0" dirty="0"/>
              <a:t>When did it happen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35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Repeat for</a:t>
            </a:r>
            <a:r>
              <a:rPr lang="en-GB" baseline="0" dirty="0"/>
              <a:t> a while, </a:t>
            </a:r>
            <a:r>
              <a:rPr lang="en-GB" dirty="0"/>
              <a:t>altering the pattern in which you ask the letters, keep repeating until you are sure that the pupils understand what each letter stands</a:t>
            </a:r>
            <a:r>
              <a:rPr lang="en-GB" baseline="0" dirty="0"/>
              <a:t> for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/>
              <a:t>For more information</a:t>
            </a:r>
            <a:r>
              <a:rPr lang="en-GB" altLang="en-US" baseline="0"/>
              <a:t> and resources please visit the following websites.</a:t>
            </a:r>
            <a:endParaRPr lang="en-GB"/>
          </a:p>
          <a:p>
            <a:pPr eaLnBrk="1" hangingPunct="1"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5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Ask the children if they think that water is fun and 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sk what fun activities they can do in, on and around the water? </a:t>
            </a:r>
          </a:p>
          <a:p>
            <a:pPr eaLnBrk="1" hangingPunct="1">
              <a:spcBef>
                <a:spcPct val="0"/>
              </a:spcBef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E.g. canoeing, boating, fishing</a:t>
            </a:r>
            <a:r>
              <a:rPr lang="en-GB" dirty="0" smtClean="0"/>
              <a:t>?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Say</a:t>
            </a:r>
            <a:r>
              <a:rPr lang="en-GB" baseline="0" dirty="0" smtClean="0"/>
              <a:t> that it is dangerous if you can’t swim and ask the pupils if they go to the pool and have they had swimming lessons.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Ask if they go to the deep end or stay in the shallow end and why?</a:t>
            </a:r>
          </a:p>
          <a:p>
            <a:pPr eaLnBrk="1" hangingPunct="1">
              <a:spcBef>
                <a:spcPct val="0"/>
              </a:spcBef>
            </a:pPr>
            <a:endParaRPr lang="en-GB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Note: emphasise that we are not trying to put the children off water, just to make sure they keep themselves safe when near it. 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0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the children</a:t>
            </a:r>
            <a:r>
              <a:rPr lang="en-GB" baseline="0" dirty="0"/>
              <a:t> that we’re going to watch a video of how to Stay SAFE </a:t>
            </a:r>
            <a:r>
              <a:rPr lang="en-GB" baseline="0" dirty="0" smtClean="0"/>
              <a:t>and learn the SAFE code. 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9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letters.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7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 children S</a:t>
            </a:r>
            <a:r>
              <a:rPr lang="en-GB" baseline="0" dirty="0"/>
              <a:t> is for SPOT – it means Spot the Dangers</a:t>
            </a:r>
          </a:p>
          <a:p>
            <a:r>
              <a:rPr lang="en-GB" dirty="0"/>
              <a:t>Ask children what dangers there might be.</a:t>
            </a:r>
            <a:r>
              <a:rPr lang="en-GB" baseline="0" dirty="0"/>
              <a:t> </a:t>
            </a:r>
          </a:p>
          <a:p>
            <a:r>
              <a:rPr lang="en-GB" baseline="0" dirty="0"/>
              <a:t>Answers could be:</a:t>
            </a:r>
          </a:p>
          <a:p>
            <a:r>
              <a:rPr lang="en-GB" dirty="0"/>
              <a:t>deep water, currents, rocks, cold water, slippery banks, water</a:t>
            </a:r>
            <a:r>
              <a:rPr lang="en-GB" baseline="0" dirty="0"/>
              <a:t> sports nearby, hidden objects under the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1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On this slide, talk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to the children about what they can see, there are 10 dangers, can you find them all?</a:t>
            </a:r>
          </a:p>
          <a:p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These are the dangers you should find: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 running off because the parents have become distracted.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Children playing too near the water’s edge.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 swimming in canal.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Children sitting on the edge of a bridge.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Children swinging from tree over the canal.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Child about to dive into a lock with strong currents and very deep water.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A weir with fast running water.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Fisherman with long pole which can trip people up.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Objects in the water which may be sharp or trap your feet.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• Cyclist very close to the edge.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 Remind children that visiting canals and rivers with an adult can be a great day out provided they follow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SAFE code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Keep away from the edge.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4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1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51A58-46D1-48D8-B93A-995451EEEBAB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E05F-42FC-4615-81F4-16636AFE0A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0C5D-B60F-4D20-A93F-3CA2FBD34737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6445-B024-4E4A-BAFE-DD7B5EBF4B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57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3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35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676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4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81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291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243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05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6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C6CF6-E86C-4F8C-AE6E-11560E24C34C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082B-1F2E-47C0-9F2C-8DD4AAC345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42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15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44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28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893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09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37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81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135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0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24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09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3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784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9" name="Picture 8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10" name="Picture 9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20" name="Freeform 19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670612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E6EE1-2C97-4BFF-ACAD-06FCBE24B272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E01EA-7A14-4DAB-9B50-59F1D37C1E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48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CCC2A-A758-4BE5-B4FC-F33777B0279B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7280-3AC2-41CD-B207-1CF2CE8DA2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33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BE5D9-15CF-4FA0-804B-4140D7D69995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EAB8-9AC8-401B-979B-906B5844E3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362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C972-CF1B-433E-9C2C-179D27CEB719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3EC2-1248-4B1F-8F70-D87CE927A7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97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61F04-61AC-4A11-B09F-231FE2172B66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9E1D-F8C1-45A5-A99A-FA316DE8BA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0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3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3CB34-9F0B-4FF2-9B98-67BFCC37461B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437F-F063-43FC-B358-02755E2495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313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9103-A377-4737-89AB-288E0F59D959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31CD-DFB1-448C-9D5E-2EA142BBA5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4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0DD-E9A5-4B19-8B20-5784AAC650E3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6110-1338-4954-BD6E-6C0F067A4C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401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0C5D-B60F-4D20-A93F-3CA2FBD34737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6445-B024-4E4A-BAFE-DD7B5EBF4B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340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C6CF6-E86C-4F8C-AE6E-11560E24C34C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082B-1F2E-47C0-9F2C-8DD4AAC345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2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8A92259-43DE-4903-85D0-74A1FA2983C9}" type="datetimeFigureOut">
              <a:rPr lang="en-GB" smtClean="0"/>
              <a:t>27/06/2018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4EE3761-9E13-4889-BE12-90A319A1D8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806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3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6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5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9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0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4282"/>
            <a:ext cx="9144000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0" y="260648"/>
            <a:ext cx="49072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E6EE1-2C97-4BFF-ACAD-06FCBE24B272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E01EA-7A14-4DAB-9B50-59F1D37C1E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59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2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46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9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1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5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3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8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3CB34-9F0B-4FF2-9B98-67BFCC37461B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437F-F063-43FC-B358-02755E2495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57140" cy="1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7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00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1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0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7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8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CCC2A-A758-4BE5-B4FC-F33777B0279B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7280-3AC2-41CD-B207-1CF2CE8DA2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34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0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57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34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3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39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40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1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64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BE5D9-15CF-4FA0-804B-4140D7D69995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EAB8-9AC8-401B-979B-906B5844E3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40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90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0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53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42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15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0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2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35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5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C972-CF1B-433E-9C2C-179D27CEB719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3EC2-1248-4B1F-8F70-D87CE927A7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25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54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44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18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7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37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8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3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69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9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61F04-61AC-4A11-B09F-231FE2172B66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9E1D-F8C1-45A5-A99A-FA316DE8BA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8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49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32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66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9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91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10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45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542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1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9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9103-A377-4737-89AB-288E0F59D959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31CD-DFB1-448C-9D5E-2EA142BBA5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20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79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6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22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84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94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17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38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8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95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0DD-E9A5-4B19-8B20-5784AAC650E3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6110-1338-4954-BD6E-6C0F067A4C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687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430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67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79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57140" cy="1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5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48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67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24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24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3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6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5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37512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3" r:id="rId3"/>
    <p:sldLayoutId id="2147483839" r:id="rId4"/>
    <p:sldLayoutId id="2147483840" r:id="rId5"/>
    <p:sldLayoutId id="2147483841" r:id="rId6"/>
    <p:sldLayoutId id="2147483842" r:id="rId7"/>
    <p:sldLayoutId id="2147483844" r:id="rId8"/>
    <p:sldLayoutId id="2147483845" r:id="rId9"/>
    <p:sldLayoutId id="2147483846" r:id="rId10"/>
    <p:sldLayoutId id="2147483847" r:id="rId11"/>
    <p:sldLayoutId id="21474840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111"/>
          <a:stretch/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DPW 2015 logo B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60" y="116633"/>
            <a:ext cx="15272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65745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2" r:id="rId12"/>
    <p:sldLayoutId id="214748409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40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E9E-BF75-46F8-8FA1-4943993D966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111"/>
          <a:stretch/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DPW 2015 logo B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60" y="116633"/>
            <a:ext cx="15272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A9BF-573B-4490-9ACE-157C4482084B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7944-4CFD-4C49-9D60-0ACA0B4DE5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wave_rgb.eps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2"/>
          <a:stretch/>
        </p:blipFill>
        <p:spPr>
          <a:xfrm>
            <a:off x="0" y="5602555"/>
            <a:ext cx="9144000" cy="125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wave_rgb.eps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2"/>
          <a:stretch/>
        </p:blipFill>
        <p:spPr>
          <a:xfrm>
            <a:off x="0" y="5602555"/>
            <a:ext cx="9144000" cy="1255445"/>
          </a:xfrm>
          <a:prstGeom prst="rect">
            <a:avLst/>
          </a:prstGeom>
        </p:spPr>
      </p:pic>
      <p:pic>
        <p:nvPicPr>
          <p:cNvPr id="9" name="Picture 8" descr="RLSS colour on white_rgb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99786"/>
            <a:ext cx="4914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32"/>
            <a:ext cx="9144000" cy="11878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29CD-CFA8-4420-9486-4D605DDA6549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32"/>
            <a:ext cx="9144000" cy="1187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6" y="228600"/>
            <a:ext cx="1432306" cy="8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4736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7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jpeg"/><Relationship Id="rId18" Type="http://schemas.openxmlformats.org/officeDocument/2006/relationships/hyperlink" Target="http://www.google.co.uk/url?sa=i&amp;rct=j&amp;q=flood+sign&amp;source=images&amp;cd=&amp;cad=rja&amp;docid=YeEunILdg3lP2M&amp;tbnid=6PZmbZhDQIdXXM:&amp;ved=0CAUQjRw&amp;url=http://www.kent.gov.uk/environment_and_planning.aspx&amp;ei=mN8kUcbFEpK00QWZ5YCYDw&amp;psig=AFQjCNHPBrAORTIVc0OtPhDsPRNP0HN33Q&amp;ust=1361457420984865" TargetMode="External"/><Relationship Id="rId26" Type="http://schemas.openxmlformats.org/officeDocument/2006/relationships/image" Target="../media/image41.png"/><Relationship Id="rId3" Type="http://schemas.openxmlformats.org/officeDocument/2006/relationships/image" Target="../media/image10.jpeg"/><Relationship Id="rId21" Type="http://schemas.openxmlformats.org/officeDocument/2006/relationships/image" Target="../media/image37.emf"/><Relationship Id="rId7" Type="http://schemas.microsoft.com/office/2007/relationships/hdphoto" Target="../media/hdphoto2.wdp"/><Relationship Id="rId12" Type="http://schemas.openxmlformats.org/officeDocument/2006/relationships/hyperlink" Target="http://www.google.co.uk/url?sa=i&amp;rct=j&amp;q=water+safety+signs&amp;source=images&amp;cd=&amp;cad=rja&amp;docid=W05MbK-VYdnYbM&amp;tbnid=OX_jYRgZ5qIlpM:&amp;ved=0CAUQjRw&amp;url=http://www.fifefire.co.uk/cgi-bin/ss000001.pl?SECTIONID=General_Safety_Signs2.html&amp;NOLOGIN=1&amp;ei=59ckUaziCaio0AWHnoCgDw&amp;bvm=bv.42661473,d.d2k&amp;psig=AFQjCNGAuJ_3oQwaz-m4bTWiyWaUrMwWoA&amp;ust=1361455164077026" TargetMode="External"/><Relationship Id="rId17" Type="http://schemas.openxmlformats.org/officeDocument/2006/relationships/image" Target="../media/image35.jpeg"/><Relationship Id="rId25" Type="http://schemas.openxmlformats.org/officeDocument/2006/relationships/hyperlink" Target="http://www.google.co.uk/url?sa=i&amp;rct=j&amp;q=water+safety+signs&amp;source=images&amp;cd=&amp;cad=rja&amp;docid=SUcxvINLsi5InM&amp;tbnid=DzErAWHeFV9RsM:&amp;ved=0CAUQjRw&amp;url=http://www.bigdug.co.uk/safety-signs-labels-c425/water-safety-c541/warning-deep-water-safety-sign-p3355&amp;ei=GNckUcDsCuuX0QWtw4GwDw&amp;bvm=bv.42661473,d.d2k&amp;psig=AFQjCNGAuJ_3oQwaz-m4bTWiyWaUrMwWoA&amp;ust=1361455164077026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google.co.uk/url?sa=i&amp;rct=j&amp;q=danger+thin+icce&amp;source=images&amp;cd=&amp;cad=rja&amp;docid=fB32hrNLBDU85M&amp;tbnid=eX6HyveNkTGZCM:&amp;ved=0CAUQjRw&amp;url=http://www.cliffkule.com/2010_11_28_archive.html&amp;ei=FN8kUar6JYGo0AXC1ICQDw&amp;bvm=bv.42661473,d.d2k&amp;psig=AFQjCNGB8NJzcJ9nCQ8cxjbBRYkvmNTN9A&amp;ust=1361457285293079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2.png"/><Relationship Id="rId11" Type="http://schemas.openxmlformats.org/officeDocument/2006/relationships/image" Target="../media/image32.jpeg"/><Relationship Id="rId24" Type="http://schemas.openxmlformats.org/officeDocument/2006/relationships/image" Target="../media/image40.emf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23" Type="http://schemas.openxmlformats.org/officeDocument/2006/relationships/image" Target="../media/image39.emf"/><Relationship Id="rId10" Type="http://schemas.openxmlformats.org/officeDocument/2006/relationships/hyperlink" Target="http://www.google.co.uk/url?sa=i&amp;rct=j&amp;q=water+safety+signs&amp;source=images&amp;cd=&amp;cad=rja&amp;docid=50rY12goJvJwRM&amp;tbnid=iXwuSjxNhlwcJM:&amp;ved=0CAUQjRw&amp;url=http://www.safety-selector.co.uk/safety-signs&amp;ei=7NYkUZ2kIeG60QW1r4CgDw&amp;bvm=bv.42661473,d.d2k&amp;psig=AFQjCNGAuJ_3oQwaz-m4bTWiyWaUrMwWoA&amp;ust=1361455164077026" TargetMode="External"/><Relationship Id="rId19" Type="http://schemas.openxmlformats.org/officeDocument/2006/relationships/image" Target="../media/image36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hyperlink" Target="http://www.google.co.uk/url?sa=i&amp;rct=j&amp;q=water+safety+no+inflatable+signs&amp;source=images&amp;cd=&amp;cad=rja&amp;docid=Iymqd0Xgr_1iQM&amp;tbnid=6Ux9UDJ-b0vIKM:&amp;ved=0CAUQjRw&amp;url=http://www.bigdug.co.uk/safety-signs-labels-c425/water-safety-c541/no-inflatables-in-the-water-safety-sign-p3373&amp;ei=F9gkUfCnFKPI0AWFoYGgDw&amp;bvm=bv.42661473,d.d2k&amp;psig=AFQjCNGNo2eYGWH4-wyaf0LWsKAb6AG93Q&amp;ust=1361455501488758" TargetMode="External"/><Relationship Id="rId22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0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4.xml"/><Relationship Id="rId6" Type="http://schemas.openxmlformats.org/officeDocument/2006/relationships/hyperlink" Target="http://www.canalriverexplorers.org.uk/" TargetMode="External"/><Relationship Id="rId5" Type="http://schemas.openxmlformats.org/officeDocument/2006/relationships/hyperlink" Target="http://www.rnli.org/youth-education" TargetMode="External"/><Relationship Id="rId4" Type="http://schemas.openxmlformats.org/officeDocument/2006/relationships/hyperlink" Target="http://www.rlss.org.uk/water-safe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130.xml"/><Relationship Id="rId1" Type="http://schemas.openxmlformats.org/officeDocument/2006/relationships/video" Target="https://www.youtube.com/embed/UDTmv4Sddvk?rel=0&amp;controls=0&amp;showinfo=0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7" name="Picture 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94" y="3808180"/>
            <a:ext cx="2347345" cy="11736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99022" y="3494257"/>
            <a:ext cx="3260144" cy="1987292"/>
            <a:chOff x="301160" y="4557338"/>
            <a:chExt cx="3845262" cy="2343963"/>
          </a:xfrm>
        </p:grpSpPr>
        <p:sp>
          <p:nvSpPr>
            <p:cNvPr id="23" name="Freeform 22"/>
            <p:cNvSpPr/>
            <p:nvPr/>
          </p:nvSpPr>
          <p:spPr>
            <a:xfrm>
              <a:off x="1406018" y="5259636"/>
              <a:ext cx="386829" cy="89544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1056082" y="5384997"/>
              <a:ext cx="1071991" cy="1071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9" t="15405" r="24173" b="11847"/>
            <a:stretch/>
          </p:blipFill>
          <p:spPr>
            <a:xfrm>
              <a:off x="301160" y="4557338"/>
              <a:ext cx="3845262" cy="234396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92847" y="0"/>
            <a:ext cx="5999734" cy="3175625"/>
            <a:chOff x="136859" y="-65879"/>
            <a:chExt cx="3164655" cy="16750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36859" y="975151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36859" y="-65879"/>
              <a:ext cx="3164655" cy="1566410"/>
              <a:chOff x="263948" y="-8970"/>
              <a:chExt cx="3164655" cy="156641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3948" y="-8970"/>
                <a:ext cx="3164655" cy="1566410"/>
                <a:chOff x="5169323" y="52622"/>
                <a:chExt cx="3164655" cy="156641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8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169323" y="52622"/>
                  <a:ext cx="1155099" cy="135803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932204" cy="121756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111154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65" y="3663111"/>
            <a:ext cx="3540668" cy="17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67" r="12366"/>
          <a:stretch/>
        </p:blipFill>
        <p:spPr>
          <a:xfrm>
            <a:off x="-23664" y="0"/>
            <a:ext cx="9167664" cy="684802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5313" y="2103120"/>
            <a:ext cx="3659138" cy="845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5313" y="3858713"/>
            <a:ext cx="3203667" cy="16816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342856" y="4998536"/>
            <a:ext cx="4332514" cy="17708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782566" y="3052898"/>
            <a:ext cx="1142435" cy="16116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 rot="20235932">
            <a:off x="6212931" y="2908745"/>
            <a:ext cx="1200150" cy="2226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011930" y="748725"/>
            <a:ext cx="1451610" cy="9257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89313" y="1245870"/>
            <a:ext cx="2136173" cy="75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7?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525486" y="1348740"/>
            <a:ext cx="1817370" cy="651510"/>
          </a:xfrm>
          <a:prstGeom prst="wedgeRoundRectCallout">
            <a:avLst>
              <a:gd name="adj1" fmla="val 70991"/>
              <a:gd name="adj2" fmla="val -5679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7313" y="5124450"/>
            <a:ext cx="1817370" cy="521970"/>
          </a:xfrm>
          <a:prstGeom prst="wedgeRoundRectCallout">
            <a:avLst>
              <a:gd name="adj1" fmla="val 63444"/>
              <a:gd name="adj2" fmla="val -10497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FENCE WOULD STOP HIM FALLING IN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7312" y="2819400"/>
            <a:ext cx="2195847" cy="929640"/>
          </a:xfrm>
          <a:prstGeom prst="wedgeRoundRectCallout">
            <a:avLst>
              <a:gd name="adj1" fmla="val -252"/>
              <a:gd name="adj2" fmla="val -8656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THIS FENCE ISN’T GOOD ENOUGH TO KEEP PEOPLE SAFE FROM THE POND OR THE LAKE </a:t>
            </a:r>
          </a:p>
        </p:txBody>
      </p:sp>
      <p:sp>
        <p:nvSpPr>
          <p:cNvPr id="11" name="Left-Right Arrow Callout 10"/>
          <p:cNvSpPr/>
          <p:nvPr/>
        </p:nvSpPr>
        <p:spPr>
          <a:xfrm>
            <a:off x="5829300" y="5540356"/>
            <a:ext cx="2423160" cy="125185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47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12" name="Left-Right Arrow Callout 11"/>
          <p:cNvSpPr/>
          <p:nvPr/>
        </p:nvSpPr>
        <p:spPr>
          <a:xfrm rot="3319465">
            <a:off x="6170833" y="3430930"/>
            <a:ext cx="1747945" cy="97893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81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/>
              <a:t>WATER SHOULD BE DRAINED AWAY AFTER USE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107631" y="2167890"/>
            <a:ext cx="1817370" cy="651510"/>
          </a:xfrm>
          <a:prstGeom prst="wedgeRoundRectCallout">
            <a:avLst>
              <a:gd name="adj1" fmla="val 1809"/>
              <a:gd name="adj2" fmla="val 1256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WATER STORAGE CONTAINERS SHOULD BE COVERED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313" y="422970"/>
            <a:ext cx="1817370" cy="651510"/>
          </a:xfrm>
          <a:prstGeom prst="wedgeRoundRectCallout">
            <a:avLst>
              <a:gd name="adj1" fmla="val 38287"/>
              <a:gd name="adj2" fmla="val 13443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 LIFEGUARDS ON DUTY AT THE LAKE – NO SWIMMING</a:t>
            </a:r>
          </a:p>
        </p:txBody>
      </p:sp>
      <p:sp>
        <p:nvSpPr>
          <p:cNvPr id="22" name="Oval 21"/>
          <p:cNvSpPr/>
          <p:nvPr/>
        </p:nvSpPr>
        <p:spPr>
          <a:xfrm>
            <a:off x="1109211" y="151757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4710034" y="147078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8808" y="346876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355540" y="474699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5929021" y="637981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2224783" y="498393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1541259" y="234786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00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313" y="3789040"/>
            <a:ext cx="272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20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happen </a:t>
            </a:r>
            <a:endParaRPr lang="en-GB" sz="2000" b="1" dirty="0" smtClean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Jade?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3866" y="2146939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 steps on the ice.</a:t>
            </a:r>
          </a:p>
          <a:p>
            <a:r>
              <a:rPr lang="en-GB" sz="20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0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safe, but a giant crack appears. HEEEEELP!</a:t>
            </a:r>
          </a:p>
        </p:txBody>
      </p:sp>
      <p:pic>
        <p:nvPicPr>
          <p:cNvPr id="10" name="Picture 9" descr="C:\Users\scook\AppData\Local\Microsoft\Windows\INetCache\Content.Outlook\0HDL97H5\10-11-towpa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046362" cy="442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7584" y="878196"/>
            <a:ext cx="6332098" cy="4464496"/>
            <a:chOff x="1403648" y="980728"/>
            <a:chExt cx="6332098" cy="4464496"/>
          </a:xfrm>
        </p:grpSpPr>
        <p:pic>
          <p:nvPicPr>
            <p:cNvPr id="3" name="Picture 2" descr="C:\Users\scook\AppData\Local\Microsoft\Windows\INetCache\Content.Word\4-5-ropeswing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980728"/>
              <a:ext cx="6318888" cy="44644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3132566" y="1206508"/>
              <a:ext cx="41044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b="1" dirty="0">
                  <a:solidFill>
                    <a:srgbClr val="00529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Jade is having a great time on the swing. But if she falls in she’ll be in BIG TROUBLE!</a:t>
              </a:r>
              <a:endParaRPr lang="en-GB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343788">
              <a:off x="3655191" y="4627997"/>
              <a:ext cx="965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Strong Currents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0471225">
              <a:off x="6943658" y="368675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Deep Water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468490">
              <a:off x="1564791" y="3706613"/>
              <a:ext cx="848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Very cold water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0032" y="4725144"/>
              <a:ext cx="2590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ea typeface="ＭＳ Ｐゴシック" charset="-128"/>
                </a:rPr>
                <a:t>Rubbish, rocks and weeds can lurk under the water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1434" y="2251795"/>
            <a:ext cx="3579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529C"/>
                </a:solidFill>
              </a:rPr>
              <a:t>Can you spot the hidden Dangers?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BWFS02\home\SCOOK\Desktop\Jumping the lock - water safe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b="6854"/>
          <a:stretch/>
        </p:blipFill>
        <p:spPr bwMode="auto">
          <a:xfrm>
            <a:off x="428184" y="958290"/>
            <a:ext cx="6768752" cy="437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989808"/>
            <a:ext cx="2430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friends are off to play by the canal. Oh no! Raj is going to jump the lock</a:t>
            </a:r>
            <a:endParaRPr lang="en-GB" sz="1600" dirty="0">
              <a:solidFill>
                <a:srgbClr val="00529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5004048" y="3495978"/>
            <a:ext cx="2808312" cy="6037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600" b="1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good idea</a:t>
            </a:r>
            <a:r>
              <a:rPr lang="en-GB" sz="16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auto">
              <a:spcAft>
                <a:spcPts val="0"/>
              </a:spcAft>
            </a:pPr>
            <a:r>
              <a:rPr lang="en-GB" sz="1600" b="1" dirty="0" smtClean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happen?</a:t>
            </a:r>
            <a:endParaRPr lang="en-GB" sz="1600" b="1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" y="3194532"/>
            <a:ext cx="4040535" cy="23300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76153" y="1055941"/>
            <a:ext cx="3991694" cy="1732343"/>
          </a:xfrm>
          <a:prstGeom prst="wedgeRoundRectCallout">
            <a:avLst>
              <a:gd name="adj1" fmla="val -34938"/>
              <a:gd name="adj2" fmla="val 73124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38853" y="1053759"/>
            <a:ext cx="371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take </a:t>
            </a:r>
            <a:r>
              <a:rPr lang="en-GB" sz="2400" u="sng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400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400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355976" y="3351440"/>
            <a:ext cx="3240360" cy="1445712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Where can you get advice?</a:t>
            </a:r>
            <a:endParaRPr lang="en-GB" dirty="0">
              <a:solidFill>
                <a:srgbClr val="16307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216521" cy="214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worldreligionnews.com/wp-content/uploads/2015/02/Atheist-paren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9" y="3341475"/>
            <a:ext cx="3216521" cy="2140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cook\AppData\Local\Microsoft\Windows\INetCache\Content.Word\L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1475"/>
            <a:ext cx="3258219" cy="217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5235" r="821" b="7522"/>
          <a:stretch/>
        </p:blipFill>
        <p:spPr>
          <a:xfrm>
            <a:off x="4452067" y="1193413"/>
            <a:ext cx="3311483" cy="214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these </a:t>
            </a:r>
            <a:r>
              <a:rPr lang="en-GB" sz="40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signs </a:t>
            </a:r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4" name="Picture 3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43" name="Freeform 4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sp>
        <p:nvSpPr>
          <p:cNvPr id="21" name="Title 8"/>
          <p:cNvSpPr txBox="1">
            <a:spLocks/>
          </p:cNvSpPr>
          <p:nvPr/>
        </p:nvSpPr>
        <p:spPr>
          <a:xfrm>
            <a:off x="179511" y="283664"/>
            <a:ext cx="4753983" cy="12074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Warning Signs</a:t>
            </a:r>
          </a:p>
        </p:txBody>
      </p:sp>
      <p:sp>
        <p:nvSpPr>
          <p:cNvPr id="22" name="AutoShape 2" descr="data:image/jpeg;base64,/9j/4AAQSkZJRgABAQAAAQABAAD/2wCEAAkGBhQSEBQUEBQSFRQVFxQUFBQVFRQVFBUVFBUVFRgUFRgXGyYeGBsjGRYUHy8gIycpLCwsFR4xNTAqNSYrLCkBCQoKDgwOGg8PGikkHyQsLC4sKiwpLCwqLCouKSksLCwvLCwyLCkwLCksMSwsLCwpLCwsLCwpLCwsLCwsLCwsLP/AABEIAQMAwwMBIgACEQEDEQH/xAAcAAABBQEBAQAAAAAAAAAAAAAABAUGBwgBAwL/xABREAABAwIACAcKCwYFAgcAAAABAAIDBBEFBgcSITFBURMWImFxgdEyNDVSVIKRorKzFBVCU3SSk5ShsdIII2Jyc8EkM4PC4UNjGCU2hKPw8f/EABsBAQABBQEAAAAAAAAAAAAAAAAEAQIDBQYH/8QANhEAAQMCAwUFCAIBBQAAAAAAAQACAwQRBSExEkFRYXETMpGh8AYWIlKBscHRFOEzNEJicoL/2gAMAwEAAhEDEQA/ALGxVxWo3UNK51LSucaeAkmCIkkxNJJJbpN06cUKLyOk+7xfpRih4PpPo1P7pid0RNHFCi8jpPu8X6UcUKLyOk+7xfpTuhETRxQovI6T7vF+lHFCi8jpPu8X6U7oRE0cUKLyOk+7xfpRxQovI6T7vF+lO6ERNHFCi8jpPu8X6UcUKLyOk+7xfpTvdeFTWMjF5HtYN7nBo9JRVAJyCb+KFF5HSfd4v0o4oUXkdJ93i/SklVlBoY+6qYz/ACZz/YBCb35WaAanyHojd/eytL2jepbaCpfm2N3gU98UKLyOk+7xfpRxQovI6T7vF+lMbcrVCflSj/TP9ktpspFA/VUNb/O17PxLbfiqbbeKq7D6puZjd4FL+KFF5HSfd4v0o4oUXkdJ93i/SllHhWKUXiljk/ke135FK1eoZaWmxCaOKFF5HSfd4v0o4oUXkdJ93i/SndCKiaOKFF5HSfd4v0o4oUXkdJ93i/SndCImjihReR0n3eL9KOKFF5HSfd4v0p3QiJo4oUXkdJ93i/SjihReR0n3eH9Kd0IirvDmL1M2oeG01MBydAhiA7hv8KE4Ywd8v832GoRE+4oeD6T6NT+6YndNGKHg+k+jU/umJ3REIQhEQhCasYMZIaOPPndbxWjS953NG3p1BUJsr2MdI4NYLk7k6F1lEMYcptLTXawmaQfJjIzQdzn6h1XKrbGrKHUVhLQTFD8206XD/uO+V0alFVHdN8q62h9ncg+pP/kfk/rxUwwxlTrJriNwgbujHK63nT6LKKVNW+R2dI5z3HWXEuPpK8ULASTquogpYYBaJoHRduuL3pqGSQ2jY953Ma535BOsOJNa7VSz9bC32rIATor3zxs77gOpATGhP78Q64a6WXqAP5FN9XgKoi/zYJmc7o3gekiyWKo2ohebNeD9QkcchabgkEaiDYqR4Iyi1tPa0pkaPky8sek8oelRpCA20SWCKYWkaD1CuTAGVunlIbUtMDj8ruoj1629Ytzqdw1DXtDmEOaRcOBBBG8EaCswXT1i5jdUUTrwv5HyonXLHdWw84sVmbMR3lzVb7OscNqmNjwOnjqPNaJQo1injxDXNs05koF3ROOnpaflD/6VJVJBBFwuPlhfC8skFiEIQhVWJCEIRFC8YO+X+b7DUIxg75f5vsNQiJ9xQ8H0n0an90xO6aMUPB9J9Gp/dMTuiIQhMmNmM7KKAyP0uPJjZte+2rmA1k7lQmwuskcbpXhjBcnRJscsc46GPTypnA8HHfX/ABO3NH47OajcL4YlqZTLO4ucfQBsa0bANy+cKYUkqJXSzOLnuNyd24AbANQCRqG95ceS9GwzC2UTLnN51P4HL7oX3FEXEBoJJNgACSTuAGsr3wZRcNMyPPYzPcG57zZrb7SVfGK2JUFE0cG3OktypXDlneG+KOYdd1RjC9VxLFI6EAEXcdB/arnF/JLUTWdUuEDDpzbZ0p6tTes35lYGCMnNFBa0QkcPly8s+g8kehSey6pTY2tXEVWLVVQc3WHAZD9+K844Q0WaABsAAA9AX3ZdQsi1a5ZFl1CImfCmKVLUf50Ebj4wGa/6zbFQXD2RzW6jk/05fya8D8x1q0kEKxzGu1Cn0+I1NN/jebcDmPD9LNGFMDy0z8yeN0btzhoI3tOojnCRrSuFsDRVMZjnY17Tv1g72nWDzhU3jpk7ko7yRXkg8a3Kj5n22fxemyjPiLcwuyw7G46kiOT4XeR6fpRKmqXRva9ji1zTdrmmxBG0EK5cQcoQqgIaghtQBoOpsoG0bnbx1jcqWX1FKWuDmkggggg2II0gg7CrWPLTkp1fh8dbHsuyI0PD+uS1ACuqHZPcdhWxZkpAqIxytnCN1cIPwuO1TFTQQRcLzeogfTyGOQZhCEIVVgULxg75f5vsNQjGDvl/m+w1CIn3FDwfSfRqf3TE7poxQ8H0n0an90xO6IvOonDGlziA1oJcTqAAuSepZ+xzxndW1Ln6RG27Ym7m7zznWfRsVgZXcY+DhbTMPKl5UltkYOgec78GneqhKizOudldt7PUIaz+S8ZnIdOP1+3VcXbL3oaJ8sjI4xnPe4NaN5KvCkyeU7aD4K9ocTynygAP4W3dtOy2oDd0lY2ML9Ft6/E4qLZD8ydw4bz61VEKzsneUTNzaardo0NilcdWwMed253UVCMZ8WJaKYxyi4NyyQDkvbvG47xs9CaFQEsKyVFPBiEFjmDmCN3MLUQK6qpyeZRc3Npqt3J0CKVx1bmPO7c7ZqPNaocprXBwuF51WUclJJ2cn0O4hdQhCuUNCEJnxixtpaFmfVzMj3NJu938jBdzuoIieEgwxh6CljMlTLHEze9wF+Zo1uPMLlUnjb+0RI+7MGxcGNXDSgOk6Wx9y3rLugKsHSVmEqnSZ6qd2runutzD5LR1AIivr/xCYP4cszajgtQnzBmk78y+fbntfmU4wPjLSVzCaaaKZpHKaCC4A7HsPKHWFT+J37PL3WkwnJmDQeAiILjzPk1DobfpCmMWQqhjqI5oHVMRje1+Y2S7Tmm+bdwzgNG9EUeyi4h/BXGenH7hx5TfmnH/AGHZu1blBFp2qpmyMcx7Q5rgWuadRB0EFUBjpiwaKpdHpMbuVE47WHYeduo9R2qJKzZzC7vA8UM47CU/ENDxH7CbME4VfTzMliNnsNxuO9p5iLg9K0PgDDLKqnZNHqeNI2tcNDmnnBWbVP8AJJjHwVQaZ55E2lnNK0f7mi3S0KkT7GyyY9QieHtmj4m+Y3+GvirkQhCmLgFC8YO+X+b7DUIxg75f5vsNQiJ9xQ8H0n0an90xOznWTTih4PpPo1P7piTY+YT4DB87wbOLeDb0yHM/AEnqVCbC6yQxmWRsY1JA8VSeNuGTVVkst+SXWZzMbyW/gL9JKZ0L0hiLnBrRcuIaBvJNgPSteTvXrEbGxMDG6AW8FZuR/FwHPq5Bvjh/3vHs/WVpWSHAWC209PFC3VGwN6T8o9brnrS66nMbsiy8xxCqNVUOk3bum5NuH8ARVcJimFwdII7pjtjmnYfzVD4zYsS0UxjlFwbmOQDkvbvG47xs9BWis4Jsw/gGKshdFMLg6Wkd0x2xzTsKtkj2uql4XijqN+y7Nh1HDmPWazgrKyd5RMzNpqt3J0Nilce53MefF3HZqOjVDcZ8WJaKYxyi7TcxyAcl7d43HVcbPQmdRQSwruJ4IMQgscwcwRu5hX7jtj/T4Mhz5znSOB4KFpGfIf8Aa3e46Ok6FVWD/wBpGbhh8IpYuBJ0iNz+FaN4LjmuI3WF+ZQHGOgfKeFznPcGhpDiXHNaLANvuGxRaymtcHC4XndbRSUcmxJ9DuIVs42/tAVM92ULRTM1cIbPmI9lnVc86rWOKorJ7ATVE8h/ikkcd51lT3JZkiGEozUTylkDXmPMYP3jy0NJ5R0NbygL2J0HUr/xdxTpaGPMpIWRj5RAu93O955Tusq5QlTOJ37Pcj82TCUnBN0HgIyDIeZ79LW9AuecK6cA4s01FHwdJCyJu3NHKdzvceU49JTohEQhCERCi2UTF34VRuzReSK8ke82HKZ1t/EBSlcIVCLiyzQTOhkbIzUG6y4vWmqHRva9hs5pDmncWkEH0hPOO+B/g1dNGBZpdns/lfygB0XI6kwqARbJeqxSNmjDxo4X8VpbAuExUU8UzdUjGu6CRpHUbjqS5QDI7hPPo3xE6YpNH8sgzh6wep+pzDtAFeX1sH8eofFwPlu8lC8YO+X+b7DUIxg75f5vsNQrlET7ih4PpPo1P7piiWWestSwx+PKXdUbT/d4UtxQ8H0n0an90xV9lrl/eUzdzZXeksH9ljl7pW3wVm3Wx35nwBVZqS5O6DhcJQAjQwmQ/wCmC4esGqNKf5GoL1sjvFhNvOewf2URgu4Lu8SkMdJI4cD55K5Aq6y147y4Po2NpjmzVDnMDxrYxgBe5v8AFymgHZcnXZWMoBlixEfhKjb8HsZ4HF8bSbB7XCz2XOgE2aRfaLbbqevLVmduGJhJwomlEl78Jwj8++/Ove60zkcx1kwhQE1BvNC/gnvsBniwc15tttcHnbfas6txKrjLwQpKnhL2zeBkv6bWtz6lYNRhl2L+DTRRPBwjUnhZy0hwpWOaGtaCNBkzdW7OJ8W5E+5ZspsIzqKBjJZGuHCyu0ticD3LLa37CdQuRpN7V7Q1zZW5zde0bQVDHgnlG+knSb6TrOnadI9K9aKsdG4OaencRuKxSR7XVbnC8UdRu2XZsOo4cx6zU3XngzFKCprImzS8BE937xwHoAOppJ0XOgXuvdtPJwUUkkckbZW57M9pGcL2u3eP7EHavhRQSwruZ4IMQgscwcwRu5j11WlcC4IipYGQU7AyNgs1o9JJO0kkkk6yUuVS5O8omZm01W7kaBFKT3O5jz4u47OjVbIcprXBwuF51W0UlHJ2cn0O4hdQhCuUJCEIREIQhEVTZaaG0lPKB3TXxk/yEOHtOVaK48ssN6KJ3izAfWY/sCpxQpRZy9HwKTbom33XHmrByNVmbWSx7HxX643C34OcrjVEZLZbYTi/ibKP/jcf7BXsFnhPwrmPaFmzWX4tB+4/ChmMHfL/ADfYahGMHfL/ADfYahZlz6fcUPB9J9Gp/dMVc5aW/wCIp/6bvwf/AMqxsUPB9J9Gp/dMUDy10/er/wCq32CP7rFN3FusCdatZ9fsVVysbIsf8TOP+032/wDlVypzkfqs2vLfHieOtpa78gVGZ3gu0xZu1RyAcPtmrrQhRrH3HiLBlKZZOVI67YYr2Mj7fg0aydg5yFOXmKasqOUdmDIM1lnVUoPBMOkNGoyvHig6htOjUDbPuK2LNTheuzQ5znPcZJ53XcGNJ5T3bydg2nR0ecUVXhnCG2Womdck6GMaNp8WNo/AW1rT2I+JUODKVsMOlxs6WUizpX21ncBqA2DnuSRJpMmdC+gZROivEzS117Sh+2XPHyzt2HVa1go9gHIJQ09QJXulnDTdkcuZmX2F4a0Z9tx0bwVZiERNmHcARVcJimbdp7kjumOGpzTsI/4VD4z4sS0UxjlF2nTHIO5e3eNx3jZ6CtFpsw9gGKrhMUwuDpB+Ux2xzTsP/wCLFJHtdVucLxR9E/Zdmw6jhzHrNZvVk5O8omZm01W7kaGxSn5O5jz4u47OjVDsZ8WJaKYxyi7TpjkHcvbvG4jaNnoTOooJYV3E8EGIQWOYOYI3cx66rUTSuqpcneUTg82mq3cjQIpSe53MefF3HZ0arZDlNa4OFwvO62iko5Ozk+h3ELqEIVyhIQhCIoHliP8AgG/12exIqXVt5aaq0FPHtdI5/Uxtv96qRQ5e8vQ/Z9tqIHiT97KU5Mx/5pB/qe6er6Co/JPBnYSYfEjkd6Rm/wC5XgFlh7q5/wBo3XqwP+I+5UMxg75f5vsNQjGDvl/m+w1CzrnE+4oeD6T6NT+6Yo7leoc+gDx/0pGOP8rrsP4lqkWKHg+k+jU/umL2xgwYKimmhP8A1GOaOZ1uSepwCtcLghSqObsKhknAjw3+SzanjE/CXAV1PITYCQBx/hfyHfg4poewgkEWIJBG4jWFwKADvXqcjBKwsOhBHitRNVcZW8mEuFDDJTysY+IOYWyZ2Y5riDcFoNiDfZp0blKcR8OfCqKKQm7wODk357NBv0izvOT+VsAbi68mlidE8xu1Bsofk5ydxYLgzRZ877Gaa1r7mMvpDB+J0ncJc51h0KnceMGYfirZHYPlnkp5HZ8Ya6M8Hna4y2TUAb2I0WsmB2TrD+ELNrZnMj2iae7fs4rgnpAVVjVpYcyt4NpSWvqWveNbIQZT0Et5IPSUxD9oXBt7ZtV08E23vLpswdkOwbRsDsJVOef45G08XUL5x+t1JacXMWDyM6hvzVTgfrcIiKVYCynYOrCGw1MeedUcl4nk7gHgZx6LqU3VMYVyB0dQzhMGVRbuBc2eI8wc3lD0uUdbitjHg/kU753xjVwMrZo/NZJpH1QiK+MPYCiq4XRTC4OkEd0x2xzTsI/4VC4z4tSUU5ilsQeUx41PbvtsO8bF6cLjTPyP8Y2+3Nig9ezfzTpi5kMq3ScPhCqzHHS5rSZpHDaHvfyR6yxSR7XVbnC8UdRP2XZsOo4cx6zUQVjYg5ShC3gK1x4No/dy2LiwD5DrXJbuOzVq1QjDuCvg074uEjkzdTo3tcCDquATmneCkCiglhXczwQYhBY5g5gjdzHrqtMYNwtDUMD6eWOVh+VG5rh0G2o8yV3WUo8GzCdr6KUwSuNs4SGEE7LvBAHXo0qVtpMabhmdU6TbOz6cjpL76B1qa1wcLhedVtFJRybD/odxC0EuEpsxawfLDSQx1MpmmawcLISTnPOl2k6SATYcwCV4RrWwxPkkNmsaXOPM0XVyhgEmwVPZXsJ8JXCMHRDGAf5n8s/gWKCpVhSvdPNJK/upHOeebON7dWrqSZa9xuSV6tRwfx4GRcB57/NWXkWoLyVEx2NZGOlxLj7LfSrYURyYYJ4HB8ZOh0pMp6HaG+qAetS5TIxZoXneLTdtVvcNL28MlC8YO+X+b7DUIxg75f5vsNQsi1ifcUPB9J9Gp/dMTumjFDwfSfRqf3TE7oiorKdgL4PXOc0cie8rd2ce7H1tPnBRFX7j9iz8MpHNaP3rP3kXO4DSzzho6bKgnCxsVCkbsuXo2C1n8mmAPebkfwfD7KbZLcZ/g9TwMhtFPZtzqbIO5PX3J6tyuu+hZeBV15N8dBVRCGZ37+MazrkYNGeN5G3qO3Rkhf8A7StT7QYeb/yox/2/B/BUTx4ytYRwbWywvpoHRZxMEhbKM+M6Ryg6ziNR1aQmCTKRh7CHIo6d0YPyoIXajvllJDekWWgrIspK49UJg7IHW1TuFwlVBj3aSLuqJehzi4NHUSnp/wCzbTZuirqA7eWRkejR+auJCIs+VuRLCdC7hcG1HCEfNvMEujmJzXdGd1LyiyzYXof3ddA1xGi88L4n6P4m2Dumy0Qvl8YIsQCNx0hEWfZf2ia1/JhpacPOgf5shvzNDhdeAxdw/hnTUOkihOyU8BFbmiaM53SWnpWhoqVje5a1vQAPyXpZEVO4E/Z4bFZ0tZIXbRFG1rejlE3HUFF8aMV5aKYxyC7TcxyDuXt3jcd42ehaLTbh3AMVXCYpm3B0gjumu2OadhWKSPa6rc4Xij6J+y7Nh1HDmPWazcpRQ5VK2kphHEyKbM7nhc8uDfFGa4XtuSHGnFWWhmzJNLTcxyAcl4/sRtH9tKZVFBLCu4nggxCDPMHMEbufrotHYs1FQ+khfWNaydzA6RjAQGl1yG2JNiAQDp13UFyuY0WaKSM6TZ81tg1sYenuj0N3pkxZyoSU1O6KVplLW2gcT3J1Br97Rr36LdELq6p0sjpJHFz3kuc46yTpJWZ8oLbBaDDcEfDUl82jdOZ4/T7ryTli5gc1VVFC35bhnHcwaXH6oKbVb2STFjgoTVSDlSjNjvsjv3XnEeho3rExu0bLe4nWCkp3P36Dr/WqsKGINaGtFg0AADYALAehfaEKcvMFC8YO+X+b7DUIxg75f5vsNQiJ9xQ8H0n0an90xO6aMUPB9J9Gp/dMTuiLhCqDKnidwUhqoW/u3n96AO4kPyuh359KuBeNVSNkY5kjQ5rgWuadRB1gqx7doWU6grX0cwkbpvHEetFmFe9HWPikbJE4te0gtcNYIUjx5xKfRSZzLugeeQ/XmnxHnfuO3puoqoRBBsV6XDNHUxh7M2n1ZXtiRj7HWtDHkMqAOUzY+3yo9/ONY5xpUtBWX4pi1wc0kOBuCCQQRqII1KzcU8rVrR19zqAnaNP+o0fmPQpDJdzlyGJ4C5hMlMLj5d46cemvVWohJ6OvZKwPie17Dqc0gg+hKFIXLEEGxQhCEVEIQhEQhC85p2tBc4gNGkkkAAbyTqREiw5gSKqhdFM27TpB+U12xzTsIVC41YsyUM5jksQeVG8antva9th2EKx8acrMcd2UVpX6uEP+U3o8c/h0qqK/CEk8hkme573a3OOno5hzBRZnNOmq7fAKWrhu6TJh3HW/Hl+eCTLq4nfFrFuWtmEcQ0aC957ljfGPPuG1YbX0XTSSNjaXvNgE4YiYpGtqBnAiGOzpXb9zAd5t1C5V9RRBrQ0AAAWAGoAaAAkOAsBx0kDYoRZrdZ2ucdbnHaSnFTI2bIXm+KYga2W47o0H56lCEIWRapQvGDvl/m+w1CMYO+X+b7DUIifcUPB9J9Gp/dMTumjFDwfSfRqf3TE7oiEIQiJPXULJWOjlaHMcLOadRCpjHXJzJSF0sAMkGs7Xxfz72/xem2271wtVj2B2q2NBiMtE+7MwdRuP981l1CuTGvJVFOTJSkQyHSWf9Jx6B3B6NHMqswzi9PSuzaiNzNx1sd/K4aCojmFuq76ixOCrHwGx4HX+/ovPBeGpqZ2dTyPjO3NOg/zDUesKb4KyyzNsKmJkg8Zh4N3SRpafwVdIVA4jQrLUUFPU/wCVgPPf4jNXdRZWqJ/dmWM/xMJHpZdOseUCgdqqYuvOb+YWfF26yds5ah/s3TE/CXD6j9LQj8faEa6mLqJP5BNlZlWoWdy+STmZG7835oVHXQnbOVGezdMD8TnH6j9Ky8KZZ3m4poQ3+KU5x+q2w/EqD4ZxmqKo3qJXvGsN1MHQ0WCa11Yy8nUrbU2HU1NnGwX46nxKEJTQYNkmeGQsc9x+S0XPSdw5yrIxXyR2tJXG+o8Cw6Oh7x+TfSjWl2irV18FI28js+G8/T0FD8VMS5q5/IGbEDy5SOSOZvjO5h12V4YAxfio4RFA2w1uJ0ue7xnHaUspqVsbWtjaGtaLBrQAANwAXspbIw1cFiOKS1pto3cP2hCELItShCEIiheMHfL/ADfYahGMHfL/ADfYahET7ih4PpPo1P7pid00YoeD6T6NT+6Yne6IhC5dduiIQi6LoiF5VNK2RpbI1rmnW1wBaekFet0XRVBIzCg+GMktLKSYs+Bx8TlM+q7V1EKHYRyQVbP8p0Uo5jmO9DtH4q6ELEYmlbanxmshyDrjnn56+azvVYlVsfd003mtzx6WXCbpMFzN7qKUdLHj+y0zZCs7Abitoz2mlHejB6Ej9rMrcHSnVHIehjuxLabFOrk7imnPTG4D0uAC0aiyCDmqu9ppP9sY8b/pUhQZJ62S2e2OIfxvBPoZdS3BGRyBljUyPlPit/ds6NF3H0hWEu3V4iaFrZ8crJRba2Ryy89fNI8HYJigbmQRsjbuaAL852k85SxF0XWVaZzi43JuUIRdF0VEIRdcuiLqFy66iKF4wd8v832GoRjB3y/zfYahET7ih4PpPo1P7pibsomHn0lE58Wh73Nja7xc4El3TZptzlOOKHg+k+jU/umKN5Y+8Gf12exIrHmzTZTsOjbJVRtcLi4VQy4WmcSXSyknWS9xJ/FfPxjL85J9d3ak6m+CclktRSsnZMy72F7Yy03vps3OvbSRrUIAnRejzzU9M0GWwByGSiHxjL85J9d3aj4xl+ck+u7tXjJGWkhwIIuCDoII1g891KMa8QXUMDJXSteHuDAA0ttdpde5PN+KAE5q58sMb2sda7tMtVHfjGX5yT67u1HxjL85J9d3ak64qLPsN4BKfjGX5yT67u1HxjL85J9d3akyETYbwCU/GMvzkn13dqPjGX5yT67u1JlKocQXuwf8N4VmbmOfmWdnWa4ttfVsVQCdFhmkhht2lhc2GW9R74xl+ck+u7tR8Yy/OSfXd2qTYByfOqaN1SJmtDeE5GYSTwYvrvtURQghUilhlc5rLEtNjloUo+MZfnJPru7UfGMvzkn13dqTJyxdwMaupjgDgwvvyiL2s0u1DoVNVlf2cbS91rAXOW5JvjGX5yT67u1HxjL85J9d3anPG3Fk0M4iLxISxr84NLdZcLWJPipjVSLGxVsTopWB7LEHTJKfjGX5yT67u1HxjL85J9d3aky6qLJsN4BKPjGX5yT67u1HxjL85J9d3ak64ibDeAUxxAxrnirIozI98Ur2xuY5xcAXmwc2+og21a1eTVnPFLv+l/rRe2FowKVCclw3tHExk7S0WuM/FQzGDvl/m+w1CMYO+X+b7DULOuaT7ih4PpPo1P7pijeWPvBn9ZnsSKSYoeD6T6NT+6Yo3lj7wZ/WZ7Eisk7pWxwv/WR9VS6vTFnCjabA0Er75jGMzrawHSZpPVe/UqLVvT/+mR/RZ74KNEbXPJdhjkYkbCx2heB4qPZVcWxHKKqIfu5u7tqElr36HDT0g71IcsPeMH9VvunpLiLhBmEKCWgqDy2NswnXmfJcOdjrdWaleWFtqGAHZM0eiKRXkDZLhvWrZI9tVBTS96NxF+LSBslNOLeT6nZSiqwk4taQHhmcWNa09znEaS43GgbxrS9uJGDK6J/wCQte3aHPIB02z2SabHeLJXlTaXYNjdFpjD43G2rMLHBpPNct9IUbyOQuNXK4XzBEQ47Ll7c0dOgnqKWaHBtlUSTzUz63tXBwJs0H4RysoNXUbopHxyCz2OLXDnBsvfAuCX1M8cMfdPNrnUBrLjzAAnqTvlHe04TqMzVdgP8AMI2B343S3JQR8ZMvr4OW3Tm7OoFYdn4rc10T6p4ov5AGextfW11KqvEnBVIxjKuQh7hoc6RzXHZnBrdDRfeLc6dMLYLbT4DmijfnsbE/Nfo5TXPLxq0HQ4aVA8rLHjCJLr5pjjLN2aBY+tnelS+ON7cWyJLh3AONjrDS8lnqlqzgi5AC5mWOTsqeZ8pdtPaSDpflwtoUz4n4sRzYLkmc+cOHD8lkrms5LdF2jR070nxDxNpK6kc5/CCZjnNNn2GkXY61ue3mlSDEDwJN/wC59kqJZKMM8FW8GTyZ25nNnt5TD7Q85WANu24Up753tqjG4gsdcdBe48E2Yn4tfCa4QSghrc8y2NiAy4Ivs5Vh1p/qMW6ZmGoKWDhWtseEcJCH5xY54DXDSNGb6SpngnATaSsr6p4sxwa9p/hzeEl9b8lXWJte6fDUcr+6kkleea8cht1Cw6k2A2wPFZBVyVTpZWOIa2PTdtFt/LReuO+AY4cJQwtdK5jxDcyPL3cuRzSA46RoCk+GMnmDqYtlnkfHCLgtc8kvebZoBAvYAOuB/ZNWUfwzTdFP75yW5bHaKUbLzH3aWA2jZYmyTSmljEhG003I6Iw9k+o5KJ1TQOIzWOkbZznMeGXLgc7SDYHrGpR/J9iMK0vkmLhCw5tm6C92g2vsAFr9IUwxG8BSfy1X5OXcmozsEPbH3d526NBzy3k/gWq4NBINtywurKiCCaPbJLXhocdQDf8ASRHE3BVRKIqWUCVjgXsbI52e1p5bQXbbX0tOhRnKPixDRSwtpw+z2Oc7OdnaQ62jckOIlHIcJwBrXBzJLvFjdrW3z87do0ddlJMtP+fT/wBN/tBWGzmE2U6ISwV8cHauc0tJzPI+gobil3/S/wBaL2wtGhZyxS7/AKX+tF7YWjQskGhWu9pv80fT8qGYwd8v832GoRjB3y/zfYahSFyqfcUPB9J9Gp/dMUbyx94M/rM9iRSTFDwfSfRqf3TFG8sfeDP6zPYkVkndK2OF/wCsj6ql1M5MfmnBXwLgXXzAzhM8W0PDr5tr7FC0KECRovSJ6aOfZ2xfZNx1CcMBYYfS1Ec0eth0jY5p0OaeYi4Ulx2ygNr4GRthdGWPz7l4dfkubbQB4yhSE2jaysko4ZJWzOHxN0KnmKuU008IgqYjNE0ZrSCM4N8Qh2hw/to0pxrMrMMcTm0NNwbjqLgxrWnxs1ndHpsqyQrxI4CyiPweke8vLdTci5sT0XpPMXuLnElziXOJ0kkm5J6164Or3wSsliNnsIc08437xs60mQsa2haC3ZIyVpHKxTSRt+EUhfI3ULRvZfe0v0t9B603YUyqfCKOWB8FnyNe3Oa4ZrQXEt0WubNsOfWq/QshkcVqmYNSMIIbobjM5eamuLuUFtNQvpjC5xdwvLDwAOEFtVtih9JUujkY9hs5jmuaedpBH4heS4rCSVOjpYoi9zR3szzVhYz5VPhVK+BkLozJYOcXg8m93ACw12t1qJYsYYFLVxzlpeIy45oNic5rm6+tNSFUuJNyscNBBDE6FjbNde+Z3i2uqk2M2Nwqq6KpEZYIxEMwuuTwby/Xbbey98esdm4Q4LNidHwefe7g6+fm7gLdz+KiSE2jnzRlDCxzHAdwWbmcrqbYAygtp8HupTC5xcJRnh4A/e32W2XX3k6mrog6Skh4eFxzZGF7W8poBuLm7XWO6xBUGT3i3jdPQuJhILXWz2OF2utqOggg84KqHZi+5R6mgHZSCFoJebkOvY+eXKysjBmPstTVxww0joiXjh3v0lrG6XA8kW1Wud6YMs8wNTA2+kREkfzPNvZK+Zss1QWkNhhad5L3W6rhQjCeE5KiV0szi97tZP4AAaABuV7n3ba91rqDDHx1ImLAwAHLa2iSd90rxS7/AKX+tF7YWjQs5Ypd/wBL/Wi9sLRoV8GhWu9pv80fQ/dQzGDvl/m+w1CMYO+X+b7DUKQuVT7ih4PpPo1P7piR4+YvOrKN0cZAeHNkZfQC5txmk7LgkX32SzFDwfSfRqf3TE7KhFxYrLFK6F4kZqDdZ2fiXWgkfBajRujcR6RoK5xOrfJaj7J3YtFIWHsBxXSe8s3yN81nXidW+S1H2TuxHE6t8lqPsndi0UhU7AcU95pvkb5rOvE6t8lqPsndiOJ1b5LUfZO7FopCdgOKe803yN81nXidW+S1H2TuxHE6t8lqPsndi0UhOwHFPeab5G+azrxOrfJaj7J3YjidW+S1H2TuxaKQnYDinvNN8jfNZ14nVvktR9k7sRxOrfJaj7J3YtFITsBxT3mm+Rvms68Tq3yWo+yd2I4nVvktR9k7sWikJ2A4p7zTfI3zWdeJ1b5LUfZO7EcTq3yWo+yd2LRSE7AcU95pvkb5rOvE6t8lqPsndiOJ1b5LUfZO7FopCdgOKe803yN81nXidW+S1H2TuxHE6t8lqPsndi0UhOwHFPeab5G+apnEXEKpNXHLPG+KOJwfyxmuc5ulrWtOnXa53K5ghdWVjA0WC0tdXyVsm2+wsLABQvGDvl/m+w1CMYO+X+b7DUK9QE34uYcmbR0wD9AghA5LNQjbzJx4wT+P6rOxCERHGCfx/VZ2I4wT+P6rOxCERHGCfx/VZ2I4wT+P6rOxCERHGCfx/VZ2I4wT+P6rOxCERHGCfx/VZ2I4wT+P6rOxCERHGCfx/VZ2I4wT+P6rOxCERHGCfx/VZ2I4wT+P6rOxCERHGCfx/VZ2I4wT+P6rOxCERHGCfx/VZ2I4wT+P6rOxCERHGCfx/VZ2I4wT+P6rOxCERHGCfx/VZ2I4wT+P6rOxCERHGCfx/VZ2I4wT+P6rOxCERRrDGGpTM67h8n5LPEbzIQhE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4" descr="http://t2.gstatic.com/images?q=tbn:ANd9GcR-kIcgLEdx111DpGOQRRsNDXy8H8fAtMg85QjaVEcMchs_3vc_z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29284" y="1356005"/>
            <a:ext cx="1327505" cy="176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utoShape 6" descr="data:image/jpeg;base64,/9j/4AAQSkZJRgABAQAAAQABAAD/2wCEAAkGBhIGERUSBwgSFBQTGB0YFhYXGBYXFxkXGBobGCIbFxUZHiYeGBojGRgVIC8gJCcpLiwsFx8yNTEqNSktLyoBCQoKDgwOGg8PGjUkHyU1LDAtLzQpNDUsLTI1NTAwNTUsLDI1LSwwMDUpKTUpNiovLC4sMCwvLyksKSwsMiktLP/AABEIAOEA4QMBIgACEQEDEQH/xAAcAAEAAwEBAQEBAAAAAAAAAAAABAUGBwMCAQj/xABLEAABAwIDAwQMDAUDAwUAAAABAAIDBBEFEiEGMUETIjJxBxQzUVVhc5GTsbLSFkJTVHKBlKOzw9HTFRcjUoIkYqE1Q6ImNGODkv/EABsBAQACAwEBAAAAAAAAAAAAAAABAwIEBQYH/8QAOBEAAgECAwUECQIGAwAAAAAAAAECAxEEITEFEhNBUTJhcZEGFSIzU4GSocFS8RSisdHh8CNCYv/aAAwDAQACEQMRAD8A7iiIgCIiAIiIAiIgCIiAIiIAiIgCIiAIiIAiIgCIiAIiIAiIgCIiAIiIAiIgCIiAIiIAigsY+ofJ/rHtDXAAAR2AyMPFhO8nivTtR/z+XzRe4gJSKL2o/wCfy+aL3E7Uf8/l80XuICUii9qP+fy+aL3E7Uf8/l80XuICUii9qP8An8vmi9xDSOG/EJfNF7iAlIszs/tXS7UvkjwfHZJHRauGRjQRe2ZhdEA9t+LbjUd8XvO1H/P5fNF7iAlIovaj/n8vmi9xO1H/AD+XzRe4gJSKL2o/5/L5ovcTtR/z+XzRe4gJSKL2o/5/L5ovcTtR/wA/l80XuICUih02aOV7ZKhzwGMIzBgsSZAei0f2jf3lMQBERAEREAREQBERAEREAREQEWk6c3lB+HGpSi0nTm8oPw41KQBERAEREAXOuzNtf/BKXtWkltNUg5iN7IB0jpxf0B1uI1at5iWIx4RDJPWyZY4ml7z3mtFzpxPi4rhWAudtnXz4njEbuRp/6mUAvsWC8cTWi98jRnIG9xB+MVr4mvHD0nUly+/RLxeRlGO87FeyjquxpUUlW9p5zbuYNND04Ha2LshBGtszb25i/obD6+PFImTUcgdHK0PY4cWuFwsXj+EM2voyzdyjQ+JzmkFr7XaS02I32I0NiQs52F9qHUL34XigLHBz3Qh3xXgkyRePXM8Wvfn8LLl7G2k8bTaqZTi81/T+3y7y2tT3XlodfREXcKAiIgCIiAix93f5OP2pVKUWPu7/ACcftSqUgCIiAIiIAiIgCIiAIiIAiIgItJ05vKD8ONSlFpOnN5QfhxqUgCIiAIipdsNpWbJ0klRMAS0WjYdM8jui3qvqTwAJ4IDnXZk2lfik0eFYUMzi5rpQOLybxxnvW0kd3uYe+qnbHZiTDKSko6I5mh4LxfKJHkc+WQ72tD3MAAJygnQ2bbx2FbHh4kxfamr3vLWSOBJdI8kPkDWgm5OZgAGgD+CmbU7ZUGOEmkxqMHtaohbdk4PKTcllOkegHJuuepeaxeKrVcbCFKDcIN3e62t63d0v5t9xsxilDPVnS2m4F228Xe8S5n2TsFfhM8eJYUcjg5vKOHxZG2yPI4g2yHv2aOJXQMNxmHFoWz0k4MbrgON26tcWkc4Dc4EfUvuspYsZhfFNZ8cjS11jwOmhG4+PgvF4DE1MBiVUaas7SXdzXj+Ubc4qcbFrsjtIzaukjqYRYvFnsvfJINHNvxsb2PEWPFXC4b2PMWfsBib6DFJP6U7gy50HKHSOUcAHtsw245R8UruS+rQnGcVKLunmjmNWdgiIsyAiIgIsfd3+Tj9qVSlFj7u/ycftSqUgCIiAIiIAiIgCIiAIiIAiIgItJ05vKD8ONSlFpOnN5QfhxqUgCIiALhm3WKP7I2KMosNkPIwOczMN2YG0sveOW2Rum+/B633ZV2x+CtHlpZLVFRdkdt7G258n+IIA/wBzm8LrN9i3Zf8AgtNy9RHaSoAIFrFkQ6LbcCekesA9Fcra2PWCw7mu08o+P+NfsW0ob8jWwYZFTxsijpm8nGA1jSAQABYb/Eviow6LI7/SR9E/Eb3upTF51HQd9E+pfLY1J72r8zpWRyTZeKM4fSPr6SiLcsgE1bN/SBM8xyx05uHP4l2mhAubaW9HSMldnw3DKeQDQy4TUiF43G0kGZrXDfvc7q1VRsjVMoKGkf2zQwvMcgEkkT6ipI7Yl5sULLHJvNwTck6aK1AZjcu7D6yQD4nKYfWM6rkuIsdxLd/jXt8TvKtUedt6f6rdp96j/Ol/5NOOi+X+/wCojbaYE7F6Mzvoapj6VpzOqTCZZYCS53cnHuV73I3E7yV0XsX7YfCujAqZL1EFmTd92nNkt/vAP+TXjgsTFlwKVslRS0dG52maqqH1lU9vFkbc3NBvbRxGu7VUdBiY7HGJtnoXZqKcaWvrAXWcMtr54X8LXsAN7iujsnEW/wCF6axfLvV05Lvyk+eSSK6seZ/QaL5jkEwDo3Agi4I1BB1uD3l9LvlAREQEWPu7/Jx+1KpSix93f5OP2pVKQBERAEREAREQBERAEREAREQEWk6c3lB+HGpSi0ps6a5/7g/DjXvyrf7x5wsXKK1Ysfa+Jpm0zXPmeGtaC5xOgAAuST3gE5Vv9484UfEaWLFYZIKsgxysdG8XtdrwWnUajQlRxIdV5k2ZwOpxiLb3FTPjdbHFStPMbK9rAYmHmx2cRcyOu9w10LhwC6Z8MsP8P0npoveVOewRScMdqvuP20/kRSeHqr7j9tcPaOy6WPmpVKtktErWLqdRwWSLj4ZYf4fpPTRe8viXbCge0gY/R6gju0fEfSVV/Iik8PVX3H7afyIpPD1V9x+2uavRrDLPiv7Fn8RLoUOzLYsGp4YTtnh8Jja4PfC6B8riZZHgCWXQMAeNMl75tdVKxGrhnFp9psKrmDUMrDA1wP8Asmi3fWw9eulp/Iik8PVX3H7afyIpPD1V9x+2ujLZkJVHUdXNtvsx55623vuV8TK1imw6eCnJNLjmDUAO/tYxSyu/+2WzWjxZDx173ztMKfF6aRk+2VLUSMtJAXvp2Pa8XzMLoy1rmvbpqNDY66Wu/wCRFJ4eqvuP20/kRSeHqr7j9tStmRVRVFVzXdG/m/a++mWg4mVrH32Etr/4hCaGsfz4BmhvoXQac23fjcbfRcwcCuoLEbIdjCl2Qn7YgxCaWTKWN5Qx5Wh1rkBjRc6W18a2nKt/vHnC7fEh1XmU2PtF8cq3+8ecL95Vp+OPOp4kOq8xZkePu7/Jx+1KpSix93f5OP2pVKWZAREQBERAEREAREQBERAEREBX8Kj6f5carFZ8Kj6f5carF4D0q9/T8Pyb2G7LPPthmbJyzc39txm7+7fuSSpZEQ2SZoJ3AkAnhoOOq5/t5F/BsUoK1rNHOETz3udl/DlkP+Co+yK81NdU1MGpw1lNp33vlzjX/P8A4WjhdkRxDptTylG97aPeUba9Ws+8slV3b5HXZqhtOLzytaP9xA9a+1zvbcjaTEMOpY3XYf67xa4y3DgT1silb/mrTFNupu2pKTZ3A3VUkIBlPKNja24BsCRY7+JGoNgbG2r6sqShBw7TTk02koq9k220syeIru5sEWb2W2yG0bZxLROhmpjaWMuzAHnDR9hfVjwdNCOOhNPg3ZOfjvICiwCVxkka2YtzvZCxzgA50gjsTlJdY2AA3qtbLxTc1u9m181ldXXPmuf90TxIm8RY2q7IEjaqopMPwN000JAjDZAM4s0uc8lto2tDm8TckBStkdtTtDLLT1+HmnqIdTGXZrgEA8AbglvAghzSCbqJ7MxMKbqyjkknqr2ejte9s9bfklVIt2NJFVMqCRDM1xbo4AgkHx23bj5l6LEbA1kE9TiIoML5FzJRyjuVfJyp5ScXyuFo9WvNhfp+JR8O7JdRjcHKYRsw+VzT/UAl5jG5Q4c8sBc83PMaCQADxCuqbKrcSUKayju3bcVbeV1fO336Xs8jFVFa7N+izuz220OOUb6uVpibDm5UXzZcrQ8lpA5wLSCNL62tdUdL2TJ6hrqh+zUgoxmHLh4cRa4u5mXdfRxaSG66myqjsvFSlKO7nF2d2ln0V3m+5XJ4kTfL0g6TesetUWyO0J2opW1Dqbky5zm5c2e2Rxb0rC+7vK9g6TesetUKlOjiFTmrNOz8zK6cbotY+7v8nH7UqlKLH3d/k4/alUpfYjkhERAEREAREQBERAEREAREQFfwqPp/lxqsVnwqPp/lxqsXgPSr39Pw/JvYbssyPZTwn+KYbKQNYbSg94Nu1x9G56pNlqJ201DiU8rAJK1zw07+5xgN14hry4fUV0h7BICHtBB0IOoIPAhfMUDYBlhja0d4AAeYLkUdpypYXgJZqV0+iunbzimWuneVzmHYoBxmodUyjSmpoqaPvWsP/IBl/Fyi+5MeONVtXFj+0ktDDA/LGyN7YS8BzhfORmJLWtdbiJBbQa9LgpmUwtTwtaDwaAPUvCfB4KqRstRQQvkb0XuY0vHU4i4WzPatKpiJ1ZQsmko6Nxt0ums887XV8jHhNRSuc77GJby2J8gHZeblzXz5c9RYvzc7MWkE31udVa9hkAYbdoGsrr24kNYNfqAH1LbNpWMJc2Bgc7pENFzfvniv2GnbTC0ETWjfZoAF+oKrGbTWIVVKNt9weum6rfO+pMae7buuYbZTXG8T6mf8tZ+n/CjbPH/1HW+SPqpV0FlO2NxcyJoc7e4AAnrO8o2mYxxe2Focd7gBmPWd53DzKJbTTc3u9qChr0tn9tCeHp43OedjI/6vFfKj8WqXt2ErdoSW+XN/QwrexUzICTFC1pd0rAC/XbfvPnSCnbTC1PC1o32aABfqH1JitpquqqUbb+5z03Vb7iNO1u65yXYKifiWCVsdI0ue53NaN7i2KJ2UeM2t9anYPt5SMwoUjg51QIXQ8hybyXuyubckNLcpHOdfUa3F10aWj5KN7cMDInkHKQwZQ62hLRa43LEVEeMzMfA/BKQyStc01bXsaA11weZ075dAbd42K6cMZSx0puoklvqSTmotZW5qzWWi9roVuLglbp0LDsTf9NZr/wByX8Ry2sHSb1j1qj2SwD4M0kdO6QOc3MXEbsz3Fxt4gTYeIK8g6TesetcXE1Y1cfKpDRzuvMtirQs+hax93f5OP2pVKUWPu7/Jx+1KpS+tHLCIiAIiIAiIgCIiAIiIAiIgK/hUfT/LjVYrPhUfT/LjVYvAelXv6fh+Tew3ZZR4hsjHiMjpJMRrWl3xY6iRjBYAc1jTYblH+AkXhXEPtc36rSIvPRx2IiklN2RfuR6Gb+AkXhXEPtc36p8BIvCuIfa5v1V1itSaOCWSK2Zkb3C+ou1pIuO9cLBYJj2ObQQtnw9lAY3EgZhI112ktOmbvg8V0MNLGV6bqKqopNLN2zf7GEt2LtY0fwEi8K4h9rm/VPgJF4VxD7XN+q8tjNsH486WnxWkENTB02jouF7EtBJIsbXFyLOaQTfS5rdoaXDH8nX4pBG865XyMa6x42JvZVVamPpVXScm5Lpnl1VuRKUGrlX8BIvCuIfa5v1T4CReFcQ+1zfqtGHgi4cLWvfhbv37ygUm0VLXv5OjxSCSQfEZIxztN/NBvoqI4zGSTak3bXu8SdyBV/ASLwriH2ub9U+AkXhXEPtc36q9krooXiOWpja9wuGFzQ4gXNw0m5Fg7XxFedBjFPit/wCHV8MuXpcm9r7deUmyfxmMtvbzsN2BTfASLwriH2ub9U+AkXhXEPtc36rSIsPWGJ/WydyPQjYbQDDI2xRzSPDb86R5e83JOr3anfbqspsHSb1j1rzXpB0m9Y9appScqyk9W1/Ul6FrH3d/k4/alUpRY+7v8nH7UqlL7KckIiIAiIgCIiAIiIAiIgCIiAr+FR9P8uNVis+FR9P8uNVi8B6Ve/p+H5N7DdlhEReSNogY/wD+1qPIyewVn+xP/wBMj+nL+K5amtpRXRvje4gSMcwkbwHAi486xMPYobTtywbS17Gf2tka1uu/mgW16l18LOhLCzoVZ7rck9G9E1y8SqSe8mkV+ETGfHK+ehs5scLhcWIzhsLbfW+KT/8ABVNslh7sTpnSTbH9vOmc4uqDNExxO45A45mG/wAYak67rLp2zey0Gy0Rjw9h51i9zjdziBYXsAAAOAAGp01Ko39jftRz/wCA47UUsUpu+Jli3UW/pm4LDu11NgBuAt1obVw7coJ7qSgot72aims9xqSve65dSt05a+Ji8VirdncH7WxJjomyVORuZ0biITE6TLdjiLcowkg6WuLW0U7GNlp6uFrML2GdTSsLSydtRAX83i45gXO4gk3BsVtoNgaSCiNC2E8m45nOuA8yf33Atm0GlrWFrW0VWexmawNjxfaGqnp2EFsLrDQcHv3u67AjgQrYbYoN7ykotSb7MvavbNRjK18s1N279UQ6TKnH6M4zimHRYzFlMtOOWYHfGySvczM06guBabbwT31+7QYXFspiuHuwKnEfLOyPYy4blL42E5eALZHEjddgPC69NssOZiOMUVOZHRtfCQDG7I9mUTOa5hHRLXNaR1d5X2E7ANoqoVeI4nPVTMFmGS1m6EXsN5Ac6w3c4m19VjLFQo06UpzsnTl7FnaV3JLu8+itcbrbaS56mqREXjzaC9IOk3rHrXmvSDpN6x61bQ97HxRD0LWPu7/Jx+1KpSix93f5OP2pVKX2c5AREQBERAEREAREQBERAEREBX8Kj6f5carFZ8Kj6f5carF4D0q9/T8Pyb2G7LCIi8kbQRZjbDaabZuWk5GKIwzyiOUuDszbubbKQ4Ac0yHUHoKLVbaSw4qyjjhj7XzNjkeWuziV8TpQA7Nl4N0yniuhT2dWqQU46NSlryi7P535GDqJOxsUWUwjaubEquuaYWGmoxZuRj3SveL3aCHEOILJBlDb6t+unn2rxiKA1kuF0kUDdTDLyzZ8oOXiRrfcbDvhp0vnDZdaUtxtJ+zq7ZyV0vG3kRxFqdCc4M6TgOtfq5r2R8UfjeExTMgY2CZrHvuSZGuNiA0WsRvufEFeYrtXNs1RwuraGN9TM4RxxRuJYSdxLnAHdbS3ScBpe4z9VVHTg4u8pSlHdusrfPz6a8yOIrs1hjBNywXG42186+lgana7EtlXRv2so6U08rshdAX5ozYu5wcTezQ42F+idb2BkY9ttVYdiBo8Nw5k+aEOiaLh5kdc3c8uDRGGtcTu4C+qj1VXk0otNWbT3lu2WufdcniRNsih4PJNLBGcWhayYtHKNbbKHd4WJFvrKmLmTjuycb3t00+RYgvSDpN6x615r0g6TesetZ0Pex8UQ9C1j7u/ycftSqUosfd3+Tj9qVSl9nOQEREAREQBERAEREAREQBERAV/Co+n+XGqxWfCo+n+XGqxeA9Kvf0/D8m9huywiIvJG0ZfslYOcZw+VsLCXx2kZYXddp1yga5iwvA61lH0c1Zh8lfPRPNR29HVNjyvDwInMiAy2zEZc53btbLqaLrYXaksPSVLdvaV/llePg7IqlTUncwuymHVFBhVRLTRObV1JmmAIs7lHXDbNduJyhwB4uWRipoK2iky4TWVGIBrhI+USu5LnXLrvOUWZazQC8mwtvt2hLq+ltmUJzm45ykpZStp/wBX1jblkQ6V7I5pj1BLV7OQxw00he1kQcwNcXDLzTdgGbQ79F7bZ0rtqqKmqcPoJnthf/Uhc1zJHR6B1mjnfEtca2dcLoqLCG15QlGSjmpSks/1ZNf5JdK5x9tBhmJOZFs/sfUyyPNpBJLUwsjHHlH5nDTzaGxJsDqBSPbtAHiB/Jily57HLcX0zbr2W4uimrteU7qzs4yj7U3J+1bPPLloku9shUrfsERFxC4L0g6Tesetea9IOk3rHrVtD3sfFEPQtY+7v8nH7UqlKLH3d/k4/alUpfZzkBERAEREAREQBERAEREAREQFcJmxumbNHJznjdHIQRybBo4NIOoI+pfGWH5Ob0cvuq0Ra1bCUK7vVgpPvVzJTlHRlXlh+Tm9HL7qZYfk5vRy+6rRFR6rwfwo/SjLiT6lXlh+Tm9HL7qZYfk5vRy+6rRE9V4P4UfpQ4k+pV5Yfk5vRy+6mWH5Ob0cvuq0RPVeD+FH6UOJPqVeWH5Ob0cvuplh+Tm9HL7qtET1Xg/hR+lDiT6lXlh+Tm9HL7qZYfk5vRy+6rRE9V4P4UfpQ4k+pV5Yfk5vRy+6mWH5Ob0cvuq0RPVeD+FH6UOJPqVeWH5Ob0cvuo3kWm4jm0/+OX3VaIpWzMGndUo+SI4k+pCpZeXme5rHgZGC7mPbqHSbswF9484U1EW+Y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16" descr="http://www.fifefire.co.uk/acatalog/wat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4407" y="1341263"/>
            <a:ext cx="1414496" cy="169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8" descr="http://www.bigdug.co.uk/images/products/zoom/1319557469-82349300.pn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/>
          <a:srcRect l="9216" r="7168"/>
          <a:stretch/>
        </p:blipFill>
        <p:spPr bwMode="auto">
          <a:xfrm>
            <a:off x="5982089" y="3291188"/>
            <a:ext cx="13738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5" descr="http://1.bp.blogspot.com/_cW4kucEGIgI/TPNJluV8V6I/AAAAAAAAMGs/76aqqUX4mng/s400/4275_sign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66702" y="1321661"/>
            <a:ext cx="1350730" cy="1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7" descr="http://t2.gstatic.com/images?q=tbn:ANd9GcSX44jbQuwcXrkRe12eaiH226hdPEeH9uEaOinhP720hDuVZkzz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/>
          <a:srcRect l="12709" r="13801"/>
          <a:stretch/>
        </p:blipFill>
        <p:spPr bwMode="auto">
          <a:xfrm>
            <a:off x="4297607" y="3449112"/>
            <a:ext cx="1613523" cy="13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1" y="1303671"/>
            <a:ext cx="1440663" cy="14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13" y="3359222"/>
            <a:ext cx="1664939" cy="172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" y="3130710"/>
            <a:ext cx="1882775" cy="194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40" y="3402928"/>
            <a:ext cx="2045645" cy="139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8" descr="http://www.bigdug.co.uk/images/products/zoom/1319557440-42882500.png">
            <a:hlinkClick r:id="rId25"/>
          </p:cNvPr>
          <p:cNvPicPr>
            <a:picLocks noChangeAspect="1" noChangeArrowheads="1"/>
          </p:cNvPicPr>
          <p:nvPr/>
        </p:nvPicPr>
        <p:blipFill rotWithShape="1">
          <a:blip r:embed="rId26" cstate="print"/>
          <a:srcRect l="18668" t="7630" r="16413" b="9340"/>
          <a:stretch/>
        </p:blipFill>
        <p:spPr bwMode="auto">
          <a:xfrm>
            <a:off x="2387319" y="1267286"/>
            <a:ext cx="1456950" cy="186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5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 </a:t>
            </a:r>
            <a:r>
              <a:rPr lang="en-GB" sz="40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beach </a:t>
            </a:r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</a:t>
            </a:r>
            <a:r>
              <a:rPr lang="en-GB" sz="40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lags </a:t>
            </a:r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4768" r="4762" b="9920"/>
          <a:stretch>
            <a:fillRect/>
          </a:stretch>
        </p:blipFill>
        <p:spPr>
          <a:xfrm>
            <a:off x="898102" y="1268760"/>
            <a:ext cx="909638" cy="719138"/>
          </a:xfrm>
          <a:noFill/>
        </p:spPr>
      </p:pic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2771800" y="1412776"/>
            <a:ext cx="5829300" cy="4983163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529C"/>
                </a:solidFill>
                <a:latin typeface="Arial" charset="0"/>
                <a:cs typeface="Arial" charset="0"/>
              </a:rPr>
              <a:t>Red and Yellow </a:t>
            </a:r>
            <a:r>
              <a:rPr lang="en-GB" sz="1800" b="1" dirty="0" smtClean="0">
                <a:solidFill>
                  <a:srgbClr val="00529C"/>
                </a:solidFill>
                <a:latin typeface="Arial" charset="0"/>
                <a:cs typeface="Arial" charset="0"/>
              </a:rPr>
              <a:t>Flags </a:t>
            </a:r>
            <a:r>
              <a:rPr lang="en-GB" sz="1800" dirty="0" smtClean="0">
                <a:solidFill>
                  <a:srgbClr val="00529C"/>
                </a:solidFill>
                <a:latin typeface="Arial" charset="0"/>
                <a:cs typeface="Arial" charset="0"/>
              </a:rPr>
              <a:t>- Lifeguards </a:t>
            </a:r>
            <a:r>
              <a:rPr lang="en-GB" sz="1800" dirty="0">
                <a:solidFill>
                  <a:srgbClr val="00529C"/>
                </a:solidFill>
                <a:latin typeface="Arial" charset="0"/>
                <a:cs typeface="Arial" charset="0"/>
              </a:rPr>
              <a:t>patrol here, safest place to swim</a:t>
            </a:r>
          </a:p>
          <a:p>
            <a:pPr>
              <a:buFont typeface="Arial" charset="0"/>
              <a:buNone/>
            </a:pPr>
            <a:endParaRPr lang="en-GB" sz="1800" b="1" dirty="0">
              <a:solidFill>
                <a:srgbClr val="00529C"/>
              </a:solidFill>
              <a:latin typeface="Arial" charset="0"/>
              <a:cs typeface="Arial" charset="0"/>
            </a:endParaRPr>
          </a:p>
          <a:p>
            <a:r>
              <a:rPr lang="en-GB" sz="1800" b="1" dirty="0">
                <a:solidFill>
                  <a:srgbClr val="00529C"/>
                </a:solidFill>
                <a:latin typeface="Arial" charset="0"/>
                <a:cs typeface="Arial" charset="0"/>
              </a:rPr>
              <a:t>Black and White Chequered Flags - </a:t>
            </a:r>
            <a:r>
              <a:rPr lang="en-GB" sz="1800" dirty="0">
                <a:solidFill>
                  <a:srgbClr val="00529C"/>
                </a:solidFill>
                <a:latin typeface="Arial" charset="0"/>
                <a:cs typeface="Arial" charset="0"/>
              </a:rPr>
              <a:t>Between these flags is for non-swimming water sports such as surfing and wind surfing</a:t>
            </a:r>
          </a:p>
          <a:p>
            <a:pPr>
              <a:buFont typeface="Arial" charset="0"/>
              <a:buNone/>
            </a:pPr>
            <a:endParaRPr lang="en-GB" sz="1800" b="1" dirty="0">
              <a:solidFill>
                <a:srgbClr val="00529C"/>
              </a:solidFill>
              <a:latin typeface="Arial" charset="0"/>
              <a:cs typeface="Arial" charset="0"/>
            </a:endParaRPr>
          </a:p>
          <a:p>
            <a:r>
              <a:rPr lang="en-GB" sz="1800" b="1" dirty="0">
                <a:solidFill>
                  <a:srgbClr val="00529C"/>
                </a:solidFill>
                <a:latin typeface="Arial" charset="0"/>
                <a:cs typeface="Arial" charset="0"/>
              </a:rPr>
              <a:t>Red Flags - </a:t>
            </a:r>
            <a:r>
              <a:rPr lang="en-GB" sz="1800" dirty="0">
                <a:solidFill>
                  <a:srgbClr val="00529C"/>
                </a:solidFill>
                <a:latin typeface="Arial" charset="0"/>
                <a:cs typeface="Arial" charset="0"/>
              </a:rPr>
              <a:t>Danger, stay out of the water</a:t>
            </a:r>
          </a:p>
          <a:p>
            <a:pPr>
              <a:buFont typeface="Arial" charset="0"/>
              <a:buNone/>
            </a:pPr>
            <a:endParaRPr lang="en-GB" sz="1800" b="1" dirty="0" smtClean="0">
              <a:solidFill>
                <a:srgbClr val="00529C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z="1800" b="1" dirty="0">
              <a:solidFill>
                <a:srgbClr val="00529C"/>
              </a:solidFill>
              <a:latin typeface="Arial" charset="0"/>
              <a:cs typeface="Arial" charset="0"/>
            </a:endParaRPr>
          </a:p>
          <a:p>
            <a:r>
              <a:rPr lang="en-GB" sz="1800" b="1" dirty="0">
                <a:solidFill>
                  <a:srgbClr val="00529C"/>
                </a:solidFill>
                <a:latin typeface="Arial" charset="0"/>
                <a:cs typeface="Arial" charset="0"/>
              </a:rPr>
              <a:t>Windsock or Orange Flag - </a:t>
            </a:r>
            <a:r>
              <a:rPr lang="en-GB" sz="1800" dirty="0">
                <a:solidFill>
                  <a:srgbClr val="00529C"/>
                </a:solidFill>
                <a:latin typeface="Arial" charset="0"/>
                <a:cs typeface="Arial" charset="0"/>
              </a:rPr>
              <a:t>This shows the direction and force of the wind, special care should be taken during an offshore wind</a:t>
            </a:r>
          </a:p>
        </p:txBody>
      </p:sp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519" y="3501008"/>
            <a:ext cx="856361" cy="6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44" y="4711004"/>
            <a:ext cx="1445110" cy="50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884519" y="2449445"/>
            <a:ext cx="1025360" cy="642271"/>
          </a:xfrm>
          <a:custGeom>
            <a:avLst/>
            <a:gdLst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679007 w 1860120"/>
              <a:gd name="connsiteY20" fmla="*/ 174745 h 1111723"/>
              <a:gd name="connsiteX21" fmla="*/ 1701584 w 1860120"/>
              <a:gd name="connsiteY21" fmla="*/ 265056 h 1111723"/>
              <a:gd name="connsiteX22" fmla="*/ 1724162 w 1860120"/>
              <a:gd name="connsiteY22" fmla="*/ 332790 h 1111723"/>
              <a:gd name="connsiteX23" fmla="*/ 1735451 w 1860120"/>
              <a:gd name="connsiteY23" fmla="*/ 377945 h 1111723"/>
              <a:gd name="connsiteX24" fmla="*/ 1758029 w 1860120"/>
              <a:gd name="connsiteY24" fmla="*/ 445678 h 1111723"/>
              <a:gd name="connsiteX25" fmla="*/ 1769318 w 1860120"/>
              <a:gd name="connsiteY25" fmla="*/ 490834 h 1111723"/>
              <a:gd name="connsiteX26" fmla="*/ 1791895 w 1860120"/>
              <a:gd name="connsiteY26" fmla="*/ 558567 h 1111723"/>
              <a:gd name="connsiteX27" fmla="*/ 1803184 w 1860120"/>
              <a:gd name="connsiteY27" fmla="*/ 592434 h 1111723"/>
              <a:gd name="connsiteX28" fmla="*/ 1814473 w 1860120"/>
              <a:gd name="connsiteY28" fmla="*/ 660167 h 1111723"/>
              <a:gd name="connsiteX29" fmla="*/ 1825762 w 1860120"/>
              <a:gd name="connsiteY29" fmla="*/ 852078 h 1111723"/>
              <a:gd name="connsiteX30" fmla="*/ 1848340 w 1860120"/>
              <a:gd name="connsiteY30" fmla="*/ 885945 h 1111723"/>
              <a:gd name="connsiteX31" fmla="*/ 1859629 w 1860120"/>
              <a:gd name="connsiteY31" fmla="*/ 1043990 h 1111723"/>
              <a:gd name="connsiteX32" fmla="*/ 1848340 w 1860120"/>
              <a:gd name="connsiteY32" fmla="*/ 1077856 h 1111723"/>
              <a:gd name="connsiteX33" fmla="*/ 1656429 w 1860120"/>
              <a:gd name="connsiteY33" fmla="*/ 1055278 h 1111723"/>
              <a:gd name="connsiteX34" fmla="*/ 1125851 w 1860120"/>
              <a:gd name="connsiteY34" fmla="*/ 1066567 h 1111723"/>
              <a:gd name="connsiteX35" fmla="*/ 1091984 w 1860120"/>
              <a:gd name="connsiteY35" fmla="*/ 1089145 h 1111723"/>
              <a:gd name="connsiteX36" fmla="*/ 979095 w 1860120"/>
              <a:gd name="connsiteY36" fmla="*/ 1100434 h 1111723"/>
              <a:gd name="connsiteX37" fmla="*/ 877495 w 1860120"/>
              <a:gd name="connsiteY37" fmla="*/ 1111723 h 1111723"/>
              <a:gd name="connsiteX38" fmla="*/ 787184 w 1860120"/>
              <a:gd name="connsiteY38" fmla="*/ 1100434 h 1111723"/>
              <a:gd name="connsiteX39" fmla="*/ 719451 w 1860120"/>
              <a:gd name="connsiteY39" fmla="*/ 1066567 h 1111723"/>
              <a:gd name="connsiteX40" fmla="*/ 674295 w 1860120"/>
              <a:gd name="connsiteY40" fmla="*/ 1055278 h 1111723"/>
              <a:gd name="connsiteX41" fmla="*/ 606562 w 1860120"/>
              <a:gd name="connsiteY41" fmla="*/ 1032701 h 1111723"/>
              <a:gd name="connsiteX42" fmla="*/ 572695 w 1860120"/>
              <a:gd name="connsiteY42" fmla="*/ 1021412 h 1111723"/>
              <a:gd name="connsiteX43" fmla="*/ 538829 w 1860120"/>
              <a:gd name="connsiteY43" fmla="*/ 998834 h 1111723"/>
              <a:gd name="connsiteX44" fmla="*/ 504962 w 1860120"/>
              <a:gd name="connsiteY44" fmla="*/ 987545 h 1111723"/>
              <a:gd name="connsiteX45" fmla="*/ 369495 w 1860120"/>
              <a:gd name="connsiteY45" fmla="*/ 964967 h 1111723"/>
              <a:gd name="connsiteX46" fmla="*/ 324340 w 1860120"/>
              <a:gd name="connsiteY46" fmla="*/ 953678 h 1111723"/>
              <a:gd name="connsiteX47" fmla="*/ 245318 w 1860120"/>
              <a:gd name="connsiteY47" fmla="*/ 942390 h 1111723"/>
              <a:gd name="connsiteX48" fmla="*/ 121140 w 1860120"/>
              <a:gd name="connsiteY48" fmla="*/ 908523 h 1111723"/>
              <a:gd name="connsiteX49" fmla="*/ 109851 w 1860120"/>
              <a:gd name="connsiteY49" fmla="*/ 874656 h 1111723"/>
              <a:gd name="connsiteX50" fmla="*/ 143718 w 1860120"/>
              <a:gd name="connsiteY50" fmla="*/ 761767 h 1111723"/>
              <a:gd name="connsiteX51" fmla="*/ 155007 w 1860120"/>
              <a:gd name="connsiteY51" fmla="*/ 727901 h 1111723"/>
              <a:gd name="connsiteX52" fmla="*/ 177584 w 1860120"/>
              <a:gd name="connsiteY52" fmla="*/ 648878 h 1111723"/>
              <a:gd name="connsiteX53" fmla="*/ 155007 w 1860120"/>
              <a:gd name="connsiteY53" fmla="*/ 389234 h 1111723"/>
              <a:gd name="connsiteX54" fmla="*/ 121140 w 1860120"/>
              <a:gd name="connsiteY54" fmla="*/ 321501 h 1111723"/>
              <a:gd name="connsiteX55" fmla="*/ 87273 w 1860120"/>
              <a:gd name="connsiteY55" fmla="*/ 298923 h 1111723"/>
              <a:gd name="connsiteX56" fmla="*/ 53407 w 1860120"/>
              <a:gd name="connsiteY56" fmla="*/ 231190 h 1111723"/>
              <a:gd name="connsiteX57" fmla="*/ 19540 w 1860120"/>
              <a:gd name="connsiteY57" fmla="*/ 163456 h 1111723"/>
              <a:gd name="connsiteX58" fmla="*/ 8251 w 1860120"/>
              <a:gd name="connsiteY58" fmla="*/ 118301 h 1111723"/>
              <a:gd name="connsiteX59" fmla="*/ 19540 w 1860120"/>
              <a:gd name="connsiteY59" fmla="*/ 84434 h 1111723"/>
              <a:gd name="connsiteX60" fmla="*/ 121140 w 1860120"/>
              <a:gd name="connsiteY60" fmla="*/ 73145 h 1111723"/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562128 w 1860120"/>
              <a:gd name="connsiteY20" fmla="*/ 163697 h 1111723"/>
              <a:gd name="connsiteX21" fmla="*/ 1679007 w 1860120"/>
              <a:gd name="connsiteY21" fmla="*/ 174745 h 1111723"/>
              <a:gd name="connsiteX22" fmla="*/ 1701584 w 1860120"/>
              <a:gd name="connsiteY22" fmla="*/ 265056 h 1111723"/>
              <a:gd name="connsiteX23" fmla="*/ 1724162 w 1860120"/>
              <a:gd name="connsiteY23" fmla="*/ 332790 h 1111723"/>
              <a:gd name="connsiteX24" fmla="*/ 1735451 w 1860120"/>
              <a:gd name="connsiteY24" fmla="*/ 377945 h 1111723"/>
              <a:gd name="connsiteX25" fmla="*/ 1758029 w 1860120"/>
              <a:gd name="connsiteY25" fmla="*/ 445678 h 1111723"/>
              <a:gd name="connsiteX26" fmla="*/ 1769318 w 1860120"/>
              <a:gd name="connsiteY26" fmla="*/ 490834 h 1111723"/>
              <a:gd name="connsiteX27" fmla="*/ 1791895 w 1860120"/>
              <a:gd name="connsiteY27" fmla="*/ 558567 h 1111723"/>
              <a:gd name="connsiteX28" fmla="*/ 1803184 w 1860120"/>
              <a:gd name="connsiteY28" fmla="*/ 592434 h 1111723"/>
              <a:gd name="connsiteX29" fmla="*/ 1814473 w 1860120"/>
              <a:gd name="connsiteY29" fmla="*/ 660167 h 1111723"/>
              <a:gd name="connsiteX30" fmla="*/ 1825762 w 1860120"/>
              <a:gd name="connsiteY30" fmla="*/ 852078 h 1111723"/>
              <a:gd name="connsiteX31" fmla="*/ 1848340 w 1860120"/>
              <a:gd name="connsiteY31" fmla="*/ 885945 h 1111723"/>
              <a:gd name="connsiteX32" fmla="*/ 1859629 w 1860120"/>
              <a:gd name="connsiteY32" fmla="*/ 1043990 h 1111723"/>
              <a:gd name="connsiteX33" fmla="*/ 1848340 w 1860120"/>
              <a:gd name="connsiteY33" fmla="*/ 1077856 h 1111723"/>
              <a:gd name="connsiteX34" fmla="*/ 1656429 w 1860120"/>
              <a:gd name="connsiteY34" fmla="*/ 1055278 h 1111723"/>
              <a:gd name="connsiteX35" fmla="*/ 1125851 w 1860120"/>
              <a:gd name="connsiteY35" fmla="*/ 1066567 h 1111723"/>
              <a:gd name="connsiteX36" fmla="*/ 1091984 w 1860120"/>
              <a:gd name="connsiteY36" fmla="*/ 1089145 h 1111723"/>
              <a:gd name="connsiteX37" fmla="*/ 979095 w 1860120"/>
              <a:gd name="connsiteY37" fmla="*/ 1100434 h 1111723"/>
              <a:gd name="connsiteX38" fmla="*/ 877495 w 1860120"/>
              <a:gd name="connsiteY38" fmla="*/ 1111723 h 1111723"/>
              <a:gd name="connsiteX39" fmla="*/ 787184 w 1860120"/>
              <a:gd name="connsiteY39" fmla="*/ 1100434 h 1111723"/>
              <a:gd name="connsiteX40" fmla="*/ 719451 w 1860120"/>
              <a:gd name="connsiteY40" fmla="*/ 1066567 h 1111723"/>
              <a:gd name="connsiteX41" fmla="*/ 674295 w 1860120"/>
              <a:gd name="connsiteY41" fmla="*/ 1055278 h 1111723"/>
              <a:gd name="connsiteX42" fmla="*/ 606562 w 1860120"/>
              <a:gd name="connsiteY42" fmla="*/ 1032701 h 1111723"/>
              <a:gd name="connsiteX43" fmla="*/ 572695 w 1860120"/>
              <a:gd name="connsiteY43" fmla="*/ 1021412 h 1111723"/>
              <a:gd name="connsiteX44" fmla="*/ 538829 w 1860120"/>
              <a:gd name="connsiteY44" fmla="*/ 998834 h 1111723"/>
              <a:gd name="connsiteX45" fmla="*/ 504962 w 1860120"/>
              <a:gd name="connsiteY45" fmla="*/ 987545 h 1111723"/>
              <a:gd name="connsiteX46" fmla="*/ 369495 w 1860120"/>
              <a:gd name="connsiteY46" fmla="*/ 964967 h 1111723"/>
              <a:gd name="connsiteX47" fmla="*/ 324340 w 1860120"/>
              <a:gd name="connsiteY47" fmla="*/ 953678 h 1111723"/>
              <a:gd name="connsiteX48" fmla="*/ 245318 w 1860120"/>
              <a:gd name="connsiteY48" fmla="*/ 942390 h 1111723"/>
              <a:gd name="connsiteX49" fmla="*/ 121140 w 1860120"/>
              <a:gd name="connsiteY49" fmla="*/ 908523 h 1111723"/>
              <a:gd name="connsiteX50" fmla="*/ 109851 w 1860120"/>
              <a:gd name="connsiteY50" fmla="*/ 874656 h 1111723"/>
              <a:gd name="connsiteX51" fmla="*/ 143718 w 1860120"/>
              <a:gd name="connsiteY51" fmla="*/ 761767 h 1111723"/>
              <a:gd name="connsiteX52" fmla="*/ 155007 w 1860120"/>
              <a:gd name="connsiteY52" fmla="*/ 727901 h 1111723"/>
              <a:gd name="connsiteX53" fmla="*/ 177584 w 1860120"/>
              <a:gd name="connsiteY53" fmla="*/ 648878 h 1111723"/>
              <a:gd name="connsiteX54" fmla="*/ 155007 w 1860120"/>
              <a:gd name="connsiteY54" fmla="*/ 389234 h 1111723"/>
              <a:gd name="connsiteX55" fmla="*/ 121140 w 1860120"/>
              <a:gd name="connsiteY55" fmla="*/ 321501 h 1111723"/>
              <a:gd name="connsiteX56" fmla="*/ 87273 w 1860120"/>
              <a:gd name="connsiteY56" fmla="*/ 298923 h 1111723"/>
              <a:gd name="connsiteX57" fmla="*/ 53407 w 1860120"/>
              <a:gd name="connsiteY57" fmla="*/ 231190 h 1111723"/>
              <a:gd name="connsiteX58" fmla="*/ 19540 w 1860120"/>
              <a:gd name="connsiteY58" fmla="*/ 163456 h 1111723"/>
              <a:gd name="connsiteX59" fmla="*/ 8251 w 1860120"/>
              <a:gd name="connsiteY59" fmla="*/ 118301 h 1111723"/>
              <a:gd name="connsiteX60" fmla="*/ 19540 w 1860120"/>
              <a:gd name="connsiteY60" fmla="*/ 84434 h 1111723"/>
              <a:gd name="connsiteX61" fmla="*/ 121140 w 1860120"/>
              <a:gd name="connsiteY61" fmla="*/ 73145 h 1111723"/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562128 w 1860120"/>
              <a:gd name="connsiteY20" fmla="*/ 163697 h 1111723"/>
              <a:gd name="connsiteX21" fmla="*/ 1679007 w 1860120"/>
              <a:gd name="connsiteY21" fmla="*/ 174745 h 1111723"/>
              <a:gd name="connsiteX22" fmla="*/ 1701584 w 1860120"/>
              <a:gd name="connsiteY22" fmla="*/ 265056 h 1111723"/>
              <a:gd name="connsiteX23" fmla="*/ 1724162 w 1860120"/>
              <a:gd name="connsiteY23" fmla="*/ 332790 h 1111723"/>
              <a:gd name="connsiteX24" fmla="*/ 1735451 w 1860120"/>
              <a:gd name="connsiteY24" fmla="*/ 377945 h 1111723"/>
              <a:gd name="connsiteX25" fmla="*/ 1758029 w 1860120"/>
              <a:gd name="connsiteY25" fmla="*/ 445678 h 1111723"/>
              <a:gd name="connsiteX26" fmla="*/ 1769318 w 1860120"/>
              <a:gd name="connsiteY26" fmla="*/ 490834 h 1111723"/>
              <a:gd name="connsiteX27" fmla="*/ 1791895 w 1860120"/>
              <a:gd name="connsiteY27" fmla="*/ 558567 h 1111723"/>
              <a:gd name="connsiteX28" fmla="*/ 1803184 w 1860120"/>
              <a:gd name="connsiteY28" fmla="*/ 592434 h 1111723"/>
              <a:gd name="connsiteX29" fmla="*/ 1814473 w 1860120"/>
              <a:gd name="connsiteY29" fmla="*/ 660167 h 1111723"/>
              <a:gd name="connsiteX30" fmla="*/ 1825762 w 1860120"/>
              <a:gd name="connsiteY30" fmla="*/ 852078 h 1111723"/>
              <a:gd name="connsiteX31" fmla="*/ 1848340 w 1860120"/>
              <a:gd name="connsiteY31" fmla="*/ 885945 h 1111723"/>
              <a:gd name="connsiteX32" fmla="*/ 1859629 w 1860120"/>
              <a:gd name="connsiteY32" fmla="*/ 1043990 h 1111723"/>
              <a:gd name="connsiteX33" fmla="*/ 1848340 w 1860120"/>
              <a:gd name="connsiteY33" fmla="*/ 1077856 h 1111723"/>
              <a:gd name="connsiteX34" fmla="*/ 1656429 w 1860120"/>
              <a:gd name="connsiteY34" fmla="*/ 1055278 h 1111723"/>
              <a:gd name="connsiteX35" fmla="*/ 1125851 w 1860120"/>
              <a:gd name="connsiteY35" fmla="*/ 1066567 h 1111723"/>
              <a:gd name="connsiteX36" fmla="*/ 1091984 w 1860120"/>
              <a:gd name="connsiteY36" fmla="*/ 1089145 h 1111723"/>
              <a:gd name="connsiteX37" fmla="*/ 979095 w 1860120"/>
              <a:gd name="connsiteY37" fmla="*/ 1100434 h 1111723"/>
              <a:gd name="connsiteX38" fmla="*/ 877495 w 1860120"/>
              <a:gd name="connsiteY38" fmla="*/ 1111723 h 1111723"/>
              <a:gd name="connsiteX39" fmla="*/ 787184 w 1860120"/>
              <a:gd name="connsiteY39" fmla="*/ 1100434 h 1111723"/>
              <a:gd name="connsiteX40" fmla="*/ 719451 w 1860120"/>
              <a:gd name="connsiteY40" fmla="*/ 1066567 h 1111723"/>
              <a:gd name="connsiteX41" fmla="*/ 674295 w 1860120"/>
              <a:gd name="connsiteY41" fmla="*/ 1055278 h 1111723"/>
              <a:gd name="connsiteX42" fmla="*/ 606562 w 1860120"/>
              <a:gd name="connsiteY42" fmla="*/ 1032701 h 1111723"/>
              <a:gd name="connsiteX43" fmla="*/ 572695 w 1860120"/>
              <a:gd name="connsiteY43" fmla="*/ 1021412 h 1111723"/>
              <a:gd name="connsiteX44" fmla="*/ 538829 w 1860120"/>
              <a:gd name="connsiteY44" fmla="*/ 998834 h 1111723"/>
              <a:gd name="connsiteX45" fmla="*/ 504962 w 1860120"/>
              <a:gd name="connsiteY45" fmla="*/ 987545 h 1111723"/>
              <a:gd name="connsiteX46" fmla="*/ 369495 w 1860120"/>
              <a:gd name="connsiteY46" fmla="*/ 964967 h 1111723"/>
              <a:gd name="connsiteX47" fmla="*/ 324340 w 1860120"/>
              <a:gd name="connsiteY47" fmla="*/ 953678 h 1111723"/>
              <a:gd name="connsiteX48" fmla="*/ 245318 w 1860120"/>
              <a:gd name="connsiteY48" fmla="*/ 942390 h 1111723"/>
              <a:gd name="connsiteX49" fmla="*/ 121140 w 1860120"/>
              <a:gd name="connsiteY49" fmla="*/ 908523 h 1111723"/>
              <a:gd name="connsiteX50" fmla="*/ 109851 w 1860120"/>
              <a:gd name="connsiteY50" fmla="*/ 874656 h 1111723"/>
              <a:gd name="connsiteX51" fmla="*/ 143718 w 1860120"/>
              <a:gd name="connsiteY51" fmla="*/ 761767 h 1111723"/>
              <a:gd name="connsiteX52" fmla="*/ 155007 w 1860120"/>
              <a:gd name="connsiteY52" fmla="*/ 727901 h 1111723"/>
              <a:gd name="connsiteX53" fmla="*/ 177584 w 1860120"/>
              <a:gd name="connsiteY53" fmla="*/ 648878 h 1111723"/>
              <a:gd name="connsiteX54" fmla="*/ 155007 w 1860120"/>
              <a:gd name="connsiteY54" fmla="*/ 389234 h 1111723"/>
              <a:gd name="connsiteX55" fmla="*/ 121140 w 1860120"/>
              <a:gd name="connsiteY55" fmla="*/ 321501 h 1111723"/>
              <a:gd name="connsiteX56" fmla="*/ 87273 w 1860120"/>
              <a:gd name="connsiteY56" fmla="*/ 298923 h 1111723"/>
              <a:gd name="connsiteX57" fmla="*/ 53407 w 1860120"/>
              <a:gd name="connsiteY57" fmla="*/ 231190 h 1111723"/>
              <a:gd name="connsiteX58" fmla="*/ 19540 w 1860120"/>
              <a:gd name="connsiteY58" fmla="*/ 163456 h 1111723"/>
              <a:gd name="connsiteX59" fmla="*/ 8251 w 1860120"/>
              <a:gd name="connsiteY59" fmla="*/ 118301 h 1111723"/>
              <a:gd name="connsiteX60" fmla="*/ 19540 w 1860120"/>
              <a:gd name="connsiteY60" fmla="*/ 84434 h 1111723"/>
              <a:gd name="connsiteX61" fmla="*/ 121140 w 1860120"/>
              <a:gd name="connsiteY61" fmla="*/ 73145 h 11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860120" h="1111723">
                <a:moveTo>
                  <a:pt x="87273" y="310212"/>
                </a:moveTo>
                <a:cubicBezTo>
                  <a:pt x="84615" y="299582"/>
                  <a:pt x="72057" y="244442"/>
                  <a:pt x="64695" y="231190"/>
                </a:cubicBezTo>
                <a:cubicBezTo>
                  <a:pt x="0" y="114739"/>
                  <a:pt x="33795" y="206220"/>
                  <a:pt x="8251" y="129590"/>
                </a:cubicBezTo>
                <a:cubicBezTo>
                  <a:pt x="12014" y="107012"/>
                  <a:pt x="8184" y="81730"/>
                  <a:pt x="19540" y="61856"/>
                </a:cubicBezTo>
                <a:cubicBezTo>
                  <a:pt x="25444" y="51524"/>
                  <a:pt x="41556" y="51644"/>
                  <a:pt x="53407" y="50567"/>
                </a:cubicBezTo>
                <a:cubicBezTo>
                  <a:pt x="124708" y="44085"/>
                  <a:pt x="196399" y="43041"/>
                  <a:pt x="267895" y="39278"/>
                </a:cubicBezTo>
                <a:cubicBezTo>
                  <a:pt x="385734" y="0"/>
                  <a:pt x="311890" y="15005"/>
                  <a:pt x="493673" y="27990"/>
                </a:cubicBezTo>
                <a:cubicBezTo>
                  <a:pt x="504962" y="35516"/>
                  <a:pt x="515142" y="45057"/>
                  <a:pt x="527540" y="50567"/>
                </a:cubicBezTo>
                <a:cubicBezTo>
                  <a:pt x="604061" y="84576"/>
                  <a:pt x="597145" y="67851"/>
                  <a:pt x="685584" y="84434"/>
                </a:cubicBezTo>
                <a:cubicBezTo>
                  <a:pt x="716083" y="90153"/>
                  <a:pt x="746457" y="97199"/>
                  <a:pt x="775895" y="107012"/>
                </a:cubicBezTo>
                <a:cubicBezTo>
                  <a:pt x="787184" y="110775"/>
                  <a:pt x="798218" y="115415"/>
                  <a:pt x="809762" y="118301"/>
                </a:cubicBezTo>
                <a:cubicBezTo>
                  <a:pt x="828377" y="122955"/>
                  <a:pt x="847592" y="124936"/>
                  <a:pt x="866207" y="129590"/>
                </a:cubicBezTo>
                <a:cubicBezTo>
                  <a:pt x="877751" y="132476"/>
                  <a:pt x="888632" y="137609"/>
                  <a:pt x="900073" y="140878"/>
                </a:cubicBezTo>
                <a:cubicBezTo>
                  <a:pt x="914991" y="145140"/>
                  <a:pt x="930083" y="148801"/>
                  <a:pt x="945229" y="152167"/>
                </a:cubicBezTo>
                <a:cubicBezTo>
                  <a:pt x="963959" y="156329"/>
                  <a:pt x="983059" y="158802"/>
                  <a:pt x="1001673" y="163456"/>
                </a:cubicBezTo>
                <a:cubicBezTo>
                  <a:pt x="1048876" y="175257"/>
                  <a:pt x="1025798" y="177588"/>
                  <a:pt x="1080695" y="186034"/>
                </a:cubicBezTo>
                <a:cubicBezTo>
                  <a:pt x="1114374" y="191215"/>
                  <a:pt x="1148428" y="193560"/>
                  <a:pt x="1182295" y="197323"/>
                </a:cubicBezTo>
                <a:cubicBezTo>
                  <a:pt x="1193584" y="201086"/>
                  <a:pt x="1204493" y="206278"/>
                  <a:pt x="1216162" y="208612"/>
                </a:cubicBezTo>
                <a:cubicBezTo>
                  <a:pt x="1338239" y="233028"/>
                  <a:pt x="1344683" y="214691"/>
                  <a:pt x="1509673" y="197323"/>
                </a:cubicBezTo>
                <a:cubicBezTo>
                  <a:pt x="1520962" y="189797"/>
                  <a:pt x="1531069" y="180090"/>
                  <a:pt x="1543540" y="174745"/>
                </a:cubicBezTo>
                <a:cubicBezTo>
                  <a:pt x="1552283" y="169141"/>
                  <a:pt x="1539550" y="163697"/>
                  <a:pt x="1562128" y="163697"/>
                </a:cubicBezTo>
                <a:cubicBezTo>
                  <a:pt x="1584706" y="163697"/>
                  <a:pt x="1655764" y="157852"/>
                  <a:pt x="1679007" y="174745"/>
                </a:cubicBezTo>
                <a:cubicBezTo>
                  <a:pt x="1713266" y="277531"/>
                  <a:pt x="1660705" y="115167"/>
                  <a:pt x="1701584" y="265056"/>
                </a:cubicBezTo>
                <a:cubicBezTo>
                  <a:pt x="1707846" y="288017"/>
                  <a:pt x="1718390" y="309701"/>
                  <a:pt x="1724162" y="332790"/>
                </a:cubicBezTo>
                <a:cubicBezTo>
                  <a:pt x="1727925" y="347842"/>
                  <a:pt x="1730993" y="363084"/>
                  <a:pt x="1735451" y="377945"/>
                </a:cubicBezTo>
                <a:cubicBezTo>
                  <a:pt x="1742290" y="400740"/>
                  <a:pt x="1752257" y="422590"/>
                  <a:pt x="1758029" y="445678"/>
                </a:cubicBezTo>
                <a:cubicBezTo>
                  <a:pt x="1761792" y="460730"/>
                  <a:pt x="1764860" y="475973"/>
                  <a:pt x="1769318" y="490834"/>
                </a:cubicBezTo>
                <a:cubicBezTo>
                  <a:pt x="1776156" y="513629"/>
                  <a:pt x="1784369" y="535989"/>
                  <a:pt x="1791895" y="558567"/>
                </a:cubicBezTo>
                <a:cubicBezTo>
                  <a:pt x="1795658" y="569856"/>
                  <a:pt x="1801228" y="580696"/>
                  <a:pt x="1803184" y="592434"/>
                </a:cubicBezTo>
                <a:lnTo>
                  <a:pt x="1814473" y="660167"/>
                </a:lnTo>
                <a:cubicBezTo>
                  <a:pt x="1818236" y="724137"/>
                  <a:pt x="1816256" y="788706"/>
                  <a:pt x="1825762" y="852078"/>
                </a:cubicBezTo>
                <a:cubicBezTo>
                  <a:pt x="1827775" y="865496"/>
                  <a:pt x="1845982" y="872584"/>
                  <a:pt x="1848340" y="885945"/>
                </a:cubicBezTo>
                <a:cubicBezTo>
                  <a:pt x="1857519" y="937957"/>
                  <a:pt x="1855866" y="991308"/>
                  <a:pt x="1859629" y="1043990"/>
                </a:cubicBezTo>
                <a:cubicBezTo>
                  <a:pt x="1855866" y="1055279"/>
                  <a:pt x="1860120" y="1076173"/>
                  <a:pt x="1848340" y="1077856"/>
                </a:cubicBezTo>
                <a:cubicBezTo>
                  <a:pt x="1776868" y="1088066"/>
                  <a:pt x="1720484" y="1071292"/>
                  <a:pt x="1656429" y="1055278"/>
                </a:cubicBezTo>
                <a:cubicBezTo>
                  <a:pt x="1479570" y="1059041"/>
                  <a:pt x="1302433" y="1055972"/>
                  <a:pt x="1125851" y="1066567"/>
                </a:cubicBezTo>
                <a:cubicBezTo>
                  <a:pt x="1112308" y="1067380"/>
                  <a:pt x="1105204" y="1086094"/>
                  <a:pt x="1091984" y="1089145"/>
                </a:cubicBezTo>
                <a:cubicBezTo>
                  <a:pt x="1055135" y="1097649"/>
                  <a:pt x="1016705" y="1096475"/>
                  <a:pt x="979095" y="1100434"/>
                </a:cubicBezTo>
                <a:lnTo>
                  <a:pt x="877495" y="1111723"/>
                </a:lnTo>
                <a:cubicBezTo>
                  <a:pt x="847391" y="1107960"/>
                  <a:pt x="817033" y="1105861"/>
                  <a:pt x="787184" y="1100434"/>
                </a:cubicBezTo>
                <a:cubicBezTo>
                  <a:pt x="732107" y="1090420"/>
                  <a:pt x="772728" y="1089400"/>
                  <a:pt x="719451" y="1066567"/>
                </a:cubicBezTo>
                <a:cubicBezTo>
                  <a:pt x="705190" y="1060455"/>
                  <a:pt x="689156" y="1059736"/>
                  <a:pt x="674295" y="1055278"/>
                </a:cubicBezTo>
                <a:cubicBezTo>
                  <a:pt x="651500" y="1048440"/>
                  <a:pt x="629140" y="1040227"/>
                  <a:pt x="606562" y="1032701"/>
                </a:cubicBezTo>
                <a:lnTo>
                  <a:pt x="572695" y="1021412"/>
                </a:lnTo>
                <a:cubicBezTo>
                  <a:pt x="561406" y="1013886"/>
                  <a:pt x="550964" y="1004902"/>
                  <a:pt x="538829" y="998834"/>
                </a:cubicBezTo>
                <a:cubicBezTo>
                  <a:pt x="528186" y="993512"/>
                  <a:pt x="516506" y="990431"/>
                  <a:pt x="504962" y="987545"/>
                </a:cubicBezTo>
                <a:cubicBezTo>
                  <a:pt x="442561" y="971945"/>
                  <a:pt x="439590" y="977712"/>
                  <a:pt x="369495" y="964967"/>
                </a:cubicBezTo>
                <a:cubicBezTo>
                  <a:pt x="354230" y="962192"/>
                  <a:pt x="339605" y="956453"/>
                  <a:pt x="324340" y="953678"/>
                </a:cubicBezTo>
                <a:cubicBezTo>
                  <a:pt x="298161" y="948918"/>
                  <a:pt x="271659" y="946153"/>
                  <a:pt x="245318" y="942390"/>
                </a:cubicBezTo>
                <a:cubicBezTo>
                  <a:pt x="159381" y="913744"/>
                  <a:pt x="200921" y="924480"/>
                  <a:pt x="121140" y="908523"/>
                </a:cubicBezTo>
                <a:cubicBezTo>
                  <a:pt x="117377" y="897234"/>
                  <a:pt x="109851" y="886556"/>
                  <a:pt x="109851" y="874656"/>
                </a:cubicBezTo>
                <a:cubicBezTo>
                  <a:pt x="109851" y="857596"/>
                  <a:pt x="142405" y="765706"/>
                  <a:pt x="143718" y="761767"/>
                </a:cubicBezTo>
                <a:cubicBezTo>
                  <a:pt x="147481" y="750478"/>
                  <a:pt x="152121" y="739445"/>
                  <a:pt x="155007" y="727901"/>
                </a:cubicBezTo>
                <a:cubicBezTo>
                  <a:pt x="169181" y="671201"/>
                  <a:pt x="161389" y="697464"/>
                  <a:pt x="177584" y="648878"/>
                </a:cubicBezTo>
                <a:cubicBezTo>
                  <a:pt x="171442" y="538331"/>
                  <a:pt x="177841" y="480574"/>
                  <a:pt x="155007" y="389234"/>
                </a:cubicBezTo>
                <a:cubicBezTo>
                  <a:pt x="148886" y="364749"/>
                  <a:pt x="139535" y="339895"/>
                  <a:pt x="121140" y="321501"/>
                </a:cubicBezTo>
                <a:cubicBezTo>
                  <a:pt x="111546" y="311907"/>
                  <a:pt x="98562" y="306449"/>
                  <a:pt x="87273" y="298923"/>
                </a:cubicBezTo>
                <a:cubicBezTo>
                  <a:pt x="58897" y="213796"/>
                  <a:pt x="97174" y="318726"/>
                  <a:pt x="53407" y="231190"/>
                </a:cubicBezTo>
                <a:cubicBezTo>
                  <a:pt x="6671" y="137717"/>
                  <a:pt x="84242" y="260509"/>
                  <a:pt x="19540" y="163456"/>
                </a:cubicBezTo>
                <a:cubicBezTo>
                  <a:pt x="15777" y="148404"/>
                  <a:pt x="8251" y="133816"/>
                  <a:pt x="8251" y="118301"/>
                </a:cubicBezTo>
                <a:cubicBezTo>
                  <a:pt x="8251" y="106401"/>
                  <a:pt x="9639" y="91035"/>
                  <a:pt x="19540" y="84434"/>
                </a:cubicBezTo>
                <a:cubicBezTo>
                  <a:pt x="40901" y="70193"/>
                  <a:pt x="95897" y="73145"/>
                  <a:pt x="121140" y="73145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430" y="2449445"/>
            <a:ext cx="1079539" cy="6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683568" y="332656"/>
            <a:ext cx="388778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Aim</a:t>
            </a: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755576" y="1370797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understand the basics of being safe around water</a:t>
            </a:r>
          </a:p>
          <a:p>
            <a:pPr marL="342900" indent="-342900"/>
            <a:r>
              <a:rPr lang="en-US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be able to identify hazards, risks and how to protect others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673696" y="2241988"/>
            <a:ext cx="388778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Objective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755576" y="3235909"/>
            <a:ext cx="7632848" cy="183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By the end of this session you will be able to: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GB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Spot the dangers around water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GB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Know where to find advice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GB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Stay safe near the edges of rivers and canals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GB" sz="18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Know what to do/who to call in an emergency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endParaRPr lang="en-GB" sz="1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" y="3194532"/>
            <a:ext cx="4040535" cy="23300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19894" y="1107631"/>
            <a:ext cx="4697085" cy="1732343"/>
          </a:xfrm>
          <a:prstGeom prst="wedgeRoundRectCallout">
            <a:avLst>
              <a:gd name="adj1" fmla="val -34938"/>
              <a:gd name="adj2" fmla="val 73124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36538" y="1101388"/>
            <a:ext cx="4182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go 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with a </a:t>
            </a:r>
            <a:r>
              <a:rPr lang="en-GB" sz="2400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friend</a:t>
            </a:r>
            <a:endParaRPr lang="en-GB" sz="2400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5" name="Picture 4" descr="\\BWFS02\home\SCOOK\Desktop\Front Page - water safety booklet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22000" r="18463" b="22167"/>
          <a:stretch/>
        </p:blipFill>
        <p:spPr bwMode="auto">
          <a:xfrm>
            <a:off x="2339752" y="896124"/>
            <a:ext cx="433380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" y="3194532"/>
            <a:ext cx="4040535" cy="233004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20971" y="1124744"/>
            <a:ext cx="5607413" cy="1732343"/>
          </a:xfrm>
          <a:prstGeom prst="wedgeRoundRectCallout">
            <a:avLst>
              <a:gd name="adj1" fmla="val -34938"/>
              <a:gd name="adj2" fmla="val 73124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20971" y="1106803"/>
            <a:ext cx="5575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E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in an </a:t>
            </a:r>
            <a:r>
              <a:rPr lang="en-GB" sz="2400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emergency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call 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5" name="Picture 4" descr="C:\Users\scook\AppData\Local\Microsoft\Windows\INetCache\Content.Outlook\0HDL97H5\12-13-emergenc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40897"/>
            <a:ext cx="601271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192228" y="1196752"/>
            <a:ext cx="2802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Raj’s</a:t>
            </a:r>
            <a:r>
              <a:rPr lang="en-GB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dog has jumped into the canal chasing ducks! Raj has jumped in after to get him back out.</a:t>
            </a:r>
          </a:p>
          <a:p>
            <a:r>
              <a:rPr lang="en-GB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sides are very steep and Raj can’t get back out. The dog has safely jumped back onto the path. </a:t>
            </a:r>
            <a:endParaRPr lang="en-GB" b="1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5315" y="431965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b="1" dirty="0" smtClean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his </a:t>
            </a:r>
            <a:r>
              <a:rPr lang="en-GB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friends </a:t>
            </a:r>
            <a:endParaRPr lang="en-GB" b="1" dirty="0" smtClean="0">
              <a:solidFill>
                <a:srgbClr val="00529C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GB" b="1" dirty="0" smtClean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to </a:t>
            </a:r>
            <a:r>
              <a:rPr lang="en-GB" b="1" dirty="0">
                <a:solidFill>
                  <a:srgbClr val="0052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help?</a:t>
            </a:r>
            <a:endParaRPr lang="en-GB" b="1" dirty="0">
              <a:solidFill>
                <a:srgbClr val="0052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stori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839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drianflux.co.uk/blog/wp-content/uploads/2015/02/999-d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27155" cy="282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36" name="Picture 3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37" name="Picture 3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38" name="Picture 3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47" name="Rounded Rectangular Callout 46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51919" y="3429000"/>
            <a:ext cx="4103389" cy="2016224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spot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the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dangers</a:t>
            </a:r>
            <a:endParaRPr lang="en-GB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take </a:t>
            </a:r>
            <a:r>
              <a:rPr lang="en-GB" u="sng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go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with a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friend</a:t>
            </a:r>
            <a:endParaRPr lang="en-GB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E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in an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emergency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call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999</a:t>
            </a:r>
            <a:endParaRPr lang="en-GB" dirty="0">
              <a:solidFill>
                <a:srgbClr val="16307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53" name="Freeform 5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51" grpId="0"/>
      <p:bldP spid="5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sp>
        <p:nvSpPr>
          <p:cNvPr id="7" name="Content Placeholder 12"/>
          <p:cNvSpPr txBox="1">
            <a:spLocks/>
          </p:cNvSpPr>
          <p:nvPr/>
        </p:nvSpPr>
        <p:spPr>
          <a:xfrm>
            <a:off x="719572" y="2811860"/>
            <a:ext cx="756084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4"/>
              </a:rPr>
              <a:t>www.rlss.org.uk/water-safety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5"/>
              </a:rPr>
              <a:t>www.rnli.org/education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b="1" u="sng" dirty="0">
                <a:latin typeface="Arial Black" panose="020B0A04020102020204" pitchFamily="34" charset="0"/>
                <a:hlinkClick r:id="rId6"/>
              </a:rPr>
              <a:t>www.canalriverexplorers.org.uk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719572" y="1443709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400" b="1" dirty="0">
                <a:latin typeface="Arial" charset="0"/>
                <a:cs typeface="Arial" charset="0"/>
              </a:rPr>
              <a:t>You can visit the following websites if you’d like any further information or to download more of our free water safety resources</a:t>
            </a:r>
            <a:endParaRPr lang="en-GB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354681" y="270978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Water is FUN!</a:t>
            </a:r>
          </a:p>
        </p:txBody>
      </p:sp>
      <p:pic>
        <p:nvPicPr>
          <p:cNvPr id="5" name="Picture 4" descr="\\BWFS02\home\SCOOK\Desktop\Family running on towpath - boats &amp; lifer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02212" cy="25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7" name="Picture 4" descr="http://www.takechargeofchange.com/wp-content/uploads/2014/07/SwimLess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9380"/>
            <a:ext cx="3601940" cy="248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422" y="1786621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63072"/>
                </a:solidFill>
                <a:latin typeface="Century Gothic" panose="020B0502020202020204" pitchFamily="34" charset="0"/>
              </a:rPr>
              <a:t>We’re going to watch a video of how to </a:t>
            </a:r>
            <a:r>
              <a:rPr lang="en-GB" sz="4000" b="1" dirty="0" smtClean="0">
                <a:solidFill>
                  <a:srgbClr val="163072"/>
                </a:solidFill>
                <a:latin typeface="Century Gothic" panose="020B0502020202020204" pitchFamily="34" charset="0"/>
              </a:rPr>
              <a:t>stay </a:t>
            </a:r>
            <a:r>
              <a:rPr lang="en-GB" sz="4000" b="1" dirty="0">
                <a:solidFill>
                  <a:srgbClr val="163072"/>
                </a:solidFill>
                <a:latin typeface="Century Gothic" panose="020B0502020202020204" pitchFamily="34" charset="0"/>
              </a:rPr>
              <a:t>SAFE</a:t>
            </a:r>
            <a:endParaRPr lang="en-GB" sz="600" b="1" dirty="0">
              <a:solidFill>
                <a:srgbClr val="16307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7" name="Picture 6" descr="00181_RLSS_DPW-PPT-Slides_Proof-290416-03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10" name="Freeform 9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&lt;</a:t>
            </a:r>
            <a:r>
              <a:rPr lang="en-GB" dirty="0" err="1"/>
              <a:t>iframe</a:t>
            </a:r>
            <a:r>
              <a:rPr lang="en-GB" dirty="0"/>
              <a:t> width="560" height="315" </a:t>
            </a:r>
            <a:r>
              <a:rPr lang="en-GB" dirty="0" err="1"/>
              <a:t>src</a:t>
            </a:r>
            <a:r>
              <a:rPr lang="en-GB" dirty="0"/>
              <a:t>="https://www.youtube.com/embed/UDTmv4Sddvk?rel=0&amp;amp;controls=0&amp;amp;showinfo=0" </a:t>
            </a:r>
            <a:r>
              <a:rPr lang="en-GB" dirty="0" err="1"/>
              <a:t>frameborder</a:t>
            </a:r>
            <a:r>
              <a:rPr lang="en-GB" dirty="0"/>
              <a:t>="0" </a:t>
            </a:r>
            <a:r>
              <a:rPr lang="en-GB" dirty="0" err="1"/>
              <a:t>allowfullscreen</a:t>
            </a:r>
            <a:r>
              <a:rPr lang="en-GB" dirty="0"/>
              <a:t>&gt;&lt;/</a:t>
            </a:r>
            <a:r>
              <a:rPr lang="en-GB" dirty="0" err="1"/>
              <a:t>iframe</a:t>
            </a:r>
            <a:r>
              <a:rPr lang="en-GB" dirty="0"/>
              <a:t>&gt;</a:t>
            </a:r>
          </a:p>
        </p:txBody>
      </p:sp>
      <p:pic>
        <p:nvPicPr>
          <p:cNvPr id="3" name="UDTmv4Sddvk?rel=0&amp;controls=0&amp;showinfo=0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980728"/>
            <a:ext cx="9168342" cy="51571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357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36" name="Picture 3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37" name="Picture 3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38" name="Picture 3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47" name="Rounded Rectangular Callout 46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51919" y="3429000"/>
            <a:ext cx="4103389" cy="2016224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spot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the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dangers</a:t>
            </a:r>
            <a:endParaRPr lang="en-GB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take </a:t>
            </a:r>
            <a:r>
              <a:rPr lang="en-GB" u="sng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go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with a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friend</a:t>
            </a:r>
            <a:endParaRPr lang="en-GB" u="sng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E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in an </a:t>
            </a:r>
            <a:r>
              <a:rPr lang="en-GB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emergency</a:t>
            </a:r>
            <a:r>
              <a:rPr lang="en-GB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call 999</a:t>
            </a:r>
            <a:endParaRPr lang="en-GB" dirty="0">
              <a:solidFill>
                <a:srgbClr val="16307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53" name="Freeform 5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51" grpId="0"/>
      <p:bldP spid="5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" y="3194532"/>
            <a:ext cx="4040535" cy="2330041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211676" y="1073699"/>
            <a:ext cx="4697085" cy="1732343"/>
          </a:xfrm>
          <a:prstGeom prst="wedgeRoundRectCallout">
            <a:avLst>
              <a:gd name="adj1" fmla="val -34938"/>
              <a:gd name="adj2" fmla="val 73124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19428" y="1073699"/>
            <a:ext cx="4453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</a:t>
            </a:r>
            <a:r>
              <a:rPr lang="en-GB" sz="2400" dirty="0">
                <a:solidFill>
                  <a:srgbClr val="12215F"/>
                </a:solidFill>
                <a:latin typeface="Franklin Gothic Heavy" panose="020B0903020102020204" pitchFamily="34" charset="0"/>
              </a:rPr>
              <a:t> 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</a:t>
            </a:r>
            <a:r>
              <a:rPr lang="en-GB" sz="2400" u="sng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spot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sz="24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the </a:t>
            </a:r>
            <a:r>
              <a:rPr lang="en-GB" sz="24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dangers</a:t>
            </a:r>
            <a:endParaRPr lang="en-GB" sz="24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355976" y="3351440"/>
            <a:ext cx="3240360" cy="1445712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</a:t>
            </a:r>
            <a:r>
              <a:rPr lang="en-GB" sz="2800" dirty="0" smtClean="0">
                <a:solidFill>
                  <a:srgbClr val="163072"/>
                </a:solidFill>
                <a:latin typeface="Franklin Gothic Heavy" panose="020B0903020102020204" pitchFamily="34" charset="0"/>
              </a:rPr>
              <a:t>spot </a:t>
            </a:r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the dangers?</a:t>
            </a:r>
            <a:endParaRPr lang="en-GB" dirty="0">
              <a:solidFill>
                <a:srgbClr val="16307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33265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29C"/>
                </a:solidFill>
              </a:rPr>
              <a:t>Can you find all 10?</a:t>
            </a:r>
            <a:endParaRPr lang="en-GB" sz="2000" b="1" dirty="0">
              <a:solidFill>
                <a:srgbClr val="00529C"/>
              </a:solidFill>
            </a:endParaRPr>
          </a:p>
        </p:txBody>
      </p:sp>
      <p:pic>
        <p:nvPicPr>
          <p:cNvPr id="4" name="Picture 3" descr="\\BWFS02\home\SCOOK\Desktop\Spot the hazards - water safe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4542" r="5464" b="12451"/>
          <a:stretch/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9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0" y="6489"/>
            <a:ext cx="9172333" cy="685151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89313" y="4296539"/>
            <a:ext cx="1551806" cy="16119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429000" y="3131820"/>
            <a:ext cx="1665514" cy="69995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>
            <a:off x="2612571" y="3657600"/>
            <a:ext cx="3526972" cy="2743200"/>
          </a:xfrm>
          <a:custGeom>
            <a:avLst/>
            <a:gdLst>
              <a:gd name="connsiteX0" fmla="*/ 3276600 w 3526972"/>
              <a:gd name="connsiteY0" fmla="*/ 0 h 2743200"/>
              <a:gd name="connsiteX1" fmla="*/ 1796143 w 3526972"/>
              <a:gd name="connsiteY1" fmla="*/ 424543 h 2743200"/>
              <a:gd name="connsiteX2" fmla="*/ 1110343 w 3526972"/>
              <a:gd name="connsiteY2" fmla="*/ 1055914 h 2743200"/>
              <a:gd name="connsiteX3" fmla="*/ 130629 w 3526972"/>
              <a:gd name="connsiteY3" fmla="*/ 1513114 h 2743200"/>
              <a:gd name="connsiteX4" fmla="*/ 0 w 3526972"/>
              <a:gd name="connsiteY4" fmla="*/ 2558143 h 2743200"/>
              <a:gd name="connsiteX5" fmla="*/ 3526972 w 3526972"/>
              <a:gd name="connsiteY5" fmla="*/ 2743200 h 2743200"/>
              <a:gd name="connsiteX6" fmla="*/ 3276600 w 3526972"/>
              <a:gd name="connsiteY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72" h="2743200">
                <a:moveTo>
                  <a:pt x="3276600" y="0"/>
                </a:moveTo>
                <a:lnTo>
                  <a:pt x="1796143" y="424543"/>
                </a:lnTo>
                <a:lnTo>
                  <a:pt x="1110343" y="1055914"/>
                </a:lnTo>
                <a:lnTo>
                  <a:pt x="130629" y="1513114"/>
                </a:lnTo>
                <a:lnTo>
                  <a:pt x="0" y="2558143"/>
                </a:lnTo>
                <a:lnTo>
                  <a:pt x="3526972" y="2743200"/>
                </a:lnTo>
                <a:lnTo>
                  <a:pt x="327660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5551714" y="2449286"/>
            <a:ext cx="859972" cy="5992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6271259" y="3048503"/>
            <a:ext cx="1296687" cy="12480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7414260" y="3548743"/>
            <a:ext cx="708659" cy="6036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7663543" y="217714"/>
            <a:ext cx="1423458" cy="32439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6249092" y="1981200"/>
            <a:ext cx="728651" cy="55416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4996543" y="1623060"/>
            <a:ext cx="475793" cy="3581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2000052" y="2266563"/>
            <a:ext cx="842207" cy="5375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1164771" y="217714"/>
            <a:ext cx="1266009" cy="11756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30533" y="467856"/>
            <a:ext cx="1713807" cy="480060"/>
          </a:xfrm>
          <a:prstGeom prst="wedgeRoundRectCallout">
            <a:avLst>
              <a:gd name="adj1" fmla="val -69020"/>
              <a:gd name="adj2" fmla="val 9900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SOON AFTER EATING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1193" y="2308860"/>
            <a:ext cx="1713807" cy="822960"/>
          </a:xfrm>
          <a:prstGeom prst="wedgeRoundRectCallout">
            <a:avLst>
              <a:gd name="adj1" fmla="val 32354"/>
              <a:gd name="adj2" fmla="val -1967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JUMP FROM CLIFFS, THE WATER MIGHT BE SHALLOW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61160" y="1478280"/>
            <a:ext cx="1539240" cy="624840"/>
          </a:xfrm>
          <a:prstGeom prst="wedgeRoundRectCallout">
            <a:avLst>
              <a:gd name="adj1" fmla="val -3534"/>
              <a:gd name="adj2" fmla="val 7950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IN A WATER SPORTS AREA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700453" y="365760"/>
            <a:ext cx="1713807" cy="582156"/>
          </a:xfrm>
          <a:prstGeom prst="wedgeRoundRectCallout">
            <a:avLst>
              <a:gd name="adj1" fmla="val -67241"/>
              <a:gd name="adj2" fmla="val 17759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CURRENTS OUT TO SEA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620193" y="998220"/>
            <a:ext cx="1713807" cy="624840"/>
          </a:xfrm>
          <a:prstGeom prst="wedgeRoundRectCallout">
            <a:avLst>
              <a:gd name="adj1" fmla="val 36800"/>
              <a:gd name="adj2" fmla="val 6596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TETHER INFLATABLES TO THE SHORE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373194" y="1981200"/>
            <a:ext cx="1713807" cy="822960"/>
          </a:xfrm>
          <a:prstGeom prst="wedgeRoundRectCallout">
            <a:avLst>
              <a:gd name="adj1" fmla="val 6122"/>
              <a:gd name="adj2" fmla="val -18352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SLIPPERY AND CRUMBLING CLIFFS – READ THE SIGNS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266016" y="5326380"/>
            <a:ext cx="1713807" cy="582156"/>
          </a:xfrm>
          <a:prstGeom prst="wedgeRoundRectCallout">
            <a:avLst>
              <a:gd name="adj1" fmla="val -65907"/>
              <a:gd name="adj2" fmla="val -29231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RED FLAG MEANS DANGER - NO SWIMMING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42418" y="4350362"/>
            <a:ext cx="1352203" cy="582156"/>
          </a:xfrm>
          <a:prstGeom prst="wedgeRoundRectCallout">
            <a:avLst>
              <a:gd name="adj1" fmla="val -63089"/>
              <a:gd name="adj2" fmla="val -14178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PIPES AND ROCKS</a:t>
            </a:r>
          </a:p>
        </p:txBody>
      </p:sp>
      <p:sp>
        <p:nvSpPr>
          <p:cNvPr id="17" name="Left-Right Arrow Callout 16"/>
          <p:cNvSpPr/>
          <p:nvPr/>
        </p:nvSpPr>
        <p:spPr>
          <a:xfrm rot="20747485">
            <a:off x="3652863" y="4346290"/>
            <a:ext cx="1713807" cy="1074581"/>
          </a:xfrm>
          <a:prstGeom prst="leftRightArrowCallout">
            <a:avLst>
              <a:gd name="adj1" fmla="val 13323"/>
              <a:gd name="adj2" fmla="val 17438"/>
              <a:gd name="adj3" fmla="val 19152"/>
              <a:gd name="adj4" fmla="val 5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92189" y="2921003"/>
            <a:ext cx="1713807" cy="421633"/>
          </a:xfrm>
          <a:prstGeom prst="wedgeRoundRectCallout">
            <a:avLst>
              <a:gd name="adj1" fmla="val -7216"/>
              <a:gd name="adj2" fmla="val -7478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DIRTY AND POLLUTED WATER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71259" y="1064758"/>
            <a:ext cx="1841074" cy="809761"/>
          </a:xfrm>
          <a:prstGeom prst="wedgeRoundRectCallout">
            <a:avLst>
              <a:gd name="adj1" fmla="val -37389"/>
              <a:gd name="adj2" fmla="val 7096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DEEP WATER – KNOW WHAT TO DO IN AN EMERGENCY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5596" y="3664089"/>
            <a:ext cx="1713807" cy="421633"/>
          </a:xfrm>
          <a:prstGeom prst="wedgeRoundRectCallout">
            <a:avLst>
              <a:gd name="adj1" fmla="val -3659"/>
              <a:gd name="adj2" fmla="val 1655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 SUN SAFE – WEAR SUN CREAM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60357" y="4085722"/>
            <a:ext cx="1713807" cy="421633"/>
          </a:xfrm>
          <a:prstGeom prst="wedgeRoundRectCallout">
            <a:avLst>
              <a:gd name="adj1" fmla="val 82598"/>
              <a:gd name="adj2" fmla="val -1597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WEAR YOUR BUOYANCY AIDS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11?</a:t>
            </a:r>
          </a:p>
        </p:txBody>
      </p:sp>
      <p:sp>
        <p:nvSpPr>
          <p:cNvPr id="28" name="Oval 27"/>
          <p:cNvSpPr/>
          <p:nvPr/>
        </p:nvSpPr>
        <p:spPr>
          <a:xfrm>
            <a:off x="1035664" y="84356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2585212" y="219689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5135885" y="124844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755282" y="215915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8634839" y="84618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7783985" y="331253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1" name="Oval 40"/>
          <p:cNvSpPr/>
          <p:nvPr/>
        </p:nvSpPr>
        <p:spPr>
          <a:xfrm>
            <a:off x="6609864" y="398157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6367460" y="2527411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43" name="Oval 42"/>
          <p:cNvSpPr/>
          <p:nvPr/>
        </p:nvSpPr>
        <p:spPr>
          <a:xfrm>
            <a:off x="4237152" y="3929117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3311994" y="3073089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311601" y="4446003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629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DPW wav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ave Theme" id="{A6F1F478-DE61-4115-B27E-B482B52D2962}" vid="{A3D376F7-4D0E-437E-9941-FE89A006A368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PW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Theme" id="{DAA67C2A-49EB-4854-807F-087F86BE7760}" vid="{55A3ACF5-EFED-4BFF-A41F-9D1F5EAFD5B5}"/>
    </a:ext>
  </a:extLst>
</a:theme>
</file>

<file path=ppt/theme/theme6.xml><?xml version="1.0" encoding="utf-8"?>
<a:theme xmlns:a="http://schemas.openxmlformats.org/drawingml/2006/main" name="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Perry Theme" id="{2CE42B05-985A-40B5-93CD-F5AC2D4EE001}" vid="{160C72CC-270C-4FC5-9C50-005E585E9252}"/>
    </a:ext>
  </a:extLst>
</a:theme>
</file>

<file path=ppt/theme/theme7.xml><?xml version="1.0" encoding="utf-8"?>
<a:theme xmlns:a="http://schemas.openxmlformats.org/drawingml/2006/main" name="1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PW with RL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ith RLSS" id="{A0C01C93-C4DB-43C6-86DE-60A607AC1B71}" vid="{4BCD7049-9C42-4A9B-9F3F-0383937841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DPW wave Theme</Template>
  <TotalTime>9655</TotalTime>
  <Words>2216</Words>
  <Application>Microsoft Office PowerPoint</Application>
  <PresentationFormat>On-screen Show (4:3)</PresentationFormat>
  <Paragraphs>274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DPW wave Theme</vt:lpstr>
      <vt:lpstr>Custom Design</vt:lpstr>
      <vt:lpstr>4_Custom Design</vt:lpstr>
      <vt:lpstr>Drowning Prevention Week</vt:lpstr>
      <vt:lpstr>1_DPW Theme</vt:lpstr>
      <vt:lpstr>DPW Perry Theme</vt:lpstr>
      <vt:lpstr>1_Drowning Prevention Week</vt:lpstr>
      <vt:lpstr>1_DPW Perry Theme</vt:lpstr>
      <vt:lpstr>DPW with RLSS</vt:lpstr>
      <vt:lpstr>1_Custom Design</vt:lpstr>
      <vt:lpstr>2_Drowning Prevention Week</vt:lpstr>
      <vt:lpstr>Office Theme</vt:lpstr>
      <vt:lpstr>PowerPoint Presentation</vt:lpstr>
      <vt:lpstr>PowerPoint Presentation</vt:lpstr>
      <vt:lpstr>Water is FUN!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AaronDhanda@rlss.org.uk</dc:creator>
  <cp:lastModifiedBy>Service Birmingham</cp:lastModifiedBy>
  <cp:revision>270</cp:revision>
  <cp:lastPrinted>2010-04-28T15:30:51Z</cp:lastPrinted>
  <dcterms:created xsi:type="dcterms:W3CDTF">2010-04-28T15:14:01Z</dcterms:created>
  <dcterms:modified xsi:type="dcterms:W3CDTF">2018-06-27T10:48:30Z</dcterms:modified>
</cp:coreProperties>
</file>