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920" r:id="rId2"/>
    <p:sldMasterId id="2147484052" r:id="rId3"/>
    <p:sldMasterId id="2147483848" r:id="rId4"/>
    <p:sldMasterId id="2147483860" r:id="rId5"/>
    <p:sldMasterId id="2147483872" r:id="rId6"/>
    <p:sldMasterId id="2147483884" r:id="rId7"/>
    <p:sldMasterId id="2147483896" r:id="rId8"/>
    <p:sldMasterId id="2147483932" r:id="rId9"/>
    <p:sldMasterId id="2147483944" r:id="rId10"/>
    <p:sldMasterId id="2147483956" r:id="rId11"/>
  </p:sldMasterIdLst>
  <p:notesMasterIdLst>
    <p:notesMasterId r:id="rId29"/>
  </p:notesMasterIdLst>
  <p:handoutMasterIdLst>
    <p:handoutMasterId r:id="rId30"/>
  </p:handoutMasterIdLst>
  <p:sldIdLst>
    <p:sldId id="323" r:id="rId12"/>
    <p:sldId id="331" r:id="rId13"/>
    <p:sldId id="343" r:id="rId14"/>
    <p:sldId id="326" r:id="rId15"/>
    <p:sldId id="332" r:id="rId16"/>
    <p:sldId id="333" r:id="rId17"/>
    <p:sldId id="340" r:id="rId18"/>
    <p:sldId id="339" r:id="rId19"/>
    <p:sldId id="336" r:id="rId20"/>
    <p:sldId id="334" r:id="rId21"/>
    <p:sldId id="337" r:id="rId22"/>
    <p:sldId id="317" r:id="rId23"/>
    <p:sldId id="338" r:id="rId24"/>
    <p:sldId id="335" r:id="rId25"/>
    <p:sldId id="321" r:id="rId26"/>
    <p:sldId id="341" r:id="rId27"/>
    <p:sldId id="34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68">
          <p15:clr>
            <a:srgbClr val="A4A3A4"/>
          </p15:clr>
        </p15:guide>
        <p15:guide id="2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F80"/>
    <a:srgbClr val="163072"/>
    <a:srgbClr val="12215F"/>
    <a:srgbClr val="00BBE6"/>
    <a:srgbClr val="00708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79889" autoAdjust="0"/>
  </p:normalViewPr>
  <p:slideViewPr>
    <p:cSldViewPr>
      <p:cViewPr varScale="1">
        <p:scale>
          <a:sx n="58" d="100"/>
          <a:sy n="58" d="100"/>
        </p:scale>
        <p:origin x="-1770" y="-90"/>
      </p:cViewPr>
      <p:guideLst>
        <p:guide orient="horz" pos="768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641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FA3A6F0-73BA-4B5C-8608-4FDD99A5D5B5}" type="datetime1">
              <a:rPr lang="en-US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DCA4B5D-B527-42AD-81F4-F9546F2D8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46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Today we’re going</a:t>
            </a:r>
            <a:r>
              <a:rPr lang="en-GB" baseline="0" dirty="0"/>
              <a:t> to learn about Water Safety and how to keep SAFE whenever you’re in, on or around water.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Ask the children if they think that water is fun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them: ?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Ask what fun activities they can do in, on and around the water? E.g. canoeing, boating, fishing</a:t>
            </a:r>
            <a:r>
              <a:rPr lang="en-GB" dirty="0"/>
              <a:t>? What they do in the water?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Tell</a:t>
            </a:r>
            <a:r>
              <a:rPr lang="en-GB" baseline="0" dirty="0"/>
              <a:t> the children that water is fun, but it is important to stay safe near the water and that’s what you are going to talk to them about today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teacher or pupils can click (or touch)</a:t>
            </a:r>
            <a:r>
              <a:rPr lang="en-GB" baseline="0" dirty="0"/>
              <a:t> where they think there is a danger, then the information notice will appear.</a:t>
            </a:r>
          </a:p>
          <a:p>
            <a:endParaRPr lang="en-GB" baseline="0" dirty="0"/>
          </a:p>
          <a:p>
            <a:r>
              <a:rPr lang="en-GB" baseline="0" dirty="0"/>
              <a:t>Pupils can discuss each of the dangers and how they would keep themselves safe.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2E99-6B6D-48E3-A764-EAC865C92CF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63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Tell the children that we’re going to look</a:t>
            </a:r>
            <a:r>
              <a:rPr lang="en-GB" baseline="0" dirty="0"/>
              <a:t> at some Beach Flags and ask them if they know what they are for?</a:t>
            </a:r>
            <a:endParaRPr lang="en-GB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1DBE7-FA74-4DC3-8293-A1BD2BF0322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63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Tell children that signs will be around the pool and water and flags give</a:t>
            </a:r>
            <a:r>
              <a:rPr lang="en-GB" baseline="0" dirty="0"/>
              <a:t> you advice whilst at the Beach.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Show the flags and ask the kids what they mean, if they don’t know</a:t>
            </a:r>
            <a:r>
              <a:rPr lang="en-GB" baseline="0" dirty="0"/>
              <a:t> then explain </a:t>
            </a:r>
            <a:r>
              <a:rPr lang="en-GB" dirty="0"/>
              <a:t>what they mean:</a:t>
            </a:r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r>
              <a:rPr lang="en-GB" sz="1200" b="1" dirty="0">
                <a:latin typeface="Arial" charset="0"/>
                <a:cs typeface="Arial" charset="0"/>
              </a:rPr>
              <a:t>Red and Yellow Flags –</a:t>
            </a:r>
            <a:r>
              <a:rPr lang="en-GB" sz="1200" dirty="0">
                <a:latin typeface="Arial" charset="0"/>
                <a:cs typeface="Arial" charset="0"/>
              </a:rPr>
              <a:t>Lifeguards patrol here, safest place to swim</a:t>
            </a:r>
          </a:p>
          <a:p>
            <a:pPr>
              <a:buFont typeface="Arial" charset="0"/>
              <a:buNone/>
            </a:pPr>
            <a:endParaRPr lang="en-GB" sz="1200" b="1" dirty="0">
              <a:latin typeface="Arial" charset="0"/>
              <a:cs typeface="Arial" charset="0"/>
            </a:endParaRPr>
          </a:p>
          <a:p>
            <a:r>
              <a:rPr lang="en-GB" sz="1200" b="1" dirty="0">
                <a:latin typeface="Arial" charset="0"/>
                <a:cs typeface="Arial" charset="0"/>
              </a:rPr>
              <a:t>Red Flags - </a:t>
            </a:r>
            <a:r>
              <a:rPr lang="en-GB" sz="1200" dirty="0">
                <a:latin typeface="Arial" charset="0"/>
                <a:cs typeface="Arial" charset="0"/>
              </a:rPr>
              <a:t>Danger, stay out of the water</a:t>
            </a:r>
          </a:p>
          <a:p>
            <a:endParaRPr lang="en-GB" sz="12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58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Ask the children if they can Spot the Dangers</a:t>
            </a:r>
            <a:r>
              <a:rPr lang="en-GB" baseline="0" dirty="0"/>
              <a:t> on the next slide – there are 7 to find at the Home</a:t>
            </a: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1DBE7-FA74-4DC3-8293-A1BD2BF0322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389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teacher or pupils can click (or touch)</a:t>
            </a:r>
            <a:r>
              <a:rPr lang="en-GB" baseline="0" dirty="0"/>
              <a:t> where they think there is a danger, then the information notice will appear.</a:t>
            </a:r>
          </a:p>
          <a:p>
            <a:endParaRPr lang="en-GB" baseline="0" dirty="0"/>
          </a:p>
          <a:p>
            <a:r>
              <a:rPr lang="en-GB" baseline="0"/>
              <a:t>Pupils can discuss each of the dangers and how they would keep themselves safe.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2E99-6B6D-48E3-A764-EAC865C92CF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061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Tell children that</a:t>
            </a:r>
            <a:r>
              <a:rPr lang="en-GB" baseline="0" dirty="0"/>
              <a:t> the best way to stay safe near water is to remember the SAFE code 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Recite with the children, you call out the letter and let them tell you what it means. 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Repeat for</a:t>
            </a:r>
            <a:r>
              <a:rPr lang="en-GB" baseline="0" dirty="0"/>
              <a:t> a while, </a:t>
            </a:r>
            <a:r>
              <a:rPr lang="en-GB" dirty="0"/>
              <a:t>altering the pattern in which you ask the letters, keep repeating until you are sure that the pupils understand what each letter stands</a:t>
            </a:r>
            <a:r>
              <a:rPr lang="en-GB" baseline="0" dirty="0"/>
              <a:t> for</a:t>
            </a:r>
            <a:endParaRPr lang="en-GB" dirty="0"/>
          </a:p>
          <a:p>
            <a:pPr eaLnBrk="1" hangingPunct="1">
              <a:spcBef>
                <a:spcPct val="0"/>
              </a:spcBef>
            </a:pPr>
            <a:r>
              <a:rPr lang="en-GB" dirty="0"/>
              <a:t>Say</a:t>
            </a:r>
            <a:r>
              <a:rPr lang="en-GB" baseline="0" dirty="0"/>
              <a:t> you are now going to look at each of these letters</a:t>
            </a:r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4C0EA6-C7D5-45AC-875F-9957784079E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203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For more information</a:t>
            </a:r>
            <a:r>
              <a:rPr lang="en-GB" altLang="en-US" baseline="0" dirty="0"/>
              <a:t> and resources please visit the following websites.</a:t>
            </a:r>
            <a:endParaRPr lang="en-GB" dirty="0"/>
          </a:p>
          <a:p>
            <a:pPr eaLnBrk="1" hangingPunct="1">
              <a:spcBef>
                <a:spcPct val="0"/>
              </a:spcBef>
            </a:pPr>
            <a:endParaRPr lang="en-GB" baseline="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2323A9-1968-44CC-A57D-BD52CE854AC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96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indent="0" algn="l" fontAlgn="auto">
              <a:spcAft>
                <a:spcPts val="0"/>
              </a:spcAft>
              <a:buNone/>
            </a:pPr>
            <a:r>
              <a:rPr lang="en-GB" sz="1200" b="1" dirty="0">
                <a:latin typeface="Arial" charset="0"/>
                <a:cs typeface="Arial" charset="0"/>
              </a:rPr>
              <a:t>Click the link below and tell us how many children you have delivered this presentation to:</a:t>
            </a:r>
            <a:endParaRPr lang="en-GB" sz="1100" b="1" dirty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https://goo.gl/forms/gDa5zUEcvpMGK3cx2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2323A9-1968-44CC-A57D-BD52CE854AC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58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Tell the children</a:t>
            </a:r>
            <a:r>
              <a:rPr lang="en-GB" baseline="0" dirty="0"/>
              <a:t> that we’re going to watch a video of how to Stay SAFE and Perry is going to teach us the SAFE Code</a:t>
            </a: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1DBE7-FA74-4DC3-8293-A1BD2BF0322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693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52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Tell children that</a:t>
            </a:r>
            <a:r>
              <a:rPr lang="en-GB" baseline="0" dirty="0"/>
              <a:t> the best way to stay safe near water is to remember the SAFE code 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Recite with the children, you call out the letter and let them tell you what it means. 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Repeat for</a:t>
            </a:r>
            <a:r>
              <a:rPr lang="en-GB" baseline="0" dirty="0"/>
              <a:t> a while, </a:t>
            </a:r>
            <a:r>
              <a:rPr lang="en-GB" dirty="0"/>
              <a:t>altering the pattern in which you ask the letters, keep repeating until you are sure that the pupils understand what each letter stands</a:t>
            </a:r>
            <a:r>
              <a:rPr lang="en-GB" baseline="0" dirty="0"/>
              <a:t> for</a:t>
            </a:r>
            <a:endParaRPr lang="en-GB" dirty="0"/>
          </a:p>
          <a:p>
            <a:pPr eaLnBrk="1" hangingPunct="1">
              <a:spcBef>
                <a:spcPct val="0"/>
              </a:spcBef>
            </a:pPr>
            <a:r>
              <a:rPr lang="en-GB" dirty="0"/>
              <a:t>Say</a:t>
            </a:r>
            <a:r>
              <a:rPr lang="en-GB" baseline="0" dirty="0"/>
              <a:t> you are now going to look at each of these letters</a:t>
            </a:r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4C0EA6-C7D5-45AC-875F-9957784079E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85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Ask the children if they can Spot the Dangers</a:t>
            </a:r>
            <a:r>
              <a:rPr lang="en-GB" baseline="0" dirty="0"/>
              <a:t> on the next slide – there are 8 to find at the River</a:t>
            </a: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1DBE7-FA74-4DC3-8293-A1BD2BF0322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39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teacher or pupils can click (or touch)</a:t>
            </a:r>
            <a:r>
              <a:rPr lang="en-GB" baseline="0" dirty="0"/>
              <a:t> where they think there is a danger, then the information notice will appear.</a:t>
            </a:r>
          </a:p>
          <a:p>
            <a:endParaRPr lang="en-GB" baseline="0" dirty="0"/>
          </a:p>
          <a:p>
            <a:r>
              <a:rPr lang="en-GB" baseline="0" dirty="0"/>
              <a:t>Pupils can discuss each of the dangers and how they would keep themselves safe.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2E99-6B6D-48E3-A764-EAC865C92C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920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Tell the children that we’re going to look</a:t>
            </a:r>
            <a:r>
              <a:rPr lang="en-GB" baseline="0" dirty="0"/>
              <a:t> at some Signs and ask them if they know what they mean?</a:t>
            </a: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1DBE7-FA74-4DC3-8293-A1BD2BF0322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92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No Swimming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canals were built for boats not people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Deep Water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you can’t tell how deep the water is unless you measure it. Canals and rivers can be very deep in places, especially in locks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Danger Thin Ice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you might fall through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No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Diving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you might hurt your head</a:t>
            </a:r>
          </a:p>
          <a:p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Life Jackets Must be Worn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so you are safe if you fall 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No Fishing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this is often used near boat moorings, locks and where there are Overhead Power Cables.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Cyclists Dismount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often used near low bridges, heavy pedestrian areas and steep slopes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Flood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– don’t go in, go around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No Inflatable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s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they might be blown away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Overhead Power Cables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– don’t get zapped!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Note.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Please tell the children that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boats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are an additional hazard to be aware of, especially when fishing or canoeing!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26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Ask the children if they can Spot the Dangers</a:t>
            </a:r>
            <a:r>
              <a:rPr lang="en-GB" baseline="0" dirty="0"/>
              <a:t> on the next slide – there are 11 to find at the Beach</a:t>
            </a:r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D1DBE7-FA74-4DC3-8293-A1BD2BF0322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6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51A58-46D1-48D8-B93A-995451EEEBAB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7E05F-42FC-4615-81F4-16636AFE0AC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6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20C5D-B60F-4D20-A93F-3CA2FBD34737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16445-B024-4E4A-BAFE-DD7B5EBF4BB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578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532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1355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6676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874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6817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291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243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6056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61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32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C6CF6-E86C-4F8C-AE6E-11560E24C34C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C082B-1F2E-47C0-9F2C-8DD4AAC345E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2427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15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4446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282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893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090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9373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886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1814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5135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60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93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1098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4535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1053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78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85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66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5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491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30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4282"/>
            <a:ext cx="9144000" cy="1224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10" y="260648"/>
            <a:ext cx="490728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61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5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E6EE1-2C97-4BFF-ACAD-06FCBE24B272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E01EA-7A14-4DAB-9B50-59F1D37C1E0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287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522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46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0395"/>
            <a:chOff x="0" y="0"/>
            <a:chExt cx="9144000" cy="6850395"/>
          </a:xfrm>
        </p:grpSpPr>
        <p:pic>
          <p:nvPicPr>
            <p:cNvPr id="8" name="Picture 7" descr="00181_RLSS_DPW-PPT-Slides_Proof-290416-03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0395"/>
            </a:xfrm>
            <a:prstGeom prst="rect">
              <a:avLst/>
            </a:prstGeom>
          </p:spPr>
        </p:pic>
        <p:pic>
          <p:nvPicPr>
            <p:cNvPr id="9" name="Picture 8" descr="00181_RLSS_DPW-PPT-Slides_Proof-290416-03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45" b="71686"/>
            <a:stretch/>
          </p:blipFill>
          <p:spPr>
            <a:xfrm>
              <a:off x="7273636" y="0"/>
              <a:ext cx="1870364" cy="1939637"/>
            </a:xfrm>
            <a:prstGeom prst="rect">
              <a:avLst/>
            </a:prstGeom>
          </p:spPr>
        </p:pic>
        <p:pic>
          <p:nvPicPr>
            <p:cNvPr id="10" name="Picture 9" descr="00181_RLSS_DPW-PPT-Slides_Proof-290416-03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9" r="81818" b="113"/>
            <a:stretch/>
          </p:blipFill>
          <p:spPr>
            <a:xfrm>
              <a:off x="3740727" y="6303818"/>
              <a:ext cx="1662545" cy="54657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6681036" y="-111551"/>
            <a:ext cx="2424510" cy="1182734"/>
            <a:chOff x="179164" y="87158"/>
            <a:chExt cx="2669625" cy="130230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3" t="87" r="1" b="-1"/>
            <a:stretch/>
          </p:blipFill>
          <p:spPr>
            <a:xfrm>
              <a:off x="179164" y="755460"/>
              <a:ext cx="1232451" cy="634004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370873" y="87158"/>
              <a:ext cx="2477916" cy="1110821"/>
              <a:chOff x="497962" y="144067"/>
              <a:chExt cx="2477916" cy="111082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97962" y="144067"/>
                <a:ext cx="2477916" cy="1110821"/>
                <a:chOff x="5403337" y="205659"/>
                <a:chExt cx="2477916" cy="1110821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5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71244"/>
                <a:stretch/>
              </p:blipFill>
              <p:spPr>
                <a:xfrm>
                  <a:off x="5403337" y="205659"/>
                  <a:ext cx="829647" cy="975402"/>
                </a:xfrm>
                <a:prstGeom prst="rect">
                  <a:avLst/>
                </a:prstGeom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6401774" y="401470"/>
                  <a:ext cx="1479479" cy="91501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Keeping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Birmingham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At the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Heart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Of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Water Safety</a:t>
                  </a:r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1496399" y="377167"/>
                <a:ext cx="0" cy="87772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6215559"/>
            <a:ext cx="2428504" cy="51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117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278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518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056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938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87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3CB34-9F0B-4FF2-9B98-67BFCC37461B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D437F-F063-43FC-B358-02755E2495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0648"/>
            <a:ext cx="1557140" cy="14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72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08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00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317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91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809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2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75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38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660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40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CCC2A-A758-4BE5-B4FC-F33777B0279B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67280-3AC2-41CD-B207-1CF2CE8DA2D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434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604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157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34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134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37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39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8401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31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864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4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BE5D9-15CF-4FA0-804B-4140D7D69995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1EAB8-9AC8-401B-979B-906B5844E3D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9404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90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203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53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42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7151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9407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82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2358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9958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64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5C972-CF1B-433E-9C2C-179D27CEB719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93EC2-1248-4B1F-8F70-D87CE927A75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8251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541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44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5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184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7274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37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841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1236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695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99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061F04-61AC-4A11-B09F-231FE2172B66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D9E1D-F8C1-45A5-A99A-FA316DE8BA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78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7494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326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7664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3936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2916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9100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4459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9542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7915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89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C9103-A377-4737-89AB-288E0F59D959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B31CD-DFB1-448C-9D5E-2EA142BBA58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201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4796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068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2221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1845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947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177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385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989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957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9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DD0DD-E9A5-4B19-8B20-5784AAC650E3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F6110-1338-4954-BD6E-6C0F067A4CE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4687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430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6673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796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0648"/>
            <a:ext cx="1557140" cy="14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155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3481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67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246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240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335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66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9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9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837BD2-5E0C-40F4-936B-35CC7BFD5111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25B5D2-C4B5-485E-AC95-D278FDBE3C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9218613" y="5927725"/>
            <a:ext cx="184150" cy="2301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sz="900" b="1"/>
          </a:p>
        </p:txBody>
      </p:sp>
    </p:spTree>
    <p:extLst>
      <p:ext uri="{BB962C8B-B14F-4D97-AF65-F5344CB8AC3E}">
        <p14:creationId xmlns:p14="http://schemas.microsoft.com/office/powerpoint/2010/main" val="375127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43" r:id="rId3"/>
    <p:sldLayoutId id="2147483839" r:id="rId4"/>
    <p:sldLayoutId id="2147483840" r:id="rId5"/>
    <p:sldLayoutId id="2147483841" r:id="rId6"/>
    <p:sldLayoutId id="2147483842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5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r="1111"/>
          <a:stretch/>
        </p:blipFill>
        <p:spPr>
          <a:xfrm>
            <a:off x="0" y="5589240"/>
            <a:ext cx="9144000" cy="12687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DPW 2015 logo B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360" y="116633"/>
            <a:ext cx="152723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2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1C74A-C03C-43EE-A8A9-E8F1C3E37DF2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7C87-E308-4985-924D-C6C0D2CB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0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4064" r:id="rId12"/>
    <p:sldLayoutId id="21474840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E6E9E-BF75-46F8-8FA1-4943993D9660}" type="datetimeFigureOut">
              <a:rPr lang="en-GB" smtClean="0"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1034-3174-4E06-B38E-C35DC3E31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14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r="1111"/>
          <a:stretch/>
        </p:blipFill>
        <p:spPr>
          <a:xfrm>
            <a:off x="0" y="5589240"/>
            <a:ext cx="9144000" cy="12687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DPW 2015 logo B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360" y="116633"/>
            <a:ext cx="152723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7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A9BF-573B-4490-9ACE-157C4482084B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37944-4CFD-4C49-9D60-0ACA0B4DE5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wave_rgb.eps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2"/>
          <a:stretch/>
        </p:blipFill>
        <p:spPr>
          <a:xfrm>
            <a:off x="0" y="5602555"/>
            <a:ext cx="9144000" cy="1255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138114"/>
            <a:ext cx="1258092" cy="1006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138114"/>
            <a:ext cx="1258092" cy="10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7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837BD2-5E0C-40F4-936B-35CC7BFD5111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25B5D2-C4B5-485E-AC95-D278FDBE3C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 descr="wave_rgb.eps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2"/>
          <a:stretch/>
        </p:blipFill>
        <p:spPr>
          <a:xfrm>
            <a:off x="0" y="5602555"/>
            <a:ext cx="9144000" cy="1255445"/>
          </a:xfrm>
          <a:prstGeom prst="rect">
            <a:avLst/>
          </a:prstGeom>
        </p:spPr>
      </p:pic>
      <p:pic>
        <p:nvPicPr>
          <p:cNvPr id="9" name="Picture 8" descr="RLSS colour on white_rgb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99786"/>
            <a:ext cx="4914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32"/>
            <a:ext cx="9144000" cy="11878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5A64-7FB1-4EB5-B3DE-8084946E548D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0B24-2674-4511-9B92-A8B17C49728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138114"/>
            <a:ext cx="1258092" cy="10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29CD-CFA8-4420-9486-4D605DDA6549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754D3-9222-4010-A00D-FD6D77B6BC0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32"/>
            <a:ext cx="9144000" cy="1187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138114"/>
            <a:ext cx="1258092" cy="1006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6" y="228600"/>
            <a:ext cx="1432306" cy="83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2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837BD2-5E0C-40F4-936B-35CC7BFD5111}" type="datetime1">
              <a:rPr lang="en-US" smtClean="0"/>
              <a:pPr>
                <a:defRPr/>
              </a:pPr>
              <a:t>3/21/2017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25B5D2-C4B5-485E-AC95-D278FDBE3CD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218613" y="5927725"/>
            <a:ext cx="184150" cy="2301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sz="900" b="1"/>
          </a:p>
        </p:txBody>
      </p:sp>
    </p:spTree>
    <p:extLst>
      <p:ext uri="{BB962C8B-B14F-4D97-AF65-F5344CB8AC3E}">
        <p14:creationId xmlns:p14="http://schemas.microsoft.com/office/powerpoint/2010/main" val="247369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32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ss.org.uk/water-safet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canalriverexplorers.org.uk/" TargetMode="External"/><Relationship Id="rId4" Type="http://schemas.openxmlformats.org/officeDocument/2006/relationships/hyperlink" Target="http://www.rnli.org/youth-educa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gDa5zUEcvpMGK3cx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UDTmv4Sddvk?rel=0&amp;controls=0&amp;showinfo=0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jpeg"/><Relationship Id="rId18" Type="http://schemas.openxmlformats.org/officeDocument/2006/relationships/hyperlink" Target="http://www.google.co.uk/url?sa=i&amp;rct=j&amp;q=flood+sign&amp;source=images&amp;cd=&amp;cad=rja&amp;docid=YeEunILdg3lP2M&amp;tbnid=6PZmbZhDQIdXXM:&amp;ved=0CAUQjRw&amp;url=http://www.kent.gov.uk/environment_and_planning.aspx&amp;ei=mN8kUcbFEpK00QWZ5YCYDw&amp;psig=AFQjCNHPBrAORTIVc0OtPhDsPRNP0HN33Q&amp;ust=1361457420984865" TargetMode="External"/><Relationship Id="rId26" Type="http://schemas.openxmlformats.org/officeDocument/2006/relationships/image" Target="../media/image29.png"/><Relationship Id="rId3" Type="http://schemas.openxmlformats.org/officeDocument/2006/relationships/image" Target="../media/image4.jpeg"/><Relationship Id="rId21" Type="http://schemas.openxmlformats.org/officeDocument/2006/relationships/image" Target="../media/image25.emf"/><Relationship Id="rId7" Type="http://schemas.microsoft.com/office/2007/relationships/hdphoto" Target="../media/hdphoto2.wdp"/><Relationship Id="rId12" Type="http://schemas.openxmlformats.org/officeDocument/2006/relationships/hyperlink" Target="http://www.google.co.uk/url?sa=i&amp;rct=j&amp;q=water+safety+signs&amp;source=images&amp;cd=&amp;cad=rja&amp;docid=W05MbK-VYdnYbM&amp;tbnid=OX_jYRgZ5qIlpM:&amp;ved=0CAUQjRw&amp;url=http://www.fifefire.co.uk/cgi-bin/ss000001.pl?SECTIONID=General_Safety_Signs2.html&amp;NOLOGIN=1&amp;ei=59ckUaziCaio0AWHnoCgDw&amp;bvm=bv.42661473,d.d2k&amp;psig=AFQjCNGAuJ_3oQwaz-m4bTWiyWaUrMwWoA&amp;ust=1361455164077026" TargetMode="External"/><Relationship Id="rId17" Type="http://schemas.openxmlformats.org/officeDocument/2006/relationships/image" Target="../media/image23.jpeg"/><Relationship Id="rId25" Type="http://schemas.openxmlformats.org/officeDocument/2006/relationships/hyperlink" Target="http://www.google.co.uk/url?sa=i&amp;rct=j&amp;q=water+safety+signs&amp;source=images&amp;cd=&amp;cad=rja&amp;docid=SUcxvINLsi5InM&amp;tbnid=DzErAWHeFV9RsM:&amp;ved=0CAUQjRw&amp;url=http://www.bigdug.co.uk/safety-signs-labels-c425/water-safety-c541/warning-deep-water-safety-sign-p3355&amp;ei=GNckUcDsCuuX0QWtw4GwDw&amp;bvm=bv.42661473,d.d2k&amp;psig=AFQjCNGAuJ_3oQwaz-m4bTWiyWaUrMwWoA&amp;ust=1361455164077026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://www.google.co.uk/url?sa=i&amp;rct=j&amp;q=danger+thin+icce&amp;source=images&amp;cd=&amp;cad=rja&amp;docid=fB32hrNLBDU85M&amp;tbnid=eX6HyveNkTGZCM:&amp;ved=0CAUQjRw&amp;url=http://www.cliffkule.com/2010_11_28_archive.html&amp;ei=FN8kUar6JYGo0AXC1ICQDw&amp;bvm=bv.42661473,d.d2k&amp;psig=AFQjCNGB8NJzcJ9nCQ8cxjbBRYkvmNTN9A&amp;ust=1361457285293079" TargetMode="Externa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20.jpeg"/><Relationship Id="rId24" Type="http://schemas.openxmlformats.org/officeDocument/2006/relationships/image" Target="../media/image28.emf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23" Type="http://schemas.openxmlformats.org/officeDocument/2006/relationships/image" Target="../media/image27.emf"/><Relationship Id="rId10" Type="http://schemas.openxmlformats.org/officeDocument/2006/relationships/hyperlink" Target="http://www.google.co.uk/url?sa=i&amp;rct=j&amp;q=water+safety+signs&amp;source=images&amp;cd=&amp;cad=rja&amp;docid=50rY12goJvJwRM&amp;tbnid=iXwuSjxNhlwcJM:&amp;ved=0CAUQjRw&amp;url=http://www.safety-selector.co.uk/safety-signs&amp;ei=7NYkUZ2kIeG60QW1r4CgDw&amp;bvm=bv.42661473,d.d2k&amp;psig=AFQjCNGAuJ_3oQwaz-m4bTWiyWaUrMwWoA&amp;ust=1361455164077026" TargetMode="External"/><Relationship Id="rId19" Type="http://schemas.openxmlformats.org/officeDocument/2006/relationships/image" Target="../media/image24.jpeg"/><Relationship Id="rId4" Type="http://schemas.openxmlformats.org/officeDocument/2006/relationships/image" Target="../media/image5.png"/><Relationship Id="rId9" Type="http://schemas.openxmlformats.org/officeDocument/2006/relationships/image" Target="../media/image19.png"/><Relationship Id="rId14" Type="http://schemas.openxmlformats.org/officeDocument/2006/relationships/hyperlink" Target="http://www.google.co.uk/url?sa=i&amp;rct=j&amp;q=water+safety+no+inflatable+signs&amp;source=images&amp;cd=&amp;cad=rja&amp;docid=Iymqd0Xgr_1iQM&amp;tbnid=6Ux9UDJ-b0vIKM:&amp;ved=0CAUQjRw&amp;url=http://www.bigdug.co.uk/safety-signs-labels-c425/water-safety-c541/no-inflatables-in-the-water-safety-sign-p3373&amp;ei=F9gkUfCnFKPI0AWFoYGgDw&amp;bvm=bv.42661473,d.d2k&amp;psig=AFQjCNGNo2eYGWH4-wyaf0LWsKAb6AG93Q&amp;ust=1361455501488758" TargetMode="External"/><Relationship Id="rId22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0395"/>
            <a:chOff x="0" y="0"/>
            <a:chExt cx="9144000" cy="6850395"/>
          </a:xfrm>
        </p:grpSpPr>
        <p:pic>
          <p:nvPicPr>
            <p:cNvPr id="6" name="Picture 5" descr="00181_RLSS_DPW-PPT-Slides_Proof-290416-0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0395"/>
            </a:xfrm>
            <a:prstGeom prst="rect">
              <a:avLst/>
            </a:prstGeom>
          </p:spPr>
        </p:pic>
        <p:pic>
          <p:nvPicPr>
            <p:cNvPr id="7" name="Picture 6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45" b="71686"/>
            <a:stretch/>
          </p:blipFill>
          <p:spPr>
            <a:xfrm>
              <a:off x="7273636" y="0"/>
              <a:ext cx="1870364" cy="1939637"/>
            </a:xfrm>
            <a:prstGeom prst="rect">
              <a:avLst/>
            </a:prstGeom>
          </p:spPr>
        </p:pic>
        <p:pic>
          <p:nvPicPr>
            <p:cNvPr id="8" name="Picture 7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9" r="81818" b="113"/>
            <a:stretch/>
          </p:blipFill>
          <p:spPr>
            <a:xfrm>
              <a:off x="3740727" y="6303818"/>
              <a:ext cx="1662545" cy="54657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792847" y="0"/>
            <a:ext cx="5999734" cy="3175625"/>
            <a:chOff x="136859" y="-65879"/>
            <a:chExt cx="3164655" cy="167503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3" t="87" r="1" b="-1"/>
            <a:stretch/>
          </p:blipFill>
          <p:spPr>
            <a:xfrm>
              <a:off x="136859" y="975151"/>
              <a:ext cx="1232451" cy="634004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136859" y="-65879"/>
              <a:ext cx="3164655" cy="1566410"/>
              <a:chOff x="263948" y="-8970"/>
              <a:chExt cx="3164655" cy="156641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63948" y="-8970"/>
                <a:ext cx="3164655" cy="1566410"/>
                <a:chOff x="5169323" y="52622"/>
                <a:chExt cx="3164655" cy="1566410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6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71244"/>
                <a:stretch/>
              </p:blipFill>
              <p:spPr>
                <a:xfrm>
                  <a:off x="5169323" y="52622"/>
                  <a:ext cx="1155099" cy="1358032"/>
                </a:xfrm>
                <a:prstGeom prst="rect">
                  <a:avLst/>
                </a:prstGeom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6401774" y="401470"/>
                  <a:ext cx="1932204" cy="121756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Keeping</a:t>
                  </a:r>
                </a:p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Birmingham</a:t>
                  </a:r>
                </a:p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At the </a:t>
                  </a:r>
                  <a:r>
                    <a:rPr kumimoji="0" lang="en-US" sz="36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Heart</a:t>
                  </a:r>
                </a:p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Of </a:t>
                  </a:r>
                  <a:r>
                    <a:rPr kumimoji="0" lang="en-US" sz="36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Water Safety</a:t>
                  </a:r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1496399" y="377167"/>
                <a:ext cx="0" cy="111154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4" y="3586163"/>
            <a:ext cx="8686965" cy="185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707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367" r="12367"/>
          <a:stretch/>
        </p:blipFill>
        <p:spPr>
          <a:xfrm>
            <a:off x="0" y="6489"/>
            <a:ext cx="9172333" cy="6851511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389313" y="4296539"/>
            <a:ext cx="1551806" cy="161199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ounded Rectangle 31"/>
          <p:cNvSpPr/>
          <p:nvPr/>
        </p:nvSpPr>
        <p:spPr>
          <a:xfrm>
            <a:off x="3429000" y="3131820"/>
            <a:ext cx="1665514" cy="69995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Freeform 30"/>
          <p:cNvSpPr/>
          <p:nvPr/>
        </p:nvSpPr>
        <p:spPr>
          <a:xfrm>
            <a:off x="2612571" y="3657600"/>
            <a:ext cx="3526972" cy="2743200"/>
          </a:xfrm>
          <a:custGeom>
            <a:avLst/>
            <a:gdLst>
              <a:gd name="connsiteX0" fmla="*/ 3276600 w 3526972"/>
              <a:gd name="connsiteY0" fmla="*/ 0 h 2743200"/>
              <a:gd name="connsiteX1" fmla="*/ 1796143 w 3526972"/>
              <a:gd name="connsiteY1" fmla="*/ 424543 h 2743200"/>
              <a:gd name="connsiteX2" fmla="*/ 1110343 w 3526972"/>
              <a:gd name="connsiteY2" fmla="*/ 1055914 h 2743200"/>
              <a:gd name="connsiteX3" fmla="*/ 130629 w 3526972"/>
              <a:gd name="connsiteY3" fmla="*/ 1513114 h 2743200"/>
              <a:gd name="connsiteX4" fmla="*/ 0 w 3526972"/>
              <a:gd name="connsiteY4" fmla="*/ 2558143 h 2743200"/>
              <a:gd name="connsiteX5" fmla="*/ 3526972 w 3526972"/>
              <a:gd name="connsiteY5" fmla="*/ 2743200 h 2743200"/>
              <a:gd name="connsiteX6" fmla="*/ 3276600 w 3526972"/>
              <a:gd name="connsiteY6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972" h="2743200">
                <a:moveTo>
                  <a:pt x="3276600" y="0"/>
                </a:moveTo>
                <a:lnTo>
                  <a:pt x="1796143" y="424543"/>
                </a:lnTo>
                <a:lnTo>
                  <a:pt x="1110343" y="1055914"/>
                </a:lnTo>
                <a:lnTo>
                  <a:pt x="130629" y="1513114"/>
                </a:lnTo>
                <a:lnTo>
                  <a:pt x="0" y="2558143"/>
                </a:lnTo>
                <a:lnTo>
                  <a:pt x="3526972" y="2743200"/>
                </a:lnTo>
                <a:lnTo>
                  <a:pt x="3276600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5551714" y="2449286"/>
            <a:ext cx="859972" cy="59921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6271259" y="3048503"/>
            <a:ext cx="1296687" cy="12480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ounded Rectangle 26"/>
          <p:cNvSpPr/>
          <p:nvPr/>
        </p:nvSpPr>
        <p:spPr>
          <a:xfrm>
            <a:off x="7414260" y="3548743"/>
            <a:ext cx="708659" cy="6036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ounded Rectangle 25"/>
          <p:cNvSpPr/>
          <p:nvPr/>
        </p:nvSpPr>
        <p:spPr>
          <a:xfrm>
            <a:off x="7663543" y="217714"/>
            <a:ext cx="1423458" cy="324394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ounded Rectangle 24"/>
          <p:cNvSpPr/>
          <p:nvPr/>
        </p:nvSpPr>
        <p:spPr>
          <a:xfrm>
            <a:off x="6249092" y="1981200"/>
            <a:ext cx="728651" cy="55416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ounded Rectangle 23"/>
          <p:cNvSpPr/>
          <p:nvPr/>
        </p:nvSpPr>
        <p:spPr>
          <a:xfrm>
            <a:off x="4996543" y="1623060"/>
            <a:ext cx="475793" cy="3581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ounded Rectangle 22"/>
          <p:cNvSpPr/>
          <p:nvPr/>
        </p:nvSpPr>
        <p:spPr>
          <a:xfrm>
            <a:off x="2000052" y="2266563"/>
            <a:ext cx="842207" cy="53759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1164771" y="217714"/>
            <a:ext cx="1266009" cy="117565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530533" y="467856"/>
            <a:ext cx="1713807" cy="480060"/>
          </a:xfrm>
          <a:prstGeom prst="wedgeRoundRectCallout">
            <a:avLst>
              <a:gd name="adj1" fmla="val -69020"/>
              <a:gd name="adj2" fmla="val 9900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DON’T SWIM SOON AFTER EATING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91193" y="2308860"/>
            <a:ext cx="1713807" cy="822960"/>
          </a:xfrm>
          <a:prstGeom prst="wedgeRoundRectCallout">
            <a:avLst>
              <a:gd name="adj1" fmla="val 32354"/>
              <a:gd name="adj2" fmla="val -19675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DON’T JUMP FROM CLIFFS, THE WATER MIGHT BE SHALLOW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661160" y="1478280"/>
            <a:ext cx="1539240" cy="624840"/>
          </a:xfrm>
          <a:prstGeom prst="wedgeRoundRectCallout">
            <a:avLst>
              <a:gd name="adj1" fmla="val -3534"/>
              <a:gd name="adj2" fmla="val 7950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DON’T SWIM IN A WATER SPORTS AREA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700453" y="365760"/>
            <a:ext cx="1713807" cy="582156"/>
          </a:xfrm>
          <a:prstGeom prst="wedgeRoundRectCallout">
            <a:avLst>
              <a:gd name="adj1" fmla="val -67241"/>
              <a:gd name="adj2" fmla="val 17759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BEWARE OF CURRENTS OUT TO SEA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620193" y="998220"/>
            <a:ext cx="1713807" cy="624840"/>
          </a:xfrm>
          <a:prstGeom prst="wedgeRoundRectCallout">
            <a:avLst>
              <a:gd name="adj1" fmla="val 36800"/>
              <a:gd name="adj2" fmla="val 65965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TETHER INFLATABLES TO THE SHORE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373194" y="1981200"/>
            <a:ext cx="1713807" cy="822960"/>
          </a:xfrm>
          <a:prstGeom prst="wedgeRoundRectCallout">
            <a:avLst>
              <a:gd name="adj1" fmla="val 6122"/>
              <a:gd name="adj2" fmla="val -183520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BEWARE SLIPPERY AND CRUMBLING CLIFFS – READ THE SIGNS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7266016" y="5326380"/>
            <a:ext cx="1713807" cy="582156"/>
          </a:xfrm>
          <a:prstGeom prst="wedgeRoundRectCallout">
            <a:avLst>
              <a:gd name="adj1" fmla="val -65907"/>
              <a:gd name="adj2" fmla="val -292314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RED FLAG MEANS DANGER - NO SWIMMING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742418" y="4350362"/>
            <a:ext cx="1352203" cy="582156"/>
          </a:xfrm>
          <a:prstGeom prst="wedgeRoundRectCallout">
            <a:avLst>
              <a:gd name="adj1" fmla="val -63089"/>
              <a:gd name="adj2" fmla="val -141787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AVOID PIPES AND ROCKS</a:t>
            </a:r>
          </a:p>
        </p:txBody>
      </p:sp>
      <p:sp>
        <p:nvSpPr>
          <p:cNvPr id="17" name="Left-Right Arrow Callout 16"/>
          <p:cNvSpPr/>
          <p:nvPr/>
        </p:nvSpPr>
        <p:spPr>
          <a:xfrm rot="20747485">
            <a:off x="3652863" y="4346290"/>
            <a:ext cx="1713807" cy="1074581"/>
          </a:xfrm>
          <a:prstGeom prst="leftRightArrowCallout">
            <a:avLst>
              <a:gd name="adj1" fmla="val 13323"/>
              <a:gd name="adj2" fmla="val 17438"/>
              <a:gd name="adj3" fmla="val 19152"/>
              <a:gd name="adj4" fmla="val 589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ALWAYS KEEP AN EYE ON CHILDREN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392189" y="2921003"/>
            <a:ext cx="1713807" cy="421633"/>
          </a:xfrm>
          <a:prstGeom prst="wedgeRoundRectCallout">
            <a:avLst>
              <a:gd name="adj1" fmla="val -7216"/>
              <a:gd name="adj2" fmla="val -74786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AVOID DIRTY AND POLLUTED WATER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6271259" y="1064758"/>
            <a:ext cx="1841074" cy="809761"/>
          </a:xfrm>
          <a:prstGeom prst="wedgeRoundRectCallout">
            <a:avLst>
              <a:gd name="adj1" fmla="val -37389"/>
              <a:gd name="adj2" fmla="val 7096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BEWARE OF DEEP WATER – KNOW WHAT TO DO IN AN EMERGENCY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95596" y="3664089"/>
            <a:ext cx="1713807" cy="421633"/>
          </a:xfrm>
          <a:prstGeom prst="wedgeRoundRectCallout">
            <a:avLst>
              <a:gd name="adj1" fmla="val -3659"/>
              <a:gd name="adj2" fmla="val 16557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BE SUN SAFE – WEAR SUN CREAM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60357" y="4085722"/>
            <a:ext cx="1713807" cy="421633"/>
          </a:xfrm>
          <a:prstGeom prst="wedgeRoundRectCallout">
            <a:avLst>
              <a:gd name="adj1" fmla="val 82598"/>
              <a:gd name="adj2" fmla="val -15972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WEAR YOUR BUOYANCY AIDS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CAN YOU FIND ALL 11?</a:t>
            </a:r>
          </a:p>
        </p:txBody>
      </p:sp>
      <p:sp>
        <p:nvSpPr>
          <p:cNvPr id="28" name="Oval 27"/>
          <p:cNvSpPr/>
          <p:nvPr/>
        </p:nvSpPr>
        <p:spPr>
          <a:xfrm>
            <a:off x="1035664" y="843566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2585212" y="2196892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5135885" y="1248446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8" name="Oval 37"/>
          <p:cNvSpPr/>
          <p:nvPr/>
        </p:nvSpPr>
        <p:spPr>
          <a:xfrm>
            <a:off x="6755282" y="2159152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8634839" y="846186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7783985" y="3312536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41" name="Oval 40"/>
          <p:cNvSpPr/>
          <p:nvPr/>
        </p:nvSpPr>
        <p:spPr>
          <a:xfrm>
            <a:off x="6609864" y="3981570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42" name="Oval 41"/>
          <p:cNvSpPr/>
          <p:nvPr/>
        </p:nvSpPr>
        <p:spPr>
          <a:xfrm>
            <a:off x="6367460" y="2527411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43" name="Oval 42"/>
          <p:cNvSpPr/>
          <p:nvPr/>
        </p:nvSpPr>
        <p:spPr>
          <a:xfrm>
            <a:off x="4237152" y="3929117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44" name="Oval 43"/>
          <p:cNvSpPr/>
          <p:nvPr/>
        </p:nvSpPr>
        <p:spPr>
          <a:xfrm>
            <a:off x="3311994" y="3073089"/>
            <a:ext cx="587672" cy="5735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311601" y="4446003"/>
            <a:ext cx="587672" cy="5735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0948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8"/>
          <p:cNvSpPr>
            <a:spLocks noGrp="1"/>
          </p:cNvSpPr>
          <p:nvPr>
            <p:ph type="ctrTitle" idx="4294967295"/>
          </p:nvPr>
        </p:nvSpPr>
        <p:spPr>
          <a:xfrm>
            <a:off x="683568" y="332656"/>
            <a:ext cx="3887788" cy="12065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Questions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807514"/>
            <a:ext cx="674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Do you know what the Beach Flags mean?</a:t>
            </a:r>
            <a:endParaRPr lang="en-GB" sz="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3" y="3835666"/>
            <a:ext cx="2767136" cy="16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0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0395"/>
            <a:chOff x="0" y="0"/>
            <a:chExt cx="9144000" cy="6850395"/>
          </a:xfrm>
        </p:grpSpPr>
        <p:pic>
          <p:nvPicPr>
            <p:cNvPr id="4" name="Picture 3" descr="00181_RLSS_DPW-PPT-Slides_Proof-290416-0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0395"/>
            </a:xfrm>
            <a:prstGeom prst="rect">
              <a:avLst/>
            </a:prstGeom>
          </p:spPr>
        </p:pic>
        <p:pic>
          <p:nvPicPr>
            <p:cNvPr id="5" name="Picture 4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45" b="71686"/>
            <a:stretch/>
          </p:blipFill>
          <p:spPr>
            <a:xfrm>
              <a:off x="7273636" y="0"/>
              <a:ext cx="1870364" cy="1939637"/>
            </a:xfrm>
            <a:prstGeom prst="rect">
              <a:avLst/>
            </a:prstGeom>
          </p:spPr>
        </p:pic>
        <p:pic>
          <p:nvPicPr>
            <p:cNvPr id="6" name="Picture 5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9" r="81818" b="113"/>
            <a:stretch/>
          </p:blipFill>
          <p:spPr>
            <a:xfrm>
              <a:off x="3740727" y="6303818"/>
              <a:ext cx="1662545" cy="546577"/>
            </a:xfrm>
            <a:prstGeom prst="rect">
              <a:avLst/>
            </a:prstGeom>
          </p:spPr>
        </p:pic>
      </p:grp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62" t="4768" r="4762" b="9920"/>
          <a:stretch>
            <a:fillRect/>
          </a:stretch>
        </p:blipFill>
        <p:spPr>
          <a:xfrm>
            <a:off x="940287" y="1758208"/>
            <a:ext cx="3024336" cy="2390964"/>
          </a:xfrm>
          <a:prstGeom prst="rect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>
            <a:off x="6681036" y="-111551"/>
            <a:ext cx="2424510" cy="1182734"/>
            <a:chOff x="179164" y="87158"/>
            <a:chExt cx="2669625" cy="130230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3" t="87" r="1" b="-1"/>
            <a:stretch/>
          </p:blipFill>
          <p:spPr>
            <a:xfrm>
              <a:off x="179164" y="755460"/>
              <a:ext cx="1232451" cy="63400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370873" y="87158"/>
              <a:ext cx="2477916" cy="1110821"/>
              <a:chOff x="497962" y="144067"/>
              <a:chExt cx="2477916" cy="1110821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97962" y="144067"/>
                <a:ext cx="2477916" cy="1110821"/>
                <a:chOff x="5403337" y="205659"/>
                <a:chExt cx="2477916" cy="1110821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7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71244"/>
                <a:stretch/>
              </p:blipFill>
              <p:spPr>
                <a:xfrm>
                  <a:off x="5403337" y="205659"/>
                  <a:ext cx="829647" cy="975402"/>
                </a:xfrm>
                <a:prstGeom prst="rect">
                  <a:avLst/>
                </a:prstGeom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6401774" y="401470"/>
                  <a:ext cx="1479479" cy="91501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Keeping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Birmingham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At the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Heart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Of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Water Safety</a:t>
                  </a: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1496399" y="377167"/>
                <a:ext cx="0" cy="87772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29" y="6161674"/>
            <a:ext cx="1214426" cy="607212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367155" y="5960528"/>
            <a:ext cx="1645297" cy="990989"/>
            <a:chOff x="4584101" y="5341710"/>
            <a:chExt cx="2170610" cy="1307394"/>
          </a:xfrm>
        </p:grpSpPr>
        <p:sp>
          <p:nvSpPr>
            <p:cNvPr id="43" name="Freeform 42"/>
            <p:cNvSpPr/>
            <p:nvPr/>
          </p:nvSpPr>
          <p:spPr>
            <a:xfrm>
              <a:off x="5102865" y="5666622"/>
              <a:ext cx="257177" cy="59532"/>
            </a:xfrm>
            <a:custGeom>
              <a:avLst/>
              <a:gdLst>
                <a:gd name="connsiteX0" fmla="*/ 0 w 257175"/>
                <a:gd name="connsiteY0" fmla="*/ 26194 h 59531"/>
                <a:gd name="connsiteX1" fmla="*/ 42862 w 257175"/>
                <a:gd name="connsiteY1" fmla="*/ 11906 h 59531"/>
                <a:gd name="connsiteX2" fmla="*/ 90487 w 257175"/>
                <a:gd name="connsiteY2" fmla="*/ 2381 h 59531"/>
                <a:gd name="connsiteX3" fmla="*/ 150018 w 257175"/>
                <a:gd name="connsiteY3" fmla="*/ 2381 h 59531"/>
                <a:gd name="connsiteX4" fmla="*/ 185737 w 257175"/>
                <a:gd name="connsiteY4" fmla="*/ 0 h 59531"/>
                <a:gd name="connsiteX5" fmla="*/ 211931 w 257175"/>
                <a:gd name="connsiteY5" fmla="*/ 2381 h 59531"/>
                <a:gd name="connsiteX6" fmla="*/ 223837 w 257175"/>
                <a:gd name="connsiteY6" fmla="*/ 11906 h 59531"/>
                <a:gd name="connsiteX7" fmla="*/ 235743 w 257175"/>
                <a:gd name="connsiteY7" fmla="*/ 21431 h 59531"/>
                <a:gd name="connsiteX8" fmla="*/ 247650 w 257175"/>
                <a:gd name="connsiteY8" fmla="*/ 28575 h 59531"/>
                <a:gd name="connsiteX9" fmla="*/ 252412 w 257175"/>
                <a:gd name="connsiteY9" fmla="*/ 33338 h 59531"/>
                <a:gd name="connsiteX10" fmla="*/ 257175 w 257175"/>
                <a:gd name="connsiteY10" fmla="*/ 45244 h 59531"/>
                <a:gd name="connsiteX11" fmla="*/ 247650 w 257175"/>
                <a:gd name="connsiteY11" fmla="*/ 52388 h 59531"/>
                <a:gd name="connsiteX12" fmla="*/ 242887 w 257175"/>
                <a:gd name="connsiteY12" fmla="*/ 59531 h 59531"/>
                <a:gd name="connsiteX13" fmla="*/ 223837 w 257175"/>
                <a:gd name="connsiteY13" fmla="*/ 59531 h 59531"/>
                <a:gd name="connsiteX14" fmla="*/ 223837 w 257175"/>
                <a:gd name="connsiteY14" fmla="*/ 59531 h 59531"/>
                <a:gd name="connsiteX15" fmla="*/ 190500 w 257175"/>
                <a:gd name="connsiteY15" fmla="*/ 52388 h 59531"/>
                <a:gd name="connsiteX16" fmla="*/ 190500 w 257175"/>
                <a:gd name="connsiteY16" fmla="*/ 52388 h 59531"/>
                <a:gd name="connsiteX17" fmla="*/ 159543 w 257175"/>
                <a:gd name="connsiteY17" fmla="*/ 50006 h 59531"/>
                <a:gd name="connsiteX18" fmla="*/ 140493 w 257175"/>
                <a:gd name="connsiteY18" fmla="*/ 47625 h 59531"/>
                <a:gd name="connsiteX19" fmla="*/ 119062 w 257175"/>
                <a:gd name="connsiteY19" fmla="*/ 47625 h 59531"/>
                <a:gd name="connsiteX20" fmla="*/ 97631 w 257175"/>
                <a:gd name="connsiteY20" fmla="*/ 52388 h 59531"/>
                <a:gd name="connsiteX21" fmla="*/ 54768 w 257175"/>
                <a:gd name="connsiteY21" fmla="*/ 57150 h 59531"/>
                <a:gd name="connsiteX22" fmla="*/ 0 w 257175"/>
                <a:gd name="connsiteY22" fmla="*/ 26194 h 59531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97631 w 257175"/>
                <a:gd name="connsiteY20" fmla="*/ 52388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47625 w 257175"/>
                <a:gd name="connsiteY20" fmla="*/ 54770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47627 w 257177"/>
                <a:gd name="connsiteY20" fmla="*/ 54770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1920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7177" h="59532">
                  <a:moveTo>
                    <a:pt x="2" y="26194"/>
                  </a:moveTo>
                  <a:lnTo>
                    <a:pt x="42864" y="11906"/>
                  </a:lnTo>
                  <a:lnTo>
                    <a:pt x="90489" y="2381"/>
                  </a:lnTo>
                  <a:lnTo>
                    <a:pt x="150020" y="2381"/>
                  </a:lnTo>
                  <a:lnTo>
                    <a:pt x="185739" y="0"/>
                  </a:lnTo>
                  <a:lnTo>
                    <a:pt x="211933" y="2381"/>
                  </a:lnTo>
                  <a:lnTo>
                    <a:pt x="223839" y="11906"/>
                  </a:lnTo>
                  <a:lnTo>
                    <a:pt x="235745" y="21431"/>
                  </a:lnTo>
                  <a:lnTo>
                    <a:pt x="247652" y="28575"/>
                  </a:lnTo>
                  <a:lnTo>
                    <a:pt x="252414" y="33338"/>
                  </a:lnTo>
                  <a:lnTo>
                    <a:pt x="257177" y="45244"/>
                  </a:lnTo>
                  <a:lnTo>
                    <a:pt x="247652" y="52388"/>
                  </a:lnTo>
                  <a:lnTo>
                    <a:pt x="242889" y="59531"/>
                  </a:lnTo>
                  <a:lnTo>
                    <a:pt x="223839" y="59531"/>
                  </a:lnTo>
                  <a:lnTo>
                    <a:pt x="223839" y="59531"/>
                  </a:lnTo>
                  <a:lnTo>
                    <a:pt x="190502" y="52388"/>
                  </a:lnTo>
                  <a:lnTo>
                    <a:pt x="190502" y="52388"/>
                  </a:lnTo>
                  <a:lnTo>
                    <a:pt x="159545" y="50006"/>
                  </a:lnTo>
                  <a:lnTo>
                    <a:pt x="140495" y="47625"/>
                  </a:lnTo>
                  <a:lnTo>
                    <a:pt x="111920" y="47625"/>
                  </a:lnTo>
                  <a:lnTo>
                    <a:pt x="38102" y="57151"/>
                  </a:lnTo>
                  <a:lnTo>
                    <a:pt x="0" y="59532"/>
                  </a:lnTo>
                  <a:cubicBezTo>
                    <a:pt x="1" y="48419"/>
                    <a:pt x="1" y="37307"/>
                    <a:pt x="2" y="2619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584101" y="5341710"/>
              <a:ext cx="2170610" cy="1307394"/>
              <a:chOff x="4581720" y="5332185"/>
              <a:chExt cx="2170610" cy="1307394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4867835" y="5740441"/>
                <a:ext cx="712695" cy="7126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78" t="22033" r="27955" b="16934"/>
              <a:stretch/>
            </p:blipFill>
            <p:spPr>
              <a:xfrm>
                <a:off x="4581720" y="5332185"/>
                <a:ext cx="2170610" cy="1307394"/>
              </a:xfrm>
              <a:prstGeom prst="rect">
                <a:avLst/>
              </a:prstGeom>
            </p:spPr>
          </p:pic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4910" y="1757702"/>
            <a:ext cx="2970998" cy="239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39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8"/>
          <p:cNvSpPr>
            <a:spLocks noGrp="1"/>
          </p:cNvSpPr>
          <p:nvPr>
            <p:ph type="ctrTitle" idx="4294967295"/>
          </p:nvPr>
        </p:nvSpPr>
        <p:spPr>
          <a:xfrm>
            <a:off x="683568" y="332656"/>
            <a:ext cx="3887788" cy="12065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Questions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807514"/>
            <a:ext cx="674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What can you See? </a:t>
            </a:r>
          </a:p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Can you Spot the Dangers? </a:t>
            </a:r>
            <a:endParaRPr lang="en-GB" sz="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3" y="3835666"/>
            <a:ext cx="2767136" cy="16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43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367" r="12366"/>
          <a:stretch/>
        </p:blipFill>
        <p:spPr>
          <a:xfrm>
            <a:off x="-23664" y="0"/>
            <a:ext cx="9167664" cy="6848023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5313" y="2103120"/>
            <a:ext cx="3659138" cy="8457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65313" y="3858713"/>
            <a:ext cx="3203667" cy="168164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342856" y="4998536"/>
            <a:ext cx="4332514" cy="177081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7782566" y="3052898"/>
            <a:ext cx="1142435" cy="161163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 rot="20235932">
            <a:off x="6212931" y="2908745"/>
            <a:ext cx="1200150" cy="22266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4011930" y="748725"/>
            <a:ext cx="1451610" cy="92577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389313" y="1245870"/>
            <a:ext cx="2136173" cy="7543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5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CAN YOU FIND ALL 7?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525486" y="1348740"/>
            <a:ext cx="1817370" cy="651510"/>
          </a:xfrm>
          <a:prstGeom prst="wedgeRoundRectCallout">
            <a:avLst>
              <a:gd name="adj1" fmla="val 70991"/>
              <a:gd name="adj2" fmla="val -5679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ALWAYS KEEP AN EYE ON CHILDREN IN AND AROUND WATER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27313" y="5124450"/>
            <a:ext cx="1817370" cy="521970"/>
          </a:xfrm>
          <a:prstGeom prst="wedgeRoundRectCallout">
            <a:avLst>
              <a:gd name="adj1" fmla="val 63444"/>
              <a:gd name="adj2" fmla="val -104973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 FENCE WOULD STOP HIM FALLING IN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27312" y="2819400"/>
            <a:ext cx="2195847" cy="929640"/>
          </a:xfrm>
          <a:prstGeom prst="wedgeRoundRectCallout">
            <a:avLst>
              <a:gd name="adj1" fmla="val -252"/>
              <a:gd name="adj2" fmla="val -86566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THIS FENCE ISN’T GOOD ENOUGH TO KEEP PEOPLE SAFE FROM THE POND OR THE LAKE </a:t>
            </a:r>
          </a:p>
        </p:txBody>
      </p:sp>
      <p:sp>
        <p:nvSpPr>
          <p:cNvPr id="11" name="Left-Right Arrow Callout 10"/>
          <p:cNvSpPr/>
          <p:nvPr/>
        </p:nvSpPr>
        <p:spPr>
          <a:xfrm>
            <a:off x="5829300" y="5540356"/>
            <a:ext cx="2423160" cy="1251856"/>
          </a:xfrm>
          <a:prstGeom prst="leftRightArrowCallout">
            <a:avLst>
              <a:gd name="adj1" fmla="val 10391"/>
              <a:gd name="adj2" fmla="val 14043"/>
              <a:gd name="adj3" fmla="val 22261"/>
              <a:gd name="adj4" fmla="val 547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ALWAYS KEEP AN EYE ON CHILDREN IN AND AROUND WATER</a:t>
            </a:r>
          </a:p>
        </p:txBody>
      </p:sp>
      <p:sp>
        <p:nvSpPr>
          <p:cNvPr id="12" name="Left-Right Arrow Callout 11"/>
          <p:cNvSpPr/>
          <p:nvPr/>
        </p:nvSpPr>
        <p:spPr>
          <a:xfrm rot="3319465">
            <a:off x="6170833" y="3430930"/>
            <a:ext cx="1747945" cy="978936"/>
          </a:xfrm>
          <a:prstGeom prst="leftRightArrowCallout">
            <a:avLst>
              <a:gd name="adj1" fmla="val 10391"/>
              <a:gd name="adj2" fmla="val 14043"/>
              <a:gd name="adj3" fmla="val 22261"/>
              <a:gd name="adj4" fmla="val 581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/>
              <a:t>WATER SHOULD BE DRAINED AWAY AFTER USE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107631" y="2167890"/>
            <a:ext cx="1817370" cy="651510"/>
          </a:xfrm>
          <a:prstGeom prst="wedgeRoundRectCallout">
            <a:avLst>
              <a:gd name="adj1" fmla="val 1809"/>
              <a:gd name="adj2" fmla="val 12565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WATER STORAGE CONTAINERS SHOULD BE COVERED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5313" y="422970"/>
            <a:ext cx="1817370" cy="651510"/>
          </a:xfrm>
          <a:prstGeom prst="wedgeRoundRectCallout">
            <a:avLst>
              <a:gd name="adj1" fmla="val 38287"/>
              <a:gd name="adj2" fmla="val 134430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 LIFEGUARDS ON DUTY AT THE LAKE – NO SWIMMING</a:t>
            </a:r>
          </a:p>
        </p:txBody>
      </p:sp>
      <p:sp>
        <p:nvSpPr>
          <p:cNvPr id="22" name="Oval 21"/>
          <p:cNvSpPr/>
          <p:nvPr/>
        </p:nvSpPr>
        <p:spPr>
          <a:xfrm>
            <a:off x="1109211" y="1517573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4710034" y="1470780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7928808" y="3468763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7355540" y="4746993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5929021" y="6379815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27" name="Oval 26"/>
          <p:cNvSpPr/>
          <p:nvPr/>
        </p:nvSpPr>
        <p:spPr>
          <a:xfrm>
            <a:off x="2224783" y="4983930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8" name="Oval 27"/>
          <p:cNvSpPr/>
          <p:nvPr/>
        </p:nvSpPr>
        <p:spPr>
          <a:xfrm>
            <a:off x="1541259" y="2347862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3994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9144000" cy="6850395"/>
            <a:chOff x="0" y="0"/>
            <a:chExt cx="9144000" cy="6850395"/>
          </a:xfrm>
        </p:grpSpPr>
        <p:pic>
          <p:nvPicPr>
            <p:cNvPr id="36" name="Picture 35" descr="00181_RLSS_DPW-PPT-Slides_Proof-290416-0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0395"/>
            </a:xfrm>
            <a:prstGeom prst="rect">
              <a:avLst/>
            </a:prstGeom>
          </p:spPr>
        </p:pic>
        <p:pic>
          <p:nvPicPr>
            <p:cNvPr id="37" name="Picture 36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45" b="71686"/>
            <a:stretch/>
          </p:blipFill>
          <p:spPr>
            <a:xfrm>
              <a:off x="7273636" y="0"/>
              <a:ext cx="1870364" cy="1939637"/>
            </a:xfrm>
            <a:prstGeom prst="rect">
              <a:avLst/>
            </a:prstGeom>
          </p:spPr>
        </p:pic>
        <p:pic>
          <p:nvPicPr>
            <p:cNvPr id="38" name="Picture 37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9" r="81818" b="113"/>
            <a:stretch/>
          </p:blipFill>
          <p:spPr>
            <a:xfrm>
              <a:off x="3740727" y="6303818"/>
              <a:ext cx="1662545" cy="546577"/>
            </a:xfrm>
            <a:prstGeom prst="rect">
              <a:avLst/>
            </a:prstGeom>
          </p:spPr>
        </p:pic>
      </p:grpSp>
      <p:sp>
        <p:nvSpPr>
          <p:cNvPr id="47" name="Rounded Rectangular Callout 46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1043608" y="1556792"/>
            <a:ext cx="674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S   A    F   E</a:t>
            </a:r>
            <a:endParaRPr lang="en-GB" sz="1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26450" y="2348880"/>
            <a:ext cx="94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pot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91880" y="23488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63072"/>
                </a:solidFill>
                <a:latin typeface="Franklin Gothic Heavy" panose="020B0903020102020204" pitchFamily="34" charset="0"/>
              </a:rPr>
              <a:t>dvice</a:t>
            </a:r>
            <a:endParaRPr lang="en-GB" sz="28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48064" y="2348880"/>
            <a:ext cx="17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63072"/>
                </a:solidFill>
                <a:latin typeface="Franklin Gothic Heavy" panose="020B0903020102020204" pitchFamily="34" charset="0"/>
              </a:rPr>
              <a:t>riend</a:t>
            </a:r>
            <a:endParaRPr lang="en-GB" sz="28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20272" y="2348880"/>
            <a:ext cx="183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63072"/>
                </a:solidFill>
                <a:latin typeface="Franklin Gothic Heavy" panose="020B0903020102020204" pitchFamily="34" charset="0"/>
              </a:rPr>
              <a:t>mergency</a:t>
            </a:r>
            <a:endParaRPr lang="en-GB" sz="28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51920" y="3429000"/>
            <a:ext cx="3699836" cy="2016224"/>
          </a:xfrm>
          <a:prstGeom prst="wedgeRoundRectCallout">
            <a:avLst>
              <a:gd name="adj1" fmla="val -79491"/>
              <a:gd name="adj2" fmla="val 891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S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 - is for Spot the Dangers</a:t>
            </a:r>
          </a:p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A</a:t>
            </a:r>
            <a:r>
              <a:rPr lang="en-GB" sz="2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 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- is for Take Advice</a:t>
            </a:r>
          </a:p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F 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- is for Go with a Friend</a:t>
            </a:r>
          </a:p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E</a:t>
            </a:r>
            <a:r>
              <a:rPr lang="en-GB" sz="2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 </a:t>
            </a:r>
            <a:r>
              <a:rPr lang="en-GB" dirty="0">
                <a:solidFill>
                  <a:srgbClr val="163072"/>
                </a:solidFill>
                <a:latin typeface="Franklin Gothic Heavy" panose="020B0903020102020204" pitchFamily="34" charset="0"/>
              </a:rPr>
              <a:t>- is for Emergency! call 999</a:t>
            </a:r>
            <a:endParaRPr lang="en-GB" dirty="0">
              <a:solidFill>
                <a:srgbClr val="163072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681036" y="-111551"/>
            <a:ext cx="2424510" cy="1182734"/>
            <a:chOff x="179164" y="87158"/>
            <a:chExt cx="2669625" cy="13023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3" t="87" r="1" b="-1"/>
            <a:stretch/>
          </p:blipFill>
          <p:spPr>
            <a:xfrm>
              <a:off x="179164" y="755460"/>
              <a:ext cx="1232451" cy="634004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370873" y="87158"/>
              <a:ext cx="2477916" cy="1110821"/>
              <a:chOff x="497962" y="144067"/>
              <a:chExt cx="2477916" cy="1110821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97962" y="144067"/>
                <a:ext cx="2477916" cy="1110821"/>
                <a:chOff x="5403337" y="205659"/>
                <a:chExt cx="2477916" cy="1110821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6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71244"/>
                <a:stretch/>
              </p:blipFill>
              <p:spPr>
                <a:xfrm>
                  <a:off x="5403337" y="205659"/>
                  <a:ext cx="829647" cy="975402"/>
                </a:xfrm>
                <a:prstGeom prst="rect">
                  <a:avLst/>
                </a:prstGeom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6401774" y="401470"/>
                  <a:ext cx="1479479" cy="91501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Keeping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Birmingham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At the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Heart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Of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Water Safety</a:t>
                  </a:r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1496399" y="377167"/>
                <a:ext cx="0" cy="87772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29" y="6161674"/>
            <a:ext cx="1214426" cy="607212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367155" y="5960528"/>
            <a:ext cx="1645297" cy="990989"/>
            <a:chOff x="4584101" y="5341710"/>
            <a:chExt cx="2170610" cy="1307394"/>
          </a:xfrm>
        </p:grpSpPr>
        <p:sp>
          <p:nvSpPr>
            <p:cNvPr id="53" name="Freeform 52"/>
            <p:cNvSpPr/>
            <p:nvPr/>
          </p:nvSpPr>
          <p:spPr>
            <a:xfrm>
              <a:off x="5102865" y="5666622"/>
              <a:ext cx="257177" cy="59532"/>
            </a:xfrm>
            <a:custGeom>
              <a:avLst/>
              <a:gdLst>
                <a:gd name="connsiteX0" fmla="*/ 0 w 257175"/>
                <a:gd name="connsiteY0" fmla="*/ 26194 h 59531"/>
                <a:gd name="connsiteX1" fmla="*/ 42862 w 257175"/>
                <a:gd name="connsiteY1" fmla="*/ 11906 h 59531"/>
                <a:gd name="connsiteX2" fmla="*/ 90487 w 257175"/>
                <a:gd name="connsiteY2" fmla="*/ 2381 h 59531"/>
                <a:gd name="connsiteX3" fmla="*/ 150018 w 257175"/>
                <a:gd name="connsiteY3" fmla="*/ 2381 h 59531"/>
                <a:gd name="connsiteX4" fmla="*/ 185737 w 257175"/>
                <a:gd name="connsiteY4" fmla="*/ 0 h 59531"/>
                <a:gd name="connsiteX5" fmla="*/ 211931 w 257175"/>
                <a:gd name="connsiteY5" fmla="*/ 2381 h 59531"/>
                <a:gd name="connsiteX6" fmla="*/ 223837 w 257175"/>
                <a:gd name="connsiteY6" fmla="*/ 11906 h 59531"/>
                <a:gd name="connsiteX7" fmla="*/ 235743 w 257175"/>
                <a:gd name="connsiteY7" fmla="*/ 21431 h 59531"/>
                <a:gd name="connsiteX8" fmla="*/ 247650 w 257175"/>
                <a:gd name="connsiteY8" fmla="*/ 28575 h 59531"/>
                <a:gd name="connsiteX9" fmla="*/ 252412 w 257175"/>
                <a:gd name="connsiteY9" fmla="*/ 33338 h 59531"/>
                <a:gd name="connsiteX10" fmla="*/ 257175 w 257175"/>
                <a:gd name="connsiteY10" fmla="*/ 45244 h 59531"/>
                <a:gd name="connsiteX11" fmla="*/ 247650 w 257175"/>
                <a:gd name="connsiteY11" fmla="*/ 52388 h 59531"/>
                <a:gd name="connsiteX12" fmla="*/ 242887 w 257175"/>
                <a:gd name="connsiteY12" fmla="*/ 59531 h 59531"/>
                <a:gd name="connsiteX13" fmla="*/ 223837 w 257175"/>
                <a:gd name="connsiteY13" fmla="*/ 59531 h 59531"/>
                <a:gd name="connsiteX14" fmla="*/ 223837 w 257175"/>
                <a:gd name="connsiteY14" fmla="*/ 59531 h 59531"/>
                <a:gd name="connsiteX15" fmla="*/ 190500 w 257175"/>
                <a:gd name="connsiteY15" fmla="*/ 52388 h 59531"/>
                <a:gd name="connsiteX16" fmla="*/ 190500 w 257175"/>
                <a:gd name="connsiteY16" fmla="*/ 52388 h 59531"/>
                <a:gd name="connsiteX17" fmla="*/ 159543 w 257175"/>
                <a:gd name="connsiteY17" fmla="*/ 50006 h 59531"/>
                <a:gd name="connsiteX18" fmla="*/ 140493 w 257175"/>
                <a:gd name="connsiteY18" fmla="*/ 47625 h 59531"/>
                <a:gd name="connsiteX19" fmla="*/ 119062 w 257175"/>
                <a:gd name="connsiteY19" fmla="*/ 47625 h 59531"/>
                <a:gd name="connsiteX20" fmla="*/ 97631 w 257175"/>
                <a:gd name="connsiteY20" fmla="*/ 52388 h 59531"/>
                <a:gd name="connsiteX21" fmla="*/ 54768 w 257175"/>
                <a:gd name="connsiteY21" fmla="*/ 57150 h 59531"/>
                <a:gd name="connsiteX22" fmla="*/ 0 w 257175"/>
                <a:gd name="connsiteY22" fmla="*/ 26194 h 59531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97631 w 257175"/>
                <a:gd name="connsiteY20" fmla="*/ 52388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47625 w 257175"/>
                <a:gd name="connsiteY20" fmla="*/ 54770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47627 w 257177"/>
                <a:gd name="connsiteY20" fmla="*/ 54770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1920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7177" h="59532">
                  <a:moveTo>
                    <a:pt x="2" y="26194"/>
                  </a:moveTo>
                  <a:lnTo>
                    <a:pt x="42864" y="11906"/>
                  </a:lnTo>
                  <a:lnTo>
                    <a:pt x="90489" y="2381"/>
                  </a:lnTo>
                  <a:lnTo>
                    <a:pt x="150020" y="2381"/>
                  </a:lnTo>
                  <a:lnTo>
                    <a:pt x="185739" y="0"/>
                  </a:lnTo>
                  <a:lnTo>
                    <a:pt x="211933" y="2381"/>
                  </a:lnTo>
                  <a:lnTo>
                    <a:pt x="223839" y="11906"/>
                  </a:lnTo>
                  <a:lnTo>
                    <a:pt x="235745" y="21431"/>
                  </a:lnTo>
                  <a:lnTo>
                    <a:pt x="247652" y="28575"/>
                  </a:lnTo>
                  <a:lnTo>
                    <a:pt x="252414" y="33338"/>
                  </a:lnTo>
                  <a:lnTo>
                    <a:pt x="257177" y="45244"/>
                  </a:lnTo>
                  <a:lnTo>
                    <a:pt x="247652" y="52388"/>
                  </a:lnTo>
                  <a:lnTo>
                    <a:pt x="242889" y="59531"/>
                  </a:lnTo>
                  <a:lnTo>
                    <a:pt x="223839" y="59531"/>
                  </a:lnTo>
                  <a:lnTo>
                    <a:pt x="223839" y="59531"/>
                  </a:lnTo>
                  <a:lnTo>
                    <a:pt x="190502" y="52388"/>
                  </a:lnTo>
                  <a:lnTo>
                    <a:pt x="190502" y="52388"/>
                  </a:lnTo>
                  <a:lnTo>
                    <a:pt x="159545" y="50006"/>
                  </a:lnTo>
                  <a:lnTo>
                    <a:pt x="140495" y="47625"/>
                  </a:lnTo>
                  <a:lnTo>
                    <a:pt x="111920" y="47625"/>
                  </a:lnTo>
                  <a:lnTo>
                    <a:pt x="38102" y="57151"/>
                  </a:lnTo>
                  <a:lnTo>
                    <a:pt x="0" y="59532"/>
                  </a:lnTo>
                  <a:cubicBezTo>
                    <a:pt x="1" y="48419"/>
                    <a:pt x="1" y="37307"/>
                    <a:pt x="2" y="2619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584101" y="5341710"/>
              <a:ext cx="2170610" cy="1307394"/>
              <a:chOff x="4581720" y="5332185"/>
              <a:chExt cx="2170610" cy="1307394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4867835" y="5740441"/>
                <a:ext cx="712695" cy="7126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78" t="22033" r="27955" b="16934"/>
              <a:stretch/>
            </p:blipFill>
            <p:spPr>
              <a:xfrm>
                <a:off x="4581720" y="5332185"/>
                <a:ext cx="2170610" cy="1307394"/>
              </a:xfrm>
              <a:prstGeom prst="rect">
                <a:avLst/>
              </a:prstGeom>
            </p:spPr>
          </p:pic>
        </p:grpSp>
      </p:grpSp>
      <p:sp>
        <p:nvSpPr>
          <p:cNvPr id="27" name="Title 8"/>
          <p:cNvSpPr txBox="1">
            <a:spLocks/>
          </p:cNvSpPr>
          <p:nvPr/>
        </p:nvSpPr>
        <p:spPr>
          <a:xfrm>
            <a:off x="683568" y="81959"/>
            <a:ext cx="576064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Remember the CODE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3" y="3835666"/>
            <a:ext cx="2767136" cy="16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6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0" grpId="0"/>
      <p:bldP spid="51" grpId="0"/>
      <p:bldP spid="52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683568" y="332656"/>
            <a:ext cx="3887788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Websites</a:t>
            </a:r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719572" y="2811860"/>
            <a:ext cx="7560840" cy="316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GB" sz="2000" b="1" dirty="0">
                <a:latin typeface="Arial Black" panose="020B0A04020102020204" pitchFamily="34" charset="0"/>
                <a:cs typeface="Arial" charset="0"/>
                <a:hlinkClick r:id="rId3"/>
              </a:rPr>
              <a:t>www.rlss.org.uk/water-safety</a:t>
            </a: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GB" sz="2000" b="1" dirty="0">
                <a:latin typeface="Arial Black" panose="020B0A04020102020204" pitchFamily="34" charset="0"/>
                <a:cs typeface="Arial" charset="0"/>
                <a:hlinkClick r:id="rId4"/>
              </a:rPr>
              <a:t>www.rnli.org/education</a:t>
            </a: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GB" b="1" u="sng" dirty="0">
                <a:latin typeface="Arial Black" panose="020B0A04020102020204" pitchFamily="34" charset="0"/>
                <a:hlinkClick r:id="rId5"/>
              </a:rPr>
              <a:t>www.canalriverexplorers.org.uk</a:t>
            </a: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GB" sz="2000" b="1" dirty="0"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719572" y="1443709"/>
            <a:ext cx="7632848" cy="13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GB" sz="2400" b="1" dirty="0">
                <a:latin typeface="Arial" charset="0"/>
                <a:cs typeface="Arial" charset="0"/>
              </a:rPr>
              <a:t>You can visit the following websites if you’d like any further information or to download more of our free water safety resources</a:t>
            </a:r>
            <a:endParaRPr lang="en-GB" sz="20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0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683568" y="332656"/>
            <a:ext cx="4752528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Evaluation</a:t>
            </a: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789764" y="1787116"/>
            <a:ext cx="7632848" cy="13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GB" sz="2800" b="1" dirty="0">
                <a:latin typeface="Arial" charset="0"/>
                <a:cs typeface="Arial" charset="0"/>
              </a:rPr>
              <a:t>Click the link below and tell us how many children you have delivered this presentation to:</a:t>
            </a:r>
            <a:endParaRPr lang="en-GB" sz="2400" b="1" dirty="0"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1952" y="3403227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hlinkClick r:id="rId3"/>
              </a:rPr>
              <a:t>https://goo.gl/forms/gDa5zUEcvpMGK3cx2</a:t>
            </a:r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364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8"/>
          <p:cNvSpPr>
            <a:spLocks noGrp="1"/>
          </p:cNvSpPr>
          <p:nvPr>
            <p:ph type="ctrTitle" idx="4294967295"/>
          </p:nvPr>
        </p:nvSpPr>
        <p:spPr>
          <a:xfrm>
            <a:off x="683568" y="332656"/>
            <a:ext cx="3887788" cy="12065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Introduction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807514"/>
            <a:ext cx="674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We’re going to watch a video of how to Stay SAFE</a:t>
            </a:r>
            <a:endParaRPr lang="en-GB" sz="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3" y="3835666"/>
            <a:ext cx="2767136" cy="16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&lt;</a:t>
            </a:r>
            <a:r>
              <a:rPr lang="en-GB" dirty="0" err="1"/>
              <a:t>iframe</a:t>
            </a:r>
            <a:r>
              <a:rPr lang="en-GB" dirty="0"/>
              <a:t> width="560" height="315" </a:t>
            </a:r>
            <a:r>
              <a:rPr lang="en-GB" dirty="0" err="1"/>
              <a:t>src</a:t>
            </a:r>
            <a:r>
              <a:rPr lang="en-GB" dirty="0"/>
              <a:t>="https://www.youtube.com/embed/UDTmv4Sddvk?rel=0&amp;amp;controls=0&amp;amp;showinfo=0" </a:t>
            </a:r>
            <a:r>
              <a:rPr lang="en-GB" dirty="0" err="1"/>
              <a:t>frameborder</a:t>
            </a:r>
            <a:r>
              <a:rPr lang="en-GB" dirty="0"/>
              <a:t>="0" </a:t>
            </a:r>
            <a:r>
              <a:rPr lang="en-GB" dirty="0" err="1"/>
              <a:t>allowfullscreen</a:t>
            </a:r>
            <a:r>
              <a:rPr lang="en-GB" dirty="0"/>
              <a:t>&gt;&lt;/</a:t>
            </a:r>
            <a:r>
              <a:rPr lang="en-GB" dirty="0" err="1"/>
              <a:t>iframe</a:t>
            </a:r>
            <a:r>
              <a:rPr lang="en-GB" dirty="0"/>
              <a:t>&gt;</a:t>
            </a:r>
          </a:p>
        </p:txBody>
      </p:sp>
      <p:pic>
        <p:nvPicPr>
          <p:cNvPr id="3" name="UDTmv4Sddvk?rel=0&amp;controls=0&amp;showinfo=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124744"/>
            <a:ext cx="916834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4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ular Callout 28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043608" y="1556792"/>
            <a:ext cx="674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S   A    F   E</a:t>
            </a:r>
            <a:endParaRPr lang="en-GB" sz="1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6450" y="2348880"/>
            <a:ext cx="94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pot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91880" y="23488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63072"/>
                </a:solidFill>
                <a:latin typeface="Franklin Gothic Heavy" panose="020B0903020102020204" pitchFamily="34" charset="0"/>
              </a:rPr>
              <a:t>dvice</a:t>
            </a:r>
            <a:endParaRPr lang="en-GB" sz="28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8064" y="2348880"/>
            <a:ext cx="17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63072"/>
                </a:solidFill>
                <a:latin typeface="Franklin Gothic Heavy" panose="020B0903020102020204" pitchFamily="34" charset="0"/>
              </a:rPr>
              <a:t>riend</a:t>
            </a:r>
            <a:endParaRPr lang="en-GB" sz="28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20272" y="2348880"/>
            <a:ext cx="183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163072"/>
                </a:solidFill>
                <a:latin typeface="Franklin Gothic Heavy" panose="020B0903020102020204" pitchFamily="34" charset="0"/>
              </a:rPr>
              <a:t>mergency</a:t>
            </a:r>
            <a:endParaRPr lang="en-GB" sz="28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Title 8"/>
          <p:cNvSpPr txBox="1">
            <a:spLocks/>
          </p:cNvSpPr>
          <p:nvPr/>
        </p:nvSpPr>
        <p:spPr>
          <a:xfrm>
            <a:off x="683568" y="332656"/>
            <a:ext cx="5760640" cy="1206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Remember the CODE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3" y="3835666"/>
            <a:ext cx="2767136" cy="16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00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8"/>
          <p:cNvSpPr>
            <a:spLocks noGrp="1"/>
          </p:cNvSpPr>
          <p:nvPr>
            <p:ph type="ctrTitle" idx="4294967295"/>
          </p:nvPr>
        </p:nvSpPr>
        <p:spPr>
          <a:xfrm>
            <a:off x="683568" y="332656"/>
            <a:ext cx="3887788" cy="12065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Questions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807514"/>
            <a:ext cx="674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What can you See? </a:t>
            </a:r>
          </a:p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Can you Spot the Dangers? </a:t>
            </a:r>
            <a:endParaRPr lang="en-GB" sz="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3" y="3835666"/>
            <a:ext cx="2767136" cy="16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51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367" r="12367"/>
          <a:stretch/>
        </p:blipFill>
        <p:spPr>
          <a:xfrm>
            <a:off x="0" y="0"/>
            <a:ext cx="9181020" cy="68580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45473" y="1302327"/>
            <a:ext cx="4239491" cy="671946"/>
          </a:xfrm>
          <a:custGeom>
            <a:avLst/>
            <a:gdLst>
              <a:gd name="connsiteX0" fmla="*/ 0 w 4239491"/>
              <a:gd name="connsiteY0" fmla="*/ 242455 h 671946"/>
              <a:gd name="connsiteX1" fmla="*/ 1981200 w 4239491"/>
              <a:gd name="connsiteY1" fmla="*/ 0 h 671946"/>
              <a:gd name="connsiteX2" fmla="*/ 4239491 w 4239491"/>
              <a:gd name="connsiteY2" fmla="*/ 173182 h 671946"/>
              <a:gd name="connsiteX3" fmla="*/ 4038600 w 4239491"/>
              <a:gd name="connsiteY3" fmla="*/ 471055 h 671946"/>
              <a:gd name="connsiteX4" fmla="*/ 2653145 w 4239491"/>
              <a:gd name="connsiteY4" fmla="*/ 443346 h 671946"/>
              <a:gd name="connsiteX5" fmla="*/ 1905000 w 4239491"/>
              <a:gd name="connsiteY5" fmla="*/ 256309 h 671946"/>
              <a:gd name="connsiteX6" fmla="*/ 0 w 4239491"/>
              <a:gd name="connsiteY6" fmla="*/ 671946 h 671946"/>
              <a:gd name="connsiteX7" fmla="*/ 0 w 4239491"/>
              <a:gd name="connsiteY7" fmla="*/ 242455 h 67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9491" h="671946">
                <a:moveTo>
                  <a:pt x="0" y="242455"/>
                </a:moveTo>
                <a:lnTo>
                  <a:pt x="1981200" y="0"/>
                </a:lnTo>
                <a:lnTo>
                  <a:pt x="4239491" y="173182"/>
                </a:lnTo>
                <a:lnTo>
                  <a:pt x="4038600" y="471055"/>
                </a:lnTo>
                <a:lnTo>
                  <a:pt x="2653145" y="443346"/>
                </a:lnTo>
                <a:lnTo>
                  <a:pt x="1905000" y="256309"/>
                </a:lnTo>
                <a:lnTo>
                  <a:pt x="0" y="671946"/>
                </a:lnTo>
                <a:lnTo>
                  <a:pt x="0" y="242455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3990109" y="1517073"/>
            <a:ext cx="1683327" cy="741218"/>
          </a:xfrm>
          <a:custGeom>
            <a:avLst/>
            <a:gdLst>
              <a:gd name="connsiteX0" fmla="*/ 1676400 w 1683327"/>
              <a:gd name="connsiteY0" fmla="*/ 117763 h 741218"/>
              <a:gd name="connsiteX1" fmla="*/ 1683327 w 1683327"/>
              <a:gd name="connsiteY1" fmla="*/ 741218 h 741218"/>
              <a:gd name="connsiteX2" fmla="*/ 0 w 1683327"/>
              <a:gd name="connsiteY2" fmla="*/ 678872 h 741218"/>
              <a:gd name="connsiteX3" fmla="*/ 20782 w 1683327"/>
              <a:gd name="connsiteY3" fmla="*/ 297872 h 741218"/>
              <a:gd name="connsiteX4" fmla="*/ 235527 w 1683327"/>
              <a:gd name="connsiteY4" fmla="*/ 304800 h 741218"/>
              <a:gd name="connsiteX5" fmla="*/ 526473 w 1683327"/>
              <a:gd name="connsiteY5" fmla="*/ 0 h 741218"/>
              <a:gd name="connsiteX6" fmla="*/ 1676400 w 1683327"/>
              <a:gd name="connsiteY6" fmla="*/ 117763 h 74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327" h="741218">
                <a:moveTo>
                  <a:pt x="1676400" y="117763"/>
                </a:moveTo>
                <a:lnTo>
                  <a:pt x="1683327" y="741218"/>
                </a:lnTo>
                <a:lnTo>
                  <a:pt x="0" y="678872"/>
                </a:lnTo>
                <a:lnTo>
                  <a:pt x="20782" y="297872"/>
                </a:lnTo>
                <a:lnTo>
                  <a:pt x="235527" y="304800"/>
                </a:lnTo>
                <a:lnTo>
                  <a:pt x="526473" y="0"/>
                </a:lnTo>
                <a:lnTo>
                  <a:pt x="1676400" y="117763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 8"/>
          <p:cNvSpPr/>
          <p:nvPr/>
        </p:nvSpPr>
        <p:spPr>
          <a:xfrm>
            <a:off x="5624945" y="2057400"/>
            <a:ext cx="1184564" cy="782782"/>
          </a:xfrm>
          <a:custGeom>
            <a:avLst/>
            <a:gdLst>
              <a:gd name="connsiteX0" fmla="*/ 159328 w 1184564"/>
              <a:gd name="connsiteY0" fmla="*/ 0 h 782782"/>
              <a:gd name="connsiteX1" fmla="*/ 0 w 1184564"/>
              <a:gd name="connsiteY1" fmla="*/ 623455 h 782782"/>
              <a:gd name="connsiteX2" fmla="*/ 1073728 w 1184564"/>
              <a:gd name="connsiteY2" fmla="*/ 782782 h 782782"/>
              <a:gd name="connsiteX3" fmla="*/ 1184564 w 1184564"/>
              <a:gd name="connsiteY3" fmla="*/ 76200 h 782782"/>
              <a:gd name="connsiteX4" fmla="*/ 159328 w 1184564"/>
              <a:gd name="connsiteY4" fmla="*/ 0 h 78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564" h="782782">
                <a:moveTo>
                  <a:pt x="159328" y="0"/>
                </a:moveTo>
                <a:lnTo>
                  <a:pt x="0" y="623455"/>
                </a:lnTo>
                <a:lnTo>
                  <a:pt x="1073728" y="782782"/>
                </a:lnTo>
                <a:lnTo>
                  <a:pt x="1184564" y="76200"/>
                </a:lnTo>
                <a:lnTo>
                  <a:pt x="159328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/>
          <p:cNvSpPr/>
          <p:nvPr/>
        </p:nvSpPr>
        <p:spPr>
          <a:xfrm>
            <a:off x="5451764" y="3927764"/>
            <a:ext cx="2888672" cy="2189018"/>
          </a:xfrm>
          <a:custGeom>
            <a:avLst/>
            <a:gdLst>
              <a:gd name="connsiteX0" fmla="*/ 27709 w 2888672"/>
              <a:gd name="connsiteY0" fmla="*/ 0 h 2189018"/>
              <a:gd name="connsiteX1" fmla="*/ 0 w 2888672"/>
              <a:gd name="connsiteY1" fmla="*/ 1046018 h 2189018"/>
              <a:gd name="connsiteX2" fmla="*/ 1136072 w 2888672"/>
              <a:gd name="connsiteY2" fmla="*/ 2189018 h 2189018"/>
              <a:gd name="connsiteX3" fmla="*/ 2888672 w 2888672"/>
              <a:gd name="connsiteY3" fmla="*/ 2161309 h 2189018"/>
              <a:gd name="connsiteX4" fmla="*/ 2064327 w 2888672"/>
              <a:gd name="connsiteY4" fmla="*/ 214745 h 2189018"/>
              <a:gd name="connsiteX5" fmla="*/ 27709 w 2888672"/>
              <a:gd name="connsiteY5" fmla="*/ 0 h 218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8672" h="2189018">
                <a:moveTo>
                  <a:pt x="27709" y="0"/>
                </a:moveTo>
                <a:lnTo>
                  <a:pt x="0" y="1046018"/>
                </a:lnTo>
                <a:lnTo>
                  <a:pt x="1136072" y="2189018"/>
                </a:lnTo>
                <a:lnTo>
                  <a:pt x="2888672" y="2161309"/>
                </a:lnTo>
                <a:lnTo>
                  <a:pt x="2064327" y="214745"/>
                </a:lnTo>
                <a:lnTo>
                  <a:pt x="27709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7786255" y="3498273"/>
            <a:ext cx="1156854" cy="1136072"/>
          </a:xfrm>
          <a:custGeom>
            <a:avLst/>
            <a:gdLst>
              <a:gd name="connsiteX0" fmla="*/ 0 w 1156854"/>
              <a:gd name="connsiteY0" fmla="*/ 117763 h 1136072"/>
              <a:gd name="connsiteX1" fmla="*/ 62345 w 1156854"/>
              <a:gd name="connsiteY1" fmla="*/ 1136072 h 1136072"/>
              <a:gd name="connsiteX2" fmla="*/ 1156854 w 1156854"/>
              <a:gd name="connsiteY2" fmla="*/ 1032163 h 1136072"/>
              <a:gd name="connsiteX3" fmla="*/ 1115290 w 1156854"/>
              <a:gd name="connsiteY3" fmla="*/ 0 h 1136072"/>
              <a:gd name="connsiteX4" fmla="*/ 0 w 1156854"/>
              <a:gd name="connsiteY4" fmla="*/ 117763 h 113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854" h="1136072">
                <a:moveTo>
                  <a:pt x="0" y="117763"/>
                </a:moveTo>
                <a:lnTo>
                  <a:pt x="62345" y="1136072"/>
                </a:lnTo>
                <a:lnTo>
                  <a:pt x="1156854" y="1032163"/>
                </a:lnTo>
                <a:lnTo>
                  <a:pt x="1115290" y="0"/>
                </a:lnTo>
                <a:lnTo>
                  <a:pt x="0" y="117763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 11"/>
          <p:cNvSpPr/>
          <p:nvPr/>
        </p:nvSpPr>
        <p:spPr>
          <a:xfrm>
            <a:off x="47625" y="3667125"/>
            <a:ext cx="1362075" cy="2219325"/>
          </a:xfrm>
          <a:custGeom>
            <a:avLst/>
            <a:gdLst>
              <a:gd name="connsiteX0" fmla="*/ 0 w 1362075"/>
              <a:gd name="connsiteY0" fmla="*/ 0 h 2219325"/>
              <a:gd name="connsiteX1" fmla="*/ 1362075 w 1362075"/>
              <a:gd name="connsiteY1" fmla="*/ 38100 h 2219325"/>
              <a:gd name="connsiteX2" fmla="*/ 1343025 w 1362075"/>
              <a:gd name="connsiteY2" fmla="*/ 1400175 h 2219325"/>
              <a:gd name="connsiteX3" fmla="*/ 47625 w 1362075"/>
              <a:gd name="connsiteY3" fmla="*/ 2219325 h 2219325"/>
              <a:gd name="connsiteX4" fmla="*/ 0 w 1362075"/>
              <a:gd name="connsiteY4" fmla="*/ 0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075" h="2219325">
                <a:moveTo>
                  <a:pt x="0" y="0"/>
                </a:moveTo>
                <a:lnTo>
                  <a:pt x="1362075" y="38100"/>
                </a:lnTo>
                <a:lnTo>
                  <a:pt x="1343025" y="1400175"/>
                </a:lnTo>
                <a:lnTo>
                  <a:pt x="47625" y="22193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 13"/>
          <p:cNvSpPr/>
          <p:nvPr/>
        </p:nvSpPr>
        <p:spPr>
          <a:xfrm>
            <a:off x="1990725" y="4638675"/>
            <a:ext cx="1857375" cy="1914525"/>
          </a:xfrm>
          <a:custGeom>
            <a:avLst/>
            <a:gdLst>
              <a:gd name="connsiteX0" fmla="*/ 28575 w 1857375"/>
              <a:gd name="connsiteY0" fmla="*/ 0 h 1914525"/>
              <a:gd name="connsiteX1" fmla="*/ 28575 w 1857375"/>
              <a:gd name="connsiteY1" fmla="*/ 0 h 1914525"/>
              <a:gd name="connsiteX2" fmla="*/ 0 w 1857375"/>
              <a:gd name="connsiteY2" fmla="*/ 1914525 h 1914525"/>
              <a:gd name="connsiteX3" fmla="*/ 1857375 w 1857375"/>
              <a:gd name="connsiteY3" fmla="*/ 1905000 h 1914525"/>
              <a:gd name="connsiteX4" fmla="*/ 1857375 w 1857375"/>
              <a:gd name="connsiteY4" fmla="*/ 66675 h 1914525"/>
              <a:gd name="connsiteX5" fmla="*/ 28575 w 1857375"/>
              <a:gd name="connsiteY5" fmla="*/ 0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7375" h="1914525">
                <a:moveTo>
                  <a:pt x="28575" y="0"/>
                </a:moveTo>
                <a:lnTo>
                  <a:pt x="28575" y="0"/>
                </a:lnTo>
                <a:lnTo>
                  <a:pt x="0" y="1914525"/>
                </a:lnTo>
                <a:lnTo>
                  <a:pt x="1857375" y="1905000"/>
                </a:lnTo>
                <a:lnTo>
                  <a:pt x="1857375" y="66675"/>
                </a:lnTo>
                <a:lnTo>
                  <a:pt x="28575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reeform 17"/>
          <p:cNvSpPr/>
          <p:nvPr/>
        </p:nvSpPr>
        <p:spPr>
          <a:xfrm>
            <a:off x="1571625" y="1762125"/>
            <a:ext cx="4010025" cy="1371600"/>
          </a:xfrm>
          <a:custGeom>
            <a:avLst/>
            <a:gdLst>
              <a:gd name="connsiteX0" fmla="*/ 3981450 w 4010025"/>
              <a:gd name="connsiteY0" fmla="*/ 647700 h 1371600"/>
              <a:gd name="connsiteX1" fmla="*/ 4000500 w 4010025"/>
              <a:gd name="connsiteY1" fmla="*/ 1371600 h 1371600"/>
              <a:gd name="connsiteX2" fmla="*/ 0 w 4010025"/>
              <a:gd name="connsiteY2" fmla="*/ 600075 h 1371600"/>
              <a:gd name="connsiteX3" fmla="*/ 0 w 4010025"/>
              <a:gd name="connsiteY3" fmla="*/ 0 h 1371600"/>
              <a:gd name="connsiteX4" fmla="*/ 933450 w 4010025"/>
              <a:gd name="connsiteY4" fmla="*/ 9525 h 1371600"/>
              <a:gd name="connsiteX5" fmla="*/ 1247775 w 4010025"/>
              <a:gd name="connsiteY5" fmla="*/ 533400 h 1371600"/>
              <a:gd name="connsiteX6" fmla="*/ 1219200 w 4010025"/>
              <a:gd name="connsiteY6" fmla="*/ 752475 h 1371600"/>
              <a:gd name="connsiteX7" fmla="*/ 3314700 w 4010025"/>
              <a:gd name="connsiteY7" fmla="*/ 1162050 h 1371600"/>
              <a:gd name="connsiteX8" fmla="*/ 3400425 w 4010025"/>
              <a:gd name="connsiteY8" fmla="*/ 590550 h 1371600"/>
              <a:gd name="connsiteX9" fmla="*/ 3971925 w 4010025"/>
              <a:gd name="connsiteY9" fmla="*/ 571500 h 1371600"/>
              <a:gd name="connsiteX10" fmla="*/ 4010025 w 4010025"/>
              <a:gd name="connsiteY10" fmla="*/ 108585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0025" h="1371600">
                <a:moveTo>
                  <a:pt x="3981450" y="647700"/>
                </a:moveTo>
                <a:lnTo>
                  <a:pt x="4000500" y="1371600"/>
                </a:lnTo>
                <a:lnTo>
                  <a:pt x="0" y="600075"/>
                </a:lnTo>
                <a:lnTo>
                  <a:pt x="0" y="0"/>
                </a:lnTo>
                <a:lnTo>
                  <a:pt x="933450" y="9525"/>
                </a:lnTo>
                <a:lnTo>
                  <a:pt x="1247775" y="533400"/>
                </a:lnTo>
                <a:lnTo>
                  <a:pt x="1219200" y="752475"/>
                </a:lnTo>
                <a:lnTo>
                  <a:pt x="3314700" y="1162050"/>
                </a:lnTo>
                <a:lnTo>
                  <a:pt x="3400425" y="590550"/>
                </a:lnTo>
                <a:lnTo>
                  <a:pt x="3971925" y="571500"/>
                </a:lnTo>
                <a:lnTo>
                  <a:pt x="4010025" y="1085850"/>
                </a:ln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Left-Right Arrow Callout 19"/>
          <p:cNvSpPr/>
          <p:nvPr/>
        </p:nvSpPr>
        <p:spPr>
          <a:xfrm>
            <a:off x="2352674" y="2171700"/>
            <a:ext cx="2733675" cy="568037"/>
          </a:xfrm>
          <a:prstGeom prst="leftRightArrowCallout">
            <a:avLst>
              <a:gd name="adj1" fmla="val 10841"/>
              <a:gd name="adj2" fmla="val 16150"/>
              <a:gd name="adj3" fmla="val 23230"/>
              <a:gd name="adj4" fmla="val 481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ALWAYS WEAR A BUOYANCY AID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7391400" y="2717223"/>
            <a:ext cx="1551709" cy="781050"/>
          </a:xfrm>
          <a:prstGeom prst="wedgeRoundRectCallout">
            <a:avLst>
              <a:gd name="adj1" fmla="val 15384"/>
              <a:gd name="adj2" fmla="val 9977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BROKEN AND MISSING RESCUE AIDS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5449512" y="5763675"/>
            <a:ext cx="1893397" cy="745981"/>
          </a:xfrm>
          <a:prstGeom prst="wedgeRoundRectCallout">
            <a:avLst>
              <a:gd name="adj1" fmla="val 13063"/>
              <a:gd name="adj2" fmla="val -151741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DON’T RUN BY THE EDGE – YOU MIGHT SLIP OR TRIP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2045363" y="6051675"/>
            <a:ext cx="1893397" cy="745981"/>
          </a:xfrm>
          <a:prstGeom prst="wedgeRoundRectCallout">
            <a:avLst>
              <a:gd name="adj1" fmla="val -14606"/>
              <a:gd name="adj2" fmla="val -108328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DON’T CYCLE NEAR THE EDGE – YOU MIGHT FALL IN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24647" y="5601143"/>
            <a:ext cx="1893397" cy="664057"/>
          </a:xfrm>
          <a:prstGeom prst="wedgeRoundRectCallout">
            <a:avLst>
              <a:gd name="adj1" fmla="val -33219"/>
              <a:gd name="adj2" fmla="val -187493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DON’T RUN BY THE EDGE – YOU MIGHT SLIP OR TRIP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990725" y="333375"/>
            <a:ext cx="1638300" cy="968952"/>
          </a:xfrm>
          <a:prstGeom prst="wedgeRoundRectCallout">
            <a:avLst>
              <a:gd name="adj1" fmla="val 23934"/>
              <a:gd name="adj2" fmla="val 72330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BANKS CAN HAVE CRUMBLING OR SLIPPERY EDGES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449907" y="156297"/>
            <a:ext cx="1501486" cy="904875"/>
          </a:xfrm>
          <a:prstGeom prst="wedgeRoundRectCallout">
            <a:avLst>
              <a:gd name="adj1" fmla="val 5810"/>
              <a:gd name="adj2" fmla="val 15407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WATER DEPTH CAN CHANGE QUICKLY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6477000" y="248299"/>
            <a:ext cx="1863436" cy="799451"/>
          </a:xfrm>
          <a:prstGeom prst="wedgeRoundRectCallout">
            <a:avLst>
              <a:gd name="adj1" fmla="val -64863"/>
              <a:gd name="adj2" fmla="val 216723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YOU DON’T KNOW WHAT’S BENEATH THE SURFACE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CAN YOU FIND ALL 8?</a:t>
            </a:r>
          </a:p>
        </p:txBody>
      </p:sp>
      <p:sp>
        <p:nvSpPr>
          <p:cNvPr id="2" name="Oval 1"/>
          <p:cNvSpPr/>
          <p:nvPr/>
        </p:nvSpPr>
        <p:spPr>
          <a:xfrm>
            <a:off x="3287463" y="1463097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5411519" y="1791152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6180186" y="2397798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8651904" y="3623925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6001203" y="4801081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2843730" y="5433004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31" name="Oval 30"/>
          <p:cNvSpPr/>
          <p:nvPr/>
        </p:nvSpPr>
        <p:spPr>
          <a:xfrm>
            <a:off x="563315" y="4390365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32" name="Oval 31"/>
          <p:cNvSpPr/>
          <p:nvPr/>
        </p:nvSpPr>
        <p:spPr>
          <a:xfrm>
            <a:off x="3558061" y="2778072"/>
            <a:ext cx="432048" cy="4423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28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8"/>
          <p:cNvSpPr>
            <a:spLocks noGrp="1"/>
          </p:cNvSpPr>
          <p:nvPr>
            <p:ph type="ctrTitle" idx="4294967295"/>
          </p:nvPr>
        </p:nvSpPr>
        <p:spPr>
          <a:xfrm>
            <a:off x="683568" y="332656"/>
            <a:ext cx="3887788" cy="12065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Questions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807514"/>
            <a:ext cx="674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Do you know what these Signs mean?</a:t>
            </a:r>
            <a:endParaRPr lang="en-GB" sz="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3" y="3835666"/>
            <a:ext cx="2767136" cy="16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1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0395"/>
            <a:chOff x="0" y="0"/>
            <a:chExt cx="9144000" cy="6850395"/>
          </a:xfrm>
        </p:grpSpPr>
        <p:pic>
          <p:nvPicPr>
            <p:cNvPr id="4" name="Picture 3" descr="00181_RLSS_DPW-PPT-Slides_Proof-290416-0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0395"/>
            </a:xfrm>
            <a:prstGeom prst="rect">
              <a:avLst/>
            </a:prstGeom>
          </p:spPr>
        </p:pic>
        <p:pic>
          <p:nvPicPr>
            <p:cNvPr id="5" name="Picture 4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45" b="71686"/>
            <a:stretch/>
          </p:blipFill>
          <p:spPr>
            <a:xfrm>
              <a:off x="7273636" y="0"/>
              <a:ext cx="1870364" cy="1939637"/>
            </a:xfrm>
            <a:prstGeom prst="rect">
              <a:avLst/>
            </a:prstGeom>
          </p:spPr>
        </p:pic>
        <p:pic>
          <p:nvPicPr>
            <p:cNvPr id="6" name="Picture 5" descr="00181_RLSS_DPW-PPT-Slides_Proof-290416-0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09" r="81818" b="113"/>
            <a:stretch/>
          </p:blipFill>
          <p:spPr>
            <a:xfrm>
              <a:off x="3740727" y="6303818"/>
              <a:ext cx="1662545" cy="54657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681036" y="-111551"/>
            <a:ext cx="2424510" cy="1182734"/>
            <a:chOff x="179164" y="87158"/>
            <a:chExt cx="2669625" cy="130230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3" t="87" r="1" b="-1"/>
            <a:stretch/>
          </p:blipFill>
          <p:spPr>
            <a:xfrm>
              <a:off x="179164" y="755460"/>
              <a:ext cx="1232451" cy="63400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370873" y="87158"/>
              <a:ext cx="2477916" cy="1110821"/>
              <a:chOff x="497962" y="144067"/>
              <a:chExt cx="2477916" cy="1110821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97962" y="144067"/>
                <a:ext cx="2477916" cy="1110821"/>
                <a:chOff x="5403337" y="205659"/>
                <a:chExt cx="2477916" cy="1110821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6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artisticPhotocopy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71244"/>
                <a:stretch/>
              </p:blipFill>
              <p:spPr>
                <a:xfrm>
                  <a:off x="5403337" y="205659"/>
                  <a:ext cx="829647" cy="975402"/>
                </a:xfrm>
                <a:prstGeom prst="rect">
                  <a:avLst/>
                </a:prstGeom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6401774" y="401470"/>
                  <a:ext cx="1479479" cy="91501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Keeping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Birmingham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At the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Heart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Of </a:t>
                  </a:r>
                  <a:r>
                    <a:rPr kumimoji="0" lang="en-US" sz="1200" b="1" i="0" u="none" strike="noStrike" kern="0" cap="none" spc="0" normalizeH="0" baseline="0" noProof="0" dirty="0">
                      <a:ln w="12700"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cs typeface="+mn-cs"/>
                    </a:rPr>
                    <a:t>Water Safety</a:t>
                  </a:r>
                </a:p>
              </p:txBody>
            </p: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1496399" y="377167"/>
                <a:ext cx="0" cy="87772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29" y="6161674"/>
            <a:ext cx="1214426" cy="607212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367155" y="5960528"/>
            <a:ext cx="1645297" cy="990989"/>
            <a:chOff x="4584101" y="5341710"/>
            <a:chExt cx="2170610" cy="1307394"/>
          </a:xfrm>
        </p:grpSpPr>
        <p:sp>
          <p:nvSpPr>
            <p:cNvPr id="43" name="Freeform 42"/>
            <p:cNvSpPr/>
            <p:nvPr/>
          </p:nvSpPr>
          <p:spPr>
            <a:xfrm>
              <a:off x="5102865" y="5666622"/>
              <a:ext cx="257177" cy="59532"/>
            </a:xfrm>
            <a:custGeom>
              <a:avLst/>
              <a:gdLst>
                <a:gd name="connsiteX0" fmla="*/ 0 w 257175"/>
                <a:gd name="connsiteY0" fmla="*/ 26194 h 59531"/>
                <a:gd name="connsiteX1" fmla="*/ 42862 w 257175"/>
                <a:gd name="connsiteY1" fmla="*/ 11906 h 59531"/>
                <a:gd name="connsiteX2" fmla="*/ 90487 w 257175"/>
                <a:gd name="connsiteY2" fmla="*/ 2381 h 59531"/>
                <a:gd name="connsiteX3" fmla="*/ 150018 w 257175"/>
                <a:gd name="connsiteY3" fmla="*/ 2381 h 59531"/>
                <a:gd name="connsiteX4" fmla="*/ 185737 w 257175"/>
                <a:gd name="connsiteY4" fmla="*/ 0 h 59531"/>
                <a:gd name="connsiteX5" fmla="*/ 211931 w 257175"/>
                <a:gd name="connsiteY5" fmla="*/ 2381 h 59531"/>
                <a:gd name="connsiteX6" fmla="*/ 223837 w 257175"/>
                <a:gd name="connsiteY6" fmla="*/ 11906 h 59531"/>
                <a:gd name="connsiteX7" fmla="*/ 235743 w 257175"/>
                <a:gd name="connsiteY7" fmla="*/ 21431 h 59531"/>
                <a:gd name="connsiteX8" fmla="*/ 247650 w 257175"/>
                <a:gd name="connsiteY8" fmla="*/ 28575 h 59531"/>
                <a:gd name="connsiteX9" fmla="*/ 252412 w 257175"/>
                <a:gd name="connsiteY9" fmla="*/ 33338 h 59531"/>
                <a:gd name="connsiteX10" fmla="*/ 257175 w 257175"/>
                <a:gd name="connsiteY10" fmla="*/ 45244 h 59531"/>
                <a:gd name="connsiteX11" fmla="*/ 247650 w 257175"/>
                <a:gd name="connsiteY11" fmla="*/ 52388 h 59531"/>
                <a:gd name="connsiteX12" fmla="*/ 242887 w 257175"/>
                <a:gd name="connsiteY12" fmla="*/ 59531 h 59531"/>
                <a:gd name="connsiteX13" fmla="*/ 223837 w 257175"/>
                <a:gd name="connsiteY13" fmla="*/ 59531 h 59531"/>
                <a:gd name="connsiteX14" fmla="*/ 223837 w 257175"/>
                <a:gd name="connsiteY14" fmla="*/ 59531 h 59531"/>
                <a:gd name="connsiteX15" fmla="*/ 190500 w 257175"/>
                <a:gd name="connsiteY15" fmla="*/ 52388 h 59531"/>
                <a:gd name="connsiteX16" fmla="*/ 190500 w 257175"/>
                <a:gd name="connsiteY16" fmla="*/ 52388 h 59531"/>
                <a:gd name="connsiteX17" fmla="*/ 159543 w 257175"/>
                <a:gd name="connsiteY17" fmla="*/ 50006 h 59531"/>
                <a:gd name="connsiteX18" fmla="*/ 140493 w 257175"/>
                <a:gd name="connsiteY18" fmla="*/ 47625 h 59531"/>
                <a:gd name="connsiteX19" fmla="*/ 119062 w 257175"/>
                <a:gd name="connsiteY19" fmla="*/ 47625 h 59531"/>
                <a:gd name="connsiteX20" fmla="*/ 97631 w 257175"/>
                <a:gd name="connsiteY20" fmla="*/ 52388 h 59531"/>
                <a:gd name="connsiteX21" fmla="*/ 54768 w 257175"/>
                <a:gd name="connsiteY21" fmla="*/ 57150 h 59531"/>
                <a:gd name="connsiteX22" fmla="*/ 0 w 257175"/>
                <a:gd name="connsiteY22" fmla="*/ 26194 h 59531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97631 w 257175"/>
                <a:gd name="connsiteY20" fmla="*/ 52388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0 w 257175"/>
                <a:gd name="connsiteY0" fmla="*/ 26194 h 73819"/>
                <a:gd name="connsiteX1" fmla="*/ 42862 w 257175"/>
                <a:gd name="connsiteY1" fmla="*/ 11906 h 73819"/>
                <a:gd name="connsiteX2" fmla="*/ 90487 w 257175"/>
                <a:gd name="connsiteY2" fmla="*/ 2381 h 73819"/>
                <a:gd name="connsiteX3" fmla="*/ 150018 w 257175"/>
                <a:gd name="connsiteY3" fmla="*/ 2381 h 73819"/>
                <a:gd name="connsiteX4" fmla="*/ 185737 w 257175"/>
                <a:gd name="connsiteY4" fmla="*/ 0 h 73819"/>
                <a:gd name="connsiteX5" fmla="*/ 211931 w 257175"/>
                <a:gd name="connsiteY5" fmla="*/ 2381 h 73819"/>
                <a:gd name="connsiteX6" fmla="*/ 223837 w 257175"/>
                <a:gd name="connsiteY6" fmla="*/ 11906 h 73819"/>
                <a:gd name="connsiteX7" fmla="*/ 235743 w 257175"/>
                <a:gd name="connsiteY7" fmla="*/ 21431 h 73819"/>
                <a:gd name="connsiteX8" fmla="*/ 247650 w 257175"/>
                <a:gd name="connsiteY8" fmla="*/ 28575 h 73819"/>
                <a:gd name="connsiteX9" fmla="*/ 252412 w 257175"/>
                <a:gd name="connsiteY9" fmla="*/ 33338 h 73819"/>
                <a:gd name="connsiteX10" fmla="*/ 257175 w 257175"/>
                <a:gd name="connsiteY10" fmla="*/ 45244 h 73819"/>
                <a:gd name="connsiteX11" fmla="*/ 247650 w 257175"/>
                <a:gd name="connsiteY11" fmla="*/ 52388 h 73819"/>
                <a:gd name="connsiteX12" fmla="*/ 242887 w 257175"/>
                <a:gd name="connsiteY12" fmla="*/ 59531 h 73819"/>
                <a:gd name="connsiteX13" fmla="*/ 223837 w 257175"/>
                <a:gd name="connsiteY13" fmla="*/ 59531 h 73819"/>
                <a:gd name="connsiteX14" fmla="*/ 223837 w 257175"/>
                <a:gd name="connsiteY14" fmla="*/ 59531 h 73819"/>
                <a:gd name="connsiteX15" fmla="*/ 190500 w 257175"/>
                <a:gd name="connsiteY15" fmla="*/ 52388 h 73819"/>
                <a:gd name="connsiteX16" fmla="*/ 190500 w 257175"/>
                <a:gd name="connsiteY16" fmla="*/ 52388 h 73819"/>
                <a:gd name="connsiteX17" fmla="*/ 159543 w 257175"/>
                <a:gd name="connsiteY17" fmla="*/ 50006 h 73819"/>
                <a:gd name="connsiteX18" fmla="*/ 140493 w 257175"/>
                <a:gd name="connsiteY18" fmla="*/ 47625 h 73819"/>
                <a:gd name="connsiteX19" fmla="*/ 119062 w 257175"/>
                <a:gd name="connsiteY19" fmla="*/ 47625 h 73819"/>
                <a:gd name="connsiteX20" fmla="*/ 47625 w 257175"/>
                <a:gd name="connsiteY20" fmla="*/ 54770 h 73819"/>
                <a:gd name="connsiteX21" fmla="*/ 11905 w 257175"/>
                <a:gd name="connsiteY21" fmla="*/ 73819 h 73819"/>
                <a:gd name="connsiteX22" fmla="*/ 0 w 257175"/>
                <a:gd name="connsiteY22" fmla="*/ 26194 h 73819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47627 w 257177"/>
                <a:gd name="connsiteY20" fmla="*/ 54770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9064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  <a:gd name="connsiteX0" fmla="*/ 2 w 257177"/>
                <a:gd name="connsiteY0" fmla="*/ 26194 h 59532"/>
                <a:gd name="connsiteX1" fmla="*/ 42864 w 257177"/>
                <a:gd name="connsiteY1" fmla="*/ 11906 h 59532"/>
                <a:gd name="connsiteX2" fmla="*/ 90489 w 257177"/>
                <a:gd name="connsiteY2" fmla="*/ 2381 h 59532"/>
                <a:gd name="connsiteX3" fmla="*/ 150020 w 257177"/>
                <a:gd name="connsiteY3" fmla="*/ 2381 h 59532"/>
                <a:gd name="connsiteX4" fmla="*/ 185739 w 257177"/>
                <a:gd name="connsiteY4" fmla="*/ 0 h 59532"/>
                <a:gd name="connsiteX5" fmla="*/ 211933 w 257177"/>
                <a:gd name="connsiteY5" fmla="*/ 2381 h 59532"/>
                <a:gd name="connsiteX6" fmla="*/ 223839 w 257177"/>
                <a:gd name="connsiteY6" fmla="*/ 11906 h 59532"/>
                <a:gd name="connsiteX7" fmla="*/ 235745 w 257177"/>
                <a:gd name="connsiteY7" fmla="*/ 21431 h 59532"/>
                <a:gd name="connsiteX8" fmla="*/ 247652 w 257177"/>
                <a:gd name="connsiteY8" fmla="*/ 28575 h 59532"/>
                <a:gd name="connsiteX9" fmla="*/ 252414 w 257177"/>
                <a:gd name="connsiteY9" fmla="*/ 33338 h 59532"/>
                <a:gd name="connsiteX10" fmla="*/ 257177 w 257177"/>
                <a:gd name="connsiteY10" fmla="*/ 45244 h 59532"/>
                <a:gd name="connsiteX11" fmla="*/ 247652 w 257177"/>
                <a:gd name="connsiteY11" fmla="*/ 52388 h 59532"/>
                <a:gd name="connsiteX12" fmla="*/ 242889 w 257177"/>
                <a:gd name="connsiteY12" fmla="*/ 59531 h 59532"/>
                <a:gd name="connsiteX13" fmla="*/ 223839 w 257177"/>
                <a:gd name="connsiteY13" fmla="*/ 59531 h 59532"/>
                <a:gd name="connsiteX14" fmla="*/ 223839 w 257177"/>
                <a:gd name="connsiteY14" fmla="*/ 59531 h 59532"/>
                <a:gd name="connsiteX15" fmla="*/ 190502 w 257177"/>
                <a:gd name="connsiteY15" fmla="*/ 52388 h 59532"/>
                <a:gd name="connsiteX16" fmla="*/ 190502 w 257177"/>
                <a:gd name="connsiteY16" fmla="*/ 52388 h 59532"/>
                <a:gd name="connsiteX17" fmla="*/ 159545 w 257177"/>
                <a:gd name="connsiteY17" fmla="*/ 50006 h 59532"/>
                <a:gd name="connsiteX18" fmla="*/ 140495 w 257177"/>
                <a:gd name="connsiteY18" fmla="*/ 47625 h 59532"/>
                <a:gd name="connsiteX19" fmla="*/ 111920 w 257177"/>
                <a:gd name="connsiteY19" fmla="*/ 47625 h 59532"/>
                <a:gd name="connsiteX20" fmla="*/ 38102 w 257177"/>
                <a:gd name="connsiteY20" fmla="*/ 57151 h 59532"/>
                <a:gd name="connsiteX21" fmla="*/ 0 w 257177"/>
                <a:gd name="connsiteY21" fmla="*/ 59532 h 59532"/>
                <a:gd name="connsiteX22" fmla="*/ 2 w 257177"/>
                <a:gd name="connsiteY22" fmla="*/ 26194 h 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7177" h="59532">
                  <a:moveTo>
                    <a:pt x="2" y="26194"/>
                  </a:moveTo>
                  <a:lnTo>
                    <a:pt x="42864" y="11906"/>
                  </a:lnTo>
                  <a:lnTo>
                    <a:pt x="90489" y="2381"/>
                  </a:lnTo>
                  <a:lnTo>
                    <a:pt x="150020" y="2381"/>
                  </a:lnTo>
                  <a:lnTo>
                    <a:pt x="185739" y="0"/>
                  </a:lnTo>
                  <a:lnTo>
                    <a:pt x="211933" y="2381"/>
                  </a:lnTo>
                  <a:lnTo>
                    <a:pt x="223839" y="11906"/>
                  </a:lnTo>
                  <a:lnTo>
                    <a:pt x="235745" y="21431"/>
                  </a:lnTo>
                  <a:lnTo>
                    <a:pt x="247652" y="28575"/>
                  </a:lnTo>
                  <a:lnTo>
                    <a:pt x="252414" y="33338"/>
                  </a:lnTo>
                  <a:lnTo>
                    <a:pt x="257177" y="45244"/>
                  </a:lnTo>
                  <a:lnTo>
                    <a:pt x="247652" y="52388"/>
                  </a:lnTo>
                  <a:lnTo>
                    <a:pt x="242889" y="59531"/>
                  </a:lnTo>
                  <a:lnTo>
                    <a:pt x="223839" y="59531"/>
                  </a:lnTo>
                  <a:lnTo>
                    <a:pt x="223839" y="59531"/>
                  </a:lnTo>
                  <a:lnTo>
                    <a:pt x="190502" y="52388"/>
                  </a:lnTo>
                  <a:lnTo>
                    <a:pt x="190502" y="52388"/>
                  </a:lnTo>
                  <a:lnTo>
                    <a:pt x="159545" y="50006"/>
                  </a:lnTo>
                  <a:lnTo>
                    <a:pt x="140495" y="47625"/>
                  </a:lnTo>
                  <a:lnTo>
                    <a:pt x="111920" y="47625"/>
                  </a:lnTo>
                  <a:lnTo>
                    <a:pt x="38102" y="57151"/>
                  </a:lnTo>
                  <a:lnTo>
                    <a:pt x="0" y="59532"/>
                  </a:lnTo>
                  <a:cubicBezTo>
                    <a:pt x="1" y="48419"/>
                    <a:pt x="1" y="37307"/>
                    <a:pt x="2" y="2619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584101" y="5341710"/>
              <a:ext cx="2170610" cy="1307394"/>
              <a:chOff x="4581720" y="5332185"/>
              <a:chExt cx="2170610" cy="1307394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4867835" y="5740441"/>
                <a:ext cx="712695" cy="71269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78" t="22033" r="27955" b="16934"/>
              <a:stretch/>
            </p:blipFill>
            <p:spPr>
              <a:xfrm>
                <a:off x="4581720" y="5332185"/>
                <a:ext cx="2170610" cy="1307394"/>
              </a:xfrm>
              <a:prstGeom prst="rect">
                <a:avLst/>
              </a:prstGeom>
            </p:spPr>
          </p:pic>
        </p:grpSp>
      </p:grpSp>
      <p:sp>
        <p:nvSpPr>
          <p:cNvPr id="21" name="Title 8"/>
          <p:cNvSpPr txBox="1">
            <a:spLocks/>
          </p:cNvSpPr>
          <p:nvPr/>
        </p:nvSpPr>
        <p:spPr>
          <a:xfrm>
            <a:off x="179511" y="283664"/>
            <a:ext cx="4753983" cy="12074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Warning Signs</a:t>
            </a:r>
          </a:p>
        </p:txBody>
      </p:sp>
      <p:sp>
        <p:nvSpPr>
          <p:cNvPr id="22" name="AutoShape 2" descr="data:image/jpeg;base64,/9j/4AAQSkZJRgABAQAAAQABAAD/2wCEAAkGBhQSEBQUEBQSFRQVFxQUFBQVFRQVFBUVFBUVFRgUFRgXGyYeGBsjGRYUHy8gIycpLCwsFR4xNTAqNSYrLCkBCQoKDgwOGg8PGikkHyQsLC4sKiwpLCwqLCouKSksLCwvLCwyLCkwLCksMSwsLCwpLCwsLCwpLCwsLCwsLCwsLP/AABEIAQMAwwMBIgACEQEDEQH/xAAcAAABBQEBAQAAAAAAAAAAAAAABAUGBwgBAwL/xABREAABAwIACAcKCwYFAgcAAAABAAIDBBEFBgcSITFBURMWImFxgdEyNDVSVIKRorKzFBVCU3SSk5ShsdIII2Jyc8EkM4PC4UNjGCU2hKPw8f/EABsBAQABBQEAAAAAAAAAAAAAAAAEAQIDBQYH/8QANhEAAQMCAwUFCAIBBQAAAAAAAQACAwQRBSExEkFRYXETMpGh8AYWIlKBscHRFOEzNEJicoL/2gAMAwEAAhEDEQA/ALGxVxWo3UNK51LSucaeAkmCIkkxNJJJbpN06cUKLyOk+7xfpRih4PpPo1P7pid0RNHFCi8jpPu8X6UcUKLyOk+7xfpTuhETRxQovI6T7vF+lHFCi8jpPu8X6U7oRE0cUKLyOk+7xfpRxQovI6T7vF+lO6ERNHFCi8jpPu8X6UcUKLyOk+7xfpTvdeFTWMjF5HtYN7nBo9JRVAJyCb+KFF5HSfd4v0o4oUXkdJ93i/SklVlBoY+6qYz/ACZz/YBCb35WaAanyHojd/eytL2jepbaCpfm2N3gU98UKLyOk+7xfpRxQovI6T7vF+lMbcrVCflSj/TP9ktpspFA/VUNb/O17PxLbfiqbbeKq7D6puZjd4FL+KFF5HSfd4v0o4oUXkdJ93i/SllHhWKUXiljk/ke135FK1eoZaWmxCaOKFF5HSfd4v0o4oUXkdJ93i/SndCKiaOKFF5HSfd4v0o4oUXkdJ93i/SndCImjihReR0n3eL9KOKFF5HSfd4v0p3QiJo4oUXkdJ93i/SjihReR0n3eH9Kd0IirvDmL1M2oeG01MBydAhiA7hv8KE4Ywd8v832GoRE+4oeD6T6NT+6YndNGKHg+k+jU/umJ3REIQhEQhCasYMZIaOPPndbxWjS953NG3p1BUJsr2MdI4NYLk7k6F1lEMYcptLTXawmaQfJjIzQdzn6h1XKrbGrKHUVhLQTFD8206XD/uO+V0alFVHdN8q62h9ncg+pP/kfk/rxUwwxlTrJriNwgbujHK63nT6LKKVNW+R2dI5z3HWXEuPpK8ULASTquogpYYBaJoHRduuL3pqGSQ2jY953Ma535BOsOJNa7VSz9bC32rIATor3zxs77gOpATGhP78Q64a6WXqAP5FN9XgKoi/zYJmc7o3gekiyWKo2ohebNeD9QkcchabgkEaiDYqR4Iyi1tPa0pkaPky8sek8oelRpCA20SWCKYWkaD1CuTAGVunlIbUtMDj8ruoj1629Ytzqdw1DXtDmEOaRcOBBBG8EaCswXT1i5jdUUTrwv5HyonXLHdWw84sVmbMR3lzVb7OscNqmNjwOnjqPNaJQo1injxDXNs05koF3ROOnpaflD/6VJVJBBFwuPlhfC8skFiEIQhVWJCEIRFC8YO+X+b7DUIxg75f5vsNQiJ9xQ8H0n0an90xO6aMUPB9J9Gp/dMTuiIQhMmNmM7KKAyP0uPJjZte+2rmA1k7lQmwuskcbpXhjBcnRJscsc46GPTypnA8HHfX/ABO3NH47OajcL4YlqZTLO4ucfQBsa0bANy+cKYUkqJXSzOLnuNyd24AbANQCRqG95ceS9GwzC2UTLnN51P4HL7oX3FEXEBoJJNgACSTuAGsr3wZRcNMyPPYzPcG57zZrb7SVfGK2JUFE0cG3OktypXDlneG+KOYdd1RjC9VxLFI6EAEXcdB/arnF/JLUTWdUuEDDpzbZ0p6tTes35lYGCMnNFBa0QkcPly8s+g8kehSey6pTY2tXEVWLVVQc3WHAZD9+K844Q0WaABsAAA9AX3ZdQsi1a5ZFl1CImfCmKVLUf50Ebj4wGa/6zbFQXD2RzW6jk/05fya8D8x1q0kEKxzGu1Cn0+I1NN/jebcDmPD9LNGFMDy0z8yeN0btzhoI3tOojnCRrSuFsDRVMZjnY17Tv1g72nWDzhU3jpk7ko7yRXkg8a3Kj5n22fxemyjPiLcwuyw7G46kiOT4XeR6fpRKmqXRva9ji1zTdrmmxBG0EK5cQcoQqgIaghtQBoOpsoG0bnbx1jcqWX1FKWuDmkggggg2II0gg7CrWPLTkp1fh8dbHsuyI0PD+uS1ACuqHZPcdhWxZkpAqIxytnCN1cIPwuO1TFTQQRcLzeogfTyGOQZhCEIVVgULxg75f5vsNQjGDvl/m+w1CIn3FDwfSfRqf3TE7poxQ8H0n0an90xO6IvOonDGlziA1oJcTqAAuSepZ+xzxndW1Ln6RG27Ym7m7zznWfRsVgZXcY+DhbTMPKl5UltkYOgec78GneqhKizOudldt7PUIaz+S8ZnIdOP1+3VcXbL3oaJ8sjI4xnPe4NaN5KvCkyeU7aD4K9ocTynygAP4W3dtOy2oDd0lY2ML9Ft6/E4qLZD8ydw4bz61VEKzsneUTNzaardo0NilcdWwMed253UVCMZ8WJaKYxyi4NyyQDkvbvG47xs9CaFQEsKyVFPBiEFjmDmCN3MLUQK6qpyeZRc3Npqt3J0CKVx1bmPO7c7ZqPNaocprXBwuF51WUclJJ2cn0O4hdQhCuUNCEJnxixtpaFmfVzMj3NJu938jBdzuoIieEgwxh6CljMlTLHEze9wF+Zo1uPMLlUnjb+0RI+7MGxcGNXDSgOk6Wx9y3rLugKsHSVmEqnSZ6qd2runutzD5LR1AIivr/xCYP4cszajgtQnzBmk78y+fbntfmU4wPjLSVzCaaaKZpHKaCC4A7HsPKHWFT+J37PL3WkwnJmDQeAiILjzPk1DobfpCmMWQqhjqI5oHVMRje1+Y2S7Tmm+bdwzgNG9EUeyi4h/BXGenH7hx5TfmnH/AGHZu1blBFp2qpmyMcx7Q5rgWuadRB0EFUBjpiwaKpdHpMbuVE47WHYeduo9R2qJKzZzC7vA8UM47CU/ENDxH7CbME4VfTzMliNnsNxuO9p5iLg9K0PgDDLKqnZNHqeNI2tcNDmnnBWbVP8AJJjHwVQaZ55E2lnNK0f7mi3S0KkT7GyyY9QieHtmj4m+Y3+GvirkQhCmLgFC8YO+X+b7DUIxg75f5vsNQiJ9xQ8H0n0an90xOznWTTih4PpPo1P7piTY+YT4DB87wbOLeDb0yHM/AEnqVCbC6yQxmWRsY1JA8VSeNuGTVVkst+SXWZzMbyW/gL9JKZ0L0hiLnBrRcuIaBvJNgPSteTvXrEbGxMDG6AW8FZuR/FwHPq5Bvjh/3vHs/WVpWSHAWC209PFC3VGwN6T8o9brnrS66nMbsiy8xxCqNVUOk3bum5NuH8ARVcJimFwdII7pjtjmnYfzVD4zYsS0UxjlFwbmOQDkvbvG47xs9BWis4Jsw/gGKshdFMLg6Wkd0x2xzTsKtkj2uql4XijqN+y7Nh1HDmPWazgrKyd5RMzNpqt3J0Nilce53MefF3HZqOjVDcZ8WJaKYxyi7TcxyAcl7d43HVcbPQmdRQSwruJ4IMQgscwcwRu5hX7jtj/T4Mhz5znSOB4KFpGfIf8Aa3e46Ok6FVWD/wBpGbhh8IpYuBJ0iNz+FaN4LjmuI3WF+ZQHGOgfKeFznPcGhpDiXHNaLANvuGxRaymtcHC4XndbRSUcmxJ9DuIVs42/tAVM92ULRTM1cIbPmI9lnVc86rWOKorJ7ATVE8h/ikkcd51lT3JZkiGEozUTylkDXmPMYP3jy0NJ5R0NbygL2J0HUr/xdxTpaGPMpIWRj5RAu93O955Tusq5QlTOJ37Pcj82TCUnBN0HgIyDIeZ79LW9AuecK6cA4s01FHwdJCyJu3NHKdzvceU49JTohEQhCERCi2UTF34VRuzReSK8ke82HKZ1t/EBSlcIVCLiyzQTOhkbIzUG6y4vWmqHRva9hs5pDmncWkEH0hPOO+B/g1dNGBZpdns/lfygB0XI6kwqARbJeqxSNmjDxo4X8VpbAuExUU8UzdUjGu6CRpHUbjqS5QDI7hPPo3xE6YpNH8sgzh6wep+pzDtAFeX1sH8eofFwPlu8lC8YO+X+b7DUIxg75f5vsNQrlET7ih4PpPo1P7piiWWestSwx+PKXdUbT/d4UtxQ8H0n0an90xV9lrl/eUzdzZXeksH9ljl7pW3wVm3Wx35nwBVZqS5O6DhcJQAjQwmQ/wCmC4esGqNKf5GoL1sjvFhNvOewf2URgu4Lu8SkMdJI4cD55K5Aq6y147y4Po2NpjmzVDnMDxrYxgBe5v8AFymgHZcnXZWMoBlixEfhKjb8HsZ4HF8bSbB7XCz2XOgE2aRfaLbbqevLVmduGJhJwomlEl78Jwj8++/Ove60zkcx1kwhQE1BvNC/gnvsBniwc15tttcHnbfas6txKrjLwQpKnhL2zeBkv6bWtz6lYNRhl2L+DTRRPBwjUnhZy0hwpWOaGtaCNBkzdW7OJ8W5E+5ZspsIzqKBjJZGuHCyu0ticD3LLa37CdQuRpN7V7Q1zZW5zde0bQVDHgnlG+knSb6TrOnadI9K9aKsdG4OaencRuKxSR7XVbnC8UdRu2XZsOo4cx6zU3XngzFKCprImzS8BE937xwHoAOppJ0XOgXuvdtPJwUUkkckbZW57M9pGcL2u3eP7EHavhRQSwruZ4IMQgscwcwRu5j11WlcC4IipYGQU7AyNgs1o9JJO0kkkk6yUuVS5O8omZm01W7kaBFKT3O5jz4u47OjVbIcprXBwuF51W0UlHJ2cn0O4hdQhCuUJCEIREIQhEVTZaaG0lPKB3TXxk/yEOHtOVaK48ssN6KJ3izAfWY/sCpxQpRZy9HwKTbom33XHmrByNVmbWSx7HxX643C34OcrjVEZLZbYTi/ibKP/jcf7BXsFnhPwrmPaFmzWX4tB+4/ChmMHfL/ADfYahGMHfL/ADfYahZlz6fcUPB9J9Gp/dMVc5aW/wCIp/6bvwf/AMqxsUPB9J9Gp/dMUDy10/er/wCq32CP7rFN3FusCdatZ9fsVVysbIsf8TOP+032/wDlVypzkfqs2vLfHieOtpa78gVGZ3gu0xZu1RyAcPtmrrQhRrH3HiLBlKZZOVI67YYr2Mj7fg0aydg5yFOXmKasqOUdmDIM1lnVUoPBMOkNGoyvHig6htOjUDbPuK2LNTheuzQ5znPcZJ53XcGNJ5T3bydg2nR0ecUVXhnCG2Womdck6GMaNp8WNo/AW1rT2I+JUODKVsMOlxs6WUizpX21ncBqA2DnuSRJpMmdC+gZROivEzS117Sh+2XPHyzt2HVa1go9gHIJQ09QJXulnDTdkcuZmX2F4a0Z9tx0bwVZiERNmHcARVcJimbdp7kjumOGpzTsI/4VD4z4sS0UxjlF2nTHIO5e3eNx3jZ6CtFpsw9gGKrhMUwuDpB+Ux2xzTsP/wCLFJHtdVucLxR9E/Zdmw6jhzHrNZvVk5O8omZm01W7kaGxSn5O5jz4u47OjVDsZ8WJaKYxyi7TpjkHcvbvG4jaNnoTOooJYV3E8EGIQWOYOYI3cx66rUTSuqpcneUTg82mq3cjQIpSe53MefF3HZ0arZDlNa4OFwvO62iko5Ozk+h3ELqEIVyhIQhCIoHliP8AgG/12exIqXVt5aaq0FPHtdI5/Uxtv96qRQ5e8vQ/Z9tqIHiT97KU5Mx/5pB/qe6er6Co/JPBnYSYfEjkd6Rm/wC5XgFlh7q5/wBo3XqwP+I+5UMxg75f5vsNQjGDvl/m+w1CzrnE+4oeD6T6NT+6Yo7leoc+gDx/0pGOP8rrsP4lqkWKHg+k+jU/umL2xgwYKimmhP8A1GOaOZ1uSepwCtcLghSqObsKhknAjw3+SzanjE/CXAV1PITYCQBx/hfyHfg4poewgkEWIJBG4jWFwKADvXqcjBKwsOhBHitRNVcZW8mEuFDDJTysY+IOYWyZ2Y5riDcFoNiDfZp0blKcR8OfCqKKQm7wODk357NBv0izvOT+VsAbi68mlidE8xu1Bsofk5ydxYLgzRZ877Gaa1r7mMvpDB+J0ncJc51h0KnceMGYfirZHYPlnkp5HZ8Ya6M8Hna4y2TUAb2I0WsmB2TrD+ELNrZnMj2iae7fs4rgnpAVVjVpYcyt4NpSWvqWveNbIQZT0Et5IPSUxD9oXBt7ZtV08E23vLpswdkOwbRsDsJVOef45G08XUL5x+t1JacXMWDyM6hvzVTgfrcIiKVYCynYOrCGw1MeedUcl4nk7gHgZx6LqU3VMYVyB0dQzhMGVRbuBc2eI8wc3lD0uUdbitjHg/kU753xjVwMrZo/NZJpH1QiK+MPYCiq4XRTC4OkEd0x2xzTsI/4VC4z4tSUU5ilsQeUx41PbvtsO8bF6cLjTPyP8Y2+3Nig9ezfzTpi5kMq3ScPhCqzHHS5rSZpHDaHvfyR6yxSR7XVbnC8UdRP2XZsOo4cx6zUQVjYg5ShC3gK1x4No/dy2LiwD5DrXJbuOzVq1QjDuCvg074uEjkzdTo3tcCDquATmneCkCiglhXczwQYhBY5g5gjdzHrqtMYNwtDUMD6eWOVh+VG5rh0G2o8yV3WUo8GzCdr6KUwSuNs4SGEE7LvBAHXo0qVtpMabhmdU6TbOz6cjpL76B1qa1wcLhedVtFJRybD/odxC0EuEpsxawfLDSQx1MpmmawcLISTnPOl2k6SATYcwCV4RrWwxPkkNmsaXOPM0XVyhgEmwVPZXsJ8JXCMHRDGAf5n8s/gWKCpVhSvdPNJK/upHOeebON7dWrqSZa9xuSV6tRwfx4GRcB57/NWXkWoLyVEx2NZGOlxLj7LfSrYURyYYJ4HB8ZOh0pMp6HaG+qAetS5TIxZoXneLTdtVvcNL28MlC8YO+X+b7DUIxg75f5vsNQsi1ifcUPB9J9Gp/dMTumjFDwfSfRqf3TE7oiorKdgL4PXOc0cie8rd2ce7H1tPnBRFX7j9iz8MpHNaP3rP3kXO4DSzzho6bKgnCxsVCkbsuXo2C1n8mmAPebkfwfD7KbZLcZ/g9TwMhtFPZtzqbIO5PX3J6tyuu+hZeBV15N8dBVRCGZ37+MazrkYNGeN5G3qO3Rkhf8A7StT7QYeb/yox/2/B/BUTx4ytYRwbWywvpoHRZxMEhbKM+M6Ryg6ziNR1aQmCTKRh7CHIo6d0YPyoIXajvllJDekWWgrIspK49UJg7IHW1TuFwlVBj3aSLuqJehzi4NHUSnp/wCzbTZuirqA7eWRkejR+auJCIs+VuRLCdC7hcG1HCEfNvMEujmJzXdGd1LyiyzYXof3ddA1xGi88L4n6P4m2Dumy0Qvl8YIsQCNx0hEWfZf2ia1/JhpacPOgf5shvzNDhdeAxdw/hnTUOkihOyU8BFbmiaM53SWnpWhoqVje5a1vQAPyXpZEVO4E/Z4bFZ0tZIXbRFG1rejlE3HUFF8aMV5aKYxyC7TcxyDuXt3jcd42ehaLTbh3AMVXCYpm3B0gjumu2OadhWKSPa6rc4Xij6J+y7Nh1HDmPWazcpRQ5VK2kphHEyKbM7nhc8uDfFGa4XtuSHGnFWWhmzJNLTcxyAcl4/sRtH9tKZVFBLCu4nggxCDPMHMEbufrotHYs1FQ+khfWNaydzA6RjAQGl1yG2JNiAQDp13UFyuY0WaKSM6TZ81tg1sYenuj0N3pkxZyoSU1O6KVplLW2gcT3J1Br97Rr36LdELq6p0sjpJHFz3kuc46yTpJWZ8oLbBaDDcEfDUl82jdOZ4/T7ryTli5gc1VVFC35bhnHcwaXH6oKbVb2STFjgoTVSDlSjNjvsjv3XnEeho3rExu0bLe4nWCkp3P36Dr/WqsKGINaGtFg0AADYALAehfaEKcvMFC8YO+X+b7DUIxg75f5vsNQiJ9xQ8H0n0an90xO6aMUPB9J9Gp/dMTuiLhCqDKnidwUhqoW/u3n96AO4kPyuh359KuBeNVSNkY5kjQ5rgWuadRB1gqx7doWU6grX0cwkbpvHEetFmFe9HWPikbJE4te0gtcNYIUjx5xKfRSZzLugeeQ/XmnxHnfuO3puoqoRBBsV6XDNHUxh7M2n1ZXtiRj7HWtDHkMqAOUzY+3yo9/ONY5xpUtBWX4pi1wc0kOBuCCQQRqII1KzcU8rVrR19zqAnaNP+o0fmPQpDJdzlyGJ4C5hMlMLj5d46cemvVWohJ6OvZKwPie17Dqc0gg+hKFIXLEEGxQhCEVEIQhEQhC85p2tBc4gNGkkkAAbyTqREiw5gSKqhdFM27TpB+U12xzTsIVC41YsyUM5jksQeVG8antva9th2EKx8acrMcd2UVpX6uEP+U3o8c/h0qqK/CEk8hkme573a3OOno5hzBRZnNOmq7fAKWrhu6TJh3HW/Hl+eCTLq4nfFrFuWtmEcQ0aC957ljfGPPuG1YbX0XTSSNjaXvNgE4YiYpGtqBnAiGOzpXb9zAd5t1C5V9RRBrQ0AAAWAGoAaAAkOAsBx0kDYoRZrdZ2ucdbnHaSnFTI2bIXm+KYga2W47o0H56lCEIWRapQvGDvl/m+w1CMYO+X+b7DUIifcUPB9J9Gp/dMTumjFDwfSfRqf3TE7oiEIQiJPXULJWOjlaHMcLOadRCpjHXJzJSF0sAMkGs7Xxfz72/xem2271wtVj2B2q2NBiMtE+7MwdRuP981l1CuTGvJVFOTJSkQyHSWf9Jx6B3B6NHMqswzi9PSuzaiNzNx1sd/K4aCojmFuq76ixOCrHwGx4HX+/ovPBeGpqZ2dTyPjO3NOg/zDUesKb4KyyzNsKmJkg8Zh4N3SRpafwVdIVA4jQrLUUFPU/wCVgPPf4jNXdRZWqJ/dmWM/xMJHpZdOseUCgdqqYuvOb+YWfF26yds5ah/s3TE/CXD6j9LQj8faEa6mLqJP5BNlZlWoWdy+STmZG7835oVHXQnbOVGezdMD8TnH6j9Ky8KZZ3m4poQ3+KU5x+q2w/EqD4ZxmqKo3qJXvGsN1MHQ0WCa11Yy8nUrbU2HU1NnGwX46nxKEJTQYNkmeGQsc9x+S0XPSdw5yrIxXyR2tJXG+o8Cw6Oh7x+TfSjWl2irV18FI28js+G8/T0FD8VMS5q5/IGbEDy5SOSOZvjO5h12V4YAxfio4RFA2w1uJ0ue7xnHaUspqVsbWtjaGtaLBrQAANwAXspbIw1cFiOKS1pto3cP2hCELItShCEIiheMHfL/ADfYahGMHfL/ADfYahET7ih4PpPo1P7pid00YoeD6T6NT+6Yne6IhC5dduiIQi6LoiF5VNK2RpbI1rmnW1wBaekFet0XRVBIzCg+GMktLKSYs+Bx8TlM+q7V1EKHYRyQVbP8p0Uo5jmO9DtH4q6ELEYmlbanxmshyDrjnn56+azvVYlVsfd003mtzx6WXCbpMFzN7qKUdLHj+y0zZCs7Abitoz2mlHejB6Ej9rMrcHSnVHIehjuxLabFOrk7imnPTG4D0uAC0aiyCDmqu9ppP9sY8b/pUhQZJ62S2e2OIfxvBPoZdS3BGRyBljUyPlPit/ds6NF3H0hWEu3V4iaFrZ8crJRba2Ryy89fNI8HYJigbmQRsjbuaAL852k85SxF0XWVaZzi43JuUIRdF0VEIRdcuiLqFy66iKF4wd8v832GoRjB3y/zfYahET7ih4PpPo1P7pibsomHn0lE58Wh73Nja7xc4El3TZptzlOOKHg+k+jU/umKN5Y+8Gf12exIrHmzTZTsOjbJVRtcLi4VQy4WmcSXSyknWS9xJ/FfPxjL85J9d3ak6m+CclktRSsnZMy72F7Yy03vps3OvbSRrUIAnRejzzU9M0GWwByGSiHxjL85J9d3aj4xl+ck+u7tXjJGWkhwIIuCDoII1g891KMa8QXUMDJXSteHuDAA0ttdpde5PN+KAE5q58sMb2sda7tMtVHfjGX5yT67u1HxjL85J9d3ak64qLPsN4BKfjGX5yT67u1HxjL85J9d3akyETYbwCU/GMvzkn13dqPjGX5yT67u1JlKocQXuwf8N4VmbmOfmWdnWa4ttfVsVQCdFhmkhht2lhc2GW9R74xl+ck+u7tR8Yy/OSfXd2qTYByfOqaN1SJmtDeE5GYSTwYvrvtURQghUilhlc5rLEtNjloUo+MZfnJPru7UfGMvzkn13dqTJyxdwMaupjgDgwvvyiL2s0u1DoVNVlf2cbS91rAXOW5JvjGX5yT67u1HxjL85J9d3anPG3Fk0M4iLxISxr84NLdZcLWJPipjVSLGxVsTopWB7LEHTJKfjGX5yT67u1HxjL85J9d3aky6qLJsN4BKPjGX5yT67u1HxjL85J9d3ak64ibDeAUxxAxrnirIozI98Ur2xuY5xcAXmwc2+og21a1eTVnPFLv+l/rRe2FowKVCclw3tHExk7S0WuM/FQzGDvl/m+w1CMYO+X+b7DULOuaT7ih4PpPo1P7pijeWPvBn9ZnsSKSYoeD6T6NT+6Yo3lj7wZ/WZ7Eisk7pWxwv/WR9VS6vTFnCjabA0Er75jGMzrawHSZpPVe/UqLVvT/+mR/RZ74KNEbXPJdhjkYkbCx2heB4qPZVcWxHKKqIfu5u7tqElr36HDT0g71IcsPeMH9VvunpLiLhBmEKCWgqDy2NswnXmfJcOdjrdWaleWFtqGAHZM0eiKRXkDZLhvWrZI9tVBTS96NxF+LSBslNOLeT6nZSiqwk4taQHhmcWNa09znEaS43GgbxrS9uJGDK6J/wCQte3aHPIB02z2SabHeLJXlTaXYNjdFpjD43G2rMLHBpPNct9IUbyOQuNXK4XzBEQ47Ll7c0dOgnqKWaHBtlUSTzUz63tXBwJs0H4RysoNXUbopHxyCz2OLXDnBsvfAuCX1M8cMfdPNrnUBrLjzAAnqTvlHe04TqMzVdgP8AMI2B343S3JQR8ZMvr4OW3Tm7OoFYdn4rc10T6p4ov5AGextfW11KqvEnBVIxjKuQh7hoc6RzXHZnBrdDRfeLc6dMLYLbT4DmijfnsbE/Nfo5TXPLxq0HQ4aVA8rLHjCJLr5pjjLN2aBY+tnelS+ON7cWyJLh3AONjrDS8lnqlqzgi5AC5mWOTsqeZ8pdtPaSDpflwtoUz4n4sRzYLkmc+cOHD8lkrms5LdF2jR070nxDxNpK6kc5/CCZjnNNn2GkXY61ue3mlSDEDwJN/wC59kqJZKMM8FW8GTyZ25nNnt5TD7Q85WANu24Up753tqjG4gsdcdBe48E2Yn4tfCa4QSghrc8y2NiAy4Ivs5Vh1p/qMW6ZmGoKWDhWtseEcJCH5xY54DXDSNGb6SpngnATaSsr6p4sxwa9p/hzeEl9b8lXWJte6fDUcr+6kkleea8cht1Cw6k2A2wPFZBVyVTpZWOIa2PTdtFt/LReuO+AY4cJQwtdK5jxDcyPL3cuRzSA46RoCk+GMnmDqYtlnkfHCLgtc8kvebZoBAvYAOuB/ZNWUfwzTdFP75yW5bHaKUbLzH3aWA2jZYmyTSmljEhG003I6Iw9k+o5KJ1TQOIzWOkbZznMeGXLgc7SDYHrGpR/J9iMK0vkmLhCw5tm6C92g2vsAFr9IUwxG8BSfy1X5OXcmozsEPbH3d526NBzy3k/gWq4NBINtywurKiCCaPbJLXhocdQDf8ASRHE3BVRKIqWUCVjgXsbI52e1p5bQXbbX0tOhRnKPixDRSwtpw+z2Oc7OdnaQ62jckOIlHIcJwBrXBzJLvFjdrW3z87do0ddlJMtP+fT/wBN/tBWGzmE2U6ISwV8cHauc0tJzPI+gobil3/S/wBaL2wtGhZyxS7/AKX+tF7YWjQskGhWu9pv80fT8qGYwd8v832GoRjB3y/zfYahSFyqfcUPB9J9Gp/dMUbyx94M/rM9iRSTFDwfSfRqf3TFG8sfeDP6zPYkVkndK2OF/wCsj6ql1M5MfmnBXwLgXXzAzhM8W0PDr5tr7FC0KECRovSJ6aOfZ2xfZNx1CcMBYYfS1Ec0eth0jY5p0OaeYi4Ulx2ygNr4GRthdGWPz7l4dfkubbQB4yhSE2jaysko4ZJWzOHxN0KnmKuU008IgqYjNE0ZrSCM4N8Qh2hw/to0pxrMrMMcTm0NNwbjqLgxrWnxs1ndHpsqyQrxI4CyiPweke8vLdTci5sT0XpPMXuLnElziXOJ0kkm5J6164Or3wSsliNnsIc08437xs60mQsa2haC3ZIyVpHKxTSRt+EUhfI3ULRvZfe0v0t9B603YUyqfCKOWB8FnyNe3Oa4ZrQXEt0WubNsOfWq/QshkcVqmYNSMIIbobjM5eamuLuUFtNQvpjC5xdwvLDwAOEFtVtih9JUujkY9hs5jmuaedpBH4heS4rCSVOjpYoi9zR3szzVhYz5VPhVK+BkLozJYOcXg8m93ACw12t1qJYsYYFLVxzlpeIy45oNic5rm6+tNSFUuJNyscNBBDE6FjbNde+Z3i2uqk2M2Nwqq6KpEZYIxEMwuuTwby/Xbbey98esdm4Q4LNidHwefe7g6+fm7gLdz+KiSE2jnzRlDCxzHAdwWbmcrqbYAygtp8HupTC5xcJRnh4A/e32W2XX3k6mrog6Skh4eFxzZGF7W8poBuLm7XWO6xBUGT3i3jdPQuJhILXWz2OF2utqOggg84KqHZi+5R6mgHZSCFoJebkOvY+eXKysjBmPstTVxww0joiXjh3v0lrG6XA8kW1Wud6YMs8wNTA2+kREkfzPNvZK+Zss1QWkNhhad5L3W6rhQjCeE5KiV0szi97tZP4AAaABuV7n3ba91rqDDHx1ImLAwAHLa2iSd90rxS7/AKX+tF7YWjQs5Ypd/wBL/Wi9sLRoV8GhWu9pv80fQ/dQzGDvl/m+w1CMYO+X+b7DUKQuVT7ih4PpPo1P7piR4+YvOrKN0cZAeHNkZfQC5txmk7LgkX32SzFDwfSfRqf3TE7KhFxYrLFK6F4kZqDdZ2fiXWgkfBajRujcR6RoK5xOrfJaj7J3YtFIWHsBxXSe8s3yN81nXidW+S1H2TuxHE6t8lqPsndi0UhU7AcU95pvkb5rOvE6t8lqPsndiOJ1b5LUfZO7FopCdgOKe803yN81nXidW+S1H2TuxHE6t8lqPsndi0UhOwHFPeab5G+azrxOrfJaj7J3YjidW+S1H2TuxaKQnYDinvNN8jfNZ14nVvktR9k7sRxOrfJaj7J3YtFITsBxT3mm+Rvms68Tq3yWo+yd2I4nVvktR9k7sWikJ2A4p7zTfI3zWdeJ1b5LUfZO7EcTq3yWo+yd2LRSE7AcU95pvkb5rOvE6t8lqPsndiOJ1b5LUfZO7FopCdgOKe803yN81nXidW+S1H2TuxHE6t8lqPsndi0UhOwHFPeab5G+apnEXEKpNXHLPG+KOJwfyxmuc5ulrWtOnXa53K5ghdWVjA0WC0tdXyVsm2+wsLABQvGDvl/m+w1CMYO+X+b7DUK9QE34uYcmbR0wD9AghA5LNQjbzJx4wT+P6rOxCERHGCfx/VZ2I4wT+P6rOxCERHGCfx/VZ2I4wT+P6rOxCERHGCfx/VZ2I4wT+P6rOxCERHGCfx/VZ2I4wT+P6rOxCERHGCfx/VZ2I4wT+P6rOxCERHGCfx/VZ2I4wT+P6rOxCERHGCfx/VZ2I4wT+P6rOxCERHGCfx/VZ2I4wT+P6rOxCERHGCfx/VZ2I4wT+P6rOxCERHGCfx/VZ2I4wT+P6rOxCERHGCfx/VZ2I4wT+P6rOxCERRrDGGpTM67h8n5LPEbzIQhEX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4" descr="http://t2.gstatic.com/images?q=tbn:ANd9GcR-kIcgLEdx111DpGOQRRsNDXy8H8fAtMg85QjaVEcMchs_3vc_z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29284" y="1356005"/>
            <a:ext cx="1327505" cy="1764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AutoShape 6" descr="data:image/jpeg;base64,/9j/4AAQSkZJRgABAQAAAQABAAD/2wCEAAkGBhIGERUSBwgSFBQTGB0YFhYXGBYXFxkXGBobGCIbFxUZHiYeGBojGRgVIC8gJCcpLiwsFx8yNTEqNSktLyoBCQoKDgwOGg8PGjUkHyU1LDAtLzQpNDUsLTI1NTAwNTUsLDI1LSwwMDUpKTUpNiovLC4sMCwvLyksKSwsMiktLP/AABEIAOEA4QMBIgACEQEDEQH/xAAcAAEAAwEBAQEBAAAAAAAAAAAABAUGBwMCAQj/xABLEAABAwIDAwQMDAUDAwUAAAABAAIDBBEFEiEGMUETIjJxBxQzUVVhc5GTsbLSFkJTVHKBlKOzw9HTFRcjUoIkYqE1Q6ImNGODkv/EABsBAQACAwEBAAAAAAAAAAAAAAABAwIEBQYH/8QAOBEAAgECAwUECQIGAwAAAAAAAAECAxEEITEFEhNBUTJhcZEGFSIzU4GSocFS8RSisdHh8CNCYv/aAAwDAQACEQMRAD8A7iiIgCIiAIiIAiIgCIiAIiIAiIgCIiAIiIAiIgCIiAIiIAiIgCIiAIiIAiIgCIiAIiIAigsY+ofJ/rHtDXAAAR2AyMPFhO8nivTtR/z+XzRe4gJSKL2o/wCfy+aL3E7Uf8/l80XuICUii9qP+fy+aL3E7Uf8/l80XuICUii9qP8An8vmi9xDSOG/EJfNF7iAlIszs/tXS7UvkjwfHZJHRauGRjQRe2ZhdEA9t+LbjUd8XvO1H/P5fNF7iAlIovaj/n8vmi9xO1H/AD+XzRe4gJSKL2o/5/L5ovcTtR/z+XzRe4gJSKL2o/5/L5ovcTtR/wA/l80XuICUih02aOV7ZKhzwGMIzBgsSZAei0f2jf3lMQBERAEREAREQBERAEREAREQEWk6c3lB+HGpSi0nTm8oPw41KQBERAEREAXOuzNtf/BKXtWkltNUg5iN7IB0jpxf0B1uI1at5iWIx4RDJPWyZY4ml7z3mtFzpxPi4rhWAudtnXz4njEbuRp/6mUAvsWC8cTWi98jRnIG9xB+MVr4mvHD0nUly+/RLxeRlGO87FeyjquxpUUlW9p5zbuYNND04Ha2LshBGtszb25i/obD6+PFImTUcgdHK0PY4cWuFwsXj+EM2voyzdyjQ+JzmkFr7XaS02I32I0NiQs52F9qHUL34XigLHBz3Qh3xXgkyRePXM8Wvfn8LLl7G2k8bTaqZTi81/T+3y7y2tT3XlodfREXcKAiIgCIiAix93f5OP2pVKUWPu7/ACcftSqUgCIiAIiIAiIgCIiAIiIAiIgItJ05vKD8ONSlFpOnN5QfhxqUgCIiAIipdsNpWbJ0klRMAS0WjYdM8jui3qvqTwAJ4IDnXZk2lfik0eFYUMzi5rpQOLybxxnvW0kd3uYe+qnbHZiTDKSko6I5mh4LxfKJHkc+WQ72tD3MAAJygnQ2bbx2FbHh4kxfamr3vLWSOBJdI8kPkDWgm5OZgAGgD+CmbU7ZUGOEmkxqMHtaohbdk4PKTcllOkegHJuuepeaxeKrVcbCFKDcIN3e62t63d0v5t9xsxilDPVnS2m4F228Xe8S5n2TsFfhM8eJYUcjg5vKOHxZG2yPI4g2yHv2aOJXQMNxmHFoWz0k4MbrgON26tcWkc4Dc4EfUvuspYsZhfFNZ8cjS11jwOmhG4+PgvF4DE1MBiVUaas7SXdzXj+Ubc4qcbFrsjtIzaukjqYRYvFnsvfJINHNvxsb2PEWPFXC4b2PMWfsBib6DFJP6U7gy50HKHSOUcAHtsw245R8UruS+rQnGcVKLunmjmNWdgiIsyAiIgIsfd3+Tj9qVSlFj7u/ycftSqUgCIiAIiIAiIgCIiAIiIAiIgItJ05vKD8ONSlFpOnN5QfhxqUgCIiALhm3WKP7I2KMosNkPIwOczMN2YG0sveOW2Rum+/B633ZV2x+CtHlpZLVFRdkdt7G258n+IIA/wBzm8LrN9i3Zf8AgtNy9RHaSoAIFrFkQ6LbcCekesA9Fcra2PWCw7mu08o+P+NfsW0ob8jWwYZFTxsijpm8nGA1jSAQABYb/Eviow6LI7/SR9E/Eb3upTF51HQd9E+pfLY1J72r8zpWRyTZeKM4fSPr6SiLcsgE1bN/SBM8xyx05uHP4l2mhAubaW9HSMldnw3DKeQDQy4TUiF43G0kGZrXDfvc7q1VRsjVMoKGkf2zQwvMcgEkkT6ipI7Yl5sULLHJvNwTck6aK1AZjcu7D6yQD4nKYfWM6rkuIsdxLd/jXt8TvKtUedt6f6rdp96j/Ol/5NOOi+X+/wCojbaYE7F6Mzvoapj6VpzOqTCZZYCS53cnHuV73I3E7yV0XsX7YfCujAqZL1EFmTd92nNkt/vAP+TXjgsTFlwKVslRS0dG52maqqH1lU9vFkbc3NBvbRxGu7VUdBiY7HGJtnoXZqKcaWvrAXWcMtr54X8LXsAN7iujsnEW/wCF6axfLvV05Lvyk+eSSK6seZ/QaL5jkEwDo3Agi4I1BB1uD3l9LvlAREQEWPu7/Jx+1KpSix93f5OP2pVKQBERAEREAREQBERAEREAREQEWk6c3lB+HGpSi0ps6a5/7g/DjXvyrf7x5wsXKK1Ysfa+Jpm0zXPmeGtaC5xOgAAuST3gE5Vv9484UfEaWLFYZIKsgxysdG8XtdrwWnUajQlRxIdV5k2ZwOpxiLb3FTPjdbHFStPMbK9rAYmHmx2cRcyOu9w10LhwC6Z8MsP8P0npoveVOewRScMdqvuP20/kRSeHqr7j9tcPaOy6WPmpVKtktErWLqdRwWSLj4ZYf4fpPTRe8viXbCge0gY/R6gju0fEfSVV/Iik8PVX3H7afyIpPD1V9x+2uavRrDLPiv7Fn8RLoUOzLYsGp4YTtnh8Jja4PfC6B8riZZHgCWXQMAeNMl75tdVKxGrhnFp9psKrmDUMrDA1wP8Asmi3fWw9eulp/Iik8PVX3H7afyIpPD1V9x+2ujLZkJVHUdXNtvsx55623vuV8TK1imw6eCnJNLjmDUAO/tYxSyu/+2WzWjxZDx173ztMKfF6aRk+2VLUSMtJAXvp2Pa8XzMLoy1rmvbpqNDY66Wu/wCRFJ4eqvuP20/kRSeHqr7j9tStmRVRVFVzXdG/m/a++mWg4mVrH32Etr/4hCaGsfz4BmhvoXQac23fjcbfRcwcCuoLEbIdjCl2Qn7YgxCaWTKWN5Qx5Wh1rkBjRc6W18a2nKt/vHnC7fEh1XmU2PtF8cq3+8ecL95Vp+OPOp4kOq8xZkePu7/Jx+1KpSix93f5OP2pVKWZAREQBERAEREAREQBERAEREBX8Kj6f5carFZ8Kj6f5carF4D0q9/T8Pyb2G7LPPthmbJyzc39txm7+7fuSSpZEQ2SZoJ3AkAnhoOOq5/t5F/BsUoK1rNHOETz3udl/DlkP+Co+yK81NdU1MGpw1lNp33vlzjX/P8A4WjhdkRxDptTylG97aPeUba9Ws+8slV3b5HXZqhtOLzytaP9xA9a+1zvbcjaTEMOpY3XYf67xa4y3DgT1silb/mrTFNupu2pKTZ3A3VUkIBlPKNja24BsCRY7+JGoNgbG2r6sqShBw7TTk02koq9k220syeIru5sEWb2W2yG0bZxLROhmpjaWMuzAHnDR9hfVjwdNCOOhNPg3ZOfjvICiwCVxkka2YtzvZCxzgA50gjsTlJdY2AA3qtbLxTc1u9m181ldXXPmuf90TxIm8RY2q7IEjaqopMPwN000JAjDZAM4s0uc8lto2tDm8TckBStkdtTtDLLT1+HmnqIdTGXZrgEA8AbglvAghzSCbqJ7MxMKbqyjkknqr2ejte9s9bfklVIt2NJFVMqCRDM1xbo4AgkHx23bj5l6LEbA1kE9TiIoML5FzJRyjuVfJyp5ScXyuFo9WvNhfp+JR8O7JdRjcHKYRsw+VzT/UAl5jG5Q4c8sBc83PMaCQADxCuqbKrcSUKayju3bcVbeV1fO336Xs8jFVFa7N+izuz220OOUb6uVpibDm5UXzZcrQ8lpA5wLSCNL62tdUdL2TJ6hrqh+zUgoxmHLh4cRa4u5mXdfRxaSG66myqjsvFSlKO7nF2d2ln0V3m+5XJ4kTfL0g6TesetUWyO0J2opW1Dqbky5zm5c2e2Rxb0rC+7vK9g6TesetUKlOjiFTmrNOz8zK6cbotY+7v8nH7UqlKLH3d/k4/alUpfYjkhERAEREAREQBERAEREAREQFfwqPp/lxqsVnwqPp/lxqsXgPSr39Pw/JvYbssyPZTwn+KYbKQNYbSg94Nu1x9G56pNlqJ201DiU8rAJK1zw07+5xgN14hry4fUV0h7BICHtBB0IOoIPAhfMUDYBlhja0d4AAeYLkUdpypYXgJZqV0+iunbzimWuneVzmHYoBxmodUyjSmpoqaPvWsP/IBl/Fyi+5MeONVtXFj+0ktDDA/LGyN7YS8BzhfORmJLWtdbiJBbQa9LgpmUwtTwtaDwaAPUvCfB4KqRstRQQvkb0XuY0vHU4i4WzPatKpiJ1ZQsmko6Nxt0ums887XV8jHhNRSuc77GJby2J8gHZeblzXz5c9RYvzc7MWkE31udVa9hkAYbdoGsrr24kNYNfqAH1LbNpWMJc2Bgc7pENFzfvniv2GnbTC0ETWjfZoAF+oKrGbTWIVVKNt9weum6rfO+pMae7buuYbZTXG8T6mf8tZ+n/CjbPH/1HW+SPqpV0FlO2NxcyJoc7e4AAnrO8o2mYxxe2Focd7gBmPWd53DzKJbTTc3u9qChr0tn9tCeHp43OedjI/6vFfKj8WqXt2ErdoSW+XN/QwrexUzICTFC1pd0rAC/XbfvPnSCnbTC1PC1o32aABfqH1JitpquqqUbb+5z03Vb7iNO1u65yXYKifiWCVsdI0ue53NaN7i2KJ2UeM2t9anYPt5SMwoUjg51QIXQ8hybyXuyubckNLcpHOdfUa3F10aWj5KN7cMDInkHKQwZQ62hLRa43LEVEeMzMfA/BKQyStc01bXsaA11weZ075dAbd42K6cMZSx0puoklvqSTmotZW5qzWWi9roVuLglbp0LDsTf9NZr/wByX8Ry2sHSb1j1qj2SwD4M0kdO6QOc3MXEbsz3Fxt4gTYeIK8g6TesetcXE1Y1cfKpDRzuvMtirQs+hax93f5OP2pVKUWPu7/Jx+1KpS+tHLCIiAIiIAiIgCIiAIiIAiIgK/hUfT/LjVYrPhUfT/LjVYvAelXv6fh+Tew3ZZR4hsjHiMjpJMRrWl3xY6iRjBYAc1jTYblH+AkXhXEPtc36rSIvPRx2IiklN2RfuR6Gb+AkXhXEPtc36p8BIvCuIfa5v1V1itSaOCWSK2Zkb3C+ou1pIuO9cLBYJj2ObQQtnw9lAY3EgZhI112ktOmbvg8V0MNLGV6bqKqopNLN2zf7GEt2LtY0fwEi8K4h9rm/VPgJF4VxD7XN+q8tjNsH486WnxWkENTB02jouF7EtBJIsbXFyLOaQTfS5rdoaXDH8nX4pBG865XyMa6x42JvZVVamPpVXScm5Lpnl1VuRKUGrlX8BIvCuIfa5v1T4CReFcQ+1zfqtGHgi4cLWvfhbv37ygUm0VLXv5OjxSCSQfEZIxztN/NBvoqI4zGSTak3bXu8SdyBV/ASLwriH2ub9U+AkXhXEPtc36q9krooXiOWpja9wuGFzQ4gXNw0m5Fg7XxFedBjFPit/wCHV8MuXpcm9r7deUmyfxmMtvbzsN2BTfASLwriH2ub9U+AkXhXEPtc36rSIsPWGJ/WydyPQjYbQDDI2xRzSPDb86R5e83JOr3anfbqspsHSb1j1rzXpB0m9Y9appScqyk9W1/Ul6FrH3d/k4/alUpRY+7v8nH7UqlL7KckIiIAiIgCIiAIiIAiIgCIiAr+FR9P8uNVis+FR9P8uNVi8B6Ve/p+H5N7DdlhEReSNogY/wD+1qPIyewVn+xP/wBMj+nL+K5amtpRXRvje4gSMcwkbwHAi486xMPYobTtywbS17Gf2tka1uu/mgW16l18LOhLCzoVZ7rck9G9E1y8SqSe8mkV+ETGfHK+ehs5scLhcWIzhsLbfW+KT/8ABVNslh7sTpnSTbH9vOmc4uqDNExxO45A45mG/wAYak67rLp2zey0Gy0Rjw9h51i9zjdziBYXsAAAOAAGp01Ko39jftRz/wCA47UUsUpu+Jli3UW/pm4LDu11NgBuAt1obVw7coJ7qSgot72aims9xqSve65dSt05a+Ji8VirdncH7WxJjomyVORuZ0biITE6TLdjiLcowkg6WuLW0U7GNlp6uFrML2GdTSsLSydtRAX83i45gXO4gk3BsVtoNgaSCiNC2E8m45nOuA8yf33Atm0GlrWFrW0VWexmawNjxfaGqnp2EFsLrDQcHv3u67AjgQrYbYoN7ykotSb7MvavbNRjK18s1N279UQ6TKnH6M4zimHRYzFlMtOOWYHfGySvczM06guBabbwT31+7QYXFspiuHuwKnEfLOyPYy4blL42E5eALZHEjddgPC69NssOZiOMUVOZHRtfCQDG7I9mUTOa5hHRLXNaR1d5X2E7ANoqoVeI4nPVTMFmGS1m6EXsN5Ac6w3c4m19VjLFQo06UpzsnTl7FnaV3JLu8+itcbrbaS56mqREXjzaC9IOk3rHrXmvSDpN6x61bQ97HxRD0LWPu7/Jx+1KpSix93f5OP2pVKX2c5AREQBERAEREAREQBERAEREBX8Kj6f5carFZ8Kj6f5carF4D0q9/T8Pyb2G7LCIi8kbQRZjbDaabZuWk5GKIwzyiOUuDszbubbKQ4Ac0yHUHoKLVbaSw4qyjjhj7XzNjkeWuziV8TpQA7Nl4N0yniuhT2dWqQU46NSlryi7P535GDqJOxsUWUwjaubEquuaYWGmoxZuRj3SveL3aCHEOILJBlDb6t+unn2rxiKA1kuF0kUDdTDLyzZ8oOXiRrfcbDvhp0vnDZdaUtxtJ+zq7ZyV0vG3kRxFqdCc4M6TgOtfq5r2R8UfjeExTMgY2CZrHvuSZGuNiA0WsRvufEFeYrtXNs1RwuraGN9TM4RxxRuJYSdxLnAHdbS3ScBpe4z9VVHTg4u8pSlHdusrfPz6a8yOIrs1hjBNywXG42186+lgana7EtlXRv2so6U08rshdAX5ozYu5wcTezQ42F+idb2BkY9ttVYdiBo8Nw5k+aEOiaLh5kdc3c8uDRGGtcTu4C+qj1VXk0otNWbT3lu2WufdcniRNsih4PJNLBGcWhayYtHKNbbKHd4WJFvrKmLmTjuycb3t00+RYgvSDpN6x615r0g6TesetZ0Pex8UQ9C1j7u/ycftSqUosfd3+Tj9qVSl9nOQEREAREQBERAEREAREQBERAV/Co+n+XGqxWfCo+n+XGqxeA9Kvf0/D8m9huywiIvJG0ZfslYOcZw+VsLCXx2kZYXddp1yga5iwvA61lH0c1Zh8lfPRPNR29HVNjyvDwInMiAy2zEZc53btbLqaLrYXaksPSVLdvaV/llePg7IqlTUncwuymHVFBhVRLTRObV1JmmAIs7lHXDbNduJyhwB4uWRipoK2iky4TWVGIBrhI+USu5LnXLrvOUWZazQC8mwtvt2hLq+ltmUJzm45ykpZStp/wBX1jblkQ6V7I5pj1BLV7OQxw00he1kQcwNcXDLzTdgGbQ79F7bZ0rtqqKmqcPoJnthf/Uhc1zJHR6B1mjnfEtca2dcLoqLCG15QlGSjmpSks/1ZNf5JdK5x9tBhmJOZFs/sfUyyPNpBJLUwsjHHlH5nDTzaGxJsDqBSPbtAHiB/Jily57HLcX0zbr2W4uimrteU7qzs4yj7U3J+1bPPLloku9shUrfsERFxC4L0g6Tesetea9IOk3rHrVtD3sfFEPQtY+7v8nH7UqlKLH3d/k4/alUpfZzkBERAEREAREQBERAEREAREQFcJmxumbNHJznjdHIQRybBo4NIOoI+pfGWH5Ob0cvuq0Ra1bCUK7vVgpPvVzJTlHRlXlh+Tm9HL7qZYfk5vRy+6rRFR6rwfwo/SjLiT6lXlh+Tm9HL7qZYfk5vRy+6rRE9V4P4UfpQ4k+pV5Yfk5vRy+6mWH5Ob0cvuq0RPVeD+FH6UOJPqVeWH5Ob0cvuplh+Tm9HL7qtET1Xg/hR+lDiT6lXlh+Tm9HL7qZYfk5vRy+6rRE9V4P4UfpQ4k+pV5Yfk5vRy+6mWH5Ob0cvuq0RPVeD+FH6UOJPqVeWH5Ob0cvuo3kWm4jm0/+OX3VaIpWzMGndUo+SI4k+pCpZeXme5rHgZGC7mPbqHSbswF9484U1EW+Y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" name="Picture 16" descr="http://www.fifefire.co.uk/acatalog/water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14407" y="1341263"/>
            <a:ext cx="1414496" cy="1697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18" descr="http://www.bigdug.co.uk/images/products/zoom/1319557469-82349300.png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 cstate="print"/>
          <a:srcRect l="9216" r="7168"/>
          <a:stretch/>
        </p:blipFill>
        <p:spPr bwMode="auto">
          <a:xfrm>
            <a:off x="5982089" y="3291188"/>
            <a:ext cx="137387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5" descr="http://1.bp.blogspot.com/_cW4kucEGIgI/TPNJluV8V6I/AAAAAAAAMGs/76aqqUX4mng/s400/4275_signs.jp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66702" y="1321661"/>
            <a:ext cx="1350730" cy="162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7" descr="http://t2.gstatic.com/images?q=tbn:ANd9GcSX44jbQuwcXrkRe12eaiH226hdPEeH9uEaOinhP720hDuVZkzz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/>
          <a:srcRect l="12709" r="13801"/>
          <a:stretch/>
        </p:blipFill>
        <p:spPr bwMode="auto">
          <a:xfrm>
            <a:off x="4297607" y="3449112"/>
            <a:ext cx="1613523" cy="135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69" y="6309320"/>
            <a:ext cx="1769691" cy="442957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1" y="1303671"/>
            <a:ext cx="1440663" cy="147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13" y="3359222"/>
            <a:ext cx="1664939" cy="172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1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6" y="3130710"/>
            <a:ext cx="1882775" cy="194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40" y="3402928"/>
            <a:ext cx="2045645" cy="139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8" descr="http://www.bigdug.co.uk/images/products/zoom/1319557440-42882500.png">
            <a:hlinkClick r:id="rId25"/>
          </p:cNvPr>
          <p:cNvPicPr>
            <a:picLocks noChangeAspect="1" noChangeArrowheads="1"/>
          </p:cNvPicPr>
          <p:nvPr/>
        </p:nvPicPr>
        <p:blipFill rotWithShape="1">
          <a:blip r:embed="rId26" cstate="print"/>
          <a:srcRect l="18668" t="7630" r="16413" b="9340"/>
          <a:stretch/>
        </p:blipFill>
        <p:spPr bwMode="auto">
          <a:xfrm>
            <a:off x="2387319" y="1267286"/>
            <a:ext cx="1456950" cy="1863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87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8"/>
          <p:cNvSpPr>
            <a:spLocks noGrp="1"/>
          </p:cNvSpPr>
          <p:nvPr>
            <p:ph type="ctrTitle" idx="4294967295"/>
          </p:nvPr>
        </p:nvSpPr>
        <p:spPr>
          <a:xfrm>
            <a:off x="683568" y="332656"/>
            <a:ext cx="3887788" cy="120650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storia Medium"/>
              </a:rPr>
              <a:t>Questions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7" y="3667204"/>
            <a:ext cx="3220872" cy="185736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99592" y="1628800"/>
            <a:ext cx="7920880" cy="1732343"/>
          </a:xfrm>
          <a:prstGeom prst="wedgeRoundRectCallout">
            <a:avLst>
              <a:gd name="adj1" fmla="val -34087"/>
              <a:gd name="adj2" fmla="val 71735"/>
              <a:gd name="adj3" fmla="val 16667"/>
            </a:avLst>
          </a:prstGeom>
          <a:solidFill>
            <a:srgbClr val="00BB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807514"/>
            <a:ext cx="674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What can you See? </a:t>
            </a:r>
          </a:p>
          <a:p>
            <a:r>
              <a:rPr lang="en-GB" sz="4000" dirty="0">
                <a:solidFill>
                  <a:srgbClr val="163072"/>
                </a:solidFill>
                <a:latin typeface="Franklin Gothic Heavy" panose="020B0903020102020204" pitchFamily="34" charset="0"/>
              </a:rPr>
              <a:t>Can you Spot the Dangers? </a:t>
            </a:r>
            <a:endParaRPr lang="en-GB" sz="600" dirty="0">
              <a:solidFill>
                <a:srgbClr val="163072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2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DPW wav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PW wave Theme" id="{A6F1F478-DE61-4115-B27E-B482B52D2962}" vid="{A3D376F7-4D0E-437E-9941-FE89A006A368}"/>
    </a:ext>
  </a:extLst>
</a:theme>
</file>

<file path=ppt/theme/theme10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Drowning Prevention We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rowning Prevention We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PW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PW Theme" id="{DAA67C2A-49EB-4854-807F-087F86BE7760}" vid="{55A3ACF5-EFED-4BFF-A41F-9D1F5EAFD5B5}"/>
    </a:ext>
  </a:extLst>
</a:theme>
</file>

<file path=ppt/theme/theme6.xml><?xml version="1.0" encoding="utf-8"?>
<a:theme xmlns:a="http://schemas.openxmlformats.org/drawingml/2006/main" name="DPW Perr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PW Perry Theme" id="{2CE42B05-985A-40B5-93CD-F5AC2D4EE001}" vid="{160C72CC-270C-4FC5-9C50-005E585E9252}"/>
    </a:ext>
  </a:extLst>
</a:theme>
</file>

<file path=ppt/theme/theme7.xml><?xml version="1.0" encoding="utf-8"?>
<a:theme xmlns:a="http://schemas.openxmlformats.org/drawingml/2006/main" name="1_Drowning Prevention We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PW Perr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DPW with RL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PW with RLSS" id="{A0C01C93-C4DB-43C6-86DE-60A607AC1B71}" vid="{4BCD7049-9C42-4A9B-9F3F-0383937841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DPW wave Theme</Template>
  <TotalTime>9587</TotalTime>
  <Words>1251</Words>
  <Application>Microsoft Office PowerPoint</Application>
  <PresentationFormat>On-screen Show (4:3)</PresentationFormat>
  <Paragraphs>181</Paragraphs>
  <Slides>17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DPW wave Theme</vt:lpstr>
      <vt:lpstr>Custom Design</vt:lpstr>
      <vt:lpstr>4_Custom Design</vt:lpstr>
      <vt:lpstr>Drowning Prevention Week</vt:lpstr>
      <vt:lpstr>1_DPW Theme</vt:lpstr>
      <vt:lpstr>DPW Perry Theme</vt:lpstr>
      <vt:lpstr>1_Drowning Prevention Week</vt:lpstr>
      <vt:lpstr>1_DPW Perry Theme</vt:lpstr>
      <vt:lpstr>DPW with RLSS</vt:lpstr>
      <vt:lpstr>1_Custom Design</vt:lpstr>
      <vt:lpstr>2_Drowning Prevention Week</vt:lpstr>
      <vt:lpstr>PowerPoint Presentation</vt:lpstr>
      <vt:lpstr>Introduction</vt:lpstr>
      <vt:lpstr>PowerPoint Presentation</vt:lpstr>
      <vt:lpstr>PowerPoint Presentation</vt:lpstr>
      <vt:lpstr>Questions</vt:lpstr>
      <vt:lpstr>PowerPoint Presentation</vt:lpstr>
      <vt:lpstr>Questions</vt:lpstr>
      <vt:lpstr>PowerPoint Presentation</vt:lpstr>
      <vt:lpstr>Questions</vt:lpstr>
      <vt:lpstr>PowerPoint Presentation</vt:lpstr>
      <vt:lpstr>Questions</vt:lpstr>
      <vt:lpstr>PowerPoint Presentation</vt:lpstr>
      <vt:lpstr>Questions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CKingston</dc:creator>
  <cp:lastModifiedBy>Sue Hopkins</cp:lastModifiedBy>
  <cp:revision>255</cp:revision>
  <cp:lastPrinted>2010-04-28T15:30:51Z</cp:lastPrinted>
  <dcterms:created xsi:type="dcterms:W3CDTF">2010-04-28T15:14:01Z</dcterms:created>
  <dcterms:modified xsi:type="dcterms:W3CDTF">2017-03-21T14:12:33Z</dcterms:modified>
</cp:coreProperties>
</file>