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handoutMasterIdLst>
    <p:handoutMasterId r:id="rId45"/>
  </p:handoutMasterIdLst>
  <p:sldIdLst>
    <p:sldId id="256" r:id="rId5"/>
    <p:sldId id="257" r:id="rId6"/>
    <p:sldId id="268" r:id="rId7"/>
    <p:sldId id="270" r:id="rId8"/>
    <p:sldId id="269" r:id="rId9"/>
    <p:sldId id="272" r:id="rId10"/>
    <p:sldId id="271" r:id="rId11"/>
    <p:sldId id="273" r:id="rId12"/>
    <p:sldId id="274" r:id="rId13"/>
    <p:sldId id="276" r:id="rId14"/>
    <p:sldId id="295" r:id="rId15"/>
    <p:sldId id="296" r:id="rId16"/>
    <p:sldId id="814" r:id="rId17"/>
    <p:sldId id="258" r:id="rId18"/>
    <p:sldId id="259" r:id="rId19"/>
    <p:sldId id="260" r:id="rId20"/>
    <p:sldId id="812" r:id="rId21"/>
    <p:sldId id="262" r:id="rId22"/>
    <p:sldId id="813" r:id="rId23"/>
    <p:sldId id="261" r:id="rId24"/>
    <p:sldId id="277" r:id="rId25"/>
    <p:sldId id="275" r:id="rId26"/>
    <p:sldId id="280" r:id="rId27"/>
    <p:sldId id="279" r:id="rId28"/>
    <p:sldId id="278" r:id="rId29"/>
    <p:sldId id="282" r:id="rId30"/>
    <p:sldId id="294" r:id="rId31"/>
    <p:sldId id="281" r:id="rId32"/>
    <p:sldId id="284" r:id="rId33"/>
    <p:sldId id="283" r:id="rId34"/>
    <p:sldId id="286" r:id="rId35"/>
    <p:sldId id="288" r:id="rId36"/>
    <p:sldId id="285" r:id="rId37"/>
    <p:sldId id="287" r:id="rId38"/>
    <p:sldId id="289" r:id="rId39"/>
    <p:sldId id="291" r:id="rId40"/>
    <p:sldId id="290" r:id="rId41"/>
    <p:sldId id="292" r:id="rId42"/>
    <p:sldId id="293" r:id="rId43"/>
  </p:sldIdLst>
  <p:sldSz cx="9144000" cy="5143500" type="screen16x9"/>
  <p:notesSz cx="6858000" cy="9144000"/>
  <p:custDataLst>
    <p:tags r:id="rId46"/>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8026F-FFB7-42E3-BC71-418851E5EDF1}" v="37" dt="2026-04-20T10:03:46.847"/>
    <p1510:client id="{9C82BC17-7C3B-4D96-A8DB-28414BF1D3AA}" v="265" dt="2026-04-20T10:48:09.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32" autoAdjust="0"/>
  </p:normalViewPr>
  <p:slideViewPr>
    <p:cSldViewPr>
      <p:cViewPr varScale="1">
        <p:scale>
          <a:sx n="61" d="100"/>
          <a:sy n="61" d="100"/>
        </p:scale>
        <p:origin x="60" y="236"/>
      </p:cViewPr>
      <p:guideLst>
        <p:guide orient="horz" pos="1620"/>
        <p:guide pos="2880"/>
      </p:guideLst>
    </p:cSldViewPr>
  </p:slideViewPr>
  <p:outlineViewPr>
    <p:cViewPr>
      <p:scale>
        <a:sx n="33" d="100"/>
        <a:sy n="33" d="100"/>
      </p:scale>
      <p:origin x="0" y="-27234"/>
    </p:cViewPr>
  </p:outlineViewPr>
  <p:notesTextViewPr>
    <p:cViewPr>
      <p:scale>
        <a:sx n="3" d="2"/>
        <a:sy n="3" d="2"/>
      </p:scale>
      <p:origin x="0" y="0"/>
    </p:cViewPr>
  </p:notesTextViewPr>
  <p:notesViewPr>
    <p:cSldViewPr>
      <p:cViewPr varScale="1">
        <p:scale>
          <a:sx n="48" d="100"/>
          <a:sy n="48" d="100"/>
        </p:scale>
        <p:origin x="1752"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on Farnell" userId="1d1c5e95-da89-4cde-a2c2-f0cd749db174" providerId="ADAL" clId="{C054F92B-D0AD-4679-914E-415014CEF55D}"/>
    <pc:docChg chg="undo custSel modSld">
      <pc:chgData name="Carron Farnell" userId="1d1c5e95-da89-4cde-a2c2-f0cd749db174" providerId="ADAL" clId="{C054F92B-D0AD-4679-914E-415014CEF55D}" dt="2026-04-20T10:48:09.721" v="816"/>
      <pc:docMkLst>
        <pc:docMk/>
      </pc:docMkLst>
      <pc:sldChg chg="modSp mod">
        <pc:chgData name="Carron Farnell" userId="1d1c5e95-da89-4cde-a2c2-f0cd749db174" providerId="ADAL" clId="{C054F92B-D0AD-4679-914E-415014CEF55D}" dt="2026-04-20T10:48:09.721" v="810"/>
        <pc:sldMkLst>
          <pc:docMk/>
          <pc:sldMk cId="1060880591" sldId="258"/>
        </pc:sldMkLst>
        <pc:spChg chg="mod">
          <ac:chgData name="Carron Farnell" userId="1d1c5e95-da89-4cde-a2c2-f0cd749db174" providerId="ADAL" clId="{C054F92B-D0AD-4679-914E-415014CEF55D}" dt="2026-04-20T10:18:35.746" v="78" actId="207"/>
          <ac:spMkLst>
            <pc:docMk/>
            <pc:sldMk cId="1060880591" sldId="258"/>
            <ac:spMk id="7" creationId="{C71BD478-F3B3-4F1E-8A15-C2C33B4B49ED}"/>
          </ac:spMkLst>
        </pc:spChg>
        <pc:picChg chg="mod ord">
          <ac:chgData name="Carron Farnell" userId="1d1c5e95-da89-4cde-a2c2-f0cd749db174" providerId="ADAL" clId="{C054F92B-D0AD-4679-914E-415014CEF55D}" dt="2026-04-20T10:48:09.721" v="810"/>
          <ac:picMkLst>
            <pc:docMk/>
            <pc:sldMk cId="1060880591" sldId="258"/>
            <ac:picMk id="9" creationId="{031959B8-46D2-41A6-B24A-62041BDEB076}"/>
          </ac:picMkLst>
        </pc:picChg>
        <pc:picChg chg="mod">
          <ac:chgData name="Carron Farnell" userId="1d1c5e95-da89-4cde-a2c2-f0cd749db174" providerId="ADAL" clId="{C054F92B-D0AD-4679-914E-415014CEF55D}" dt="2026-04-20T10:48:09.721" v="804"/>
          <ac:picMkLst>
            <pc:docMk/>
            <pc:sldMk cId="1060880591" sldId="258"/>
            <ac:picMk id="15" creationId="{00000000-0000-0000-0000-000000000000}"/>
          </ac:picMkLst>
        </pc:picChg>
      </pc:sldChg>
      <pc:sldChg chg="modSp mod">
        <pc:chgData name="Carron Farnell" userId="1d1c5e95-da89-4cde-a2c2-f0cd749db174" providerId="ADAL" clId="{C054F92B-D0AD-4679-914E-415014CEF55D}" dt="2026-04-20T10:22:33.355" v="195" actId="962"/>
        <pc:sldMkLst>
          <pc:docMk/>
          <pc:sldMk cId="1248880834" sldId="261"/>
        </pc:sldMkLst>
        <pc:picChg chg="mod">
          <ac:chgData name="Carron Farnell" userId="1d1c5e95-da89-4cde-a2c2-f0cd749db174" providerId="ADAL" clId="{C054F92B-D0AD-4679-914E-415014CEF55D}" dt="2026-04-20T10:22:33.355" v="195" actId="962"/>
          <ac:picMkLst>
            <pc:docMk/>
            <pc:sldMk cId="1248880834" sldId="261"/>
            <ac:picMk id="5" creationId="{00000000-0000-0000-0000-000000000000}"/>
          </ac:picMkLst>
        </pc:picChg>
      </pc:sldChg>
      <pc:sldChg chg="modSp mod">
        <pc:chgData name="Carron Farnell" userId="1d1c5e95-da89-4cde-a2c2-f0cd749db174" providerId="ADAL" clId="{C054F92B-D0AD-4679-914E-415014CEF55D}" dt="2026-04-20T10:46:50.732" v="752"/>
        <pc:sldMkLst>
          <pc:docMk/>
          <pc:sldMk cId="1234413136" sldId="268"/>
        </pc:sldMkLst>
        <pc:graphicFrameChg chg="mod">
          <ac:chgData name="Carron Farnell" userId="1d1c5e95-da89-4cde-a2c2-f0cd749db174" providerId="ADAL" clId="{C054F92B-D0AD-4679-914E-415014CEF55D}" dt="2026-04-20T10:46:50.732" v="752"/>
          <ac:graphicFrameMkLst>
            <pc:docMk/>
            <pc:sldMk cId="1234413136" sldId="268"/>
            <ac:graphicFrameMk id="4" creationId="{028DD29A-5CA8-0252-7974-84C6592E040E}"/>
          </ac:graphicFrameMkLst>
        </pc:graphicFrameChg>
      </pc:sldChg>
      <pc:sldChg chg="modSp mod">
        <pc:chgData name="Carron Farnell" userId="1d1c5e95-da89-4cde-a2c2-f0cd749db174" providerId="ADAL" clId="{C054F92B-D0AD-4679-914E-415014CEF55D}" dt="2026-04-20T10:47:59.916" v="756"/>
        <pc:sldMkLst>
          <pc:docMk/>
          <pc:sldMk cId="3620519554" sldId="277"/>
        </pc:sldMkLst>
        <pc:spChg chg="ord">
          <ac:chgData name="Carron Farnell" userId="1d1c5e95-da89-4cde-a2c2-f0cd749db174" providerId="ADAL" clId="{C054F92B-D0AD-4679-914E-415014CEF55D}" dt="2026-04-20T10:23:13.096" v="199" actId="13244"/>
          <ac:spMkLst>
            <pc:docMk/>
            <pc:sldMk cId="3620519554" sldId="277"/>
            <ac:spMk id="5" creationId="{66A2BE9E-0602-643D-99D5-5D110851FDE9}"/>
          </ac:spMkLst>
        </pc:spChg>
        <pc:graphicFrameChg chg="mod">
          <ac:chgData name="Carron Farnell" userId="1d1c5e95-da89-4cde-a2c2-f0cd749db174" providerId="ADAL" clId="{C054F92B-D0AD-4679-914E-415014CEF55D}" dt="2026-04-20T10:47:59.916" v="756"/>
          <ac:graphicFrameMkLst>
            <pc:docMk/>
            <pc:sldMk cId="3620519554" sldId="277"/>
            <ac:graphicFrameMk id="4" creationId="{CA81B225-CFA0-E8D7-0E8E-878F3E1D4037}"/>
          </ac:graphicFrameMkLst>
        </pc:graphicFrameChg>
      </pc:sldChg>
      <pc:sldChg chg="modSp mod">
        <pc:chgData name="Carron Farnell" userId="1d1c5e95-da89-4cde-a2c2-f0cd749db174" providerId="ADAL" clId="{C054F92B-D0AD-4679-914E-415014CEF55D}" dt="2026-04-20T10:48:09.721" v="786"/>
        <pc:sldMkLst>
          <pc:docMk/>
          <pc:sldMk cId="3027819746" sldId="295"/>
        </pc:sldMkLst>
        <pc:picChg chg="mod">
          <ac:chgData name="Carron Farnell" userId="1d1c5e95-da89-4cde-a2c2-f0cd749db174" providerId="ADAL" clId="{C054F92B-D0AD-4679-914E-415014CEF55D}" dt="2026-04-20T10:48:09.707" v="778"/>
          <ac:picMkLst>
            <pc:docMk/>
            <pc:sldMk cId="3027819746" sldId="295"/>
            <ac:picMk id="3" creationId="{00000000-0000-0000-0000-000000000000}"/>
          </ac:picMkLst>
        </pc:picChg>
        <pc:picChg chg="mod ord">
          <ac:chgData name="Carron Farnell" userId="1d1c5e95-da89-4cde-a2c2-f0cd749db174" providerId="ADAL" clId="{C054F92B-D0AD-4679-914E-415014CEF55D}" dt="2026-04-20T10:48:09.721" v="786"/>
          <ac:picMkLst>
            <pc:docMk/>
            <pc:sldMk cId="3027819746" sldId="295"/>
            <ac:picMk id="4" creationId="{00000000-0000-0000-0000-000000000000}"/>
          </ac:picMkLst>
        </pc:picChg>
      </pc:sldChg>
      <pc:sldChg chg="modSp mod">
        <pc:chgData name="Carron Farnell" userId="1d1c5e95-da89-4cde-a2c2-f0cd749db174" providerId="ADAL" clId="{C054F92B-D0AD-4679-914E-415014CEF55D}" dt="2026-04-20T10:48:09.721" v="798"/>
        <pc:sldMkLst>
          <pc:docMk/>
          <pc:sldMk cId="1327812272" sldId="296"/>
        </pc:sldMkLst>
        <pc:picChg chg="mod">
          <ac:chgData name="Carron Farnell" userId="1d1c5e95-da89-4cde-a2c2-f0cd749db174" providerId="ADAL" clId="{C054F92B-D0AD-4679-914E-415014CEF55D}" dt="2026-04-20T10:40:26.407" v="478" actId="962"/>
          <ac:picMkLst>
            <pc:docMk/>
            <pc:sldMk cId="1327812272" sldId="296"/>
            <ac:picMk id="3" creationId="{00000000-0000-0000-0000-000000000000}"/>
          </ac:picMkLst>
        </pc:picChg>
        <pc:picChg chg="mod">
          <ac:chgData name="Carron Farnell" userId="1d1c5e95-da89-4cde-a2c2-f0cd749db174" providerId="ADAL" clId="{C054F92B-D0AD-4679-914E-415014CEF55D}" dt="2026-04-20T10:48:09.721" v="792"/>
          <ac:picMkLst>
            <pc:docMk/>
            <pc:sldMk cId="1327812272" sldId="296"/>
            <ac:picMk id="5" creationId="{00000000-0000-0000-0000-000000000000}"/>
          </ac:picMkLst>
        </pc:picChg>
        <pc:picChg chg="mod ord">
          <ac:chgData name="Carron Farnell" userId="1d1c5e95-da89-4cde-a2c2-f0cd749db174" providerId="ADAL" clId="{C054F92B-D0AD-4679-914E-415014CEF55D}" dt="2026-04-20T10:48:09.721" v="798"/>
          <ac:picMkLst>
            <pc:docMk/>
            <pc:sldMk cId="1327812272" sldId="296"/>
            <ac:picMk id="10" creationId="{00000000-0000-0000-0000-000000000000}"/>
          </ac:picMkLst>
        </pc:picChg>
      </pc:sldChg>
      <pc:sldChg chg="modSp mod">
        <pc:chgData name="Carron Farnell" userId="1d1c5e95-da89-4cde-a2c2-f0cd749db174" providerId="ADAL" clId="{C054F92B-D0AD-4679-914E-415014CEF55D}" dt="2026-04-20T10:48:09.721" v="816"/>
        <pc:sldMkLst>
          <pc:docMk/>
          <pc:sldMk cId="984426658" sldId="812"/>
        </pc:sldMkLst>
        <pc:spChg chg="mod">
          <ac:chgData name="Carron Farnell" userId="1d1c5e95-da89-4cde-a2c2-f0cd749db174" providerId="ADAL" clId="{C054F92B-D0AD-4679-914E-415014CEF55D}" dt="2026-04-20T10:20:51.378" v="85" actId="27636"/>
          <ac:spMkLst>
            <pc:docMk/>
            <pc:sldMk cId="984426658" sldId="812"/>
            <ac:spMk id="3" creationId="{1C83E68A-E8FB-461B-AE47-ECCEE2A601AB}"/>
          </ac:spMkLst>
        </pc:spChg>
        <pc:spChg chg="mod">
          <ac:chgData name="Carron Farnell" userId="1d1c5e95-da89-4cde-a2c2-f0cd749db174" providerId="ADAL" clId="{C054F92B-D0AD-4679-914E-415014CEF55D}" dt="2026-04-20T10:48:09.699" v="772"/>
          <ac:spMkLst>
            <pc:docMk/>
            <pc:sldMk cId="984426658" sldId="812"/>
            <ac:spMk id="6" creationId="{E0CA7113-FFFF-4E44-AC8E-E63D3FE7EBA3}"/>
          </ac:spMkLst>
        </pc:spChg>
        <pc:graphicFrameChg chg="mod">
          <ac:chgData name="Carron Farnell" userId="1d1c5e95-da89-4cde-a2c2-f0cd749db174" providerId="ADAL" clId="{C054F92B-D0AD-4679-914E-415014CEF55D}" dt="2026-04-20T10:48:09.699" v="764"/>
          <ac:graphicFrameMkLst>
            <pc:docMk/>
            <pc:sldMk cId="984426658" sldId="812"/>
            <ac:graphicFrameMk id="5" creationId="{372DB5A9-116B-40CC-AF4C-DA195F208552}"/>
          </ac:graphicFrameMkLst>
        </pc:graphicFrameChg>
        <pc:picChg chg="mod">
          <ac:chgData name="Carron Farnell" userId="1d1c5e95-da89-4cde-a2c2-f0cd749db174" providerId="ADAL" clId="{C054F92B-D0AD-4679-914E-415014CEF55D}" dt="2026-04-20T10:48:09.721" v="816"/>
          <ac:picMkLst>
            <pc:docMk/>
            <pc:sldMk cId="984426658" sldId="812"/>
            <ac:picMk id="7" creationId="{0AF73A05-91BB-49AB-8F91-312D7DFD0FA6}"/>
          </ac:picMkLst>
        </pc:picChg>
      </pc:sldChg>
      <pc:sldChg chg="modSp mod">
        <pc:chgData name="Carron Farnell" userId="1d1c5e95-da89-4cde-a2c2-f0cd749db174" providerId="ADAL" clId="{C054F92B-D0AD-4679-914E-415014CEF55D}" dt="2026-04-20T10:17:31.288" v="74" actId="13244"/>
        <pc:sldMkLst>
          <pc:docMk/>
          <pc:sldMk cId="840654606" sldId="814"/>
        </pc:sldMkLst>
        <pc:spChg chg="ord">
          <ac:chgData name="Carron Farnell" userId="1d1c5e95-da89-4cde-a2c2-f0cd749db174" providerId="ADAL" clId="{C054F92B-D0AD-4679-914E-415014CEF55D}" dt="2026-04-20T10:17:31.288" v="74" actId="13244"/>
          <ac:spMkLst>
            <pc:docMk/>
            <pc:sldMk cId="840654606" sldId="814"/>
            <ac:spMk id="6" creationId="{08FF5FDC-764B-4DFF-80FD-A69CDF0360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20/04/2026</a:t>
            </a:fld>
            <a:endParaRPr lang="en-GB"/>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20/04/2026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a:t>
            </a:fld>
            <a:endParaRPr lang="en-GB"/>
          </a:p>
        </p:txBody>
      </p:sp>
    </p:spTree>
    <p:extLst>
      <p:ext uri="{BB962C8B-B14F-4D97-AF65-F5344CB8AC3E}">
        <p14:creationId xmlns:p14="http://schemas.microsoft.com/office/powerpoint/2010/main" val="88112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DCFD1-FE4B-CAC8-D82A-E6BE63766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EA239-4360-4991-1197-372F8CAA6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01E79-6399-B9D6-8D7E-9A5A72AFF145}"/>
              </a:ext>
            </a:extLst>
          </p:cNvPr>
          <p:cNvSpPr>
            <a:spLocks noGrp="1"/>
          </p:cNvSpPr>
          <p:nvPr>
            <p:ph type="body" idx="1"/>
          </p:nvPr>
        </p:nvSpPr>
        <p:spPr/>
        <p:txBody>
          <a:bodyPr/>
          <a:lstStyle/>
          <a:p>
            <a:r>
              <a:rPr lang="en-GB" sz="1000" b="0" i="0" kern="1200" dirty="0">
                <a:solidFill>
                  <a:schemeClr val="tx1"/>
                </a:solidFill>
                <a:effectLst/>
                <a:latin typeface="Arial Nova Light" pitchFamily="34" charset="0"/>
                <a:ea typeface="+mn-ea"/>
                <a:cs typeface="Arial Nova Light" pitchFamily="34" charset="0"/>
              </a:rPr>
              <a:t>Campaigners are a key part of a healthy democracy. You should be able to put your arguments to voters without receiving abuse and intimidation. It’s equally important, however, to make sure that you don’t behave in a way that damages the integrity of the electoral process.  </a:t>
            </a:r>
          </a:p>
          <a:p>
            <a:endParaRPr lang="en-GB" sz="1000" b="0" i="0" kern="1200" dirty="0">
              <a:solidFill>
                <a:schemeClr val="tx1"/>
              </a:solidFill>
              <a:effectLst/>
              <a:latin typeface="Arial Nova Light" pitchFamily="34" charset="0"/>
              <a:ea typeface="+mn-ea"/>
            </a:endParaRPr>
          </a:p>
          <a:p>
            <a:r>
              <a:rPr lang="en-GB" sz="1000" b="0" i="0" kern="1200" dirty="0">
                <a:solidFill>
                  <a:schemeClr val="tx1"/>
                </a:solidFill>
                <a:effectLst/>
                <a:latin typeface="Arial Nova Light" pitchFamily="34" charset="0"/>
                <a:ea typeface="+mn-ea"/>
              </a:rPr>
              <a:t>Some key points:</a:t>
            </a:r>
          </a:p>
          <a:p>
            <a:pPr marL="0" marR="0" lvl="0" indent="0" algn="l" defTabSz="779252"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Arial Nova Light" pitchFamily="34" charset="0"/>
                <a:ea typeface="+mn-ea"/>
                <a:cs typeface="Arial Nova Light" pitchFamily="34" charset="0"/>
              </a:rPr>
              <a:t>Campaigns should be focused on policies and issues and an opponent’s political record and actions, not personal attacks.</a:t>
            </a:r>
          </a:p>
          <a:p>
            <a:r>
              <a:rPr lang="en-GB" sz="1000" b="0" i="0" kern="1200" dirty="0">
                <a:solidFill>
                  <a:schemeClr val="tx1"/>
                </a:solidFill>
                <a:effectLst/>
                <a:latin typeface="Arial Nova Light" pitchFamily="34" charset="0"/>
                <a:ea typeface="+mn-ea"/>
                <a:cs typeface="Arial Nova Light" pitchFamily="34" charset="0"/>
              </a:rPr>
              <a:t>Respect means politeness and courtesy in behaviour, speech, and written communications.</a:t>
            </a:r>
          </a:p>
          <a:p>
            <a:r>
              <a:rPr lang="en-GB" sz="1000" b="0" i="0" kern="1200" dirty="0">
                <a:solidFill>
                  <a:schemeClr val="tx1"/>
                </a:solidFill>
                <a:effectLst/>
                <a:latin typeface="Arial Nova Light" pitchFamily="34" charset="0"/>
                <a:ea typeface="+mn-ea"/>
                <a:cs typeface="Arial Nova Light" pitchFamily="34" charset="0"/>
              </a:rPr>
              <a:t>Campaigns should be conducted free from abuse and not impact any person's physical or mental wellbeing.  </a:t>
            </a:r>
          </a:p>
          <a:p>
            <a:r>
              <a:rPr lang="en-GB" sz="1000" b="0" i="0" kern="1200" dirty="0">
                <a:solidFill>
                  <a:schemeClr val="tx1"/>
                </a:solidFill>
                <a:effectLst/>
                <a:latin typeface="Arial Nova Light" pitchFamily="34" charset="0"/>
                <a:ea typeface="+mn-ea"/>
                <a:cs typeface="Arial Nova Light" pitchFamily="34" charset="0"/>
              </a:rPr>
              <a:t>Any form or threat of violence, coercion, harassment, intimidation, or incitement to cause public unrest is unacceptable. </a:t>
            </a:r>
          </a:p>
          <a:p>
            <a:r>
              <a:rPr lang="en-GB" sz="1000" b="0" i="0" kern="1200" dirty="0">
                <a:solidFill>
                  <a:schemeClr val="tx1"/>
                </a:solidFill>
                <a:effectLst/>
                <a:latin typeface="Arial Nova Light" pitchFamily="34" charset="0"/>
                <a:ea typeface="+mn-ea"/>
                <a:cs typeface="Arial Nova Light" pitchFamily="34" charset="0"/>
              </a:rPr>
              <a:t>Deliberate misinformation and disinformation are unacceptable. This includes the use of technology to misrepresent the views or actions of others through AI generated disinformation.  </a:t>
            </a:r>
          </a:p>
          <a:p>
            <a:r>
              <a:rPr lang="en-GB" sz="1000" b="0" i="0" kern="1200" dirty="0">
                <a:solidFill>
                  <a:schemeClr val="tx1"/>
                </a:solidFill>
                <a:effectLst/>
                <a:latin typeface="Arial Nova Light" pitchFamily="34" charset="0"/>
                <a:ea typeface="+mn-ea"/>
                <a:cs typeface="Arial Nova Light" pitchFamily="34" charset="0"/>
              </a:rPr>
              <a:t>Parties and candidates should not use or amplify information, which is false or could mislead voters, including deepfake material. </a:t>
            </a:r>
          </a:p>
          <a:p>
            <a:pPr marL="0" marR="0" lvl="0" indent="0" algn="l" defTabSz="779252"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Arial Nova Light" pitchFamily="34" charset="0"/>
                <a:ea typeface="+mn-ea"/>
                <a:cs typeface="Arial Nova Light" pitchFamily="34" charset="0"/>
              </a:rPr>
              <a:t>Candidates, political parties and campaigners must commit to respecting certified results and pursuing any disputes only through lawful and legitimate channels.  </a:t>
            </a:r>
          </a:p>
          <a:p>
            <a:endParaRPr lang="en-GB" sz="1000" b="0" i="0" kern="1200" dirty="0">
              <a:solidFill>
                <a:schemeClr val="tx1"/>
              </a:solidFill>
              <a:effectLst/>
              <a:latin typeface="Arial Nova Light" pitchFamily="34" charset="0"/>
              <a:ea typeface="+mn-ea"/>
              <a:cs typeface="Arial Nova Light" pitchFamily="34" charset="0"/>
            </a:endParaRPr>
          </a:p>
          <a:p>
            <a:r>
              <a:rPr lang="en-GB" sz="1000" b="0" i="0" kern="1200" dirty="0">
                <a:solidFill>
                  <a:schemeClr val="tx1"/>
                </a:solidFill>
                <a:effectLst/>
                <a:latin typeface="Arial Nova Light" pitchFamily="34" charset="0"/>
                <a:ea typeface="+mn-ea"/>
                <a:cs typeface="Arial Nova Light" pitchFamily="34" charset="0"/>
              </a:rPr>
              <a:t>This is just guidance – but following this will make the election a better experience for everyone – most importantly the voters, who should be able to vote in a free and fair way, and have confidence in both the result and their elected officials</a:t>
            </a:r>
          </a:p>
          <a:p>
            <a:endParaRPr lang="en-GB" dirty="0"/>
          </a:p>
        </p:txBody>
      </p:sp>
      <p:sp>
        <p:nvSpPr>
          <p:cNvPr id="4" name="Slide Number Placeholder 3">
            <a:extLst>
              <a:ext uri="{FF2B5EF4-FFF2-40B4-BE49-F238E27FC236}">
                <a16:creationId xmlns:a16="http://schemas.microsoft.com/office/drawing/2014/main" id="{3A4BC930-465D-EC0B-B37A-1B044A325BA4}"/>
              </a:ext>
            </a:extLst>
          </p:cNvPr>
          <p:cNvSpPr>
            <a:spLocks noGrp="1"/>
          </p:cNvSpPr>
          <p:nvPr>
            <p:ph type="sldNum" sz="quarter" idx="5"/>
          </p:nvPr>
        </p:nvSpPr>
        <p:spPr/>
        <p:txBody>
          <a:bodyPr/>
          <a:lstStyle/>
          <a:p>
            <a:fld id="{606BD850-0564-4E4B-BE85-B7205CE7C8D7}" type="slidenum">
              <a:rPr lang="en-GB" smtClean="0"/>
              <a:t>10</a:t>
            </a:fld>
            <a:endParaRPr lang="en-GB"/>
          </a:p>
        </p:txBody>
      </p:sp>
    </p:spTree>
    <p:extLst>
      <p:ext uri="{BB962C8B-B14F-4D97-AF65-F5344CB8AC3E}">
        <p14:creationId xmlns:p14="http://schemas.microsoft.com/office/powerpoint/2010/main" val="91720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17</a:t>
            </a:fld>
            <a:endParaRPr lang="en-GB"/>
          </a:p>
        </p:txBody>
      </p:sp>
    </p:spTree>
    <p:extLst>
      <p:ext uri="{BB962C8B-B14F-4D97-AF65-F5344CB8AC3E}">
        <p14:creationId xmlns:p14="http://schemas.microsoft.com/office/powerpoint/2010/main" val="2774471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8ACB8-8C3C-C55F-F97F-4977D4591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16926-177D-ACE0-C435-41245D9F4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1499E-3169-4390-C304-8C5D95D20768}"/>
              </a:ext>
            </a:extLst>
          </p:cNvPr>
          <p:cNvSpPr>
            <a:spLocks noGrp="1"/>
          </p:cNvSpPr>
          <p:nvPr>
            <p:ph type="body" idx="1"/>
          </p:nvPr>
        </p:nvSpPr>
        <p:spPr/>
        <p:txBody>
          <a:bodyPr/>
          <a:lstStyle/>
          <a:p>
            <a:r>
              <a:rPr lang="en-GB" dirty="0"/>
              <a:t>This is not an exhaustive list – there are other things which may come under election rules, as well as things which could be classed as ordinary criminal offences – but worth making sure you know the rules.</a:t>
            </a:r>
          </a:p>
          <a:p>
            <a:endParaRPr lang="en-GB" dirty="0"/>
          </a:p>
          <a:p>
            <a:r>
              <a:rPr lang="en-GB" dirty="0"/>
              <a:t>These are all offences which could result in criminal conviction and the election result being overturned. You should be careful to ensure you are not doing something you shouldn’t – or doing something which could be interpreted as you trying to break the rules.</a:t>
            </a:r>
          </a:p>
          <a:p>
            <a:endParaRPr lang="en-GB" dirty="0"/>
          </a:p>
          <a:p>
            <a:endParaRPr lang="en-GB" dirty="0"/>
          </a:p>
        </p:txBody>
      </p:sp>
      <p:sp>
        <p:nvSpPr>
          <p:cNvPr id="4" name="Slide Number Placeholder 3">
            <a:extLst>
              <a:ext uri="{FF2B5EF4-FFF2-40B4-BE49-F238E27FC236}">
                <a16:creationId xmlns:a16="http://schemas.microsoft.com/office/drawing/2014/main" id="{3B6EAF33-43B7-8B3E-1EF0-A4FECDFF87BD}"/>
              </a:ext>
            </a:extLst>
          </p:cNvPr>
          <p:cNvSpPr>
            <a:spLocks noGrp="1"/>
          </p:cNvSpPr>
          <p:nvPr>
            <p:ph type="sldNum" sz="quarter" idx="5"/>
          </p:nvPr>
        </p:nvSpPr>
        <p:spPr/>
        <p:txBody>
          <a:bodyPr/>
          <a:lstStyle/>
          <a:p>
            <a:fld id="{606BD850-0564-4E4B-BE85-B7205CE7C8D7}" type="slidenum">
              <a:rPr lang="en-GB" smtClean="0"/>
              <a:t>21</a:t>
            </a:fld>
            <a:endParaRPr lang="en-GB"/>
          </a:p>
        </p:txBody>
      </p:sp>
    </p:spTree>
    <p:extLst>
      <p:ext uri="{BB962C8B-B14F-4D97-AF65-F5344CB8AC3E}">
        <p14:creationId xmlns:p14="http://schemas.microsoft.com/office/powerpoint/2010/main" val="368300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A4647-8C07-A53F-321A-C6F70AA1D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B0842-9EA5-E96A-33BE-CAD1E6D29E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7F2BE-AF8C-E573-F779-5FFE32FE0C6E}"/>
              </a:ext>
            </a:extLst>
          </p:cNvPr>
          <p:cNvSpPr>
            <a:spLocks noGrp="1"/>
          </p:cNvSpPr>
          <p:nvPr>
            <p:ph type="body" idx="1"/>
          </p:nvPr>
        </p:nvSpPr>
        <p:spPr/>
        <p:txBody>
          <a:bodyPr/>
          <a:lstStyle/>
          <a:p>
            <a:endParaRPr lang="en-GB" dirty="0"/>
          </a:p>
          <a:p>
            <a:pPr eaLnBrk="1" hangingPunct="1">
              <a:lnSpc>
                <a:spcPct val="80000"/>
              </a:lnSpc>
            </a:pPr>
            <a:endParaRPr lang="en-GB" altLang="en-US" sz="1000" dirty="0">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F66B17A9-6C7C-F210-1167-4EC9BA1559C6}"/>
              </a:ext>
            </a:extLst>
          </p:cNvPr>
          <p:cNvSpPr>
            <a:spLocks noGrp="1"/>
          </p:cNvSpPr>
          <p:nvPr>
            <p:ph type="sldNum" sz="quarter" idx="5"/>
          </p:nvPr>
        </p:nvSpPr>
        <p:spPr/>
        <p:txBody>
          <a:bodyPr/>
          <a:lstStyle/>
          <a:p>
            <a:fld id="{606BD850-0564-4E4B-BE85-B7205CE7C8D7}" type="slidenum">
              <a:rPr lang="en-GB" smtClean="0"/>
              <a:t>22</a:t>
            </a:fld>
            <a:endParaRPr lang="en-GB"/>
          </a:p>
        </p:txBody>
      </p:sp>
    </p:spTree>
    <p:extLst>
      <p:ext uri="{BB962C8B-B14F-4D97-AF65-F5344CB8AC3E}">
        <p14:creationId xmlns:p14="http://schemas.microsoft.com/office/powerpoint/2010/main" val="290244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CB708-02BB-44BF-55FC-456A45553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D64ED-009A-5E27-67E9-3BC85F76F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77DE9-07E2-D512-C786-FF2A62342692}"/>
              </a:ext>
            </a:extLst>
          </p:cNvPr>
          <p:cNvSpPr>
            <a:spLocks noGrp="1"/>
          </p:cNvSpPr>
          <p:nvPr>
            <p:ph type="body" idx="1"/>
          </p:nvPr>
        </p:nvSpPr>
        <p:spPr/>
        <p:txBody>
          <a:bodyPr/>
          <a:lstStyle/>
          <a:p>
            <a:pPr eaLnBrk="1" hangingPunct="1"/>
            <a:r>
              <a:rPr lang="en-GB" altLang="en-US" dirty="0">
                <a:latin typeface="Arial" panose="020B0604020202020204" pitchFamily="34" charset="0"/>
              </a:rPr>
              <a:t>We will be opening postal votes at the Birmingham Midland Institute on Margaret Street.</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Starting on Thursday 28 April at 10am – and every day at 10am until polling day (not including the weekend or bank holiday)</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Ballot papers are kept face down throughout the process – and you should not be looking to try and see the votes through the papers – anyone ‘tallying’ votes during the process will be asked to leave.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sent out letters of admittance to candidates and agents last week – to the election agents office address. If you haven’t had them – let us know and we can email a copy to you. If you wish to appoint someone else to attend – email us 24 hours before the session they wish to attend. If you can provide us with their email address we will send them a letter of admittance directly – otherwise we will send it to you to pass on.</a:t>
            </a:r>
          </a:p>
          <a:p>
            <a:endParaRPr lang="en-GB" dirty="0"/>
          </a:p>
        </p:txBody>
      </p:sp>
      <p:sp>
        <p:nvSpPr>
          <p:cNvPr id="4" name="Slide Number Placeholder 3">
            <a:extLst>
              <a:ext uri="{FF2B5EF4-FFF2-40B4-BE49-F238E27FC236}">
                <a16:creationId xmlns:a16="http://schemas.microsoft.com/office/drawing/2014/main" id="{10FAB58D-3A6B-B9A9-E0E5-265E4EE38A16}"/>
              </a:ext>
            </a:extLst>
          </p:cNvPr>
          <p:cNvSpPr>
            <a:spLocks noGrp="1"/>
          </p:cNvSpPr>
          <p:nvPr>
            <p:ph type="sldNum" sz="quarter" idx="5"/>
          </p:nvPr>
        </p:nvSpPr>
        <p:spPr/>
        <p:txBody>
          <a:bodyPr/>
          <a:lstStyle/>
          <a:p>
            <a:fld id="{606BD850-0564-4E4B-BE85-B7205CE7C8D7}" type="slidenum">
              <a:rPr lang="en-GB" smtClean="0"/>
              <a:t>23</a:t>
            </a:fld>
            <a:endParaRPr lang="en-GB"/>
          </a:p>
        </p:txBody>
      </p:sp>
    </p:spTree>
    <p:extLst>
      <p:ext uri="{BB962C8B-B14F-4D97-AF65-F5344CB8AC3E}">
        <p14:creationId xmlns:p14="http://schemas.microsoft.com/office/powerpoint/2010/main" val="351833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75A87-7C24-BCD0-D52A-24441497D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8CC41-BE28-A4F3-EB35-C78BE68D3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6CE6B-51A7-D181-5833-7BF7CB0EA475}"/>
              </a:ext>
            </a:extLst>
          </p:cNvPr>
          <p:cNvSpPr>
            <a:spLocks noGrp="1"/>
          </p:cNvSpPr>
          <p:nvPr>
            <p:ph type="body" idx="1"/>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And a gentle reminder – you are at the postal vote opening to observe the process and to maintain transparency. You are reminded that you are bound by the secrecy requirements and shouldn’t be passing on information obtained in the opening. Tallying is a potential criminal offence so DON’T DO IT!!!</a:t>
            </a:r>
          </a:p>
          <a:p>
            <a:endParaRPr lang="en-GB" dirty="0"/>
          </a:p>
        </p:txBody>
      </p:sp>
      <p:sp>
        <p:nvSpPr>
          <p:cNvPr id="4" name="Slide Number Placeholder 3">
            <a:extLst>
              <a:ext uri="{FF2B5EF4-FFF2-40B4-BE49-F238E27FC236}">
                <a16:creationId xmlns:a16="http://schemas.microsoft.com/office/drawing/2014/main" id="{3756FF06-B40D-E430-8E68-01B2A0AB7884}"/>
              </a:ext>
            </a:extLst>
          </p:cNvPr>
          <p:cNvSpPr>
            <a:spLocks noGrp="1"/>
          </p:cNvSpPr>
          <p:nvPr>
            <p:ph type="sldNum" sz="quarter" idx="5"/>
          </p:nvPr>
        </p:nvSpPr>
        <p:spPr/>
        <p:txBody>
          <a:bodyPr/>
          <a:lstStyle/>
          <a:p>
            <a:fld id="{606BD850-0564-4E4B-BE85-B7205CE7C8D7}" type="slidenum">
              <a:rPr lang="en-GB" smtClean="0"/>
              <a:t>24</a:t>
            </a:fld>
            <a:endParaRPr lang="en-GB"/>
          </a:p>
        </p:txBody>
      </p:sp>
    </p:spTree>
    <p:extLst>
      <p:ext uri="{BB962C8B-B14F-4D97-AF65-F5344CB8AC3E}">
        <p14:creationId xmlns:p14="http://schemas.microsoft.com/office/powerpoint/2010/main" val="291787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EFC4-81AC-059A-5B36-C339DCBEE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1E4D0-E9E6-509E-60C7-E8D91DE80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049AB-1E49-45EF-A8A2-FF8822EA0FF1}"/>
              </a:ext>
            </a:extLst>
          </p:cNvPr>
          <p:cNvSpPr>
            <a:spLocks noGrp="1"/>
          </p:cNvSpPr>
          <p:nvPr>
            <p:ph type="body" idx="1"/>
          </p:nvPr>
        </p:nvSpPr>
        <p:spPr/>
        <p:txBody>
          <a:bodyPr/>
          <a:lstStyle/>
          <a:p>
            <a:r>
              <a:rPr lang="en-GB" dirty="0"/>
              <a:t>Polling day itself will be very busy for all of us!</a:t>
            </a:r>
          </a:p>
          <a:p>
            <a:endParaRPr lang="en-GB" dirty="0"/>
          </a:p>
          <a:p>
            <a:r>
              <a:rPr lang="en-GB" dirty="0"/>
              <a:t>Polling stations will be open from 7am until 10pm. </a:t>
            </a:r>
          </a:p>
          <a:p>
            <a:endParaRPr lang="en-GB" dirty="0"/>
          </a:p>
          <a:p>
            <a:r>
              <a:rPr lang="en-GB" dirty="0"/>
              <a:t>The elections office will be open from 6.30am until 11pm in order to deal with any enquiries. </a:t>
            </a:r>
          </a:p>
          <a:p>
            <a:endParaRPr lang="en-GB" dirty="0"/>
          </a:p>
          <a:p>
            <a:r>
              <a:rPr lang="en-GB" dirty="0"/>
              <a:t>Although polls close at 10pm – if there is a queue of people waiting to vote, they will all be issued with a ballot paper – as long as they joined the queue before 10pm.</a:t>
            </a:r>
          </a:p>
          <a:p>
            <a:endParaRPr lang="en-GB" dirty="0"/>
          </a:p>
          <a:p>
            <a:r>
              <a:rPr lang="en-GB" dirty="0"/>
              <a:t>After 10pm (when polls have closed and everyone voted – the presiding officers will deliver the ballot boxes to various collection centres throughout Birmingham – the ballot boxes will be loaded onto secure vans and delivered to the count centre.</a:t>
            </a:r>
          </a:p>
          <a:p>
            <a:endParaRPr lang="en-GB" dirty="0"/>
          </a:p>
        </p:txBody>
      </p:sp>
      <p:sp>
        <p:nvSpPr>
          <p:cNvPr id="4" name="Slide Number Placeholder 3">
            <a:extLst>
              <a:ext uri="{FF2B5EF4-FFF2-40B4-BE49-F238E27FC236}">
                <a16:creationId xmlns:a16="http://schemas.microsoft.com/office/drawing/2014/main" id="{808DD4C0-7577-DF90-CC8E-3F34DDF9DFA5}"/>
              </a:ext>
            </a:extLst>
          </p:cNvPr>
          <p:cNvSpPr>
            <a:spLocks noGrp="1"/>
          </p:cNvSpPr>
          <p:nvPr>
            <p:ph type="sldNum" sz="quarter" idx="5"/>
          </p:nvPr>
        </p:nvSpPr>
        <p:spPr/>
        <p:txBody>
          <a:bodyPr/>
          <a:lstStyle/>
          <a:p>
            <a:fld id="{606BD850-0564-4E4B-BE85-B7205CE7C8D7}" type="slidenum">
              <a:rPr lang="en-GB" smtClean="0"/>
              <a:t>25</a:t>
            </a:fld>
            <a:endParaRPr lang="en-GB"/>
          </a:p>
        </p:txBody>
      </p:sp>
    </p:spTree>
    <p:extLst>
      <p:ext uri="{BB962C8B-B14F-4D97-AF65-F5344CB8AC3E}">
        <p14:creationId xmlns:p14="http://schemas.microsoft.com/office/powerpoint/2010/main" val="3155337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09434-37D7-5472-8ADA-6528E6876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B3135-401D-7AAF-4D7B-6F8E940A2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EAFCB-AE3B-6DAF-7CD8-49CB9A031647}"/>
              </a:ext>
            </a:extLst>
          </p:cNvPr>
          <p:cNvSpPr>
            <a:spLocks noGrp="1"/>
          </p:cNvSpPr>
          <p:nvPr>
            <p:ph type="body" idx="1"/>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altLang="en-US" sz="1000" dirty="0">
                <a:latin typeface="Arial" panose="020B0604020202020204" pitchFamily="34" charset="0"/>
              </a:rPr>
              <a:t>Different roles and different rules governing what they can do – however – if they are ‘your people’ you are responsible for them. Any bad behaviour by any of these people – for example activists congregating outside polling stations and disrupting the voting process reflects badly on you – and you need to keep them in line.</a:t>
            </a:r>
          </a:p>
          <a:p>
            <a:pPr marL="0" marR="0" lvl="0" indent="0" algn="l" defTabSz="779252" rtl="0" eaLnBrk="1" fontAlgn="auto" latinLnBrk="0" hangingPunct="1">
              <a:lnSpc>
                <a:spcPct val="100000"/>
              </a:lnSpc>
              <a:spcBef>
                <a:spcPts val="0"/>
              </a:spcBef>
              <a:spcAft>
                <a:spcPts val="0"/>
              </a:spcAft>
              <a:buClrTx/>
              <a:buSzTx/>
              <a:buFontTx/>
              <a:buNone/>
              <a:tabLst/>
              <a:defRPr/>
            </a:pPr>
            <a:endParaRPr lang="en-GB" altLang="en-US" sz="1000" dirty="0">
              <a:latin typeface="Arial" panose="020B0604020202020204" pitchFamily="34" charset="0"/>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GB" altLang="en-US" sz="1000" dirty="0">
                <a:latin typeface="Arial" panose="020B0604020202020204" pitchFamily="34" charset="0"/>
              </a:rPr>
              <a:t>We will discuss how we deal with complaints on the day shortly.</a:t>
            </a:r>
          </a:p>
          <a:p>
            <a:endParaRPr lang="en-GB" dirty="0"/>
          </a:p>
        </p:txBody>
      </p:sp>
      <p:sp>
        <p:nvSpPr>
          <p:cNvPr id="4" name="Slide Number Placeholder 3">
            <a:extLst>
              <a:ext uri="{FF2B5EF4-FFF2-40B4-BE49-F238E27FC236}">
                <a16:creationId xmlns:a16="http://schemas.microsoft.com/office/drawing/2014/main" id="{218EAB26-7A06-4F7F-E6B7-DC0ADE17D06E}"/>
              </a:ext>
            </a:extLst>
          </p:cNvPr>
          <p:cNvSpPr>
            <a:spLocks noGrp="1"/>
          </p:cNvSpPr>
          <p:nvPr>
            <p:ph type="sldNum" sz="quarter" idx="5"/>
          </p:nvPr>
        </p:nvSpPr>
        <p:spPr/>
        <p:txBody>
          <a:bodyPr/>
          <a:lstStyle/>
          <a:p>
            <a:fld id="{606BD850-0564-4E4B-BE85-B7205CE7C8D7}" type="slidenum">
              <a:rPr lang="en-GB" smtClean="0"/>
              <a:t>26</a:t>
            </a:fld>
            <a:endParaRPr lang="en-GB"/>
          </a:p>
        </p:txBody>
      </p:sp>
    </p:spTree>
    <p:extLst>
      <p:ext uri="{BB962C8B-B14F-4D97-AF65-F5344CB8AC3E}">
        <p14:creationId xmlns:p14="http://schemas.microsoft.com/office/powerpoint/2010/main" val="593989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E98F-947E-66CC-9660-9F6A6EFCA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3DA7A-0920-917D-899E-F4E59EFA0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91709-7634-AAC9-4728-15B1973A35F7}"/>
              </a:ext>
            </a:extLst>
          </p:cNvPr>
          <p:cNvSpPr>
            <a:spLocks noGrp="1"/>
          </p:cNvSpPr>
          <p:nvPr>
            <p:ph type="body" idx="1"/>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altLang="en-US" sz="1000" dirty="0">
                <a:latin typeface="Arial" panose="020B0604020202020204" pitchFamily="34" charset="0"/>
              </a:rPr>
              <a:t>Different roles and different rules governing what they can do – however – if they are ‘your people’ you are responsible for them. Any bad behaviour by any of these people – for example activists congregating outside polling stations and disrupting the voting process reflects badly on you – and you need to keep them in line.</a:t>
            </a:r>
          </a:p>
          <a:p>
            <a:pPr marL="0" marR="0" lvl="0" indent="0" algn="l" defTabSz="779252" rtl="0" eaLnBrk="1" fontAlgn="auto" latinLnBrk="0" hangingPunct="1">
              <a:lnSpc>
                <a:spcPct val="100000"/>
              </a:lnSpc>
              <a:spcBef>
                <a:spcPts val="0"/>
              </a:spcBef>
              <a:spcAft>
                <a:spcPts val="0"/>
              </a:spcAft>
              <a:buClrTx/>
              <a:buSzTx/>
              <a:buFontTx/>
              <a:buNone/>
              <a:tabLst/>
              <a:defRPr/>
            </a:pPr>
            <a:endParaRPr lang="en-GB" altLang="en-US" sz="1000" dirty="0">
              <a:latin typeface="Arial" panose="020B0604020202020204" pitchFamily="34" charset="0"/>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GB" altLang="en-US" sz="1000" dirty="0">
                <a:latin typeface="Arial" panose="020B0604020202020204" pitchFamily="34" charset="0"/>
              </a:rPr>
              <a:t>We will discuss how we deal with complaints on the day shortly.</a:t>
            </a:r>
          </a:p>
          <a:p>
            <a:endParaRPr lang="en-GB" dirty="0"/>
          </a:p>
        </p:txBody>
      </p:sp>
      <p:sp>
        <p:nvSpPr>
          <p:cNvPr id="4" name="Slide Number Placeholder 3">
            <a:extLst>
              <a:ext uri="{FF2B5EF4-FFF2-40B4-BE49-F238E27FC236}">
                <a16:creationId xmlns:a16="http://schemas.microsoft.com/office/drawing/2014/main" id="{C26FE90A-AE45-0FAE-D0F8-4747D8BB14F0}"/>
              </a:ext>
            </a:extLst>
          </p:cNvPr>
          <p:cNvSpPr>
            <a:spLocks noGrp="1"/>
          </p:cNvSpPr>
          <p:nvPr>
            <p:ph type="sldNum" sz="quarter" idx="5"/>
          </p:nvPr>
        </p:nvSpPr>
        <p:spPr/>
        <p:txBody>
          <a:bodyPr/>
          <a:lstStyle/>
          <a:p>
            <a:fld id="{606BD850-0564-4E4B-BE85-B7205CE7C8D7}" type="slidenum">
              <a:rPr lang="en-GB" smtClean="0"/>
              <a:t>27</a:t>
            </a:fld>
            <a:endParaRPr lang="en-GB"/>
          </a:p>
        </p:txBody>
      </p:sp>
    </p:spTree>
    <p:extLst>
      <p:ext uri="{BB962C8B-B14F-4D97-AF65-F5344CB8AC3E}">
        <p14:creationId xmlns:p14="http://schemas.microsoft.com/office/powerpoint/2010/main" val="927814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72B3B-13C3-6AFD-F65F-BF95E9C26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F9657-FB8B-2B58-00CA-1B1575223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ECC87-AB04-F6C0-F74F-3CD8B1C0C5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B5189A-B99C-9766-75D9-68569AFE9CD0}"/>
              </a:ext>
            </a:extLst>
          </p:cNvPr>
          <p:cNvSpPr>
            <a:spLocks noGrp="1"/>
          </p:cNvSpPr>
          <p:nvPr>
            <p:ph type="sldNum" sz="quarter" idx="5"/>
          </p:nvPr>
        </p:nvSpPr>
        <p:spPr/>
        <p:txBody>
          <a:bodyPr/>
          <a:lstStyle/>
          <a:p>
            <a:fld id="{606BD850-0564-4E4B-BE85-B7205CE7C8D7}" type="slidenum">
              <a:rPr lang="en-GB" smtClean="0"/>
              <a:t>28</a:t>
            </a:fld>
            <a:endParaRPr lang="en-GB"/>
          </a:p>
        </p:txBody>
      </p:sp>
    </p:spTree>
    <p:extLst>
      <p:ext uri="{BB962C8B-B14F-4D97-AF65-F5344CB8AC3E}">
        <p14:creationId xmlns:p14="http://schemas.microsoft.com/office/powerpoint/2010/main" val="329383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intending to give you a brief overview of the election process, and to give you the chance to ask questions.</a:t>
            </a:r>
          </a:p>
          <a:p>
            <a:endParaRPr lang="en-GB" dirty="0"/>
          </a:p>
          <a:p>
            <a:r>
              <a:rPr lang="en-GB" dirty="0"/>
              <a:t>Hopefully by the end of the session you will have a more detailed understanding of how the election is being run, as well as the dos and don’ts around the campaign.</a:t>
            </a:r>
          </a:p>
          <a:p>
            <a:endParaRPr lang="en-GB" dirty="0"/>
          </a:p>
          <a:p>
            <a:r>
              <a:rPr lang="en-GB" dirty="0"/>
              <a:t>We will also be highlighting the changes that the Elections Act has introduced – although it has been in place since 2023, and we have had the Parliamentary Election since, it is worth reiterating as for some of you it will be the first election you have been involved in with these rules in force.</a:t>
            </a:r>
          </a:p>
          <a:p>
            <a:endParaRPr lang="en-GB" dirty="0"/>
          </a:p>
          <a:p>
            <a:r>
              <a:rPr lang="en-GB" dirty="0"/>
              <a:t>We will also cover some of the logistics around polling day and the count.</a:t>
            </a:r>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2</a:t>
            </a:fld>
            <a:endParaRPr lang="en-GB"/>
          </a:p>
        </p:txBody>
      </p:sp>
    </p:spTree>
    <p:extLst>
      <p:ext uri="{BB962C8B-B14F-4D97-AF65-F5344CB8AC3E}">
        <p14:creationId xmlns:p14="http://schemas.microsoft.com/office/powerpoint/2010/main" val="3055347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A207F-8205-48BC-4A64-D1BF965E8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2522F-D541-BEF5-4C08-A00A5CD68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B51AB-6BD4-CC57-D3B7-6BF7A33B23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2853B2-0401-D50E-D36C-45C162877F7D}"/>
              </a:ext>
            </a:extLst>
          </p:cNvPr>
          <p:cNvSpPr>
            <a:spLocks noGrp="1"/>
          </p:cNvSpPr>
          <p:nvPr>
            <p:ph type="sldNum" sz="quarter" idx="5"/>
          </p:nvPr>
        </p:nvSpPr>
        <p:spPr/>
        <p:txBody>
          <a:bodyPr/>
          <a:lstStyle/>
          <a:p>
            <a:fld id="{606BD850-0564-4E4B-BE85-B7205CE7C8D7}" type="slidenum">
              <a:rPr lang="en-GB" smtClean="0"/>
              <a:t>29</a:t>
            </a:fld>
            <a:endParaRPr lang="en-GB"/>
          </a:p>
        </p:txBody>
      </p:sp>
    </p:spTree>
    <p:extLst>
      <p:ext uri="{BB962C8B-B14F-4D97-AF65-F5344CB8AC3E}">
        <p14:creationId xmlns:p14="http://schemas.microsoft.com/office/powerpoint/2010/main" val="138631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09350-91A0-CA4C-A154-F24E920B3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4F1371-7CCA-ECAC-1E9A-45A7DCD5C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AA83B-3414-13EC-C8CC-7D31D3AE5625}"/>
              </a:ext>
            </a:extLst>
          </p:cNvPr>
          <p:cNvSpPr>
            <a:spLocks noGrp="1"/>
          </p:cNvSpPr>
          <p:nvPr>
            <p:ph type="body" idx="1"/>
          </p:nvPr>
        </p:nvSpPr>
        <p:spPr/>
        <p:txBody>
          <a:bodyPr/>
          <a:lstStyle/>
          <a:p>
            <a:pPr eaLnBrk="1" hangingPunct="1"/>
            <a:r>
              <a:rPr lang="en-GB" altLang="en-US" sz="1000" b="1" dirty="0">
                <a:latin typeface="Arial" panose="020B0604020202020204" pitchFamily="34" charset="0"/>
              </a:rPr>
              <a:t>We refer to them as “other activists” and some could call them campaigners. </a:t>
            </a:r>
          </a:p>
          <a:p>
            <a:pPr eaLnBrk="1" hangingPunct="1"/>
            <a:endParaRPr lang="en-GB" altLang="en-US" sz="1000" b="1" dirty="0">
              <a:latin typeface="Arial" panose="020B0604020202020204" pitchFamily="34" charset="0"/>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rPr>
              <a:t>This tends to be a phenomenon (and an issue) at local elections only – large groups of supporters of a particular candidate standing outside the entrance to a polling station. </a:t>
            </a:r>
          </a:p>
          <a:p>
            <a:pPr eaLnBrk="1" hangingPunct="1"/>
            <a:endParaRPr lang="en-GB" altLang="en-US" sz="1000" b="1" dirty="0">
              <a:latin typeface="Arial" panose="020B0604020202020204" pitchFamily="34" charset="0"/>
            </a:endParaRPr>
          </a:p>
          <a:p>
            <a:pPr eaLnBrk="1" hangingPunct="1"/>
            <a:r>
              <a:rPr lang="en-GB" altLang="en-US" sz="1000" b="1" dirty="0">
                <a:latin typeface="Arial" panose="020B0604020202020204" pitchFamily="34" charset="0"/>
              </a:rPr>
              <a:t>No need to have 20/30 – candidates need to exercise  caution</a:t>
            </a:r>
          </a:p>
          <a:p>
            <a:pPr eaLnBrk="1" hangingPunct="1"/>
            <a:endParaRPr lang="en-GB" altLang="en-US" sz="1000" b="1" dirty="0">
              <a:latin typeface="Arial" panose="020B0604020202020204" pitchFamily="34" charset="0"/>
            </a:endParaRPr>
          </a:p>
          <a:p>
            <a:pPr eaLnBrk="1" hangingPunct="1"/>
            <a:r>
              <a:rPr lang="en-GB" altLang="en-US" sz="1000" b="1" dirty="0">
                <a:latin typeface="Arial" panose="020B0604020202020204" pitchFamily="34" charset="0"/>
              </a:rPr>
              <a:t>Will be used against you amid allegations of intimidation – having to walk through a group of 20 campaigners can be quite intimidating for electors, and could potentially put them off going in to vote.</a:t>
            </a:r>
          </a:p>
          <a:p>
            <a:pPr eaLnBrk="1" hangingPunct="1"/>
            <a:endParaRPr lang="en-GB" altLang="en-US" sz="1000" b="1" dirty="0">
              <a:latin typeface="Arial" panose="020B0604020202020204" pitchFamily="34" charset="0"/>
            </a:endParaRPr>
          </a:p>
          <a:p>
            <a:pPr eaLnBrk="1" hangingPunct="1"/>
            <a:r>
              <a:rPr lang="en-GB" altLang="en-US" sz="1000" b="1" dirty="0">
                <a:latin typeface="Arial" panose="020B0604020202020204" pitchFamily="34" charset="0"/>
              </a:rPr>
              <a:t>We have a number of options to deal with issues – we will have security available for certain stations if there are persistent complaints, we have additional polling station inspectors who can attend to trouble shoot, and if necessary – the police can be informed.</a:t>
            </a:r>
          </a:p>
          <a:p>
            <a:pPr eaLnBrk="1" hangingPunct="1"/>
            <a:endParaRPr lang="en-GB" altLang="en-US" sz="1000" b="1" dirty="0">
              <a:latin typeface="Arial" panose="020B0604020202020204" pitchFamily="34" charset="0"/>
            </a:endParaRPr>
          </a:p>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Other campaigners – do not obstruct access to polling station venues – and keep access routes clear. If you have a lot of campaigners/activists around one venue/in one location – think about how this looks. Does it feel threatening or intimidating for someone who has turned up to vote – and feels like they have to walk a gauntlet in order to go and cast their vote? We will move people on if this happens – and large groups of people will likely be asked to move on by the police </a:t>
            </a:r>
          </a:p>
          <a:p>
            <a:pPr eaLnBrk="1" hangingPunct="1"/>
            <a:endParaRPr lang="en-GB" altLang="en-US" sz="1000" b="1" dirty="0">
              <a:latin typeface="Arial" panose="020B0604020202020204" pitchFamily="34" charset="0"/>
            </a:endParaRPr>
          </a:p>
          <a:p>
            <a:pPr eaLnBrk="1" hangingPunct="1"/>
            <a:r>
              <a:rPr lang="en-GB" altLang="en-US" sz="1000" b="1" dirty="0">
                <a:latin typeface="Arial" panose="020B0604020202020204" pitchFamily="34" charset="0"/>
              </a:rPr>
              <a:t>On public highway  - RO has no remit</a:t>
            </a:r>
          </a:p>
          <a:p>
            <a:pPr eaLnBrk="1" hangingPunct="1"/>
            <a:r>
              <a:rPr lang="en-GB" altLang="en-US" sz="1000" b="1" dirty="0">
                <a:latin typeface="Arial" panose="020B0604020202020204" pitchFamily="34" charset="0"/>
              </a:rPr>
              <a:t>                              - police only if public order or other criminal offence.</a:t>
            </a:r>
          </a:p>
          <a:p>
            <a:endParaRPr lang="en-GB" dirty="0"/>
          </a:p>
        </p:txBody>
      </p:sp>
      <p:sp>
        <p:nvSpPr>
          <p:cNvPr id="4" name="Slide Number Placeholder 3">
            <a:extLst>
              <a:ext uri="{FF2B5EF4-FFF2-40B4-BE49-F238E27FC236}">
                <a16:creationId xmlns:a16="http://schemas.microsoft.com/office/drawing/2014/main" id="{9A93BD19-3B84-8052-0282-FD2C74DF285A}"/>
              </a:ext>
            </a:extLst>
          </p:cNvPr>
          <p:cNvSpPr>
            <a:spLocks noGrp="1"/>
          </p:cNvSpPr>
          <p:nvPr>
            <p:ph type="sldNum" sz="quarter" idx="5"/>
          </p:nvPr>
        </p:nvSpPr>
        <p:spPr/>
        <p:txBody>
          <a:bodyPr/>
          <a:lstStyle/>
          <a:p>
            <a:fld id="{606BD850-0564-4E4B-BE85-B7205CE7C8D7}" type="slidenum">
              <a:rPr lang="en-GB" smtClean="0"/>
              <a:t>30</a:t>
            </a:fld>
            <a:endParaRPr lang="en-GB"/>
          </a:p>
        </p:txBody>
      </p:sp>
    </p:spTree>
    <p:extLst>
      <p:ext uri="{BB962C8B-B14F-4D97-AF65-F5344CB8AC3E}">
        <p14:creationId xmlns:p14="http://schemas.microsoft.com/office/powerpoint/2010/main" val="1552910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BEBFE-B912-51A1-94C5-3107DE134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30759-39DB-CE84-B506-AB516D1C2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689C5A-E546-ADFA-21E7-2E65807658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9A2371-3704-F8B5-7ED4-B04DEF55071A}"/>
              </a:ext>
            </a:extLst>
          </p:cNvPr>
          <p:cNvSpPr>
            <a:spLocks noGrp="1"/>
          </p:cNvSpPr>
          <p:nvPr>
            <p:ph type="sldNum" sz="quarter" idx="5"/>
          </p:nvPr>
        </p:nvSpPr>
        <p:spPr/>
        <p:txBody>
          <a:bodyPr/>
          <a:lstStyle/>
          <a:p>
            <a:fld id="{606BD850-0564-4E4B-BE85-B7205CE7C8D7}" type="slidenum">
              <a:rPr lang="en-GB" smtClean="0"/>
              <a:t>31</a:t>
            </a:fld>
            <a:endParaRPr lang="en-GB"/>
          </a:p>
        </p:txBody>
      </p:sp>
    </p:spTree>
    <p:extLst>
      <p:ext uri="{BB962C8B-B14F-4D97-AF65-F5344CB8AC3E}">
        <p14:creationId xmlns:p14="http://schemas.microsoft.com/office/powerpoint/2010/main" val="3018786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94C07-4AC8-8563-C7E0-159DBB6ED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DCAA6-1537-0309-10DE-3300C112C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6561C-75E9-6BD6-07E5-AFCD471E49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467FE2F-AE29-B183-746C-00711C194E8A}"/>
              </a:ext>
            </a:extLst>
          </p:cNvPr>
          <p:cNvSpPr>
            <a:spLocks noGrp="1"/>
          </p:cNvSpPr>
          <p:nvPr>
            <p:ph type="sldNum" sz="quarter" idx="5"/>
          </p:nvPr>
        </p:nvSpPr>
        <p:spPr/>
        <p:txBody>
          <a:bodyPr/>
          <a:lstStyle/>
          <a:p>
            <a:fld id="{606BD850-0564-4E4B-BE85-B7205CE7C8D7}" type="slidenum">
              <a:rPr lang="en-GB" smtClean="0"/>
              <a:t>32</a:t>
            </a:fld>
            <a:endParaRPr lang="en-GB"/>
          </a:p>
        </p:txBody>
      </p:sp>
    </p:spTree>
    <p:extLst>
      <p:ext uri="{BB962C8B-B14F-4D97-AF65-F5344CB8AC3E}">
        <p14:creationId xmlns:p14="http://schemas.microsoft.com/office/powerpoint/2010/main" val="4025733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712D-A9F2-ECB3-7CFD-D0FC50AE7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00173-026D-7E1E-B3B8-122EA1D0B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37638-0A2C-1971-200E-82F9C062F3B6}"/>
              </a:ext>
            </a:extLst>
          </p:cNvPr>
          <p:cNvSpPr>
            <a:spLocks noGrp="1"/>
          </p:cNvSpPr>
          <p:nvPr>
            <p:ph type="body" idx="1"/>
          </p:nvPr>
        </p:nvSpPr>
        <p:spPr/>
        <p:txBody>
          <a:bodyPr/>
          <a:lstStyle/>
          <a:p>
            <a:pPr eaLnBrk="1" hangingPunct="1"/>
            <a:r>
              <a:rPr lang="en-GB" altLang="en-US" dirty="0">
                <a:latin typeface="Arial" panose="020B0604020202020204" pitchFamily="34" charset="0"/>
              </a:rPr>
              <a:t>The first stage is to verify the contents of the ballot box. This is where we check the number of votes in the ballot box matches the number on the Ballot Paper Account</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Once this is done – and we have balanced (there is occasionally a discrepancy – e.g. an elector walks out with the ballot paper in their pocket and the PO doesn’t realise) we then mix the ballot papers from different polling stations – then we sort into candidates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Finally we count the votes – the adjudication of doubtful votes will happen as we go along – rather than wait until the end. The senior count staff will make announcements when they are intending to do it.</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When we have a result we will share the provisional result with the candidates and if there is no request for a recount – we will be ready to declare.</a:t>
            </a:r>
          </a:p>
          <a:p>
            <a:endParaRPr lang="en-GB" dirty="0"/>
          </a:p>
        </p:txBody>
      </p:sp>
      <p:sp>
        <p:nvSpPr>
          <p:cNvPr id="4" name="Slide Number Placeholder 3">
            <a:extLst>
              <a:ext uri="{FF2B5EF4-FFF2-40B4-BE49-F238E27FC236}">
                <a16:creationId xmlns:a16="http://schemas.microsoft.com/office/drawing/2014/main" id="{4BA09EC6-4B86-89E7-534E-29E2495F7571}"/>
              </a:ext>
            </a:extLst>
          </p:cNvPr>
          <p:cNvSpPr>
            <a:spLocks noGrp="1"/>
          </p:cNvSpPr>
          <p:nvPr>
            <p:ph type="sldNum" sz="quarter" idx="5"/>
          </p:nvPr>
        </p:nvSpPr>
        <p:spPr/>
        <p:txBody>
          <a:bodyPr/>
          <a:lstStyle/>
          <a:p>
            <a:fld id="{606BD850-0564-4E4B-BE85-B7205CE7C8D7}" type="slidenum">
              <a:rPr lang="en-GB" smtClean="0"/>
              <a:t>33</a:t>
            </a:fld>
            <a:endParaRPr lang="en-GB"/>
          </a:p>
        </p:txBody>
      </p:sp>
    </p:spTree>
    <p:extLst>
      <p:ext uri="{BB962C8B-B14F-4D97-AF65-F5344CB8AC3E}">
        <p14:creationId xmlns:p14="http://schemas.microsoft.com/office/powerpoint/2010/main" val="2304418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09D5-3454-169C-420C-BE6A8343B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D9E90-9567-F9C8-7A34-CB7E8D90E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2C287-1C6D-FD7F-9801-6E364F80B5D2}"/>
              </a:ext>
            </a:extLst>
          </p:cNvPr>
          <p:cNvSpPr>
            <a:spLocks noGrp="1"/>
          </p:cNvSpPr>
          <p:nvPr>
            <p:ph type="body" idx="1"/>
          </p:nvPr>
        </p:nvSpPr>
        <p:spPr/>
        <p:txBody>
          <a:bodyPr/>
          <a:lstStyle/>
          <a:p>
            <a:pPr eaLnBrk="1" hangingPunct="1"/>
            <a:endParaRPr lang="en-GB" altLang="en-US" dirty="0">
              <a:latin typeface="Arial" panose="020B0604020202020204" pitchFamily="34" charset="0"/>
            </a:endParaRPr>
          </a:p>
          <a:p>
            <a:r>
              <a:rPr lang="en-GB" dirty="0"/>
              <a:t>There are a number of double seat vacancies – and all of Sutton Coldfield Town Council is multi-member. These are counted slightly differently.</a:t>
            </a:r>
          </a:p>
          <a:p>
            <a:endParaRPr lang="en-GB" dirty="0"/>
          </a:p>
          <a:p>
            <a:r>
              <a:rPr lang="en-GB" dirty="0"/>
              <a:t>Verification Is the same – we check the number of ballot papers in the box matches the number of ballot papers on the ballot paper account.</a:t>
            </a:r>
          </a:p>
          <a:p>
            <a:endParaRPr lang="en-GB" dirty="0"/>
          </a:p>
          <a:p>
            <a:r>
              <a:rPr lang="en-GB" dirty="0"/>
              <a:t>However counting the votes is more complicated – we are using the same method we used in 2018, which was well received – and that is using counting boards. </a:t>
            </a:r>
          </a:p>
          <a:p>
            <a:endParaRPr lang="en-GB" dirty="0"/>
          </a:p>
          <a:p>
            <a:r>
              <a:rPr lang="en-GB" dirty="0"/>
              <a:t>We will be holding a number of demonstrations on Friday before the election – at 11.30, 1pm, 2.30 and 4 – I will send an email out shortly with details, but that will explain the process and show you how it works, so that you know what you are looking at </a:t>
            </a:r>
            <a:r>
              <a:rPr lang="en-GB" dirty="0" err="1"/>
              <a:t>at</a:t>
            </a:r>
            <a:r>
              <a:rPr lang="en-GB" dirty="0"/>
              <a:t> the count.</a:t>
            </a:r>
          </a:p>
          <a:p>
            <a:endParaRPr lang="en-GB" dirty="0"/>
          </a:p>
          <a:p>
            <a:r>
              <a:rPr lang="en-GB" dirty="0"/>
              <a:t>There are a number of differences with multi-member counts – we have to account for unused votes (where the person hasn’t used the maximum number of votes that they can – for example only voting for 1 person instead of 2), there is the possibility to reject a ballot paper in part – if the voters intentions are not clear on all the votes cast – you can accept any that are, rather than rejecting the whole ballot paper. Finally we collate the results by using computers (this is more integral in the larger STC seats) - and you can watch this process. We do ask that there is 1 representative per candidate around the laptop (there will be a screen so that you are not standing over the computer inputter)</a:t>
            </a:r>
          </a:p>
          <a:p>
            <a:endParaRPr lang="en-GB" dirty="0"/>
          </a:p>
          <a:p>
            <a:r>
              <a:rPr lang="en-GB" dirty="0"/>
              <a:t>Once the figures have been input, there will be a final check that everything has been accounted for – then we share the provisional result, and if no request for a recount, the result will be ready to declare. As with the single vacancies – no speeches.</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3B4169E3-C4B4-25A8-8CF3-C44990C8D927}"/>
              </a:ext>
            </a:extLst>
          </p:cNvPr>
          <p:cNvSpPr>
            <a:spLocks noGrp="1"/>
          </p:cNvSpPr>
          <p:nvPr>
            <p:ph type="sldNum" sz="quarter" idx="5"/>
          </p:nvPr>
        </p:nvSpPr>
        <p:spPr/>
        <p:txBody>
          <a:bodyPr/>
          <a:lstStyle/>
          <a:p>
            <a:fld id="{606BD850-0564-4E4B-BE85-B7205CE7C8D7}" type="slidenum">
              <a:rPr lang="en-GB" smtClean="0"/>
              <a:t>34</a:t>
            </a:fld>
            <a:endParaRPr lang="en-GB"/>
          </a:p>
        </p:txBody>
      </p:sp>
    </p:spTree>
    <p:extLst>
      <p:ext uri="{BB962C8B-B14F-4D97-AF65-F5344CB8AC3E}">
        <p14:creationId xmlns:p14="http://schemas.microsoft.com/office/powerpoint/2010/main" val="3934274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FB4FD-0D00-548C-659E-BC94EC7C5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73B35-28E3-A062-BD14-89F60E2BA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E3A62-06FD-FC96-DD11-4015B258762C}"/>
              </a:ext>
            </a:extLst>
          </p:cNvPr>
          <p:cNvSpPr>
            <a:spLocks noGrp="1"/>
          </p:cNvSpPr>
          <p:nvPr>
            <p:ph type="body" idx="1"/>
          </p:nvPr>
        </p:nvSpPr>
        <p:spPr/>
        <p:txBody>
          <a:bodyPr/>
          <a:lstStyle/>
          <a:p>
            <a:pPr eaLnBrk="1" hangingPunct="1"/>
            <a:endParaRPr lang="en-GB" altLang="en-US" dirty="0">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8E90D145-E4CA-B3E7-A2D7-9605989C5393}"/>
              </a:ext>
            </a:extLst>
          </p:cNvPr>
          <p:cNvSpPr>
            <a:spLocks noGrp="1"/>
          </p:cNvSpPr>
          <p:nvPr>
            <p:ph type="sldNum" sz="quarter" idx="5"/>
          </p:nvPr>
        </p:nvSpPr>
        <p:spPr/>
        <p:txBody>
          <a:bodyPr/>
          <a:lstStyle/>
          <a:p>
            <a:fld id="{606BD850-0564-4E4B-BE85-B7205CE7C8D7}" type="slidenum">
              <a:rPr lang="en-GB" smtClean="0"/>
              <a:t>35</a:t>
            </a:fld>
            <a:endParaRPr lang="en-GB"/>
          </a:p>
        </p:txBody>
      </p:sp>
    </p:spTree>
    <p:extLst>
      <p:ext uri="{BB962C8B-B14F-4D97-AF65-F5344CB8AC3E}">
        <p14:creationId xmlns:p14="http://schemas.microsoft.com/office/powerpoint/2010/main" val="2602819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B0F15-A519-C51C-03FC-F0DC59536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D3977-558B-F103-29FD-A331C8076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28D73-6DA1-B33F-8AFA-88AC4A3B3715}"/>
              </a:ext>
            </a:extLst>
          </p:cNvPr>
          <p:cNvSpPr>
            <a:spLocks noGrp="1"/>
          </p:cNvSpPr>
          <p:nvPr>
            <p:ph type="body" idx="1"/>
          </p:nvPr>
        </p:nvSpPr>
        <p:spPr/>
        <p:txBody>
          <a:bodyPr/>
          <a:lstStyle/>
          <a:p>
            <a:pPr eaLnBrk="1" hangingPunct="1"/>
            <a:endParaRPr lang="en-GB" altLang="en-US" dirty="0">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B702A2B2-D7BF-0A3A-0A08-491B6D72123F}"/>
              </a:ext>
            </a:extLst>
          </p:cNvPr>
          <p:cNvSpPr>
            <a:spLocks noGrp="1"/>
          </p:cNvSpPr>
          <p:nvPr>
            <p:ph type="sldNum" sz="quarter" idx="5"/>
          </p:nvPr>
        </p:nvSpPr>
        <p:spPr/>
        <p:txBody>
          <a:bodyPr/>
          <a:lstStyle/>
          <a:p>
            <a:fld id="{606BD850-0564-4E4B-BE85-B7205CE7C8D7}" type="slidenum">
              <a:rPr lang="en-GB" smtClean="0"/>
              <a:t>36</a:t>
            </a:fld>
            <a:endParaRPr lang="en-GB"/>
          </a:p>
        </p:txBody>
      </p:sp>
    </p:spTree>
    <p:extLst>
      <p:ext uri="{BB962C8B-B14F-4D97-AF65-F5344CB8AC3E}">
        <p14:creationId xmlns:p14="http://schemas.microsoft.com/office/powerpoint/2010/main" val="3943951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90C27-5879-F864-3C53-260ED52F1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32651-0859-0A96-928A-72D099200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C0E51-56F8-54C9-B3E8-8D3372D128CB}"/>
              </a:ext>
            </a:extLst>
          </p:cNvPr>
          <p:cNvSpPr>
            <a:spLocks noGrp="1"/>
          </p:cNvSpPr>
          <p:nvPr>
            <p:ph type="body" idx="1"/>
          </p:nvPr>
        </p:nvSpPr>
        <p:spPr/>
        <p:txBody>
          <a:bodyPr/>
          <a:lstStyle/>
          <a:p>
            <a:pPr eaLnBrk="1" hangingPunct="1"/>
            <a:endParaRPr lang="en-GB" altLang="en-US" dirty="0">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FB75F59C-8DA7-0B03-5719-7FE22C1F4690}"/>
              </a:ext>
            </a:extLst>
          </p:cNvPr>
          <p:cNvSpPr>
            <a:spLocks noGrp="1"/>
          </p:cNvSpPr>
          <p:nvPr>
            <p:ph type="sldNum" sz="quarter" idx="5"/>
          </p:nvPr>
        </p:nvSpPr>
        <p:spPr/>
        <p:txBody>
          <a:bodyPr/>
          <a:lstStyle/>
          <a:p>
            <a:fld id="{606BD850-0564-4E4B-BE85-B7205CE7C8D7}" type="slidenum">
              <a:rPr lang="en-GB" smtClean="0"/>
              <a:t>37</a:t>
            </a:fld>
            <a:endParaRPr lang="en-GB"/>
          </a:p>
        </p:txBody>
      </p:sp>
    </p:spTree>
    <p:extLst>
      <p:ext uri="{BB962C8B-B14F-4D97-AF65-F5344CB8AC3E}">
        <p14:creationId xmlns:p14="http://schemas.microsoft.com/office/powerpoint/2010/main" val="1261064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28574-8122-D638-037F-7B4533448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A0B25-0A42-55FC-F531-395929A63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D3D54-491E-3D55-1FFA-111322958223}"/>
              </a:ext>
            </a:extLst>
          </p:cNvPr>
          <p:cNvSpPr>
            <a:spLocks noGrp="1"/>
          </p:cNvSpPr>
          <p:nvPr>
            <p:ph type="body" idx="1"/>
          </p:nvPr>
        </p:nvSpPr>
        <p:spPr/>
        <p:txBody>
          <a:bodyPr/>
          <a:lstStyle/>
          <a:p>
            <a:pPr eaLnBrk="1" hangingPunct="1"/>
            <a:endParaRPr lang="en-GB" altLang="en-US" dirty="0">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74017F19-7457-415E-27DE-C3551520B932}"/>
              </a:ext>
            </a:extLst>
          </p:cNvPr>
          <p:cNvSpPr>
            <a:spLocks noGrp="1"/>
          </p:cNvSpPr>
          <p:nvPr>
            <p:ph type="sldNum" sz="quarter" idx="5"/>
          </p:nvPr>
        </p:nvSpPr>
        <p:spPr/>
        <p:txBody>
          <a:bodyPr/>
          <a:lstStyle/>
          <a:p>
            <a:fld id="{606BD850-0564-4E4B-BE85-B7205CE7C8D7}" type="slidenum">
              <a:rPr lang="en-GB" smtClean="0"/>
              <a:t>38</a:t>
            </a:fld>
            <a:endParaRPr lang="en-GB"/>
          </a:p>
        </p:txBody>
      </p:sp>
    </p:spTree>
    <p:extLst>
      <p:ext uri="{BB962C8B-B14F-4D97-AF65-F5344CB8AC3E}">
        <p14:creationId xmlns:p14="http://schemas.microsoft.com/office/powerpoint/2010/main" val="428336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of the key dates you need to be aware of in terms of helping electors to ensure that they can vote on 7 May.</a:t>
            </a:r>
          </a:p>
          <a:p>
            <a:endParaRPr lang="en-GB" dirty="0"/>
          </a:p>
          <a:p>
            <a:r>
              <a:rPr lang="en-GB" dirty="0"/>
              <a:t>The last day someone can register to vote is Midnight on Monday 20 April– anyone who hasn’t applied after this date will not be able to vote at their address in May (if they are still registered at an old address, then they may be able to vote from there if they are still on the register) </a:t>
            </a:r>
          </a:p>
          <a:p>
            <a:endParaRPr lang="en-GB" dirty="0"/>
          </a:p>
          <a:p>
            <a:r>
              <a:rPr lang="en-GB" dirty="0"/>
              <a:t>The postal vote deadline is also next week – strict deadline of 5pm on Tuesday 21 April. Anyone applying for a postal vote now has to confirm their identity – by providing their National Insurance number like when they register to vote. </a:t>
            </a:r>
          </a:p>
          <a:p>
            <a:endParaRPr lang="en-GB" dirty="0"/>
          </a:p>
          <a:p>
            <a:r>
              <a:rPr lang="en-GB" dirty="0"/>
              <a:t>Proxys and Voter Authority Certificates (or VACs) is the week after.</a:t>
            </a:r>
          </a:p>
          <a:p>
            <a:endParaRPr lang="en-GB" dirty="0"/>
          </a:p>
          <a:p>
            <a:r>
              <a:rPr lang="en-GB" dirty="0"/>
              <a:t>VAC very important and we will talk about these later but these are free photo ID available to someone who doesn’t have any acceptable ID</a:t>
            </a:r>
          </a:p>
          <a:p>
            <a:endParaRPr lang="en-GB" dirty="0"/>
          </a:p>
          <a:p>
            <a:r>
              <a:rPr lang="en-GB" dirty="0"/>
              <a:t>An emergency proxy is for someone who would be voting in person at the polling station, but has an emergency incident happen to them which stops them from being able to go – it might be medical, a work issue, or they lose their voter ID. It must have happened after the deadline to apply for any other absent vote, and may need a supporting statement to confirm when the incident arose.</a:t>
            </a:r>
          </a:p>
          <a:p>
            <a:endParaRPr lang="en-GB" dirty="0"/>
          </a:p>
          <a:p>
            <a:r>
              <a:rPr lang="en-GB" dirty="0"/>
              <a:t>Finally – if the elections office make a mistake, and someone isn’t registered as a result – we may be able to correct it and allow that person to vote. People should call the elections office if they think either of these apply – so that we can check and confirm whether that is the case.</a:t>
            </a:r>
          </a:p>
          <a:p>
            <a:endParaRPr lang="en-GB" dirty="0"/>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3</a:t>
            </a:fld>
            <a:endParaRPr lang="en-GB"/>
          </a:p>
        </p:txBody>
      </p:sp>
    </p:spTree>
    <p:extLst>
      <p:ext uri="{BB962C8B-B14F-4D97-AF65-F5344CB8AC3E}">
        <p14:creationId xmlns:p14="http://schemas.microsoft.com/office/powerpoint/2010/main" val="4199267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040F7-BE7C-0501-DD08-6C9ED7120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B0F51-6DB5-9B58-3212-A31695635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58912-95F8-7F99-5231-CE6A6329A4C1}"/>
              </a:ext>
            </a:extLst>
          </p:cNvPr>
          <p:cNvSpPr>
            <a:spLocks noGrp="1"/>
          </p:cNvSpPr>
          <p:nvPr>
            <p:ph type="body" idx="1"/>
          </p:nvPr>
        </p:nvSpPr>
        <p:spPr/>
        <p:txBody>
          <a:bodyPr/>
          <a:lstStyle/>
          <a:p>
            <a:pPr eaLnBrk="1" hangingPunct="1"/>
            <a:endParaRPr lang="en-GB" altLang="en-US" dirty="0">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83DF2C40-4688-6FCE-2C56-57011A11D078}"/>
              </a:ext>
            </a:extLst>
          </p:cNvPr>
          <p:cNvSpPr>
            <a:spLocks noGrp="1"/>
          </p:cNvSpPr>
          <p:nvPr>
            <p:ph type="sldNum" sz="quarter" idx="5"/>
          </p:nvPr>
        </p:nvSpPr>
        <p:spPr/>
        <p:txBody>
          <a:bodyPr/>
          <a:lstStyle/>
          <a:p>
            <a:fld id="{606BD850-0564-4E4B-BE85-B7205CE7C8D7}" type="slidenum">
              <a:rPr lang="en-GB" smtClean="0"/>
              <a:t>39</a:t>
            </a:fld>
            <a:endParaRPr lang="en-GB"/>
          </a:p>
        </p:txBody>
      </p:sp>
    </p:spTree>
    <p:extLst>
      <p:ext uri="{BB962C8B-B14F-4D97-AF65-F5344CB8AC3E}">
        <p14:creationId xmlns:p14="http://schemas.microsoft.com/office/powerpoint/2010/main" val="51934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out campaigning – if you come across someone who isn’t registered – you should encourage them to do so – otherwise they won’t be able to vote.</a:t>
            </a:r>
          </a:p>
          <a:p>
            <a:endParaRPr lang="en-GB" dirty="0"/>
          </a:p>
          <a:p>
            <a:r>
              <a:rPr lang="en-GB" dirty="0"/>
              <a:t>Electors do not need to reregister for each election – only when they have moved house or something has changed</a:t>
            </a:r>
          </a:p>
          <a:p>
            <a:endParaRPr lang="en-GB" dirty="0"/>
          </a:p>
          <a:p>
            <a:r>
              <a:rPr lang="en-GB" dirty="0"/>
              <a:t>The deadline to apply to register is midnight on Monday 20 April. </a:t>
            </a:r>
          </a:p>
          <a:p>
            <a:endParaRPr lang="en-GB" dirty="0"/>
          </a:p>
          <a:p>
            <a:r>
              <a:rPr lang="en-GB" dirty="0"/>
              <a:t>The quickest way for an elector to register is to do so online – they will need their national insurance number as part of the process. If they don’t have it/can’t find it – they can still register – but they will be asked to provide further evidence to confirm their identity, which could delay the process.</a:t>
            </a:r>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4</a:t>
            </a:fld>
            <a:endParaRPr lang="en-GB"/>
          </a:p>
        </p:txBody>
      </p:sp>
    </p:spTree>
    <p:extLst>
      <p:ext uri="{BB962C8B-B14F-4D97-AF65-F5344CB8AC3E}">
        <p14:creationId xmlns:p14="http://schemas.microsoft.com/office/powerpoint/2010/main" val="303247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 change from the last local elections  – the need to show voter ID came in in May 2023. In Birmingham we have ad the parliamentary election on these rules – but it may be the first time that some of you have been involved in an election with them in place</a:t>
            </a:r>
          </a:p>
          <a:p>
            <a:endParaRPr lang="en-GB" dirty="0"/>
          </a:p>
          <a:p>
            <a:r>
              <a:rPr lang="en-GB" dirty="0"/>
              <a:t>Evidence shows that there is a lot of general awareness amongst the public – but as campaigners, you are again ideally placed to assist us in getting the message out.</a:t>
            </a:r>
          </a:p>
          <a:p>
            <a:endParaRPr lang="en-GB" dirty="0"/>
          </a:p>
          <a:p>
            <a:r>
              <a:rPr lang="en-GB" dirty="0"/>
              <a:t>Remember no ID – no ballot paper – so in your best interests to ensure your supporters know the new requirements so that no-one is turned away.</a:t>
            </a:r>
          </a:p>
          <a:p>
            <a:endParaRPr lang="en-GB" dirty="0"/>
          </a:p>
          <a:p>
            <a:r>
              <a:rPr lang="en-GB" dirty="0"/>
              <a:t>A couple of other things to be aware of:</a:t>
            </a:r>
          </a:p>
          <a:p>
            <a:r>
              <a:rPr lang="en-GB" dirty="0"/>
              <a:t>Anyone who is a proxy will also need to show their own ID (rather than the electors)</a:t>
            </a:r>
          </a:p>
          <a:p>
            <a:r>
              <a:rPr lang="en-GB" dirty="0"/>
              <a:t>Anyone who wears a face covering will be required to remove it to allow a visual check of the ID against the persons face. This can be done in private</a:t>
            </a:r>
          </a:p>
          <a:p>
            <a:r>
              <a:rPr lang="en-GB" dirty="0"/>
              <a:t>Anonymous electors must present with an Anonymous Electors Document – as their name doesn’t appear on the register, the AED is the only thing that confirms they are that entry on the register</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5</a:t>
            </a:fld>
            <a:endParaRPr lang="en-GB"/>
          </a:p>
        </p:txBody>
      </p:sp>
    </p:spTree>
    <p:extLst>
      <p:ext uri="{BB962C8B-B14F-4D97-AF65-F5344CB8AC3E}">
        <p14:creationId xmlns:p14="http://schemas.microsoft.com/office/powerpoint/2010/main" val="147228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lot of different IDs which are acceptable – experience tells us that the most common forms which are used are these – passports, driving licences, Old people’s Bus Passes (note that young peoples travel cards aren’t necessarily accepted)</a:t>
            </a:r>
          </a:p>
          <a:p>
            <a:endParaRPr lang="en-GB" dirty="0"/>
          </a:p>
          <a:p>
            <a:r>
              <a:rPr lang="en-GB" dirty="0"/>
              <a:t>A full list is printed on the poll card, is on a display poster in the polling station, and is available on the web. Whilst campaigning you should be encouraging people to check they have ID and that it is an acceptable form.</a:t>
            </a:r>
          </a:p>
          <a:p>
            <a:endParaRPr lang="en-GB" dirty="0"/>
          </a:p>
          <a:p>
            <a:r>
              <a:rPr lang="en-GB" dirty="0"/>
              <a:t>If anyone doesn’t have any of the accepted ID – they can get a free Voter Authority Certificate (or VAC) from the Elections Office. You can apply online – with the deadline to apply being 5pm on Wednesday 26 June.</a:t>
            </a:r>
          </a:p>
          <a:p>
            <a:endParaRPr lang="en-GB" dirty="0"/>
          </a:p>
          <a:p>
            <a:r>
              <a:rPr lang="en-GB" dirty="0"/>
              <a:t>Please get the message out – as remember – no ID no vote</a:t>
            </a:r>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6</a:t>
            </a:fld>
            <a:endParaRPr lang="en-GB"/>
          </a:p>
        </p:txBody>
      </p:sp>
    </p:spTree>
    <p:extLst>
      <p:ext uri="{BB962C8B-B14F-4D97-AF65-F5344CB8AC3E}">
        <p14:creationId xmlns:p14="http://schemas.microsoft.com/office/powerpoint/2010/main" val="2924849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now apply for a postal and proxy vote online – and we would encourage people to apply online wherever possible. Not only are the applications processed quicker than any paper forms received – but also any queries or issues with the application can be resolved more quickly.</a:t>
            </a:r>
          </a:p>
          <a:p>
            <a:endParaRPr lang="en-GB" dirty="0"/>
          </a:p>
          <a:p>
            <a:r>
              <a:rPr lang="en-GB" dirty="0"/>
              <a:t>Electors now have to verify their identity when applying for an absent vote – similar to when someone registers to vote –they will need to provide their national insurance number as well as the usual personal identifiers (date of birth and signature)</a:t>
            </a:r>
          </a:p>
          <a:p>
            <a:endParaRPr lang="en-GB" dirty="0"/>
          </a:p>
          <a:p>
            <a:r>
              <a:rPr lang="en-GB" dirty="0"/>
              <a:t>You may see more people asking you about postal votes – as we undertook an reapplication exercise last year, and nearly 20,000 people did not reapply in time and therefore lost their postal votes. Some will have decided they didn’t want it any more – but a lot may wish to return to voting by post.</a:t>
            </a:r>
          </a:p>
          <a:p>
            <a:endParaRPr lang="en-GB" dirty="0"/>
          </a:p>
          <a:p>
            <a:r>
              <a:rPr lang="en-GB" dirty="0"/>
              <a:t>If you are encouraging people to have postal votes, we would draw your attention to the posting dates as for a lot of people – a postal vote will not be appropriate, and could actually risk them being disenfranchised.</a:t>
            </a:r>
          </a:p>
          <a:p>
            <a:endParaRPr lang="en-GB" dirty="0"/>
          </a:p>
          <a:p>
            <a:r>
              <a:rPr lang="en-GB" dirty="0"/>
              <a:t>Any existing postal voters (so people who have had them long term) or people who applied and had their postal vote accepted before 1 April will be in the first dispatch of postal votes. This will be handed over to Royal Mail on Wednesday 22 April – so will start landing from Thursday 23 April</a:t>
            </a:r>
          </a:p>
          <a:p>
            <a:r>
              <a:rPr lang="en-GB" dirty="0"/>
              <a:t>Anyone who applied after 1 April – their postal vote will not go out until at least 28 April.</a:t>
            </a:r>
          </a:p>
          <a:p>
            <a:endParaRPr lang="en-GB" dirty="0"/>
          </a:p>
          <a:p>
            <a:r>
              <a:rPr lang="en-GB" dirty="0"/>
              <a:t>This will be too late for some people – depending on if they are going away, if they want their postal vote delivered to an alternative address or if they know that there can be issues with Royal Mail.</a:t>
            </a:r>
          </a:p>
          <a:p>
            <a:endParaRPr lang="en-GB" dirty="0"/>
          </a:p>
          <a:p>
            <a:r>
              <a:rPr lang="en-GB" dirty="0"/>
              <a:t>We know that the Royal Mail delivery structure has changed – meaning that it is taking longer for some people to get their post. We also know that at past election there were a lot of complaints about postal deliveries– so we are conscious that these time scales are very short. If someone is issued a postal vote and doesn’t receive it – they can ask for a replacement – but not until Thursday 30 April. If someone’s postal vote doesn’t arrive, they cannot change their mind and vote in person – so make sure that people are aware that a postal vote MAY NOT be the best option for them. In some cases a proxy may be the best option for people to not be disenfranchised.</a:t>
            </a:r>
          </a:p>
          <a:p>
            <a:endParaRPr lang="en-GB" dirty="0"/>
          </a:p>
          <a:p>
            <a:r>
              <a:rPr lang="en-GB" dirty="0"/>
              <a:t>The deadline to cancel a postal vote is the same as the deadline to apply – so if someone would prefer a proxy or to vote in person – they must cancel their postal vote before 5pm on Tuesday 21 April.</a:t>
            </a:r>
          </a:p>
          <a:p>
            <a:endParaRPr lang="en-GB" dirty="0"/>
          </a:p>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If you do become aware of delays please supply us with information and details – we cannot report ‘a lot of people aren’t getting their postal votes’ it needs to be specific – for example ‘no-one in B23 has had their postal vote yet’ or no postal votes have been delivered to Chartist Road yet</a:t>
            </a:r>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7</a:t>
            </a:fld>
            <a:endParaRPr lang="en-GB"/>
          </a:p>
        </p:txBody>
      </p:sp>
    </p:spTree>
    <p:extLst>
      <p:ext uri="{BB962C8B-B14F-4D97-AF65-F5344CB8AC3E}">
        <p14:creationId xmlns:p14="http://schemas.microsoft.com/office/powerpoint/2010/main" val="237514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really important one – as it could land you in serious trouble if you breach this.</a:t>
            </a:r>
          </a:p>
          <a:p>
            <a:r>
              <a:rPr lang="en-GB" dirty="0"/>
              <a:t>Make sure anyone working on your campaign is aware of this – it is now a criminal offence for a campaigner to handle a postal vote issued to another person – unless they are a close family member or someone they have a caring responsibility for. A campaigner is defined quite broadly – but anyone who is engaged with you and your campaign – either on behalf of the candidate or party should be considered a campaigner.</a:t>
            </a:r>
          </a:p>
          <a:p>
            <a:endParaRPr lang="en-GB" dirty="0"/>
          </a:p>
          <a:p>
            <a:r>
              <a:rPr lang="en-GB" dirty="0"/>
              <a:t>There is also a limit on the number of postal votes a person can hand in – up to 6 (their own plus 5 others) – this is over the whole election period – not just at any one time.</a:t>
            </a:r>
          </a:p>
          <a:p>
            <a:endParaRPr lang="en-GB" dirty="0"/>
          </a:p>
          <a:p>
            <a:r>
              <a:rPr lang="en-GB" dirty="0"/>
              <a:t>Any postal vote handed in (i.e. not put in a Royal Mail post box) MUST be accompanied by a postal vote handling form. This means that postal votes can only be handed in at the council house reception or a polling station in the constituency. Any handed in anywhere else (e.g. left in the post room of the council house or handed in to other council buildings) will be rejected as they won’t have one of those forms.</a:t>
            </a:r>
          </a:p>
          <a:p>
            <a:endParaRPr lang="en-GB" dirty="0"/>
          </a:p>
          <a:p>
            <a:r>
              <a:rPr lang="en-GB" dirty="0"/>
              <a:t>The intention behind this is to ensure that postal votes are delivered in the post rather than handed in – but we accept this adds some tension for electors with additional paperwork to complete, and the short time scales for people to be able to receive complete and return</a:t>
            </a:r>
          </a:p>
          <a:p>
            <a:endParaRPr lang="en-GB" dirty="0"/>
          </a:p>
          <a:p>
            <a:r>
              <a:rPr lang="en-GB" dirty="0"/>
              <a:t>(These restrictions apply to postal vote packs – not applications – these are covered more broadly in the code of conduct)</a:t>
            </a:r>
          </a:p>
          <a:p>
            <a:endParaRPr lang="en-GB" dirty="0"/>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8</a:t>
            </a:fld>
            <a:endParaRPr lang="en-GB"/>
          </a:p>
        </p:txBody>
      </p:sp>
    </p:spTree>
    <p:extLst>
      <p:ext uri="{BB962C8B-B14F-4D97-AF65-F5344CB8AC3E}">
        <p14:creationId xmlns:p14="http://schemas.microsoft.com/office/powerpoint/2010/main" val="176118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altLang="en-US" sz="1000" dirty="0">
                <a:latin typeface="Arial" panose="020B0604020202020204" pitchFamily="34" charset="0"/>
              </a:rPr>
              <a:t>We will talk specifically about behaviour at polling stations shortly</a:t>
            </a:r>
          </a:p>
          <a:p>
            <a:pPr eaLnBrk="1" hangingPunct="1">
              <a:lnSpc>
                <a:spcPct val="80000"/>
              </a:lnSpc>
            </a:pPr>
            <a:endParaRPr lang="en-GB" altLang="en-US" sz="1000" dirty="0">
              <a:latin typeface="Arial" panose="020B0604020202020204" pitchFamily="34" charset="0"/>
            </a:endParaRPr>
          </a:p>
          <a:p>
            <a:pPr eaLnBrk="1" hangingPunct="1">
              <a:lnSpc>
                <a:spcPct val="80000"/>
              </a:lnSpc>
            </a:pPr>
            <a:r>
              <a:rPr lang="en-GB" altLang="en-US" sz="1000" dirty="0">
                <a:latin typeface="Arial" panose="020B0604020202020204" pitchFamily="34" charset="0"/>
              </a:rPr>
              <a:t>These are just some of the most common mistakes – and the ones people don’t always realise they shouldn’t be doing.</a:t>
            </a:r>
          </a:p>
          <a:p>
            <a:pPr marL="0" marR="0" lvl="0" indent="0" algn="l" defTabSz="779252" rtl="0" eaLnBrk="1" fontAlgn="auto" latinLnBrk="0" hangingPunct="1">
              <a:lnSpc>
                <a:spcPct val="80000"/>
              </a:lnSpc>
              <a:spcBef>
                <a:spcPts val="0"/>
              </a:spcBef>
              <a:spcAft>
                <a:spcPts val="0"/>
              </a:spcAft>
              <a:buClrTx/>
              <a:buSzTx/>
              <a:buFontTx/>
              <a:buNone/>
              <a:tabLst/>
              <a:defRPr/>
            </a:pPr>
            <a:r>
              <a:rPr lang="en-GB" dirty="0"/>
              <a:t>The most common issue that comes up with campaigning is the lack of or error on a imprint on election material – all imprint issues are reported to the police.</a:t>
            </a:r>
          </a:p>
          <a:p>
            <a:pPr eaLnBrk="1" hangingPunct="1">
              <a:lnSpc>
                <a:spcPct val="80000"/>
              </a:lnSpc>
            </a:pPr>
            <a:endParaRPr lang="en-GB" altLang="en-US" sz="1000" dirty="0">
              <a:latin typeface="Arial" panose="020B0604020202020204" pitchFamily="34" charset="0"/>
            </a:endParaRPr>
          </a:p>
          <a:p>
            <a:pPr eaLnBrk="1" hangingPunct="1">
              <a:lnSpc>
                <a:spcPct val="80000"/>
              </a:lnSpc>
            </a:pPr>
            <a:r>
              <a:rPr lang="en-GB" altLang="en-US" sz="1000" dirty="0">
                <a:latin typeface="Arial" panose="020B0604020202020204" pitchFamily="34" charset="0"/>
              </a:rPr>
              <a:t>EC guidance will tell you what to do (and what not to) – imprint offences are the  most common – we have put a factsheet on our candidates website.</a:t>
            </a:r>
          </a:p>
          <a:p>
            <a:endParaRPr lang="en-GB" dirty="0"/>
          </a:p>
          <a:p>
            <a:r>
              <a:rPr lang="en-GB" dirty="0"/>
              <a:t>Not only do you need to put the imprint on our printed material – it also needs to go on your digital material. This includes social media. This can be quite difficult on certain platforms – and the electoral commission guidance does refer to how imprints could and should be displayed on </a:t>
            </a:r>
            <a:r>
              <a:rPr lang="en-GB" dirty="0" err="1"/>
              <a:t>facebook</a:t>
            </a:r>
            <a:r>
              <a:rPr lang="en-GB" dirty="0"/>
              <a:t>, Instagram, X and TikTok</a:t>
            </a:r>
          </a:p>
          <a:p>
            <a:endParaRPr lang="en-GB" dirty="0"/>
          </a:p>
          <a:p>
            <a:r>
              <a:rPr lang="en-GB" dirty="0"/>
              <a:t>You can only display posters where you have permission – as has been the case for years, here in  Birmingham we do not allow election posters on council-maintained street furniture. This includes lampposts, railings and so on.</a:t>
            </a:r>
          </a:p>
          <a:p>
            <a:endParaRPr lang="en-GB" dirty="0"/>
          </a:p>
          <a:p>
            <a:pPr eaLnBrk="1" hangingPunct="1">
              <a:lnSpc>
                <a:spcPct val="80000"/>
              </a:lnSpc>
            </a:pPr>
            <a:endParaRPr lang="en-GB" altLang="en-US" sz="1000"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9</a:t>
            </a:fld>
            <a:endParaRPr lang="en-GB"/>
          </a:p>
        </p:txBody>
      </p:sp>
    </p:spTree>
    <p:extLst>
      <p:ext uri="{BB962C8B-B14F-4D97-AF65-F5344CB8AC3E}">
        <p14:creationId xmlns:p14="http://schemas.microsoft.com/office/powerpoint/2010/main" val="1256302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C9ACBA-334D-7123-15EA-E4DA63BBB0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4" y="0"/>
            <a:ext cx="9141291"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C9ACBA-334D-7123-15EA-E4DA63BBB0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7" y="0"/>
            <a:ext cx="9141289" cy="5143498"/>
          </a:xfrm>
          <a:prstGeom prst="rect">
            <a:avLst/>
          </a:prstGeom>
          <a:noFill/>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37064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04E63C-A601-D49F-41DD-2560DBD3FF5E}"/>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0" y="0"/>
            <a:ext cx="9141291" cy="5143500"/>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solidFill>
                  <a:schemeClr val="tx1">
                    <a:lumMod val="85000"/>
                    <a:lumOff val="15000"/>
                  </a:schemeClr>
                </a:solidFill>
              </a:rPr>
              <a:t>PAGE </a:t>
            </a:r>
            <a:fld id="{45A89BE1-5792-4ACB-BF4C-7FAB88C6C5B7}" type="slidenum">
              <a:rPr lang="en-GB" smtClean="0">
                <a:solidFill>
                  <a:schemeClr val="tx1">
                    <a:lumMod val="85000"/>
                    <a:lumOff val="15000"/>
                  </a:schemeClr>
                </a:solidFill>
              </a:rPr>
              <a:pPr/>
              <a:t>‹#›</a:t>
            </a:fld>
            <a:endParaRPr lang="en-GB" dirty="0">
              <a:solidFill>
                <a:schemeClr val="tx1">
                  <a:lumMod val="85000"/>
                  <a:lumOff val="15000"/>
                </a:schemeClr>
              </a:solidFill>
            </a:endParaRPr>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2" r:id="rId4"/>
    <p:sldLayoutId id="2147483653" r:id="rId5"/>
    <p:sldLayoutId id="2147483654" r:id="rId6"/>
    <p:sldLayoutId id="2147483661" r:id="rId7"/>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candidates@birmingham.gov.u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birmingham.gov.uk/downloads/file/12637/electoral_malpractice_reporting_for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electoralcommission.org.uk/"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birmingham.gov.uk/electioncandidatesandagent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candidates@birmingham.gov.uk"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gov.uk/register-to-vot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apply-for-photo-id-voter-authority-certificat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gov.uk/apply-postal-vot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gov.uk/apply-proxy-vot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21" y="1311306"/>
            <a:ext cx="7702779" cy="1102519"/>
          </a:xfrm>
        </p:spPr>
        <p:txBody>
          <a:bodyPr/>
          <a:lstStyle/>
          <a:p>
            <a:r>
              <a:rPr lang="en-GB" dirty="0"/>
              <a:t>Candidates and Agents Briefing</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51599384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9BA72-A9C1-271B-BE60-1ABF5DFA3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5A183-4B6D-E9DB-8943-7E9CB1DF5A93}"/>
              </a:ext>
            </a:extLst>
          </p:cNvPr>
          <p:cNvSpPr>
            <a:spLocks noGrp="1"/>
          </p:cNvSpPr>
          <p:nvPr>
            <p:ph type="title"/>
          </p:nvPr>
        </p:nvSpPr>
        <p:spPr/>
        <p:txBody>
          <a:bodyPr/>
          <a:lstStyle/>
          <a:p>
            <a:r>
              <a:rPr lang="en-GB" dirty="0"/>
              <a:t>Principles for campaigning respectfully and safely</a:t>
            </a:r>
          </a:p>
        </p:txBody>
      </p:sp>
      <p:sp>
        <p:nvSpPr>
          <p:cNvPr id="3" name="Content Placeholder 2">
            <a:extLst>
              <a:ext uri="{FF2B5EF4-FFF2-40B4-BE49-F238E27FC236}">
                <a16:creationId xmlns:a16="http://schemas.microsoft.com/office/drawing/2014/main" id="{75A6923A-EF36-2E10-A680-547E0EAD8480}"/>
              </a:ext>
            </a:extLst>
          </p:cNvPr>
          <p:cNvSpPr>
            <a:spLocks noGrp="1"/>
          </p:cNvSpPr>
          <p:nvPr>
            <p:ph idx="1"/>
          </p:nvPr>
        </p:nvSpPr>
        <p:spPr>
          <a:xfrm>
            <a:off x="457200" y="1059582"/>
            <a:ext cx="8229600" cy="3312368"/>
          </a:xfrm>
        </p:spPr>
        <p:txBody>
          <a:bodyPr>
            <a:normAutofit fontScale="85000" lnSpcReduction="20000"/>
          </a:bodyPr>
          <a:lstStyle/>
          <a:p>
            <a:pPr marL="0" indent="0">
              <a:buNone/>
            </a:pPr>
            <a:r>
              <a:rPr lang="en-GB" sz="1600" dirty="0"/>
              <a:t>The Electoral Commission have produced developed six principles to make sure everyone involved in the democratic process is supported and protected from abuse and intimidation. They set a minimum standard of behaviour for all candidates and campaigners.</a:t>
            </a:r>
          </a:p>
          <a:p>
            <a:endParaRPr lang="en-GB" sz="1600" dirty="0"/>
          </a:p>
          <a:p>
            <a:r>
              <a:rPr lang="en-GB" dirty="0"/>
              <a:t>1. Issue based campaigning</a:t>
            </a:r>
          </a:p>
          <a:p>
            <a:r>
              <a:rPr lang="en-GB" dirty="0"/>
              <a:t>2. Respect for everyone participating</a:t>
            </a:r>
          </a:p>
          <a:p>
            <a:r>
              <a:rPr lang="en-GB" dirty="0"/>
              <a:t>3. Safety for everyone participating</a:t>
            </a:r>
          </a:p>
          <a:p>
            <a:r>
              <a:rPr lang="en-GB" dirty="0"/>
              <a:t>4. Respectful communication</a:t>
            </a:r>
          </a:p>
          <a:p>
            <a:r>
              <a:rPr lang="en-GB" dirty="0"/>
              <a:t>5. Honest campaigning</a:t>
            </a:r>
          </a:p>
          <a:p>
            <a:r>
              <a:rPr lang="en-GB" dirty="0"/>
              <a:t>6. Acceptance of lawful outcomes</a:t>
            </a:r>
          </a:p>
          <a:p>
            <a:pPr marL="0" indent="0">
              <a:buNone/>
            </a:pPr>
            <a:endParaRPr lang="en-GB" dirty="0"/>
          </a:p>
          <a:p>
            <a:pPr marL="0" indent="0">
              <a:buNone/>
            </a:pPr>
            <a:r>
              <a:rPr lang="en-GB" dirty="0"/>
              <a:t>The election result could be called into question based on the behaviour and actions of you and your supporters</a:t>
            </a:r>
          </a:p>
        </p:txBody>
      </p:sp>
    </p:spTree>
    <p:extLst>
      <p:ext uri="{BB962C8B-B14F-4D97-AF65-F5344CB8AC3E}">
        <p14:creationId xmlns:p14="http://schemas.microsoft.com/office/powerpoint/2010/main" val="396037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West Midlands Police crest.">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699542"/>
            <a:ext cx="1656184" cy="2062867"/>
          </a:xfrm>
          <a:prstGeom prst="rect">
            <a:avLst/>
          </a:prstGeom>
        </p:spPr>
      </p:pic>
      <p:sp>
        <p:nvSpPr>
          <p:cNvPr id="6" name="Title 5"/>
          <p:cNvSpPr>
            <a:spLocks noGrp="1"/>
          </p:cNvSpPr>
          <p:nvPr>
            <p:ph type="ctrTitle"/>
          </p:nvPr>
        </p:nvSpPr>
        <p:spPr>
          <a:xfrm>
            <a:off x="685800" y="2677939"/>
            <a:ext cx="7772400" cy="1102519"/>
          </a:xfrm>
        </p:spPr>
        <p:txBody>
          <a:bodyPr/>
          <a:lstStyle/>
          <a:p>
            <a:r>
              <a:rPr lang="en-GB" dirty="0">
                <a:solidFill>
                  <a:schemeClr val="bg1"/>
                </a:solidFill>
              </a:rPr>
              <a:t>OP Ford</a:t>
            </a:r>
          </a:p>
        </p:txBody>
      </p:sp>
      <p:sp>
        <p:nvSpPr>
          <p:cNvPr id="7" name="Subtitle 6"/>
          <p:cNvSpPr>
            <a:spLocks noGrp="1"/>
          </p:cNvSpPr>
          <p:nvPr>
            <p:ph type="subTitle" idx="1"/>
          </p:nvPr>
        </p:nvSpPr>
        <p:spPr>
          <a:xfrm>
            <a:off x="1371600" y="3994770"/>
            <a:ext cx="6400800" cy="1097260"/>
          </a:xfrm>
        </p:spPr>
        <p:txBody>
          <a:bodyPr/>
          <a:lstStyle/>
          <a:p>
            <a:r>
              <a:rPr lang="en-GB" dirty="0">
                <a:solidFill>
                  <a:schemeClr val="bg1"/>
                </a:solidFill>
              </a:rPr>
              <a:t>DS 20499 Dan Busby</a:t>
            </a:r>
          </a:p>
        </p:txBody>
      </p:sp>
    </p:spTree>
    <p:extLst>
      <p:ext uri="{BB962C8B-B14F-4D97-AF65-F5344CB8AC3E}">
        <p14:creationId xmlns:p14="http://schemas.microsoft.com/office/powerpoint/2010/main" val="302781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10"/>
            <a:ext cx="1306576" cy="982154"/>
          </a:xfrm>
          <a:prstGeom prst="rect">
            <a:avLst/>
          </a:prstGeom>
        </p:spPr>
      </p:pic>
      <p:sp>
        <p:nvSpPr>
          <p:cNvPr id="2" name="Title 1">
            <a:extLst>
              <a:ext uri="{FF2B5EF4-FFF2-40B4-BE49-F238E27FC236}">
                <a16:creationId xmlns:a16="http://schemas.microsoft.com/office/drawing/2014/main" id="{1C146476-23DD-45C4-AF47-2B0B89EB2AC1}"/>
              </a:ext>
            </a:extLst>
          </p:cNvPr>
          <p:cNvSpPr>
            <a:spLocks noGrp="1"/>
          </p:cNvSpPr>
          <p:nvPr>
            <p:ph type="title"/>
          </p:nvPr>
        </p:nvSpPr>
        <p:spPr/>
        <p:txBody>
          <a:bodyPr/>
          <a:lstStyle/>
          <a:p>
            <a:r>
              <a:rPr lang="en-GB" dirty="0">
                <a:solidFill>
                  <a:schemeClr val="bg1"/>
                </a:solidFill>
              </a:rPr>
              <a:t>Objectives</a:t>
            </a:r>
          </a:p>
        </p:txBody>
      </p:sp>
      <p:sp>
        <p:nvSpPr>
          <p:cNvPr id="4" name="Content Placeholder 3">
            <a:extLst>
              <a:ext uri="{FF2B5EF4-FFF2-40B4-BE49-F238E27FC236}">
                <a16:creationId xmlns:a16="http://schemas.microsoft.com/office/drawing/2014/main" id="{B2A62D3B-DB69-4A18-8378-2CC8576FD4A1}"/>
              </a:ext>
            </a:extLst>
          </p:cNvPr>
          <p:cNvSpPr>
            <a:spLocks noGrp="1"/>
          </p:cNvSpPr>
          <p:nvPr>
            <p:ph idx="1"/>
          </p:nvPr>
        </p:nvSpPr>
        <p:spPr/>
        <p:txBody>
          <a:bodyPr>
            <a:normAutofit/>
          </a:bodyPr>
          <a:lstStyle/>
          <a:p>
            <a:r>
              <a:rPr lang="en-GB" dirty="0">
                <a:solidFill>
                  <a:schemeClr val="bg1"/>
                </a:solidFill>
              </a:rPr>
              <a:t>Introduction</a:t>
            </a:r>
          </a:p>
          <a:p>
            <a:r>
              <a:rPr lang="en-GB" dirty="0">
                <a:solidFill>
                  <a:schemeClr val="bg1"/>
                </a:solidFill>
              </a:rPr>
              <a:t>What is Operation Ford</a:t>
            </a:r>
          </a:p>
          <a:p>
            <a:r>
              <a:rPr lang="en-GB" dirty="0">
                <a:solidFill>
                  <a:schemeClr val="bg1"/>
                </a:solidFill>
              </a:rPr>
              <a:t>Defending Democracy Team Responsibilities</a:t>
            </a:r>
          </a:p>
          <a:p>
            <a:r>
              <a:rPr lang="en-GB" dirty="0">
                <a:solidFill>
                  <a:schemeClr val="bg1"/>
                </a:solidFill>
              </a:rPr>
              <a:t>Reporting mechanism</a:t>
            </a:r>
          </a:p>
          <a:p>
            <a:r>
              <a:rPr lang="en-GB" dirty="0">
                <a:solidFill>
                  <a:schemeClr val="bg1"/>
                </a:solidFill>
              </a:rPr>
              <a:t>Briefing Dates</a:t>
            </a:r>
          </a:p>
          <a:p>
            <a:r>
              <a:rPr lang="en-GB" dirty="0">
                <a:solidFill>
                  <a:schemeClr val="bg1"/>
                </a:solidFill>
              </a:rPr>
              <a:t>Areas Covered</a:t>
            </a:r>
          </a:p>
          <a:p>
            <a:pPr marL="0" indent="0">
              <a:buNone/>
            </a:pPr>
            <a:endParaRPr lang="en-GB"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4155926"/>
            <a:ext cx="2952328" cy="695842"/>
          </a:xfrm>
          <a:prstGeom prst="rect">
            <a:avLst/>
          </a:prstGeom>
        </p:spPr>
      </p:pic>
    </p:spTree>
    <p:extLst>
      <p:ext uri="{BB962C8B-B14F-4D97-AF65-F5344CB8AC3E}">
        <p14:creationId xmlns:p14="http://schemas.microsoft.com/office/powerpoint/2010/main" val="132781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E1173-AAF1-4139-B88C-4775998BE4F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54" y="0"/>
            <a:ext cx="9141292" cy="5143500"/>
          </a:xfrm>
          <a:prstGeom prst="rect">
            <a:avLst/>
          </a:prstGeom>
        </p:spPr>
      </p:pic>
      <p:sp>
        <p:nvSpPr>
          <p:cNvPr id="6" name="Title 1">
            <a:extLst>
              <a:ext uri="{FF2B5EF4-FFF2-40B4-BE49-F238E27FC236}">
                <a16:creationId xmlns:a16="http://schemas.microsoft.com/office/drawing/2014/main" id="{08FF5FDC-764B-4DFF-80FD-A69CDF036017}"/>
              </a:ext>
            </a:extLst>
          </p:cNvPr>
          <p:cNvSpPr>
            <a:spLocks noGrp="1"/>
          </p:cNvSpPr>
          <p:nvPr>
            <p:ph type="title"/>
          </p:nvPr>
        </p:nvSpPr>
        <p:spPr>
          <a:xfrm>
            <a:off x="457200" y="206375"/>
            <a:ext cx="8229600" cy="857250"/>
          </a:xfrm>
        </p:spPr>
        <p:txBody>
          <a:bodyPr>
            <a:normAutofit/>
          </a:bodyPr>
          <a:lstStyle/>
          <a:p>
            <a:pPr algn="ctr"/>
            <a:r>
              <a:rPr lang="en-GB" dirty="0"/>
              <a:t>Defending Democracy Team Members</a:t>
            </a:r>
          </a:p>
        </p:txBody>
      </p:sp>
      <p:sp>
        <p:nvSpPr>
          <p:cNvPr id="8" name="Content Placeholder 7">
            <a:extLst>
              <a:ext uri="{FF2B5EF4-FFF2-40B4-BE49-F238E27FC236}">
                <a16:creationId xmlns:a16="http://schemas.microsoft.com/office/drawing/2014/main" id="{03D274B7-7EE5-4E0C-B0A2-1593020E9F02}"/>
              </a:ext>
            </a:extLst>
          </p:cNvPr>
          <p:cNvSpPr>
            <a:spLocks noGrp="1"/>
          </p:cNvSpPr>
          <p:nvPr>
            <p:ph idx="1"/>
          </p:nvPr>
        </p:nvSpPr>
        <p:spPr/>
        <p:txBody>
          <a:bodyPr>
            <a:normAutofit/>
          </a:bodyPr>
          <a:lstStyle/>
          <a:p>
            <a:pPr marL="0" indent="0" algn="ctr">
              <a:buNone/>
            </a:pPr>
            <a:r>
              <a:rPr lang="en-GB" dirty="0"/>
              <a:t>Mark Silvester – Operational Lead for West Midlands Police for both Operation Ford and Operation Bridger</a:t>
            </a:r>
          </a:p>
          <a:p>
            <a:pPr marL="0" indent="0" algn="ctr">
              <a:buNone/>
            </a:pPr>
            <a:r>
              <a:rPr lang="en-GB" dirty="0"/>
              <a:t>DS 20499 Dan Busby – Force Elected Officials Supervisor for West Midlands Police</a:t>
            </a:r>
          </a:p>
          <a:p>
            <a:pPr marL="0" indent="0" algn="ctr">
              <a:buNone/>
            </a:pPr>
            <a:r>
              <a:rPr lang="en-GB" dirty="0"/>
              <a:t>PC 20691 Stephen Evans – Force Elected Officials Advisor for West Midlands Police </a:t>
            </a:r>
          </a:p>
          <a:p>
            <a:endParaRPr lang="en-GB" dirty="0"/>
          </a:p>
        </p:txBody>
      </p:sp>
    </p:spTree>
    <p:extLst>
      <p:ext uri="{BB962C8B-B14F-4D97-AF65-F5344CB8AC3E}">
        <p14:creationId xmlns:p14="http://schemas.microsoft.com/office/powerpoint/2010/main" val="84065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031959B8-46D2-41A6-B24A-62041BDEB0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377815" cy="1036410"/>
          </a:xfrm>
          <a:prstGeom prst="rect">
            <a:avLst/>
          </a:prstGeom>
        </p:spPr>
      </p:pic>
      <p:sp>
        <p:nvSpPr>
          <p:cNvPr id="8" name="Title 7">
            <a:extLst>
              <a:ext uri="{FF2B5EF4-FFF2-40B4-BE49-F238E27FC236}">
                <a16:creationId xmlns:a16="http://schemas.microsoft.com/office/drawing/2014/main" id="{1801D014-8D65-4BD7-87CF-B09D110D8E31}"/>
              </a:ext>
            </a:extLst>
          </p:cNvPr>
          <p:cNvSpPr>
            <a:spLocks noGrp="1"/>
          </p:cNvSpPr>
          <p:nvPr>
            <p:ph type="title"/>
          </p:nvPr>
        </p:nvSpPr>
        <p:spPr/>
        <p:txBody>
          <a:bodyPr/>
          <a:lstStyle/>
          <a:p>
            <a:r>
              <a:rPr lang="en-GB" dirty="0"/>
              <a:t>What is Operation Ford?</a:t>
            </a:r>
          </a:p>
        </p:txBody>
      </p:sp>
      <p:sp>
        <p:nvSpPr>
          <p:cNvPr id="7" name="Rectangle 6">
            <a:extLst>
              <a:ext uri="{FF2B5EF4-FFF2-40B4-BE49-F238E27FC236}">
                <a16:creationId xmlns:a16="http://schemas.microsoft.com/office/drawing/2014/main" id="{C71BD478-F3B3-4F1E-8A15-C2C33B4B49ED}"/>
              </a:ext>
            </a:extLst>
          </p:cNvPr>
          <p:cNvSpPr/>
          <p:nvPr/>
        </p:nvSpPr>
        <p:spPr>
          <a:xfrm>
            <a:off x="1115616" y="1140588"/>
            <a:ext cx="7200800" cy="3416320"/>
          </a:xfrm>
          <a:prstGeom prst="rect">
            <a:avLst/>
          </a:prstGeom>
        </p:spPr>
        <p:txBody>
          <a:bodyPr wrap="square">
            <a:spAutoFit/>
          </a:bodyPr>
          <a:lstStyle/>
          <a:p>
            <a:pPr algn="ctr"/>
            <a:r>
              <a:rPr lang="en-US" sz="2400" dirty="0"/>
              <a:t>Any act committed against a serving elected official including local council, Mayoral office, Police &amp; Crime Commissioners (excluding MPs) or a Candidate for any election (excluding all Candidates in a General Election) where it is reasonable to believe that the act has been committed with the intention of intimidating or harassing the elected official or candidate </a:t>
            </a:r>
            <a:r>
              <a:rPr lang="en-US" sz="2400" b="1" u="sng" dirty="0"/>
              <a:t>in connection with his or her official position</a:t>
            </a:r>
            <a:r>
              <a:rPr lang="en-US" sz="2400" dirty="0"/>
              <a:t> or potential future position.</a:t>
            </a:r>
            <a:r>
              <a:rPr lang="en-US" dirty="0"/>
              <a:t> </a:t>
            </a:r>
            <a:endParaRPr lang="en-GB" dirty="0"/>
          </a:p>
        </p:txBody>
      </p:sp>
    </p:spTree>
    <p:extLst>
      <p:ext uri="{BB962C8B-B14F-4D97-AF65-F5344CB8AC3E}">
        <p14:creationId xmlns:p14="http://schemas.microsoft.com/office/powerpoint/2010/main" val="106088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9F1045-5E1A-47D5-944D-227A74C785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16" y="0"/>
            <a:ext cx="1377815" cy="1036410"/>
          </a:xfrm>
          <a:prstGeom prst="rect">
            <a:avLst/>
          </a:prstGeom>
        </p:spPr>
      </p:pic>
      <p:sp>
        <p:nvSpPr>
          <p:cNvPr id="2" name="Title 1"/>
          <p:cNvSpPr>
            <a:spLocks noGrp="1"/>
          </p:cNvSpPr>
          <p:nvPr>
            <p:ph type="title"/>
          </p:nvPr>
        </p:nvSpPr>
        <p:spPr/>
        <p:txBody>
          <a:bodyPr>
            <a:normAutofit/>
          </a:bodyPr>
          <a:lstStyle/>
          <a:p>
            <a:r>
              <a:rPr lang="en-GB" dirty="0"/>
              <a:t>What do the Defending Democracy Team do?</a:t>
            </a:r>
            <a:endParaRPr lang="en-US" dirty="0"/>
          </a:p>
        </p:txBody>
      </p:sp>
      <p:sp>
        <p:nvSpPr>
          <p:cNvPr id="5" name="Content Placeholder 4"/>
          <p:cNvSpPr>
            <a:spLocks noGrp="1"/>
          </p:cNvSpPr>
          <p:nvPr>
            <p:ph idx="1"/>
          </p:nvPr>
        </p:nvSpPr>
        <p:spPr/>
        <p:txBody>
          <a:bodyPr>
            <a:normAutofit/>
          </a:bodyPr>
          <a:lstStyle/>
          <a:p>
            <a:r>
              <a:rPr lang="en-GB" dirty="0"/>
              <a:t>Capture intelligence that may have previous been missed</a:t>
            </a:r>
          </a:p>
          <a:p>
            <a:r>
              <a:rPr lang="en-GB" dirty="0"/>
              <a:t>Offer a Single Point of Contact within West Midlands Police for Elected Officials</a:t>
            </a:r>
          </a:p>
          <a:p>
            <a:r>
              <a:rPr lang="en-GB" dirty="0"/>
              <a:t>Build Local and National intelligence of incidents, crimes and Suspects which can be used to collate and identify linked people, groups or issues</a:t>
            </a:r>
          </a:p>
          <a:p>
            <a:r>
              <a:rPr lang="en-GB" dirty="0"/>
              <a:t>Work within a network of officers across the Country allowing for better information sharing </a:t>
            </a:r>
          </a:p>
          <a:p>
            <a:endParaRPr lang="en-US" dirty="0"/>
          </a:p>
        </p:txBody>
      </p:sp>
    </p:spTree>
    <p:extLst>
      <p:ext uri="{BB962C8B-B14F-4D97-AF65-F5344CB8AC3E}">
        <p14:creationId xmlns:p14="http://schemas.microsoft.com/office/powerpoint/2010/main" val="147975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normAutofit fontScale="90000"/>
          </a:bodyPr>
          <a:lstStyle/>
          <a:p>
            <a:r>
              <a:rPr lang="en-GB" sz="4000" b="1" kern="0" cap="all" dirty="0">
                <a:solidFill>
                  <a:srgbClr val="003F76"/>
                </a:solidFill>
              </a:rPr>
              <a:t>What doesn’t The Defending Democracy Team cover?</a:t>
            </a:r>
            <a:endParaRPr lang="en-US" dirty="0"/>
          </a:p>
        </p:txBody>
      </p:sp>
      <p:sp>
        <p:nvSpPr>
          <p:cNvPr id="3" name="Content Placeholder 2"/>
          <p:cNvSpPr>
            <a:spLocks noGrp="1"/>
          </p:cNvSpPr>
          <p:nvPr>
            <p:ph idx="1"/>
          </p:nvPr>
        </p:nvSpPr>
        <p:spPr/>
        <p:txBody>
          <a:bodyPr>
            <a:normAutofit/>
          </a:bodyPr>
          <a:lstStyle/>
          <a:p>
            <a:r>
              <a:rPr lang="en-GB" dirty="0"/>
              <a:t>Record Crime – All crime should continue to be reported to 999, 101 or online respectively. </a:t>
            </a:r>
          </a:p>
          <a:p>
            <a:r>
              <a:rPr lang="en-GB" dirty="0"/>
              <a:t>Matters of a constituency nature – Matters of ASB in a constituents local area, traffic related matters, etc should continue to be managed through your local contacts, be that PCSO, PC, Sgt or Insp for the local area</a:t>
            </a:r>
          </a:p>
          <a:p>
            <a:r>
              <a:rPr lang="en-GB" dirty="0"/>
              <a:t>Internal Council matters – These should continue to be managed through the internal policies and practices within the Council themselves</a:t>
            </a:r>
          </a:p>
          <a:p>
            <a:endParaRPr lang="en-US" dirty="0"/>
          </a:p>
        </p:txBody>
      </p:sp>
    </p:spTree>
    <p:extLst>
      <p:ext uri="{BB962C8B-B14F-4D97-AF65-F5344CB8AC3E}">
        <p14:creationId xmlns:p14="http://schemas.microsoft.com/office/powerpoint/2010/main" val="405275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E1173-AAF1-4139-B88C-4775998BE4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54" y="0"/>
            <a:ext cx="9141292" cy="5143500"/>
          </a:xfrm>
          <a:prstGeom prst="rect">
            <a:avLst/>
          </a:prstGeom>
        </p:spPr>
      </p:pic>
      <p:pic>
        <p:nvPicPr>
          <p:cNvPr id="7" name="Picture 6">
            <a:extLst>
              <a:ext uri="{FF2B5EF4-FFF2-40B4-BE49-F238E27FC236}">
                <a16:creationId xmlns:a16="http://schemas.microsoft.com/office/drawing/2014/main" id="{0AF73A05-91BB-49AB-8F91-312D7DFD0F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22" y="0"/>
            <a:ext cx="1377815" cy="1036410"/>
          </a:xfrm>
          <a:prstGeom prst="rect">
            <a:avLst/>
          </a:prstGeom>
        </p:spPr>
      </p:pic>
      <p:sp>
        <p:nvSpPr>
          <p:cNvPr id="2" name="Title 1">
            <a:extLst>
              <a:ext uri="{FF2B5EF4-FFF2-40B4-BE49-F238E27FC236}">
                <a16:creationId xmlns:a16="http://schemas.microsoft.com/office/drawing/2014/main" id="{455F8D62-9882-457D-B934-3BE4E7799991}"/>
              </a:ext>
            </a:extLst>
          </p:cNvPr>
          <p:cNvSpPr>
            <a:spLocks noGrp="1"/>
          </p:cNvSpPr>
          <p:nvPr>
            <p:ph type="title"/>
          </p:nvPr>
        </p:nvSpPr>
        <p:spPr>
          <a:xfrm>
            <a:off x="197514" y="205979"/>
            <a:ext cx="8748972" cy="857250"/>
          </a:xfrm>
        </p:spPr>
        <p:txBody>
          <a:bodyPr>
            <a:noAutofit/>
          </a:bodyPr>
          <a:lstStyle/>
          <a:p>
            <a:r>
              <a:rPr lang="en-GB" sz="3600" dirty="0"/>
              <a:t>How to report to the Defending Democracy Team</a:t>
            </a:r>
          </a:p>
        </p:txBody>
      </p:sp>
      <p:sp>
        <p:nvSpPr>
          <p:cNvPr id="3" name="Content Placeholder 2">
            <a:extLst>
              <a:ext uri="{FF2B5EF4-FFF2-40B4-BE49-F238E27FC236}">
                <a16:creationId xmlns:a16="http://schemas.microsoft.com/office/drawing/2014/main" id="{1C83E68A-E8FB-461B-AE47-ECCEE2A601AB}"/>
              </a:ext>
            </a:extLst>
          </p:cNvPr>
          <p:cNvSpPr>
            <a:spLocks noGrp="1"/>
          </p:cNvSpPr>
          <p:nvPr>
            <p:ph idx="1"/>
          </p:nvPr>
        </p:nvSpPr>
        <p:spPr>
          <a:xfrm>
            <a:off x="244641" y="1242389"/>
            <a:ext cx="2754306" cy="3201569"/>
          </a:xfrm>
        </p:spPr>
        <p:txBody>
          <a:bodyPr>
            <a:normAutofit fontScale="85000" lnSpcReduction="10000"/>
          </a:bodyPr>
          <a:lstStyle/>
          <a:p>
            <a:r>
              <a:rPr lang="en-GB" dirty="0"/>
              <a:t>If you identify an issue that you believe should be raised to us:</a:t>
            </a:r>
          </a:p>
          <a:p>
            <a:r>
              <a:rPr lang="en-GB" dirty="0"/>
              <a:t>Contact your Returning Officer (R.O) with full details of the matter</a:t>
            </a:r>
          </a:p>
          <a:p>
            <a:r>
              <a:rPr lang="en-GB" dirty="0"/>
              <a:t>The R.O will review the matter and, if suitable, will pass this information to the team.</a:t>
            </a:r>
          </a:p>
        </p:txBody>
      </p:sp>
      <p:graphicFrame>
        <p:nvGraphicFramePr>
          <p:cNvPr id="5" name="Object 4" descr="Operation Ford flowchart.">
            <a:extLst>
              <a:ext uri="{FF2B5EF4-FFF2-40B4-BE49-F238E27FC236}">
                <a16:creationId xmlns:a16="http://schemas.microsoft.com/office/drawing/2014/main" id="{372DB5A9-116B-40CC-AF4C-DA195F208552}"/>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682504968"/>
              </p:ext>
            </p:extLst>
          </p:nvPr>
        </p:nvGraphicFramePr>
        <p:xfrm>
          <a:off x="3242234" y="1204883"/>
          <a:ext cx="2833688" cy="4010025"/>
        </p:xfrm>
        <a:graphic>
          <a:graphicData uri="http://schemas.openxmlformats.org/presentationml/2006/ole">
            <mc:AlternateContent xmlns:mc="http://schemas.openxmlformats.org/markup-compatibility/2006">
              <mc:Choice xmlns:v="urn:schemas-microsoft-com:vml" Requires="v">
                <p:oleObj name="Acrobat Document" r:id="rId5" imgW="3777942" imgH="5346481" progId="AcroExch.Document.DC">
                  <p:embed/>
                </p:oleObj>
              </mc:Choice>
              <mc:Fallback>
                <p:oleObj name="Acrobat Document" r:id="rId5" imgW="3777942" imgH="5346481" progId="AcroExch.Document.DC">
                  <p:embed/>
                  <p:pic>
                    <p:nvPicPr>
                      <p:cNvPr id="5" name="Object 4" descr="Operation Ford flowchart.">
                        <a:extLst>
                          <a:ext uri="{FF2B5EF4-FFF2-40B4-BE49-F238E27FC236}">
                            <a16:creationId xmlns:a16="http://schemas.microsoft.com/office/drawing/2014/main" id="{372DB5A9-116B-40CC-AF4C-DA195F208552}"/>
                          </a:ext>
                          <a:ext uri="{C183D7F6-B498-43B3-948B-1728B52AA6E4}">
                            <adec:decorative xmlns:adec="http://schemas.microsoft.com/office/drawing/2017/decorative" val="0"/>
                          </a:ext>
                        </a:extLst>
                      </p:cNvPr>
                      <p:cNvPicPr/>
                      <p:nvPr/>
                    </p:nvPicPr>
                    <p:blipFill>
                      <a:blip r:embed="rId6"/>
                      <a:stretch>
                        <a:fillRect/>
                      </a:stretch>
                    </p:blipFill>
                    <p:spPr>
                      <a:xfrm>
                        <a:off x="3242234" y="1204883"/>
                        <a:ext cx="2833688" cy="4010025"/>
                      </a:xfrm>
                      <a:prstGeom prst="rect">
                        <a:avLst/>
                      </a:prstGeom>
                    </p:spPr>
                  </p:pic>
                </p:oleObj>
              </mc:Fallback>
            </mc:AlternateContent>
          </a:graphicData>
        </a:graphic>
      </p:graphicFrame>
      <p:sp>
        <p:nvSpPr>
          <p:cNvPr id="6" name="TextBox 5" descr="Actions that we may take after we review the information that has been reported.">
            <a:extLst>
              <a:ext uri="{FF2B5EF4-FFF2-40B4-BE49-F238E27FC236}">
                <a16:creationId xmlns:a16="http://schemas.microsoft.com/office/drawing/2014/main" id="{E0CA7113-FFFF-4E44-AC8E-E63D3FE7EBA3}"/>
              </a:ext>
              <a:ext uri="{C183D7F6-B498-43B3-948B-1728B52AA6E4}">
                <adec:decorative xmlns:adec="http://schemas.microsoft.com/office/drawing/2017/decorative" val="0"/>
              </a:ext>
            </a:extLst>
          </p:cNvPr>
          <p:cNvSpPr txBox="1"/>
          <p:nvPr/>
        </p:nvSpPr>
        <p:spPr>
          <a:xfrm>
            <a:off x="6239827" y="1204883"/>
            <a:ext cx="2659532" cy="3393237"/>
          </a:xfrm>
          <a:prstGeom prst="rect">
            <a:avLst/>
          </a:prstGeom>
          <a:noFill/>
        </p:spPr>
        <p:txBody>
          <a:bodyPr wrap="square" rtlCol="0">
            <a:spAutoFit/>
          </a:bodyPr>
          <a:lstStyle/>
          <a:p>
            <a:pPr algn="ctr"/>
            <a:r>
              <a:rPr lang="en-GB" sz="1650" dirty="0"/>
              <a:t>We will review the information and either:</a:t>
            </a:r>
          </a:p>
          <a:p>
            <a:pPr marL="342900" indent="-342900">
              <a:buFont typeface="+mj-lt"/>
              <a:buAutoNum type="arabicPeriod"/>
            </a:pPr>
            <a:r>
              <a:rPr lang="en-GB" sz="1650" dirty="0"/>
              <a:t>Create an intelligence log and refer the ref no. back to your R.O and in turn, back to you</a:t>
            </a:r>
          </a:p>
          <a:p>
            <a:pPr marL="342900" indent="-342900">
              <a:buFont typeface="+mj-lt"/>
              <a:buAutoNum type="arabicPeriod"/>
            </a:pPr>
            <a:r>
              <a:rPr lang="en-GB" sz="1650" dirty="0"/>
              <a:t>Send the information to the Local Insp for further review if the matter may be a crime</a:t>
            </a:r>
          </a:p>
          <a:p>
            <a:pPr marL="342900" indent="-342900">
              <a:buFont typeface="+mj-lt"/>
              <a:buAutoNum type="arabicPeriod"/>
            </a:pPr>
            <a:r>
              <a:rPr lang="en-GB" sz="1650" dirty="0"/>
              <a:t>Refer back to the R.O for more information</a:t>
            </a:r>
          </a:p>
        </p:txBody>
      </p:sp>
    </p:spTree>
    <p:extLst>
      <p:ext uri="{BB962C8B-B14F-4D97-AF65-F5344CB8AC3E}">
        <p14:creationId xmlns:p14="http://schemas.microsoft.com/office/powerpoint/2010/main" val="9844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096626-AACF-469C-AC98-A63A4AB4C5E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74" y="0"/>
            <a:ext cx="1377815" cy="1036410"/>
          </a:xfrm>
          <a:prstGeom prst="rect">
            <a:avLst/>
          </a:prstGeom>
        </p:spPr>
      </p:pic>
      <p:sp>
        <p:nvSpPr>
          <p:cNvPr id="3" name="Title 2">
            <a:extLst>
              <a:ext uri="{FF2B5EF4-FFF2-40B4-BE49-F238E27FC236}">
                <a16:creationId xmlns:a16="http://schemas.microsoft.com/office/drawing/2014/main" id="{F19E7D95-B463-405C-B3C3-782DCC8911B5}"/>
              </a:ext>
            </a:extLst>
          </p:cNvPr>
          <p:cNvSpPr>
            <a:spLocks noGrp="1"/>
          </p:cNvSpPr>
          <p:nvPr>
            <p:ph type="title"/>
          </p:nvPr>
        </p:nvSpPr>
        <p:spPr/>
        <p:txBody>
          <a:bodyPr>
            <a:normAutofit fontScale="90000"/>
          </a:bodyPr>
          <a:lstStyle/>
          <a:p>
            <a:r>
              <a:rPr lang="en-GB" sz="3600" dirty="0"/>
              <a:t>Upcoming Personal Security Briefing Dates</a:t>
            </a:r>
          </a:p>
        </p:txBody>
      </p:sp>
      <p:sp>
        <p:nvSpPr>
          <p:cNvPr id="4" name="Content Placeholder 3">
            <a:extLst>
              <a:ext uri="{FF2B5EF4-FFF2-40B4-BE49-F238E27FC236}">
                <a16:creationId xmlns:a16="http://schemas.microsoft.com/office/drawing/2014/main" id="{19CF9354-72A0-4011-87C4-97A20D63B2C1}"/>
              </a:ext>
            </a:extLst>
          </p:cNvPr>
          <p:cNvSpPr>
            <a:spLocks noGrp="1"/>
          </p:cNvSpPr>
          <p:nvPr>
            <p:ph idx="1"/>
          </p:nvPr>
        </p:nvSpPr>
        <p:spPr/>
        <p:txBody>
          <a:bodyPr>
            <a:normAutofit/>
          </a:bodyPr>
          <a:lstStyle/>
          <a:p>
            <a:pPr marL="0" indent="0" algn="ctr">
              <a:buNone/>
            </a:pPr>
            <a:r>
              <a:rPr lang="en-GB" dirty="0"/>
              <a:t>There are five further dates for the security briefings:</a:t>
            </a:r>
          </a:p>
          <a:p>
            <a:pPr marL="0" indent="0" algn="ctr">
              <a:buNone/>
            </a:pPr>
            <a:endParaRPr lang="en-GB" dirty="0"/>
          </a:p>
          <a:p>
            <a:pPr marL="0" indent="0" algn="ctr">
              <a:buNone/>
            </a:pPr>
            <a:r>
              <a:rPr lang="en-GB" dirty="0"/>
              <a:t>21/04/26 @ 1830 hours</a:t>
            </a:r>
          </a:p>
          <a:p>
            <a:pPr marL="0" indent="0" algn="ctr">
              <a:buNone/>
            </a:pPr>
            <a:r>
              <a:rPr lang="en-GB" dirty="0"/>
              <a:t>22/04/26 @ 1230hours</a:t>
            </a:r>
          </a:p>
          <a:p>
            <a:pPr marL="0" indent="0" algn="ctr">
              <a:buNone/>
            </a:pPr>
            <a:r>
              <a:rPr lang="en-GB" dirty="0"/>
              <a:t>23/04/26 @ 1730 hours</a:t>
            </a:r>
          </a:p>
          <a:p>
            <a:pPr marL="0" indent="0" algn="ctr">
              <a:buNone/>
            </a:pPr>
            <a:r>
              <a:rPr lang="en-GB" dirty="0"/>
              <a:t>28/04/26 @ 1730 hours</a:t>
            </a:r>
          </a:p>
          <a:p>
            <a:pPr marL="0" indent="0" algn="ctr">
              <a:buNone/>
            </a:pPr>
            <a:r>
              <a:rPr lang="en-GB" dirty="0"/>
              <a:t>29/04/26 @ 1230 hours</a:t>
            </a:r>
          </a:p>
          <a:p>
            <a:pPr marL="0" indent="0" algn="ctr">
              <a:buNone/>
            </a:pPr>
            <a:endParaRPr lang="en-GB" dirty="0"/>
          </a:p>
          <a:p>
            <a:pPr marL="0" indent="0" algn="ctr">
              <a:buNone/>
            </a:pPr>
            <a:r>
              <a:rPr lang="en-GB" dirty="0"/>
              <a:t>These will be circulated shortly. </a:t>
            </a:r>
          </a:p>
        </p:txBody>
      </p:sp>
    </p:spTree>
    <p:extLst>
      <p:ext uri="{BB962C8B-B14F-4D97-AF65-F5344CB8AC3E}">
        <p14:creationId xmlns:p14="http://schemas.microsoft.com/office/powerpoint/2010/main" val="172258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E1173-AAF1-4139-B88C-4775998BE4F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54" y="0"/>
            <a:ext cx="9141292" cy="5143500"/>
          </a:xfrm>
          <a:prstGeom prst="rect">
            <a:avLst/>
          </a:prstGeom>
        </p:spPr>
      </p:pic>
      <p:sp>
        <p:nvSpPr>
          <p:cNvPr id="10" name="Title 9">
            <a:extLst>
              <a:ext uri="{FF2B5EF4-FFF2-40B4-BE49-F238E27FC236}">
                <a16:creationId xmlns:a16="http://schemas.microsoft.com/office/drawing/2014/main" id="{74750B90-233F-4E43-A4A8-1FE0CB1759A1}"/>
              </a:ext>
            </a:extLst>
          </p:cNvPr>
          <p:cNvSpPr>
            <a:spLocks noGrp="1"/>
          </p:cNvSpPr>
          <p:nvPr>
            <p:ph type="title"/>
          </p:nvPr>
        </p:nvSpPr>
        <p:spPr/>
        <p:txBody>
          <a:bodyPr/>
          <a:lstStyle/>
          <a:p>
            <a:r>
              <a:rPr lang="en-GB" dirty="0"/>
              <a:t>Areas covered in the briefings</a:t>
            </a:r>
          </a:p>
        </p:txBody>
      </p:sp>
      <p:sp>
        <p:nvSpPr>
          <p:cNvPr id="8" name="Content Placeholder 7">
            <a:extLst>
              <a:ext uri="{FF2B5EF4-FFF2-40B4-BE49-F238E27FC236}">
                <a16:creationId xmlns:a16="http://schemas.microsoft.com/office/drawing/2014/main" id="{03D274B7-7EE5-4E0C-B0A2-1593020E9F02}"/>
              </a:ext>
            </a:extLst>
          </p:cNvPr>
          <p:cNvSpPr>
            <a:spLocks noGrp="1"/>
          </p:cNvSpPr>
          <p:nvPr>
            <p:ph idx="1"/>
          </p:nvPr>
        </p:nvSpPr>
        <p:spPr/>
        <p:txBody>
          <a:bodyPr/>
          <a:lstStyle/>
          <a:p>
            <a:endParaRPr lang="en-GB" dirty="0"/>
          </a:p>
          <a:p>
            <a:r>
              <a:rPr lang="en-GB" dirty="0"/>
              <a:t>Personal Safety</a:t>
            </a:r>
          </a:p>
          <a:p>
            <a:r>
              <a:rPr lang="en-GB" dirty="0"/>
              <a:t>Online Advice</a:t>
            </a:r>
          </a:p>
          <a:p>
            <a:r>
              <a:rPr lang="en-GB" dirty="0"/>
              <a:t>Safety while canvassing</a:t>
            </a:r>
          </a:p>
          <a:p>
            <a:r>
              <a:rPr lang="en-GB" dirty="0"/>
              <a:t>Helpful Contacts</a:t>
            </a:r>
          </a:p>
        </p:txBody>
      </p:sp>
    </p:spTree>
    <p:extLst>
      <p:ext uri="{BB962C8B-B14F-4D97-AF65-F5344CB8AC3E}">
        <p14:creationId xmlns:p14="http://schemas.microsoft.com/office/powerpoint/2010/main" val="528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36000"/>
          </a:srgb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What we will cover</a:t>
            </a:r>
          </a:p>
        </p:txBody>
      </p:sp>
      <p:sp>
        <p:nvSpPr>
          <p:cNvPr id="9" name="Content Placeholder 8"/>
          <p:cNvSpPr>
            <a:spLocks noGrp="1"/>
          </p:cNvSpPr>
          <p:nvPr>
            <p:ph idx="1"/>
          </p:nvPr>
        </p:nvSpPr>
        <p:spPr/>
        <p:txBody>
          <a:bodyPr>
            <a:normAutofit/>
          </a:bodyPr>
          <a:lstStyle/>
          <a:p>
            <a:r>
              <a:rPr lang="en-GB" sz="1700" dirty="0"/>
              <a:t>Key dates</a:t>
            </a:r>
          </a:p>
          <a:p>
            <a:r>
              <a:rPr lang="en-GB" sz="1700" dirty="0"/>
              <a:t>Agents</a:t>
            </a:r>
          </a:p>
          <a:p>
            <a:r>
              <a:rPr lang="en-GB" sz="1700" dirty="0"/>
              <a:t>Elections Act changes:</a:t>
            </a:r>
          </a:p>
          <a:p>
            <a:pPr marL="0" indent="0">
              <a:buNone/>
            </a:pPr>
            <a:r>
              <a:rPr lang="en-GB" sz="1700" dirty="0"/>
              <a:t>	Voter ID</a:t>
            </a:r>
          </a:p>
          <a:p>
            <a:pPr marL="0" indent="0">
              <a:buNone/>
            </a:pPr>
            <a:r>
              <a:rPr lang="en-GB" sz="1700" dirty="0"/>
              <a:t>	Postal Vote handling</a:t>
            </a:r>
          </a:p>
          <a:p>
            <a:r>
              <a:rPr lang="en-GB" sz="1700" dirty="0"/>
              <a:t>Polling Day Arrangements</a:t>
            </a:r>
          </a:p>
          <a:p>
            <a:r>
              <a:rPr lang="en-GB" sz="1700" dirty="0"/>
              <a:t>Postal Vote Opening</a:t>
            </a:r>
          </a:p>
          <a:p>
            <a:r>
              <a:rPr lang="en-GB" sz="1700" dirty="0"/>
              <a:t>Counting the Votes</a:t>
            </a:r>
          </a:p>
          <a:p>
            <a:r>
              <a:rPr lang="en-GB" sz="1700" dirty="0"/>
              <a:t>Integrity</a:t>
            </a:r>
          </a:p>
        </p:txBody>
      </p:sp>
    </p:spTree>
    <p:extLst>
      <p:ext uri="{BB962C8B-B14F-4D97-AF65-F5344CB8AC3E}">
        <p14:creationId xmlns:p14="http://schemas.microsoft.com/office/powerpoint/2010/main" val="781233422"/>
      </p:ext>
    </p:extLst>
  </p:cSld>
  <p:clrMapOvr>
    <a:masterClrMapping/>
  </p:clrMapOvr>
  <p:transition spd="slow" advClick="0" advTm="400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West Midlands Police crest.">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1131590"/>
            <a:ext cx="1656184" cy="2062867"/>
          </a:xfrm>
          <a:prstGeom prst="rect">
            <a:avLst/>
          </a:prstGeom>
        </p:spPr>
      </p:pic>
      <p:sp>
        <p:nvSpPr>
          <p:cNvPr id="2" name="Title 1"/>
          <p:cNvSpPr>
            <a:spLocks noGrp="1"/>
          </p:cNvSpPr>
          <p:nvPr>
            <p:ph type="title"/>
          </p:nvPr>
        </p:nvSpPr>
        <p:spPr>
          <a:xfrm>
            <a:off x="457200" y="3219822"/>
            <a:ext cx="8229600" cy="1512167"/>
          </a:xfrm>
        </p:spPr>
        <p:txBody>
          <a:bodyPr>
            <a:normAutofit/>
          </a:bodyPr>
          <a:lstStyle/>
          <a:p>
            <a:pPr>
              <a:lnSpc>
                <a:spcPct val="150000"/>
              </a:lnSpc>
            </a:pPr>
            <a:r>
              <a:rPr lang="en-GB" sz="1600" b="1" dirty="0">
                <a:solidFill>
                  <a:schemeClr val="bg1"/>
                </a:solidFill>
                <a:latin typeface="Arial"/>
                <a:cs typeface="Arial"/>
              </a:rPr>
              <a:t>Working in partnership, making communities safer</a:t>
            </a:r>
            <a:br>
              <a:rPr lang="en-US" sz="1600" b="1" dirty="0">
                <a:solidFill>
                  <a:schemeClr val="bg1"/>
                </a:solidFill>
                <a:latin typeface="Arial"/>
                <a:cs typeface="Arial"/>
              </a:rPr>
            </a:br>
            <a:r>
              <a:rPr lang="en-US" sz="1600" b="1" dirty="0">
                <a:solidFill>
                  <a:srgbClr val="FFA800"/>
                </a:solidFill>
                <a:latin typeface="Arial"/>
                <a:cs typeface="Arial"/>
              </a:rPr>
              <a:t>westmidlands.police.uk</a:t>
            </a:r>
          </a:p>
        </p:txBody>
      </p:sp>
    </p:spTree>
    <p:extLst>
      <p:ext uri="{BB962C8B-B14F-4D97-AF65-F5344CB8AC3E}">
        <p14:creationId xmlns:p14="http://schemas.microsoft.com/office/powerpoint/2010/main" val="12488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35B28-93B1-3A1D-CDAB-A7A7DF5AED0E}"/>
            </a:ext>
          </a:extLst>
        </p:cNvPr>
        <p:cNvGrpSpPr/>
        <p:nvPr/>
      </p:nvGrpSpPr>
      <p:grpSpPr>
        <a:xfrm>
          <a:off x="0" y="0"/>
          <a:ext cx="0" cy="0"/>
          <a:chOff x="0" y="0"/>
          <a:chExt cx="0" cy="0"/>
        </a:xfrm>
      </p:grpSpPr>
      <p:graphicFrame>
        <p:nvGraphicFramePr>
          <p:cNvPr id="4" name="Table 3" descr="Election offences. Two columns. The first column describes the offences individually. The second column gives examples for each offence.">
            <a:extLst>
              <a:ext uri="{FF2B5EF4-FFF2-40B4-BE49-F238E27FC236}">
                <a16:creationId xmlns:a16="http://schemas.microsoft.com/office/drawing/2014/main" id="{CA81B225-CFA0-E8D7-0E8E-878F3E1D4037}"/>
              </a:ext>
            </a:extLst>
          </p:cNvPr>
          <p:cNvGraphicFramePr>
            <a:graphicFrameLocks noGrp="1"/>
          </p:cNvGraphicFramePr>
          <p:nvPr>
            <p:extLst>
              <p:ext uri="{D42A27DB-BD31-4B8C-83A1-F6EECF244321}">
                <p14:modId xmlns:p14="http://schemas.microsoft.com/office/powerpoint/2010/main" val="884620692"/>
              </p:ext>
            </p:extLst>
          </p:nvPr>
        </p:nvGraphicFramePr>
        <p:xfrm>
          <a:off x="179511" y="267494"/>
          <a:ext cx="8784977" cy="4432672"/>
        </p:xfrm>
        <a:graphic>
          <a:graphicData uri="http://schemas.openxmlformats.org/drawingml/2006/table">
            <a:tbl>
              <a:tblPr firstRow="1" bandRow="1">
                <a:tableStyleId>{5C22544A-7EE6-4342-B048-85BDC9FD1C3A}</a:tableStyleId>
              </a:tblPr>
              <a:tblGrid>
                <a:gridCol w="4399304">
                  <a:extLst>
                    <a:ext uri="{9D8B030D-6E8A-4147-A177-3AD203B41FA5}">
                      <a16:colId xmlns:a16="http://schemas.microsoft.com/office/drawing/2014/main" val="1135790906"/>
                    </a:ext>
                  </a:extLst>
                </a:gridCol>
                <a:gridCol w="4385673">
                  <a:extLst>
                    <a:ext uri="{9D8B030D-6E8A-4147-A177-3AD203B41FA5}">
                      <a16:colId xmlns:a16="http://schemas.microsoft.com/office/drawing/2014/main" val="1153265610"/>
                    </a:ext>
                  </a:extLst>
                </a:gridCol>
              </a:tblGrid>
              <a:tr h="738887">
                <a:tc gridSpan="2">
                  <a:txBody>
                    <a:bodyPr/>
                    <a:lstStyle/>
                    <a:p>
                      <a:endParaRPr lang="en-GB" dirty="0"/>
                    </a:p>
                  </a:txBody>
                  <a:tcPr/>
                </a:tc>
                <a:tc hMerge="1">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2612576148"/>
                  </a:ext>
                </a:extLst>
              </a:tr>
              <a:tr h="738887">
                <a:tc>
                  <a:txBody>
                    <a:bodyPr/>
                    <a:lstStyle/>
                    <a:p>
                      <a:r>
                        <a:rPr lang="en-GB" dirty="0"/>
                        <a:t>Bribery – directly or indirectly giving money to a voter to induce them to vote/not vote</a:t>
                      </a:r>
                    </a:p>
                  </a:txBody>
                  <a:tcPr/>
                </a:tc>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Treating – giving food, drink, entertainment or provision to corruptly influence a voter to vote/not vote</a:t>
                      </a:r>
                    </a:p>
                  </a:txBody>
                  <a:tcPr/>
                </a:tc>
                <a:extLst>
                  <a:ext uri="{0D108BD9-81ED-4DB2-BD59-A6C34878D82A}">
                    <a16:rowId xmlns:a16="http://schemas.microsoft.com/office/drawing/2014/main" val="3735565838"/>
                  </a:ext>
                </a:extLst>
              </a:tr>
              <a:tr h="662919">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Undue Influence</a:t>
                      </a:r>
                    </a:p>
                  </a:txBody>
                  <a:tcPr/>
                </a:tc>
                <a:tc>
                  <a:txBody>
                    <a:bodyPr/>
                    <a:lstStyle/>
                    <a:p>
                      <a:r>
                        <a:rPr lang="en-GB" dirty="0"/>
                        <a:t>False statements about a candidate’s personal character or conduct </a:t>
                      </a:r>
                    </a:p>
                  </a:txBody>
                  <a:tcPr/>
                </a:tc>
                <a:extLst>
                  <a:ext uri="{0D108BD9-81ED-4DB2-BD59-A6C34878D82A}">
                    <a16:rowId xmlns:a16="http://schemas.microsoft.com/office/drawing/2014/main" val="76610702"/>
                  </a:ext>
                </a:extLst>
              </a:tr>
              <a:tr h="377159">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Handling of Postal Votes by political campaigners</a:t>
                      </a:r>
                    </a:p>
                  </a:txBody>
                  <a:tcPr/>
                </a:tc>
                <a:tc>
                  <a:txBody>
                    <a:bodyPr/>
                    <a:lstStyle/>
                    <a:p>
                      <a:r>
                        <a:rPr lang="en-GB" dirty="0"/>
                        <a:t>Breaching the requirement of secrecy</a:t>
                      </a:r>
                    </a:p>
                  </a:txBody>
                  <a:tcPr/>
                </a:tc>
                <a:extLst>
                  <a:ext uri="{0D108BD9-81ED-4DB2-BD59-A6C34878D82A}">
                    <a16:rowId xmlns:a16="http://schemas.microsoft.com/office/drawing/2014/main" val="1302699580"/>
                  </a:ext>
                </a:extLst>
              </a:tr>
              <a:tr h="738887">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dirty="0"/>
                        <a:t>Personation – voting as someone else (living or dead) either by post or in person</a:t>
                      </a:r>
                    </a:p>
                  </a:txBody>
                  <a:tcPr/>
                </a:tc>
                <a:tc>
                  <a:txBody>
                    <a:bodyPr/>
                    <a:lstStyle/>
                    <a:p>
                      <a:r>
                        <a:rPr lang="en-GB" dirty="0"/>
                        <a:t>Multiple voting or voting when subject to legal incapacity</a:t>
                      </a:r>
                    </a:p>
                  </a:txBody>
                  <a:tcPr/>
                </a:tc>
                <a:extLst>
                  <a:ext uri="{0D108BD9-81ED-4DB2-BD59-A6C34878D82A}">
                    <a16:rowId xmlns:a16="http://schemas.microsoft.com/office/drawing/2014/main" val="3203777115"/>
                  </a:ext>
                </a:extLst>
              </a:tr>
              <a:tr h="568790">
                <a:tc>
                  <a:txBody>
                    <a:bodyPr/>
                    <a:lstStyle/>
                    <a:p>
                      <a:r>
                        <a:rPr lang="en-GB" dirty="0"/>
                        <a:t>Campaign material – must contain an imprint, and not resemble a poll card</a:t>
                      </a:r>
                    </a:p>
                  </a:txBody>
                  <a:tcPr/>
                </a:tc>
                <a:tc>
                  <a:txBody>
                    <a:bodyPr/>
                    <a:lstStyle/>
                    <a:p>
                      <a:r>
                        <a:rPr lang="en-GB" dirty="0"/>
                        <a:t>False statements on nomination papers</a:t>
                      </a:r>
                    </a:p>
                  </a:txBody>
                  <a:tcPr/>
                </a:tc>
                <a:extLst>
                  <a:ext uri="{0D108BD9-81ED-4DB2-BD59-A6C34878D82A}">
                    <a16:rowId xmlns:a16="http://schemas.microsoft.com/office/drawing/2014/main" val="2197494690"/>
                  </a:ext>
                </a:extLst>
              </a:tr>
              <a:tr h="568790">
                <a:tc>
                  <a:txBody>
                    <a:bodyPr/>
                    <a:lstStyle/>
                    <a:p>
                      <a:r>
                        <a:rPr lang="en-GB" dirty="0"/>
                        <a:t>False registration information – including false postal/proxy applications</a:t>
                      </a:r>
                    </a:p>
                  </a:txBody>
                  <a:tcPr/>
                </a:tc>
                <a:tc>
                  <a:txBody>
                    <a:bodyPr/>
                    <a:lstStyle/>
                    <a:p>
                      <a:endParaRPr lang="en-GB" dirty="0"/>
                    </a:p>
                  </a:txBody>
                  <a:tcPr/>
                </a:tc>
                <a:extLst>
                  <a:ext uri="{0D108BD9-81ED-4DB2-BD59-A6C34878D82A}">
                    <a16:rowId xmlns:a16="http://schemas.microsoft.com/office/drawing/2014/main" val="2233378899"/>
                  </a:ext>
                </a:extLst>
              </a:tr>
            </a:tbl>
          </a:graphicData>
        </a:graphic>
      </p:graphicFrame>
      <p:sp>
        <p:nvSpPr>
          <p:cNvPr id="5" name="Title 4">
            <a:extLst>
              <a:ext uri="{FF2B5EF4-FFF2-40B4-BE49-F238E27FC236}">
                <a16:creationId xmlns:a16="http://schemas.microsoft.com/office/drawing/2014/main" id="{66A2BE9E-0602-643D-99D5-5D110851FDE9}"/>
              </a:ext>
            </a:extLst>
          </p:cNvPr>
          <p:cNvSpPr>
            <a:spLocks noGrp="1"/>
          </p:cNvSpPr>
          <p:nvPr>
            <p:ph type="title"/>
          </p:nvPr>
        </p:nvSpPr>
        <p:spPr>
          <a:xfrm>
            <a:off x="457199" y="267494"/>
            <a:ext cx="8229600" cy="745592"/>
          </a:xfrm>
        </p:spPr>
        <p:txBody>
          <a:bodyPr/>
          <a:lstStyle/>
          <a:p>
            <a:pPr algn="ctr"/>
            <a:r>
              <a:rPr lang="en-GB" dirty="0">
                <a:solidFill>
                  <a:schemeClr val="bg1"/>
                </a:solidFill>
              </a:rPr>
              <a:t>Election Offences</a:t>
            </a:r>
          </a:p>
        </p:txBody>
      </p:sp>
    </p:spTree>
    <p:extLst>
      <p:ext uri="{BB962C8B-B14F-4D97-AF65-F5344CB8AC3E}">
        <p14:creationId xmlns:p14="http://schemas.microsoft.com/office/powerpoint/2010/main" val="362051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CEE99-AC78-05AB-C2A3-BC6B6B32C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2935B-427B-11F5-3DA9-074636C30D43}"/>
              </a:ext>
            </a:extLst>
          </p:cNvPr>
          <p:cNvSpPr>
            <a:spLocks noGrp="1"/>
          </p:cNvSpPr>
          <p:nvPr>
            <p:ph type="title"/>
          </p:nvPr>
        </p:nvSpPr>
        <p:spPr/>
        <p:txBody>
          <a:bodyPr/>
          <a:lstStyle/>
          <a:p>
            <a:r>
              <a:rPr lang="en-GB" dirty="0"/>
              <a:t>How to report potential fraud/campaign offences</a:t>
            </a:r>
          </a:p>
        </p:txBody>
      </p:sp>
      <p:sp>
        <p:nvSpPr>
          <p:cNvPr id="3" name="Content Placeholder 2">
            <a:extLst>
              <a:ext uri="{FF2B5EF4-FFF2-40B4-BE49-F238E27FC236}">
                <a16:creationId xmlns:a16="http://schemas.microsoft.com/office/drawing/2014/main" id="{30F12E05-B5DB-C274-46AA-F98D6B161C57}"/>
              </a:ext>
            </a:extLst>
          </p:cNvPr>
          <p:cNvSpPr>
            <a:spLocks noGrp="1"/>
          </p:cNvSpPr>
          <p:nvPr>
            <p:ph idx="1"/>
          </p:nvPr>
        </p:nvSpPr>
        <p:spPr/>
        <p:txBody>
          <a:bodyPr>
            <a:normAutofit fontScale="92500" lnSpcReduction="20000"/>
          </a:bodyPr>
          <a:lstStyle/>
          <a:p>
            <a:r>
              <a:rPr lang="en-GB" altLang="en-US" b="1" dirty="0"/>
              <a:t>Report any potential campaigning offences to us</a:t>
            </a:r>
          </a:p>
          <a:p>
            <a:r>
              <a:rPr lang="en-GB" altLang="en-US" b="1" dirty="0"/>
              <a:t>BUT – the RO is not the referee in campaign disputes</a:t>
            </a:r>
          </a:p>
          <a:p>
            <a:endParaRPr lang="en-GB" altLang="en-US" b="1" dirty="0"/>
          </a:p>
          <a:p>
            <a:r>
              <a:rPr lang="en-GB" dirty="0"/>
              <a:t>Complete the Electoral Malpractice form on our website and send in to </a:t>
            </a:r>
            <a:r>
              <a:rPr lang="en-GB" dirty="0">
                <a:hlinkClick r:id="rId3"/>
              </a:rPr>
              <a:t>candidates@birmingham.gov.uk</a:t>
            </a:r>
            <a:endParaRPr lang="en-GB" dirty="0"/>
          </a:p>
          <a:p>
            <a:r>
              <a:rPr lang="en-GB" dirty="0"/>
              <a:t>We will not investigate/pass on to the police unless it has been completed in full – we will not look into gossip!!</a:t>
            </a:r>
          </a:p>
          <a:p>
            <a:endParaRPr lang="en-GB" dirty="0"/>
          </a:p>
          <a:p>
            <a:r>
              <a:rPr lang="en-GB" dirty="0"/>
              <a:t>Electoral Malpractice Reporting Form:</a:t>
            </a:r>
          </a:p>
          <a:p>
            <a:pPr marL="0" indent="0">
              <a:buNone/>
            </a:pPr>
            <a:r>
              <a:rPr lang="en-GB" dirty="0"/>
              <a:t> </a:t>
            </a:r>
            <a:r>
              <a:rPr lang="en-GB" dirty="0">
                <a:hlinkClick r:id="rId4"/>
              </a:rPr>
              <a:t>https://www.birmingham.gov.uk/downloads/file/12637/electoral_malpractice_reporting_form</a:t>
            </a:r>
            <a:endParaRPr lang="en-GB" dirty="0"/>
          </a:p>
          <a:p>
            <a:endParaRPr lang="en-GB" dirty="0"/>
          </a:p>
        </p:txBody>
      </p:sp>
    </p:spTree>
    <p:extLst>
      <p:ext uri="{BB962C8B-B14F-4D97-AF65-F5344CB8AC3E}">
        <p14:creationId xmlns:p14="http://schemas.microsoft.com/office/powerpoint/2010/main" val="124910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AFA90-E5D9-F843-9A35-57FD63757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D359D-B47C-19CC-181C-1CB118E841B1}"/>
              </a:ext>
            </a:extLst>
          </p:cNvPr>
          <p:cNvSpPr>
            <a:spLocks noGrp="1"/>
          </p:cNvSpPr>
          <p:nvPr>
            <p:ph type="title"/>
          </p:nvPr>
        </p:nvSpPr>
        <p:spPr/>
        <p:txBody>
          <a:bodyPr/>
          <a:lstStyle/>
          <a:p>
            <a:r>
              <a:rPr lang="en-GB" dirty="0"/>
              <a:t>Postal Vote Opening	</a:t>
            </a:r>
          </a:p>
        </p:txBody>
      </p:sp>
      <p:sp>
        <p:nvSpPr>
          <p:cNvPr id="3" name="Content Placeholder 2">
            <a:extLst>
              <a:ext uri="{FF2B5EF4-FFF2-40B4-BE49-F238E27FC236}">
                <a16:creationId xmlns:a16="http://schemas.microsoft.com/office/drawing/2014/main" id="{8554DEF7-BB41-325D-798A-D22563A76632}"/>
              </a:ext>
            </a:extLst>
          </p:cNvPr>
          <p:cNvSpPr>
            <a:spLocks noGrp="1"/>
          </p:cNvSpPr>
          <p:nvPr>
            <p:ph idx="1"/>
          </p:nvPr>
        </p:nvSpPr>
        <p:spPr>
          <a:xfrm>
            <a:off x="457200" y="951570"/>
            <a:ext cx="8229600" cy="3502052"/>
          </a:xfrm>
        </p:spPr>
        <p:txBody>
          <a:bodyPr>
            <a:normAutofit fontScale="92500" lnSpcReduction="10000"/>
          </a:bodyPr>
          <a:lstStyle/>
          <a:p>
            <a:pPr>
              <a:lnSpc>
                <a:spcPct val="90000"/>
              </a:lnSpc>
            </a:pPr>
            <a:r>
              <a:rPr lang="en-GB" altLang="en-US" dirty="0"/>
              <a:t>Postal vote opening will take place at the BMI on Margaret Street</a:t>
            </a:r>
          </a:p>
          <a:p>
            <a:pPr>
              <a:lnSpc>
                <a:spcPct val="90000"/>
              </a:lnSpc>
            </a:pPr>
            <a:endParaRPr lang="en-GB" altLang="en-US" dirty="0"/>
          </a:p>
          <a:p>
            <a:pPr>
              <a:lnSpc>
                <a:spcPct val="90000"/>
              </a:lnSpc>
            </a:pPr>
            <a:r>
              <a:rPr lang="en-GB" altLang="en-US" dirty="0"/>
              <a:t>Starts Thursday 30 April (10am) </a:t>
            </a:r>
          </a:p>
          <a:p>
            <a:pPr>
              <a:lnSpc>
                <a:spcPct val="90000"/>
              </a:lnSpc>
            </a:pPr>
            <a:r>
              <a:rPr lang="en-GB" altLang="en-US" dirty="0"/>
              <a:t>Every working day up to and including polling day – 10am start</a:t>
            </a:r>
          </a:p>
          <a:p>
            <a:pPr>
              <a:lnSpc>
                <a:spcPct val="90000"/>
              </a:lnSpc>
            </a:pPr>
            <a:r>
              <a:rPr lang="en-GB" altLang="en-US" dirty="0"/>
              <a:t>Final opening session – after close of poll</a:t>
            </a:r>
          </a:p>
          <a:p>
            <a:pPr>
              <a:lnSpc>
                <a:spcPct val="90000"/>
              </a:lnSpc>
            </a:pPr>
            <a:endParaRPr lang="en-GB" altLang="en-US" dirty="0"/>
          </a:p>
          <a:p>
            <a:pPr>
              <a:lnSpc>
                <a:spcPct val="90000"/>
              </a:lnSpc>
            </a:pPr>
            <a:r>
              <a:rPr lang="en-GB" altLang="en-US" dirty="0"/>
              <a:t>First 2 days – splitting the wards in two – to manage attendance</a:t>
            </a:r>
          </a:p>
          <a:p>
            <a:pPr marL="0" indent="0">
              <a:lnSpc>
                <a:spcPct val="90000"/>
              </a:lnSpc>
              <a:buNone/>
            </a:pPr>
            <a:endParaRPr lang="en-GB" altLang="en-US" dirty="0"/>
          </a:p>
          <a:p>
            <a:pPr>
              <a:lnSpc>
                <a:spcPct val="90000"/>
              </a:lnSpc>
            </a:pPr>
            <a:r>
              <a:rPr lang="en-GB" altLang="en-US" dirty="0"/>
              <a:t>Candidate and Election Agent can attend – letters of admittance posted to Agents this week (email if you haven’t received by Monday 27 April)</a:t>
            </a:r>
          </a:p>
          <a:p>
            <a:pPr>
              <a:lnSpc>
                <a:spcPct val="90000"/>
              </a:lnSpc>
            </a:pPr>
            <a:r>
              <a:rPr lang="en-GB" altLang="en-US" dirty="0"/>
              <a:t>Can appoint PV Opening agents – need to let us know at least 24 hours in advance – we will email them a letter of admittance</a:t>
            </a:r>
          </a:p>
          <a:p>
            <a:endParaRPr lang="en-GB" dirty="0"/>
          </a:p>
        </p:txBody>
      </p:sp>
    </p:spTree>
    <p:extLst>
      <p:ext uri="{BB962C8B-B14F-4D97-AF65-F5344CB8AC3E}">
        <p14:creationId xmlns:p14="http://schemas.microsoft.com/office/powerpoint/2010/main" val="4178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3ABE8-2178-BD4C-7FEE-C426E45DA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7E002-FC4C-D5C8-C46D-EA49808D1971}"/>
              </a:ext>
            </a:extLst>
          </p:cNvPr>
          <p:cNvSpPr>
            <a:spLocks noGrp="1"/>
          </p:cNvSpPr>
          <p:nvPr>
            <p:ph type="title"/>
          </p:nvPr>
        </p:nvSpPr>
        <p:spPr/>
        <p:txBody>
          <a:bodyPr/>
          <a:lstStyle/>
          <a:p>
            <a:r>
              <a:rPr lang="en-GB" dirty="0"/>
              <a:t>Postal Vote Opening</a:t>
            </a:r>
          </a:p>
        </p:txBody>
      </p:sp>
      <p:sp>
        <p:nvSpPr>
          <p:cNvPr id="3" name="Content Placeholder 2">
            <a:extLst>
              <a:ext uri="{FF2B5EF4-FFF2-40B4-BE49-F238E27FC236}">
                <a16:creationId xmlns:a16="http://schemas.microsoft.com/office/drawing/2014/main" id="{422EBA65-53D4-9414-37DD-1CB6C8B258B9}"/>
              </a:ext>
            </a:extLst>
          </p:cNvPr>
          <p:cNvSpPr>
            <a:spLocks noGrp="1"/>
          </p:cNvSpPr>
          <p:nvPr>
            <p:ph idx="1"/>
          </p:nvPr>
        </p:nvSpPr>
        <p:spPr/>
        <p:txBody>
          <a:bodyPr>
            <a:normAutofit/>
          </a:bodyPr>
          <a:lstStyle/>
          <a:p>
            <a:r>
              <a:rPr lang="en-GB" altLang="en-US" dirty="0"/>
              <a:t>Ballot Papers are kept FACE DOWN throughout the process </a:t>
            </a:r>
          </a:p>
          <a:p>
            <a:endParaRPr lang="en-GB" dirty="0"/>
          </a:p>
          <a:p>
            <a:r>
              <a:rPr lang="en-GB" dirty="0"/>
              <a:t>Maintain Secrecy of the Ballot – there to observe the process NOT to see how people have voted</a:t>
            </a:r>
          </a:p>
          <a:p>
            <a:endParaRPr lang="en-GB" dirty="0"/>
          </a:p>
          <a:p>
            <a:r>
              <a:rPr lang="en-GB" dirty="0"/>
              <a:t>NO TALLYING – anyone tallying (trying to see and record how people have voted) will be asked to leave the postal vote opening</a:t>
            </a:r>
          </a:p>
          <a:p>
            <a:endParaRPr lang="en-GB" dirty="0"/>
          </a:p>
          <a:p>
            <a:r>
              <a:rPr lang="en-GB" dirty="0"/>
              <a:t>If continues – access will be restricted in future</a:t>
            </a:r>
          </a:p>
        </p:txBody>
      </p:sp>
    </p:spTree>
    <p:extLst>
      <p:ext uri="{BB962C8B-B14F-4D97-AF65-F5344CB8AC3E}">
        <p14:creationId xmlns:p14="http://schemas.microsoft.com/office/powerpoint/2010/main" val="382842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85D5E-FDC7-E28C-B9AA-60FCF835A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041B9-C5BE-C286-6816-9CDF071CAA95}"/>
              </a:ext>
            </a:extLst>
          </p:cNvPr>
          <p:cNvSpPr>
            <a:spLocks noGrp="1"/>
          </p:cNvSpPr>
          <p:nvPr>
            <p:ph type="title"/>
          </p:nvPr>
        </p:nvSpPr>
        <p:spPr/>
        <p:txBody>
          <a:bodyPr/>
          <a:lstStyle/>
          <a:p>
            <a:r>
              <a:rPr lang="en-GB" dirty="0"/>
              <a:t>Polling Day </a:t>
            </a:r>
          </a:p>
        </p:txBody>
      </p:sp>
      <p:sp>
        <p:nvSpPr>
          <p:cNvPr id="3" name="Content Placeholder 2">
            <a:extLst>
              <a:ext uri="{FF2B5EF4-FFF2-40B4-BE49-F238E27FC236}">
                <a16:creationId xmlns:a16="http://schemas.microsoft.com/office/drawing/2014/main" id="{5C6BE4E2-4C52-DCB4-62B8-3C35C2DCEE5A}"/>
              </a:ext>
            </a:extLst>
          </p:cNvPr>
          <p:cNvSpPr>
            <a:spLocks noGrp="1"/>
          </p:cNvSpPr>
          <p:nvPr>
            <p:ph idx="1"/>
          </p:nvPr>
        </p:nvSpPr>
        <p:spPr/>
        <p:txBody>
          <a:bodyPr>
            <a:normAutofit lnSpcReduction="10000"/>
          </a:bodyPr>
          <a:lstStyle/>
          <a:p>
            <a:r>
              <a:rPr lang="en-GB" dirty="0"/>
              <a:t>478 Polling stations across the city – open from 7am to 10pm</a:t>
            </a:r>
          </a:p>
          <a:p>
            <a:endParaRPr lang="en-GB" dirty="0"/>
          </a:p>
          <a:p>
            <a:r>
              <a:rPr lang="en-GB" dirty="0"/>
              <a:t>Elections office will be open from 6.30am to deal with queries on the day</a:t>
            </a:r>
          </a:p>
          <a:p>
            <a:endParaRPr lang="en-GB" dirty="0"/>
          </a:p>
          <a:p>
            <a:r>
              <a:rPr lang="en-GB" dirty="0"/>
              <a:t>Electors who are in a queue waiting to vote at 10pm will be able to cast their vote</a:t>
            </a:r>
          </a:p>
          <a:p>
            <a:endParaRPr lang="en-GB" dirty="0"/>
          </a:p>
          <a:p>
            <a:r>
              <a:rPr lang="en-GB" dirty="0"/>
              <a:t>Ballot boxes will be delivered to collection centres and then delivered into the count centre.</a:t>
            </a:r>
          </a:p>
          <a:p>
            <a:endParaRPr lang="en-GB" dirty="0"/>
          </a:p>
        </p:txBody>
      </p:sp>
    </p:spTree>
    <p:extLst>
      <p:ext uri="{BB962C8B-B14F-4D97-AF65-F5344CB8AC3E}">
        <p14:creationId xmlns:p14="http://schemas.microsoft.com/office/powerpoint/2010/main" val="3533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18BC5-D525-E400-759B-7F017CA3F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E6AE8-0291-BDF3-2A5E-7F542A982D86}"/>
              </a:ext>
            </a:extLst>
          </p:cNvPr>
          <p:cNvSpPr>
            <a:spLocks noGrp="1"/>
          </p:cNvSpPr>
          <p:nvPr>
            <p:ph type="title"/>
          </p:nvPr>
        </p:nvSpPr>
        <p:spPr/>
        <p:txBody>
          <a:bodyPr/>
          <a:lstStyle/>
          <a:p>
            <a:r>
              <a:rPr lang="en-GB" dirty="0"/>
              <a:t>Polling Stations</a:t>
            </a:r>
          </a:p>
        </p:txBody>
      </p:sp>
      <p:sp>
        <p:nvSpPr>
          <p:cNvPr id="3" name="Content Placeholder 2">
            <a:extLst>
              <a:ext uri="{FF2B5EF4-FFF2-40B4-BE49-F238E27FC236}">
                <a16:creationId xmlns:a16="http://schemas.microsoft.com/office/drawing/2014/main" id="{5FFF7254-9494-BBE3-DABA-7F960052026E}"/>
              </a:ext>
            </a:extLst>
          </p:cNvPr>
          <p:cNvSpPr>
            <a:spLocks noGrp="1"/>
          </p:cNvSpPr>
          <p:nvPr>
            <p:ph idx="1"/>
          </p:nvPr>
        </p:nvSpPr>
        <p:spPr/>
        <p:txBody>
          <a:bodyPr>
            <a:normAutofit fontScale="92500" lnSpcReduction="10000"/>
          </a:bodyPr>
          <a:lstStyle/>
          <a:p>
            <a:r>
              <a:rPr lang="en-GB" altLang="en-US" dirty="0"/>
              <a:t>Candidates and Election Agents are entitled to go into polling stations</a:t>
            </a:r>
          </a:p>
          <a:p>
            <a:r>
              <a:rPr lang="en-GB" altLang="en-US" dirty="0"/>
              <a:t>To </a:t>
            </a:r>
            <a:r>
              <a:rPr lang="en-GB" altLang="en-US" b="1" dirty="0"/>
              <a:t>OBSERVE</a:t>
            </a:r>
            <a:r>
              <a:rPr lang="en-GB" altLang="en-US" dirty="0"/>
              <a:t> not to </a:t>
            </a:r>
            <a:r>
              <a:rPr lang="en-GB" altLang="en-US" b="1" dirty="0"/>
              <a:t>INTERFERE</a:t>
            </a:r>
          </a:p>
          <a:p>
            <a:endParaRPr lang="en-GB" altLang="en-US" dirty="0"/>
          </a:p>
          <a:p>
            <a:r>
              <a:rPr lang="en-GB" altLang="en-US" dirty="0"/>
              <a:t>Due to past incidents – show letter of admittance and ID</a:t>
            </a:r>
          </a:p>
          <a:p>
            <a:endParaRPr lang="en-GB" altLang="en-US" dirty="0"/>
          </a:p>
          <a:p>
            <a:r>
              <a:rPr lang="en-GB" altLang="en-US" dirty="0"/>
              <a:t>Polling agents – can also be appointed to attend (deadline – </a:t>
            </a:r>
            <a:r>
              <a:rPr lang="en-GB" altLang="en-US" b="1" dirty="0"/>
              <a:t>29 April</a:t>
            </a:r>
            <a:r>
              <a:rPr lang="en-GB" altLang="en-US" dirty="0"/>
              <a:t>)</a:t>
            </a:r>
          </a:p>
          <a:p>
            <a:r>
              <a:rPr lang="en-GB" altLang="en-US" dirty="0"/>
              <a:t>Tellers – outside seeing who has voted</a:t>
            </a:r>
          </a:p>
          <a:p>
            <a:r>
              <a:rPr lang="en-GB" altLang="en-US" dirty="0"/>
              <a:t>‘Other Activists’ </a:t>
            </a:r>
          </a:p>
          <a:p>
            <a:endParaRPr lang="en-GB" altLang="en-US" dirty="0"/>
          </a:p>
          <a:p>
            <a:r>
              <a:rPr lang="en-GB" altLang="en-US" dirty="0"/>
              <a:t>Bear in mind the potential bad weather</a:t>
            </a:r>
          </a:p>
          <a:p>
            <a:endParaRPr lang="en-GB" dirty="0"/>
          </a:p>
        </p:txBody>
      </p:sp>
    </p:spTree>
    <p:extLst>
      <p:ext uri="{BB962C8B-B14F-4D97-AF65-F5344CB8AC3E}">
        <p14:creationId xmlns:p14="http://schemas.microsoft.com/office/powerpoint/2010/main" val="351529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AF923-DC7E-6E83-9640-E4458E521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6E016-182D-20E0-B82A-8D915E5D5B18}"/>
              </a:ext>
            </a:extLst>
          </p:cNvPr>
          <p:cNvSpPr>
            <a:spLocks noGrp="1"/>
          </p:cNvSpPr>
          <p:nvPr>
            <p:ph type="title"/>
          </p:nvPr>
        </p:nvSpPr>
        <p:spPr/>
        <p:txBody>
          <a:bodyPr/>
          <a:lstStyle/>
          <a:p>
            <a:r>
              <a:rPr lang="en-GB" dirty="0"/>
              <a:t>Polling Stations – inside </a:t>
            </a:r>
            <a:r>
              <a:rPr lang="en-GB"/>
              <a:t>the venue</a:t>
            </a:r>
            <a:endParaRPr lang="en-GB" dirty="0"/>
          </a:p>
        </p:txBody>
      </p:sp>
      <p:sp>
        <p:nvSpPr>
          <p:cNvPr id="3" name="Content Placeholder 2">
            <a:extLst>
              <a:ext uri="{FF2B5EF4-FFF2-40B4-BE49-F238E27FC236}">
                <a16:creationId xmlns:a16="http://schemas.microsoft.com/office/drawing/2014/main" id="{A9657E14-0E7A-424A-B2DF-85A6B5F52895}"/>
              </a:ext>
            </a:extLst>
          </p:cNvPr>
          <p:cNvSpPr>
            <a:spLocks noGrp="1"/>
          </p:cNvSpPr>
          <p:nvPr>
            <p:ph idx="1"/>
          </p:nvPr>
        </p:nvSpPr>
        <p:spPr/>
        <p:txBody>
          <a:bodyPr>
            <a:normAutofit/>
          </a:bodyPr>
          <a:lstStyle/>
          <a:p>
            <a:r>
              <a:rPr lang="en-GB" altLang="en-US" dirty="0"/>
              <a:t>Electors should be able to vote without interference </a:t>
            </a:r>
          </a:p>
          <a:p>
            <a:r>
              <a:rPr lang="en-GB" altLang="en-US" dirty="0"/>
              <a:t>Anyone campaigning or disrupting electors inside the polling station will be asked to leave</a:t>
            </a:r>
          </a:p>
          <a:p>
            <a:endParaRPr lang="en-GB" dirty="0"/>
          </a:p>
          <a:p>
            <a:r>
              <a:rPr lang="en-GB" dirty="0"/>
              <a:t>Electors should go into the Polling Booth alone</a:t>
            </a:r>
          </a:p>
          <a:p>
            <a:pPr lvl="1"/>
            <a:r>
              <a:rPr lang="en-GB" dirty="0"/>
              <a:t>Anyone needing assistance – Presiding Officer or a companion</a:t>
            </a:r>
          </a:p>
          <a:p>
            <a:pPr lvl="1"/>
            <a:r>
              <a:rPr lang="en-GB" dirty="0"/>
              <a:t>MUST fill in a form if someone helps</a:t>
            </a:r>
          </a:p>
          <a:p>
            <a:pPr marL="389626" lvl="1" indent="0">
              <a:buNone/>
            </a:pPr>
            <a:endParaRPr lang="en-GB" altLang="en-US" dirty="0"/>
          </a:p>
          <a:p>
            <a:pPr marL="265113" lvl="1" indent="-265113">
              <a:buFont typeface="Wingdings" panose="05000000000000000000" pitchFamily="2" charset="2"/>
              <a:buChar char="§"/>
              <a:tabLst>
                <a:tab pos="265113" algn="l"/>
              </a:tabLst>
            </a:pPr>
            <a:r>
              <a:rPr lang="en-GB" altLang="en-US" sz="2000" dirty="0">
                <a:latin typeface="Arial Nova" panose="020B0504020202020204" pitchFamily="34" charset="0"/>
              </a:rPr>
              <a:t>“Family Voting” or huddling in the booth – if you see it, report it to the Polling Staff. If you don’t report it we can’t do anything about it</a:t>
            </a:r>
          </a:p>
          <a:p>
            <a:pPr marL="389626" lvl="1" indent="0">
              <a:buNone/>
            </a:pPr>
            <a:endParaRPr lang="en-GB" altLang="en-US" dirty="0"/>
          </a:p>
          <a:p>
            <a:pPr lvl="1"/>
            <a:endParaRPr lang="en-GB" dirty="0"/>
          </a:p>
        </p:txBody>
      </p:sp>
    </p:spTree>
    <p:extLst>
      <p:ext uri="{BB962C8B-B14F-4D97-AF65-F5344CB8AC3E}">
        <p14:creationId xmlns:p14="http://schemas.microsoft.com/office/powerpoint/2010/main" val="95364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432AC-FE25-C4C8-38FF-3E24B3D1D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4056C-9AE6-2840-3184-DF63E202335E}"/>
              </a:ext>
            </a:extLst>
          </p:cNvPr>
          <p:cNvSpPr>
            <a:spLocks noGrp="1"/>
          </p:cNvSpPr>
          <p:nvPr>
            <p:ph type="title"/>
          </p:nvPr>
        </p:nvSpPr>
        <p:spPr/>
        <p:txBody>
          <a:bodyPr/>
          <a:lstStyle/>
          <a:p>
            <a:r>
              <a:rPr lang="en-GB" dirty="0"/>
              <a:t>Tellers</a:t>
            </a:r>
          </a:p>
        </p:txBody>
      </p:sp>
      <p:sp>
        <p:nvSpPr>
          <p:cNvPr id="3" name="Content Placeholder 2">
            <a:extLst>
              <a:ext uri="{FF2B5EF4-FFF2-40B4-BE49-F238E27FC236}">
                <a16:creationId xmlns:a16="http://schemas.microsoft.com/office/drawing/2014/main" id="{6EE9B932-6880-A8FD-100D-FAC02C079AF9}"/>
              </a:ext>
            </a:extLst>
          </p:cNvPr>
          <p:cNvSpPr>
            <a:spLocks noGrp="1"/>
          </p:cNvSpPr>
          <p:nvPr>
            <p:ph idx="1"/>
          </p:nvPr>
        </p:nvSpPr>
        <p:spPr/>
        <p:txBody>
          <a:bodyPr>
            <a:normAutofit fontScale="85000" lnSpcReduction="10000"/>
          </a:bodyPr>
          <a:lstStyle/>
          <a:p>
            <a:pPr>
              <a:lnSpc>
                <a:spcPct val="80000"/>
              </a:lnSpc>
            </a:pPr>
            <a:r>
              <a:rPr lang="en-GB" altLang="en-US" dirty="0"/>
              <a:t>Tellers can only concern themselves with checking who is about to vote or has voted</a:t>
            </a:r>
          </a:p>
          <a:p>
            <a:pPr>
              <a:lnSpc>
                <a:spcPct val="80000"/>
              </a:lnSpc>
            </a:pPr>
            <a:endParaRPr lang="en-GB" altLang="en-US" dirty="0"/>
          </a:p>
          <a:p>
            <a:pPr>
              <a:lnSpc>
                <a:spcPct val="80000"/>
              </a:lnSpc>
            </a:pPr>
            <a:r>
              <a:rPr lang="en-GB" altLang="en-US" dirty="0"/>
              <a:t>Should not give impression that employed by Returning Officer.</a:t>
            </a:r>
          </a:p>
          <a:p>
            <a:pPr>
              <a:lnSpc>
                <a:spcPct val="80000"/>
              </a:lnSpc>
            </a:pPr>
            <a:endParaRPr lang="en-GB" altLang="en-US" dirty="0"/>
          </a:p>
          <a:p>
            <a:pPr>
              <a:lnSpc>
                <a:spcPct val="80000"/>
              </a:lnSpc>
            </a:pPr>
            <a:r>
              <a:rPr lang="en-GB" altLang="en-US" dirty="0"/>
              <a:t>Cannot enter polling station. Polling station is defined as the whole building not just the room in which it is located.</a:t>
            </a:r>
          </a:p>
          <a:p>
            <a:pPr>
              <a:lnSpc>
                <a:spcPct val="80000"/>
              </a:lnSpc>
            </a:pPr>
            <a:endParaRPr lang="en-GB" altLang="en-US" dirty="0"/>
          </a:p>
          <a:p>
            <a:pPr>
              <a:lnSpc>
                <a:spcPct val="80000"/>
              </a:lnSpc>
            </a:pPr>
            <a:r>
              <a:rPr lang="en-GB" altLang="en-US" dirty="0"/>
              <a:t>Should not display or distribute election material nor must they do anything which can be considered as undue influence.</a:t>
            </a:r>
          </a:p>
          <a:p>
            <a:pPr>
              <a:lnSpc>
                <a:spcPct val="80000"/>
              </a:lnSpc>
            </a:pPr>
            <a:endParaRPr lang="en-GB" altLang="en-US" dirty="0"/>
          </a:p>
          <a:p>
            <a:pPr>
              <a:lnSpc>
                <a:spcPct val="80000"/>
              </a:lnSpc>
            </a:pPr>
            <a:r>
              <a:rPr lang="en-GB" altLang="en-US" dirty="0"/>
              <a:t>Can wear a rosette which can display name of candidate/party.</a:t>
            </a:r>
          </a:p>
          <a:p>
            <a:pPr>
              <a:lnSpc>
                <a:spcPct val="80000"/>
              </a:lnSpc>
            </a:pPr>
            <a:endParaRPr lang="en-GB" altLang="en-US" dirty="0"/>
          </a:p>
          <a:p>
            <a:pPr>
              <a:lnSpc>
                <a:spcPct val="80000"/>
              </a:lnSpc>
            </a:pPr>
            <a:r>
              <a:rPr lang="en-GB" altLang="en-US" dirty="0"/>
              <a:t>EC guidance only 1 teller per party per polling station (if polling place/station has more than 1 entrance you may have a teller at each entrance</a:t>
            </a:r>
          </a:p>
          <a:p>
            <a:endParaRPr lang="en-GB" dirty="0"/>
          </a:p>
        </p:txBody>
      </p:sp>
    </p:spTree>
    <p:extLst>
      <p:ext uri="{BB962C8B-B14F-4D97-AF65-F5344CB8AC3E}">
        <p14:creationId xmlns:p14="http://schemas.microsoft.com/office/powerpoint/2010/main" val="237350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3010A-2896-97F4-43BA-28B3F834F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F0D5E-B4EF-524B-E21A-E5405578CE56}"/>
              </a:ext>
            </a:extLst>
          </p:cNvPr>
          <p:cNvSpPr>
            <a:spLocks noGrp="1"/>
          </p:cNvSpPr>
          <p:nvPr>
            <p:ph type="title"/>
          </p:nvPr>
        </p:nvSpPr>
        <p:spPr/>
        <p:txBody>
          <a:bodyPr/>
          <a:lstStyle/>
          <a:p>
            <a:r>
              <a:rPr lang="en-GB" dirty="0"/>
              <a:t>Tellers - Continued</a:t>
            </a:r>
          </a:p>
        </p:txBody>
      </p:sp>
      <p:sp>
        <p:nvSpPr>
          <p:cNvPr id="3" name="Content Placeholder 2">
            <a:extLst>
              <a:ext uri="{FF2B5EF4-FFF2-40B4-BE49-F238E27FC236}">
                <a16:creationId xmlns:a16="http://schemas.microsoft.com/office/drawing/2014/main" id="{220BA842-9314-0523-2E8B-EC3AAC5E501D}"/>
              </a:ext>
            </a:extLst>
          </p:cNvPr>
          <p:cNvSpPr>
            <a:spLocks noGrp="1"/>
          </p:cNvSpPr>
          <p:nvPr>
            <p:ph idx="1"/>
          </p:nvPr>
        </p:nvSpPr>
        <p:spPr/>
        <p:txBody>
          <a:bodyPr>
            <a:normAutofit/>
          </a:bodyPr>
          <a:lstStyle/>
          <a:p>
            <a:r>
              <a:rPr lang="en-GB" altLang="en-US" dirty="0"/>
              <a:t>Tellers must remain outside the polling place.</a:t>
            </a:r>
          </a:p>
          <a:p>
            <a:pPr>
              <a:buNone/>
            </a:pPr>
            <a:endParaRPr lang="en-GB" altLang="en-US" dirty="0"/>
          </a:p>
          <a:p>
            <a:r>
              <a:rPr lang="en-GB" altLang="en-US" dirty="0"/>
              <a:t>Must not attempt to induce, influence or persuade an elector how to vote.</a:t>
            </a:r>
          </a:p>
          <a:p>
            <a:pPr>
              <a:buNone/>
            </a:pPr>
            <a:endParaRPr lang="en-GB" altLang="en-US" dirty="0"/>
          </a:p>
          <a:p>
            <a:r>
              <a:rPr lang="en-GB" altLang="en-US" dirty="0"/>
              <a:t>Must not do anything that is likely to intimidate voters.</a:t>
            </a:r>
          </a:p>
          <a:p>
            <a:pPr>
              <a:buNone/>
            </a:pPr>
            <a:endParaRPr lang="en-GB" altLang="en-US" dirty="0"/>
          </a:p>
          <a:p>
            <a:r>
              <a:rPr lang="en-GB" altLang="en-US" dirty="0"/>
              <a:t>Must obey any instructions from the Presiding Officer . The Presiding Officer has ultimate responsibility for the polling place.</a:t>
            </a:r>
          </a:p>
          <a:p>
            <a:endParaRPr lang="en-GB" dirty="0"/>
          </a:p>
        </p:txBody>
      </p:sp>
    </p:spTree>
    <p:extLst>
      <p:ext uri="{BB962C8B-B14F-4D97-AF65-F5344CB8AC3E}">
        <p14:creationId xmlns:p14="http://schemas.microsoft.com/office/powerpoint/2010/main" val="10767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56B5-5C10-185F-4BBB-1524B2250A5C}"/>
              </a:ext>
            </a:extLst>
          </p:cNvPr>
          <p:cNvSpPr>
            <a:spLocks noGrp="1"/>
          </p:cNvSpPr>
          <p:nvPr>
            <p:ph type="title"/>
          </p:nvPr>
        </p:nvSpPr>
        <p:spPr/>
        <p:txBody>
          <a:bodyPr/>
          <a:lstStyle/>
          <a:p>
            <a:r>
              <a:rPr lang="en-GB" dirty="0"/>
              <a:t>Key dates – registration	</a:t>
            </a:r>
          </a:p>
        </p:txBody>
      </p:sp>
      <p:graphicFrame>
        <p:nvGraphicFramePr>
          <p:cNvPr id="4" name="Table 3" descr="key dates for registation. First column details the event deadline. The second column gives the deadline dates.">
            <a:extLst>
              <a:ext uri="{FF2B5EF4-FFF2-40B4-BE49-F238E27FC236}">
                <a16:creationId xmlns:a16="http://schemas.microsoft.com/office/drawing/2014/main" id="{028DD29A-5CA8-0252-7974-84C6592E040E}"/>
              </a:ext>
            </a:extLst>
          </p:cNvPr>
          <p:cNvGraphicFramePr>
            <a:graphicFrameLocks noGrp="1"/>
          </p:cNvGraphicFramePr>
          <p:nvPr>
            <p:extLst>
              <p:ext uri="{D42A27DB-BD31-4B8C-83A1-F6EECF244321}">
                <p14:modId xmlns:p14="http://schemas.microsoft.com/office/powerpoint/2010/main" val="1744141152"/>
              </p:ext>
            </p:extLst>
          </p:nvPr>
        </p:nvGraphicFramePr>
        <p:xfrm>
          <a:off x="457200" y="1059582"/>
          <a:ext cx="8075240" cy="296672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3456784527"/>
                    </a:ext>
                  </a:extLst>
                </a:gridCol>
                <a:gridCol w="3538736">
                  <a:extLst>
                    <a:ext uri="{9D8B030D-6E8A-4147-A177-3AD203B41FA5}">
                      <a16:colId xmlns:a16="http://schemas.microsoft.com/office/drawing/2014/main" val="2358675376"/>
                    </a:ext>
                  </a:extLst>
                </a:gridCol>
              </a:tblGrid>
              <a:tr h="370840">
                <a:tc>
                  <a:txBody>
                    <a:bodyPr/>
                    <a:lstStyle/>
                    <a:p>
                      <a:r>
                        <a:rPr lang="en-GB" dirty="0"/>
                        <a:t>Event</a:t>
                      </a:r>
                    </a:p>
                  </a:txBody>
                  <a:tcPr/>
                </a:tc>
                <a:tc>
                  <a:txBody>
                    <a:bodyPr/>
                    <a:lstStyle/>
                    <a:p>
                      <a:r>
                        <a:rPr lang="en-GB" dirty="0"/>
                        <a:t>Date</a:t>
                      </a:r>
                    </a:p>
                  </a:txBody>
                  <a:tcPr/>
                </a:tc>
                <a:extLst>
                  <a:ext uri="{0D108BD9-81ED-4DB2-BD59-A6C34878D82A}">
                    <a16:rowId xmlns:a16="http://schemas.microsoft.com/office/drawing/2014/main" val="1462990926"/>
                  </a:ext>
                </a:extLst>
              </a:tr>
              <a:tr h="370840">
                <a:tc>
                  <a:txBody>
                    <a:bodyPr/>
                    <a:lstStyle/>
                    <a:p>
                      <a:r>
                        <a:rPr lang="en-GB" dirty="0"/>
                        <a:t>Deadline to register to vote</a:t>
                      </a:r>
                    </a:p>
                  </a:txBody>
                  <a:tcPr/>
                </a:tc>
                <a:tc>
                  <a:txBody>
                    <a:bodyPr/>
                    <a:lstStyle/>
                    <a:p>
                      <a:r>
                        <a:rPr lang="en-GB" dirty="0"/>
                        <a:t>Midnight on Monday 20 April 2026</a:t>
                      </a:r>
                    </a:p>
                  </a:txBody>
                  <a:tcPr/>
                </a:tc>
                <a:extLst>
                  <a:ext uri="{0D108BD9-81ED-4DB2-BD59-A6C34878D82A}">
                    <a16:rowId xmlns:a16="http://schemas.microsoft.com/office/drawing/2014/main" val="2783313356"/>
                  </a:ext>
                </a:extLst>
              </a:tr>
              <a:tr h="370840">
                <a:tc>
                  <a:txBody>
                    <a:bodyPr/>
                    <a:lstStyle/>
                    <a:p>
                      <a:r>
                        <a:rPr lang="en-GB" dirty="0"/>
                        <a:t>Deadline for new postal/postal proxy applications</a:t>
                      </a:r>
                    </a:p>
                  </a:txBody>
                  <a:tcPr/>
                </a:tc>
                <a:tc>
                  <a:txBody>
                    <a:bodyPr/>
                    <a:lstStyle/>
                    <a:p>
                      <a:r>
                        <a:rPr lang="en-GB" dirty="0"/>
                        <a:t>5pm on Tuesday 21 April 2026</a:t>
                      </a:r>
                    </a:p>
                  </a:txBody>
                  <a:tcPr/>
                </a:tc>
                <a:extLst>
                  <a:ext uri="{0D108BD9-81ED-4DB2-BD59-A6C34878D82A}">
                    <a16:rowId xmlns:a16="http://schemas.microsoft.com/office/drawing/2014/main" val="2804280555"/>
                  </a:ext>
                </a:extLst>
              </a:tr>
              <a:tr h="370840">
                <a:tc>
                  <a:txBody>
                    <a:bodyPr/>
                    <a:lstStyle/>
                    <a:p>
                      <a:r>
                        <a:rPr lang="en-GB" dirty="0"/>
                        <a:t>Deadline for new proxy applications</a:t>
                      </a:r>
                    </a:p>
                  </a:txBody>
                  <a:tcPr/>
                </a:tc>
                <a:tc>
                  <a:txBody>
                    <a:bodyPr/>
                    <a:lstStyle/>
                    <a:p>
                      <a:r>
                        <a:rPr lang="en-GB" dirty="0"/>
                        <a:t>5pm on Tuesday 28 April 2026</a:t>
                      </a:r>
                    </a:p>
                  </a:txBody>
                  <a:tcPr/>
                </a:tc>
                <a:extLst>
                  <a:ext uri="{0D108BD9-81ED-4DB2-BD59-A6C34878D82A}">
                    <a16:rowId xmlns:a16="http://schemas.microsoft.com/office/drawing/2014/main" val="3463486704"/>
                  </a:ext>
                </a:extLst>
              </a:tr>
              <a:tr h="370840">
                <a:tc>
                  <a:txBody>
                    <a:bodyPr/>
                    <a:lstStyle/>
                    <a:p>
                      <a:r>
                        <a:rPr lang="en-GB" dirty="0"/>
                        <a:t>Deadline for Voter Authority Certificate applications</a:t>
                      </a:r>
                    </a:p>
                  </a:txBody>
                  <a:tcPr/>
                </a:tc>
                <a:tc>
                  <a:txBody>
                    <a:bodyPr/>
                    <a:lstStyle/>
                    <a:p>
                      <a:r>
                        <a:rPr lang="en-GB" dirty="0"/>
                        <a:t>5pm on Tuesday 28 April 2026</a:t>
                      </a:r>
                    </a:p>
                  </a:txBody>
                  <a:tcPr/>
                </a:tc>
                <a:extLst>
                  <a:ext uri="{0D108BD9-81ED-4DB2-BD59-A6C34878D82A}">
                    <a16:rowId xmlns:a16="http://schemas.microsoft.com/office/drawing/2014/main" val="2340683021"/>
                  </a:ext>
                </a:extLst>
              </a:tr>
              <a:tr h="370840">
                <a:tc>
                  <a:txBody>
                    <a:bodyPr/>
                    <a:lstStyle/>
                    <a:p>
                      <a:r>
                        <a:rPr lang="en-GB" dirty="0"/>
                        <a:t>First day to reissue lost/not received postal votes</a:t>
                      </a:r>
                    </a:p>
                  </a:txBody>
                  <a:tcPr/>
                </a:tc>
                <a:tc>
                  <a:txBody>
                    <a:bodyPr/>
                    <a:lstStyle/>
                    <a:p>
                      <a:r>
                        <a:rPr lang="en-GB" dirty="0"/>
                        <a:t>Thursday 30 April 2026</a:t>
                      </a:r>
                    </a:p>
                  </a:txBody>
                  <a:tcPr/>
                </a:tc>
                <a:extLst>
                  <a:ext uri="{0D108BD9-81ED-4DB2-BD59-A6C34878D82A}">
                    <a16:rowId xmlns:a16="http://schemas.microsoft.com/office/drawing/2014/main" val="628116990"/>
                  </a:ext>
                </a:extLst>
              </a:tr>
              <a:tr h="370840">
                <a:tc>
                  <a:txBody>
                    <a:bodyPr/>
                    <a:lstStyle/>
                    <a:p>
                      <a:r>
                        <a:rPr lang="en-GB" dirty="0"/>
                        <a:t>Emergency Proxy application deadline</a:t>
                      </a:r>
                    </a:p>
                  </a:txBody>
                  <a:tcPr/>
                </a:tc>
                <a:tc>
                  <a:txBody>
                    <a:bodyPr/>
                    <a:lstStyle/>
                    <a:p>
                      <a:r>
                        <a:rPr lang="en-GB" dirty="0"/>
                        <a:t>5pm on Thursday 7 May 2026*</a:t>
                      </a:r>
                    </a:p>
                  </a:txBody>
                  <a:tcPr/>
                </a:tc>
                <a:extLst>
                  <a:ext uri="{0D108BD9-81ED-4DB2-BD59-A6C34878D82A}">
                    <a16:rowId xmlns:a16="http://schemas.microsoft.com/office/drawing/2014/main" val="2344527"/>
                  </a:ext>
                </a:extLst>
              </a:tr>
              <a:tr h="370840">
                <a:tc>
                  <a:txBody>
                    <a:bodyPr/>
                    <a:lstStyle/>
                    <a:p>
                      <a:r>
                        <a:rPr lang="en-GB" dirty="0"/>
                        <a:t>Deadline to correct a clerical error</a:t>
                      </a:r>
                    </a:p>
                  </a:txBody>
                  <a:tcPr/>
                </a:tc>
                <a:tc>
                  <a:txBody>
                    <a:bodyPr/>
                    <a:lstStyle/>
                    <a:p>
                      <a:r>
                        <a:rPr lang="en-GB" dirty="0"/>
                        <a:t>9pm on Thursday 7 May 2026**</a:t>
                      </a:r>
                    </a:p>
                  </a:txBody>
                  <a:tcPr/>
                </a:tc>
                <a:extLst>
                  <a:ext uri="{0D108BD9-81ED-4DB2-BD59-A6C34878D82A}">
                    <a16:rowId xmlns:a16="http://schemas.microsoft.com/office/drawing/2014/main" val="3070274184"/>
                  </a:ext>
                </a:extLst>
              </a:tr>
            </a:tbl>
          </a:graphicData>
        </a:graphic>
      </p:graphicFrame>
      <p:sp>
        <p:nvSpPr>
          <p:cNvPr id="5" name="Content Placeholder 8">
            <a:extLst>
              <a:ext uri="{FF2B5EF4-FFF2-40B4-BE49-F238E27FC236}">
                <a16:creationId xmlns:a16="http://schemas.microsoft.com/office/drawing/2014/main" id="{2379FC7B-82EC-0FE0-5EF0-8E1B22DD5065}"/>
              </a:ext>
            </a:extLst>
          </p:cNvPr>
          <p:cNvSpPr>
            <a:spLocks noGrp="1"/>
          </p:cNvSpPr>
          <p:nvPr>
            <p:ph idx="1"/>
          </p:nvPr>
        </p:nvSpPr>
        <p:spPr>
          <a:xfrm>
            <a:off x="462554" y="4083918"/>
            <a:ext cx="8229600" cy="504056"/>
          </a:xfrm>
        </p:spPr>
        <p:txBody>
          <a:bodyPr>
            <a:normAutofit fontScale="55000" lnSpcReduction="20000"/>
          </a:bodyPr>
          <a:lstStyle/>
          <a:p>
            <a:pPr marL="0" indent="0">
              <a:buNone/>
            </a:pPr>
            <a:r>
              <a:rPr lang="en-GB" sz="1700" dirty="0"/>
              <a:t>* The emergency must have occurred after 5pm on Tuesday 28 April (and the elector have no other absent voting arrangements already in place)</a:t>
            </a:r>
          </a:p>
          <a:p>
            <a:pPr marL="0" indent="0">
              <a:buNone/>
            </a:pPr>
            <a:r>
              <a:rPr lang="en-GB" sz="1700" dirty="0"/>
              <a:t>** Clerical error is a mistake made by the elections office – if an elector has made a mistake, or has not registered in time, then there is nothing that can be done</a:t>
            </a:r>
          </a:p>
          <a:p>
            <a:pPr>
              <a:buFont typeface="Arial" panose="020B0604020202020204" pitchFamily="34" charset="0"/>
              <a:buChar char="•"/>
            </a:pPr>
            <a:endParaRPr lang="en-GB" sz="1700" dirty="0"/>
          </a:p>
          <a:p>
            <a:pPr>
              <a:buFont typeface="Arial" panose="020B0604020202020204" pitchFamily="34" charset="0"/>
              <a:buChar char="•"/>
            </a:pPr>
            <a:endParaRPr lang="en-GB" sz="1700" dirty="0"/>
          </a:p>
          <a:p>
            <a:pPr marL="0" indent="0">
              <a:buNone/>
            </a:pPr>
            <a:endParaRPr lang="en-GB" sz="1700" dirty="0"/>
          </a:p>
          <a:p>
            <a:pPr>
              <a:buFont typeface="Arial" panose="020B0604020202020204" pitchFamily="34" charset="0"/>
              <a:buChar char="•"/>
            </a:pPr>
            <a:endParaRPr lang="en-GB" sz="1700" dirty="0"/>
          </a:p>
        </p:txBody>
      </p:sp>
    </p:spTree>
    <p:extLst>
      <p:ext uri="{BB962C8B-B14F-4D97-AF65-F5344CB8AC3E}">
        <p14:creationId xmlns:p14="http://schemas.microsoft.com/office/powerpoint/2010/main" val="123441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096A5-D820-1F56-E435-B5393201F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6525E-6372-8BD2-AAAF-FC6308AA3CA1}"/>
              </a:ext>
            </a:extLst>
          </p:cNvPr>
          <p:cNvSpPr>
            <a:spLocks noGrp="1"/>
          </p:cNvSpPr>
          <p:nvPr>
            <p:ph type="title"/>
          </p:nvPr>
        </p:nvSpPr>
        <p:spPr/>
        <p:txBody>
          <a:bodyPr/>
          <a:lstStyle/>
          <a:p>
            <a:r>
              <a:rPr lang="en-GB" dirty="0"/>
              <a:t>Activists/Campaigners at the Polling Station</a:t>
            </a:r>
          </a:p>
        </p:txBody>
      </p:sp>
      <p:sp>
        <p:nvSpPr>
          <p:cNvPr id="3" name="Content Placeholder 2">
            <a:extLst>
              <a:ext uri="{FF2B5EF4-FFF2-40B4-BE49-F238E27FC236}">
                <a16:creationId xmlns:a16="http://schemas.microsoft.com/office/drawing/2014/main" id="{7EE57766-9FD9-EB6E-E28E-894554C5D5CD}"/>
              </a:ext>
            </a:extLst>
          </p:cNvPr>
          <p:cNvSpPr>
            <a:spLocks noGrp="1"/>
          </p:cNvSpPr>
          <p:nvPr>
            <p:ph idx="1"/>
          </p:nvPr>
        </p:nvSpPr>
        <p:spPr>
          <a:xfrm>
            <a:off x="457200" y="1059582"/>
            <a:ext cx="8435280" cy="3394040"/>
          </a:xfrm>
        </p:spPr>
        <p:txBody>
          <a:bodyPr>
            <a:normAutofit/>
          </a:bodyPr>
          <a:lstStyle/>
          <a:p>
            <a:r>
              <a:rPr lang="en-GB" dirty="0"/>
              <a:t>Keep access to the Polling Station clear</a:t>
            </a:r>
          </a:p>
          <a:p>
            <a:endParaRPr lang="en-GB" dirty="0"/>
          </a:p>
          <a:p>
            <a:r>
              <a:rPr lang="en-GB" b="1" dirty="0"/>
              <a:t>PERCEPTION</a:t>
            </a:r>
            <a:r>
              <a:rPr lang="en-GB" dirty="0"/>
              <a:t> – how does it look? Are you giving the right impression?</a:t>
            </a:r>
          </a:p>
          <a:p>
            <a:endParaRPr lang="en-GB" dirty="0"/>
          </a:p>
          <a:p>
            <a:r>
              <a:rPr lang="en-GB" dirty="0"/>
              <a:t>Limits to what the Returning Officer can do:</a:t>
            </a:r>
          </a:p>
          <a:p>
            <a:pPr lvl="1"/>
            <a:r>
              <a:rPr lang="en-GB" dirty="0"/>
              <a:t>Is it on the Polling Station premises?</a:t>
            </a:r>
          </a:p>
          <a:p>
            <a:pPr lvl="1"/>
            <a:r>
              <a:rPr lang="en-GB" dirty="0"/>
              <a:t>Is it causing an obstruction on the highway/a public order issue?</a:t>
            </a:r>
          </a:p>
        </p:txBody>
      </p:sp>
    </p:spTree>
    <p:extLst>
      <p:ext uri="{BB962C8B-B14F-4D97-AF65-F5344CB8AC3E}">
        <p14:creationId xmlns:p14="http://schemas.microsoft.com/office/powerpoint/2010/main" val="51308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884DE-48F0-72F4-88B0-240092C72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B4ACE-5396-26EE-3963-DDC254A32913}"/>
              </a:ext>
            </a:extLst>
          </p:cNvPr>
          <p:cNvSpPr>
            <a:spLocks noGrp="1"/>
          </p:cNvSpPr>
          <p:nvPr>
            <p:ph type="title"/>
          </p:nvPr>
        </p:nvSpPr>
        <p:spPr/>
        <p:txBody>
          <a:bodyPr/>
          <a:lstStyle/>
          <a:p>
            <a:r>
              <a:rPr lang="en-GB" dirty="0"/>
              <a:t>Counting the Votes</a:t>
            </a:r>
          </a:p>
        </p:txBody>
      </p:sp>
      <p:sp>
        <p:nvSpPr>
          <p:cNvPr id="3" name="Content Placeholder 2">
            <a:extLst>
              <a:ext uri="{FF2B5EF4-FFF2-40B4-BE49-F238E27FC236}">
                <a16:creationId xmlns:a16="http://schemas.microsoft.com/office/drawing/2014/main" id="{581BE43E-0B4B-D3FC-BD8C-C00C37BF2187}"/>
              </a:ext>
            </a:extLst>
          </p:cNvPr>
          <p:cNvSpPr>
            <a:spLocks noGrp="1"/>
          </p:cNvSpPr>
          <p:nvPr>
            <p:ph idx="1"/>
          </p:nvPr>
        </p:nvSpPr>
        <p:spPr/>
        <p:txBody>
          <a:bodyPr>
            <a:normAutofit/>
          </a:bodyPr>
          <a:lstStyle/>
          <a:p>
            <a:r>
              <a:rPr lang="en-GB" altLang="en-US" dirty="0"/>
              <a:t>Count Venue – Utilita Arena (previously NIA) City Centre</a:t>
            </a:r>
          </a:p>
          <a:p>
            <a:r>
              <a:rPr lang="en-GB" altLang="en-US" dirty="0"/>
              <a:t>Friday 8 May – City and Town – verification starts 9am</a:t>
            </a:r>
          </a:p>
          <a:p>
            <a:endParaRPr lang="en-GB" altLang="en-US" dirty="0"/>
          </a:p>
          <a:p>
            <a:endParaRPr lang="en-GB" altLang="en-US" dirty="0"/>
          </a:p>
          <a:p>
            <a:r>
              <a:rPr lang="en-GB" altLang="en-US" dirty="0"/>
              <a:t>Overnight – verification of unused ballot papers, and dealing with late handed in postal votes </a:t>
            </a:r>
          </a:p>
          <a:p>
            <a:r>
              <a:rPr lang="en-GB" altLang="en-US" dirty="0"/>
              <a:t>Ballot Boxes will be securely stored at the Arena overnight</a:t>
            </a:r>
          </a:p>
        </p:txBody>
      </p:sp>
    </p:spTree>
    <p:extLst>
      <p:ext uri="{BB962C8B-B14F-4D97-AF65-F5344CB8AC3E}">
        <p14:creationId xmlns:p14="http://schemas.microsoft.com/office/powerpoint/2010/main" val="296862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73C6B-46B6-A15A-25FE-24AF28E16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729EF-17DA-AB9F-5704-771A581B91E2}"/>
              </a:ext>
            </a:extLst>
          </p:cNvPr>
          <p:cNvSpPr>
            <a:spLocks noGrp="1"/>
          </p:cNvSpPr>
          <p:nvPr>
            <p:ph type="title"/>
          </p:nvPr>
        </p:nvSpPr>
        <p:spPr/>
        <p:txBody>
          <a:bodyPr/>
          <a:lstStyle/>
          <a:p>
            <a:r>
              <a:rPr lang="en-GB" dirty="0"/>
              <a:t>Counting the Votes - Attendance</a:t>
            </a:r>
          </a:p>
        </p:txBody>
      </p:sp>
      <p:sp>
        <p:nvSpPr>
          <p:cNvPr id="3" name="Content Placeholder 2">
            <a:extLst>
              <a:ext uri="{FF2B5EF4-FFF2-40B4-BE49-F238E27FC236}">
                <a16:creationId xmlns:a16="http://schemas.microsoft.com/office/drawing/2014/main" id="{4492F90B-40C1-6843-1BB2-6BAB372E951A}"/>
              </a:ext>
            </a:extLst>
          </p:cNvPr>
          <p:cNvSpPr>
            <a:spLocks noGrp="1"/>
          </p:cNvSpPr>
          <p:nvPr>
            <p:ph idx="1"/>
          </p:nvPr>
        </p:nvSpPr>
        <p:spPr/>
        <p:txBody>
          <a:bodyPr>
            <a:normAutofit fontScale="85000" lnSpcReduction="20000"/>
          </a:bodyPr>
          <a:lstStyle/>
          <a:p>
            <a:r>
              <a:rPr lang="en-GB" dirty="0"/>
              <a:t>Entitled to attend:</a:t>
            </a:r>
          </a:p>
          <a:p>
            <a:pPr lvl="1"/>
            <a:r>
              <a:rPr lang="en-GB" dirty="0"/>
              <a:t>Candidate</a:t>
            </a:r>
          </a:p>
          <a:p>
            <a:pPr lvl="1"/>
            <a:r>
              <a:rPr lang="en-GB" dirty="0"/>
              <a:t>Election Agent</a:t>
            </a:r>
          </a:p>
          <a:p>
            <a:pPr lvl="1"/>
            <a:r>
              <a:rPr lang="en-GB" dirty="0"/>
              <a:t>Guest</a:t>
            </a:r>
          </a:p>
          <a:p>
            <a:pPr lvl="1"/>
            <a:r>
              <a:rPr lang="en-GB" dirty="0"/>
              <a:t>1 Counting Agent per candidate</a:t>
            </a:r>
          </a:p>
          <a:p>
            <a:endParaRPr lang="en-GB" dirty="0"/>
          </a:p>
          <a:p>
            <a:r>
              <a:rPr lang="en-GB" dirty="0"/>
              <a:t>Deadline to appoint counting agents – </a:t>
            </a:r>
            <a:r>
              <a:rPr lang="en-GB" b="1" dirty="0"/>
              <a:t>Wednesday 29 April </a:t>
            </a:r>
          </a:p>
          <a:p>
            <a:endParaRPr lang="en-GB" dirty="0"/>
          </a:p>
          <a:p>
            <a:r>
              <a:rPr lang="en-GB" dirty="0"/>
              <a:t>Everyone will be given a lanyard – must be worn at all times on the count floor.</a:t>
            </a:r>
          </a:p>
          <a:p>
            <a:r>
              <a:rPr lang="en-GB" dirty="0"/>
              <a:t>Will be available to collect election week (from Friday 1 May)</a:t>
            </a:r>
          </a:p>
          <a:p>
            <a:endParaRPr lang="en-GB" dirty="0"/>
          </a:p>
          <a:p>
            <a:r>
              <a:rPr lang="en-GB" dirty="0"/>
              <a:t>Due to venue capacity – may be asked to leave once the ward you are there for has concluded</a:t>
            </a:r>
          </a:p>
        </p:txBody>
      </p:sp>
    </p:spTree>
    <p:extLst>
      <p:ext uri="{BB962C8B-B14F-4D97-AF65-F5344CB8AC3E}">
        <p14:creationId xmlns:p14="http://schemas.microsoft.com/office/powerpoint/2010/main" val="68510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97124-59CC-6664-22ED-411585254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E34E8-994C-A6B3-1DC4-948BE33EDAD8}"/>
              </a:ext>
            </a:extLst>
          </p:cNvPr>
          <p:cNvSpPr>
            <a:spLocks noGrp="1"/>
          </p:cNvSpPr>
          <p:nvPr>
            <p:ph type="title"/>
          </p:nvPr>
        </p:nvSpPr>
        <p:spPr/>
        <p:txBody>
          <a:bodyPr/>
          <a:lstStyle/>
          <a:p>
            <a:r>
              <a:rPr lang="en-GB" dirty="0"/>
              <a:t>Verification and Count – Single Member Wards</a:t>
            </a:r>
          </a:p>
        </p:txBody>
      </p:sp>
      <p:sp>
        <p:nvSpPr>
          <p:cNvPr id="3" name="Content Placeholder 2">
            <a:extLst>
              <a:ext uri="{FF2B5EF4-FFF2-40B4-BE49-F238E27FC236}">
                <a16:creationId xmlns:a16="http://schemas.microsoft.com/office/drawing/2014/main" id="{CA1B189C-7EBC-0472-F225-605FF9F80565}"/>
              </a:ext>
            </a:extLst>
          </p:cNvPr>
          <p:cNvSpPr>
            <a:spLocks noGrp="1"/>
          </p:cNvSpPr>
          <p:nvPr>
            <p:ph idx="1"/>
          </p:nvPr>
        </p:nvSpPr>
        <p:spPr/>
        <p:txBody>
          <a:bodyPr>
            <a:normAutofit/>
          </a:bodyPr>
          <a:lstStyle/>
          <a:p>
            <a:pPr>
              <a:defRPr/>
            </a:pPr>
            <a:r>
              <a:rPr lang="en-GB" altLang="en-US" dirty="0"/>
              <a:t>Verification of ballot papers</a:t>
            </a:r>
          </a:p>
          <a:p>
            <a:pPr>
              <a:defRPr/>
            </a:pPr>
            <a:endParaRPr lang="en-GB" altLang="en-US" dirty="0"/>
          </a:p>
          <a:p>
            <a:pPr>
              <a:defRPr/>
            </a:pPr>
            <a:r>
              <a:rPr lang="en-GB" altLang="en-US" dirty="0"/>
              <a:t>Adjudication</a:t>
            </a:r>
          </a:p>
          <a:p>
            <a:pPr>
              <a:defRPr/>
            </a:pPr>
            <a:endParaRPr lang="en-GB" altLang="en-US" dirty="0"/>
          </a:p>
          <a:p>
            <a:pPr>
              <a:defRPr/>
            </a:pPr>
            <a:r>
              <a:rPr lang="en-GB" altLang="en-US" dirty="0"/>
              <a:t>Counting of the Votes</a:t>
            </a:r>
          </a:p>
          <a:p>
            <a:pPr>
              <a:defRPr/>
            </a:pPr>
            <a:endParaRPr lang="en-GB" altLang="en-US" dirty="0"/>
          </a:p>
          <a:p>
            <a:pPr>
              <a:defRPr/>
            </a:pPr>
            <a:r>
              <a:rPr lang="en-GB" altLang="en-US" dirty="0"/>
              <a:t>Declaration</a:t>
            </a:r>
          </a:p>
          <a:p>
            <a:endParaRPr lang="en-GB" dirty="0"/>
          </a:p>
        </p:txBody>
      </p:sp>
    </p:spTree>
    <p:extLst>
      <p:ext uri="{BB962C8B-B14F-4D97-AF65-F5344CB8AC3E}">
        <p14:creationId xmlns:p14="http://schemas.microsoft.com/office/powerpoint/2010/main" val="236192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27A34-6B89-7B81-0514-B5C8275EB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01998-971C-416F-EAC6-27872082E1A5}"/>
              </a:ext>
            </a:extLst>
          </p:cNvPr>
          <p:cNvSpPr>
            <a:spLocks noGrp="1"/>
          </p:cNvSpPr>
          <p:nvPr>
            <p:ph type="title"/>
          </p:nvPr>
        </p:nvSpPr>
        <p:spPr/>
        <p:txBody>
          <a:bodyPr/>
          <a:lstStyle/>
          <a:p>
            <a:r>
              <a:rPr lang="en-GB" dirty="0"/>
              <a:t>Verification and Count – Double/Multi Member Wards</a:t>
            </a:r>
          </a:p>
        </p:txBody>
      </p:sp>
      <p:sp>
        <p:nvSpPr>
          <p:cNvPr id="3" name="Content Placeholder 2">
            <a:extLst>
              <a:ext uri="{FF2B5EF4-FFF2-40B4-BE49-F238E27FC236}">
                <a16:creationId xmlns:a16="http://schemas.microsoft.com/office/drawing/2014/main" id="{F9AECC8A-1F2B-FB0D-DA1F-AE7E2D055ECA}"/>
              </a:ext>
            </a:extLst>
          </p:cNvPr>
          <p:cNvSpPr>
            <a:spLocks noGrp="1"/>
          </p:cNvSpPr>
          <p:nvPr>
            <p:ph idx="1"/>
          </p:nvPr>
        </p:nvSpPr>
        <p:spPr/>
        <p:txBody>
          <a:bodyPr>
            <a:normAutofit/>
          </a:bodyPr>
          <a:lstStyle/>
          <a:p>
            <a:pPr>
              <a:defRPr/>
            </a:pPr>
            <a:r>
              <a:rPr lang="en-GB" altLang="en-US" dirty="0"/>
              <a:t>Verification of ballot papers – the same</a:t>
            </a:r>
          </a:p>
          <a:p>
            <a:pPr>
              <a:defRPr/>
            </a:pPr>
            <a:endParaRPr lang="en-GB" altLang="en-US" dirty="0"/>
          </a:p>
          <a:p>
            <a:pPr>
              <a:defRPr/>
            </a:pPr>
            <a:r>
              <a:rPr lang="en-GB" altLang="en-US" dirty="0"/>
              <a:t>Counting of the Votes – using counting boards</a:t>
            </a:r>
          </a:p>
          <a:p>
            <a:pPr>
              <a:defRPr/>
            </a:pPr>
            <a:r>
              <a:rPr lang="en-GB" altLang="en-US" dirty="0"/>
              <a:t>Demonstration if people wish to see how it works – Friday 1 May</a:t>
            </a:r>
          </a:p>
          <a:p>
            <a:pPr>
              <a:defRPr/>
            </a:pPr>
            <a:endParaRPr lang="en-GB" altLang="en-US" dirty="0"/>
          </a:p>
          <a:p>
            <a:pPr>
              <a:defRPr/>
            </a:pPr>
            <a:r>
              <a:rPr lang="en-GB" altLang="en-US" dirty="0"/>
              <a:t>Adjudication of doubtful votes</a:t>
            </a:r>
          </a:p>
          <a:p>
            <a:pPr>
              <a:defRPr/>
            </a:pPr>
            <a:r>
              <a:rPr lang="en-GB" altLang="en-US" dirty="0"/>
              <a:t>Use of Computers</a:t>
            </a:r>
          </a:p>
          <a:p>
            <a:pPr>
              <a:defRPr/>
            </a:pPr>
            <a:endParaRPr lang="en-GB" altLang="en-US" dirty="0"/>
          </a:p>
          <a:p>
            <a:pPr>
              <a:defRPr/>
            </a:pPr>
            <a:r>
              <a:rPr lang="en-GB" altLang="en-US" dirty="0"/>
              <a:t>Declaration</a:t>
            </a:r>
          </a:p>
          <a:p>
            <a:endParaRPr lang="en-GB" dirty="0"/>
          </a:p>
        </p:txBody>
      </p:sp>
    </p:spTree>
    <p:extLst>
      <p:ext uri="{BB962C8B-B14F-4D97-AF65-F5344CB8AC3E}">
        <p14:creationId xmlns:p14="http://schemas.microsoft.com/office/powerpoint/2010/main" val="129140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EDAA1-6A6B-0B9D-E863-A678E1620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E5C9A-2CBA-A506-DFE3-B63629EE2F34}"/>
              </a:ext>
            </a:extLst>
          </p:cNvPr>
          <p:cNvSpPr>
            <a:spLocks noGrp="1"/>
          </p:cNvSpPr>
          <p:nvPr>
            <p:ph type="title"/>
          </p:nvPr>
        </p:nvSpPr>
        <p:spPr/>
        <p:txBody>
          <a:bodyPr/>
          <a:lstStyle/>
          <a:p>
            <a:r>
              <a:rPr lang="en-GB" dirty="0"/>
              <a:t>Candidate spending</a:t>
            </a:r>
          </a:p>
        </p:txBody>
      </p:sp>
      <p:sp>
        <p:nvSpPr>
          <p:cNvPr id="3" name="Content Placeholder 2">
            <a:extLst>
              <a:ext uri="{FF2B5EF4-FFF2-40B4-BE49-F238E27FC236}">
                <a16:creationId xmlns:a16="http://schemas.microsoft.com/office/drawing/2014/main" id="{E0F60DB0-55A3-8248-E368-2C925E14D488}"/>
              </a:ext>
            </a:extLst>
          </p:cNvPr>
          <p:cNvSpPr>
            <a:spLocks noGrp="1"/>
          </p:cNvSpPr>
          <p:nvPr>
            <p:ph idx="1"/>
          </p:nvPr>
        </p:nvSpPr>
        <p:spPr/>
        <p:txBody>
          <a:bodyPr>
            <a:normAutofit/>
          </a:bodyPr>
          <a:lstStyle/>
          <a:p>
            <a:r>
              <a:rPr lang="en-GB" altLang="en-US" dirty="0"/>
              <a:t>Defined as certain expenses ‘used for the purposes of the candidate’s election’ during the regulated period</a:t>
            </a:r>
          </a:p>
          <a:p>
            <a:r>
              <a:rPr lang="en-GB" altLang="en-US" dirty="0"/>
              <a:t>Responsibility of </a:t>
            </a:r>
            <a:r>
              <a:rPr lang="en-GB" altLang="en-US" b="1" dirty="0">
                <a:solidFill>
                  <a:schemeClr val="accent2"/>
                </a:solidFill>
              </a:rPr>
              <a:t>election agent </a:t>
            </a:r>
          </a:p>
          <a:p>
            <a:r>
              <a:rPr lang="en-GB" altLang="en-US" dirty="0"/>
              <a:t>(At the Town Council – </a:t>
            </a:r>
            <a:r>
              <a:rPr lang="en-GB" altLang="en-US" b="1" dirty="0">
                <a:solidFill>
                  <a:schemeClr val="accent2"/>
                </a:solidFill>
              </a:rPr>
              <a:t>candidate’s </a:t>
            </a:r>
            <a:r>
              <a:rPr lang="en-GB" altLang="en-US" dirty="0"/>
              <a:t>responsibility)</a:t>
            </a:r>
          </a:p>
          <a:p>
            <a:r>
              <a:rPr lang="en-GB" altLang="en-US" dirty="0"/>
              <a:t>Limit on expenses: based on the eligible electorate on 1 March</a:t>
            </a:r>
          </a:p>
          <a:p>
            <a:endParaRPr lang="en-GB" dirty="0"/>
          </a:p>
          <a:p>
            <a:r>
              <a:rPr lang="en-GB" dirty="0"/>
              <a:t>Guidance on what receipts you need and what spending you need to record – see the Electoral Commission</a:t>
            </a:r>
          </a:p>
        </p:txBody>
      </p:sp>
    </p:spTree>
    <p:extLst>
      <p:ext uri="{BB962C8B-B14F-4D97-AF65-F5344CB8AC3E}">
        <p14:creationId xmlns:p14="http://schemas.microsoft.com/office/powerpoint/2010/main" val="416319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F458C-EF1A-9F7E-70CB-37C9943F9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3847D-979B-A81A-2CD8-6708DB2C9C32}"/>
              </a:ext>
            </a:extLst>
          </p:cNvPr>
          <p:cNvSpPr>
            <a:spLocks noGrp="1"/>
          </p:cNvSpPr>
          <p:nvPr>
            <p:ph type="title"/>
          </p:nvPr>
        </p:nvSpPr>
        <p:spPr/>
        <p:txBody>
          <a:bodyPr/>
          <a:lstStyle/>
          <a:p>
            <a:r>
              <a:rPr lang="en-GB" dirty="0"/>
              <a:t>Candidates’ Expenses Returns</a:t>
            </a:r>
          </a:p>
        </p:txBody>
      </p:sp>
      <p:sp>
        <p:nvSpPr>
          <p:cNvPr id="3" name="Content Placeholder 2">
            <a:extLst>
              <a:ext uri="{FF2B5EF4-FFF2-40B4-BE49-F238E27FC236}">
                <a16:creationId xmlns:a16="http://schemas.microsoft.com/office/drawing/2014/main" id="{CA273D49-836C-8813-B580-BCD9409D5F28}"/>
              </a:ext>
            </a:extLst>
          </p:cNvPr>
          <p:cNvSpPr>
            <a:spLocks noGrp="1"/>
          </p:cNvSpPr>
          <p:nvPr>
            <p:ph idx="1"/>
          </p:nvPr>
        </p:nvSpPr>
        <p:spPr/>
        <p:txBody>
          <a:bodyPr>
            <a:normAutofit/>
          </a:bodyPr>
          <a:lstStyle/>
          <a:p>
            <a:r>
              <a:rPr lang="en-GB" altLang="en-US" dirty="0"/>
              <a:t>Returns due 35 calendar days after result of election </a:t>
            </a:r>
          </a:p>
          <a:p>
            <a:r>
              <a:rPr lang="en-GB" altLang="en-US" dirty="0"/>
              <a:t>(25 days after the election for Town Council)</a:t>
            </a:r>
          </a:p>
          <a:p>
            <a:endParaRPr lang="en-GB" altLang="en-US" dirty="0"/>
          </a:p>
          <a:p>
            <a:r>
              <a:rPr lang="en-GB" altLang="en-US" dirty="0"/>
              <a:t>Returns made public by </a:t>
            </a:r>
            <a:r>
              <a:rPr lang="en-GB" altLang="en-US" b="1" dirty="0">
                <a:solidFill>
                  <a:schemeClr val="accent2"/>
                </a:solidFill>
              </a:rPr>
              <a:t>Returning Officer</a:t>
            </a:r>
          </a:p>
          <a:p>
            <a:r>
              <a:rPr lang="en-GB" altLang="en-US" dirty="0"/>
              <a:t>Sample of returns may be reviewed by the </a:t>
            </a:r>
            <a:r>
              <a:rPr lang="en-GB" altLang="en-US" b="1" dirty="0">
                <a:solidFill>
                  <a:schemeClr val="accent2"/>
                </a:solidFill>
              </a:rPr>
              <a:t>Electoral Commission</a:t>
            </a:r>
          </a:p>
          <a:p>
            <a:endParaRPr lang="en-GB" altLang="en-US" b="1" dirty="0">
              <a:solidFill>
                <a:schemeClr val="accent2"/>
              </a:solidFill>
            </a:endParaRPr>
          </a:p>
          <a:p>
            <a:r>
              <a:rPr lang="en-GB" altLang="en-US" dirty="0"/>
              <a:t>Failure to submit an expenses return is a criminal offence enforceable by the police</a:t>
            </a:r>
          </a:p>
          <a:p>
            <a:r>
              <a:rPr lang="en-GB" altLang="en-US" b="1" dirty="0"/>
              <a:t>No spending will be reimbursed</a:t>
            </a:r>
            <a:endParaRPr lang="en-GB" b="1" dirty="0"/>
          </a:p>
        </p:txBody>
      </p:sp>
    </p:spTree>
    <p:extLst>
      <p:ext uri="{BB962C8B-B14F-4D97-AF65-F5344CB8AC3E}">
        <p14:creationId xmlns:p14="http://schemas.microsoft.com/office/powerpoint/2010/main" val="230476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C9E7A-797D-8867-6101-3D4E45904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6D7C8-7B34-4DBB-9488-F9F555926E31}"/>
              </a:ext>
            </a:extLst>
          </p:cNvPr>
          <p:cNvSpPr>
            <a:spLocks noGrp="1"/>
          </p:cNvSpPr>
          <p:nvPr>
            <p:ph type="title"/>
          </p:nvPr>
        </p:nvSpPr>
        <p:spPr/>
        <p:txBody>
          <a:bodyPr/>
          <a:lstStyle/>
          <a:p>
            <a:r>
              <a:rPr lang="en-GB" dirty="0"/>
              <a:t>Candidates’ Expenses Returns – Joint Candidates </a:t>
            </a:r>
          </a:p>
        </p:txBody>
      </p:sp>
      <p:sp>
        <p:nvSpPr>
          <p:cNvPr id="3" name="Content Placeholder 2">
            <a:extLst>
              <a:ext uri="{FF2B5EF4-FFF2-40B4-BE49-F238E27FC236}">
                <a16:creationId xmlns:a16="http://schemas.microsoft.com/office/drawing/2014/main" id="{279FE6D4-5CF6-A3E1-690F-6CD4A8543E29}"/>
              </a:ext>
            </a:extLst>
          </p:cNvPr>
          <p:cNvSpPr>
            <a:spLocks noGrp="1"/>
          </p:cNvSpPr>
          <p:nvPr>
            <p:ph idx="1"/>
          </p:nvPr>
        </p:nvSpPr>
        <p:spPr/>
        <p:txBody>
          <a:bodyPr>
            <a:normAutofit/>
          </a:bodyPr>
          <a:lstStyle/>
          <a:p>
            <a:r>
              <a:rPr lang="en-GB" altLang="en-US" dirty="0"/>
              <a:t>You are a joint candidate if:</a:t>
            </a:r>
          </a:p>
          <a:p>
            <a:endParaRPr lang="en-GB" dirty="0"/>
          </a:p>
          <a:p>
            <a:r>
              <a:rPr lang="en-GB" dirty="0"/>
              <a:t>You stand in the same ward and:</a:t>
            </a:r>
          </a:p>
          <a:p>
            <a:pPr lvl="1">
              <a:buFont typeface="Courier New" panose="02070309020205020404" pitchFamily="49" charset="0"/>
              <a:buChar char="o"/>
            </a:pPr>
            <a:r>
              <a:rPr lang="en-GB" dirty="0"/>
              <a:t>Have the same election agent or</a:t>
            </a:r>
          </a:p>
          <a:p>
            <a:pPr lvl="1">
              <a:buFont typeface="Courier New" panose="02070309020205020404" pitchFamily="49" charset="0"/>
              <a:buChar char="o"/>
            </a:pPr>
            <a:r>
              <a:rPr lang="en-GB" dirty="0"/>
              <a:t>Use the same campaign rooms or</a:t>
            </a:r>
          </a:p>
          <a:p>
            <a:pPr lvl="1">
              <a:buFont typeface="Courier New" panose="02070309020205020404" pitchFamily="49" charset="0"/>
              <a:buChar char="o"/>
            </a:pPr>
            <a:r>
              <a:rPr lang="en-GB" dirty="0"/>
              <a:t>Publish joint campaign material</a:t>
            </a:r>
          </a:p>
          <a:p>
            <a:endParaRPr lang="en-GB" dirty="0"/>
          </a:p>
          <a:p>
            <a:r>
              <a:rPr lang="en-GB" dirty="0"/>
              <a:t>Your spending limits are reduced – refer to the Electoral Commission</a:t>
            </a:r>
          </a:p>
          <a:p>
            <a:endParaRPr lang="en-GB" dirty="0"/>
          </a:p>
        </p:txBody>
      </p:sp>
    </p:spTree>
    <p:extLst>
      <p:ext uri="{BB962C8B-B14F-4D97-AF65-F5344CB8AC3E}">
        <p14:creationId xmlns:p14="http://schemas.microsoft.com/office/powerpoint/2010/main" val="3633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AFAE2-3FC4-5CD1-AC29-E8676C15A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A17AD-0223-F201-F678-1D40EC793AE7}"/>
              </a:ext>
            </a:extLst>
          </p:cNvPr>
          <p:cNvSpPr>
            <a:spLocks noGrp="1"/>
          </p:cNvSpPr>
          <p:nvPr>
            <p:ph type="title"/>
          </p:nvPr>
        </p:nvSpPr>
        <p:spPr/>
        <p:txBody>
          <a:bodyPr/>
          <a:lstStyle/>
          <a:p>
            <a:r>
              <a:rPr lang="en-GB" dirty="0"/>
              <a:t>Additional guidance</a:t>
            </a:r>
          </a:p>
        </p:txBody>
      </p:sp>
      <p:sp>
        <p:nvSpPr>
          <p:cNvPr id="3" name="Content Placeholder 2">
            <a:extLst>
              <a:ext uri="{FF2B5EF4-FFF2-40B4-BE49-F238E27FC236}">
                <a16:creationId xmlns:a16="http://schemas.microsoft.com/office/drawing/2014/main" id="{A34955DB-A5B3-121A-0C5E-4EF20D6DF3B2}"/>
              </a:ext>
            </a:extLst>
          </p:cNvPr>
          <p:cNvSpPr>
            <a:spLocks noGrp="1"/>
          </p:cNvSpPr>
          <p:nvPr>
            <p:ph idx="1"/>
          </p:nvPr>
        </p:nvSpPr>
        <p:spPr/>
        <p:txBody>
          <a:bodyPr>
            <a:normAutofit/>
          </a:bodyPr>
          <a:lstStyle/>
          <a:p>
            <a:pPr>
              <a:buNone/>
            </a:pPr>
            <a:r>
              <a:rPr lang="en-GB" altLang="en-US" sz="2400" dirty="0"/>
              <a:t>Guidance for Candidates And Agents available to download</a:t>
            </a:r>
          </a:p>
          <a:p>
            <a:pPr>
              <a:buNone/>
            </a:pPr>
            <a:endParaRPr lang="en-GB" altLang="en-US" sz="2400" dirty="0"/>
          </a:p>
          <a:p>
            <a:r>
              <a:rPr lang="en-GB" altLang="en-US" b="1" dirty="0">
                <a:hlinkClick r:id="rId3"/>
              </a:rPr>
              <a:t>www.electoralcommission.org.uk</a:t>
            </a:r>
            <a:endParaRPr lang="en-GB" altLang="en-US" b="1" dirty="0"/>
          </a:p>
          <a:p>
            <a:r>
              <a:rPr lang="en-GB" altLang="en-US" dirty="0"/>
              <a:t>(Specific guidance for candidates at a local government election can be found at https://www.electoralcommission.org.uk/guidance-candidates-and-agents-local-government-elections-england) </a:t>
            </a:r>
          </a:p>
          <a:p>
            <a:endParaRPr lang="en-GB" altLang="en-US" dirty="0"/>
          </a:p>
          <a:p>
            <a:r>
              <a:rPr lang="en-GB" altLang="en-US" b="1" u="sng" dirty="0">
                <a:solidFill>
                  <a:srgbClr val="0070C0"/>
                </a:solidFill>
                <a:hlinkClick r:id="rId4">
                  <a:extLst>
                    <a:ext uri="{A12FA001-AC4F-418D-AE19-62706E023703}">
                      <ahyp:hlinkClr xmlns:ahyp="http://schemas.microsoft.com/office/drawing/2018/hyperlinkcolor" val="tx"/>
                    </a:ext>
                  </a:extLst>
                </a:hlinkClick>
              </a:rPr>
              <a:t>https://www.birmingham.gov.uk/electioncandidatesandagent</a:t>
            </a:r>
            <a:r>
              <a:rPr lang="en-GB" altLang="en-US" b="1" u="sng" dirty="0">
                <a:solidFill>
                  <a:srgbClr val="0070C0"/>
                </a:solidFill>
              </a:rPr>
              <a:t>s</a:t>
            </a:r>
            <a:endParaRPr lang="en-GB" dirty="0">
              <a:solidFill>
                <a:srgbClr val="0070C0"/>
              </a:solidFill>
            </a:endParaRPr>
          </a:p>
          <a:p>
            <a:endParaRPr lang="en-GB" dirty="0"/>
          </a:p>
        </p:txBody>
      </p:sp>
    </p:spTree>
    <p:extLst>
      <p:ext uri="{BB962C8B-B14F-4D97-AF65-F5344CB8AC3E}">
        <p14:creationId xmlns:p14="http://schemas.microsoft.com/office/powerpoint/2010/main" val="65906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844D1-B60F-2F05-E8C7-809C2B41A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9F472-C7D0-D6DE-B0F8-8666C6D28693}"/>
              </a:ext>
            </a:extLst>
          </p:cNvPr>
          <p:cNvSpPr>
            <a:spLocks noGrp="1"/>
          </p:cNvSpPr>
          <p:nvPr>
            <p:ph type="title"/>
          </p:nvPr>
        </p:nvSpPr>
        <p:spPr/>
        <p:txBody>
          <a:bodyPr/>
          <a:lstStyle/>
          <a:p>
            <a:r>
              <a:rPr lang="en-GB" dirty="0"/>
              <a:t>How to get in touch with us</a:t>
            </a:r>
          </a:p>
        </p:txBody>
      </p:sp>
      <p:sp>
        <p:nvSpPr>
          <p:cNvPr id="3" name="Content Placeholder 2">
            <a:extLst>
              <a:ext uri="{FF2B5EF4-FFF2-40B4-BE49-F238E27FC236}">
                <a16:creationId xmlns:a16="http://schemas.microsoft.com/office/drawing/2014/main" id="{F4B2D5CB-A8E7-1A80-7E30-C9D9AB971DFD}"/>
              </a:ext>
            </a:extLst>
          </p:cNvPr>
          <p:cNvSpPr>
            <a:spLocks noGrp="1"/>
          </p:cNvSpPr>
          <p:nvPr>
            <p:ph idx="1"/>
          </p:nvPr>
        </p:nvSpPr>
        <p:spPr/>
        <p:txBody>
          <a:bodyPr>
            <a:normAutofit/>
          </a:bodyPr>
          <a:lstStyle/>
          <a:p>
            <a:pPr marL="0" indent="0">
              <a:buNone/>
              <a:defRPr/>
            </a:pPr>
            <a:r>
              <a:rPr lang="en-GB" altLang="en-US" sz="2400" dirty="0"/>
              <a:t>For candidates and agents use only – not to be passed on to the public.</a:t>
            </a:r>
          </a:p>
          <a:p>
            <a:pPr marL="0" indent="0">
              <a:buNone/>
              <a:defRPr/>
            </a:pPr>
            <a:endParaRPr lang="en-GB" altLang="en-US" sz="2200" dirty="0"/>
          </a:p>
          <a:p>
            <a:pPr>
              <a:defRPr/>
            </a:pPr>
            <a:r>
              <a:rPr lang="en-GB" altLang="en-US" dirty="0"/>
              <a:t>Email </a:t>
            </a:r>
            <a:r>
              <a:rPr lang="en-GB" altLang="en-US" dirty="0">
                <a:hlinkClick r:id="rId3"/>
              </a:rPr>
              <a:t>candidates@birmingham.gov.uk</a:t>
            </a:r>
            <a:endParaRPr lang="en-GB" altLang="en-US" dirty="0"/>
          </a:p>
          <a:p>
            <a:pPr>
              <a:defRPr/>
            </a:pPr>
            <a:endParaRPr lang="en-GB" altLang="en-US" dirty="0"/>
          </a:p>
          <a:p>
            <a:pPr>
              <a:defRPr/>
            </a:pPr>
            <a:r>
              <a:rPr lang="en-GB" altLang="en-US" dirty="0"/>
              <a:t>Or telephone:</a:t>
            </a:r>
          </a:p>
          <a:p>
            <a:pPr lvl="1">
              <a:defRPr/>
            </a:pPr>
            <a:r>
              <a:rPr lang="en-GB" altLang="en-US" dirty="0"/>
              <a:t>0121 303 1095</a:t>
            </a:r>
          </a:p>
          <a:p>
            <a:pPr lvl="1">
              <a:defRPr/>
            </a:pPr>
            <a:r>
              <a:rPr lang="en-GB" altLang="en-US" dirty="0"/>
              <a:t>0121 303 2583</a:t>
            </a:r>
          </a:p>
          <a:p>
            <a:endParaRPr lang="en-GB" dirty="0"/>
          </a:p>
        </p:txBody>
      </p:sp>
    </p:spTree>
    <p:extLst>
      <p:ext uri="{BB962C8B-B14F-4D97-AF65-F5344CB8AC3E}">
        <p14:creationId xmlns:p14="http://schemas.microsoft.com/office/powerpoint/2010/main" val="292568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BF276-0185-EC88-DFC7-700CF1328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C45D3-E5D6-0BFC-5280-B17769490543}"/>
              </a:ext>
            </a:extLst>
          </p:cNvPr>
          <p:cNvSpPr>
            <a:spLocks noGrp="1"/>
          </p:cNvSpPr>
          <p:nvPr>
            <p:ph type="title"/>
          </p:nvPr>
        </p:nvSpPr>
        <p:spPr/>
        <p:txBody>
          <a:bodyPr/>
          <a:lstStyle/>
          <a:p>
            <a:r>
              <a:rPr lang="en-GB" dirty="0"/>
              <a:t>Registration</a:t>
            </a:r>
          </a:p>
        </p:txBody>
      </p:sp>
      <p:sp>
        <p:nvSpPr>
          <p:cNvPr id="3" name="Content Placeholder 2">
            <a:extLst>
              <a:ext uri="{FF2B5EF4-FFF2-40B4-BE49-F238E27FC236}">
                <a16:creationId xmlns:a16="http://schemas.microsoft.com/office/drawing/2014/main" id="{E6718304-C36A-3C0B-9D37-1CB1362AB5E2}"/>
              </a:ext>
            </a:extLst>
          </p:cNvPr>
          <p:cNvSpPr>
            <a:spLocks noGrp="1"/>
          </p:cNvSpPr>
          <p:nvPr>
            <p:ph idx="1"/>
          </p:nvPr>
        </p:nvSpPr>
        <p:spPr>
          <a:xfrm>
            <a:off x="457200" y="928537"/>
            <a:ext cx="8229600" cy="3394040"/>
          </a:xfrm>
        </p:spPr>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As a candidate – you and your campaigners are uniquely placed to encourage people to register to vote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You should encourage people to register as soon as possible if they have not already done so</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The deadline to apply to be able to vote in this election is midnight on </a:t>
            </a:r>
            <a:r>
              <a:rPr lang="en-GB" b="1" dirty="0">
                <a:latin typeface="Arial" panose="020B0604020202020204" pitchFamily="34" charset="0"/>
                <a:cs typeface="Arial" panose="020B0604020202020204" pitchFamily="34" charset="0"/>
              </a:rPr>
              <a:t>Monday 20 April</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Electors can register online – at </a:t>
            </a:r>
            <a:r>
              <a:rPr lang="en-GB" dirty="0">
                <a:latin typeface="Arial" panose="020B0604020202020204" pitchFamily="34" charset="0"/>
                <a:cs typeface="Arial" panose="020B0604020202020204" pitchFamily="34" charset="0"/>
                <a:hlinkClick r:id="rId3"/>
              </a:rPr>
              <a:t>www.gov.uk/register-to-vote</a:t>
            </a:r>
            <a:r>
              <a:rPr lang="en-GB" dirty="0">
                <a:latin typeface="Arial" panose="020B0604020202020204" pitchFamily="34" charset="0"/>
                <a:cs typeface="Arial" panose="020B0604020202020204" pitchFamily="34" charset="0"/>
              </a:rPr>
              <a:t> - they will need their National Insurance Number as part of the application. </a:t>
            </a:r>
          </a:p>
          <a:p>
            <a:endParaRPr lang="en-GB" dirty="0"/>
          </a:p>
          <a:p>
            <a:endParaRPr lang="en-GB" dirty="0"/>
          </a:p>
        </p:txBody>
      </p:sp>
    </p:spTree>
    <p:extLst>
      <p:ext uri="{BB962C8B-B14F-4D97-AF65-F5344CB8AC3E}">
        <p14:creationId xmlns:p14="http://schemas.microsoft.com/office/powerpoint/2010/main" val="19239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4732C-6FB0-BC8E-656E-FF2007887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52EE6-0F5B-8962-B78E-568ECC6087E1}"/>
              </a:ext>
            </a:extLst>
          </p:cNvPr>
          <p:cNvSpPr>
            <a:spLocks noGrp="1"/>
          </p:cNvSpPr>
          <p:nvPr>
            <p:ph type="title"/>
          </p:nvPr>
        </p:nvSpPr>
        <p:spPr/>
        <p:txBody>
          <a:bodyPr/>
          <a:lstStyle/>
          <a:p>
            <a:r>
              <a:rPr lang="en-GB" dirty="0"/>
              <a:t>Voter Identification</a:t>
            </a:r>
          </a:p>
        </p:txBody>
      </p:sp>
      <p:sp>
        <p:nvSpPr>
          <p:cNvPr id="3" name="Content Placeholder 2">
            <a:extLst>
              <a:ext uri="{FF2B5EF4-FFF2-40B4-BE49-F238E27FC236}">
                <a16:creationId xmlns:a16="http://schemas.microsoft.com/office/drawing/2014/main" id="{24BD765A-F8BF-4A8D-801A-E886D9FC3046}"/>
              </a:ext>
            </a:extLst>
          </p:cNvPr>
          <p:cNvSpPr>
            <a:spLocks noGrp="1"/>
          </p:cNvSpPr>
          <p:nvPr>
            <p:ph idx="1"/>
          </p:nvPr>
        </p:nvSpPr>
        <p:spPr/>
        <p:txBody>
          <a:bodyPr>
            <a:normAutofit fontScale="70000" lnSpcReduction="20000"/>
          </a:bodyPr>
          <a:lstStyle/>
          <a:p>
            <a:pPr marL="0" indent="0">
              <a:buNone/>
            </a:pPr>
            <a:r>
              <a:rPr lang="en-GB" dirty="0"/>
              <a:t>Voters now need to show photographic ID if they wish to vote in person at a polling station</a:t>
            </a:r>
          </a:p>
          <a:p>
            <a:pPr marL="0" indent="0">
              <a:buNone/>
            </a:pPr>
            <a:endParaRPr lang="en-GB" dirty="0"/>
          </a:p>
          <a:p>
            <a:pPr marL="0" indent="0">
              <a:buNone/>
            </a:pPr>
            <a:r>
              <a:rPr lang="en-GB" dirty="0"/>
              <a:t>ID can be out of date – as long as it is an acceptable form and the photo is still a good likeness</a:t>
            </a:r>
          </a:p>
          <a:p>
            <a:pPr marL="0" indent="0">
              <a:buNone/>
            </a:pPr>
            <a:endParaRPr lang="en-GB" dirty="0"/>
          </a:p>
          <a:p>
            <a:pPr marL="0" indent="0">
              <a:buNone/>
            </a:pPr>
            <a:r>
              <a:rPr lang="en-GB" dirty="0"/>
              <a:t>People voting as a proxy need to show their own ID</a:t>
            </a:r>
          </a:p>
          <a:p>
            <a:pPr marL="0" indent="0">
              <a:buNone/>
            </a:pPr>
            <a:endParaRPr lang="en-GB" dirty="0"/>
          </a:p>
          <a:p>
            <a:pPr marL="0" indent="0">
              <a:buNone/>
            </a:pPr>
            <a:r>
              <a:rPr lang="en-GB" dirty="0"/>
              <a:t>Anyone who wears a face covering (for medical or religious purposes) will need to remove this so that the check of the ID can be done</a:t>
            </a:r>
          </a:p>
          <a:p>
            <a:pPr marL="0" indent="0">
              <a:buNone/>
            </a:pPr>
            <a:endParaRPr lang="en-GB" dirty="0"/>
          </a:p>
          <a:p>
            <a:pPr marL="0" indent="0">
              <a:buNone/>
            </a:pPr>
            <a:r>
              <a:rPr lang="en-GB" dirty="0"/>
              <a:t>Anonymous electors – must use specially issued ID from the Elections Office to be able to vote (they cannot use their own ID – even if it is a valid form)</a:t>
            </a:r>
          </a:p>
          <a:p>
            <a:pPr marL="0" indent="0">
              <a:buNone/>
            </a:pPr>
            <a:endParaRPr lang="en-GB" dirty="0"/>
          </a:p>
          <a:p>
            <a:pPr marL="0" indent="0">
              <a:buNone/>
            </a:pPr>
            <a:r>
              <a:rPr lang="en-GB" dirty="0"/>
              <a:t>If you are in the polling station – you do not have the right to inspect people’s ID</a:t>
            </a:r>
          </a:p>
          <a:p>
            <a:pPr marL="0" indent="0">
              <a:buNone/>
            </a:pPr>
            <a:endParaRPr lang="en-GB" dirty="0"/>
          </a:p>
          <a:p>
            <a:pPr marL="0" indent="0">
              <a:buNone/>
            </a:pPr>
            <a:r>
              <a:rPr lang="en-GB" sz="2400" b="1" dirty="0"/>
              <a:t>Remember – No ID no Vote</a:t>
            </a:r>
          </a:p>
          <a:p>
            <a:endParaRPr lang="en-GB" dirty="0"/>
          </a:p>
        </p:txBody>
      </p:sp>
    </p:spTree>
    <p:extLst>
      <p:ext uri="{BB962C8B-B14F-4D97-AF65-F5344CB8AC3E}">
        <p14:creationId xmlns:p14="http://schemas.microsoft.com/office/powerpoint/2010/main" val="327484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3D6AC-1B17-F941-4C95-C97EDABCC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1222D-26F3-F416-6565-0E7852D25DC2}"/>
              </a:ext>
            </a:extLst>
          </p:cNvPr>
          <p:cNvSpPr>
            <a:spLocks noGrp="1"/>
          </p:cNvSpPr>
          <p:nvPr>
            <p:ph type="title"/>
          </p:nvPr>
        </p:nvSpPr>
        <p:spPr/>
        <p:txBody>
          <a:bodyPr/>
          <a:lstStyle/>
          <a:p>
            <a:r>
              <a:rPr lang="en-GB" dirty="0"/>
              <a:t>Voter Identification – Acceptable forms</a:t>
            </a:r>
          </a:p>
        </p:txBody>
      </p:sp>
      <p:sp>
        <p:nvSpPr>
          <p:cNvPr id="3" name="Content Placeholder 2">
            <a:extLst>
              <a:ext uri="{FF2B5EF4-FFF2-40B4-BE49-F238E27FC236}">
                <a16:creationId xmlns:a16="http://schemas.microsoft.com/office/drawing/2014/main" id="{EFC616BC-D082-E686-64AA-AD6573F4DDC3}"/>
              </a:ext>
            </a:extLst>
          </p:cNvPr>
          <p:cNvSpPr>
            <a:spLocks noGrp="1"/>
          </p:cNvSpPr>
          <p:nvPr>
            <p:ph idx="1"/>
          </p:nvPr>
        </p:nvSpPr>
        <p:spPr/>
        <p:txBody>
          <a:bodyPr>
            <a:normAutofit fontScale="70000" lnSpcReduction="20000"/>
          </a:bodyPr>
          <a:lstStyle/>
          <a:p>
            <a:pPr marL="0" indent="0">
              <a:buNone/>
            </a:pPr>
            <a:r>
              <a:rPr lang="en-GB" dirty="0"/>
              <a:t>Most Common forms of ID:</a:t>
            </a:r>
          </a:p>
          <a:p>
            <a:pPr marL="0" indent="0">
              <a:buNone/>
            </a:pPr>
            <a:endParaRPr lang="en-GB" sz="500" dirty="0"/>
          </a:p>
          <a:p>
            <a:pPr marL="0" indent="0">
              <a:buNone/>
            </a:pPr>
            <a:r>
              <a:rPr lang="en-GB" sz="1600" dirty="0"/>
              <a:t>Passport 				Older persons bus pass (funded by the UK Government)</a:t>
            </a:r>
          </a:p>
          <a:p>
            <a:pPr marL="0" indent="0">
              <a:buNone/>
            </a:pPr>
            <a:r>
              <a:rPr lang="en-GB" sz="1600" dirty="0"/>
              <a:t>Driving licence			Identity card bearing PASS hologram</a:t>
            </a:r>
          </a:p>
          <a:p>
            <a:pPr marL="0" indent="0">
              <a:buNone/>
            </a:pPr>
            <a:r>
              <a:rPr lang="en-GB" sz="1600" dirty="0"/>
              <a:t>Blue Badge (with photograph)		Biometric immigration card</a:t>
            </a:r>
          </a:p>
          <a:p>
            <a:pPr marL="0" indent="0">
              <a:buNone/>
            </a:pPr>
            <a:endParaRPr lang="en-GB" sz="500" dirty="0"/>
          </a:p>
          <a:p>
            <a:pPr marL="0" indent="0">
              <a:buNone/>
            </a:pPr>
            <a:r>
              <a:rPr lang="en-GB" dirty="0"/>
              <a:t>Full list contains around 24 forms of ID – listed on poll card and poster in polling station</a:t>
            </a:r>
          </a:p>
          <a:p>
            <a:pPr marL="0" indent="0">
              <a:buNone/>
            </a:pPr>
            <a:endParaRPr lang="en-GB" dirty="0"/>
          </a:p>
          <a:p>
            <a:pPr marL="0" indent="0">
              <a:buNone/>
            </a:pPr>
            <a:r>
              <a:rPr lang="en-GB" dirty="0"/>
              <a:t>It must be an original document – not a photograph or photocopy</a:t>
            </a:r>
          </a:p>
          <a:p>
            <a:pPr marL="0" indent="0">
              <a:buNone/>
            </a:pPr>
            <a:endParaRPr lang="en-GB" sz="1000" dirty="0"/>
          </a:p>
          <a:p>
            <a:pPr marL="0" indent="0">
              <a:buNone/>
            </a:pPr>
            <a:r>
              <a:rPr lang="en-GB" dirty="0"/>
              <a:t>Voters should be encouraged to check whether they have one of the forms of ID in advance of the election.</a:t>
            </a:r>
          </a:p>
          <a:p>
            <a:pPr marL="0" indent="0">
              <a:buNone/>
            </a:pPr>
            <a:endParaRPr lang="en-GB" sz="1000" dirty="0"/>
          </a:p>
          <a:p>
            <a:pPr marL="0" indent="0">
              <a:buNone/>
            </a:pPr>
            <a:r>
              <a:rPr lang="en-GB" dirty="0"/>
              <a:t>If an elector doesn’t have any suitable ID – they can apply for free ID from the Elections Office – a Voter Authority Certificate</a:t>
            </a:r>
          </a:p>
          <a:p>
            <a:pPr marL="0" indent="0">
              <a:buNone/>
            </a:pPr>
            <a:endParaRPr lang="en-GB" sz="1000" dirty="0"/>
          </a:p>
          <a:p>
            <a:pPr marL="0" indent="0">
              <a:buNone/>
            </a:pPr>
            <a:r>
              <a:rPr lang="en-GB" dirty="0"/>
              <a:t>Can apply online at </a:t>
            </a:r>
            <a:r>
              <a:rPr lang="en-US" dirty="0">
                <a:hlinkClick r:id="rId3"/>
              </a:rPr>
              <a:t>https://www.gov.uk/apply-for-photo-id-voter-authority-certificate</a:t>
            </a:r>
            <a:endParaRPr lang="en-US" dirty="0"/>
          </a:p>
          <a:p>
            <a:pPr marL="0" indent="0">
              <a:buNone/>
            </a:pPr>
            <a:endParaRPr lang="en-US" sz="1000" dirty="0"/>
          </a:p>
          <a:p>
            <a:pPr marL="0" indent="0">
              <a:buNone/>
            </a:pPr>
            <a:r>
              <a:rPr lang="en-US" dirty="0"/>
              <a:t>Please promote this while out campaigning and talking to potential voters</a:t>
            </a:r>
            <a:endParaRPr lang="en-GB" dirty="0"/>
          </a:p>
          <a:p>
            <a:endParaRPr lang="en-GB" dirty="0"/>
          </a:p>
        </p:txBody>
      </p:sp>
    </p:spTree>
    <p:extLst>
      <p:ext uri="{BB962C8B-B14F-4D97-AF65-F5344CB8AC3E}">
        <p14:creationId xmlns:p14="http://schemas.microsoft.com/office/powerpoint/2010/main" val="201894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CF3B8-BAA4-E5F9-0B36-6E1B60641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96AB9-337E-E7AE-114F-1F079CEF4926}"/>
              </a:ext>
            </a:extLst>
          </p:cNvPr>
          <p:cNvSpPr>
            <a:spLocks noGrp="1"/>
          </p:cNvSpPr>
          <p:nvPr>
            <p:ph type="title"/>
          </p:nvPr>
        </p:nvSpPr>
        <p:spPr/>
        <p:txBody>
          <a:bodyPr/>
          <a:lstStyle/>
          <a:p>
            <a:r>
              <a:rPr lang="en-GB" dirty="0"/>
              <a:t>Absent Vote Applications</a:t>
            </a:r>
          </a:p>
        </p:txBody>
      </p:sp>
      <p:sp>
        <p:nvSpPr>
          <p:cNvPr id="3" name="Content Placeholder 2">
            <a:extLst>
              <a:ext uri="{FF2B5EF4-FFF2-40B4-BE49-F238E27FC236}">
                <a16:creationId xmlns:a16="http://schemas.microsoft.com/office/drawing/2014/main" id="{FC00F56C-22BF-972C-0627-C05D60E04040}"/>
              </a:ext>
            </a:extLst>
          </p:cNvPr>
          <p:cNvSpPr>
            <a:spLocks noGrp="1"/>
          </p:cNvSpPr>
          <p:nvPr>
            <p:ph idx="1"/>
          </p:nvPr>
        </p:nvSpPr>
        <p:spPr/>
        <p:txBody>
          <a:bodyPr>
            <a:normAutofit fontScale="77500" lnSpcReduction="20000"/>
          </a:bodyPr>
          <a:lstStyle/>
          <a:p>
            <a:pPr marL="0" indent="0">
              <a:buNone/>
            </a:pPr>
            <a:r>
              <a:rPr lang="en-GB" dirty="0">
                <a:latin typeface="Arial" panose="020B0604020202020204" pitchFamily="34" charset="0"/>
                <a:cs typeface="Arial" panose="020B0604020202020204" pitchFamily="34" charset="0"/>
              </a:rPr>
              <a:t>Electors can now apply online – at </a:t>
            </a:r>
            <a:r>
              <a:rPr lang="en-GB" dirty="0">
                <a:latin typeface="Arial" panose="020B0604020202020204" pitchFamily="34" charset="0"/>
                <a:cs typeface="Arial" panose="020B0604020202020204" pitchFamily="34" charset="0"/>
                <a:hlinkClick r:id="rId3"/>
              </a:rPr>
              <a:t>www.gov.uk/apply-postal-vote</a:t>
            </a:r>
            <a:r>
              <a:rPr lang="en-GB" dirty="0">
                <a:latin typeface="Arial" panose="020B0604020202020204" pitchFamily="34" charset="0"/>
                <a:cs typeface="Arial" panose="020B0604020202020204" pitchFamily="34" charset="0"/>
              </a:rPr>
              <a:t> (for postal votes) or </a:t>
            </a:r>
            <a:r>
              <a:rPr lang="en-GB" dirty="0">
                <a:latin typeface="Arial" panose="020B0604020202020204" pitchFamily="34" charset="0"/>
                <a:cs typeface="Arial" panose="020B0604020202020204" pitchFamily="34" charset="0"/>
                <a:hlinkClick r:id="rId4"/>
              </a:rPr>
              <a:t>www.gov.uk/apply-proxy-vote</a:t>
            </a:r>
            <a:r>
              <a:rPr lang="en-GB" dirty="0">
                <a:latin typeface="Arial" panose="020B0604020202020204" pitchFamily="34" charset="0"/>
                <a:cs typeface="Arial" panose="020B0604020202020204" pitchFamily="34" charset="0"/>
              </a:rPr>
              <a:t> (for a proxy vote) They must be registered in order to be able to get an absent vote</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Electors now need to provide their National Insurance number when they apply</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dirty="0"/>
              <a:t>Important posting date:</a:t>
            </a:r>
          </a:p>
          <a:p>
            <a:pPr marL="0" indent="0">
              <a:buNone/>
            </a:pPr>
            <a:r>
              <a:rPr lang="en-GB" b="1" dirty="0"/>
              <a:t>22 April </a:t>
            </a:r>
            <a:r>
              <a:rPr lang="en-GB" dirty="0"/>
              <a:t>– First batch of postal votes dispatched (if </a:t>
            </a:r>
            <a:r>
              <a:rPr lang="en-GB" dirty="0" err="1"/>
              <a:t>pv</a:t>
            </a:r>
            <a:r>
              <a:rPr lang="en-GB" dirty="0"/>
              <a:t> in place </a:t>
            </a:r>
            <a:r>
              <a:rPr lang="en-GB" b="1" dirty="0"/>
              <a:t>before 1 April 2026</a:t>
            </a:r>
            <a:r>
              <a:rPr lang="en-GB" dirty="0"/>
              <a:t>)</a:t>
            </a:r>
          </a:p>
          <a:p>
            <a:pPr marL="0" indent="0">
              <a:buNone/>
            </a:pPr>
            <a:r>
              <a:rPr lang="en-GB" b="1" dirty="0"/>
              <a:t>28 April – All other Ballot papers dispatched.</a:t>
            </a:r>
          </a:p>
          <a:p>
            <a:pPr marL="0" indent="0">
              <a:buNone/>
            </a:pPr>
            <a:r>
              <a:rPr lang="en-GB" dirty="0"/>
              <a:t>This means anyone who applies now/applied after 1 April will not get their postal vote until around 28/29 April. Please bear this in mind when encouraging people to have postal votes – especially if they are going on holiday or have had issues with their post </a:t>
            </a:r>
          </a:p>
          <a:p>
            <a:pPr marL="0" indent="0">
              <a:buNone/>
            </a:pPr>
            <a:endParaRPr lang="en-GB" sz="1600" dirty="0"/>
          </a:p>
          <a:p>
            <a:pPr marL="0" indent="0">
              <a:buNone/>
            </a:pPr>
            <a:r>
              <a:rPr lang="en-GB" sz="2800" b="1" dirty="0"/>
              <a:t>For some people a Proxy vote will be a better option</a:t>
            </a:r>
          </a:p>
          <a:p>
            <a:endParaRPr lang="en-GB" dirty="0"/>
          </a:p>
        </p:txBody>
      </p:sp>
    </p:spTree>
    <p:extLst>
      <p:ext uri="{BB962C8B-B14F-4D97-AF65-F5344CB8AC3E}">
        <p14:creationId xmlns:p14="http://schemas.microsoft.com/office/powerpoint/2010/main" val="184739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4069F-171D-9476-B575-CBB7BFDFF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8BF71-31C4-A7F6-C4BE-2277857D6EDB}"/>
              </a:ext>
            </a:extLst>
          </p:cNvPr>
          <p:cNvSpPr>
            <a:spLocks noGrp="1"/>
          </p:cNvSpPr>
          <p:nvPr>
            <p:ph type="title"/>
          </p:nvPr>
        </p:nvSpPr>
        <p:spPr/>
        <p:txBody>
          <a:bodyPr/>
          <a:lstStyle/>
          <a:p>
            <a:r>
              <a:rPr lang="en-GB" dirty="0"/>
              <a:t>Postal Vote Handling</a:t>
            </a:r>
          </a:p>
        </p:txBody>
      </p:sp>
      <p:sp>
        <p:nvSpPr>
          <p:cNvPr id="3" name="Content Placeholder 2">
            <a:extLst>
              <a:ext uri="{FF2B5EF4-FFF2-40B4-BE49-F238E27FC236}">
                <a16:creationId xmlns:a16="http://schemas.microsoft.com/office/drawing/2014/main" id="{23B6A600-D27B-FA12-3DE1-9082D4D49219}"/>
              </a:ext>
            </a:extLst>
          </p:cNvPr>
          <p:cNvSpPr>
            <a:spLocks noGrp="1"/>
          </p:cNvSpPr>
          <p:nvPr>
            <p:ph idx="1"/>
          </p:nvPr>
        </p:nvSpPr>
        <p:spPr/>
        <p:txBody>
          <a:bodyPr>
            <a:normAutofit fontScale="85000" lnSpcReduction="10000"/>
          </a:bodyPr>
          <a:lstStyle/>
          <a:p>
            <a:pPr marL="0" indent="0">
              <a:buNone/>
            </a:pPr>
            <a:r>
              <a:rPr lang="en-GB" dirty="0"/>
              <a:t>Now a </a:t>
            </a:r>
            <a:r>
              <a:rPr lang="en-GB" b="1" dirty="0"/>
              <a:t>criminal offence </a:t>
            </a:r>
            <a:r>
              <a:rPr lang="en-GB" dirty="0"/>
              <a:t>for campaigners to handle another person's postal vote</a:t>
            </a:r>
          </a:p>
          <a:p>
            <a:pPr marL="0" indent="0">
              <a:buNone/>
            </a:pPr>
            <a:r>
              <a:rPr lang="en-GB" dirty="0"/>
              <a:t>(unless they are close relative or someone they have caring responsibility for)</a:t>
            </a:r>
          </a:p>
          <a:p>
            <a:pPr marL="0" indent="0">
              <a:buNone/>
            </a:pPr>
            <a:endParaRPr lang="en-GB" dirty="0"/>
          </a:p>
          <a:p>
            <a:pPr marL="0" indent="0">
              <a:buNone/>
            </a:pPr>
            <a:r>
              <a:rPr lang="en-GB" dirty="0"/>
              <a:t>Limits on how many postal votes anyone else can hand in – up to 5 plus their own.</a:t>
            </a:r>
          </a:p>
          <a:p>
            <a:pPr marL="0" indent="0">
              <a:buNone/>
            </a:pPr>
            <a:endParaRPr lang="en-GB" dirty="0"/>
          </a:p>
          <a:p>
            <a:pPr marL="0" indent="0">
              <a:buNone/>
            </a:pPr>
            <a:r>
              <a:rPr lang="en-GB" dirty="0"/>
              <a:t>Can only be handed in at a polling station or to the council house reception (during office hours)</a:t>
            </a:r>
          </a:p>
          <a:p>
            <a:pPr marL="0" indent="0">
              <a:buNone/>
            </a:pPr>
            <a:endParaRPr lang="en-GB" dirty="0"/>
          </a:p>
          <a:p>
            <a:pPr marL="0" indent="0">
              <a:buNone/>
            </a:pPr>
            <a:r>
              <a:rPr lang="en-GB" dirty="0"/>
              <a:t>MUST be handed to a person and a form filled in – if the PV is simply ‘left’ it will be rejected.</a:t>
            </a:r>
          </a:p>
          <a:p>
            <a:pPr marL="0" indent="0">
              <a:buNone/>
            </a:pPr>
            <a:endParaRPr lang="en-GB" dirty="0"/>
          </a:p>
          <a:p>
            <a:pPr marL="0" indent="0">
              <a:buNone/>
            </a:pPr>
            <a:r>
              <a:rPr lang="en-GB" b="1" dirty="0"/>
              <a:t>Intention – postal votes should be returned through the post</a:t>
            </a:r>
          </a:p>
          <a:p>
            <a:endParaRPr lang="en-GB" dirty="0"/>
          </a:p>
        </p:txBody>
      </p:sp>
    </p:spTree>
    <p:extLst>
      <p:ext uri="{BB962C8B-B14F-4D97-AF65-F5344CB8AC3E}">
        <p14:creationId xmlns:p14="http://schemas.microsoft.com/office/powerpoint/2010/main" val="373442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6F8DA-E35B-03F7-C08F-CFA83AEF8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C0C87-6690-AC7C-2443-FB00AF9F7483}"/>
              </a:ext>
            </a:extLst>
          </p:cNvPr>
          <p:cNvSpPr>
            <a:spLocks noGrp="1"/>
          </p:cNvSpPr>
          <p:nvPr>
            <p:ph type="title"/>
          </p:nvPr>
        </p:nvSpPr>
        <p:spPr/>
        <p:txBody>
          <a:bodyPr/>
          <a:lstStyle/>
          <a:p>
            <a:r>
              <a:rPr lang="en-GB" dirty="0"/>
              <a:t>Campaigning dos and don’ts</a:t>
            </a:r>
          </a:p>
        </p:txBody>
      </p:sp>
      <p:sp>
        <p:nvSpPr>
          <p:cNvPr id="3" name="Content Placeholder 2">
            <a:extLst>
              <a:ext uri="{FF2B5EF4-FFF2-40B4-BE49-F238E27FC236}">
                <a16:creationId xmlns:a16="http://schemas.microsoft.com/office/drawing/2014/main" id="{D317B8DC-913D-96CE-D941-F9546A8FCD2F}"/>
              </a:ext>
            </a:extLst>
          </p:cNvPr>
          <p:cNvSpPr>
            <a:spLocks noGrp="1"/>
          </p:cNvSpPr>
          <p:nvPr>
            <p:ph idx="1"/>
          </p:nvPr>
        </p:nvSpPr>
        <p:spPr/>
        <p:txBody>
          <a:bodyPr>
            <a:normAutofit/>
          </a:bodyPr>
          <a:lstStyle/>
          <a:p>
            <a:r>
              <a:rPr lang="en-GB" altLang="en-US" dirty="0"/>
              <a:t>Do use imprints on all your campaign material </a:t>
            </a:r>
          </a:p>
          <a:p>
            <a:pPr marL="0" indent="0">
              <a:buNone/>
            </a:pPr>
            <a:r>
              <a:rPr lang="en-GB" altLang="en-US" dirty="0"/>
              <a:t>     </a:t>
            </a:r>
            <a:r>
              <a:rPr lang="en-GB" altLang="en-US" b="1" dirty="0"/>
              <a:t>THIS INCLUDES ALL DIGITAL AND PRINTED MATERIAL</a:t>
            </a:r>
          </a:p>
          <a:p>
            <a:r>
              <a:rPr lang="en-GB" altLang="en-US" dirty="0"/>
              <a:t>Do comply with planning rules relating to advertising hoardings and large banners – make sure you have permission</a:t>
            </a:r>
          </a:p>
          <a:p>
            <a:r>
              <a:rPr lang="en-GB" altLang="en-US" dirty="0"/>
              <a:t>Do not put posters or banners on street furniture (lampposts, railings etc)</a:t>
            </a:r>
          </a:p>
          <a:p>
            <a:r>
              <a:rPr lang="en-GB" altLang="en-US" dirty="0"/>
              <a:t>Do not produce material that looks like a poll card</a:t>
            </a:r>
          </a:p>
          <a:p>
            <a:r>
              <a:rPr lang="en-GB" altLang="en-US" dirty="0"/>
              <a:t>Do not pay people to display your adverts (unless they display adverts as part of their normal business).</a:t>
            </a:r>
          </a:p>
          <a:p>
            <a:endParaRPr lang="en-GB" dirty="0"/>
          </a:p>
        </p:txBody>
      </p:sp>
    </p:spTree>
    <p:extLst>
      <p:ext uri="{BB962C8B-B14F-4D97-AF65-F5344CB8AC3E}">
        <p14:creationId xmlns:p14="http://schemas.microsoft.com/office/powerpoint/2010/main" val="321889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75231f79-8f8b-4577-b3ae-edb2235d3c03"/>
</p:tagLst>
</file>

<file path=ppt/theme/theme1.xml><?xml version="1.0" encoding="utf-8"?>
<a:theme xmlns:a="http://schemas.openxmlformats.org/drawingml/2006/main" name="RRR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1AC460A5-9C73-4142-BAD8-1DDA35FC657F}" vid="{D6175615-0B0A-471E-A188-13BBB348FD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5686080-e067-4f21-b561-c6ee9a39ec76">
      <Terms xmlns="http://schemas.microsoft.com/office/infopath/2007/PartnerControls"/>
    </lcf76f155ced4ddcb4097134ff3c332f>
    <TaxCatchAll xmlns="95c7f1fc-af60-4060-8a4f-8fa0e3f0d58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B48C825FA5C34292336F465D36358A" ma:contentTypeVersion="13" ma:contentTypeDescription="Create a new document." ma:contentTypeScope="" ma:versionID="e80a46edd01a61356d8fb016884c8dcc">
  <xsd:schema xmlns:xsd="http://www.w3.org/2001/XMLSchema" xmlns:xs="http://www.w3.org/2001/XMLSchema" xmlns:p="http://schemas.microsoft.com/office/2006/metadata/properties" xmlns:ns2="55686080-e067-4f21-b561-c6ee9a39ec76" xmlns:ns3="95c7f1fc-af60-4060-8a4f-8fa0e3f0d588" targetNamespace="http://schemas.microsoft.com/office/2006/metadata/properties" ma:root="true" ma:fieldsID="cf3c5a723765ace0fb1acd06616cf7e5" ns2:_="" ns3:_="">
    <xsd:import namespace="55686080-e067-4f21-b561-c6ee9a39ec76"/>
    <xsd:import namespace="95c7f1fc-af60-4060-8a4f-8fa0e3f0d58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686080-e067-4f21-b561-c6ee9a39ec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c7f1fc-af60-4060-8a4f-8fa0e3f0d58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e58980f-b563-40a1-8f5e-4f5e0b59ba50}" ma:internalName="TaxCatchAll" ma:showField="CatchAllData" ma:web="95c7f1fc-af60-4060-8a4f-8fa0e3f0d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6E03D2-F375-46B2-A89A-B3E83DF0526E}">
  <ds:schemaRefs>
    <ds:schemaRef ds:uri="55686080-e067-4f21-b561-c6ee9a39ec76"/>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95c7f1fc-af60-4060-8a4f-8fa0e3f0d588"/>
    <ds:schemaRef ds:uri="http://purl.org/dc/dcmitype/"/>
  </ds:schemaRefs>
</ds:datastoreItem>
</file>

<file path=customXml/itemProps2.xml><?xml version="1.0" encoding="utf-8"?>
<ds:datastoreItem xmlns:ds="http://schemas.openxmlformats.org/officeDocument/2006/customXml" ds:itemID="{599F6AFF-8ADE-40C1-BBE7-C91A57953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686080-e067-4f21-b561-c6ee9a39ec76"/>
    <ds:schemaRef ds:uri="95c7f1fc-af60-4060-8a4f-8fa0e3f0d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E0DDEC-E693-42A7-AD51-19810DA018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BCC PowerPoint template Reset, Reshape, Restart (RRR)</Template>
  <TotalTime>1671</TotalTime>
  <Words>6334</Words>
  <Application>Microsoft Office PowerPoint</Application>
  <PresentationFormat>On-screen Show (16:9)</PresentationFormat>
  <Paragraphs>523</Paragraphs>
  <Slides>39</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Arial Nova</vt:lpstr>
      <vt:lpstr>Arial Nova Light</vt:lpstr>
      <vt:lpstr>Calibri</vt:lpstr>
      <vt:lpstr>Courier New</vt:lpstr>
      <vt:lpstr>Wingdings</vt:lpstr>
      <vt:lpstr>RRR 16:9 Master </vt:lpstr>
      <vt:lpstr>Acrobat Document</vt:lpstr>
      <vt:lpstr>Candidates and Agents Briefing</vt:lpstr>
      <vt:lpstr>What we will cover</vt:lpstr>
      <vt:lpstr>Key dates – registration </vt:lpstr>
      <vt:lpstr>Registration</vt:lpstr>
      <vt:lpstr>Voter Identification</vt:lpstr>
      <vt:lpstr>Voter Identification – Acceptable forms</vt:lpstr>
      <vt:lpstr>Absent Vote Applications</vt:lpstr>
      <vt:lpstr>Postal Vote Handling</vt:lpstr>
      <vt:lpstr>Campaigning dos and don’ts</vt:lpstr>
      <vt:lpstr>Principles for campaigning respectfully and safely</vt:lpstr>
      <vt:lpstr>OP Ford</vt:lpstr>
      <vt:lpstr>Objectives</vt:lpstr>
      <vt:lpstr>Defending Democracy Team Members</vt:lpstr>
      <vt:lpstr>What is Operation Ford?</vt:lpstr>
      <vt:lpstr>What do the Defending Democracy Team do?</vt:lpstr>
      <vt:lpstr>What doesn’t The Defending Democracy Team cover?</vt:lpstr>
      <vt:lpstr>How to report to the Defending Democracy Team</vt:lpstr>
      <vt:lpstr>Upcoming Personal Security Briefing Dates</vt:lpstr>
      <vt:lpstr>Areas covered in the briefings</vt:lpstr>
      <vt:lpstr>Working in partnership, making communities safer westmidlands.police.uk</vt:lpstr>
      <vt:lpstr>Election Offences</vt:lpstr>
      <vt:lpstr>How to report potential fraud/campaign offences</vt:lpstr>
      <vt:lpstr>Postal Vote Opening </vt:lpstr>
      <vt:lpstr>Postal Vote Opening</vt:lpstr>
      <vt:lpstr>Polling Day </vt:lpstr>
      <vt:lpstr>Polling Stations</vt:lpstr>
      <vt:lpstr>Polling Stations – inside the venue</vt:lpstr>
      <vt:lpstr>Tellers</vt:lpstr>
      <vt:lpstr>Tellers - Continued</vt:lpstr>
      <vt:lpstr>Activists/Campaigners at the Polling Station</vt:lpstr>
      <vt:lpstr>Counting the Votes</vt:lpstr>
      <vt:lpstr>Counting the Votes - Attendance</vt:lpstr>
      <vt:lpstr>Verification and Count – Single Member Wards</vt:lpstr>
      <vt:lpstr>Verification and Count – Double/Multi Member Wards</vt:lpstr>
      <vt:lpstr>Candidate spending</vt:lpstr>
      <vt:lpstr>Candidates’ Expenses Returns</vt:lpstr>
      <vt:lpstr>Candidates’ Expenses Returns – Joint Candidates </vt:lpstr>
      <vt:lpstr>Additional guidance</vt:lpstr>
      <vt:lpstr>How to get in touch with us</vt:lpstr>
    </vt:vector>
  </TitlesOfParts>
  <Company>Birmingham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Brifing for candidates and agents</dc:title>
  <dc:creator>Alan Davies</dc:creator>
  <cp:keywords>Birmingham City Council</cp:keywords>
  <cp:lastModifiedBy>Carron Farnell</cp:lastModifiedBy>
  <cp:revision>14</cp:revision>
  <dcterms:created xsi:type="dcterms:W3CDTF">2025-09-17T12:55:11Z</dcterms:created>
  <dcterms:modified xsi:type="dcterms:W3CDTF">2026-04-20T10:48:16Z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704061a4-4bce-4e4e-b312-2fd27e5ffc60</vt:lpwstr>
  </property>
  <property fmtid="{D5CDD505-2E9C-101B-9397-08002B2CF9AE}" pid="3" name="MediaServiceImageTags">
    <vt:lpwstr/>
  </property>
  <property fmtid="{D5CDD505-2E9C-101B-9397-08002B2CF9AE}" pid="4" name="MSIP_Label_a17471b1-27ab-4640-9264-e69a67407ca3_Enabled">
    <vt:lpwstr>true</vt:lpwstr>
  </property>
  <property fmtid="{D5CDD505-2E9C-101B-9397-08002B2CF9AE}" pid="5" name="MSIP_Label_a17471b1-27ab-4640-9264-e69a67407ca3_SetDate">
    <vt:lpwstr>2023-08-14T12:07:23Z</vt:lpwstr>
  </property>
  <property fmtid="{D5CDD505-2E9C-101B-9397-08002B2CF9AE}" pid="6" name="MSIP_Label_a17471b1-27ab-4640-9264-e69a67407ca3_Method">
    <vt:lpwstr>Standard</vt:lpwstr>
  </property>
  <property fmtid="{D5CDD505-2E9C-101B-9397-08002B2CF9AE}" pid="7" name="MSIP_Label_a17471b1-27ab-4640-9264-e69a67407ca3_Name">
    <vt:lpwstr>BCC - OFFICIAL</vt:lpwstr>
  </property>
  <property fmtid="{D5CDD505-2E9C-101B-9397-08002B2CF9AE}" pid="8" name="MSIP_Label_a17471b1-27ab-4640-9264-e69a67407ca3_SiteId">
    <vt:lpwstr>699ace67-d2e4-4bcd-b303-d2bbe2b9bbf1</vt:lpwstr>
  </property>
  <property fmtid="{D5CDD505-2E9C-101B-9397-08002B2CF9AE}" pid="9" name="MSIP_Label_a17471b1-27ab-4640-9264-e69a67407ca3_ActionId">
    <vt:lpwstr>f7027033-fd5f-435e-b699-d9fe7cf21ff4</vt:lpwstr>
  </property>
  <property fmtid="{D5CDD505-2E9C-101B-9397-08002B2CF9AE}" pid="10" name="MSIP_Label_a17471b1-27ab-4640-9264-e69a67407ca3_ContentBits">
    <vt:lpwstr>2</vt:lpwstr>
  </property>
  <property fmtid="{D5CDD505-2E9C-101B-9397-08002B2CF9AE}" pid="11" name="ClassificationContentMarkingFooterLocations">
    <vt:lpwstr>BCC PPT 16\:9 Master :6\1_BCC PPT 16\:9 Healthier:6</vt:lpwstr>
  </property>
  <property fmtid="{D5CDD505-2E9C-101B-9397-08002B2CF9AE}" pid="12" name="ClassificationContentMarkingFooterText">
    <vt:lpwstr>OFFICIAL</vt:lpwstr>
  </property>
  <property fmtid="{D5CDD505-2E9C-101B-9397-08002B2CF9AE}" pid="13" name="ContentTypeId">
    <vt:lpwstr>0x010100ADB48C825FA5C34292336F465D36358A</vt:lpwstr>
  </property>
</Properties>
</file>