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62" r:id="rId7"/>
    <p:sldId id="266" r:id="rId8"/>
    <p:sldId id="264" r:id="rId9"/>
    <p:sldId id="267" r:id="rId10"/>
    <p:sldId id="268" r:id="rId11"/>
    <p:sldId id="269" r:id="rId12"/>
    <p:sldId id="263" r:id="rId13"/>
  </p:sldIdLst>
  <p:sldSz cx="9144000" cy="5143500" type="screen16x9"/>
  <p:notesSz cx="6858000" cy="9144000"/>
  <p:custDataLst>
    <p:tags r:id="rId16"/>
  </p:custDataLst>
  <p:defaultTextStyle>
    <a:defPPr>
      <a:defRPr lang="en-US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0C58"/>
    <a:srgbClr val="DC582A"/>
    <a:srgbClr val="1E6F30"/>
    <a:srgbClr val="005EB8"/>
    <a:srgbClr val="D00070"/>
    <a:srgbClr val="84329B"/>
    <a:srgbClr val="D31873"/>
    <a:srgbClr val="00A6E0"/>
    <a:srgbClr val="78449B"/>
    <a:srgbClr val="E15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846478-668D-40D6-AB5D-5FDC3C13503D}" v="10" dt="2025-05-22T05:46:04.5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>
      <p:cViewPr varScale="1">
        <p:scale>
          <a:sx n="80" d="100"/>
          <a:sy n="80" d="100"/>
        </p:scale>
        <p:origin x="52" y="11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596" y="5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ron Farnell" userId="1d1c5e95-da89-4cde-a2c2-f0cd749db174" providerId="ADAL" clId="{70846478-668D-40D6-AB5D-5FDC3C13503D}"/>
    <pc:docChg chg="custSel modSld">
      <pc:chgData name="Carron Farnell" userId="1d1c5e95-da89-4cde-a2c2-f0cd749db174" providerId="ADAL" clId="{70846478-668D-40D6-AB5D-5FDC3C13503D}" dt="2025-05-22T05:46:04.540" v="19"/>
      <pc:docMkLst>
        <pc:docMk/>
      </pc:docMkLst>
      <pc:sldChg chg="modSp mod">
        <pc:chgData name="Carron Farnell" userId="1d1c5e95-da89-4cde-a2c2-f0cd749db174" providerId="ADAL" clId="{70846478-668D-40D6-AB5D-5FDC3C13503D}" dt="2025-05-22T05:46:04.540" v="19"/>
        <pc:sldMkLst>
          <pc:docMk/>
          <pc:sldMk cId="81106434" sldId="263"/>
        </pc:sldMkLst>
        <pc:spChg chg="mod">
          <ac:chgData name="Carron Farnell" userId="1d1c5e95-da89-4cde-a2c2-f0cd749db174" providerId="ADAL" clId="{70846478-668D-40D6-AB5D-5FDC3C13503D}" dt="2025-05-22T05:46:04.540" v="19"/>
          <ac:spMkLst>
            <pc:docMk/>
            <pc:sldMk cId="81106434" sldId="263"/>
            <ac:spMk id="3" creationId="{4C081413-A6B6-3B98-F1E7-3D28B41F4E0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A71174-EE1C-CCA8-3F6F-26C96F534F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EAB4F3-4782-07E4-A430-00495EB7DD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00032-4755-4853-A1C7-86F1521116B9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38C70-27A4-7087-AE8B-4736D521968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5388BB-0E68-398D-0546-63A0F93F28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B9A2E-D9EA-449F-83F7-02E3D59A3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699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A597-D0FC-49B8-89F5-D53AACD26BB3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BD850-0564-4E4B-BE85-B7205CE7C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116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79252" rtl="0" eaLnBrk="1" latinLnBrk="0" hangingPunct="1">
      <a:defRPr sz="1000" kern="1200">
        <a:solidFill>
          <a:schemeClr val="tx1"/>
        </a:solidFill>
        <a:latin typeface="Arial Nova Light" pitchFamily="34" charset="0"/>
        <a:ea typeface="+mn-ea"/>
        <a:cs typeface="Arial Nova Light" pitchFamily="34" charset="0"/>
      </a:defRPr>
    </a:lvl1pPr>
    <a:lvl2pPr marL="389626" algn="l" defTabSz="779252" rtl="0" eaLnBrk="1" latinLnBrk="0" hangingPunct="1">
      <a:defRPr sz="1000" kern="1200">
        <a:solidFill>
          <a:schemeClr val="tx1"/>
        </a:solidFill>
        <a:latin typeface="Arial Nova Light" pitchFamily="34" charset="0"/>
        <a:ea typeface="+mn-ea"/>
        <a:cs typeface="Arial Nova Light" pitchFamily="34" charset="0"/>
      </a:defRPr>
    </a:lvl2pPr>
    <a:lvl3pPr marL="779252" algn="l" defTabSz="779252" rtl="0" eaLnBrk="1" latinLnBrk="0" hangingPunct="1">
      <a:defRPr sz="1000" kern="1200">
        <a:solidFill>
          <a:schemeClr val="tx1"/>
        </a:solidFill>
        <a:latin typeface="Arial Nova Light" pitchFamily="34" charset="0"/>
        <a:ea typeface="+mn-ea"/>
        <a:cs typeface="Arial Nova Light" pitchFamily="34" charset="0"/>
      </a:defRPr>
    </a:lvl3pPr>
    <a:lvl4pPr marL="1168878" algn="l" defTabSz="779252" rtl="0" eaLnBrk="1" latinLnBrk="0" hangingPunct="1">
      <a:defRPr sz="1000" kern="1200">
        <a:solidFill>
          <a:schemeClr val="tx1"/>
        </a:solidFill>
        <a:latin typeface="Arial Nova Light" pitchFamily="34" charset="0"/>
        <a:ea typeface="+mn-ea"/>
        <a:cs typeface="Arial Nova Light" pitchFamily="34" charset="0"/>
      </a:defRPr>
    </a:lvl4pPr>
    <a:lvl5pPr marL="1558503" algn="l" defTabSz="779252" rtl="0" eaLnBrk="1" latinLnBrk="0" hangingPunct="1">
      <a:defRPr sz="1000" kern="1200">
        <a:solidFill>
          <a:schemeClr val="tx1"/>
        </a:solidFill>
        <a:latin typeface="Arial Nova Light" pitchFamily="34" charset="0"/>
        <a:ea typeface="+mn-ea"/>
        <a:cs typeface="Arial Nova Light" pitchFamily="34" charset="0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E278F4-0185-7B2E-89C8-3E498A59D04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11" y="0"/>
            <a:ext cx="9141289" cy="51434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33747"/>
            <a:ext cx="5246581" cy="781819"/>
          </a:xfrm>
        </p:spPr>
        <p:txBody>
          <a:bodyPr>
            <a:normAutofit/>
          </a:bodyPr>
          <a:lstStyle>
            <a:lvl1pPr algn="l">
              <a:defRPr sz="2700" b="1">
                <a:solidFill>
                  <a:schemeClr val="tx1"/>
                </a:solidFill>
                <a:latin typeface="Arial Nova" pitchFamily="34" charset="0"/>
              </a:defRPr>
            </a:lvl1pPr>
          </a:lstStyle>
          <a:p>
            <a:pPr algn="ctr"/>
            <a:endParaRPr lang="en-GB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160" y="915566"/>
            <a:ext cx="8193679" cy="2484276"/>
          </a:xfrm>
        </p:spPr>
        <p:txBody>
          <a:bodyPr>
            <a:norm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  <a:latin typeface="Arial Nova" pitchFamily="34" charset="0"/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9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E278F4-0185-7B2E-89C8-3E498A59D04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5" y="0"/>
            <a:ext cx="9141289" cy="51434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67495"/>
            <a:ext cx="5246581" cy="576064"/>
          </a:xfrm>
        </p:spPr>
        <p:txBody>
          <a:bodyPr>
            <a:normAutofit/>
          </a:bodyPr>
          <a:lstStyle>
            <a:lvl1pPr algn="l">
              <a:defRPr sz="2700" b="1">
                <a:solidFill>
                  <a:schemeClr val="tx1"/>
                </a:solidFill>
                <a:latin typeface="Arial Nova" pitchFamily="34" charset="0"/>
              </a:defRPr>
            </a:lvl1pPr>
          </a:lstStyle>
          <a:p>
            <a:pPr algn="ctr"/>
            <a:endParaRPr lang="en-GB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843558"/>
            <a:ext cx="7920880" cy="2520280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  <a:latin typeface="Arial Nova" pitchFamily="34" charset="0"/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>
              <a:spcAft>
                <a:spcPts val="1500"/>
              </a:spcAft>
              <a:buNone/>
            </a:pP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2195172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745592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algn="ctr"/>
            <a:endParaRPr lang="en-GB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22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745592"/>
          </a:xfrm>
        </p:spPr>
        <p:txBody>
          <a:bodyPr/>
          <a:lstStyle/>
          <a:p>
            <a:pPr algn="ctr"/>
            <a:endParaRPr lang="en-GB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28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745592"/>
          </a:xfrm>
        </p:spPr>
        <p:txBody>
          <a:bodyPr/>
          <a:lstStyle/>
          <a:p>
            <a:pPr algn="ctr"/>
            <a:endParaRPr lang="en-GB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" y="1017740"/>
            <a:ext cx="8229601" cy="3570233"/>
          </a:xfrm>
        </p:spPr>
        <p:txBody>
          <a:bodyPr anchor="ctr">
            <a:normAutofit/>
          </a:bodyPr>
          <a:lstStyle>
            <a:lvl1pPr marL="0" indent="0" algn="l">
              <a:buNone/>
              <a:defRPr sz="12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50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745592"/>
          </a:xfrm>
        </p:spPr>
        <p:txBody>
          <a:bodyPr/>
          <a:lstStyle/>
          <a:p>
            <a:pPr algn="ctr"/>
            <a:endParaRPr lang="en-GB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" y="1017740"/>
            <a:ext cx="8229601" cy="3570233"/>
          </a:xfrm>
        </p:spPr>
        <p:txBody>
          <a:bodyPr anchor="ctr">
            <a:normAutofit/>
          </a:bodyPr>
          <a:lstStyle>
            <a:lvl1pPr marL="0" indent="0" algn="l">
              <a:buNone/>
              <a:defRPr sz="12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06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745592"/>
          </a:xfrm>
        </p:spPr>
        <p:txBody>
          <a:bodyPr/>
          <a:lstStyle/>
          <a:p>
            <a:pPr algn="ctr"/>
            <a:endParaRPr lang="en-GB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" y="1017740"/>
            <a:ext cx="8229601" cy="3570233"/>
          </a:xfrm>
        </p:spPr>
        <p:txBody>
          <a:bodyPr anchor="ctr">
            <a:normAutofit/>
          </a:bodyPr>
          <a:lstStyle>
            <a:lvl1pPr marL="0" indent="0" algn="l">
              <a:buNone/>
              <a:defRPr sz="1200" b="0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35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79986F-12C4-EAF1-F4C1-23B18C90661E}"/>
              </a:ext>
            </a:extLst>
          </p:cNvPr>
          <p:cNvSpPr txBox="1"/>
          <p:nvPr userDrawn="1"/>
        </p:nvSpPr>
        <p:spPr>
          <a:xfrm>
            <a:off x="539552" y="1131590"/>
            <a:ext cx="77768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382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9CE55DB-BC7D-D54C-41FB-4A14084BE81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19" y="1525"/>
            <a:ext cx="9138581" cy="51419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91630"/>
            <a:ext cx="8229600" cy="857250"/>
          </a:xfrm>
          <a:prstGeom prst="rect">
            <a:avLst/>
          </a:prstGeom>
        </p:spPr>
        <p:txBody>
          <a:bodyPr vert="horz" lIns="77925" tIns="38963" rIns="77925" bIns="38963" rtlCol="0" anchor="ctr">
            <a:normAutofit/>
          </a:bodyPr>
          <a:lstStyle/>
          <a:p>
            <a:endParaRPr lang="en-GB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435846"/>
            <a:ext cx="8229600" cy="1017776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70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96" r:id="rId2"/>
    <p:sldLayoutId id="2147483683" r:id="rId3"/>
    <p:sldLayoutId id="2147483684" r:id="rId4"/>
    <p:sldLayoutId id="2147483685" r:id="rId5"/>
    <p:sldLayoutId id="2147483700" r:id="rId6"/>
    <p:sldLayoutId id="2147483701" r:id="rId7"/>
    <p:sldLayoutId id="2147483699" r:id="rId8"/>
  </p:sldLayoutIdLst>
  <p:hf hdr="0" ftr="0" dt="0"/>
  <p:txStyles>
    <p:titleStyle>
      <a:lvl1pPr algn="l" defTabSz="779252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 Nova" pitchFamily="34" charset="0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Arial Nova" pitchFamily="34" charset="0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Arial Nova Light" pitchFamily="34" charset="0"/>
          <a:ea typeface="+mn-ea"/>
          <a:cs typeface="Arial Nova Light" pitchFamily="34" charset="0"/>
        </a:defRPr>
      </a:lvl2pPr>
      <a:lvl3pPr marL="974065" indent="-194813" algn="l" defTabSz="779252" rtl="0" eaLnBrk="1" latinLnBrk="0" hangingPunct="1">
        <a:spcBef>
          <a:spcPct val="20000"/>
        </a:spcBef>
        <a:buFont typeface="Arial Nova Light" pitchFamily="34" charset="0"/>
        <a:buChar char="–"/>
        <a:defRPr sz="1500" kern="1200">
          <a:solidFill>
            <a:schemeClr val="tx1"/>
          </a:solidFill>
          <a:latin typeface="Arial Nova Light" pitchFamily="34" charset="0"/>
          <a:ea typeface="+mn-ea"/>
          <a:cs typeface="Arial Nova Light" pitchFamily="34" charset="0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Arial Nova Light" pitchFamily="34" charset="0"/>
          <a:ea typeface="+mn-ea"/>
          <a:cs typeface="Arial Nova Light" pitchFamily="34" charset="0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Arial Nova Light" pitchFamily="34" charset="0"/>
          <a:ea typeface="+mn-ea"/>
          <a:cs typeface="Arial Nova Light" pitchFamily="34" charset="0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earlycareers@birmingham.gov.uk" TargetMode="External"/><Relationship Id="rId2" Type="http://schemas.openxmlformats.org/officeDocument/2006/relationships/hyperlink" Target="https://www.gov.uk/guidance/pay-apprenticeship-levy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1275606"/>
            <a:ext cx="5246581" cy="781819"/>
          </a:xfrm>
        </p:spPr>
        <p:txBody>
          <a:bodyPr>
            <a:normAutofit fontScale="90000"/>
          </a:bodyPr>
          <a:lstStyle/>
          <a:p>
            <a:r>
              <a:rPr lang="en-GB" sz="2800" dirty="0">
                <a:latin typeface="Segoe UI" panose="020B0502040204020203" pitchFamily="34" charset="0"/>
                <a:cs typeface="Segoe UI" panose="020B0502040204020203" pitchFamily="34" charset="0"/>
              </a:rPr>
              <a:t>Apprenticeship Levy responsibilities for schools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160" y="2859782"/>
            <a:ext cx="8193679" cy="540060"/>
          </a:xfrm>
        </p:spPr>
        <p:txBody>
          <a:bodyPr/>
          <a:lstStyle/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Faye Higgins – Early Careers &amp; Workforce Planning Lead</a:t>
            </a: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3515993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What is the Levy?</a:t>
            </a:r>
            <a:endParaRPr lang="en-GB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457200" y="915566"/>
            <a:ext cx="8229600" cy="33940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200" b="1" i="0" dirty="0">
                <a:solidFill>
                  <a:srgbClr val="001D35"/>
                </a:solidFill>
                <a:effectLst/>
              </a:rPr>
              <a:t>The Apprenticeship Levy is a UK government initiative that requires employers with an annual pay bill exceeding £3 million to contribute a percentage of their payroll to fund apprenticeship training. </a:t>
            </a:r>
          </a:p>
          <a:p>
            <a:pPr marL="0" indent="0">
              <a:buNone/>
            </a:pPr>
            <a:br>
              <a:rPr lang="en-GB" sz="1200" dirty="0"/>
            </a:br>
            <a:r>
              <a:rPr lang="en-GB" sz="1100" b="1" dirty="0"/>
              <a:t>Who pays?:</a:t>
            </a:r>
          </a:p>
          <a:p>
            <a:pPr marL="0" indent="0">
              <a:buNone/>
            </a:pPr>
            <a:r>
              <a:rPr lang="en-GB" sz="1100" dirty="0"/>
              <a:t>Employers with an annual pay bill above £3 million are required to pay the levy. </a:t>
            </a:r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r>
              <a:rPr lang="en-GB" sz="1100" b="1" dirty="0"/>
              <a:t>How much?:</a:t>
            </a:r>
          </a:p>
          <a:p>
            <a:pPr marL="0" indent="0">
              <a:buNone/>
            </a:pPr>
            <a:r>
              <a:rPr lang="en-GB" sz="1100" dirty="0"/>
              <a:t>The levy is a flat rate of 0.5% of the employer's annual wage bill, collected monthly through Pay As You Earn (PAYE). </a:t>
            </a:r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r>
              <a:rPr lang="en-GB" sz="1100" b="1" dirty="0"/>
              <a:t>How is it used?:</a:t>
            </a:r>
          </a:p>
          <a:p>
            <a:pPr marL="0" indent="0">
              <a:buNone/>
            </a:pPr>
            <a:r>
              <a:rPr lang="en-GB" sz="1100" dirty="0"/>
              <a:t>The funds are used to pay for apprenticeship training costs. </a:t>
            </a:r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r>
              <a:rPr lang="en-GB" sz="1100" b="1" dirty="0"/>
              <a:t>How to access the funding:</a:t>
            </a:r>
          </a:p>
          <a:p>
            <a:pPr marL="0" indent="0">
              <a:buNone/>
            </a:pPr>
            <a:r>
              <a:rPr lang="en-GB" sz="1100" dirty="0"/>
              <a:t>Employers can access their levy funds through the Apprenticeship Service account, which is used to manage funding and provider payments. </a:t>
            </a:r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r>
              <a:rPr lang="en-GB" sz="1100" b="1" dirty="0"/>
              <a:t>What if the funding is not used?:</a:t>
            </a:r>
          </a:p>
          <a:p>
            <a:pPr marL="0" indent="0">
              <a:buNone/>
            </a:pPr>
            <a:r>
              <a:rPr lang="en-GB" sz="1100" dirty="0"/>
              <a:t>Unspent levy funds expire after two years and are returned to the Treasury. </a:t>
            </a:r>
          </a:p>
        </p:txBody>
      </p:sp>
    </p:spTree>
    <p:extLst>
      <p:ext uri="{BB962C8B-B14F-4D97-AF65-F5344CB8AC3E}">
        <p14:creationId xmlns:p14="http://schemas.microsoft.com/office/powerpoint/2010/main" val="78123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39502"/>
            <a:ext cx="8229600" cy="745592"/>
          </a:xfrm>
        </p:spPr>
        <p:txBody>
          <a:bodyPr/>
          <a:lstStyle/>
          <a:p>
            <a:pPr algn="ctr"/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What is the Levy allowance?</a:t>
            </a:r>
            <a:endParaRPr lang="en-GB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467195" y="1563638"/>
            <a:ext cx="8229600" cy="1440160"/>
          </a:xfrm>
        </p:spPr>
        <p:txBody>
          <a:bodyPr>
            <a:normAutofit fontScale="77500" lnSpcReduction="20000"/>
          </a:bodyPr>
          <a:lstStyle/>
          <a:p>
            <a:pPr algn="ctr">
              <a:spcAft>
                <a:spcPts val="1500"/>
              </a:spcAft>
              <a:buNone/>
            </a:pPr>
            <a:r>
              <a:rPr lang="en-GB" sz="1800" b="0" i="0" dirty="0">
                <a:solidFill>
                  <a:srgbClr val="0B0C0C"/>
                </a:solidFill>
                <a:effectLst/>
              </a:rPr>
              <a:t>The allowance reduces the amount of Apprenticeship Levy you have to pay by £15,000 across the year. This is per employer!</a:t>
            </a:r>
          </a:p>
          <a:p>
            <a:pPr algn="ctr">
              <a:spcAft>
                <a:spcPts val="1500"/>
              </a:spcAft>
              <a:buNone/>
            </a:pPr>
            <a:r>
              <a:rPr lang="en-GB" sz="1800" b="0" i="0" dirty="0">
                <a:solidFill>
                  <a:srgbClr val="0B0C0C"/>
                </a:solidFill>
                <a:effectLst/>
              </a:rPr>
              <a:t>You cannot carry over any unused allowance into the next tax year.</a:t>
            </a:r>
          </a:p>
          <a:p>
            <a:pPr marL="0" indent="0" algn="ctr">
              <a:buNone/>
            </a:pPr>
            <a:r>
              <a:rPr lang="en-GB" sz="1800" b="1" dirty="0"/>
              <a:t>The Levy allowance will remain linked to the main BCC PAYE number and therefore all other PAYE numbers must pay the full 0.5% of their total wage bill</a:t>
            </a:r>
          </a:p>
        </p:txBody>
      </p:sp>
    </p:spTree>
    <p:extLst>
      <p:ext uri="{BB962C8B-B14F-4D97-AF65-F5344CB8AC3E}">
        <p14:creationId xmlns:p14="http://schemas.microsoft.com/office/powerpoint/2010/main" val="44491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91680" y="133747"/>
            <a:ext cx="5246581" cy="78181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What does this mean for schools?</a:t>
            </a:r>
            <a:endParaRPr lang="en-GB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1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Community Schools, Community Special Schools, Voluntary Controlled Schools, Maintained Nurseries and Pupil Referral Units</a:t>
            </a:r>
            <a:r>
              <a:rPr lang="en-GB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all these educational establishments the City Council is the employer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 Birmingham City Council’s annual pay bill is in excess of £3 million, each school</a:t>
            </a:r>
            <a:r>
              <a:rPr lang="en-GB" sz="11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 </a:t>
            </a:r>
            <a:r>
              <a:rPr lang="en-GB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contributes 0.5% of its pay bill towards the levy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Schools who contribute to the Levy will see their payroll contributions specifically identified in the General Ledger and on HR Portal payroll reports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1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Schools MUST continue to pay the full 0.5% on the entire wage bill as any FREE allowance is calculated through the main BCC payroll contribution.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1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Birmingham City Council Schools converting to an Academy mid-financial year</a:t>
            </a:r>
            <a:r>
              <a:rPr lang="en-GB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Any contributions to the BCC levy will be lost when a BCC school converts to Academy Status.</a:t>
            </a:r>
            <a:r>
              <a:rPr lang="en-GB" sz="11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 </a:t>
            </a:r>
            <a:r>
              <a:rPr lang="en-GB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Contributions paid up to the point of conversion remain with the employer (BCC). </a:t>
            </a:r>
          </a:p>
        </p:txBody>
      </p:sp>
    </p:spTree>
    <p:extLst>
      <p:ext uri="{BB962C8B-B14F-4D97-AF65-F5344CB8AC3E}">
        <p14:creationId xmlns:p14="http://schemas.microsoft.com/office/powerpoint/2010/main" val="270582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What does this mean for schools?</a:t>
            </a:r>
            <a:endParaRPr lang="en-GB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Voluntary Aided Schools, Foundation Schools, Trust Schools, Academies and Free Schools – with an annual pay bill less than £3million</a:t>
            </a: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these establishments, the individual Governing Bodies and Trusts are the employer.</a:t>
            </a:r>
            <a:r>
              <a:rPr lang="en-GB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 </a:t>
            </a: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Where the annual pay bill is less than £3 million it is</a:t>
            </a:r>
            <a:r>
              <a:rPr lang="en-GB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 </a:t>
            </a: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 be necessary for each individual establishment to contribute to the apprenticeship levy.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6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Your payroll provider MUST </a:t>
            </a: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monitor pay bills on a monthly basis to ensure that establishments are contributing correctly.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Schools and Academies that do not pay the levy can access funding from the government for 90% of the cost of apprenticeship training and assessment with the school funding the remaining 10%.</a:t>
            </a:r>
            <a:r>
              <a:rPr lang="en-GB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 </a:t>
            </a:r>
            <a:endParaRPr lang="en-GB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74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F10AB3-7ADD-D37E-D83A-6B96321EBC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F7E9C8-E77E-DA15-C238-E11DFA5F9A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What does this mean for schools?</a:t>
            </a:r>
            <a:endParaRPr lang="en-GB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F6E45C-AD86-4298-EDEF-B0EA73FDA4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Voluntary Aided Schools, Foundation Schools, Trust Schools, Academies and Free Schools – with an annual pay bill greater than £3million</a:t>
            </a: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these establishments, the individual Governing Bodies and Trusts are the employer.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Where the pay bill is greater than £3 million it is</a:t>
            </a:r>
            <a:r>
              <a:rPr lang="en-GB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 </a:t>
            </a: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necessary for each individual establishment to contribute 0.5% of that pay bill to the apprenticeship levy.</a:t>
            </a:r>
            <a:r>
              <a:rPr lang="en-GB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 </a:t>
            </a: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Each establishment receives a £15,000 apprenticeship allowance each year.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Schools and Academies who contribute to the Levy will see their payroll contributions specifically identified in the General Ledger and on HR Portal payroll reports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94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82843-AC6B-7CA5-DA5C-29F59DC56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C14451-E247-00E3-A3D4-57E80A6A0E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What does this mean for schools?</a:t>
            </a:r>
            <a:endParaRPr lang="en-GB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2C90C2-8FF2-AFF1-B87F-BC3B5630E4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Multi Academy Trusts (MAT)</a:t>
            </a: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Where the combined pay bill of the MAT is less than £3 million, it is</a:t>
            </a:r>
            <a:r>
              <a:rPr lang="en-GB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 </a:t>
            </a: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 be necessary for it to pay the apprenticeship levy.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MATs that do not pay the levy can access funding from the government for 90% of the cost of apprenticeship training and assessment with the school funding the remaining 10%.</a:t>
            </a:r>
            <a:r>
              <a:rPr lang="en-GB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 </a:t>
            </a: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This is</a:t>
            </a:r>
            <a:r>
              <a:rPr lang="en-GB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 </a:t>
            </a: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managed outside of the Digital Apprentice Service – see below.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Where the combined pay bill of the MAT is greater than £3 million, it is</a:t>
            </a:r>
            <a:r>
              <a:rPr lang="en-GB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 </a:t>
            </a: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necessary for it to contribute 0.5% of that pay bill to the apprenticeship levy.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Payroll providers will need to monitor pay bills on a monthly basis to ensure that establishments are contributing correctly to the levy and will apply the £15,000 levy allowance where appropriate.</a:t>
            </a:r>
            <a:r>
              <a:rPr lang="en-GB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 </a:t>
            </a: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Where an academy is part of a national MAT, it is</a:t>
            </a:r>
            <a:r>
              <a:rPr lang="en-GB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 </a:t>
            </a:r>
            <a:r>
              <a:rPr lang="en-GB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necessary for the MAT to identify who will be holding the levy allowance to their payroll provider, in order to manage this correctly.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617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932091-A937-0652-0736-27DBECAE8C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4AEF94-53E5-8830-1CAB-2C8C9EBF4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5315" y="195486"/>
            <a:ext cx="6984776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How does this impact on a new PAYE scheme?</a:t>
            </a:r>
            <a:endParaRPr lang="en-GB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5F89F1-0B3A-3E74-2E65-D6030AB139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PAYE numbers </a:t>
            </a:r>
            <a:r>
              <a:rPr lang="en-GB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must not 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 a combination of the BCC and None BCC settings – this will impact on the Levy being correctly assigned to the digital apprenticeship service account.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0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PAYE providers MUST NOT link all BCC schools together and must ensure they have different codes for different setting ‘types’.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6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Only settings where BCC is NOT the employer would be exempt from Levy contributions.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6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 settings where BCC is the employer will HAVE to pay the full 0.5% of their wage bill to the Apprenticeship Levy – there are NO exceptions</a:t>
            </a:r>
            <a:endParaRPr lang="en-GB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755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 descr="Information can be found here: Pay Apprenticeship Levy - GOV.UK&#10;Further guidance support can be supplied through the Early careers team – earlycareers@birmingham.gov.uk&#10;Communications around the Levy should be directed to the school in the first instance and the EC team.&#10;Payroll providers may not understand the complexities of the Levy responsibilities and will need guidance from us as the employer.&#10;" title="Useful Contacts">
            <a:extLst>
              <a:ext uri="{FF2B5EF4-FFF2-40B4-BE49-F238E27FC236}">
                <a16:creationId xmlns:a16="http://schemas.microsoft.com/office/drawing/2014/main" id="{4C081413-A6B6-3B98-F1E7-3D28B41F4E0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67544" y="915566"/>
            <a:ext cx="8136904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AutoNum type="arabicPeriod"/>
            </a:pPr>
            <a:r>
              <a:rPr lang="en-GB" sz="1600" dirty="0">
                <a:latin typeface="Segoe UI" panose="020B0502040204020203" pitchFamily="34" charset="0"/>
                <a:cs typeface="Segoe UI" panose="020B0502040204020203" pitchFamily="34" charset="0"/>
              </a:rPr>
              <a:t>Information can be found here: </a:t>
            </a:r>
            <a:r>
              <a:rPr lang="en-GB" dirty="0">
                <a:hlinkClick r:id="rId2"/>
              </a:rPr>
              <a:t>Pay Apprenticeship Levy - GOV.UK</a:t>
            </a:r>
            <a:endParaRPr lang="en-GB" dirty="0"/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GB" sz="1600" dirty="0">
                <a:latin typeface="Segoe UI" panose="020B0502040204020203" pitchFamily="34" charset="0"/>
                <a:cs typeface="Segoe UI" panose="020B0502040204020203" pitchFamily="34" charset="0"/>
              </a:rPr>
              <a:t>Further guidance support can be supplied through 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the Early careers team – 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earlycareers@birmingham.gov.uk</a:t>
            </a:r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GB" sz="1600" dirty="0">
                <a:latin typeface="Segoe UI" panose="020B0502040204020203" pitchFamily="34" charset="0"/>
                <a:cs typeface="Segoe UI" panose="020B0502040204020203" pitchFamily="34" charset="0"/>
              </a:rPr>
              <a:t>Communications around the Levy should be directed to the school in the first instance and the EC team.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Payroll providers may not understand the complexities of the Levy responsibilities and will need guidance from us as the employer.</a:t>
            </a:r>
            <a:endParaRPr lang="en-GB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B19EB9-FC5D-D667-DE67-53A621472CF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78069" y="339502"/>
            <a:ext cx="4104456" cy="369332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algn="ctr"/>
            <a:r>
              <a:rPr lang="en-GB" sz="1800">
                <a:solidFill>
                  <a:srgbClr val="000000"/>
                </a:solidFill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8110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CESSIBILITYFIXERID" val="31aceab7-6df5-4e67-8eb2-a4fa0b7f15f6"/>
  <p:tag name="ASSISTID" val="4bf55369-c20d-4343-8e4a-3762cb6308f0"/>
</p:tagLst>
</file>

<file path=ppt/theme/theme1.xml><?xml version="1.0" encoding="utf-8"?>
<a:theme xmlns:a="http://schemas.openxmlformats.org/drawingml/2006/main" name="RESHAPE 16:9 Master ">
  <a:themeElements>
    <a:clrScheme name="BCC corporate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BB151C"/>
      </a:accent1>
      <a:accent2>
        <a:srgbClr val="5696D2"/>
      </a:accent2>
      <a:accent3>
        <a:srgbClr val="7B237A"/>
      </a:accent3>
      <a:accent4>
        <a:srgbClr val="EDC22E"/>
      </a:accent4>
      <a:accent5>
        <a:srgbClr val="6D9F40"/>
      </a:accent5>
      <a:accent6>
        <a:srgbClr val="92A8A9"/>
      </a:accent6>
      <a:hlink>
        <a:srgbClr val="0000FF"/>
      </a:hlink>
      <a:folHlink>
        <a:srgbClr val="EDC22E"/>
      </a:folHlink>
    </a:clrScheme>
    <a:fontScheme name="BCC corporate">
      <a:majorFont>
        <a:latin typeface="Arial Nova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accent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2C1E7A02-BB87-439E-86FC-FD4921439932}" vid="{7D2F6D88-95A8-410D-9A16-157728559F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b86872e-852c-4ba3-99d1-10e4e0767240" xsi:nil="true"/>
    <lcf76f155ced4ddcb4097134ff3c332f xmlns="1ce9011b-86f1-4b85-8468-bde8c49fc6b6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8E088D61435D429F53A8D9D38B3C75" ma:contentTypeVersion="16" ma:contentTypeDescription="Create a new document." ma:contentTypeScope="" ma:versionID="0ee016c213831f11d2b4e95e468c41a1">
  <xsd:schema xmlns:xsd="http://www.w3.org/2001/XMLSchema" xmlns:xs="http://www.w3.org/2001/XMLSchema" xmlns:p="http://schemas.microsoft.com/office/2006/metadata/properties" xmlns:ns2="1ce9011b-86f1-4b85-8468-bde8c49fc6b6" xmlns:ns3="db86872e-852c-4ba3-99d1-10e4e0767240" targetNamespace="http://schemas.microsoft.com/office/2006/metadata/properties" ma:root="true" ma:fieldsID="9e929d65f03da8fc8d266048adf3402f" ns2:_="" ns3:_="">
    <xsd:import namespace="1ce9011b-86f1-4b85-8468-bde8c49fc6b6"/>
    <xsd:import namespace="db86872e-852c-4ba3-99d1-10e4e07672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e9011b-86f1-4b85-8468-bde8c49fc6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f7eb6393-bae5-439c-9df7-ed1047f922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86872e-852c-4ba3-99d1-10e4e076724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70b6b83-76f1-4f83-84ac-1b0750170f81}" ma:internalName="TaxCatchAll" ma:showField="CatchAllData" ma:web="db86872e-852c-4ba3-99d1-10e4e07672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6E03D2-F375-46B2-A89A-B3E83DF0526E}">
  <ds:schemaRefs>
    <ds:schemaRef ds:uri="http://schemas.microsoft.com/office/2006/documentManagement/types"/>
    <ds:schemaRef ds:uri="8e1e8892-f52e-4d7b-8baa-21a4b84920dd"/>
    <ds:schemaRef ds:uri="7cb78eb9-2aab-4520-8b68-d866cee5d167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db86872e-852c-4ba3-99d1-10e4e0767240"/>
    <ds:schemaRef ds:uri="1ce9011b-86f1-4b85-8468-bde8c49fc6b6"/>
  </ds:schemaRefs>
</ds:datastoreItem>
</file>

<file path=customXml/itemProps2.xml><?xml version="1.0" encoding="utf-8"?>
<ds:datastoreItem xmlns:ds="http://schemas.openxmlformats.org/officeDocument/2006/customXml" ds:itemID="{9C1D656B-4D6D-47A0-B761-86D1230C89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e9011b-86f1-4b85-8468-bde8c49fc6b6"/>
    <ds:schemaRef ds:uri="db86872e-852c-4ba3-99d1-10e4e07672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E0DDEC-E693-42A7-AD51-19810DA018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Birmingham_City_Council___corp_template_updated_Mar_2021</Template>
  <TotalTime>1517</TotalTime>
  <Words>993</Words>
  <Application>Microsoft Office PowerPoint</Application>
  <PresentationFormat>On-screen Show (16:9)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Aptos</vt:lpstr>
      <vt:lpstr>Arial</vt:lpstr>
      <vt:lpstr>Arial Nova</vt:lpstr>
      <vt:lpstr>Arial Nova Light</vt:lpstr>
      <vt:lpstr>Calibri</vt:lpstr>
      <vt:lpstr>Segoe UI</vt:lpstr>
      <vt:lpstr>Symbol</vt:lpstr>
      <vt:lpstr>Wingdings</vt:lpstr>
      <vt:lpstr>RESHAPE 16:9 Master </vt:lpstr>
      <vt:lpstr>Apprenticeship Levy responsibilities for schools</vt:lpstr>
      <vt:lpstr>What is the Levy?</vt:lpstr>
      <vt:lpstr>What is the Levy allowance?</vt:lpstr>
      <vt:lpstr>What does this mean for schools?</vt:lpstr>
      <vt:lpstr>What does this mean for schools?</vt:lpstr>
      <vt:lpstr>What does this mean for schools?</vt:lpstr>
      <vt:lpstr>What does this mean for schools?</vt:lpstr>
      <vt:lpstr>How does this impact on a new PAYE scheme?</vt:lpstr>
      <vt:lpstr>Questions</vt:lpstr>
    </vt:vector>
  </TitlesOfParts>
  <Company>Service Birmingham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template</dc:title>
  <dc:creator>Dalbir Kaur</dc:creator>
  <cp:keywords>Birmingham City Council</cp:keywords>
  <cp:lastModifiedBy>Carron Farnell</cp:lastModifiedBy>
  <cp:revision>24</cp:revision>
  <dcterms:created xsi:type="dcterms:W3CDTF">2021-03-24T14:08:26Z</dcterms:created>
  <dcterms:modified xsi:type="dcterms:W3CDTF">2025-05-22T05:46:11Z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0x010100718E088D61435D429F53A8D9D38B3C75</vt:lpwstr>
  </property>
  <property fmtid="{D5CDD505-2E9C-101B-9397-08002B2CF9AE}" pid="3" name="CloudStatistics_StoryID">
    <vt:lpwstr>704061a4-4bce-4e4e-b312-2fd27e5ffc60</vt:lpwstr>
  </property>
  <property fmtid="{D5CDD505-2E9C-101B-9397-08002B2CF9AE}" pid="4" name="MediaServiceImageTags">
    <vt:lpwstr/>
  </property>
  <property fmtid="{D5CDD505-2E9C-101B-9397-08002B2CF9AE}" pid="5" name="MSIP_Label_a17471b1-27ab-4640-9264-e69a67407ca3_Enabled">
    <vt:lpwstr>true</vt:lpwstr>
  </property>
  <property fmtid="{D5CDD505-2E9C-101B-9397-08002B2CF9AE}" pid="6" name="MSIP_Label_a17471b1-27ab-4640-9264-e69a67407ca3_SetDate">
    <vt:lpwstr>2023-08-14T12:07:23Z</vt:lpwstr>
  </property>
  <property fmtid="{D5CDD505-2E9C-101B-9397-08002B2CF9AE}" pid="7" name="MSIP_Label_a17471b1-27ab-4640-9264-e69a67407ca3_Method">
    <vt:lpwstr>Standard</vt:lpwstr>
  </property>
  <property fmtid="{D5CDD505-2E9C-101B-9397-08002B2CF9AE}" pid="8" name="MSIP_Label_a17471b1-27ab-4640-9264-e69a67407ca3_Name">
    <vt:lpwstr>BCC - OFFICIAL</vt:lpwstr>
  </property>
  <property fmtid="{D5CDD505-2E9C-101B-9397-08002B2CF9AE}" pid="9" name="MSIP_Label_a17471b1-27ab-4640-9264-e69a67407ca3_SiteId">
    <vt:lpwstr>699ace67-d2e4-4bcd-b303-d2bbe2b9bbf1</vt:lpwstr>
  </property>
  <property fmtid="{D5CDD505-2E9C-101B-9397-08002B2CF9AE}" pid="10" name="MSIP_Label_a17471b1-27ab-4640-9264-e69a67407ca3_ActionId">
    <vt:lpwstr>f7027033-fd5f-435e-b699-d9fe7cf21ff4</vt:lpwstr>
  </property>
  <property fmtid="{D5CDD505-2E9C-101B-9397-08002B2CF9AE}" pid="11" name="MSIP_Label_a17471b1-27ab-4640-9264-e69a67407ca3_ContentBits">
    <vt:lpwstr>2</vt:lpwstr>
  </property>
  <property fmtid="{D5CDD505-2E9C-101B-9397-08002B2CF9AE}" pid="12" name="ClassificationContentMarkingFooterLocations">
    <vt:lpwstr>BCC PPT 16\:9 Master :6\1_BCC PPT 16\:9 Healthier:6</vt:lpwstr>
  </property>
  <property fmtid="{D5CDD505-2E9C-101B-9397-08002B2CF9AE}" pid="13" name="ClassificationContentMarkingFooterText">
    <vt:lpwstr>OFFICIAL</vt:lpwstr>
  </property>
</Properties>
</file>