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19"/>
  </p:notesMasterIdLst>
  <p:sldIdLst>
    <p:sldId id="527" r:id="rId6"/>
    <p:sldId id="2145707239" r:id="rId7"/>
    <p:sldId id="2145707240" r:id="rId8"/>
    <p:sldId id="2145707241" r:id="rId9"/>
    <p:sldId id="2145707242" r:id="rId10"/>
    <p:sldId id="2145707243" r:id="rId11"/>
    <p:sldId id="2145707244" r:id="rId12"/>
    <p:sldId id="2145707245" r:id="rId13"/>
    <p:sldId id="2145707246" r:id="rId14"/>
    <p:sldId id="2147470898" r:id="rId15"/>
    <p:sldId id="2145707248" r:id="rId16"/>
    <p:sldId id="2145707249" r:id="rId17"/>
    <p:sldId id="2145707250"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53D4C-3253-4545-183A-4817A8E8A518}" name="Bob Harrison" initials="BH" userId="S::Bob.Harrison@birmingham.gov.uk::04dd6b25-2462-4291-b342-796b0d9293ff" providerId="AD"/>
  <p188:author id="{FA7138DB-D8D6-29D1-97A7-40CFE73B01F4}" name="Alison Livesey" initials="AL" userId="S::Alison.Livesey@birmingham.gov.uk::27db7707-8998-4c97-8bb4-ea9f85a850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52" autoAdjust="0"/>
  </p:normalViewPr>
  <p:slideViewPr>
    <p:cSldViewPr snapToGrid="0">
      <p:cViewPr varScale="1">
        <p:scale>
          <a:sx n="51" d="100"/>
          <a:sy n="51" d="100"/>
        </p:scale>
        <p:origin x="3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71208-EBFC-423A-8726-EADD13CF3F5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0C5B8007-9EFD-41C9-BF99-E4A0918113A0}">
      <dgm:prSet phldrT="[Text]"/>
      <dgm:spPr>
        <a:solidFill>
          <a:srgbClr val="00A6E0"/>
        </a:solidFill>
      </dgm:spPr>
      <dgm:t>
        <a:bodyPr/>
        <a:lstStyle/>
        <a:p>
          <a:r>
            <a:rPr lang="en-GB" dirty="0">
              <a:latin typeface="Aptos" panose="020B0004020202020204" pitchFamily="34" charset="0"/>
            </a:rPr>
            <a:t>Financial Analysis at Pupil Level.  </a:t>
          </a:r>
          <a:r>
            <a:rPr lang="en-GB" i="1" dirty="0">
              <a:latin typeface="Aptos" panose="020B0004020202020204" pitchFamily="34" charset="0"/>
            </a:rPr>
            <a:t>How much and where, the exceptional commissions  and the anomalies</a:t>
          </a:r>
        </a:p>
      </dgm:t>
    </dgm:pt>
    <dgm:pt modelId="{7E34C90A-84E1-4C05-BDF6-F364D5808A85}" type="parTrans" cxnId="{D17D7ACB-304C-4879-BAF4-3ABAFF232847}">
      <dgm:prSet/>
      <dgm:spPr/>
      <dgm:t>
        <a:bodyPr/>
        <a:lstStyle/>
        <a:p>
          <a:endParaRPr lang="en-GB"/>
        </a:p>
      </dgm:t>
    </dgm:pt>
    <dgm:pt modelId="{60C4278C-CD60-4AEE-A6A5-7CC4CAF6500C}" type="sibTrans" cxnId="{D17D7ACB-304C-4879-BAF4-3ABAFF232847}">
      <dgm:prSet/>
      <dgm:spPr/>
      <dgm:t>
        <a:bodyPr/>
        <a:lstStyle/>
        <a:p>
          <a:endParaRPr lang="en-GB" dirty="0"/>
        </a:p>
      </dgm:t>
    </dgm:pt>
    <dgm:pt modelId="{CFC9B430-C3F6-478D-9912-51FB9CA21E22}">
      <dgm:prSet phldrT="[Text]"/>
      <dgm:spPr>
        <a:solidFill>
          <a:srgbClr val="92D050"/>
        </a:solidFill>
      </dgm:spPr>
      <dgm:t>
        <a:bodyPr/>
        <a:lstStyle/>
        <a:p>
          <a:r>
            <a:rPr lang="en-GB" dirty="0">
              <a:latin typeface="Aptos" panose="020B0004020202020204" pitchFamily="34" charset="0"/>
            </a:rPr>
            <a:t>Sampling analysis exercise – </a:t>
          </a:r>
          <a:r>
            <a:rPr lang="en-GB" i="1" dirty="0">
              <a:latin typeface="Aptos" panose="020B0004020202020204" pitchFamily="34" charset="0"/>
            </a:rPr>
            <a:t>how is HNF being spent for pupils with EHC Plans ?  (SSPP Review ) </a:t>
          </a:r>
        </a:p>
      </dgm:t>
    </dgm:pt>
    <dgm:pt modelId="{5E1C9149-5F7C-4DCA-B1B1-284EFB1B7140}" type="parTrans" cxnId="{E5FBA40A-D09B-459B-9A40-22E828B2CE8B}">
      <dgm:prSet/>
      <dgm:spPr/>
      <dgm:t>
        <a:bodyPr/>
        <a:lstStyle/>
        <a:p>
          <a:endParaRPr lang="en-GB"/>
        </a:p>
      </dgm:t>
    </dgm:pt>
    <dgm:pt modelId="{852D609A-DE84-4232-930B-8929CC17AA9D}" type="sibTrans" cxnId="{E5FBA40A-D09B-459B-9A40-22E828B2CE8B}">
      <dgm:prSet/>
      <dgm:spPr/>
      <dgm:t>
        <a:bodyPr/>
        <a:lstStyle/>
        <a:p>
          <a:endParaRPr lang="en-GB" dirty="0"/>
        </a:p>
      </dgm:t>
    </dgm:pt>
    <dgm:pt modelId="{A68B5FB8-EB45-45B7-83EF-BDD8BCE44CB8}">
      <dgm:prSet phldrT="[Text]"/>
      <dgm:spPr/>
      <dgm:t>
        <a:bodyPr/>
        <a:lstStyle/>
        <a:p>
          <a:r>
            <a:rPr lang="en-GB" dirty="0">
              <a:latin typeface="Aptos" panose="020B0004020202020204" pitchFamily="34" charset="0"/>
            </a:rPr>
            <a:t>Options for future  resource allocations model/s </a:t>
          </a:r>
        </a:p>
      </dgm:t>
    </dgm:pt>
    <dgm:pt modelId="{74BED37F-698B-413F-BE17-54C3567300AE}" type="parTrans" cxnId="{F7BDE0F8-4908-4942-8514-11D533F982A4}">
      <dgm:prSet/>
      <dgm:spPr/>
      <dgm:t>
        <a:bodyPr/>
        <a:lstStyle/>
        <a:p>
          <a:endParaRPr lang="en-GB"/>
        </a:p>
      </dgm:t>
    </dgm:pt>
    <dgm:pt modelId="{77992E58-DDFE-4C23-82B7-A9E43D8A6367}" type="sibTrans" cxnId="{F7BDE0F8-4908-4942-8514-11D533F982A4}">
      <dgm:prSet/>
      <dgm:spPr/>
      <dgm:t>
        <a:bodyPr/>
        <a:lstStyle/>
        <a:p>
          <a:endParaRPr lang="en-GB" dirty="0"/>
        </a:p>
      </dgm:t>
    </dgm:pt>
    <dgm:pt modelId="{F0ED290E-B209-4CDF-9044-85A5B45DBE54}">
      <dgm:prSet/>
      <dgm:spPr/>
      <dgm:t>
        <a:bodyPr/>
        <a:lstStyle/>
        <a:p>
          <a:r>
            <a:rPr lang="en-GB" dirty="0">
              <a:latin typeface="Aptos" panose="020B0004020202020204" pitchFamily="34" charset="0"/>
            </a:rPr>
            <a:t>Consultation </a:t>
          </a:r>
        </a:p>
      </dgm:t>
    </dgm:pt>
    <dgm:pt modelId="{B9C1DC57-9525-4D2F-9610-0A5E03B8E042}" type="parTrans" cxnId="{058EF3AF-5C08-45EB-86A2-600FC6306E0E}">
      <dgm:prSet/>
      <dgm:spPr/>
      <dgm:t>
        <a:bodyPr/>
        <a:lstStyle/>
        <a:p>
          <a:endParaRPr lang="en-GB"/>
        </a:p>
      </dgm:t>
    </dgm:pt>
    <dgm:pt modelId="{363D67E9-6D3C-460C-A6EC-51E315CD3B56}" type="sibTrans" cxnId="{058EF3AF-5C08-45EB-86A2-600FC6306E0E}">
      <dgm:prSet/>
      <dgm:spPr/>
      <dgm:t>
        <a:bodyPr/>
        <a:lstStyle/>
        <a:p>
          <a:endParaRPr lang="en-GB" dirty="0"/>
        </a:p>
      </dgm:t>
    </dgm:pt>
    <dgm:pt modelId="{B48630E0-DB0B-4ADB-B5F4-1C77802F3F05}">
      <dgm:prSet/>
      <dgm:spPr/>
      <dgm:t>
        <a:bodyPr/>
        <a:lstStyle/>
        <a:p>
          <a:r>
            <a:rPr lang="en-GB" dirty="0">
              <a:latin typeface="Aptos" panose="020B0004020202020204" pitchFamily="34" charset="0"/>
            </a:rPr>
            <a:t>Agreement with follow up actions depending on the chosen model </a:t>
          </a:r>
        </a:p>
      </dgm:t>
    </dgm:pt>
    <dgm:pt modelId="{53E8A781-724A-48E6-88EC-3E23B7D4482C}" type="parTrans" cxnId="{0D473E8A-69FD-427F-9498-068C81ADEF5C}">
      <dgm:prSet/>
      <dgm:spPr/>
      <dgm:t>
        <a:bodyPr/>
        <a:lstStyle/>
        <a:p>
          <a:endParaRPr lang="en-GB"/>
        </a:p>
      </dgm:t>
    </dgm:pt>
    <dgm:pt modelId="{4C46ECCC-CDE0-4EA5-B101-91CDC87AB8AD}" type="sibTrans" cxnId="{0D473E8A-69FD-427F-9498-068C81ADEF5C}">
      <dgm:prSet/>
      <dgm:spPr/>
      <dgm:t>
        <a:bodyPr/>
        <a:lstStyle/>
        <a:p>
          <a:endParaRPr lang="en-GB"/>
        </a:p>
      </dgm:t>
    </dgm:pt>
    <dgm:pt modelId="{FB7FFC1E-6399-42C6-8B5C-87D6DF60F736}" type="pres">
      <dgm:prSet presAssocID="{92471208-EBFC-423A-8726-EADD13CF3F5C}" presName="outerComposite" presStyleCnt="0">
        <dgm:presLayoutVars>
          <dgm:chMax val="5"/>
          <dgm:dir/>
          <dgm:resizeHandles val="exact"/>
        </dgm:presLayoutVars>
      </dgm:prSet>
      <dgm:spPr/>
    </dgm:pt>
    <dgm:pt modelId="{5FFB04EA-D851-4353-B2A2-72879905B588}" type="pres">
      <dgm:prSet presAssocID="{92471208-EBFC-423A-8726-EADD13CF3F5C}" presName="dummyMaxCanvas" presStyleCnt="0">
        <dgm:presLayoutVars/>
      </dgm:prSet>
      <dgm:spPr/>
    </dgm:pt>
    <dgm:pt modelId="{812E5426-2FDE-4933-997D-9376513E2777}" type="pres">
      <dgm:prSet presAssocID="{92471208-EBFC-423A-8726-EADD13CF3F5C}" presName="FiveNodes_1" presStyleLbl="node1" presStyleIdx="0" presStyleCnt="5">
        <dgm:presLayoutVars>
          <dgm:bulletEnabled val="1"/>
        </dgm:presLayoutVars>
      </dgm:prSet>
      <dgm:spPr/>
    </dgm:pt>
    <dgm:pt modelId="{25CE8C63-4F25-407B-ADFF-4AF8243F0DBF}" type="pres">
      <dgm:prSet presAssocID="{92471208-EBFC-423A-8726-EADD13CF3F5C}" presName="FiveNodes_2" presStyleLbl="node1" presStyleIdx="1" presStyleCnt="5">
        <dgm:presLayoutVars>
          <dgm:bulletEnabled val="1"/>
        </dgm:presLayoutVars>
      </dgm:prSet>
      <dgm:spPr/>
    </dgm:pt>
    <dgm:pt modelId="{63EA6179-06EA-44BC-84F2-8D8721C6A4D2}" type="pres">
      <dgm:prSet presAssocID="{92471208-EBFC-423A-8726-EADD13CF3F5C}" presName="FiveNodes_3" presStyleLbl="node1" presStyleIdx="2" presStyleCnt="5">
        <dgm:presLayoutVars>
          <dgm:bulletEnabled val="1"/>
        </dgm:presLayoutVars>
      </dgm:prSet>
      <dgm:spPr/>
    </dgm:pt>
    <dgm:pt modelId="{F93FF115-C32D-462C-A086-1833C0BC2B30}" type="pres">
      <dgm:prSet presAssocID="{92471208-EBFC-423A-8726-EADD13CF3F5C}" presName="FiveNodes_4" presStyleLbl="node1" presStyleIdx="3" presStyleCnt="5">
        <dgm:presLayoutVars>
          <dgm:bulletEnabled val="1"/>
        </dgm:presLayoutVars>
      </dgm:prSet>
      <dgm:spPr/>
    </dgm:pt>
    <dgm:pt modelId="{BECD7A01-EFB8-4B77-99DE-4B46FFF725B9}" type="pres">
      <dgm:prSet presAssocID="{92471208-EBFC-423A-8726-EADD13CF3F5C}" presName="FiveNodes_5" presStyleLbl="node1" presStyleIdx="4" presStyleCnt="5">
        <dgm:presLayoutVars>
          <dgm:bulletEnabled val="1"/>
        </dgm:presLayoutVars>
      </dgm:prSet>
      <dgm:spPr/>
    </dgm:pt>
    <dgm:pt modelId="{D3659E82-02A5-4A15-84ED-1CE7D81F8C8F}" type="pres">
      <dgm:prSet presAssocID="{92471208-EBFC-423A-8726-EADD13CF3F5C}" presName="FiveConn_1-2" presStyleLbl="fgAccFollowNode1" presStyleIdx="0" presStyleCnt="4">
        <dgm:presLayoutVars>
          <dgm:bulletEnabled val="1"/>
        </dgm:presLayoutVars>
      </dgm:prSet>
      <dgm:spPr/>
    </dgm:pt>
    <dgm:pt modelId="{C3D126E4-87FC-4353-925B-836AE8183CF6}" type="pres">
      <dgm:prSet presAssocID="{92471208-EBFC-423A-8726-EADD13CF3F5C}" presName="FiveConn_2-3" presStyleLbl="fgAccFollowNode1" presStyleIdx="1" presStyleCnt="4">
        <dgm:presLayoutVars>
          <dgm:bulletEnabled val="1"/>
        </dgm:presLayoutVars>
      </dgm:prSet>
      <dgm:spPr/>
    </dgm:pt>
    <dgm:pt modelId="{2CB41A8C-8BDF-4508-8A25-8AAE15416003}" type="pres">
      <dgm:prSet presAssocID="{92471208-EBFC-423A-8726-EADD13CF3F5C}" presName="FiveConn_3-4" presStyleLbl="fgAccFollowNode1" presStyleIdx="2" presStyleCnt="4">
        <dgm:presLayoutVars>
          <dgm:bulletEnabled val="1"/>
        </dgm:presLayoutVars>
      </dgm:prSet>
      <dgm:spPr/>
    </dgm:pt>
    <dgm:pt modelId="{5F63BB78-0A60-411E-8667-DEEBBA0C552D}" type="pres">
      <dgm:prSet presAssocID="{92471208-EBFC-423A-8726-EADD13CF3F5C}" presName="FiveConn_4-5" presStyleLbl="fgAccFollowNode1" presStyleIdx="3" presStyleCnt="4">
        <dgm:presLayoutVars>
          <dgm:bulletEnabled val="1"/>
        </dgm:presLayoutVars>
      </dgm:prSet>
      <dgm:spPr/>
    </dgm:pt>
    <dgm:pt modelId="{03DD988F-0C88-4ADE-900F-5FCF99E04418}" type="pres">
      <dgm:prSet presAssocID="{92471208-EBFC-423A-8726-EADD13CF3F5C}" presName="FiveNodes_1_text" presStyleLbl="node1" presStyleIdx="4" presStyleCnt="5">
        <dgm:presLayoutVars>
          <dgm:bulletEnabled val="1"/>
        </dgm:presLayoutVars>
      </dgm:prSet>
      <dgm:spPr/>
    </dgm:pt>
    <dgm:pt modelId="{34E5A80E-0BE0-4022-82A0-4C4B7863BDC9}" type="pres">
      <dgm:prSet presAssocID="{92471208-EBFC-423A-8726-EADD13CF3F5C}" presName="FiveNodes_2_text" presStyleLbl="node1" presStyleIdx="4" presStyleCnt="5">
        <dgm:presLayoutVars>
          <dgm:bulletEnabled val="1"/>
        </dgm:presLayoutVars>
      </dgm:prSet>
      <dgm:spPr/>
    </dgm:pt>
    <dgm:pt modelId="{41B57854-04D8-44AC-859E-AC237518CF86}" type="pres">
      <dgm:prSet presAssocID="{92471208-EBFC-423A-8726-EADD13CF3F5C}" presName="FiveNodes_3_text" presStyleLbl="node1" presStyleIdx="4" presStyleCnt="5">
        <dgm:presLayoutVars>
          <dgm:bulletEnabled val="1"/>
        </dgm:presLayoutVars>
      </dgm:prSet>
      <dgm:spPr/>
    </dgm:pt>
    <dgm:pt modelId="{2CCA9BF0-31C3-45B7-ADC4-F06A3E5E1344}" type="pres">
      <dgm:prSet presAssocID="{92471208-EBFC-423A-8726-EADD13CF3F5C}" presName="FiveNodes_4_text" presStyleLbl="node1" presStyleIdx="4" presStyleCnt="5">
        <dgm:presLayoutVars>
          <dgm:bulletEnabled val="1"/>
        </dgm:presLayoutVars>
      </dgm:prSet>
      <dgm:spPr/>
    </dgm:pt>
    <dgm:pt modelId="{E0032E92-79AF-45B8-88C0-0C4EB4CB0A92}" type="pres">
      <dgm:prSet presAssocID="{92471208-EBFC-423A-8726-EADD13CF3F5C}" presName="FiveNodes_5_text" presStyleLbl="node1" presStyleIdx="4" presStyleCnt="5">
        <dgm:presLayoutVars>
          <dgm:bulletEnabled val="1"/>
        </dgm:presLayoutVars>
      </dgm:prSet>
      <dgm:spPr/>
    </dgm:pt>
  </dgm:ptLst>
  <dgm:cxnLst>
    <dgm:cxn modelId="{639D0100-9FB6-433D-B1B8-BCB92A6071DB}" type="presOf" srcId="{A68B5FB8-EB45-45B7-83EF-BDD8BCE44CB8}" destId="{41B57854-04D8-44AC-859E-AC237518CF86}" srcOrd="1" destOrd="0" presId="urn:microsoft.com/office/officeart/2005/8/layout/vProcess5"/>
    <dgm:cxn modelId="{E5FBA40A-D09B-459B-9A40-22E828B2CE8B}" srcId="{92471208-EBFC-423A-8726-EADD13CF3F5C}" destId="{CFC9B430-C3F6-478D-9912-51FB9CA21E22}" srcOrd="1" destOrd="0" parTransId="{5E1C9149-5F7C-4DCA-B1B1-284EFB1B7140}" sibTransId="{852D609A-DE84-4232-930B-8929CC17AA9D}"/>
    <dgm:cxn modelId="{BC46730C-8551-4CAE-B332-2D3669831649}" type="presOf" srcId="{F0ED290E-B209-4CDF-9044-85A5B45DBE54}" destId="{2CCA9BF0-31C3-45B7-ADC4-F06A3E5E1344}" srcOrd="1" destOrd="0" presId="urn:microsoft.com/office/officeart/2005/8/layout/vProcess5"/>
    <dgm:cxn modelId="{6A039F13-2D35-456D-8F40-4CD3223A2450}" type="presOf" srcId="{77992E58-DDFE-4C23-82B7-A9E43D8A6367}" destId="{2CB41A8C-8BDF-4508-8A25-8AAE15416003}" srcOrd="0" destOrd="0" presId="urn:microsoft.com/office/officeart/2005/8/layout/vProcess5"/>
    <dgm:cxn modelId="{DA9EB524-45E0-4268-B8FB-58C444C463F2}" type="presOf" srcId="{B48630E0-DB0B-4ADB-B5F4-1C77802F3F05}" destId="{BECD7A01-EFB8-4B77-99DE-4B46FFF725B9}" srcOrd="0" destOrd="0" presId="urn:microsoft.com/office/officeart/2005/8/layout/vProcess5"/>
    <dgm:cxn modelId="{2F20273C-07F9-4C76-B9DD-E137431664D6}" type="presOf" srcId="{60C4278C-CD60-4AEE-A6A5-7CC4CAF6500C}" destId="{D3659E82-02A5-4A15-84ED-1CE7D81F8C8F}" srcOrd="0" destOrd="0" presId="urn:microsoft.com/office/officeart/2005/8/layout/vProcess5"/>
    <dgm:cxn modelId="{6338F06E-5233-4B93-9C66-3801791BBAB2}" type="presOf" srcId="{0C5B8007-9EFD-41C9-BF99-E4A0918113A0}" destId="{03DD988F-0C88-4ADE-900F-5FCF99E04418}" srcOrd="1" destOrd="0" presId="urn:microsoft.com/office/officeart/2005/8/layout/vProcess5"/>
    <dgm:cxn modelId="{0F32B182-9D55-4C81-AD17-71057E60C391}" type="presOf" srcId="{0C5B8007-9EFD-41C9-BF99-E4A0918113A0}" destId="{812E5426-2FDE-4933-997D-9376513E2777}" srcOrd="0" destOrd="0" presId="urn:microsoft.com/office/officeart/2005/8/layout/vProcess5"/>
    <dgm:cxn modelId="{0D473E8A-69FD-427F-9498-068C81ADEF5C}" srcId="{92471208-EBFC-423A-8726-EADD13CF3F5C}" destId="{B48630E0-DB0B-4ADB-B5F4-1C77802F3F05}" srcOrd="4" destOrd="0" parTransId="{53E8A781-724A-48E6-88EC-3E23B7D4482C}" sibTransId="{4C46ECCC-CDE0-4EA5-B101-91CDC87AB8AD}"/>
    <dgm:cxn modelId="{EEF6F58A-EF97-4A57-BCD6-76D5709D8C13}" type="presOf" srcId="{CFC9B430-C3F6-478D-9912-51FB9CA21E22}" destId="{34E5A80E-0BE0-4022-82A0-4C4B7863BDC9}" srcOrd="1" destOrd="0" presId="urn:microsoft.com/office/officeart/2005/8/layout/vProcess5"/>
    <dgm:cxn modelId="{058EF3AF-5C08-45EB-86A2-600FC6306E0E}" srcId="{92471208-EBFC-423A-8726-EADD13CF3F5C}" destId="{F0ED290E-B209-4CDF-9044-85A5B45DBE54}" srcOrd="3" destOrd="0" parTransId="{B9C1DC57-9525-4D2F-9610-0A5E03B8E042}" sibTransId="{363D67E9-6D3C-460C-A6EC-51E315CD3B56}"/>
    <dgm:cxn modelId="{382C72B0-421E-4679-A889-4966929FF364}" type="presOf" srcId="{F0ED290E-B209-4CDF-9044-85A5B45DBE54}" destId="{F93FF115-C32D-462C-A086-1833C0BC2B30}" srcOrd="0" destOrd="0" presId="urn:microsoft.com/office/officeart/2005/8/layout/vProcess5"/>
    <dgm:cxn modelId="{9AC13DBB-9115-4865-BE19-9BBD938A13C2}" type="presOf" srcId="{852D609A-DE84-4232-930B-8929CC17AA9D}" destId="{C3D126E4-87FC-4353-925B-836AE8183CF6}" srcOrd="0" destOrd="0" presId="urn:microsoft.com/office/officeart/2005/8/layout/vProcess5"/>
    <dgm:cxn modelId="{9F1351BC-2B98-4930-A460-6331D4C71BD7}" type="presOf" srcId="{CFC9B430-C3F6-478D-9912-51FB9CA21E22}" destId="{25CE8C63-4F25-407B-ADFF-4AF8243F0DBF}" srcOrd="0" destOrd="0" presId="urn:microsoft.com/office/officeart/2005/8/layout/vProcess5"/>
    <dgm:cxn modelId="{67B127C1-0858-499B-9422-962BF11C67FF}" type="presOf" srcId="{92471208-EBFC-423A-8726-EADD13CF3F5C}" destId="{FB7FFC1E-6399-42C6-8B5C-87D6DF60F736}" srcOrd="0" destOrd="0" presId="urn:microsoft.com/office/officeart/2005/8/layout/vProcess5"/>
    <dgm:cxn modelId="{D17D7ACB-304C-4879-BAF4-3ABAFF232847}" srcId="{92471208-EBFC-423A-8726-EADD13CF3F5C}" destId="{0C5B8007-9EFD-41C9-BF99-E4A0918113A0}" srcOrd="0" destOrd="0" parTransId="{7E34C90A-84E1-4C05-BDF6-F364D5808A85}" sibTransId="{60C4278C-CD60-4AEE-A6A5-7CC4CAF6500C}"/>
    <dgm:cxn modelId="{F919F7D6-5240-46A5-BD53-B2A0206899E9}" type="presOf" srcId="{A68B5FB8-EB45-45B7-83EF-BDD8BCE44CB8}" destId="{63EA6179-06EA-44BC-84F2-8D8721C6A4D2}" srcOrd="0" destOrd="0" presId="urn:microsoft.com/office/officeart/2005/8/layout/vProcess5"/>
    <dgm:cxn modelId="{7A6F9FDD-3CA4-4406-B543-EE07B1761144}" type="presOf" srcId="{B48630E0-DB0B-4ADB-B5F4-1C77802F3F05}" destId="{E0032E92-79AF-45B8-88C0-0C4EB4CB0A92}" srcOrd="1" destOrd="0" presId="urn:microsoft.com/office/officeart/2005/8/layout/vProcess5"/>
    <dgm:cxn modelId="{45713DF5-71D0-4F4C-9B76-DDCD022BEA47}" type="presOf" srcId="{363D67E9-6D3C-460C-A6EC-51E315CD3B56}" destId="{5F63BB78-0A60-411E-8667-DEEBBA0C552D}" srcOrd="0" destOrd="0" presId="urn:microsoft.com/office/officeart/2005/8/layout/vProcess5"/>
    <dgm:cxn modelId="{F7BDE0F8-4908-4942-8514-11D533F982A4}" srcId="{92471208-EBFC-423A-8726-EADD13CF3F5C}" destId="{A68B5FB8-EB45-45B7-83EF-BDD8BCE44CB8}" srcOrd="2" destOrd="0" parTransId="{74BED37F-698B-413F-BE17-54C3567300AE}" sibTransId="{77992E58-DDFE-4C23-82B7-A9E43D8A6367}"/>
    <dgm:cxn modelId="{C2232D90-90B8-4AB8-8812-4715E51D2CC4}" type="presParOf" srcId="{FB7FFC1E-6399-42C6-8B5C-87D6DF60F736}" destId="{5FFB04EA-D851-4353-B2A2-72879905B588}" srcOrd="0" destOrd="0" presId="urn:microsoft.com/office/officeart/2005/8/layout/vProcess5"/>
    <dgm:cxn modelId="{1B78972B-1E04-4152-8718-632D41ABEFC5}" type="presParOf" srcId="{FB7FFC1E-6399-42C6-8B5C-87D6DF60F736}" destId="{812E5426-2FDE-4933-997D-9376513E2777}" srcOrd="1" destOrd="0" presId="urn:microsoft.com/office/officeart/2005/8/layout/vProcess5"/>
    <dgm:cxn modelId="{09BFF44D-3DB4-4EB0-A54D-B681B56ABB3D}" type="presParOf" srcId="{FB7FFC1E-6399-42C6-8B5C-87D6DF60F736}" destId="{25CE8C63-4F25-407B-ADFF-4AF8243F0DBF}" srcOrd="2" destOrd="0" presId="urn:microsoft.com/office/officeart/2005/8/layout/vProcess5"/>
    <dgm:cxn modelId="{943C6083-B88F-4716-AE1C-267136708F2C}" type="presParOf" srcId="{FB7FFC1E-6399-42C6-8B5C-87D6DF60F736}" destId="{63EA6179-06EA-44BC-84F2-8D8721C6A4D2}" srcOrd="3" destOrd="0" presId="urn:microsoft.com/office/officeart/2005/8/layout/vProcess5"/>
    <dgm:cxn modelId="{26335091-3937-497B-AF5C-1BB884A9D5D6}" type="presParOf" srcId="{FB7FFC1E-6399-42C6-8B5C-87D6DF60F736}" destId="{F93FF115-C32D-462C-A086-1833C0BC2B30}" srcOrd="4" destOrd="0" presId="urn:microsoft.com/office/officeart/2005/8/layout/vProcess5"/>
    <dgm:cxn modelId="{490FF885-539A-4391-98CD-EE442A0C39C0}" type="presParOf" srcId="{FB7FFC1E-6399-42C6-8B5C-87D6DF60F736}" destId="{BECD7A01-EFB8-4B77-99DE-4B46FFF725B9}" srcOrd="5" destOrd="0" presId="urn:microsoft.com/office/officeart/2005/8/layout/vProcess5"/>
    <dgm:cxn modelId="{8E24B9F1-E8D6-46AB-BA37-1867448318D9}" type="presParOf" srcId="{FB7FFC1E-6399-42C6-8B5C-87D6DF60F736}" destId="{D3659E82-02A5-4A15-84ED-1CE7D81F8C8F}" srcOrd="6" destOrd="0" presId="urn:microsoft.com/office/officeart/2005/8/layout/vProcess5"/>
    <dgm:cxn modelId="{4913EABF-540D-44FA-AE13-0AD00DC3F9A3}" type="presParOf" srcId="{FB7FFC1E-6399-42C6-8B5C-87D6DF60F736}" destId="{C3D126E4-87FC-4353-925B-836AE8183CF6}" srcOrd="7" destOrd="0" presId="urn:microsoft.com/office/officeart/2005/8/layout/vProcess5"/>
    <dgm:cxn modelId="{4C9331ED-6019-4681-B5D9-C200C61085F3}" type="presParOf" srcId="{FB7FFC1E-6399-42C6-8B5C-87D6DF60F736}" destId="{2CB41A8C-8BDF-4508-8A25-8AAE15416003}" srcOrd="8" destOrd="0" presId="urn:microsoft.com/office/officeart/2005/8/layout/vProcess5"/>
    <dgm:cxn modelId="{6FC46B15-5486-42CC-821F-69A7D37479CF}" type="presParOf" srcId="{FB7FFC1E-6399-42C6-8B5C-87D6DF60F736}" destId="{5F63BB78-0A60-411E-8667-DEEBBA0C552D}" srcOrd="9" destOrd="0" presId="urn:microsoft.com/office/officeart/2005/8/layout/vProcess5"/>
    <dgm:cxn modelId="{F3216772-8E99-4A56-8B94-0AD17EEF3771}" type="presParOf" srcId="{FB7FFC1E-6399-42C6-8B5C-87D6DF60F736}" destId="{03DD988F-0C88-4ADE-900F-5FCF99E04418}" srcOrd="10" destOrd="0" presId="urn:microsoft.com/office/officeart/2005/8/layout/vProcess5"/>
    <dgm:cxn modelId="{E584F696-1438-48A8-A2EE-328B81931D4A}" type="presParOf" srcId="{FB7FFC1E-6399-42C6-8B5C-87D6DF60F736}" destId="{34E5A80E-0BE0-4022-82A0-4C4B7863BDC9}" srcOrd="11" destOrd="0" presId="urn:microsoft.com/office/officeart/2005/8/layout/vProcess5"/>
    <dgm:cxn modelId="{C157ACDA-365E-4F35-A7E9-DE417DFFAD08}" type="presParOf" srcId="{FB7FFC1E-6399-42C6-8B5C-87D6DF60F736}" destId="{41B57854-04D8-44AC-859E-AC237518CF86}" srcOrd="12" destOrd="0" presId="urn:microsoft.com/office/officeart/2005/8/layout/vProcess5"/>
    <dgm:cxn modelId="{0A24EBC9-4049-4898-9351-85753F13B622}" type="presParOf" srcId="{FB7FFC1E-6399-42C6-8B5C-87D6DF60F736}" destId="{2CCA9BF0-31C3-45B7-ADC4-F06A3E5E1344}" srcOrd="13" destOrd="0" presId="urn:microsoft.com/office/officeart/2005/8/layout/vProcess5"/>
    <dgm:cxn modelId="{BF6DE0F4-CF09-4E27-B8E5-D1CA2DA0584A}" type="presParOf" srcId="{FB7FFC1E-6399-42C6-8B5C-87D6DF60F736}" destId="{E0032E92-79AF-45B8-88C0-0C4EB4CB0A9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E5426-2FDE-4933-997D-9376513E2777}">
      <dsp:nvSpPr>
        <dsp:cNvPr id="0" name=""/>
        <dsp:cNvSpPr/>
      </dsp:nvSpPr>
      <dsp:spPr>
        <a:xfrm>
          <a:off x="0" y="0"/>
          <a:ext cx="8449056" cy="824674"/>
        </a:xfrm>
        <a:prstGeom prst="roundRect">
          <a:avLst>
            <a:gd name="adj" fmla="val 10000"/>
          </a:avLst>
        </a:prstGeom>
        <a:solidFill>
          <a:srgbClr val="00A6E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Aptos" panose="020B0004020202020204" pitchFamily="34" charset="0"/>
            </a:rPr>
            <a:t>Financial Analysis at Pupil Level.  </a:t>
          </a:r>
          <a:r>
            <a:rPr lang="en-GB" sz="2100" i="1" kern="1200" dirty="0">
              <a:latin typeface="Aptos" panose="020B0004020202020204" pitchFamily="34" charset="0"/>
            </a:rPr>
            <a:t>How much and where, the exceptional commissions  and the anomalies</a:t>
          </a:r>
        </a:p>
      </dsp:txBody>
      <dsp:txXfrm>
        <a:off x="24154" y="24154"/>
        <a:ext cx="7462680" cy="776366"/>
      </dsp:txXfrm>
    </dsp:sp>
    <dsp:sp modelId="{25CE8C63-4F25-407B-ADFF-4AF8243F0DBF}">
      <dsp:nvSpPr>
        <dsp:cNvPr id="0" name=""/>
        <dsp:cNvSpPr/>
      </dsp:nvSpPr>
      <dsp:spPr>
        <a:xfrm>
          <a:off x="630936" y="939212"/>
          <a:ext cx="8449056" cy="82467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Aptos" panose="020B0004020202020204" pitchFamily="34" charset="0"/>
            </a:rPr>
            <a:t>Sampling analysis exercise – </a:t>
          </a:r>
          <a:r>
            <a:rPr lang="en-GB" sz="2100" i="1" kern="1200" dirty="0">
              <a:latin typeface="Aptos" panose="020B0004020202020204" pitchFamily="34" charset="0"/>
            </a:rPr>
            <a:t>how is HNF being spent for pupils with EHC Plans ?  (SSPP Review ) </a:t>
          </a:r>
        </a:p>
      </dsp:txBody>
      <dsp:txXfrm>
        <a:off x="655090" y="963366"/>
        <a:ext cx="7233773" cy="776366"/>
      </dsp:txXfrm>
    </dsp:sp>
    <dsp:sp modelId="{63EA6179-06EA-44BC-84F2-8D8721C6A4D2}">
      <dsp:nvSpPr>
        <dsp:cNvPr id="0" name=""/>
        <dsp:cNvSpPr/>
      </dsp:nvSpPr>
      <dsp:spPr>
        <a:xfrm>
          <a:off x="1261871" y="1878425"/>
          <a:ext cx="8449056" cy="824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Aptos" panose="020B0004020202020204" pitchFamily="34" charset="0"/>
            </a:rPr>
            <a:t>Options for future  resource allocations model/s </a:t>
          </a:r>
        </a:p>
      </dsp:txBody>
      <dsp:txXfrm>
        <a:off x="1286025" y="1902579"/>
        <a:ext cx="7233773" cy="776366"/>
      </dsp:txXfrm>
    </dsp:sp>
    <dsp:sp modelId="{F93FF115-C32D-462C-A086-1833C0BC2B30}">
      <dsp:nvSpPr>
        <dsp:cNvPr id="0" name=""/>
        <dsp:cNvSpPr/>
      </dsp:nvSpPr>
      <dsp:spPr>
        <a:xfrm>
          <a:off x="1892808" y="2817637"/>
          <a:ext cx="8449056" cy="824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Aptos" panose="020B0004020202020204" pitchFamily="34" charset="0"/>
            </a:rPr>
            <a:t>Consultation </a:t>
          </a:r>
        </a:p>
      </dsp:txBody>
      <dsp:txXfrm>
        <a:off x="1916962" y="2841791"/>
        <a:ext cx="7233773" cy="776366"/>
      </dsp:txXfrm>
    </dsp:sp>
    <dsp:sp modelId="{BECD7A01-EFB8-4B77-99DE-4B46FFF725B9}">
      <dsp:nvSpPr>
        <dsp:cNvPr id="0" name=""/>
        <dsp:cNvSpPr/>
      </dsp:nvSpPr>
      <dsp:spPr>
        <a:xfrm>
          <a:off x="2523743" y="3756850"/>
          <a:ext cx="8449056" cy="824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Aptos" panose="020B0004020202020204" pitchFamily="34" charset="0"/>
            </a:rPr>
            <a:t>Agreement with follow up actions depending on the chosen model </a:t>
          </a:r>
        </a:p>
      </dsp:txBody>
      <dsp:txXfrm>
        <a:off x="2547897" y="3781004"/>
        <a:ext cx="7233773" cy="776366"/>
      </dsp:txXfrm>
    </dsp:sp>
    <dsp:sp modelId="{D3659E82-02A5-4A15-84ED-1CE7D81F8C8F}">
      <dsp:nvSpPr>
        <dsp:cNvPr id="0" name=""/>
        <dsp:cNvSpPr/>
      </dsp:nvSpPr>
      <dsp:spPr>
        <a:xfrm>
          <a:off x="7913017" y="602470"/>
          <a:ext cx="536038" cy="53603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8033626" y="602470"/>
        <a:ext cx="294820" cy="403369"/>
      </dsp:txXfrm>
    </dsp:sp>
    <dsp:sp modelId="{C3D126E4-87FC-4353-925B-836AE8183CF6}">
      <dsp:nvSpPr>
        <dsp:cNvPr id="0" name=""/>
        <dsp:cNvSpPr/>
      </dsp:nvSpPr>
      <dsp:spPr>
        <a:xfrm>
          <a:off x="8543953" y="1541683"/>
          <a:ext cx="536038" cy="53603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8664562" y="1541683"/>
        <a:ext cx="294820" cy="403369"/>
      </dsp:txXfrm>
    </dsp:sp>
    <dsp:sp modelId="{2CB41A8C-8BDF-4508-8A25-8AAE15416003}">
      <dsp:nvSpPr>
        <dsp:cNvPr id="0" name=""/>
        <dsp:cNvSpPr/>
      </dsp:nvSpPr>
      <dsp:spPr>
        <a:xfrm>
          <a:off x="9174889" y="2467151"/>
          <a:ext cx="536038" cy="53603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9295498" y="2467151"/>
        <a:ext cx="294820" cy="403369"/>
      </dsp:txXfrm>
    </dsp:sp>
    <dsp:sp modelId="{5F63BB78-0A60-411E-8667-DEEBBA0C552D}">
      <dsp:nvSpPr>
        <dsp:cNvPr id="0" name=""/>
        <dsp:cNvSpPr/>
      </dsp:nvSpPr>
      <dsp:spPr>
        <a:xfrm>
          <a:off x="9805825" y="3415526"/>
          <a:ext cx="536038" cy="53603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9926434" y="3415526"/>
        <a:ext cx="294820" cy="40336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9427D-78D4-4038-97B9-D7E5967E1E33}" type="datetimeFigureOut">
              <a:rPr lang="en-GB" smtClean="0"/>
              <a:t>18/02/2025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02111-78A4-46F4-8474-3B08DE1E9F64}" type="slidenum">
              <a:rPr lang="en-GB" smtClean="0"/>
              <a:t>‹#›</a:t>
            </a:fld>
            <a:endParaRPr lang="en-GB" dirty="0"/>
          </a:p>
        </p:txBody>
      </p:sp>
    </p:spTree>
    <p:extLst>
      <p:ext uri="{BB962C8B-B14F-4D97-AF65-F5344CB8AC3E}">
        <p14:creationId xmlns:p14="http://schemas.microsoft.com/office/powerpoint/2010/main" val="414278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002111-78A4-46F4-8474-3B08DE1E9F64}" type="slidenum">
              <a:rPr lang="en-GB" smtClean="0"/>
              <a:t>2</a:t>
            </a:fld>
            <a:endParaRPr lang="en-GB" dirty="0"/>
          </a:p>
        </p:txBody>
      </p:sp>
    </p:spTree>
    <p:extLst>
      <p:ext uri="{BB962C8B-B14F-4D97-AF65-F5344CB8AC3E}">
        <p14:creationId xmlns:p14="http://schemas.microsoft.com/office/powerpoint/2010/main" val="391002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002111-78A4-46F4-8474-3B08DE1E9F64}" type="slidenum">
              <a:rPr lang="en-GB" smtClean="0"/>
              <a:t>12</a:t>
            </a:fld>
            <a:endParaRPr lang="en-GB" dirty="0"/>
          </a:p>
        </p:txBody>
      </p:sp>
    </p:spTree>
    <p:extLst>
      <p:ext uri="{BB962C8B-B14F-4D97-AF65-F5344CB8AC3E}">
        <p14:creationId xmlns:p14="http://schemas.microsoft.com/office/powerpoint/2010/main" val="20156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002111-78A4-46F4-8474-3B08DE1E9F64}" type="slidenum">
              <a:rPr lang="en-GB" smtClean="0"/>
              <a:t>4</a:t>
            </a:fld>
            <a:endParaRPr lang="en-GB" dirty="0"/>
          </a:p>
        </p:txBody>
      </p:sp>
    </p:spTree>
    <p:extLst>
      <p:ext uri="{BB962C8B-B14F-4D97-AF65-F5344CB8AC3E}">
        <p14:creationId xmlns:p14="http://schemas.microsoft.com/office/powerpoint/2010/main" val="186985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002111-78A4-46F4-8474-3B08DE1E9F64}" type="slidenum">
              <a:rPr lang="en-GB" smtClean="0"/>
              <a:t>5</a:t>
            </a:fld>
            <a:endParaRPr lang="en-GB" dirty="0"/>
          </a:p>
        </p:txBody>
      </p:sp>
    </p:spTree>
    <p:extLst>
      <p:ext uri="{BB962C8B-B14F-4D97-AF65-F5344CB8AC3E}">
        <p14:creationId xmlns:p14="http://schemas.microsoft.com/office/powerpoint/2010/main" val="352811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002111-78A4-46F4-8474-3B08DE1E9F64}" type="slidenum">
              <a:rPr lang="en-GB" smtClean="0"/>
              <a:t>6</a:t>
            </a:fld>
            <a:endParaRPr lang="en-GB" dirty="0"/>
          </a:p>
        </p:txBody>
      </p:sp>
    </p:spTree>
    <p:extLst>
      <p:ext uri="{BB962C8B-B14F-4D97-AF65-F5344CB8AC3E}">
        <p14:creationId xmlns:p14="http://schemas.microsoft.com/office/powerpoint/2010/main" val="358132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002111-78A4-46F4-8474-3B08DE1E9F64}" type="slidenum">
              <a:rPr lang="en-GB" smtClean="0"/>
              <a:t>7</a:t>
            </a:fld>
            <a:endParaRPr lang="en-GB" dirty="0"/>
          </a:p>
        </p:txBody>
      </p:sp>
    </p:spTree>
    <p:extLst>
      <p:ext uri="{BB962C8B-B14F-4D97-AF65-F5344CB8AC3E}">
        <p14:creationId xmlns:p14="http://schemas.microsoft.com/office/powerpoint/2010/main" val="764629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002111-78A4-46F4-8474-3B08DE1E9F64}" type="slidenum">
              <a:rPr lang="en-GB" smtClean="0"/>
              <a:t>8</a:t>
            </a:fld>
            <a:endParaRPr lang="en-GB" dirty="0"/>
          </a:p>
        </p:txBody>
      </p:sp>
    </p:spTree>
    <p:extLst>
      <p:ext uri="{BB962C8B-B14F-4D97-AF65-F5344CB8AC3E}">
        <p14:creationId xmlns:p14="http://schemas.microsoft.com/office/powerpoint/2010/main" val="260926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002111-78A4-46F4-8474-3B08DE1E9F64}" type="slidenum">
              <a:rPr lang="en-GB" smtClean="0"/>
              <a:t>9</a:t>
            </a:fld>
            <a:endParaRPr lang="en-GB" dirty="0"/>
          </a:p>
        </p:txBody>
      </p:sp>
    </p:spTree>
    <p:extLst>
      <p:ext uri="{BB962C8B-B14F-4D97-AF65-F5344CB8AC3E}">
        <p14:creationId xmlns:p14="http://schemas.microsoft.com/office/powerpoint/2010/main" val="343264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BD3CA-9D79-68CD-8F5B-1A7FBD6B0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01ACF-AAD2-3D22-3539-22D1F7238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5F7DE-BDD9-ECEC-A391-B9AA53D42C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15625A-45BC-F6F4-BAB9-3890D2F20843}"/>
              </a:ext>
            </a:extLst>
          </p:cNvPr>
          <p:cNvSpPr>
            <a:spLocks noGrp="1"/>
          </p:cNvSpPr>
          <p:nvPr>
            <p:ph type="sldNum" sz="quarter" idx="5"/>
          </p:nvPr>
        </p:nvSpPr>
        <p:spPr/>
        <p:txBody>
          <a:bodyPr/>
          <a:lstStyle/>
          <a:p>
            <a:fld id="{4B002111-78A4-46F4-8474-3B08DE1E9F64}" type="slidenum">
              <a:rPr lang="en-GB" smtClean="0"/>
              <a:t>10</a:t>
            </a:fld>
            <a:endParaRPr lang="en-GB" dirty="0"/>
          </a:p>
        </p:txBody>
      </p:sp>
    </p:spTree>
    <p:extLst>
      <p:ext uri="{BB962C8B-B14F-4D97-AF65-F5344CB8AC3E}">
        <p14:creationId xmlns:p14="http://schemas.microsoft.com/office/powerpoint/2010/main" val="348562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002111-78A4-46F4-8474-3B08DE1E9F64}" type="slidenum">
              <a:rPr lang="en-GB" smtClean="0"/>
              <a:t>11</a:t>
            </a:fld>
            <a:endParaRPr lang="en-GB" dirty="0"/>
          </a:p>
        </p:txBody>
      </p:sp>
    </p:spTree>
    <p:extLst>
      <p:ext uri="{BB962C8B-B14F-4D97-AF65-F5344CB8AC3E}">
        <p14:creationId xmlns:p14="http://schemas.microsoft.com/office/powerpoint/2010/main" val="596902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6162" y="1748409"/>
            <a:ext cx="6995441" cy="1470025"/>
          </a:xfrm>
        </p:spPr>
        <p:txBody>
          <a:bodyPr>
            <a:normAutofit/>
          </a:bodyPr>
          <a:lstStyle>
            <a:lvl1pPr algn="l">
              <a:defRPr sz="36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tx1">
                    <a:tint val="75000"/>
                  </a:schemeClr>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a:t>Click to edit Master subtitle style</a:t>
            </a:r>
            <a:endParaRPr lang="en-GB"/>
          </a:p>
        </p:txBody>
      </p:sp>
      <p:pic>
        <p:nvPicPr>
          <p:cNvPr id="4" name="Picture 2">
            <a:extLst>
              <a:ext uri="{FF2B5EF4-FFF2-40B4-BE49-F238E27FC236}">
                <a16:creationId xmlns:a16="http://schemas.microsoft.com/office/drawing/2014/main" id="{5FD13C39-B6F0-63AF-2F46-984DF39B61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87725" y="6076950"/>
            <a:ext cx="7629525" cy="781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C24AAD7A-344A-F8E5-ED81-51764C680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3279" y="39059"/>
            <a:ext cx="1878721" cy="894391"/>
          </a:xfrm>
          <a:prstGeom prst="rect">
            <a:avLst/>
          </a:prstGeom>
        </p:spPr>
      </p:pic>
    </p:spTree>
    <p:extLst>
      <p:ext uri="{BB962C8B-B14F-4D97-AF65-F5344CB8AC3E}">
        <p14:creationId xmlns:p14="http://schemas.microsoft.com/office/powerpoint/2010/main" val="387300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F3F065D-3009-4E32-AB02-B302B8D520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3049"/>
            <a:ext cx="4011084" cy="1162051"/>
          </a:xfrm>
        </p:spPr>
        <p:txBody>
          <a:bodyPr anchor="t"/>
          <a:lstStyle>
            <a:lvl1pPr algn="l">
              <a:defRPr sz="2267" b="1"/>
            </a:lvl1pPr>
          </a:lstStyle>
          <a:p>
            <a:r>
              <a:rPr lang="en-US"/>
              <a:t>Click to edit Master title style</a:t>
            </a:r>
            <a:endParaRPr lang="en-GB"/>
          </a:p>
        </p:txBody>
      </p:sp>
      <p:sp>
        <p:nvSpPr>
          <p:cNvPr id="3" name="Content Placeholder 2"/>
          <p:cNvSpPr>
            <a:spLocks noGrp="1"/>
          </p:cNvSpPr>
          <p:nvPr>
            <p:ph idx="1"/>
          </p:nvPr>
        </p:nvSpPr>
        <p:spPr>
          <a:xfrm>
            <a:off x="4766735" y="273052"/>
            <a:ext cx="6815667" cy="5606963"/>
          </a:xfrm>
        </p:spPr>
        <p:txBody>
          <a:bodyPr>
            <a:normAutofit/>
          </a:bodyPr>
          <a:lstStyle>
            <a:lvl1pPr>
              <a:defRPr sz="2667"/>
            </a:lvl1pPr>
            <a:lvl2pPr>
              <a:defRPr sz="2267"/>
            </a:lvl2pPr>
            <a:lvl3pPr>
              <a:defRPr sz="2000"/>
            </a:lvl3pPr>
            <a:lvl4pPr>
              <a:defRPr sz="1867"/>
            </a:lvl4pPr>
            <a:lvl5pPr>
              <a:defRPr sz="18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2"/>
            <a:ext cx="4011084" cy="4493783"/>
          </a:xfrm>
        </p:spPr>
        <p:txBody>
          <a:bodyPr/>
          <a:lstStyle>
            <a:lvl1pPr marL="0" indent="0">
              <a:buNone/>
              <a:defRPr sz="1600"/>
            </a:lvl1pPr>
            <a:lvl2pPr marL="519488" indent="0">
              <a:buNone/>
              <a:defRPr sz="1333"/>
            </a:lvl2pPr>
            <a:lvl3pPr marL="1038977" indent="0">
              <a:buNone/>
              <a:defRPr sz="1200"/>
            </a:lvl3pPr>
            <a:lvl4pPr marL="1558465" indent="0">
              <a:buNone/>
              <a:defRPr sz="1067"/>
            </a:lvl4pPr>
            <a:lvl5pPr marL="2077952" indent="0">
              <a:buNone/>
              <a:defRPr sz="1067"/>
            </a:lvl5pPr>
            <a:lvl6pPr marL="2597440" indent="0">
              <a:buNone/>
              <a:defRPr sz="1067"/>
            </a:lvl6pPr>
            <a:lvl7pPr marL="3116929" indent="0">
              <a:buNone/>
              <a:defRPr sz="1067"/>
            </a:lvl7pPr>
            <a:lvl8pPr marL="3636417" indent="0">
              <a:buNone/>
              <a:defRPr sz="1067"/>
            </a:lvl8pPr>
            <a:lvl9pPr marL="4155905" indent="0">
              <a:buNone/>
              <a:defRPr sz="1067"/>
            </a:lvl9pPr>
          </a:lstStyle>
          <a:p>
            <a:pPr lvl="0"/>
            <a:r>
              <a:rPr lang="en-US"/>
              <a:t>Click to edit Master text styles</a:t>
            </a:r>
          </a:p>
        </p:txBody>
      </p:sp>
      <p:sp>
        <p:nvSpPr>
          <p:cNvPr id="10"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280618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72782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1"/>
            <a:ext cx="1182119" cy="302187"/>
          </a:xfrm>
        </p:spPr>
        <p:txBody>
          <a:bodyPr lIns="0" rIns="0">
            <a:noAutofit/>
          </a:bodyPr>
          <a:lstStyle>
            <a:lvl1pPr marL="0" indent="0">
              <a:buNone/>
              <a:defRPr sz="1600" b="1">
                <a:solidFill>
                  <a:schemeClr val="accent4"/>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79"/>
            <a:ext cx="1182119" cy="1183101"/>
          </a:xfrm>
        </p:spPr>
        <p:txBody>
          <a:bodyPr lIns="0" rIns="0">
            <a:noAutofit/>
          </a:bodyPr>
          <a:lstStyle>
            <a:lvl1pPr marL="0" indent="0">
              <a:lnSpc>
                <a:spcPct val="100000"/>
              </a:lnSpc>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5" y="4014521"/>
            <a:ext cx="1208897" cy="302187"/>
          </a:xfrm>
        </p:spPr>
        <p:txBody>
          <a:bodyPr lIns="0" rIns="0">
            <a:noAutofit/>
          </a:bodyPr>
          <a:lstStyle>
            <a:lvl1pPr marL="0" indent="0">
              <a:buNone/>
              <a:defRPr sz="1600" b="1">
                <a:solidFill>
                  <a:schemeClr val="accent5"/>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79"/>
            <a:ext cx="1182119" cy="1183101"/>
          </a:xfrm>
        </p:spPr>
        <p:txBody>
          <a:bodyPr lIns="0" rIns="0">
            <a:noAutofit/>
          </a:bodyPr>
          <a:lstStyle>
            <a:lvl1pPr marL="0" indent="0">
              <a:lnSpc>
                <a:spcPct val="100000"/>
              </a:lnSpc>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5" y="4014521"/>
            <a:ext cx="1181099" cy="302187"/>
          </a:xfrm>
        </p:spPr>
        <p:txBody>
          <a:bodyPr lIns="0" rIns="0">
            <a:noAutofit/>
          </a:bodyPr>
          <a:lstStyle>
            <a:lvl1pPr marL="0" indent="0">
              <a:buNone/>
              <a:defRPr sz="1600" b="1">
                <a:solidFill>
                  <a:schemeClr val="accent6"/>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5" y="4486179"/>
            <a:ext cx="1182119" cy="1183101"/>
          </a:xfrm>
        </p:spPr>
        <p:txBody>
          <a:bodyPr lIns="0" rIns="0">
            <a:noAutofit/>
          </a:bodyPr>
          <a:lstStyle>
            <a:lvl1pPr marL="0" indent="0">
              <a:lnSpc>
                <a:spcPct val="100000"/>
              </a:lnSpc>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5" y="4014521"/>
            <a:ext cx="1181099" cy="302187"/>
          </a:xfrm>
        </p:spPr>
        <p:txBody>
          <a:bodyPr lIns="0" rIns="0">
            <a:noAutofit/>
          </a:bodyPr>
          <a:lstStyle>
            <a:lvl1pPr marL="0" indent="0">
              <a:buNone/>
              <a:defRPr sz="1600" b="1">
                <a:solidFill>
                  <a:schemeClr val="accent3"/>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5" y="4486179"/>
            <a:ext cx="1182119" cy="1183101"/>
          </a:xfrm>
        </p:spPr>
        <p:txBody>
          <a:bodyPr lIns="0" rIns="0">
            <a:noAutofit/>
          </a:bodyPr>
          <a:lstStyle>
            <a:lvl1pPr marL="0" indent="0">
              <a:lnSpc>
                <a:spcPct val="100000"/>
              </a:lnSpc>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1" y="4014521"/>
            <a:ext cx="1181099" cy="302187"/>
          </a:xfrm>
        </p:spPr>
        <p:txBody>
          <a:bodyPr lIns="0" rIns="0">
            <a:noAutofit/>
          </a:bodyPr>
          <a:lstStyle>
            <a:lvl1pPr marL="0" indent="0">
              <a:buNone/>
              <a:defRPr sz="1600" b="1">
                <a:solidFill>
                  <a:schemeClr val="accent4"/>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79"/>
            <a:ext cx="1182119" cy="1183101"/>
          </a:xfrm>
        </p:spPr>
        <p:txBody>
          <a:bodyPr lIns="0" rIns="0">
            <a:noAutofit/>
          </a:bodyPr>
          <a:lstStyle>
            <a:lvl1pPr marL="0" indent="0">
              <a:lnSpc>
                <a:spcPct val="100000"/>
              </a:lnSpc>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1"/>
            <a:ext cx="1181099" cy="302187"/>
          </a:xfrm>
        </p:spPr>
        <p:txBody>
          <a:bodyPr lIns="0" rIns="0">
            <a:noAutofit/>
          </a:bodyPr>
          <a:lstStyle>
            <a:lvl1pPr marL="0" indent="0">
              <a:buNone/>
              <a:defRPr sz="1600" b="1">
                <a:solidFill>
                  <a:schemeClr val="accent5"/>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79"/>
            <a:ext cx="1182119" cy="1183101"/>
          </a:xfrm>
        </p:spPr>
        <p:txBody>
          <a:bodyPr lIns="0" rIns="0">
            <a:noAutofit/>
          </a:bodyPr>
          <a:lstStyle>
            <a:lvl1pPr marL="0" indent="0">
              <a:lnSpc>
                <a:spcPct val="100000"/>
              </a:lnSpc>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1"/>
            <a:ext cx="1181099" cy="302187"/>
          </a:xfrm>
        </p:spPr>
        <p:txBody>
          <a:bodyPr lIns="0" rIns="0">
            <a:noAutofit/>
          </a:bodyPr>
          <a:lstStyle>
            <a:lvl1pPr marL="0" indent="0">
              <a:buNone/>
              <a:defRPr sz="1600" b="1">
                <a:solidFill>
                  <a:schemeClr val="accent6"/>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3" y="4486179"/>
            <a:ext cx="1182119" cy="1183101"/>
          </a:xfrm>
        </p:spPr>
        <p:txBody>
          <a:bodyPr lIns="0" rIns="0">
            <a:noAutofit/>
          </a:bodyPr>
          <a:lstStyle>
            <a:lvl1pPr marL="0" indent="0">
              <a:lnSpc>
                <a:spcPct val="100000"/>
              </a:lnSpc>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1"/>
            <a:ext cx="1181099" cy="302187"/>
          </a:xfrm>
        </p:spPr>
        <p:txBody>
          <a:bodyPr lIns="0" rIns="0">
            <a:noAutofit/>
          </a:bodyPr>
          <a:lstStyle>
            <a:lvl1pPr marL="0" indent="0">
              <a:buNone/>
              <a:defRPr sz="1600" b="1">
                <a:solidFill>
                  <a:schemeClr val="accent3"/>
                </a:solidFill>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3" y="4486179"/>
            <a:ext cx="1182119" cy="1183101"/>
          </a:xfrm>
        </p:spPr>
        <p:txBody>
          <a:bodyPr lIns="0" rIns="0">
            <a:noAutofit/>
          </a:bodyPr>
          <a:lstStyle>
            <a:lvl1pPr marL="0" indent="0">
              <a:lnSpc>
                <a:spcPct val="100000"/>
              </a:lnSpc>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3356249"/>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a:p>
        </p:txBody>
      </p:sp>
    </p:spTree>
    <p:extLst>
      <p:ext uri="{BB962C8B-B14F-4D97-AF65-F5344CB8AC3E}">
        <p14:creationId xmlns:p14="http://schemas.microsoft.com/office/powerpoint/2010/main" val="268783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a:p>
        </p:txBody>
      </p:sp>
    </p:spTree>
    <p:extLst>
      <p:ext uri="{BB962C8B-B14F-4D97-AF65-F5344CB8AC3E}">
        <p14:creationId xmlns:p14="http://schemas.microsoft.com/office/powerpoint/2010/main" val="3332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7"/>
            <a:ext cx="10972800" cy="994123"/>
          </a:xfrm>
        </p:spPr>
        <p:txBody>
          <a:bodyPr/>
          <a:lstStyle/>
          <a:p>
            <a:r>
              <a:rPr lang="en-US"/>
              <a:t>Click to edit Master title style</a:t>
            </a:r>
            <a:endParaRPr lang="en-GB"/>
          </a:p>
        </p:txBody>
      </p:sp>
    </p:spTree>
    <p:extLst>
      <p:ext uri="{BB962C8B-B14F-4D97-AF65-F5344CB8AC3E}">
        <p14:creationId xmlns:p14="http://schemas.microsoft.com/office/powerpoint/2010/main" val="307332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815414" y="1316765"/>
            <a:ext cx="3648405" cy="2688299"/>
          </a:xfrm>
          <a:prstGeom prst="rect">
            <a:avLst/>
          </a:prstGeom>
        </p:spPr>
      </p:pic>
    </p:spTree>
    <p:extLst>
      <p:ext uri="{BB962C8B-B14F-4D97-AF65-F5344CB8AC3E}">
        <p14:creationId xmlns:p14="http://schemas.microsoft.com/office/powerpoint/2010/main" val="65155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08" y="1"/>
            <a:ext cx="12188385" cy="6857999"/>
          </a:xfrm>
          <a:prstGeom prst="rect">
            <a:avLst/>
          </a:prstGeom>
        </p:spPr>
      </p:pic>
      <p:sp>
        <p:nvSpPr>
          <p:cNvPr id="2" name="Title 1"/>
          <p:cNvSpPr>
            <a:spLocks noGrp="1"/>
          </p:cNvSpPr>
          <p:nvPr>
            <p:ph type="ctrTitle"/>
          </p:nvPr>
        </p:nvSpPr>
        <p:spPr>
          <a:xfrm>
            <a:off x="626162" y="1748409"/>
            <a:ext cx="6995441" cy="1470025"/>
          </a:xfrm>
        </p:spPr>
        <p:txBody>
          <a:bodyPr>
            <a:normAutofit/>
          </a:bodyPr>
          <a:lstStyle>
            <a:lvl1pPr algn="l">
              <a:defRPr sz="36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tx1"/>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81095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08" y="1"/>
            <a:ext cx="12188385" cy="6857999"/>
          </a:xfrm>
          <a:prstGeom prst="rect">
            <a:avLst/>
          </a:prstGeom>
        </p:spPr>
      </p:pic>
      <p:sp>
        <p:nvSpPr>
          <p:cNvPr id="2" name="Title 1"/>
          <p:cNvSpPr>
            <a:spLocks noGrp="1"/>
          </p:cNvSpPr>
          <p:nvPr>
            <p:ph type="ctrTitle"/>
          </p:nvPr>
        </p:nvSpPr>
        <p:spPr>
          <a:xfrm>
            <a:off x="626162" y="1748409"/>
            <a:ext cx="6995441" cy="1470025"/>
          </a:xfrm>
        </p:spPr>
        <p:txBody>
          <a:bodyPr>
            <a:normAutofit/>
          </a:bodyPr>
          <a:lstStyle>
            <a:lvl1pPr algn="l">
              <a:defRPr sz="36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tx1"/>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03833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081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Logo&#10;&#10;Description automatically generated">
            <a:extLst>
              <a:ext uri="{FF2B5EF4-FFF2-40B4-BE49-F238E27FC236}">
                <a16:creationId xmlns:a16="http://schemas.microsoft.com/office/drawing/2014/main" id="{BE8F4001-0E90-4E15-1171-BABE2633E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3279" y="39059"/>
            <a:ext cx="1878721" cy="894391"/>
          </a:xfrm>
          <a:prstGeom prst="rect">
            <a:avLst/>
          </a:prstGeom>
        </p:spPr>
      </p:pic>
      <p:pic>
        <p:nvPicPr>
          <p:cNvPr id="1026" name="Picture 2">
            <a:extLst>
              <a:ext uri="{FF2B5EF4-FFF2-40B4-BE49-F238E27FC236}">
                <a16:creationId xmlns:a16="http://schemas.microsoft.com/office/drawing/2014/main" id="{F5CAA299-47A5-7396-1521-09B7B47978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7786" y="6082179"/>
            <a:ext cx="7629525"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84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a:p>
        </p:txBody>
      </p:sp>
    </p:spTree>
    <p:extLst>
      <p:ext uri="{BB962C8B-B14F-4D97-AF65-F5344CB8AC3E}">
        <p14:creationId xmlns:p14="http://schemas.microsoft.com/office/powerpoint/2010/main" val="20016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a:p>
        </p:txBody>
      </p:sp>
    </p:spTree>
    <p:extLst>
      <p:ext uri="{BB962C8B-B14F-4D97-AF65-F5344CB8AC3E}">
        <p14:creationId xmlns:p14="http://schemas.microsoft.com/office/powerpoint/2010/main" val="37034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7"/>
            <a:ext cx="10972800" cy="994123"/>
          </a:xfrm>
        </p:spPr>
        <p:txBody>
          <a:bodyPr/>
          <a:lstStyle/>
          <a:p>
            <a:r>
              <a:rPr lang="en-US"/>
              <a:t>Click to edit Master title style</a:t>
            </a:r>
            <a:endParaRPr lang="en-GB"/>
          </a:p>
        </p:txBody>
      </p:sp>
    </p:spTree>
    <p:extLst>
      <p:ext uri="{BB962C8B-B14F-4D97-AF65-F5344CB8AC3E}">
        <p14:creationId xmlns:p14="http://schemas.microsoft.com/office/powerpoint/2010/main" val="41811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10"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455081" y="6412627"/>
            <a:ext cx="2844800" cy="365125"/>
          </a:xfrm>
          <a:prstGeom prst="rect">
            <a:avLst/>
          </a:prstGeom>
        </p:spPr>
        <p:txBody>
          <a:bodyPr vert="horz" lIns="103900" tIns="51951" rIns="103900" bIns="51951"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33" dirty="0">
                <a:solidFill>
                  <a:schemeClr val="bg1"/>
                </a:solidFill>
              </a:rPr>
              <a:t>PAGE </a:t>
            </a:r>
            <a:fld id="{45A89BE1-5792-4ACB-BF4C-7FAB88C6C5B7}" type="slidenum">
              <a:rPr lang="en-GB" sz="1333" smtClean="0">
                <a:solidFill>
                  <a:schemeClr val="bg1"/>
                </a:solidFill>
              </a:rPr>
              <a:pPr/>
              <a:t>‹#›</a:t>
            </a:fld>
            <a:endParaRPr lang="en-GB" sz="1333" dirty="0">
              <a:solidFill>
                <a:schemeClr val="bg1"/>
              </a:solidFill>
            </a:endParaRPr>
          </a:p>
        </p:txBody>
      </p:sp>
      <p:pic>
        <p:nvPicPr>
          <p:cNvPr id="2" name="Picture 1" descr="Logo&#10;&#10;Description automatically generated">
            <a:extLst>
              <a:ext uri="{FF2B5EF4-FFF2-40B4-BE49-F238E27FC236}">
                <a16:creationId xmlns:a16="http://schemas.microsoft.com/office/drawing/2014/main" id="{5E68C094-7822-9F37-A927-0B481E8E4B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3279" y="39059"/>
            <a:ext cx="1878721" cy="894391"/>
          </a:xfrm>
          <a:prstGeom prst="rect">
            <a:avLst/>
          </a:prstGeom>
        </p:spPr>
      </p:pic>
      <p:pic>
        <p:nvPicPr>
          <p:cNvPr id="3" name="Picture 2">
            <a:extLst>
              <a:ext uri="{FF2B5EF4-FFF2-40B4-BE49-F238E27FC236}">
                <a16:creationId xmlns:a16="http://schemas.microsoft.com/office/drawing/2014/main" id="{9332AA4B-F2D9-4791-3D83-B04814E032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7786" y="6072240"/>
            <a:ext cx="7629525"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5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bg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pic>
        <p:nvPicPr>
          <p:cNvPr id="5" name="Picture 4" descr="Chart, histogram&#10;&#10;Description automatically generated">
            <a:extLst>
              <a:ext uri="{FF2B5EF4-FFF2-40B4-BE49-F238E27FC236}">
                <a16:creationId xmlns:a16="http://schemas.microsoft.com/office/drawing/2014/main" id="{3315BB91-4C74-4842-BE78-76C6AA3DD1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895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E0DD54F-F482-473C-82D5-E26BDF617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tx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025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683BB7A2-28D4-47D7-BD75-1F71B1847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182644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5DC7DFAD-BFDA-41E0-89BF-B8A47A224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107243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A684366-9C21-4323-AAB8-D6287DA6F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9"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7377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5914978-3201-4182-B05F-D30AF0D3E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6060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98928" y="6246504"/>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5" name="TextBox 4">
            <a:extLst>
              <a:ext uri="{FF2B5EF4-FFF2-40B4-BE49-F238E27FC236}">
                <a16:creationId xmlns:a16="http://schemas.microsoft.com/office/drawing/2014/main" id="{D84C4B81-42C6-919B-9EF6-CFF6750B27C6}"/>
              </a:ext>
            </a:extLst>
          </p:cNvPr>
          <p:cNvSpPr txBox="1"/>
          <p:nvPr userDrawn="1">
            <p:extLst>
              <p:ext uri="{1162E1C5-73C7-4A58-AE30-91384D911F3F}">
                <p184:classification xmlns:p184="http://schemas.microsoft.com/office/powerpoint/2018/4/main" val="ftr"/>
              </p:ext>
            </p:extLst>
          </p:nvPr>
        </p:nvSpPr>
        <p:spPr>
          <a:xfrm>
            <a:off x="5865813" y="6705600"/>
            <a:ext cx="488950"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359329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6" r:id="rId13"/>
    <p:sldLayoutId id="2147483677" r:id="rId14"/>
    <p:sldLayoutId id="2147483678" r:id="rId15"/>
    <p:sldLayoutId id="2147483679" r:id="rId16"/>
  </p:sldLayoutIdLst>
  <p:hf sldNum="0" hdr="0" ftr="0" dt="0"/>
  <p:txStyles>
    <p:title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p:titleStyle>
    <p:body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804" y="1015"/>
            <a:ext cx="12184776" cy="6855967"/>
          </a:xfrm>
          <a:prstGeom prst="rect">
            <a:avLst/>
          </a:prstGeom>
        </p:spPr>
      </p:pic>
      <p:sp>
        <p:nvSpPr>
          <p:cNvPr id="2" name="Title Placeholder 1"/>
          <p:cNvSpPr>
            <a:spLocks noGrp="1"/>
          </p:cNvSpPr>
          <p:nvPr>
            <p:ph type="title"/>
          </p:nvPr>
        </p:nvSpPr>
        <p:spPr>
          <a:xfrm>
            <a:off x="609600" y="274637"/>
            <a:ext cx="10972800" cy="114300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3311691" y="6309320"/>
            <a:ext cx="1056117" cy="365125"/>
          </a:xfrm>
          <a:prstGeom prst="rect">
            <a:avLst/>
          </a:prstGeom>
        </p:spPr>
        <p:txBody>
          <a:bodyPr vert="horz" lIns="103900" tIns="51951" rIns="103900" bIns="51951"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10389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12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1038977"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28899562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sldNum="0" hdr="0" ftr="0" dt="0"/>
  <p:txStyles>
    <p:title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p:titleStyle>
    <p:body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penclipart.org/detail/1731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6D06-B650-4EE7-245A-46E479DC446C}"/>
              </a:ext>
            </a:extLst>
          </p:cNvPr>
          <p:cNvSpPr>
            <a:spLocks noGrp="1"/>
          </p:cNvSpPr>
          <p:nvPr>
            <p:ph type="ctrTitle"/>
          </p:nvPr>
        </p:nvSpPr>
        <p:spPr>
          <a:xfrm>
            <a:off x="583719" y="0"/>
            <a:ext cx="9298014" cy="2146291"/>
          </a:xfrm>
        </p:spPr>
        <p:txBody>
          <a:bodyPr>
            <a:normAutofit fontScale="90000"/>
          </a:bodyPr>
          <a:lstStyle/>
          <a:p>
            <a:br>
              <a:rPr lang="en-GB" dirty="0">
                <a:latin typeface="Arial Nova"/>
              </a:rPr>
            </a:br>
            <a:br>
              <a:rPr lang="en-GB" dirty="0">
                <a:latin typeface="Arial Nova"/>
              </a:rPr>
            </a:br>
            <a:br>
              <a:rPr lang="en-GB" dirty="0">
                <a:latin typeface="Arial Nova"/>
              </a:rPr>
            </a:br>
            <a:r>
              <a:rPr lang="en-GB" dirty="0">
                <a:latin typeface="Arial Nova"/>
              </a:rPr>
              <a:t> 	</a:t>
            </a:r>
          </a:p>
        </p:txBody>
      </p:sp>
      <p:sp>
        <p:nvSpPr>
          <p:cNvPr id="4" name="Title 1">
            <a:extLst>
              <a:ext uri="{FF2B5EF4-FFF2-40B4-BE49-F238E27FC236}">
                <a16:creationId xmlns:a16="http://schemas.microsoft.com/office/drawing/2014/main" id="{B2D11D03-9083-8971-CC3F-55C80C1878B2}"/>
              </a:ext>
              <a:ext uri="{C183D7F6-B498-43B3-948B-1728B52AA6E4}">
                <adec:decorative xmlns:adec="http://schemas.microsoft.com/office/drawing/2017/decorative" val="1"/>
              </a:ext>
            </a:extLst>
          </p:cNvPr>
          <p:cNvSpPr txBox="1">
            <a:spLocks/>
          </p:cNvSpPr>
          <p:nvPr/>
        </p:nvSpPr>
        <p:spPr>
          <a:xfrm>
            <a:off x="469621" y="1311306"/>
            <a:ext cx="9067784" cy="2037715"/>
          </a:xfrm>
          <a:prstGeom prst="rect">
            <a:avLst/>
          </a:prstGeom>
        </p:spPr>
        <p:txBody>
          <a:bodyPr vert="horz" lIns="77925" tIns="38963" rIns="77925" bIns="38963" rtlCol="0" anchor="ctr">
            <a:normAutofit/>
          </a:bodyPr>
          <a:lstStyle>
            <a:lvl1pPr algn="l" defTabSz="1038977" rtl="0" eaLnBrk="1" latinLnBrk="0" hangingPunct="1">
              <a:spcBef>
                <a:spcPct val="0"/>
              </a:spcBef>
              <a:buNone/>
              <a:defRPr sz="3600" b="1" kern="1200">
                <a:solidFill>
                  <a:schemeClr val="tx1"/>
                </a:solidFill>
                <a:latin typeface="Arial Nova" pitchFamily="34" charset="0"/>
                <a:ea typeface="+mj-ea"/>
                <a:cs typeface="+mj-cs"/>
              </a:defRPr>
            </a:lvl1pPr>
          </a:lstStyle>
          <a:p>
            <a:r>
              <a:rPr lang="en-GB" sz="4400" dirty="0">
                <a:latin typeface="Aptos" panose="020B0004020202020204" pitchFamily="34" charset="0"/>
              </a:rPr>
              <a:t>DBV Workstream 2 </a:t>
            </a:r>
            <a:br>
              <a:rPr lang="en-GB" sz="4400" dirty="0">
                <a:latin typeface="Aptos" panose="020B0004020202020204" pitchFamily="34" charset="0"/>
              </a:rPr>
            </a:br>
            <a:r>
              <a:rPr lang="en-GB" sz="4400" dirty="0">
                <a:latin typeface="Aptos" panose="020B0004020202020204" pitchFamily="34" charset="0"/>
              </a:rPr>
              <a:t>Webinars - </a:t>
            </a:r>
          </a:p>
        </p:txBody>
      </p:sp>
      <p:sp>
        <p:nvSpPr>
          <p:cNvPr id="5" name="Subtitle 2">
            <a:extLst>
              <a:ext uri="{FF2B5EF4-FFF2-40B4-BE49-F238E27FC236}">
                <a16:creationId xmlns:a16="http://schemas.microsoft.com/office/drawing/2014/main" id="{819B409C-BF4C-4229-7020-E6CA29578E88}"/>
              </a:ext>
              <a:ext uri="{C183D7F6-B498-43B3-948B-1728B52AA6E4}">
                <adec:decorative xmlns:adec="http://schemas.microsoft.com/office/drawing/2017/decorative" val="1"/>
              </a:ext>
            </a:extLst>
          </p:cNvPr>
          <p:cNvSpPr txBox="1">
            <a:spLocks/>
          </p:cNvSpPr>
          <p:nvPr/>
        </p:nvSpPr>
        <p:spPr>
          <a:xfrm>
            <a:off x="469621" y="3108695"/>
            <a:ext cx="5219195" cy="1314450"/>
          </a:xfrm>
          <a:prstGeom prst="rect">
            <a:avLst/>
          </a:prstGeom>
        </p:spPr>
        <p:txBody>
          <a:bodyPr vert="horz" lIns="77925" tIns="38963" rIns="77925" bIns="38963" rtlCol="0" anchor="t">
            <a:normAutofit/>
          </a:bodyPr>
          <a:lstStyle>
            <a:lvl1pPr marL="0" indent="0" algn="l" defTabSz="1038977" rtl="0" eaLnBrk="1" latinLnBrk="0" hangingPunct="1">
              <a:spcBef>
                <a:spcPct val="20000"/>
              </a:spcBef>
              <a:buFont typeface="Wingdings" pitchFamily="2" charset="2"/>
              <a:buNone/>
              <a:defRPr sz="2000" kern="1200">
                <a:solidFill>
                  <a:schemeClr val="tx1">
                    <a:tint val="75000"/>
                  </a:schemeClr>
                </a:solidFill>
                <a:latin typeface="Arial Nova" pitchFamily="34" charset="0"/>
                <a:ea typeface="+mn-ea"/>
                <a:cs typeface="+mn-cs"/>
              </a:defRPr>
            </a:lvl1pPr>
            <a:lvl2pPr marL="519488" indent="0" algn="ctr" defTabSz="1038977" rtl="0" eaLnBrk="1" latinLnBrk="0" hangingPunct="1">
              <a:spcBef>
                <a:spcPct val="20000"/>
              </a:spcBef>
              <a:buFont typeface="Arial" pitchFamily="34" charset="0"/>
              <a:buNone/>
              <a:defRPr sz="2267" kern="1200">
                <a:solidFill>
                  <a:schemeClr val="tx1">
                    <a:tint val="75000"/>
                  </a:schemeClr>
                </a:solidFill>
                <a:latin typeface="Arial Nova Light" pitchFamily="34" charset="0"/>
                <a:ea typeface="+mn-ea"/>
                <a:cs typeface="Arial Nova Light" pitchFamily="34" charset="0"/>
              </a:defRPr>
            </a:lvl2pPr>
            <a:lvl3pPr marL="1038977" indent="0" algn="ctr" defTabSz="1038977" rtl="0" eaLnBrk="1" latinLnBrk="0" hangingPunct="1">
              <a:spcBef>
                <a:spcPct val="20000"/>
              </a:spcBef>
              <a:buFont typeface="Arial Nova Light" pitchFamily="34" charset="0"/>
              <a:buNone/>
              <a:defRPr sz="2000" kern="1200">
                <a:solidFill>
                  <a:schemeClr val="tx1">
                    <a:tint val="75000"/>
                  </a:schemeClr>
                </a:solidFill>
                <a:latin typeface="Arial Nova Light" pitchFamily="34" charset="0"/>
                <a:ea typeface="+mn-ea"/>
                <a:cs typeface="Arial Nova Light" pitchFamily="34" charset="0"/>
              </a:defRPr>
            </a:lvl3pPr>
            <a:lvl4pPr marL="1558465" indent="0" algn="ctr" defTabSz="1038977" rtl="0" eaLnBrk="1" latinLnBrk="0" hangingPunct="1">
              <a:spcBef>
                <a:spcPct val="20000"/>
              </a:spcBef>
              <a:buFont typeface="Arial" pitchFamily="34" charset="0"/>
              <a:buNone/>
              <a:defRPr sz="1867" kern="1200">
                <a:solidFill>
                  <a:schemeClr val="tx1">
                    <a:tint val="75000"/>
                  </a:schemeClr>
                </a:solidFill>
                <a:latin typeface="Arial Nova Light" pitchFamily="34" charset="0"/>
                <a:ea typeface="+mn-ea"/>
                <a:cs typeface="Arial Nova Light" pitchFamily="34" charset="0"/>
              </a:defRPr>
            </a:lvl4pPr>
            <a:lvl5pPr marL="2077952" indent="0" algn="ctr" defTabSz="1038977" rtl="0" eaLnBrk="1" latinLnBrk="0" hangingPunct="1">
              <a:spcBef>
                <a:spcPct val="20000"/>
              </a:spcBef>
              <a:buFont typeface="Arial" pitchFamily="34" charset="0"/>
              <a:buNone/>
              <a:defRPr sz="1867" kern="1200">
                <a:solidFill>
                  <a:schemeClr val="tx1">
                    <a:tint val="75000"/>
                  </a:schemeClr>
                </a:solidFill>
                <a:latin typeface="Arial Nova Light" pitchFamily="34" charset="0"/>
                <a:ea typeface="+mn-ea"/>
                <a:cs typeface="Arial Nova Light" pitchFamily="34" charset="0"/>
              </a:defRPr>
            </a:lvl5pPr>
            <a:lvl6pPr marL="2597440" indent="0" algn="ctr" defTabSz="1038977" rtl="0" eaLnBrk="1" latinLnBrk="0" hangingPunct="1">
              <a:spcBef>
                <a:spcPct val="20000"/>
              </a:spcBef>
              <a:buFont typeface="Arial" pitchFamily="34" charset="0"/>
              <a:buNone/>
              <a:defRPr sz="2267" kern="1200">
                <a:solidFill>
                  <a:schemeClr val="tx1">
                    <a:tint val="75000"/>
                  </a:schemeClr>
                </a:solidFill>
                <a:latin typeface="+mn-lt"/>
                <a:ea typeface="+mn-ea"/>
                <a:cs typeface="+mn-cs"/>
              </a:defRPr>
            </a:lvl6pPr>
            <a:lvl7pPr marL="3116929" indent="0" algn="ctr" defTabSz="1038977" rtl="0" eaLnBrk="1" latinLnBrk="0" hangingPunct="1">
              <a:spcBef>
                <a:spcPct val="20000"/>
              </a:spcBef>
              <a:buFont typeface="Arial" pitchFamily="34" charset="0"/>
              <a:buNone/>
              <a:defRPr sz="2267" kern="1200">
                <a:solidFill>
                  <a:schemeClr val="tx1">
                    <a:tint val="75000"/>
                  </a:schemeClr>
                </a:solidFill>
                <a:latin typeface="+mn-lt"/>
                <a:ea typeface="+mn-ea"/>
                <a:cs typeface="+mn-cs"/>
              </a:defRPr>
            </a:lvl7pPr>
            <a:lvl8pPr marL="3636417" indent="0" algn="ctr" defTabSz="1038977" rtl="0" eaLnBrk="1" latinLnBrk="0" hangingPunct="1">
              <a:spcBef>
                <a:spcPct val="20000"/>
              </a:spcBef>
              <a:buFont typeface="Arial" pitchFamily="34" charset="0"/>
              <a:buNone/>
              <a:defRPr sz="2267" kern="1200">
                <a:solidFill>
                  <a:schemeClr val="tx1">
                    <a:tint val="75000"/>
                  </a:schemeClr>
                </a:solidFill>
                <a:latin typeface="+mn-lt"/>
                <a:ea typeface="+mn-ea"/>
                <a:cs typeface="+mn-cs"/>
              </a:defRPr>
            </a:lvl8pPr>
            <a:lvl9pPr marL="4155905" indent="0" algn="ctr" defTabSz="1038977" rtl="0" eaLnBrk="1" latinLnBrk="0" hangingPunct="1">
              <a:spcBef>
                <a:spcPct val="20000"/>
              </a:spcBef>
              <a:buFont typeface="Arial" pitchFamily="34" charset="0"/>
              <a:buNone/>
              <a:defRPr sz="2267" kern="1200">
                <a:solidFill>
                  <a:schemeClr val="tx1">
                    <a:tint val="75000"/>
                  </a:schemeClr>
                </a:solidFill>
                <a:latin typeface="+mn-lt"/>
                <a:ea typeface="+mn-ea"/>
                <a:cs typeface="+mn-cs"/>
              </a:defRPr>
            </a:lvl9pPr>
          </a:lstStyle>
          <a:p>
            <a:r>
              <a:rPr lang="en-GB" dirty="0">
                <a:latin typeface="Arial Nova"/>
              </a:rPr>
              <a:t>January 2025</a:t>
            </a:r>
          </a:p>
        </p:txBody>
      </p:sp>
      <p:sp>
        <p:nvSpPr>
          <p:cNvPr id="6" name="TextBox 5">
            <a:extLst>
              <a:ext uri="{FF2B5EF4-FFF2-40B4-BE49-F238E27FC236}">
                <a16:creationId xmlns:a16="http://schemas.microsoft.com/office/drawing/2014/main" id="{325665E7-3BAD-F32E-1013-6C9D25261A24}"/>
              </a:ext>
              <a:ext uri="{C183D7F6-B498-43B3-948B-1728B52AA6E4}">
                <adec:decorative xmlns:adec="http://schemas.microsoft.com/office/drawing/2017/decorative" val="1"/>
              </a:ext>
            </a:extLst>
          </p:cNvPr>
          <p:cNvSpPr txBox="1"/>
          <p:nvPr/>
        </p:nvSpPr>
        <p:spPr>
          <a:xfrm>
            <a:off x="4037669" y="3235178"/>
            <a:ext cx="4665131" cy="1569660"/>
          </a:xfrm>
          <a:prstGeom prst="rect">
            <a:avLst/>
          </a:prstGeom>
          <a:noFill/>
        </p:spPr>
        <p:txBody>
          <a:bodyPr wrap="square">
            <a:spAutoFit/>
          </a:bodyPr>
          <a:lstStyle/>
          <a:p>
            <a:r>
              <a:rPr lang="en-GB" sz="3200" b="1" i="1" dirty="0">
                <a:latin typeface="Aptos" panose="020B0004020202020204" pitchFamily="34" charset="0"/>
              </a:rPr>
              <a:t>The child must remain at the heart of everything we do.</a:t>
            </a:r>
          </a:p>
        </p:txBody>
      </p:sp>
      <p:pic>
        <p:nvPicPr>
          <p:cNvPr id="7" name="Picture 6">
            <a:extLst>
              <a:ext uri="{FF2B5EF4-FFF2-40B4-BE49-F238E27FC236}">
                <a16:creationId xmlns:a16="http://schemas.microsoft.com/office/drawing/2014/main" id="{09ED4A39-9656-4BB6-BEFA-707BAFEB288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22803" y="1072760"/>
            <a:ext cx="3021867" cy="4071870"/>
          </a:xfrm>
          <a:prstGeom prst="rect">
            <a:avLst/>
          </a:prstGeom>
        </p:spPr>
      </p:pic>
    </p:spTree>
    <p:extLst>
      <p:ext uri="{BB962C8B-B14F-4D97-AF65-F5344CB8AC3E}">
        <p14:creationId xmlns:p14="http://schemas.microsoft.com/office/powerpoint/2010/main" val="257127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AA0C0-DEFC-012A-9412-561874DE8DB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9084FC-CD64-8B27-10F1-F4CD3286B0DC}"/>
              </a:ext>
            </a:extLst>
          </p:cNvPr>
          <p:cNvSpPr>
            <a:spLocks noGrp="1"/>
          </p:cNvSpPr>
          <p:nvPr>
            <p:ph type="title"/>
          </p:nvPr>
        </p:nvSpPr>
        <p:spPr>
          <a:xfrm>
            <a:off x="292100" y="147637"/>
            <a:ext cx="9258300" cy="994123"/>
          </a:xfrm>
        </p:spPr>
        <p:txBody>
          <a:bodyPr/>
          <a:lstStyle/>
          <a:p>
            <a:r>
              <a:rPr lang="en-GB" dirty="0"/>
              <a:t>Sample Questionnaire - Special</a:t>
            </a:r>
          </a:p>
        </p:txBody>
      </p:sp>
      <p:graphicFrame>
        <p:nvGraphicFramePr>
          <p:cNvPr id="7" name="Table 6" descr="Sample questionnaires">
            <a:extLst>
              <a:ext uri="{FF2B5EF4-FFF2-40B4-BE49-F238E27FC236}">
                <a16:creationId xmlns:a16="http://schemas.microsoft.com/office/drawing/2014/main" id="{742543B7-04DD-8C35-EDA7-9FA93DC0ED7C}"/>
              </a:ext>
            </a:extLst>
          </p:cNvPr>
          <p:cNvGraphicFramePr>
            <a:graphicFrameLocks noGrp="1"/>
          </p:cNvGraphicFramePr>
          <p:nvPr>
            <p:extLst>
              <p:ext uri="{D42A27DB-BD31-4B8C-83A1-F6EECF244321}">
                <p14:modId xmlns:p14="http://schemas.microsoft.com/office/powerpoint/2010/main" val="3142516269"/>
              </p:ext>
            </p:extLst>
          </p:nvPr>
        </p:nvGraphicFramePr>
        <p:xfrm>
          <a:off x="609601" y="1411082"/>
          <a:ext cx="4484249" cy="4505985"/>
        </p:xfrm>
        <a:graphic>
          <a:graphicData uri="http://schemas.openxmlformats.org/drawingml/2006/table">
            <a:tbl>
              <a:tblPr/>
              <a:tblGrid>
                <a:gridCol w="1619524">
                  <a:extLst>
                    <a:ext uri="{9D8B030D-6E8A-4147-A177-3AD203B41FA5}">
                      <a16:colId xmlns:a16="http://schemas.microsoft.com/office/drawing/2014/main" val="415378320"/>
                    </a:ext>
                  </a:extLst>
                </a:gridCol>
                <a:gridCol w="588223">
                  <a:extLst>
                    <a:ext uri="{9D8B030D-6E8A-4147-A177-3AD203B41FA5}">
                      <a16:colId xmlns:a16="http://schemas.microsoft.com/office/drawing/2014/main" val="1838883673"/>
                    </a:ext>
                  </a:extLst>
                </a:gridCol>
                <a:gridCol w="572945">
                  <a:extLst>
                    <a:ext uri="{9D8B030D-6E8A-4147-A177-3AD203B41FA5}">
                      <a16:colId xmlns:a16="http://schemas.microsoft.com/office/drawing/2014/main" val="3640244612"/>
                    </a:ext>
                  </a:extLst>
                </a:gridCol>
                <a:gridCol w="580585">
                  <a:extLst>
                    <a:ext uri="{9D8B030D-6E8A-4147-A177-3AD203B41FA5}">
                      <a16:colId xmlns:a16="http://schemas.microsoft.com/office/drawing/2014/main" val="2614229932"/>
                    </a:ext>
                  </a:extLst>
                </a:gridCol>
                <a:gridCol w="542387">
                  <a:extLst>
                    <a:ext uri="{9D8B030D-6E8A-4147-A177-3AD203B41FA5}">
                      <a16:colId xmlns:a16="http://schemas.microsoft.com/office/drawing/2014/main" val="802019923"/>
                    </a:ext>
                  </a:extLst>
                </a:gridCol>
                <a:gridCol w="580585">
                  <a:extLst>
                    <a:ext uri="{9D8B030D-6E8A-4147-A177-3AD203B41FA5}">
                      <a16:colId xmlns:a16="http://schemas.microsoft.com/office/drawing/2014/main" val="1820621723"/>
                    </a:ext>
                  </a:extLst>
                </a:gridCol>
              </a:tblGrid>
              <a:tr h="101020">
                <a:tc>
                  <a:txBody>
                    <a:bodyPr/>
                    <a:lstStyle/>
                    <a:p>
                      <a:pPr algn="l" fontAlgn="b"/>
                      <a:r>
                        <a:rPr lang="en-GB" sz="400" b="1" i="1" u="none" strike="noStrike" dirty="0">
                          <a:solidFill>
                            <a:srgbClr val="FF0066"/>
                          </a:solidFill>
                          <a:effectLst/>
                          <a:latin typeface="Aptos Narrow" panose="020B0004020202020204" pitchFamily="34" charset="0"/>
                        </a:rPr>
                        <a:t>Data is based on held records as at 04.10.24</a:t>
                      </a:r>
                    </a:p>
                  </a:txBody>
                  <a:tcPr marL="2405" marR="2405" marT="240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FF0066"/>
                        </a:solidFill>
                        <a:effectLst/>
                        <a:latin typeface="Aptos Narrow" panose="020B0004020202020204" pitchFamily="34" charset="0"/>
                      </a:endParaRPr>
                    </a:p>
                  </a:txBody>
                  <a:tcPr marL="2405" marR="2405" marT="240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1442453"/>
                  </a:ext>
                </a:extLst>
              </a:tr>
              <a:tr h="63365">
                <a:tc gridSpan="6">
                  <a:txBody>
                    <a:bodyPr/>
                    <a:lstStyle/>
                    <a:p>
                      <a:pPr algn="ctr" fontAlgn="b"/>
                      <a:r>
                        <a:rPr lang="en-GB" sz="400" b="1" i="0" u="none" strike="noStrike" dirty="0">
                          <a:solidFill>
                            <a:srgbClr val="000000"/>
                          </a:solidFill>
                          <a:effectLst/>
                          <a:latin typeface="Aptos Narrow" panose="020B0004020202020204" pitchFamily="34" charset="0"/>
                        </a:rPr>
                        <a:t>Educational Setting Details</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3780866"/>
                  </a:ext>
                </a:extLst>
              </a:tr>
              <a:tr h="97412">
                <a:tc>
                  <a:txBody>
                    <a:bodyPr/>
                    <a:lstStyle/>
                    <a:p>
                      <a:pPr algn="l" fontAlgn="b"/>
                      <a:r>
                        <a:rPr lang="en-GB" sz="400" b="1" i="0" u="none" strike="noStrike" dirty="0">
                          <a:solidFill>
                            <a:srgbClr val="000000"/>
                          </a:solidFill>
                          <a:effectLst/>
                          <a:latin typeface="Aptos Narrow" panose="020B0004020202020204" pitchFamily="34" charset="0"/>
                        </a:rPr>
                        <a:t>DFE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400" b="0" i="0" u="none" strike="noStrike" dirty="0">
                          <a:solidFill>
                            <a:srgbClr val="000000"/>
                          </a:solidFill>
                          <a:effectLst/>
                          <a:latin typeface="Aptos Narrow" panose="020B0004020202020204" pitchFamily="34" charset="0"/>
                        </a:rPr>
                        <a:t>1</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4287221"/>
                  </a:ext>
                </a:extLst>
              </a:tr>
              <a:tr h="111843">
                <a:tc>
                  <a:txBody>
                    <a:bodyPr/>
                    <a:lstStyle/>
                    <a:p>
                      <a:pPr algn="l" fontAlgn="b"/>
                      <a:r>
                        <a:rPr lang="en-GB" sz="400" b="1" i="0" u="none" strike="noStrike" dirty="0">
                          <a:solidFill>
                            <a:srgbClr val="000000"/>
                          </a:solidFill>
                          <a:effectLst/>
                          <a:latin typeface="Aptos Narrow" panose="020B0004020202020204" pitchFamily="34" charset="0"/>
                        </a:rPr>
                        <a:t>School:</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400" b="0" i="0" u="none" strike="noStrike" dirty="0">
                          <a:solidFill>
                            <a:srgbClr val="000000"/>
                          </a:solidFill>
                          <a:effectLst/>
                          <a:latin typeface="Aptos Narrow" panose="020B0004020202020204" pitchFamily="34" charset="0"/>
                        </a:rPr>
                        <a:t>Sample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59629192"/>
                  </a:ext>
                </a:extLst>
              </a:tr>
              <a:tr h="86588">
                <a:tc>
                  <a:txBody>
                    <a:bodyPr/>
                    <a:lstStyle/>
                    <a:p>
                      <a:pPr algn="l" fontAlgn="b"/>
                      <a:r>
                        <a:rPr lang="en-GB" sz="400" b="1" i="0" u="none" strike="noStrike" dirty="0">
                          <a:solidFill>
                            <a:srgbClr val="000000"/>
                          </a:solidFill>
                          <a:effectLst/>
                          <a:latin typeface="Aptos Narrow" panose="020B0004020202020204" pitchFamily="34" charset="0"/>
                        </a:rPr>
                        <a:t>Setting Type:</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400" b="0" i="0" u="none" strike="noStrike" dirty="0">
                          <a:solidFill>
                            <a:srgbClr val="000000"/>
                          </a:solidFill>
                          <a:effectLst/>
                          <a:latin typeface="Aptos Narrow" panose="020B0004020202020204" pitchFamily="34" charset="0"/>
                        </a:rPr>
                        <a:t>Sample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76231614"/>
                  </a:ext>
                </a:extLst>
              </a:tr>
              <a:tr h="122667">
                <a:tc>
                  <a:txBody>
                    <a:bodyPr/>
                    <a:lstStyle/>
                    <a:p>
                      <a:pPr algn="l" fontAlgn="b"/>
                      <a:r>
                        <a:rPr lang="en-GB" sz="400" b="1" i="0" u="none" strike="noStrike" dirty="0">
                          <a:solidFill>
                            <a:srgbClr val="000000"/>
                          </a:solidFill>
                          <a:effectLst/>
                          <a:latin typeface="Aptos Narrow" panose="020B0004020202020204" pitchFamily="34" charset="0"/>
                        </a:rPr>
                        <a:t>Head/Principal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84102129"/>
                  </a:ext>
                </a:extLst>
              </a:tr>
              <a:tr h="137097">
                <a:tc>
                  <a:txBody>
                    <a:bodyPr/>
                    <a:lstStyle/>
                    <a:p>
                      <a:pPr algn="l" fontAlgn="b"/>
                      <a:r>
                        <a:rPr lang="en-GB" sz="400" b="1" i="0" u="none" strike="noStrike" dirty="0">
                          <a:solidFill>
                            <a:srgbClr val="000000"/>
                          </a:solidFill>
                          <a:effectLst/>
                          <a:latin typeface="Aptos Narrow" panose="020B0004020202020204" pitchFamily="34" charset="0"/>
                        </a:rPr>
                        <a:t>Head/Principal  Contact Details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83205509"/>
                  </a:ext>
                </a:extLst>
              </a:tr>
              <a:tr h="93804">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58138582"/>
                  </a:ext>
                </a:extLst>
              </a:tr>
              <a:tr h="97412">
                <a:tc gridSpan="5">
                  <a:txBody>
                    <a:bodyPr/>
                    <a:lstStyle/>
                    <a:p>
                      <a:pPr algn="ctr" fontAlgn="b"/>
                      <a:r>
                        <a:rPr lang="en-GB" sz="400" b="1" i="0" u="none" strike="noStrike" dirty="0">
                          <a:solidFill>
                            <a:srgbClr val="000000"/>
                          </a:solidFill>
                          <a:effectLst/>
                          <a:latin typeface="Aptos Narrow" panose="020B0004020202020204" pitchFamily="34" charset="0"/>
                        </a:rPr>
                        <a:t>Funding Details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12681108"/>
                  </a:ext>
                </a:extLst>
              </a:tr>
              <a:tr h="151529">
                <a:tc gridSpan="2">
                  <a:txBody>
                    <a:bodyPr/>
                    <a:lstStyle/>
                    <a:p>
                      <a:pPr algn="ctr" fontAlgn="b"/>
                      <a:r>
                        <a:rPr lang="en-GB" sz="400" b="1" i="0" u="none" strike="noStrike" dirty="0">
                          <a:solidFill>
                            <a:srgbClr val="000000"/>
                          </a:solidFill>
                          <a:effectLst/>
                          <a:latin typeface="Aptos Narrow" panose="020B0004020202020204" pitchFamily="34" charset="0"/>
                        </a:rPr>
                        <a:t>Type</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fontAlgn="b"/>
                      <a:r>
                        <a:rPr lang="en-GB" sz="400" b="1" i="0" u="none" strike="noStrike" dirty="0">
                          <a:solidFill>
                            <a:srgbClr val="000000"/>
                          </a:solidFill>
                          <a:effectLst/>
                          <a:latin typeface="Aptos Narrow" panose="020B0004020202020204" pitchFamily="34" charset="0"/>
                        </a:rPr>
                        <a:t>Total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Number</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Pupil Average</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84979837"/>
                  </a:ext>
                </a:extLst>
              </a:tr>
              <a:tr h="140705">
                <a:tc gridSpan="2">
                  <a:txBody>
                    <a:bodyPr/>
                    <a:lstStyle/>
                    <a:p>
                      <a:pPr algn="l" fontAlgn="b"/>
                      <a:r>
                        <a:rPr lang="en-GB" sz="400" b="0" i="0" u="none" strike="noStrike" dirty="0">
                          <a:solidFill>
                            <a:srgbClr val="000000"/>
                          </a:solidFill>
                          <a:effectLst/>
                          <a:latin typeface="Aptos Narrow" panose="020B0004020202020204" pitchFamily="34" charset="0"/>
                        </a:rPr>
                        <a:t>Place Funding - Agreed Commissioned Numbers</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fontAlgn="b"/>
                      <a:r>
                        <a:rPr lang="en-GB" sz="400" b="0" i="0" u="none" strike="noStrike" dirty="0">
                          <a:solidFill>
                            <a:srgbClr val="000000"/>
                          </a:solidFill>
                          <a:effectLst/>
                          <a:latin typeface="Aptos Narrow" panose="020B0004020202020204" pitchFamily="34" charset="0"/>
                        </a:rPr>
                        <a:t>200,000</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200</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10,000</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88844365"/>
                  </a:ext>
                </a:extLst>
              </a:tr>
              <a:tr h="158745">
                <a:tc gridSpan="2">
                  <a:txBody>
                    <a:bodyPr/>
                    <a:lstStyle/>
                    <a:p>
                      <a:pPr algn="l" fontAlgn="b"/>
                      <a:r>
                        <a:rPr lang="en-GB" sz="400" b="0" i="0" u="none" strike="noStrike" dirty="0">
                          <a:solidFill>
                            <a:srgbClr val="000000"/>
                          </a:solidFill>
                          <a:effectLst/>
                          <a:latin typeface="Aptos Narrow" panose="020B0004020202020204" pitchFamily="34" charset="0"/>
                        </a:rPr>
                        <a:t>EHC Plans - Top Up Banding Funding</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GB"/>
                    </a:p>
                  </a:txBody>
                  <a:tcPr/>
                </a:tc>
                <a:tc>
                  <a:txBody>
                    <a:bodyPr/>
                    <a:lstStyle/>
                    <a:p>
                      <a:pPr algn="ctr" fontAlgn="b"/>
                      <a:r>
                        <a:rPr lang="en-GB" sz="400" b="0" i="0" u="none" strike="noStrike" dirty="0">
                          <a:solidFill>
                            <a:srgbClr val="000000"/>
                          </a:solidFill>
                          <a:effectLst/>
                          <a:latin typeface="Aptos Narrow" panose="020B0004020202020204" pitchFamily="34" charset="0"/>
                        </a:rPr>
                        <a:t>3,000,000</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200</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15,000</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47813529"/>
                  </a:ext>
                </a:extLst>
              </a:tr>
              <a:tr h="122667">
                <a:tc gridSpan="2">
                  <a:txBody>
                    <a:bodyPr/>
                    <a:lstStyle/>
                    <a:p>
                      <a:pPr algn="l" fontAlgn="b"/>
                      <a:r>
                        <a:rPr lang="en-GB" sz="400" b="0" i="0" u="none" strike="noStrike" dirty="0">
                          <a:solidFill>
                            <a:srgbClr val="000000"/>
                          </a:solidFill>
                          <a:effectLst/>
                          <a:latin typeface="Aptos Narrow" panose="020B0004020202020204" pitchFamily="34" charset="0"/>
                        </a:rPr>
                        <a:t>Environmental Funding</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GB"/>
                    </a:p>
                  </a:txBody>
                  <a:tcPr/>
                </a:tc>
                <a:tc>
                  <a:txBody>
                    <a:bodyPr/>
                    <a:lstStyle/>
                    <a:p>
                      <a:pPr algn="ctr" fontAlgn="b"/>
                      <a:r>
                        <a:rPr lang="en-GB" sz="400" b="0" i="0" u="none" strike="noStrike" dirty="0">
                          <a:solidFill>
                            <a:srgbClr val="000000"/>
                          </a:solidFill>
                          <a:effectLst/>
                          <a:latin typeface="Aptos Narrow" panose="020B0004020202020204" pitchFamily="34" charset="0"/>
                        </a:rPr>
                        <a:t>200,000</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200</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1,000</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88750337"/>
                  </a:ext>
                </a:extLst>
              </a:tr>
              <a:tr h="144313">
                <a:tc gridSpan="2">
                  <a:txBody>
                    <a:bodyPr/>
                    <a:lstStyle/>
                    <a:p>
                      <a:pPr algn="l" fontAlgn="b"/>
                      <a:r>
                        <a:rPr lang="en-GB" sz="400" b="0" i="0" u="none" strike="noStrike" dirty="0">
                          <a:solidFill>
                            <a:srgbClr val="000000"/>
                          </a:solidFill>
                          <a:effectLst/>
                          <a:latin typeface="Aptos Narrow" panose="020B0004020202020204" pitchFamily="34" charset="0"/>
                        </a:rPr>
                        <a:t>Transitional Protection Funding</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GB"/>
                    </a:p>
                  </a:txBody>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982222081"/>
                  </a:ext>
                </a:extLst>
              </a:tr>
              <a:tr h="144313">
                <a:tc gridSpan="2">
                  <a:txBody>
                    <a:bodyPr/>
                    <a:lstStyle/>
                    <a:p>
                      <a:pPr algn="l" fontAlgn="b"/>
                      <a:r>
                        <a:rPr lang="en-GB" sz="400" b="0" i="0" u="none" strike="noStrike" dirty="0">
                          <a:solidFill>
                            <a:srgbClr val="000000"/>
                          </a:solidFill>
                          <a:effectLst/>
                          <a:latin typeface="Aptos Narrow" panose="020B0004020202020204" pitchFamily="34" charset="0"/>
                        </a:rPr>
                        <a:t>ESN</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GB"/>
                    </a:p>
                  </a:txBody>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631400655"/>
                  </a:ext>
                </a:extLst>
              </a:tr>
              <a:tr h="144313">
                <a:tc gridSpan="2">
                  <a:txBody>
                    <a:bodyPr/>
                    <a:lstStyle/>
                    <a:p>
                      <a:pPr algn="l" fontAlgn="b"/>
                      <a:r>
                        <a:rPr lang="en-GB" sz="400" b="0" i="0" u="none" strike="noStrike" dirty="0">
                          <a:solidFill>
                            <a:srgbClr val="000000"/>
                          </a:solidFill>
                          <a:effectLst/>
                          <a:latin typeface="Aptos Narrow" panose="020B0004020202020204" pitchFamily="34" charset="0"/>
                        </a:rPr>
                        <a:t>Fixed Costs</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GB"/>
                    </a:p>
                  </a:txBody>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13857057"/>
                  </a:ext>
                </a:extLst>
              </a:tr>
              <a:tr h="286391">
                <a:tc gridSpan="2">
                  <a:txBody>
                    <a:bodyPr/>
                    <a:lstStyle/>
                    <a:p>
                      <a:pPr algn="l" fontAlgn="b"/>
                      <a:r>
                        <a:rPr lang="en-GB" sz="400" b="0" i="0" u="none" strike="noStrike" dirty="0">
                          <a:solidFill>
                            <a:srgbClr val="000000"/>
                          </a:solidFill>
                          <a:effectLst/>
                          <a:latin typeface="Aptos Narrow" panose="020B0004020202020204" pitchFamily="34" charset="0"/>
                        </a:rPr>
                        <a:t>Residential</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GB"/>
                    </a:p>
                  </a:txBody>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07834525"/>
                  </a:ext>
                </a:extLst>
              </a:tr>
              <a:tr h="140705">
                <a:tc gridSpan="2">
                  <a:txBody>
                    <a:bodyPr/>
                    <a:lstStyle/>
                    <a:p>
                      <a:pPr algn="l" fontAlgn="b"/>
                      <a:r>
                        <a:rPr lang="en-GB" sz="400" b="0" i="0" u="none" strike="noStrike" dirty="0">
                          <a:solidFill>
                            <a:srgbClr val="000000"/>
                          </a:solidFill>
                          <a:effectLst/>
                          <a:latin typeface="Aptos Narrow" panose="020B0004020202020204" pitchFamily="34" charset="0"/>
                        </a:rPr>
                        <a:t>Additional Place Funding</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GB"/>
                    </a:p>
                  </a:txBody>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1082944"/>
                  </a:ext>
                </a:extLst>
              </a:tr>
              <a:tr h="144313">
                <a:tc gridSpan="2">
                  <a:txBody>
                    <a:bodyPr/>
                    <a:lstStyle/>
                    <a:p>
                      <a:pPr algn="l" fontAlgn="b"/>
                      <a:r>
                        <a:rPr lang="en-GB" sz="400" b="0" i="0" u="none" strike="noStrike" dirty="0">
                          <a:solidFill>
                            <a:srgbClr val="000000"/>
                          </a:solidFill>
                          <a:effectLst/>
                          <a:latin typeface="Aptos Narrow" panose="020B0004020202020204" pitchFamily="34" charset="0"/>
                        </a:rPr>
                        <a:t>Other</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GB"/>
                    </a:p>
                  </a:txBody>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67083570"/>
                  </a:ext>
                </a:extLst>
              </a:tr>
              <a:tr h="144313">
                <a:tc gridSpan="2">
                  <a:txBody>
                    <a:bodyPr/>
                    <a:lstStyle/>
                    <a:p>
                      <a:pPr algn="l"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71724866"/>
                  </a:ext>
                </a:extLst>
              </a:tr>
              <a:tr h="155137">
                <a:tc gridSpan="2">
                  <a:txBody>
                    <a:bodyPr/>
                    <a:lstStyle/>
                    <a:p>
                      <a:pPr algn="l" fontAlgn="b"/>
                      <a:r>
                        <a:rPr lang="en-GB" sz="400" b="1" i="0" u="none" strike="noStrike" dirty="0">
                          <a:solidFill>
                            <a:srgbClr val="000000"/>
                          </a:solidFill>
                          <a:effectLst/>
                          <a:latin typeface="Aptos Narrow" panose="020B0004020202020204" pitchFamily="34" charset="0"/>
                        </a:rPr>
                        <a:t>Total</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fontAlgn="b"/>
                      <a:r>
                        <a:rPr lang="en-GB" sz="400" b="1" i="0" u="none" strike="noStrike" dirty="0">
                          <a:solidFill>
                            <a:srgbClr val="000000"/>
                          </a:solidFill>
                          <a:effectLst/>
                          <a:latin typeface="Aptos Narrow" panose="020B0004020202020204" pitchFamily="34" charset="0"/>
                        </a:rPr>
                        <a:t>3,400,000</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07985574"/>
                  </a:ext>
                </a:extLst>
              </a:tr>
              <a:tr h="97412">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3480164"/>
                  </a:ext>
                </a:extLst>
              </a:tr>
              <a:tr h="97412">
                <a:tc gridSpan="6">
                  <a:txBody>
                    <a:bodyPr/>
                    <a:lstStyle/>
                    <a:p>
                      <a:pPr algn="ctr" fontAlgn="b"/>
                      <a:r>
                        <a:rPr lang="en-GB" sz="400" b="1" i="0" u="none" strike="noStrike" dirty="0">
                          <a:solidFill>
                            <a:srgbClr val="000000"/>
                          </a:solidFill>
                          <a:effectLst/>
                          <a:latin typeface="Aptos Narrow" panose="020B0004020202020204" pitchFamily="34" charset="0"/>
                        </a:rPr>
                        <a:t>Banding Breakdown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55744114"/>
                  </a:ext>
                </a:extLst>
              </a:tr>
              <a:tr h="151529">
                <a:tc>
                  <a:txBody>
                    <a:bodyPr/>
                    <a:lstStyle/>
                    <a:p>
                      <a:pPr algn="ctr" fontAlgn="b"/>
                      <a:r>
                        <a:rPr lang="en-GB" sz="400" b="1" i="0" u="none" strike="noStrike" dirty="0">
                          <a:solidFill>
                            <a:srgbClr val="000000"/>
                          </a:solidFill>
                          <a:effectLst/>
                          <a:latin typeface="Aptos Narrow" panose="020B0004020202020204" pitchFamily="34" charset="0"/>
                        </a:rPr>
                        <a:t>Band</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1</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2</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3</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4</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Total Per Banding</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346101"/>
                  </a:ext>
                </a:extLst>
              </a:tr>
              <a:tr h="93804">
                <a:tc>
                  <a:txBody>
                    <a:bodyPr/>
                    <a:lstStyle/>
                    <a:p>
                      <a:pPr algn="ctr" fontAlgn="b"/>
                      <a:r>
                        <a:rPr lang="en-GB" sz="400" b="1" i="0" u="none" strike="noStrike" dirty="0">
                          <a:solidFill>
                            <a:srgbClr val="000000"/>
                          </a:solidFill>
                          <a:effectLst/>
                          <a:latin typeface="Aptos Narrow" panose="020B0004020202020204" pitchFamily="34" charset="0"/>
                        </a:rPr>
                        <a:t>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400" b="0" i="0" u="none" strike="noStrike" dirty="0">
                          <a:solidFill>
                            <a:srgbClr val="000000"/>
                          </a:solidFill>
                          <a:effectLst/>
                          <a:latin typeface="Aptos Narrow" panose="020B0004020202020204" pitchFamily="34" charset="0"/>
                        </a:rPr>
                        <a:t>0</a:t>
                      </a:r>
                    </a:p>
                  </a:txBody>
                  <a:tcPr marL="2405" marR="2405" marT="24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1339817"/>
                  </a:ext>
                </a:extLst>
              </a:tr>
              <a:tr h="93804">
                <a:tc>
                  <a:txBody>
                    <a:bodyPr/>
                    <a:lstStyle/>
                    <a:p>
                      <a:pPr algn="ctr" fontAlgn="b"/>
                      <a:r>
                        <a:rPr lang="en-GB" sz="400" b="1" i="0" u="none" strike="noStrike" dirty="0">
                          <a:solidFill>
                            <a:srgbClr val="000000"/>
                          </a:solidFill>
                          <a:effectLst/>
                          <a:latin typeface="Aptos Narrow" panose="020B0004020202020204" pitchFamily="34" charset="0"/>
                        </a:rPr>
                        <a:t>B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400" b="0" i="0" u="none" strike="noStrike" dirty="0">
                          <a:solidFill>
                            <a:srgbClr val="000000"/>
                          </a:solidFill>
                          <a:effectLst/>
                          <a:latin typeface="Aptos Narrow" panose="020B0004020202020204" pitchFamily="34" charset="0"/>
                        </a:rPr>
                        <a:t>0</a:t>
                      </a:r>
                    </a:p>
                  </a:txBody>
                  <a:tcPr marL="2405" marR="2405" marT="24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3843950"/>
                  </a:ext>
                </a:extLst>
              </a:tr>
              <a:tr h="93804">
                <a:tc>
                  <a:txBody>
                    <a:bodyPr/>
                    <a:lstStyle/>
                    <a:p>
                      <a:pPr algn="ctr" fontAlgn="b"/>
                      <a:r>
                        <a:rPr lang="en-GB" sz="400" b="1" i="0" u="none" strike="noStrike" dirty="0">
                          <a:solidFill>
                            <a:srgbClr val="000000"/>
                          </a:solidFill>
                          <a:effectLst/>
                          <a:latin typeface="Aptos Narrow" panose="020B0004020202020204" pitchFamily="34" charset="0"/>
                        </a:rPr>
                        <a:t>C</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400" b="0" i="0" u="none" strike="noStrike" dirty="0">
                          <a:solidFill>
                            <a:srgbClr val="000000"/>
                          </a:solidFill>
                          <a:effectLst/>
                          <a:latin typeface="Aptos Narrow" panose="020B0004020202020204" pitchFamily="34" charset="0"/>
                        </a:rPr>
                        <a:t>0</a:t>
                      </a:r>
                    </a:p>
                  </a:txBody>
                  <a:tcPr marL="2405" marR="2405" marT="24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6445987"/>
                  </a:ext>
                </a:extLst>
              </a:tr>
              <a:tr h="93804">
                <a:tc>
                  <a:txBody>
                    <a:bodyPr/>
                    <a:lstStyle/>
                    <a:p>
                      <a:pPr algn="ctr" fontAlgn="b"/>
                      <a:r>
                        <a:rPr lang="en-GB" sz="400" b="1" i="0" u="none" strike="noStrike" dirty="0">
                          <a:solidFill>
                            <a:srgbClr val="000000"/>
                          </a:solidFill>
                          <a:effectLst/>
                          <a:latin typeface="Aptos Narrow" panose="020B0004020202020204" pitchFamily="34" charset="0"/>
                        </a:rPr>
                        <a:t>D</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400" b="0" i="0" u="none" strike="noStrike" dirty="0">
                          <a:solidFill>
                            <a:srgbClr val="000000"/>
                          </a:solidFill>
                          <a:effectLst/>
                          <a:latin typeface="Aptos Narrow" panose="020B0004020202020204" pitchFamily="34" charset="0"/>
                        </a:rPr>
                        <a:t>0</a:t>
                      </a:r>
                    </a:p>
                  </a:txBody>
                  <a:tcPr marL="2405" marR="2405" marT="24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0399532"/>
                  </a:ext>
                </a:extLst>
              </a:tr>
              <a:tr h="93804">
                <a:tc>
                  <a:txBody>
                    <a:bodyPr/>
                    <a:lstStyle/>
                    <a:p>
                      <a:pPr algn="ctr" fontAlgn="b"/>
                      <a:r>
                        <a:rPr lang="en-GB" sz="400" b="1" i="0" u="none" strike="noStrike" dirty="0">
                          <a:solidFill>
                            <a:srgbClr val="000000"/>
                          </a:solidFill>
                          <a:effectLst/>
                          <a:latin typeface="Aptos Narrow" panose="020B0004020202020204" pitchFamily="34" charset="0"/>
                        </a:rPr>
                        <a:t>E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400" b="0" i="0" u="none" strike="noStrike" dirty="0">
                          <a:solidFill>
                            <a:srgbClr val="000000"/>
                          </a:solidFill>
                          <a:effectLst/>
                          <a:latin typeface="Aptos Narrow" panose="020B0004020202020204" pitchFamily="34" charset="0"/>
                        </a:rPr>
                        <a:t>0</a:t>
                      </a:r>
                    </a:p>
                  </a:txBody>
                  <a:tcPr marL="2405" marR="2405" marT="24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1812640"/>
                  </a:ext>
                </a:extLst>
              </a:tr>
              <a:tr h="111843">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8930872"/>
                  </a:ext>
                </a:extLst>
              </a:tr>
              <a:tr h="75764">
                <a:tc gridSpan="6">
                  <a:txBody>
                    <a:bodyPr/>
                    <a:lstStyle/>
                    <a:p>
                      <a:pPr algn="ctr" fontAlgn="b"/>
                      <a:r>
                        <a:rPr lang="en-GB" sz="400" b="1" i="0" u="none" strike="noStrike" dirty="0">
                          <a:solidFill>
                            <a:srgbClr val="000000"/>
                          </a:solidFill>
                          <a:effectLst/>
                          <a:latin typeface="Aptos Narrow" panose="020B0004020202020204" pitchFamily="34" charset="0"/>
                        </a:rPr>
                        <a:t>Banding Funding Breakdown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6764391"/>
                  </a:ext>
                </a:extLst>
              </a:tr>
              <a:tr h="151529">
                <a:tc>
                  <a:txBody>
                    <a:bodyPr/>
                    <a:lstStyle/>
                    <a:p>
                      <a:pPr algn="ctr" fontAlgn="b"/>
                      <a:r>
                        <a:rPr lang="en-GB" sz="400" b="1" i="0" u="none" strike="noStrike" dirty="0">
                          <a:solidFill>
                            <a:srgbClr val="000000"/>
                          </a:solidFill>
                          <a:effectLst/>
                          <a:latin typeface="Aptos Narrow" panose="020B0004020202020204" pitchFamily="34" charset="0"/>
                        </a:rPr>
                        <a:t>Band</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1</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2</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3</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4</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1" i="0" u="none" strike="noStrike" dirty="0">
                          <a:solidFill>
                            <a:srgbClr val="000000"/>
                          </a:solidFill>
                          <a:effectLst/>
                          <a:latin typeface="Aptos Narrow" panose="020B0004020202020204" pitchFamily="34" charset="0"/>
                        </a:rPr>
                        <a:t>Total Per Banding</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3101457"/>
                  </a:ext>
                </a:extLst>
              </a:tr>
              <a:tr h="93804">
                <a:tc>
                  <a:txBody>
                    <a:bodyPr/>
                    <a:lstStyle/>
                    <a:p>
                      <a:pPr algn="ctr" fontAlgn="b"/>
                      <a:r>
                        <a:rPr lang="en-GB" sz="400" b="1" i="0" u="none" strike="noStrike" dirty="0">
                          <a:solidFill>
                            <a:srgbClr val="000000"/>
                          </a:solidFill>
                          <a:effectLst/>
                          <a:latin typeface="Aptos Narrow" panose="020B0004020202020204" pitchFamily="34" charset="0"/>
                        </a:rPr>
                        <a:t>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400" b="0" i="0" u="none" strike="noStrike" dirty="0">
                          <a:solidFill>
                            <a:srgbClr val="000000"/>
                          </a:solidFill>
                          <a:effectLst/>
                          <a:latin typeface="Aptos Narrow" panose="020B0004020202020204" pitchFamily="34" charset="0"/>
                        </a:rPr>
                        <a:t>0</a:t>
                      </a:r>
                    </a:p>
                  </a:txBody>
                  <a:tcPr marL="2405" marR="2405" marT="24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0810111"/>
                  </a:ext>
                </a:extLst>
              </a:tr>
              <a:tr h="93804">
                <a:tc>
                  <a:txBody>
                    <a:bodyPr/>
                    <a:lstStyle/>
                    <a:p>
                      <a:pPr algn="ctr" fontAlgn="b"/>
                      <a:r>
                        <a:rPr lang="en-GB" sz="400" b="1" i="0" u="none" strike="noStrike" dirty="0">
                          <a:solidFill>
                            <a:srgbClr val="000000"/>
                          </a:solidFill>
                          <a:effectLst/>
                          <a:latin typeface="Aptos Narrow" panose="020B0004020202020204" pitchFamily="34" charset="0"/>
                        </a:rPr>
                        <a:t>B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400" b="0" i="0" u="none" strike="noStrike" dirty="0">
                          <a:solidFill>
                            <a:srgbClr val="000000"/>
                          </a:solidFill>
                          <a:effectLst/>
                          <a:latin typeface="Aptos Narrow" panose="020B0004020202020204" pitchFamily="34" charset="0"/>
                        </a:rPr>
                        <a:t>0</a:t>
                      </a:r>
                    </a:p>
                  </a:txBody>
                  <a:tcPr marL="2405" marR="2405" marT="24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2120562"/>
                  </a:ext>
                </a:extLst>
              </a:tr>
              <a:tr h="93804">
                <a:tc>
                  <a:txBody>
                    <a:bodyPr/>
                    <a:lstStyle/>
                    <a:p>
                      <a:pPr algn="ctr" fontAlgn="b"/>
                      <a:r>
                        <a:rPr lang="en-GB" sz="400" b="1" i="0" u="none" strike="noStrike" dirty="0">
                          <a:solidFill>
                            <a:srgbClr val="000000"/>
                          </a:solidFill>
                          <a:effectLst/>
                          <a:latin typeface="Aptos Narrow" panose="020B0004020202020204" pitchFamily="34" charset="0"/>
                        </a:rPr>
                        <a:t>C</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400" b="0" i="0" u="none" strike="noStrike" dirty="0">
                          <a:solidFill>
                            <a:srgbClr val="000000"/>
                          </a:solidFill>
                          <a:effectLst/>
                          <a:latin typeface="Aptos Narrow" panose="020B0004020202020204" pitchFamily="34" charset="0"/>
                        </a:rPr>
                        <a:t>0</a:t>
                      </a:r>
                    </a:p>
                  </a:txBody>
                  <a:tcPr marL="2405" marR="2405" marT="24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401270"/>
                  </a:ext>
                </a:extLst>
              </a:tr>
              <a:tr h="93804">
                <a:tc>
                  <a:txBody>
                    <a:bodyPr/>
                    <a:lstStyle/>
                    <a:p>
                      <a:pPr algn="ctr" fontAlgn="b"/>
                      <a:r>
                        <a:rPr lang="en-GB" sz="400" b="1" i="0" u="none" strike="noStrike" dirty="0">
                          <a:solidFill>
                            <a:srgbClr val="000000"/>
                          </a:solidFill>
                          <a:effectLst/>
                          <a:latin typeface="Aptos Narrow" panose="020B0004020202020204" pitchFamily="34" charset="0"/>
                        </a:rPr>
                        <a:t>D</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400" b="0" i="0" u="none" strike="noStrike" dirty="0">
                          <a:solidFill>
                            <a:srgbClr val="000000"/>
                          </a:solidFill>
                          <a:effectLst/>
                          <a:latin typeface="Aptos Narrow" panose="020B0004020202020204" pitchFamily="34" charset="0"/>
                        </a:rPr>
                        <a:t>0</a:t>
                      </a:r>
                    </a:p>
                  </a:txBody>
                  <a:tcPr marL="2405" marR="2405" marT="24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427811"/>
                  </a:ext>
                </a:extLst>
              </a:tr>
              <a:tr h="93804">
                <a:tc>
                  <a:txBody>
                    <a:bodyPr/>
                    <a:lstStyle/>
                    <a:p>
                      <a:pPr algn="ctr" fontAlgn="b"/>
                      <a:r>
                        <a:rPr lang="en-GB" sz="400" b="1" i="0" u="none" strike="noStrike" dirty="0">
                          <a:solidFill>
                            <a:srgbClr val="000000"/>
                          </a:solidFill>
                          <a:effectLst/>
                          <a:latin typeface="Aptos Narrow" panose="020B0004020202020204" pitchFamily="34" charset="0"/>
                        </a:rPr>
                        <a:t>E  </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400" b="0" i="0" u="none" strike="noStrike" dirty="0">
                          <a:solidFill>
                            <a:srgbClr val="000000"/>
                          </a:solidFill>
                          <a:effectLst/>
                          <a:latin typeface="Aptos Narrow" panose="020B0004020202020204" pitchFamily="34" charset="0"/>
                        </a:rPr>
                        <a:t>0</a:t>
                      </a:r>
                    </a:p>
                  </a:txBody>
                  <a:tcPr marL="2405" marR="2405" marT="24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400" b="0" i="0" u="none" strike="noStrike" dirty="0">
                          <a:solidFill>
                            <a:srgbClr val="000000"/>
                          </a:solidFill>
                          <a:effectLst/>
                          <a:latin typeface="Aptos Narrow" panose="020B0004020202020204" pitchFamily="34" charset="0"/>
                        </a:rPr>
                        <a:t>#N/A</a:t>
                      </a:r>
                    </a:p>
                  </a:txBody>
                  <a:tcPr marL="2405" marR="2405" marT="2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8910063"/>
                  </a:ext>
                </a:extLst>
              </a:tr>
              <a:tr h="93804">
                <a:tc>
                  <a:txBody>
                    <a:bodyPr/>
                    <a:lstStyle/>
                    <a:p>
                      <a:pPr algn="ctr" fontAlgn="b"/>
                      <a:endParaRPr lang="en-GB" sz="400" b="1"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GB" sz="400" b="0" i="0" u="none" strike="noStrike" dirty="0">
                        <a:solidFill>
                          <a:srgbClr val="000000"/>
                        </a:solidFill>
                        <a:effectLst/>
                        <a:latin typeface="Aptos Narrow" panose="020B0004020202020204" pitchFamily="34" charset="0"/>
                      </a:endParaRPr>
                    </a:p>
                  </a:txBody>
                  <a:tcPr marL="2405" marR="2405" marT="240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endParaRPr lang="en-GB" sz="400" b="0" i="0" u="none" strike="noStrike" dirty="0">
                        <a:solidFill>
                          <a:srgbClr val="000000"/>
                        </a:solidFill>
                        <a:effectLst/>
                        <a:latin typeface="Aptos Narrow" panose="020B0004020202020204" pitchFamily="34" charset="0"/>
                      </a:endParaRPr>
                    </a:p>
                  </a:txBody>
                  <a:tcPr marL="2405" marR="2405" marT="2405"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15615062"/>
                  </a:ext>
                </a:extLst>
              </a:tr>
            </a:tbl>
          </a:graphicData>
        </a:graphic>
      </p:graphicFrame>
      <p:graphicFrame>
        <p:nvGraphicFramePr>
          <p:cNvPr id="8" name="Table 7" descr="Sample questionnaire -Special">
            <a:extLst>
              <a:ext uri="{FF2B5EF4-FFF2-40B4-BE49-F238E27FC236}">
                <a16:creationId xmlns:a16="http://schemas.microsoft.com/office/drawing/2014/main" id="{C8920DA0-8847-8C40-3CC7-AE4DF3A11D1C}"/>
              </a:ext>
            </a:extLst>
          </p:cNvPr>
          <p:cNvGraphicFramePr>
            <a:graphicFrameLocks noGrp="1"/>
          </p:cNvGraphicFramePr>
          <p:nvPr>
            <p:extLst>
              <p:ext uri="{D42A27DB-BD31-4B8C-83A1-F6EECF244321}">
                <p14:modId xmlns:p14="http://schemas.microsoft.com/office/powerpoint/2010/main" val="1349158527"/>
              </p:ext>
            </p:extLst>
          </p:nvPr>
        </p:nvGraphicFramePr>
        <p:xfrm>
          <a:off x="6095999" y="1268761"/>
          <a:ext cx="4384193" cy="4634819"/>
        </p:xfrm>
        <a:graphic>
          <a:graphicData uri="http://schemas.openxmlformats.org/drawingml/2006/table">
            <a:tbl>
              <a:tblPr/>
              <a:tblGrid>
                <a:gridCol w="1147459">
                  <a:extLst>
                    <a:ext uri="{9D8B030D-6E8A-4147-A177-3AD203B41FA5}">
                      <a16:colId xmlns:a16="http://schemas.microsoft.com/office/drawing/2014/main" val="2043847788"/>
                    </a:ext>
                  </a:extLst>
                </a:gridCol>
                <a:gridCol w="197411">
                  <a:extLst>
                    <a:ext uri="{9D8B030D-6E8A-4147-A177-3AD203B41FA5}">
                      <a16:colId xmlns:a16="http://schemas.microsoft.com/office/drawing/2014/main" val="482015730"/>
                    </a:ext>
                  </a:extLst>
                </a:gridCol>
                <a:gridCol w="123381">
                  <a:extLst>
                    <a:ext uri="{9D8B030D-6E8A-4147-A177-3AD203B41FA5}">
                      <a16:colId xmlns:a16="http://schemas.microsoft.com/office/drawing/2014/main" val="3680003927"/>
                    </a:ext>
                  </a:extLst>
                </a:gridCol>
                <a:gridCol w="197411">
                  <a:extLst>
                    <a:ext uri="{9D8B030D-6E8A-4147-A177-3AD203B41FA5}">
                      <a16:colId xmlns:a16="http://schemas.microsoft.com/office/drawing/2014/main" val="108240501"/>
                    </a:ext>
                  </a:extLst>
                </a:gridCol>
                <a:gridCol w="197411">
                  <a:extLst>
                    <a:ext uri="{9D8B030D-6E8A-4147-A177-3AD203B41FA5}">
                      <a16:colId xmlns:a16="http://schemas.microsoft.com/office/drawing/2014/main" val="33960707"/>
                    </a:ext>
                  </a:extLst>
                </a:gridCol>
                <a:gridCol w="263216">
                  <a:extLst>
                    <a:ext uri="{9D8B030D-6E8A-4147-A177-3AD203B41FA5}">
                      <a16:colId xmlns:a16="http://schemas.microsoft.com/office/drawing/2014/main" val="3202316430"/>
                    </a:ext>
                  </a:extLst>
                </a:gridCol>
                <a:gridCol w="74029">
                  <a:extLst>
                    <a:ext uri="{9D8B030D-6E8A-4147-A177-3AD203B41FA5}">
                      <a16:colId xmlns:a16="http://schemas.microsoft.com/office/drawing/2014/main" val="2396129560"/>
                    </a:ext>
                  </a:extLst>
                </a:gridCol>
                <a:gridCol w="2183875">
                  <a:extLst>
                    <a:ext uri="{9D8B030D-6E8A-4147-A177-3AD203B41FA5}">
                      <a16:colId xmlns:a16="http://schemas.microsoft.com/office/drawing/2014/main" val="2626494343"/>
                    </a:ext>
                  </a:extLst>
                </a:gridCol>
              </a:tblGrid>
              <a:tr h="165491">
                <a:tc>
                  <a:txBody>
                    <a:bodyPr/>
                    <a:lstStyle/>
                    <a:p>
                      <a:pPr algn="l" fontAlgn="b"/>
                      <a:r>
                        <a:rPr lang="en-GB" sz="500" b="1" i="0" u="none" strike="noStrike">
                          <a:solidFill>
                            <a:srgbClr val="FF0066"/>
                          </a:solidFill>
                          <a:effectLst/>
                          <a:latin typeface="Aptos Narrow" panose="020B0004020202020204" pitchFamily="34" charset="0"/>
                        </a:rPr>
                        <a:t>Funding cost based on the most recent issued plan </a:t>
                      </a:r>
                    </a:p>
                  </a:txBody>
                  <a:tcPr marL="2931" marR="2931" marT="2931" marB="0" anchor="b">
                    <a:lnL>
                      <a:noFill/>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extLst>
                  <a:ext uri="{0D108BD9-81ED-4DB2-BD59-A6C34878D82A}">
                    <a16:rowId xmlns:a16="http://schemas.microsoft.com/office/drawing/2014/main" val="33581051"/>
                  </a:ext>
                </a:extLst>
              </a:tr>
              <a:tr h="84211">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5224365"/>
                  </a:ext>
                </a:extLst>
              </a:tr>
              <a:tr h="139947">
                <a:tc gridSpan="6">
                  <a:txBody>
                    <a:bodyPr/>
                    <a:lstStyle/>
                    <a:p>
                      <a:pPr algn="ctr" fontAlgn="b"/>
                      <a:r>
                        <a:rPr lang="en-GB" sz="500" b="1" i="0" u="none" strike="noStrike">
                          <a:solidFill>
                            <a:srgbClr val="000000"/>
                          </a:solidFill>
                          <a:effectLst/>
                          <a:latin typeface="Aptos Narrow" panose="020B0004020202020204" pitchFamily="34" charset="0"/>
                        </a:rPr>
                        <a:t>Pupil Details</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500" b="1" i="0" u="none" strike="noStrike">
                          <a:solidFill>
                            <a:srgbClr val="000000"/>
                          </a:solidFill>
                          <a:effectLst/>
                          <a:latin typeface="Aptos Narrow" panose="020B0004020202020204" pitchFamily="34" charset="0"/>
                        </a:rPr>
                        <a:t>Comments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2616498495"/>
                  </a:ext>
                </a:extLst>
              </a:tr>
              <a:tr h="100587">
                <a:tc>
                  <a:txBody>
                    <a:bodyPr/>
                    <a:lstStyle/>
                    <a:p>
                      <a:pPr algn="l" fontAlgn="b"/>
                      <a:r>
                        <a:rPr lang="en-GB" sz="500" b="1" i="0" u="none" strike="noStrike">
                          <a:solidFill>
                            <a:srgbClr val="000000"/>
                          </a:solidFill>
                          <a:effectLst/>
                          <a:latin typeface="Aptos Narrow" panose="020B0004020202020204" pitchFamily="34" charset="0"/>
                        </a:rPr>
                        <a:t>Sample Number</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a:solidFill>
                            <a:srgbClr val="000000"/>
                          </a:solidFill>
                          <a:effectLst/>
                          <a:latin typeface="Aptos Narrow" panose="020B0004020202020204" pitchFamily="34" charset="0"/>
                        </a:rPr>
                        <a:t>1</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1360159"/>
                  </a:ext>
                </a:extLst>
              </a:tr>
              <a:tr h="100587">
                <a:tc>
                  <a:txBody>
                    <a:bodyPr/>
                    <a:lstStyle/>
                    <a:p>
                      <a:pPr algn="l" fontAlgn="b"/>
                      <a:r>
                        <a:rPr lang="en-GB" sz="500" b="1" i="0" u="none" strike="noStrike">
                          <a:solidFill>
                            <a:srgbClr val="000000"/>
                          </a:solidFill>
                          <a:effectLst/>
                          <a:latin typeface="Aptos Narrow" panose="020B0004020202020204" pitchFamily="34" charset="0"/>
                        </a:rPr>
                        <a:t>Impulse ID:</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2733598"/>
                  </a:ext>
                </a:extLst>
              </a:tr>
              <a:tr h="100587">
                <a:tc>
                  <a:txBody>
                    <a:bodyPr/>
                    <a:lstStyle/>
                    <a:p>
                      <a:pPr algn="l" fontAlgn="b"/>
                      <a:r>
                        <a:rPr lang="en-GB" sz="500" b="1" i="0" u="none" strike="noStrike">
                          <a:solidFill>
                            <a:srgbClr val="000000"/>
                          </a:solidFill>
                          <a:effectLst/>
                          <a:latin typeface="Aptos Narrow" panose="020B0004020202020204" pitchFamily="34" charset="0"/>
                        </a:rPr>
                        <a:t>DOB:</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29756237"/>
                  </a:ext>
                </a:extLst>
              </a:tr>
              <a:tr h="100587">
                <a:tc>
                  <a:txBody>
                    <a:bodyPr/>
                    <a:lstStyle/>
                    <a:p>
                      <a:pPr algn="l" fontAlgn="b"/>
                      <a:r>
                        <a:rPr lang="en-GB" sz="500" b="1" i="0" u="none" strike="noStrike">
                          <a:solidFill>
                            <a:srgbClr val="000000"/>
                          </a:solidFill>
                          <a:effectLst/>
                          <a:latin typeface="Aptos Narrow" panose="020B0004020202020204" pitchFamily="34" charset="0"/>
                        </a:rPr>
                        <a:t>School Year September 2024:</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21350288"/>
                  </a:ext>
                </a:extLst>
              </a:tr>
              <a:tr h="100587">
                <a:tc>
                  <a:txBody>
                    <a:bodyPr/>
                    <a:lstStyle/>
                    <a:p>
                      <a:pPr algn="l" fontAlgn="b"/>
                      <a:r>
                        <a:rPr lang="en-GB" sz="500" b="1" i="0" u="none" strike="noStrike">
                          <a:solidFill>
                            <a:srgbClr val="000000"/>
                          </a:solidFill>
                          <a:effectLst/>
                          <a:latin typeface="Aptos Narrow" panose="020B0004020202020204" pitchFamily="34" charset="0"/>
                        </a:rPr>
                        <a:t>Primary Need:</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82891085"/>
                  </a:ext>
                </a:extLst>
              </a:tr>
              <a:tr h="131200">
                <a:tc>
                  <a:txBody>
                    <a:bodyPr/>
                    <a:lstStyle/>
                    <a:p>
                      <a:pPr algn="l" fontAlgn="b"/>
                      <a:r>
                        <a:rPr lang="en-GB" sz="500" b="1" i="0" u="none" strike="noStrike">
                          <a:solidFill>
                            <a:srgbClr val="000000"/>
                          </a:solidFill>
                          <a:effectLst/>
                          <a:latin typeface="Aptos Narrow" panose="020B0004020202020204" pitchFamily="34" charset="0"/>
                        </a:rPr>
                        <a:t>No of pupils in class group:</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84745070"/>
                  </a:ext>
                </a:extLst>
              </a:tr>
              <a:tr h="131200">
                <a:tc>
                  <a:txBody>
                    <a:bodyPr/>
                    <a:lstStyle/>
                    <a:p>
                      <a:pPr algn="l" fontAlgn="b"/>
                      <a:r>
                        <a:rPr lang="en-GB" sz="500" b="1" i="0" u="none" strike="noStrike">
                          <a:solidFill>
                            <a:srgbClr val="000000"/>
                          </a:solidFill>
                          <a:effectLst/>
                          <a:latin typeface="Aptos Narrow" panose="020B0004020202020204" pitchFamily="34" charset="0"/>
                        </a:rPr>
                        <a:t>Usual staffing arrangements for class:</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87962736"/>
                  </a:ext>
                </a:extLst>
              </a:tr>
              <a:tr h="131200">
                <a:tc>
                  <a:txBody>
                    <a:bodyPr/>
                    <a:lstStyle/>
                    <a:p>
                      <a:pPr algn="l" fontAlgn="b"/>
                      <a:r>
                        <a:rPr lang="en-GB" sz="500" b="1" i="0" u="none" strike="noStrike">
                          <a:solidFill>
                            <a:srgbClr val="000000"/>
                          </a:solidFill>
                          <a:effectLst/>
                          <a:latin typeface="Aptos Narrow" panose="020B0004020202020204" pitchFamily="34" charset="0"/>
                        </a:rPr>
                        <a:t>Additional staffing for pupil if applicable</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3877731"/>
                  </a:ext>
                </a:extLst>
              </a:tr>
              <a:tr h="122453">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53515777"/>
                  </a:ext>
                </a:extLst>
              </a:tr>
              <a:tr h="119537">
                <a:tc gridSpan="6">
                  <a:txBody>
                    <a:bodyPr/>
                    <a:lstStyle/>
                    <a:p>
                      <a:pPr algn="ctr" fontAlgn="b"/>
                      <a:r>
                        <a:rPr lang="en-GB" sz="500" b="1" i="0" u="none" strike="noStrike">
                          <a:solidFill>
                            <a:srgbClr val="000000"/>
                          </a:solidFill>
                          <a:effectLst/>
                          <a:latin typeface="Aptos Narrow" panose="020B0004020202020204" pitchFamily="34" charset="0"/>
                        </a:rPr>
                        <a:t>Funding for EHC Plan provision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8985986"/>
                  </a:ext>
                </a:extLst>
              </a:tr>
              <a:tr h="165491">
                <a:tc>
                  <a:txBody>
                    <a:bodyPr/>
                    <a:lstStyle/>
                    <a:p>
                      <a:pPr algn="l" fontAlgn="b"/>
                      <a:r>
                        <a:rPr lang="en-GB" sz="500" b="0" i="0" u="none" strike="noStrike">
                          <a:solidFill>
                            <a:srgbClr val="000000"/>
                          </a:solidFill>
                          <a:effectLst/>
                          <a:latin typeface="Aptos Narrow" panose="020B0004020202020204" pitchFamily="34" charset="0"/>
                        </a:rPr>
                        <a:t>Place Funding</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en-GB" sz="500" b="0" i="0" u="none" strike="noStrike">
                          <a:solidFill>
                            <a:srgbClr val="000000"/>
                          </a:solidFill>
                          <a:effectLst/>
                          <a:latin typeface="Aptos Narrow" panose="020B0004020202020204" pitchFamily="34" charset="0"/>
                        </a:rPr>
                        <a:t> £                                                                                                 10,680 </a:t>
                      </a:r>
                    </a:p>
                  </a:txBody>
                  <a:tcPr marL="2931" marR="2931" marT="2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58195353"/>
                  </a:ext>
                </a:extLst>
              </a:tr>
              <a:tr h="165491">
                <a:tc>
                  <a:txBody>
                    <a:bodyPr/>
                    <a:lstStyle/>
                    <a:p>
                      <a:pPr algn="l" fontAlgn="b"/>
                      <a:r>
                        <a:rPr lang="en-GB" sz="500" b="0" i="0" u="none" strike="noStrike">
                          <a:solidFill>
                            <a:srgbClr val="000000"/>
                          </a:solidFill>
                          <a:effectLst/>
                          <a:latin typeface="Aptos Narrow" panose="020B0004020202020204" pitchFamily="34" charset="0"/>
                        </a:rPr>
                        <a:t>EHC Plans - Top Up Banding Funding</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en-GB" sz="500" b="0" i="0" u="none" strike="noStrike">
                          <a:solidFill>
                            <a:srgbClr val="000000"/>
                          </a:solidFill>
                          <a:effectLst/>
                          <a:latin typeface="Aptos Narrow" panose="020B0004020202020204" pitchFamily="34" charset="0"/>
                        </a:rPr>
                        <a:t> £                                                                                                   7,812 </a:t>
                      </a:r>
                    </a:p>
                  </a:txBody>
                  <a:tcPr marL="2931" marR="2931" marT="2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51899025"/>
                  </a:ext>
                </a:extLst>
              </a:tr>
              <a:tr h="165491">
                <a:tc>
                  <a:txBody>
                    <a:bodyPr/>
                    <a:lstStyle/>
                    <a:p>
                      <a:pPr algn="l" fontAlgn="b"/>
                      <a:r>
                        <a:rPr lang="en-GB" sz="500" b="0" i="0" u="none" strike="noStrike">
                          <a:solidFill>
                            <a:srgbClr val="000000"/>
                          </a:solidFill>
                          <a:effectLst/>
                          <a:latin typeface="Aptos Narrow" panose="020B0004020202020204" pitchFamily="34" charset="0"/>
                        </a:rPr>
                        <a:t>Environmental Funding</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en-GB" sz="500" b="0" i="0" u="none" strike="noStrike">
                          <a:solidFill>
                            <a:srgbClr val="000000"/>
                          </a:solidFill>
                          <a:effectLst/>
                          <a:latin typeface="Aptos Narrow" panose="020B0004020202020204" pitchFamily="34" charset="0"/>
                        </a:rPr>
                        <a:t> £                                                                                                   6,445 </a:t>
                      </a:r>
                    </a:p>
                  </a:txBody>
                  <a:tcPr marL="2931" marR="2931" marT="2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26998555"/>
                  </a:ext>
                </a:extLst>
              </a:tr>
              <a:tr h="118079">
                <a:tc>
                  <a:txBody>
                    <a:bodyPr/>
                    <a:lstStyle/>
                    <a:p>
                      <a:pPr algn="l" fontAlgn="b"/>
                      <a:r>
                        <a:rPr lang="en-GB" sz="500" b="0" i="0" u="none" strike="noStrike">
                          <a:solidFill>
                            <a:srgbClr val="000000"/>
                          </a:solidFill>
                          <a:effectLst/>
                          <a:latin typeface="Aptos Narrow" panose="020B0004020202020204" pitchFamily="34" charset="0"/>
                        </a:rPr>
                        <a:t>Transitional Protection Funding</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21073188"/>
                  </a:ext>
                </a:extLst>
              </a:tr>
              <a:tr h="118079">
                <a:tc>
                  <a:txBody>
                    <a:bodyPr/>
                    <a:lstStyle/>
                    <a:p>
                      <a:pPr algn="l" fontAlgn="b"/>
                      <a:r>
                        <a:rPr lang="en-GB" sz="500" b="0" i="0" u="none" strike="noStrike">
                          <a:solidFill>
                            <a:srgbClr val="000000"/>
                          </a:solidFill>
                          <a:effectLst/>
                          <a:latin typeface="Aptos Narrow" panose="020B0004020202020204" pitchFamily="34" charset="0"/>
                        </a:rPr>
                        <a:t>Fixed Costs</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56199902"/>
                  </a:ext>
                </a:extLst>
              </a:tr>
              <a:tr h="118079">
                <a:tc>
                  <a:txBody>
                    <a:bodyPr/>
                    <a:lstStyle/>
                    <a:p>
                      <a:pPr algn="l" fontAlgn="b"/>
                      <a:r>
                        <a:rPr lang="en-GB" sz="500" b="0" i="0" u="none" strike="noStrike">
                          <a:solidFill>
                            <a:srgbClr val="000000"/>
                          </a:solidFill>
                          <a:effectLst/>
                          <a:latin typeface="Aptos Narrow" panose="020B0004020202020204" pitchFamily="34" charset="0"/>
                        </a:rPr>
                        <a:t>ESN</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en-GB" sz="500" b="0" i="0" u="none" strike="noStrike">
                          <a:solidFill>
                            <a:srgbClr val="000000"/>
                          </a:solidFill>
                          <a:effectLst/>
                          <a:latin typeface="Aptos Narrow" panose="020B0004020202020204" pitchFamily="34" charset="0"/>
                        </a:rPr>
                        <a:t>#N/A</a:t>
                      </a:r>
                    </a:p>
                  </a:txBody>
                  <a:tcPr marL="2931" marR="2931" marT="2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2659712"/>
                  </a:ext>
                </a:extLst>
              </a:tr>
              <a:tr h="131200">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8877666"/>
                  </a:ext>
                </a:extLst>
              </a:tr>
              <a:tr h="166187">
                <a:tc>
                  <a:txBody>
                    <a:bodyPr/>
                    <a:lstStyle/>
                    <a:p>
                      <a:pPr algn="l" fontAlgn="b"/>
                      <a:r>
                        <a:rPr lang="en-GB" sz="500" b="1" i="0" u="none" strike="noStrike">
                          <a:solidFill>
                            <a:srgbClr val="000000"/>
                          </a:solidFill>
                          <a:effectLst/>
                          <a:latin typeface="Aptos Narrow" panose="020B0004020202020204" pitchFamily="34" charset="0"/>
                        </a:rPr>
                        <a:t>Total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fontAlgn="ctr"/>
                      <a:r>
                        <a:rPr lang="en-GB" sz="500" b="1" i="0" u="none" strike="noStrike">
                          <a:solidFill>
                            <a:srgbClr val="000000"/>
                          </a:solidFill>
                          <a:effectLst/>
                          <a:latin typeface="Aptos Narrow" panose="020B0004020202020204" pitchFamily="34" charset="0"/>
                        </a:rPr>
                        <a:t>#N/A</a:t>
                      </a:r>
                    </a:p>
                  </a:txBody>
                  <a:tcPr marL="2931" marR="2931" marT="2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7752480"/>
                  </a:ext>
                </a:extLst>
              </a:tr>
              <a:tr h="87467">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83370638"/>
                  </a:ext>
                </a:extLst>
              </a:tr>
              <a:tr h="157439">
                <a:tc gridSpan="6">
                  <a:txBody>
                    <a:bodyPr/>
                    <a:lstStyle/>
                    <a:p>
                      <a:pPr algn="ctr" fontAlgn="b"/>
                      <a:r>
                        <a:rPr lang="en-GB" sz="500" b="1" i="0" u="none" strike="noStrike" dirty="0">
                          <a:solidFill>
                            <a:srgbClr val="000000"/>
                          </a:solidFill>
                          <a:effectLst/>
                          <a:latin typeface="Aptos Narrow" panose="020B0004020202020204" pitchFamily="34" charset="0"/>
                        </a:rPr>
                        <a:t>Expenditure Analysis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0477795"/>
                  </a:ext>
                </a:extLst>
              </a:tr>
              <a:tr h="109332">
                <a:tc>
                  <a:txBody>
                    <a:bodyPr/>
                    <a:lstStyle/>
                    <a:p>
                      <a:pPr algn="l" fontAlgn="b"/>
                      <a:r>
                        <a:rPr lang="en-GB" sz="500" b="0" i="0" u="none" strike="noStrike">
                          <a:solidFill>
                            <a:srgbClr val="000000"/>
                          </a:solidFill>
                          <a:effectLst/>
                          <a:latin typeface="Aptos Narrow" panose="020B0004020202020204" pitchFamily="34" charset="0"/>
                        </a:rPr>
                        <a:t>Staffing Costs - Non Teaching</a:t>
                      </a:r>
                    </a:p>
                  </a:txBody>
                  <a:tcPr marL="2931" marR="2931" marT="29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0" i="0" u="none" strike="noStrike">
                          <a:solidFill>
                            <a:srgbClr val="000000"/>
                          </a:solidFill>
                          <a:effectLst/>
                          <a:latin typeface="Aptos Narrow" panose="020B0004020202020204" pitchFamily="34" charset="0"/>
                        </a:rPr>
                        <a:t>#N/A</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1134570"/>
                  </a:ext>
                </a:extLst>
              </a:tr>
              <a:tr h="109332">
                <a:tc>
                  <a:txBody>
                    <a:bodyPr/>
                    <a:lstStyle/>
                    <a:p>
                      <a:pPr algn="l" fontAlgn="b"/>
                      <a:r>
                        <a:rPr lang="en-GB" sz="500" b="0" i="0" u="none" strike="noStrike">
                          <a:solidFill>
                            <a:srgbClr val="000000"/>
                          </a:solidFill>
                          <a:effectLst/>
                          <a:latin typeface="Aptos Narrow" panose="020B0004020202020204" pitchFamily="34" charset="0"/>
                        </a:rPr>
                        <a:t>Staffing Costs - Teacher</a:t>
                      </a:r>
                    </a:p>
                  </a:txBody>
                  <a:tcPr marL="2931" marR="2931" marT="29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64071018"/>
                  </a:ext>
                </a:extLst>
              </a:tr>
              <a:tr h="109332">
                <a:tc>
                  <a:txBody>
                    <a:bodyPr/>
                    <a:lstStyle/>
                    <a:p>
                      <a:pPr algn="l" fontAlgn="b"/>
                      <a:r>
                        <a:rPr lang="en-GB" sz="500" b="0" i="0" u="none" strike="noStrike">
                          <a:solidFill>
                            <a:srgbClr val="000000"/>
                          </a:solidFill>
                          <a:effectLst/>
                          <a:latin typeface="Aptos Narrow" panose="020B0004020202020204" pitchFamily="34" charset="0"/>
                        </a:rPr>
                        <a:t>Additional Staffing costs relating to ESN</a:t>
                      </a:r>
                    </a:p>
                  </a:txBody>
                  <a:tcPr marL="2931" marR="2931" marT="29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0" i="0" u="none" strike="noStrike">
                          <a:solidFill>
                            <a:srgbClr val="000000"/>
                          </a:solidFill>
                          <a:effectLst/>
                          <a:latin typeface="Aptos Narrow" panose="020B0004020202020204" pitchFamily="34" charset="0"/>
                        </a:rPr>
                        <a:t>#N/A</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77768027"/>
                  </a:ext>
                </a:extLst>
              </a:tr>
              <a:tr h="188052">
                <a:tc>
                  <a:txBody>
                    <a:bodyPr/>
                    <a:lstStyle/>
                    <a:p>
                      <a:pPr algn="l" fontAlgn="b"/>
                      <a:r>
                        <a:rPr lang="en-GB" sz="500" b="0" i="0" u="none" strike="noStrike">
                          <a:solidFill>
                            <a:srgbClr val="000000"/>
                          </a:solidFill>
                          <a:effectLst/>
                          <a:latin typeface="Aptos Narrow" panose="020B0004020202020204" pitchFamily="34" charset="0"/>
                        </a:rPr>
                        <a:t>Curriculum Resources, Interventions &amp;  Specialist Equipment</a:t>
                      </a:r>
                    </a:p>
                  </a:txBody>
                  <a:tcPr marL="2931" marR="2931" marT="29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0" i="0" u="none" strike="noStrike">
                          <a:solidFill>
                            <a:srgbClr val="000000"/>
                          </a:solidFill>
                          <a:effectLst/>
                          <a:latin typeface="Aptos Narrow" panose="020B0004020202020204" pitchFamily="34" charset="0"/>
                        </a:rPr>
                        <a:t>#N/A</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22855012"/>
                  </a:ext>
                </a:extLst>
              </a:tr>
              <a:tr h="188052">
                <a:tc>
                  <a:txBody>
                    <a:bodyPr/>
                    <a:lstStyle/>
                    <a:p>
                      <a:pPr algn="l" fontAlgn="b"/>
                      <a:r>
                        <a:rPr lang="en-GB" sz="500" b="0" i="0" u="none" strike="noStrike">
                          <a:solidFill>
                            <a:srgbClr val="000000"/>
                          </a:solidFill>
                          <a:effectLst/>
                          <a:latin typeface="Aptos Narrow" panose="020B0004020202020204" pitchFamily="34" charset="0"/>
                        </a:rPr>
                        <a:t>External Services E.g SALT, OT etc.</a:t>
                      </a:r>
                    </a:p>
                  </a:txBody>
                  <a:tcPr marL="2931" marR="2931" marT="29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0" i="0" u="none" strike="noStrike">
                          <a:solidFill>
                            <a:srgbClr val="000000"/>
                          </a:solidFill>
                          <a:effectLst/>
                          <a:latin typeface="Aptos Narrow" panose="020B0004020202020204" pitchFamily="34" charset="0"/>
                        </a:rPr>
                        <a:t>#N/A</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51049101"/>
                  </a:ext>
                </a:extLst>
              </a:tr>
              <a:tr h="109332">
                <a:tc>
                  <a:txBody>
                    <a:bodyPr/>
                    <a:lstStyle/>
                    <a:p>
                      <a:pPr algn="l" fontAlgn="b"/>
                      <a:r>
                        <a:rPr lang="en-GB" sz="500" b="0" i="0" u="none" strike="noStrike">
                          <a:solidFill>
                            <a:srgbClr val="000000"/>
                          </a:solidFill>
                          <a:effectLst/>
                          <a:latin typeface="Aptos Narrow" panose="020B0004020202020204" pitchFamily="34" charset="0"/>
                        </a:rPr>
                        <a:t>Other Operational Costs</a:t>
                      </a:r>
                    </a:p>
                  </a:txBody>
                  <a:tcPr marL="2931" marR="2931" marT="29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0" i="0" u="none" strike="noStrike">
                          <a:solidFill>
                            <a:srgbClr val="000000"/>
                          </a:solidFill>
                          <a:effectLst/>
                          <a:latin typeface="Aptos Narrow" panose="020B0004020202020204" pitchFamily="34" charset="0"/>
                        </a:rPr>
                        <a:t>#N/A</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46234055"/>
                  </a:ext>
                </a:extLst>
              </a:tr>
              <a:tr h="109332">
                <a:tc>
                  <a:txBody>
                    <a:bodyPr/>
                    <a:lstStyle/>
                    <a:p>
                      <a:pPr algn="l" fontAlgn="b"/>
                      <a:r>
                        <a:rPr lang="en-GB" sz="500" b="0" i="0" u="none" strike="noStrike">
                          <a:solidFill>
                            <a:srgbClr val="000000"/>
                          </a:solidFill>
                          <a:effectLst/>
                          <a:latin typeface="Aptos Narrow" panose="020B0004020202020204" pitchFamily="34" charset="0"/>
                        </a:rPr>
                        <a:t>Premises and Facilities</a:t>
                      </a:r>
                    </a:p>
                  </a:txBody>
                  <a:tcPr marL="2931" marR="2931" marT="29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0" i="0" u="none" strike="noStrike">
                          <a:solidFill>
                            <a:srgbClr val="000000"/>
                          </a:solidFill>
                          <a:effectLst/>
                          <a:latin typeface="Aptos Narrow" panose="020B0004020202020204" pitchFamily="34" charset="0"/>
                        </a:rPr>
                        <a:t>#N/A</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21257813"/>
                  </a:ext>
                </a:extLst>
              </a:tr>
              <a:tr h="109332">
                <a:tc>
                  <a:txBody>
                    <a:bodyPr/>
                    <a:lstStyle/>
                    <a:p>
                      <a:pPr algn="l" fontAlgn="b"/>
                      <a:r>
                        <a:rPr lang="en-GB" sz="500" b="0" i="0" u="none" strike="noStrike">
                          <a:solidFill>
                            <a:srgbClr val="000000"/>
                          </a:solidFill>
                          <a:effectLst/>
                          <a:latin typeface="Aptos Narrow" panose="020B0004020202020204" pitchFamily="34" charset="0"/>
                        </a:rPr>
                        <a:t>Other costs relating to ESN</a:t>
                      </a:r>
                    </a:p>
                  </a:txBody>
                  <a:tcPr marL="2931" marR="2931" marT="29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0" i="0" u="none" strike="noStrike">
                          <a:solidFill>
                            <a:srgbClr val="000000"/>
                          </a:solidFill>
                          <a:effectLst/>
                          <a:latin typeface="Aptos Narrow" panose="020B0004020202020204" pitchFamily="34" charset="0"/>
                        </a:rPr>
                        <a:t>#N/A</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35843949"/>
                  </a:ext>
                </a:extLst>
              </a:tr>
              <a:tr h="113707">
                <a:tc>
                  <a:txBody>
                    <a:bodyPr/>
                    <a:lstStyle/>
                    <a:p>
                      <a:pPr algn="l" fontAlgn="b"/>
                      <a:r>
                        <a:rPr lang="en-GB" sz="500" b="0" i="0" u="none" strike="noStrike">
                          <a:solidFill>
                            <a:srgbClr val="000000"/>
                          </a:solidFill>
                          <a:effectLst/>
                          <a:latin typeface="Aptos Narrow" panose="020B0004020202020204" pitchFamily="34" charset="0"/>
                        </a:rPr>
                        <a:t>Other (Please State):</a:t>
                      </a:r>
                    </a:p>
                  </a:txBody>
                  <a:tcPr marL="2931" marR="2931" marT="29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en-GB" sz="500" b="0" i="0" u="none" strike="noStrike">
                          <a:solidFill>
                            <a:srgbClr val="000000"/>
                          </a:solidFill>
                          <a:effectLst/>
                          <a:latin typeface="Aptos Narrow" panose="020B0004020202020204" pitchFamily="34" charset="0"/>
                        </a:rPr>
                        <a:t> </a:t>
                      </a:r>
                    </a:p>
                  </a:txBody>
                  <a:tcPr marL="2931" marR="2931" marT="29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0" i="0" u="none" strike="noStrike">
                          <a:solidFill>
                            <a:srgbClr val="000000"/>
                          </a:solidFill>
                          <a:effectLst/>
                          <a:latin typeface="Aptos Narrow" panose="020B0004020202020204" pitchFamily="34" charset="0"/>
                        </a:rPr>
                        <a:t>#N/A</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2255958"/>
                  </a:ext>
                </a:extLst>
              </a:tr>
              <a:tr h="87467">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fontAlgn="b"/>
                      <a:r>
                        <a:rPr lang="en-GB" sz="500" b="0" i="0" u="none" strike="noStrike">
                          <a:solidFill>
                            <a:srgbClr val="000000"/>
                          </a:solidFill>
                          <a:effectLst/>
                          <a:latin typeface="Aptos Narrow" panose="020B0004020202020204" pitchFamily="34" charset="0"/>
                        </a:rPr>
                        <a:t> </a:t>
                      </a:r>
                    </a:p>
                  </a:txBody>
                  <a:tcPr marL="2931" marR="2931" marT="293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500" b="0" i="0" u="none" strike="noStrike">
                          <a:solidFill>
                            <a:srgbClr val="000000"/>
                          </a:solidFill>
                          <a:effectLst/>
                          <a:latin typeface="Aptos Narrow" panose="020B0004020202020204" pitchFamily="34" charset="0"/>
                        </a:rPr>
                        <a:t> </a:t>
                      </a:r>
                    </a:p>
                  </a:txBody>
                  <a:tcPr marL="2931" marR="2931" marT="293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97587957"/>
                  </a:ext>
                </a:extLst>
              </a:tr>
              <a:tr h="165491">
                <a:tc>
                  <a:txBody>
                    <a:bodyPr/>
                    <a:lstStyle/>
                    <a:p>
                      <a:pPr algn="l" fontAlgn="b"/>
                      <a:r>
                        <a:rPr lang="en-GB" sz="500" b="1" i="0" u="none" strike="noStrike">
                          <a:solidFill>
                            <a:srgbClr val="000000"/>
                          </a:solidFill>
                          <a:effectLst/>
                          <a:latin typeface="Aptos Narrow" panose="020B0004020202020204" pitchFamily="34" charset="0"/>
                        </a:rPr>
                        <a:t>Total  </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fontAlgn="ctr"/>
                      <a:r>
                        <a:rPr lang="en-GB" sz="500" b="1" i="0" u="none" strike="noStrike">
                          <a:solidFill>
                            <a:srgbClr val="000000"/>
                          </a:solidFill>
                          <a:effectLst/>
                          <a:latin typeface="Aptos Narrow" panose="020B0004020202020204" pitchFamily="34" charset="0"/>
                        </a:rPr>
                        <a:t> £                                                                              - </a:t>
                      </a:r>
                    </a:p>
                  </a:txBody>
                  <a:tcPr marL="2931" marR="2931" marT="29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1" i="0" u="none" strike="noStrike">
                          <a:solidFill>
                            <a:srgbClr val="000000"/>
                          </a:solidFill>
                          <a:effectLst/>
                          <a:latin typeface="Aptos Narrow" panose="020B0004020202020204" pitchFamily="34" charset="0"/>
                        </a:rPr>
                        <a:t>#N/A</a:t>
                      </a:r>
                    </a:p>
                  </a:txBody>
                  <a:tcPr marL="2931" marR="2931" marT="29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extLst>
                  <a:ext uri="{0D108BD9-81ED-4DB2-BD59-A6C34878D82A}">
                    <a16:rowId xmlns:a16="http://schemas.microsoft.com/office/drawing/2014/main" val="154890759"/>
                  </a:ext>
                </a:extLst>
              </a:tr>
              <a:tr h="87467">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extLst>
                  <a:ext uri="{0D108BD9-81ED-4DB2-BD59-A6C34878D82A}">
                    <a16:rowId xmlns:a16="http://schemas.microsoft.com/office/drawing/2014/main" val="1503120856"/>
                  </a:ext>
                </a:extLst>
              </a:tr>
              <a:tr h="113707">
                <a:tc>
                  <a:txBody>
                    <a:bodyPr/>
                    <a:lstStyle/>
                    <a:p>
                      <a:pPr algn="l" fontAlgn="b"/>
                      <a:r>
                        <a:rPr lang="en-GB" sz="500" b="1" i="0" u="none" strike="noStrike">
                          <a:solidFill>
                            <a:srgbClr val="000000"/>
                          </a:solidFill>
                          <a:effectLst/>
                          <a:latin typeface="Aptos Narrow" panose="020B0004020202020204" pitchFamily="34" charset="0"/>
                        </a:rPr>
                        <a:t>Completed By:</a:t>
                      </a:r>
                    </a:p>
                  </a:txBody>
                  <a:tcPr marL="2931" marR="2931" marT="29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1" i="0" u="none" strike="noStrike">
                          <a:solidFill>
                            <a:srgbClr val="000000"/>
                          </a:solidFill>
                          <a:effectLst/>
                          <a:latin typeface="Aptos Narrow" panose="020B0004020202020204" pitchFamily="34" charset="0"/>
                        </a:rPr>
                        <a:t> </a:t>
                      </a:r>
                    </a:p>
                  </a:txBody>
                  <a:tcPr marL="2931" marR="2931" marT="29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extLst>
                  <a:ext uri="{0D108BD9-81ED-4DB2-BD59-A6C34878D82A}">
                    <a16:rowId xmlns:a16="http://schemas.microsoft.com/office/drawing/2014/main" val="3787293707"/>
                  </a:ext>
                </a:extLst>
              </a:tr>
              <a:tr h="113707">
                <a:tc>
                  <a:txBody>
                    <a:bodyPr/>
                    <a:lstStyle/>
                    <a:p>
                      <a:pPr algn="l" fontAlgn="b"/>
                      <a:r>
                        <a:rPr lang="en-GB" sz="500" b="1" i="0" u="none" strike="noStrike">
                          <a:solidFill>
                            <a:srgbClr val="000000"/>
                          </a:solidFill>
                          <a:effectLst/>
                          <a:latin typeface="Aptos Narrow" panose="020B0004020202020204" pitchFamily="34" charset="0"/>
                        </a:rPr>
                        <a:t>Contact Details:</a:t>
                      </a:r>
                    </a:p>
                  </a:txBody>
                  <a:tcPr marL="2931" marR="2931" marT="29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fontAlgn="b"/>
                      <a:r>
                        <a:rPr lang="en-GB" sz="500" b="1" i="0" u="none" strike="noStrike">
                          <a:solidFill>
                            <a:srgbClr val="000000"/>
                          </a:solidFill>
                          <a:effectLst/>
                          <a:latin typeface="Aptos Narrow" panose="020B0004020202020204" pitchFamily="34" charset="0"/>
                        </a:rPr>
                        <a:t> </a:t>
                      </a:r>
                    </a:p>
                  </a:txBody>
                  <a:tcPr marL="2931" marR="2931" marT="29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500" b="0" i="0" u="none" strike="noStrike">
                        <a:solidFill>
                          <a:srgbClr val="000000"/>
                        </a:solidFill>
                        <a:effectLst/>
                        <a:latin typeface="Aptos Narrow" panose="020B0004020202020204" pitchFamily="34" charset="0"/>
                      </a:endParaRPr>
                    </a:p>
                  </a:txBody>
                  <a:tcPr marL="2931" marR="2931" marT="2931"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931" marR="2931" marT="2931" marB="0" anchor="b">
                    <a:lnL>
                      <a:noFill/>
                    </a:lnL>
                    <a:lnR>
                      <a:noFill/>
                    </a:lnR>
                    <a:lnT>
                      <a:noFill/>
                    </a:lnT>
                    <a:lnB>
                      <a:noFill/>
                    </a:lnB>
                    <a:noFill/>
                  </a:tcPr>
                </a:tc>
                <a:extLst>
                  <a:ext uri="{0D108BD9-81ED-4DB2-BD59-A6C34878D82A}">
                    <a16:rowId xmlns:a16="http://schemas.microsoft.com/office/drawing/2014/main" val="2842536023"/>
                  </a:ext>
                </a:extLst>
              </a:tr>
            </a:tbl>
          </a:graphicData>
        </a:graphic>
      </p:graphicFrame>
    </p:spTree>
    <p:extLst>
      <p:ext uri="{BB962C8B-B14F-4D97-AF65-F5344CB8AC3E}">
        <p14:creationId xmlns:p14="http://schemas.microsoft.com/office/powerpoint/2010/main" val="69923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3B09E-2DFA-89DE-1B5B-204F88F01E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1B8590-8164-8988-F4F6-172A63125DB4}"/>
              </a:ext>
            </a:extLst>
          </p:cNvPr>
          <p:cNvSpPr>
            <a:spLocks noGrp="1"/>
          </p:cNvSpPr>
          <p:nvPr>
            <p:ph type="title"/>
          </p:nvPr>
        </p:nvSpPr>
        <p:spPr>
          <a:xfrm>
            <a:off x="292100" y="147637"/>
            <a:ext cx="9258300" cy="994123"/>
          </a:xfrm>
        </p:spPr>
        <p:txBody>
          <a:bodyPr/>
          <a:lstStyle/>
          <a:p>
            <a:r>
              <a:rPr lang="en-GB" dirty="0"/>
              <a:t>Sample Questionnaire - Mainstream</a:t>
            </a:r>
          </a:p>
        </p:txBody>
      </p:sp>
      <p:graphicFrame>
        <p:nvGraphicFramePr>
          <p:cNvPr id="2" name="Table 1" descr="Sample questionnaire - maintream">
            <a:extLst>
              <a:ext uri="{FF2B5EF4-FFF2-40B4-BE49-F238E27FC236}">
                <a16:creationId xmlns:a16="http://schemas.microsoft.com/office/drawing/2014/main" id="{4632DB69-02A8-E619-3CE8-EBC718A4B7B8}"/>
              </a:ext>
            </a:extLst>
          </p:cNvPr>
          <p:cNvGraphicFramePr>
            <a:graphicFrameLocks noGrp="1"/>
          </p:cNvGraphicFramePr>
          <p:nvPr>
            <p:extLst>
              <p:ext uri="{D42A27DB-BD31-4B8C-83A1-F6EECF244321}">
                <p14:modId xmlns:p14="http://schemas.microsoft.com/office/powerpoint/2010/main" val="1099419067"/>
              </p:ext>
            </p:extLst>
          </p:nvPr>
        </p:nvGraphicFramePr>
        <p:xfrm>
          <a:off x="806448" y="1240345"/>
          <a:ext cx="4768576" cy="4620211"/>
        </p:xfrm>
        <a:graphic>
          <a:graphicData uri="http://schemas.openxmlformats.org/drawingml/2006/table">
            <a:tbl>
              <a:tblPr/>
              <a:tblGrid>
                <a:gridCol w="1630745">
                  <a:extLst>
                    <a:ext uri="{9D8B030D-6E8A-4147-A177-3AD203B41FA5}">
                      <a16:colId xmlns:a16="http://schemas.microsoft.com/office/drawing/2014/main" val="1759525281"/>
                    </a:ext>
                  </a:extLst>
                </a:gridCol>
                <a:gridCol w="718763">
                  <a:extLst>
                    <a:ext uri="{9D8B030D-6E8A-4147-A177-3AD203B41FA5}">
                      <a16:colId xmlns:a16="http://schemas.microsoft.com/office/drawing/2014/main" val="3784365775"/>
                    </a:ext>
                  </a:extLst>
                </a:gridCol>
                <a:gridCol w="587378">
                  <a:extLst>
                    <a:ext uri="{9D8B030D-6E8A-4147-A177-3AD203B41FA5}">
                      <a16:colId xmlns:a16="http://schemas.microsoft.com/office/drawing/2014/main" val="515803316"/>
                    </a:ext>
                  </a:extLst>
                </a:gridCol>
                <a:gridCol w="680121">
                  <a:extLst>
                    <a:ext uri="{9D8B030D-6E8A-4147-A177-3AD203B41FA5}">
                      <a16:colId xmlns:a16="http://schemas.microsoft.com/office/drawing/2014/main" val="2244631001"/>
                    </a:ext>
                  </a:extLst>
                </a:gridCol>
                <a:gridCol w="541005">
                  <a:extLst>
                    <a:ext uri="{9D8B030D-6E8A-4147-A177-3AD203B41FA5}">
                      <a16:colId xmlns:a16="http://schemas.microsoft.com/office/drawing/2014/main" val="1018288528"/>
                    </a:ext>
                  </a:extLst>
                </a:gridCol>
                <a:gridCol w="610564">
                  <a:extLst>
                    <a:ext uri="{9D8B030D-6E8A-4147-A177-3AD203B41FA5}">
                      <a16:colId xmlns:a16="http://schemas.microsoft.com/office/drawing/2014/main" val="1840219546"/>
                    </a:ext>
                  </a:extLst>
                </a:gridCol>
              </a:tblGrid>
              <a:tr h="162253">
                <a:tc>
                  <a:txBody>
                    <a:bodyPr/>
                    <a:lstStyle/>
                    <a:p>
                      <a:pPr algn="l" fontAlgn="b"/>
                      <a:r>
                        <a:rPr lang="en-GB" sz="500" b="1" i="1" u="none" strike="noStrike" dirty="0">
                          <a:solidFill>
                            <a:srgbClr val="FF0066"/>
                          </a:solidFill>
                          <a:effectLst/>
                          <a:latin typeface="Aptos Narrow" panose="020B0004020202020204" pitchFamily="34" charset="0"/>
                        </a:rPr>
                        <a:t>Data is based on held records as at 04.10.24</a:t>
                      </a:r>
                    </a:p>
                  </a:txBody>
                  <a:tcPr marL="2755" marR="2755" marT="275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FF0066"/>
                        </a:solidFill>
                        <a:effectLst/>
                        <a:latin typeface="Aptos Narrow" panose="020B0004020202020204" pitchFamily="34" charset="0"/>
                      </a:endParaRPr>
                    </a:p>
                  </a:txBody>
                  <a:tcPr marL="2755" marR="2755" marT="275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28057"/>
                  </a:ext>
                </a:extLst>
              </a:tr>
              <a:tr h="208612">
                <a:tc gridSpan="6">
                  <a:txBody>
                    <a:bodyPr/>
                    <a:lstStyle/>
                    <a:p>
                      <a:pPr algn="ctr" fontAlgn="b"/>
                      <a:r>
                        <a:rPr lang="en-GB" sz="500" b="1" i="0" u="none" strike="noStrike" dirty="0">
                          <a:solidFill>
                            <a:srgbClr val="000000"/>
                          </a:solidFill>
                          <a:effectLst/>
                          <a:latin typeface="Aptos Narrow" panose="020B0004020202020204" pitchFamily="34" charset="0"/>
                        </a:rPr>
                        <a:t>Educational Setting Details</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55193755"/>
                  </a:ext>
                </a:extLst>
              </a:tr>
              <a:tr h="156458">
                <a:tc>
                  <a:txBody>
                    <a:bodyPr/>
                    <a:lstStyle/>
                    <a:p>
                      <a:pPr algn="l" fontAlgn="b"/>
                      <a:r>
                        <a:rPr lang="en-GB" sz="500" b="1" i="0" u="none" strike="noStrike" dirty="0">
                          <a:solidFill>
                            <a:srgbClr val="000000"/>
                          </a:solidFill>
                          <a:effectLst/>
                          <a:latin typeface="Aptos Narrow" panose="020B0004020202020204" pitchFamily="34" charset="0"/>
                        </a:rPr>
                        <a:t>DFE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32745747"/>
                  </a:ext>
                </a:extLst>
              </a:tr>
              <a:tr h="179638">
                <a:tc>
                  <a:txBody>
                    <a:bodyPr/>
                    <a:lstStyle/>
                    <a:p>
                      <a:pPr algn="l" fontAlgn="b"/>
                      <a:r>
                        <a:rPr lang="en-GB" sz="500" b="1" i="0" u="none" strike="noStrike" dirty="0">
                          <a:solidFill>
                            <a:srgbClr val="000000"/>
                          </a:solidFill>
                          <a:effectLst/>
                          <a:latin typeface="Aptos Narrow" panose="020B0004020202020204" pitchFamily="34" charset="0"/>
                        </a:rPr>
                        <a:t>School:</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2117437"/>
                  </a:ext>
                </a:extLst>
              </a:tr>
              <a:tr h="110727">
                <a:tc>
                  <a:txBody>
                    <a:bodyPr/>
                    <a:lstStyle/>
                    <a:p>
                      <a:pPr algn="l" fontAlgn="b"/>
                      <a:r>
                        <a:rPr lang="en-GB" sz="500" b="1" i="0" u="none" strike="noStrike" dirty="0">
                          <a:solidFill>
                            <a:srgbClr val="000000"/>
                          </a:solidFill>
                          <a:effectLst/>
                          <a:latin typeface="Aptos Narrow" panose="020B0004020202020204" pitchFamily="34" charset="0"/>
                        </a:rPr>
                        <a:t>Setting Type:</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5489439"/>
                  </a:ext>
                </a:extLst>
              </a:tr>
              <a:tr h="162253">
                <a:tc>
                  <a:txBody>
                    <a:bodyPr/>
                    <a:lstStyle/>
                    <a:p>
                      <a:pPr algn="l" fontAlgn="b"/>
                      <a:r>
                        <a:rPr lang="en-GB" sz="500" b="1" i="0" u="none" strike="noStrike" dirty="0">
                          <a:solidFill>
                            <a:srgbClr val="000000"/>
                          </a:solidFill>
                          <a:effectLst/>
                          <a:latin typeface="Aptos Narrow" panose="020B0004020202020204" pitchFamily="34" charset="0"/>
                        </a:rPr>
                        <a:t>Head/Principal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9367665"/>
                  </a:ext>
                </a:extLst>
              </a:tr>
              <a:tr h="162253">
                <a:tc>
                  <a:txBody>
                    <a:bodyPr/>
                    <a:lstStyle/>
                    <a:p>
                      <a:pPr algn="l" fontAlgn="b"/>
                      <a:r>
                        <a:rPr lang="en-GB" sz="500" b="1" i="0" u="none" strike="noStrike" dirty="0">
                          <a:solidFill>
                            <a:srgbClr val="000000"/>
                          </a:solidFill>
                          <a:effectLst/>
                          <a:latin typeface="Aptos Narrow" panose="020B0004020202020204" pitchFamily="34" charset="0"/>
                        </a:rPr>
                        <a:t>Head/Principal  Contact Details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78663246"/>
                  </a:ext>
                </a:extLst>
              </a:tr>
              <a:tr h="150663">
                <a:tc>
                  <a:txBody>
                    <a:bodyPr/>
                    <a:lstStyle/>
                    <a:p>
                      <a:pPr algn="l" fontAlgn="b"/>
                      <a:r>
                        <a:rPr lang="en-GB" sz="500" b="1" i="0" u="none" strike="noStrike" dirty="0">
                          <a:solidFill>
                            <a:srgbClr val="000000"/>
                          </a:solidFill>
                          <a:effectLst/>
                          <a:latin typeface="Aptos Narrow" panose="020B0004020202020204" pitchFamily="34" charset="0"/>
                        </a:rPr>
                        <a:t>SENCO:</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33742064"/>
                  </a:ext>
                </a:extLst>
              </a:tr>
              <a:tr h="181571">
                <a:tc>
                  <a:txBody>
                    <a:bodyPr/>
                    <a:lstStyle/>
                    <a:p>
                      <a:pPr algn="l" fontAlgn="b"/>
                      <a:r>
                        <a:rPr lang="en-GB" sz="500" b="1" i="0" u="none" strike="noStrike" dirty="0">
                          <a:solidFill>
                            <a:srgbClr val="000000"/>
                          </a:solidFill>
                          <a:effectLst/>
                          <a:latin typeface="Aptos Narrow" panose="020B0004020202020204" pitchFamily="34" charset="0"/>
                        </a:rPr>
                        <a:t>SENCO Contact Details:</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0307168"/>
                  </a:ext>
                </a:extLst>
              </a:tr>
              <a:tr h="173843">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63415637"/>
                  </a:ext>
                </a:extLst>
              </a:tr>
              <a:tr h="168048">
                <a:tc gridSpan="5">
                  <a:txBody>
                    <a:bodyPr/>
                    <a:lstStyle/>
                    <a:p>
                      <a:pPr algn="ctr" fontAlgn="b"/>
                      <a:r>
                        <a:rPr lang="en-GB" sz="500" b="1" i="0" u="none" strike="noStrike" dirty="0">
                          <a:solidFill>
                            <a:srgbClr val="000000"/>
                          </a:solidFill>
                          <a:effectLst/>
                          <a:latin typeface="Aptos Narrow" panose="020B0004020202020204" pitchFamily="34" charset="0"/>
                        </a:rPr>
                        <a:t>Funding Details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90820158"/>
                  </a:ext>
                </a:extLst>
              </a:tr>
              <a:tr h="231790">
                <a:tc>
                  <a:txBody>
                    <a:bodyPr/>
                    <a:lstStyle/>
                    <a:p>
                      <a:pPr algn="ctr" fontAlgn="b"/>
                      <a:r>
                        <a:rPr lang="en-GB" sz="500" b="1" i="0" u="none" strike="noStrike" dirty="0">
                          <a:solidFill>
                            <a:srgbClr val="000000"/>
                          </a:solidFill>
                          <a:effectLst/>
                          <a:latin typeface="Aptos Narrow" panose="020B0004020202020204" pitchFamily="34" charset="0"/>
                        </a:rPr>
                        <a:t>Type</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500" b="1" i="0" u="none" strike="noStrike" dirty="0">
                          <a:solidFill>
                            <a:srgbClr val="000000"/>
                          </a:solidFill>
                          <a:effectLst/>
                          <a:latin typeface="Aptos Narrow" panose="020B0004020202020204" pitchFamily="34" charset="0"/>
                        </a:rPr>
                        <a:t>Funding</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500" b="1" i="0" u="none" strike="noStrike" dirty="0">
                          <a:solidFill>
                            <a:srgbClr val="000000"/>
                          </a:solidFill>
                          <a:effectLst/>
                          <a:latin typeface="Aptos Narrow" panose="020B0004020202020204" pitchFamily="34" charset="0"/>
                        </a:rPr>
                        <a:t>Total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500" b="1" i="0" u="none" strike="noStrike" dirty="0">
                          <a:solidFill>
                            <a:srgbClr val="000000"/>
                          </a:solidFill>
                          <a:effectLst/>
                          <a:latin typeface="Aptos Narrow" panose="020B0004020202020204" pitchFamily="34" charset="0"/>
                        </a:rPr>
                        <a:t>Number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500" b="1" i="0" u="none" strike="noStrike" dirty="0">
                          <a:solidFill>
                            <a:srgbClr val="000000"/>
                          </a:solidFill>
                          <a:effectLst/>
                          <a:latin typeface="Aptos Narrow" panose="020B0004020202020204" pitchFamily="34" charset="0"/>
                        </a:rPr>
                        <a:t>EHC Pupil Average</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52447175"/>
                  </a:ext>
                </a:extLst>
              </a:tr>
              <a:tr h="162253">
                <a:tc>
                  <a:txBody>
                    <a:bodyPr/>
                    <a:lstStyle/>
                    <a:p>
                      <a:pPr algn="l" fontAlgn="b"/>
                      <a:r>
                        <a:rPr lang="en-GB" sz="500" b="0" i="0" u="none" strike="noStrike" dirty="0">
                          <a:solidFill>
                            <a:srgbClr val="000000"/>
                          </a:solidFill>
                          <a:effectLst/>
                          <a:latin typeface="Aptos Narrow" panose="020B0004020202020204" pitchFamily="34" charset="0"/>
                        </a:rPr>
                        <a:t>Notional SEN</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Element 2</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500" b="0" i="0" u="none" strike="noStrike" dirty="0">
                          <a:solidFill>
                            <a:srgbClr val="000000"/>
                          </a:solidFill>
                          <a:effectLst/>
                          <a:latin typeface="Aptos Narrow" panose="020B0004020202020204" pitchFamily="34" charset="0"/>
                        </a:rPr>
                        <a:t>213893</a:t>
                      </a:r>
                    </a:p>
                  </a:txBody>
                  <a:tcPr marL="2755" marR="2755" marT="275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r>
                        <a:rPr lang="en-GB" sz="500" b="0" i="0" u="none" strike="noStrike" dirty="0">
                          <a:solidFill>
                            <a:srgbClr val="000000"/>
                          </a:solidFill>
                          <a:effectLst/>
                          <a:latin typeface="Aptos Narrow" panose="020B0004020202020204" pitchFamily="34" charset="0"/>
                        </a:rPr>
                        <a:t>6,000</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39932101"/>
                  </a:ext>
                </a:extLst>
              </a:tr>
              <a:tr h="156458">
                <a:tc>
                  <a:txBody>
                    <a:bodyPr/>
                    <a:lstStyle/>
                    <a:p>
                      <a:pPr algn="l" fontAlgn="b"/>
                      <a:r>
                        <a:rPr lang="en-GB" sz="500" b="0" i="0" u="none" strike="noStrike" dirty="0">
                          <a:solidFill>
                            <a:srgbClr val="000000"/>
                          </a:solidFill>
                          <a:effectLst/>
                          <a:latin typeface="Aptos Narrow" panose="020B0004020202020204" pitchFamily="34" charset="0"/>
                        </a:rPr>
                        <a:t>EHC Plans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Element 3</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500" b="0" i="0" u="none" strike="noStrike" dirty="0">
                          <a:solidFill>
                            <a:srgbClr val="000000"/>
                          </a:solidFill>
                          <a:effectLst/>
                          <a:latin typeface="Aptos Narrow" panose="020B0004020202020204" pitchFamily="34" charset="0"/>
                        </a:rPr>
                        <a:t>24675</a:t>
                      </a:r>
                    </a:p>
                  </a:txBody>
                  <a:tcPr marL="2755" marR="2755" marT="275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GB" sz="500" b="0" i="0" u="none" strike="noStrike" dirty="0">
                          <a:solidFill>
                            <a:srgbClr val="000000"/>
                          </a:solidFill>
                          <a:effectLst/>
                          <a:latin typeface="Aptos Narrow" panose="020B0004020202020204" pitchFamily="34" charset="0"/>
                        </a:rPr>
                        <a:t>2</a:t>
                      </a:r>
                    </a:p>
                  </a:txBody>
                  <a:tcPr marL="2755" marR="2755" marT="2755" marB="0" anchor="b">
                    <a:lnL>
                      <a:noFill/>
                    </a:lnL>
                    <a:lnR>
                      <a:noFill/>
                    </a:lnR>
                    <a:lnT>
                      <a:noFill/>
                    </a:lnT>
                    <a:lnB>
                      <a:noFill/>
                    </a:lnB>
                    <a:noFill/>
                  </a:tcPr>
                </a:tc>
                <a:tc>
                  <a:txBody>
                    <a:bodyPr/>
                    <a:lstStyle/>
                    <a:p>
                      <a:pPr algn="r" fontAlgn="b"/>
                      <a:r>
                        <a:rPr lang="en-GB" sz="500" b="0" i="0" u="none" strike="noStrike" dirty="0">
                          <a:solidFill>
                            <a:srgbClr val="000000"/>
                          </a:solidFill>
                          <a:effectLst/>
                          <a:latin typeface="Aptos Narrow" panose="020B0004020202020204" pitchFamily="34" charset="0"/>
                        </a:rPr>
                        <a:t>12337.5</a:t>
                      </a:r>
                    </a:p>
                  </a:txBody>
                  <a:tcPr marL="2755" marR="2755" marT="2755"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a:noFill/>
                    </a:lnT>
                    <a:lnB>
                      <a:noFill/>
                    </a:lnB>
                    <a:noFill/>
                  </a:tcPr>
                </a:tc>
                <a:extLst>
                  <a:ext uri="{0D108BD9-81ED-4DB2-BD59-A6C34878D82A}">
                    <a16:rowId xmlns:a16="http://schemas.microsoft.com/office/drawing/2014/main" val="2024390179"/>
                  </a:ext>
                </a:extLst>
              </a:tr>
              <a:tr h="150663">
                <a:tc>
                  <a:txBody>
                    <a:bodyPr/>
                    <a:lstStyle/>
                    <a:p>
                      <a:pPr algn="l" fontAlgn="b"/>
                      <a:r>
                        <a:rPr lang="en-GB" sz="500" b="0" i="0" u="none" strike="noStrike" dirty="0">
                          <a:solidFill>
                            <a:srgbClr val="000000"/>
                          </a:solidFill>
                          <a:effectLst/>
                          <a:latin typeface="Aptos Narrow" panose="020B0004020202020204" pitchFamily="34" charset="0"/>
                        </a:rPr>
                        <a:t>SSPPs</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Element 3</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GB" sz="500" b="0" i="0" u="none" strike="noStrike" dirty="0">
                          <a:solidFill>
                            <a:srgbClr val="000000"/>
                          </a:solidFill>
                          <a:effectLst/>
                          <a:latin typeface="Aptos Narrow" panose="020B0004020202020204" pitchFamily="34" charset="0"/>
                        </a:rPr>
                        <a:t>37462.5</a:t>
                      </a:r>
                    </a:p>
                  </a:txBody>
                  <a:tcPr marL="2755" marR="2755" marT="275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GB" sz="500" b="0" i="0" u="none" strike="noStrike" dirty="0">
                          <a:solidFill>
                            <a:srgbClr val="000000"/>
                          </a:solidFill>
                          <a:effectLst/>
                          <a:latin typeface="Aptos Narrow" panose="020B0004020202020204" pitchFamily="34" charset="0"/>
                        </a:rPr>
                        <a:t>5</a:t>
                      </a:r>
                    </a:p>
                  </a:txBody>
                  <a:tcPr marL="2755" marR="2755" marT="2755" marB="0" anchor="b">
                    <a:lnL>
                      <a:noFill/>
                    </a:lnL>
                    <a:lnR>
                      <a:noFill/>
                    </a:lnR>
                    <a:lnT>
                      <a:noFill/>
                    </a:lnT>
                    <a:lnB>
                      <a:noFill/>
                    </a:lnB>
                    <a:noFill/>
                  </a:tcPr>
                </a:tc>
                <a:tc>
                  <a:txBody>
                    <a:bodyPr/>
                    <a:lstStyle/>
                    <a:p>
                      <a:pPr algn="r" fontAlgn="b"/>
                      <a:r>
                        <a:rPr lang="en-GB" sz="500" b="0" i="0" u="none" strike="noStrike" dirty="0">
                          <a:solidFill>
                            <a:srgbClr val="000000"/>
                          </a:solidFill>
                          <a:effectLst/>
                          <a:latin typeface="Aptos Narrow" panose="020B0004020202020204" pitchFamily="34" charset="0"/>
                        </a:rPr>
                        <a:t>7492.5</a:t>
                      </a:r>
                    </a:p>
                  </a:txBody>
                  <a:tcPr marL="2755" marR="2755" marT="2755"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a:noFill/>
                    </a:lnT>
                    <a:lnB>
                      <a:noFill/>
                    </a:lnB>
                    <a:noFill/>
                  </a:tcPr>
                </a:tc>
                <a:extLst>
                  <a:ext uri="{0D108BD9-81ED-4DB2-BD59-A6C34878D82A}">
                    <a16:rowId xmlns:a16="http://schemas.microsoft.com/office/drawing/2014/main" val="687365792"/>
                  </a:ext>
                </a:extLst>
              </a:tr>
              <a:tr h="121690">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399352805"/>
                  </a:ext>
                </a:extLst>
              </a:tr>
              <a:tr h="162253">
                <a:tc>
                  <a:txBody>
                    <a:bodyPr/>
                    <a:lstStyle/>
                    <a:p>
                      <a:pPr algn="l" fontAlgn="b"/>
                      <a:r>
                        <a:rPr lang="en-GB" sz="500" b="1" i="0" u="none" strike="noStrike" dirty="0">
                          <a:solidFill>
                            <a:srgbClr val="000000"/>
                          </a:solidFill>
                          <a:effectLst/>
                          <a:latin typeface="Aptos Narrow" panose="020B0004020202020204" pitchFamily="34" charset="0"/>
                        </a:rPr>
                        <a:t>Total</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1"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500" b="1" i="0" u="none" strike="noStrike" dirty="0">
                          <a:solidFill>
                            <a:srgbClr val="000000"/>
                          </a:solidFill>
                          <a:effectLst/>
                          <a:latin typeface="Aptos Narrow" panose="020B0004020202020204" pitchFamily="34" charset="0"/>
                        </a:rPr>
                        <a:t>276,030</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1"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1"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31671187"/>
                  </a:ext>
                </a:extLst>
              </a:tr>
              <a:tr h="139075">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2755" marR="2755" marT="275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2291224"/>
                  </a:ext>
                </a:extLst>
              </a:tr>
              <a:tr h="220201">
                <a:tc gridSpan="6">
                  <a:txBody>
                    <a:bodyPr/>
                    <a:lstStyle/>
                    <a:p>
                      <a:pPr algn="ctr" fontAlgn="b"/>
                      <a:r>
                        <a:rPr lang="en-GB" sz="500" b="1" i="0" u="none" strike="noStrike" dirty="0">
                          <a:solidFill>
                            <a:srgbClr val="000000"/>
                          </a:solidFill>
                          <a:effectLst/>
                          <a:latin typeface="Aptos Narrow" panose="020B0004020202020204" pitchFamily="34" charset="0"/>
                        </a:rPr>
                        <a:t>Funding Breakdown</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85276982"/>
                  </a:ext>
                </a:extLst>
              </a:tr>
              <a:tr h="283945">
                <a:tc>
                  <a:txBody>
                    <a:bodyPr/>
                    <a:lstStyle/>
                    <a:p>
                      <a:pPr algn="ctr" fontAlgn="b"/>
                      <a:r>
                        <a:rPr lang="en-GB" sz="500" b="1" i="0" u="none" strike="noStrike" dirty="0">
                          <a:solidFill>
                            <a:srgbClr val="000000"/>
                          </a:solidFill>
                          <a:effectLst/>
                          <a:latin typeface="Aptos Narrow" panose="020B0004020202020204" pitchFamily="34" charset="0"/>
                        </a:rPr>
                        <a:t>Support Units</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500" b="1" i="0" u="none" strike="noStrike" dirty="0">
                          <a:solidFill>
                            <a:srgbClr val="000000"/>
                          </a:solidFill>
                          <a:effectLst/>
                          <a:latin typeface="Aptos Narrow" panose="020B0004020202020204" pitchFamily="34" charset="0"/>
                        </a:rPr>
                        <a:t>Value 24/25</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500" b="1" i="0" u="none" strike="noStrike" dirty="0">
                          <a:solidFill>
                            <a:srgbClr val="000000"/>
                          </a:solidFill>
                          <a:effectLst/>
                          <a:latin typeface="Aptos Narrow" panose="020B0004020202020204" pitchFamily="34" charset="0"/>
                        </a:rPr>
                        <a:t>SSPP Numbers</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500" b="1" i="0" u="none" strike="noStrike" dirty="0">
                          <a:solidFill>
                            <a:srgbClr val="000000"/>
                          </a:solidFill>
                          <a:effectLst/>
                          <a:latin typeface="Aptos Narrow" panose="020B0004020202020204" pitchFamily="34" charset="0"/>
                        </a:rPr>
                        <a:t>SSPP Value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500" b="1" i="0" u="none" strike="noStrike" dirty="0">
                          <a:solidFill>
                            <a:srgbClr val="000000"/>
                          </a:solidFill>
                          <a:effectLst/>
                          <a:latin typeface="Aptos Narrow" panose="020B0004020202020204" pitchFamily="34" charset="0"/>
                        </a:rPr>
                        <a:t>EHCP Numbers</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500" b="1" i="0" u="none" strike="noStrike" dirty="0">
                          <a:solidFill>
                            <a:srgbClr val="000000"/>
                          </a:solidFill>
                          <a:effectLst/>
                          <a:latin typeface="Aptos Narrow" panose="020B0004020202020204" pitchFamily="34" charset="0"/>
                        </a:rPr>
                        <a:t>EHCP Value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881451"/>
                  </a:ext>
                </a:extLst>
              </a:tr>
              <a:tr h="167276">
                <a:tc>
                  <a:txBody>
                    <a:bodyPr/>
                    <a:lstStyle/>
                    <a:p>
                      <a:pPr algn="ctr" fontAlgn="b"/>
                      <a:r>
                        <a:rPr lang="en-GB" sz="500" b="0" i="0" u="none" strike="noStrike" dirty="0">
                          <a:solidFill>
                            <a:srgbClr val="000000"/>
                          </a:solidFill>
                          <a:effectLst/>
                          <a:latin typeface="Aptos Narrow" panose="020B0004020202020204" pitchFamily="34" charset="0"/>
                        </a:rPr>
                        <a:t>Support Unit 6+</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500" b="0" i="0" u="none" strike="noStrike" dirty="0">
                          <a:solidFill>
                            <a:srgbClr val="000000"/>
                          </a:solidFill>
                          <a:effectLst/>
                          <a:latin typeface="Aptos Narrow" panose="020B0004020202020204" pitchFamily="34" charset="0"/>
                        </a:rPr>
                        <a:t>20,267</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8113880"/>
                  </a:ext>
                </a:extLst>
              </a:tr>
              <a:tr h="179638">
                <a:tc>
                  <a:txBody>
                    <a:bodyPr/>
                    <a:lstStyle/>
                    <a:p>
                      <a:pPr algn="ctr" fontAlgn="b"/>
                      <a:r>
                        <a:rPr lang="en-GB" sz="500" b="0" i="0" u="none" strike="noStrike" dirty="0">
                          <a:solidFill>
                            <a:srgbClr val="000000"/>
                          </a:solidFill>
                          <a:effectLst/>
                          <a:latin typeface="Aptos Narrow" panose="020B0004020202020204" pitchFamily="34" charset="0"/>
                        </a:rPr>
                        <a:t>Support Unit 6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500" b="0" i="0" u="none" strike="noStrike" dirty="0">
                          <a:solidFill>
                            <a:srgbClr val="000000"/>
                          </a:solidFill>
                          <a:effectLst/>
                          <a:latin typeface="Aptos Narrow" panose="020B0004020202020204" pitchFamily="34" charset="0"/>
                        </a:rPr>
                        <a:t>13,029</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198770"/>
                  </a:ext>
                </a:extLst>
              </a:tr>
              <a:tr h="179638">
                <a:tc>
                  <a:txBody>
                    <a:bodyPr/>
                    <a:lstStyle/>
                    <a:p>
                      <a:pPr algn="ctr" fontAlgn="b"/>
                      <a:r>
                        <a:rPr lang="en-GB" sz="500" b="0" i="0" u="none" strike="noStrike" dirty="0">
                          <a:solidFill>
                            <a:srgbClr val="000000"/>
                          </a:solidFill>
                          <a:effectLst/>
                          <a:latin typeface="Aptos Narrow" panose="020B0004020202020204" pitchFamily="34" charset="0"/>
                        </a:rPr>
                        <a:t>Support Unit 5</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500" b="0" i="0" u="none" strike="noStrike" dirty="0">
                          <a:solidFill>
                            <a:srgbClr val="000000"/>
                          </a:solidFill>
                          <a:effectLst/>
                          <a:latin typeface="Aptos Narrow" panose="020B0004020202020204" pitchFamily="34" charset="0"/>
                        </a:rPr>
                        <a:t>8,143</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0779391"/>
                  </a:ext>
                </a:extLst>
              </a:tr>
              <a:tr h="162253">
                <a:tc>
                  <a:txBody>
                    <a:bodyPr/>
                    <a:lstStyle/>
                    <a:p>
                      <a:pPr algn="ctr" fontAlgn="b"/>
                      <a:r>
                        <a:rPr lang="en-GB" sz="500" b="0" i="0" u="none" strike="noStrike" dirty="0">
                          <a:solidFill>
                            <a:srgbClr val="000000"/>
                          </a:solidFill>
                          <a:effectLst/>
                          <a:latin typeface="Aptos Narrow" panose="020B0004020202020204" pitchFamily="34" charset="0"/>
                        </a:rPr>
                        <a:t>Support Unit 4</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500" b="0" i="0" u="none" strike="noStrike" dirty="0">
                          <a:solidFill>
                            <a:srgbClr val="000000"/>
                          </a:solidFill>
                          <a:effectLst/>
                          <a:latin typeface="Aptos Narrow" panose="020B0004020202020204" pitchFamily="34" charset="0"/>
                        </a:rPr>
                        <a:t>5,212</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9136236"/>
                  </a:ext>
                </a:extLst>
              </a:tr>
              <a:tr h="162253">
                <a:tc>
                  <a:txBody>
                    <a:bodyPr/>
                    <a:lstStyle/>
                    <a:p>
                      <a:pPr algn="ctr" fontAlgn="b"/>
                      <a:r>
                        <a:rPr lang="en-GB" sz="500" b="0" i="0" u="none" strike="noStrike" dirty="0">
                          <a:solidFill>
                            <a:srgbClr val="000000"/>
                          </a:solidFill>
                          <a:effectLst/>
                          <a:latin typeface="Aptos Narrow" panose="020B0004020202020204" pitchFamily="34" charset="0"/>
                        </a:rPr>
                        <a:t>Support Unit 3</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500" b="0" i="0" u="none" strike="noStrike" dirty="0">
                          <a:solidFill>
                            <a:srgbClr val="000000"/>
                          </a:solidFill>
                          <a:effectLst/>
                          <a:latin typeface="Aptos Narrow" panose="020B0004020202020204" pitchFamily="34" charset="0"/>
                        </a:rPr>
                        <a:t>3,258</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7399793"/>
                  </a:ext>
                </a:extLst>
              </a:tr>
              <a:tr h="162253">
                <a:tc>
                  <a:txBody>
                    <a:bodyPr/>
                    <a:lstStyle/>
                    <a:p>
                      <a:pPr algn="ctr" fontAlgn="b"/>
                      <a:r>
                        <a:rPr lang="en-GB" sz="500" b="0" i="0" u="none" strike="noStrike" dirty="0">
                          <a:solidFill>
                            <a:srgbClr val="000000"/>
                          </a:solidFill>
                          <a:effectLst/>
                          <a:latin typeface="Aptos Narrow" panose="020B0004020202020204" pitchFamily="34" charset="0"/>
                        </a:rPr>
                        <a:t>Support Unit 2</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500" b="0" i="0" u="none" strike="noStrike" dirty="0">
                          <a:solidFill>
                            <a:srgbClr val="000000"/>
                          </a:solidFill>
                          <a:effectLst/>
                          <a:latin typeface="Aptos Narrow" panose="020B0004020202020204" pitchFamily="34" charset="0"/>
                        </a:rPr>
                        <a:t>1,303</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7673672"/>
                  </a:ext>
                </a:extLst>
              </a:tr>
              <a:tr h="162253">
                <a:tc>
                  <a:txBody>
                    <a:bodyPr/>
                    <a:lstStyle/>
                    <a:p>
                      <a:pPr algn="ctr" fontAlgn="b"/>
                      <a:r>
                        <a:rPr lang="en-GB" sz="500" b="0" i="0" u="none" strike="noStrike" dirty="0">
                          <a:solidFill>
                            <a:srgbClr val="000000"/>
                          </a:solidFill>
                          <a:effectLst/>
                          <a:latin typeface="Aptos Narrow" panose="020B0004020202020204" pitchFamily="34" charset="0"/>
                        </a:rPr>
                        <a:t>Support Unit 1</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GB" sz="500" b="0" i="0" u="none" strike="noStrike" dirty="0">
                          <a:solidFill>
                            <a:srgbClr val="000000"/>
                          </a:solidFill>
                          <a:effectLst/>
                          <a:latin typeface="Aptos Narrow" panose="020B0004020202020204" pitchFamily="34" charset="0"/>
                        </a:rPr>
                        <a:t>543</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2755" marR="2755" marT="2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2925978"/>
                  </a:ext>
                </a:extLst>
              </a:tr>
            </a:tbl>
          </a:graphicData>
        </a:graphic>
      </p:graphicFrame>
      <p:graphicFrame>
        <p:nvGraphicFramePr>
          <p:cNvPr id="3" name="Table 2" descr="Sample questionnaire - mainstream">
            <a:extLst>
              <a:ext uri="{FF2B5EF4-FFF2-40B4-BE49-F238E27FC236}">
                <a16:creationId xmlns:a16="http://schemas.microsoft.com/office/drawing/2014/main" id="{CEC424B2-AD57-CD28-5057-C32745C5F35A}"/>
              </a:ext>
            </a:extLst>
          </p:cNvPr>
          <p:cNvGraphicFramePr>
            <a:graphicFrameLocks noGrp="1"/>
          </p:cNvGraphicFramePr>
          <p:nvPr>
            <p:extLst>
              <p:ext uri="{D42A27DB-BD31-4B8C-83A1-F6EECF244321}">
                <p14:modId xmlns:p14="http://schemas.microsoft.com/office/powerpoint/2010/main" val="4233572328"/>
              </p:ext>
            </p:extLst>
          </p:nvPr>
        </p:nvGraphicFramePr>
        <p:xfrm>
          <a:off x="6395684" y="1530066"/>
          <a:ext cx="4989868" cy="4040771"/>
        </p:xfrm>
        <a:graphic>
          <a:graphicData uri="http://schemas.openxmlformats.org/drawingml/2006/table">
            <a:tbl>
              <a:tblPr/>
              <a:tblGrid>
                <a:gridCol w="1150576">
                  <a:extLst>
                    <a:ext uri="{9D8B030D-6E8A-4147-A177-3AD203B41FA5}">
                      <a16:colId xmlns:a16="http://schemas.microsoft.com/office/drawing/2014/main" val="1328478931"/>
                    </a:ext>
                  </a:extLst>
                </a:gridCol>
                <a:gridCol w="195684">
                  <a:extLst>
                    <a:ext uri="{9D8B030D-6E8A-4147-A177-3AD203B41FA5}">
                      <a16:colId xmlns:a16="http://schemas.microsoft.com/office/drawing/2014/main" val="3710433569"/>
                    </a:ext>
                  </a:extLst>
                </a:gridCol>
                <a:gridCol w="56513">
                  <a:extLst>
                    <a:ext uri="{9D8B030D-6E8A-4147-A177-3AD203B41FA5}">
                      <a16:colId xmlns:a16="http://schemas.microsoft.com/office/drawing/2014/main" val="2532156042"/>
                    </a:ext>
                  </a:extLst>
                </a:gridCol>
                <a:gridCol w="145031">
                  <a:extLst>
                    <a:ext uri="{9D8B030D-6E8A-4147-A177-3AD203B41FA5}">
                      <a16:colId xmlns:a16="http://schemas.microsoft.com/office/drawing/2014/main" val="4096679950"/>
                    </a:ext>
                  </a:extLst>
                </a:gridCol>
                <a:gridCol w="232049">
                  <a:extLst>
                    <a:ext uri="{9D8B030D-6E8A-4147-A177-3AD203B41FA5}">
                      <a16:colId xmlns:a16="http://schemas.microsoft.com/office/drawing/2014/main" val="1808540708"/>
                    </a:ext>
                  </a:extLst>
                </a:gridCol>
                <a:gridCol w="232049">
                  <a:extLst>
                    <a:ext uri="{9D8B030D-6E8A-4147-A177-3AD203B41FA5}">
                      <a16:colId xmlns:a16="http://schemas.microsoft.com/office/drawing/2014/main" val="1157534523"/>
                    </a:ext>
                  </a:extLst>
                </a:gridCol>
                <a:gridCol w="323904">
                  <a:extLst>
                    <a:ext uri="{9D8B030D-6E8A-4147-A177-3AD203B41FA5}">
                      <a16:colId xmlns:a16="http://schemas.microsoft.com/office/drawing/2014/main" val="2218958531"/>
                    </a:ext>
                  </a:extLst>
                </a:gridCol>
                <a:gridCol w="87019">
                  <a:extLst>
                    <a:ext uri="{9D8B030D-6E8A-4147-A177-3AD203B41FA5}">
                      <a16:colId xmlns:a16="http://schemas.microsoft.com/office/drawing/2014/main" val="1082557726"/>
                    </a:ext>
                  </a:extLst>
                </a:gridCol>
                <a:gridCol w="2567043">
                  <a:extLst>
                    <a:ext uri="{9D8B030D-6E8A-4147-A177-3AD203B41FA5}">
                      <a16:colId xmlns:a16="http://schemas.microsoft.com/office/drawing/2014/main" val="327412198"/>
                    </a:ext>
                  </a:extLst>
                </a:gridCol>
              </a:tblGrid>
              <a:tr h="187513">
                <a:tc gridSpan="2">
                  <a:txBody>
                    <a:bodyPr/>
                    <a:lstStyle/>
                    <a:p>
                      <a:pPr algn="l" fontAlgn="b"/>
                      <a:r>
                        <a:rPr lang="en-GB" sz="500" b="1" i="0" u="none" strike="noStrike" dirty="0">
                          <a:solidFill>
                            <a:srgbClr val="FF0066"/>
                          </a:solidFill>
                          <a:effectLst/>
                          <a:latin typeface="Aptos Narrow" panose="020B0004020202020204" pitchFamily="34" charset="0"/>
                        </a:rPr>
                        <a:t>Funding cost based on the most recent issued plan </a:t>
                      </a:r>
                    </a:p>
                  </a:txBody>
                  <a:tcPr marL="3157" marR="3157" marT="3157" marB="0" anchor="b">
                    <a:lnL>
                      <a:noFill/>
                    </a:lnL>
                    <a:lnR>
                      <a:noFill/>
                    </a:lnR>
                    <a:lnT>
                      <a:noFill/>
                    </a:lnT>
                    <a:lnB>
                      <a:noFill/>
                    </a:lnB>
                    <a:noFill/>
                  </a:tcPr>
                </a:tc>
                <a:tc hMerge="1">
                  <a:txBody>
                    <a:bodyPr/>
                    <a:lstStyle/>
                    <a:p>
                      <a:pPr algn="l" fontAlgn="b"/>
                      <a:endParaRPr lang="en-GB" sz="500" b="0" i="0" u="none" strike="noStrike">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extLst>
                  <a:ext uri="{0D108BD9-81ED-4DB2-BD59-A6C34878D82A}">
                    <a16:rowId xmlns:a16="http://schemas.microsoft.com/office/drawing/2014/main" val="31986800"/>
                  </a:ext>
                </a:extLst>
              </a:tr>
              <a:tr h="95659">
                <a:tc gridSpan="2">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algn="l" fontAlgn="b"/>
                      <a:endParaRPr lang="en-GB" sz="500" b="0" i="0" u="none" strike="noStrike">
                        <a:solidFill>
                          <a:srgbClr val="000000"/>
                        </a:solidFill>
                        <a:effectLst/>
                        <a:latin typeface="Aptos Narrow" panose="020B0004020202020204" pitchFamily="34" charset="0"/>
                      </a:endParaRPr>
                    </a:p>
                  </a:txBody>
                  <a:tcPr marL="3157" marR="3157" marT="3157"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2385816"/>
                  </a:ext>
                </a:extLst>
              </a:tr>
              <a:tr h="95659">
                <a:tc gridSpan="7">
                  <a:txBody>
                    <a:bodyPr/>
                    <a:lstStyle/>
                    <a:p>
                      <a:pPr algn="ctr" fontAlgn="b"/>
                      <a:r>
                        <a:rPr lang="en-GB" sz="500" b="1" i="0" u="none" strike="noStrike" dirty="0">
                          <a:solidFill>
                            <a:srgbClr val="000000"/>
                          </a:solidFill>
                          <a:effectLst/>
                          <a:latin typeface="Aptos Narrow" panose="020B0004020202020204" pitchFamily="34" charset="0"/>
                        </a:rPr>
                        <a:t>Pupil Details</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GB" sz="500" b="1" i="0" u="none" strike="noStrike" dirty="0">
                          <a:solidFill>
                            <a:srgbClr val="000000"/>
                          </a:solidFill>
                          <a:effectLst/>
                          <a:latin typeface="Aptos Narrow" panose="020B0004020202020204" pitchFamily="34" charset="0"/>
                        </a:rPr>
                        <a:t>Comments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132739409"/>
                  </a:ext>
                </a:extLst>
              </a:tr>
              <a:tr h="108939">
                <a:tc>
                  <a:txBody>
                    <a:bodyPr/>
                    <a:lstStyle/>
                    <a:p>
                      <a:pPr algn="l" fontAlgn="b"/>
                      <a:r>
                        <a:rPr lang="en-GB" sz="500" b="0" i="0" u="none" strike="noStrike" dirty="0">
                          <a:solidFill>
                            <a:srgbClr val="000000"/>
                          </a:solidFill>
                          <a:effectLst/>
                          <a:latin typeface="Aptos Narrow" panose="020B0004020202020204" pitchFamily="34" charset="0"/>
                        </a:rPr>
                        <a:t>Sample Number:</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4536209"/>
                  </a:ext>
                </a:extLst>
              </a:tr>
              <a:tr h="106761">
                <a:tc>
                  <a:txBody>
                    <a:bodyPr/>
                    <a:lstStyle/>
                    <a:p>
                      <a:pPr algn="l" fontAlgn="b"/>
                      <a:r>
                        <a:rPr lang="en-GB" sz="500" b="0" i="0" u="none" strike="noStrike" dirty="0">
                          <a:solidFill>
                            <a:srgbClr val="000000"/>
                          </a:solidFill>
                          <a:effectLst/>
                          <a:latin typeface="Aptos Narrow" panose="020B0004020202020204" pitchFamily="34" charset="0"/>
                        </a:rPr>
                        <a:t>Impulse ID:</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70333243"/>
                  </a:ext>
                </a:extLst>
              </a:tr>
              <a:tr h="95659">
                <a:tc>
                  <a:txBody>
                    <a:bodyPr/>
                    <a:lstStyle/>
                    <a:p>
                      <a:pPr algn="l" fontAlgn="b"/>
                      <a:r>
                        <a:rPr lang="en-GB" sz="500" b="0" i="0" u="none" strike="noStrike" dirty="0">
                          <a:solidFill>
                            <a:srgbClr val="000000"/>
                          </a:solidFill>
                          <a:effectLst/>
                          <a:latin typeface="Aptos Narrow" panose="020B0004020202020204" pitchFamily="34" charset="0"/>
                        </a:rPr>
                        <a:t>DOB:</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66502186"/>
                  </a:ext>
                </a:extLst>
              </a:tr>
              <a:tr h="187513">
                <a:tc>
                  <a:txBody>
                    <a:bodyPr/>
                    <a:lstStyle/>
                    <a:p>
                      <a:pPr algn="l" fontAlgn="b"/>
                      <a:r>
                        <a:rPr lang="en-GB" sz="500" b="0" i="0" u="none" strike="noStrike" dirty="0">
                          <a:solidFill>
                            <a:srgbClr val="000000"/>
                          </a:solidFill>
                          <a:effectLst/>
                          <a:latin typeface="Aptos Narrow" panose="020B0004020202020204" pitchFamily="34" charset="0"/>
                        </a:rPr>
                        <a:t>School Year as at September 2024:</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2761214"/>
                  </a:ext>
                </a:extLst>
              </a:tr>
              <a:tr h="95659">
                <a:tc>
                  <a:txBody>
                    <a:bodyPr/>
                    <a:lstStyle/>
                    <a:p>
                      <a:pPr algn="l" fontAlgn="b"/>
                      <a:r>
                        <a:rPr lang="en-GB" sz="500" b="0" i="0" u="none" strike="noStrike" dirty="0">
                          <a:solidFill>
                            <a:srgbClr val="000000"/>
                          </a:solidFill>
                          <a:effectLst/>
                          <a:latin typeface="Aptos Narrow" panose="020B0004020202020204" pitchFamily="34" charset="0"/>
                        </a:rPr>
                        <a:t>Primary Need:</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70999489"/>
                  </a:ext>
                </a:extLst>
              </a:tr>
              <a:tr h="112052">
                <a:tc>
                  <a:txBody>
                    <a:bodyPr/>
                    <a:lstStyle/>
                    <a:p>
                      <a:pPr algn="l" fontAlgn="b"/>
                      <a:r>
                        <a:rPr lang="en-GB" sz="500" b="0" i="0" u="none" strike="noStrike" dirty="0">
                          <a:solidFill>
                            <a:srgbClr val="000000"/>
                          </a:solidFill>
                          <a:effectLst/>
                          <a:latin typeface="Aptos Narrow" panose="020B0004020202020204" pitchFamily="34" charset="0"/>
                        </a:rPr>
                        <a:t>No of pupils in class group:</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03100968"/>
                  </a:ext>
                </a:extLst>
              </a:tr>
              <a:tr h="187513">
                <a:tc>
                  <a:txBody>
                    <a:bodyPr/>
                    <a:lstStyle/>
                    <a:p>
                      <a:pPr algn="l" fontAlgn="b"/>
                      <a:r>
                        <a:rPr lang="en-GB" sz="500" b="0" i="0" u="none" strike="noStrike" dirty="0">
                          <a:solidFill>
                            <a:srgbClr val="000000"/>
                          </a:solidFill>
                          <a:effectLst/>
                          <a:latin typeface="Aptos Narrow" panose="020B0004020202020204" pitchFamily="34" charset="0"/>
                        </a:rPr>
                        <a:t>Usual staffing arrangements for class:</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75810152"/>
                  </a:ext>
                </a:extLst>
              </a:tr>
              <a:tr h="187513">
                <a:tc>
                  <a:txBody>
                    <a:bodyPr/>
                    <a:lstStyle/>
                    <a:p>
                      <a:pPr algn="l" fontAlgn="b"/>
                      <a:r>
                        <a:rPr lang="en-GB" sz="500" b="0" i="0" u="none" strike="noStrike" dirty="0">
                          <a:solidFill>
                            <a:srgbClr val="000000"/>
                          </a:solidFill>
                          <a:effectLst/>
                          <a:latin typeface="Aptos Narrow" panose="020B0004020202020204" pitchFamily="34" charset="0"/>
                        </a:rPr>
                        <a:t>Additional staffing due to Element 3 funding:</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1072582"/>
                  </a:ext>
                </a:extLst>
              </a:tr>
              <a:tr h="95659">
                <a:tc gridSpan="7">
                  <a:txBody>
                    <a:bodyPr/>
                    <a:lstStyle/>
                    <a:p>
                      <a:pPr algn="ctr"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33354757"/>
                  </a:ext>
                </a:extLst>
              </a:tr>
              <a:tr h="127615">
                <a:tc gridSpan="7">
                  <a:txBody>
                    <a:bodyPr/>
                    <a:lstStyle/>
                    <a:p>
                      <a:pPr algn="ctr" fontAlgn="b"/>
                      <a:r>
                        <a:rPr lang="en-GB" sz="500" b="1" i="0" u="none" strike="noStrike" dirty="0">
                          <a:solidFill>
                            <a:srgbClr val="000000"/>
                          </a:solidFill>
                          <a:effectLst/>
                          <a:latin typeface="Aptos Narrow" panose="020B0004020202020204" pitchFamily="34" charset="0"/>
                        </a:rPr>
                        <a:t>Funding for EHC Plan provision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5727079"/>
                  </a:ext>
                </a:extLst>
              </a:tr>
              <a:tr h="187513">
                <a:tc>
                  <a:txBody>
                    <a:bodyPr/>
                    <a:lstStyle/>
                    <a:p>
                      <a:pPr algn="l" fontAlgn="b"/>
                      <a:r>
                        <a:rPr lang="en-GB" sz="500" b="0" i="0" u="none" strike="noStrike" dirty="0">
                          <a:solidFill>
                            <a:srgbClr val="000000"/>
                          </a:solidFill>
                          <a:effectLst/>
                          <a:latin typeface="Aptos Narrow" panose="020B0004020202020204" pitchFamily="34" charset="0"/>
                        </a:rPr>
                        <a:t>Notional SEN</a:t>
                      </a:r>
                    </a:p>
                  </a:txBody>
                  <a:tcPr marL="3157" marR="3157" marT="3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6">
                  <a:txBody>
                    <a:bodyPr/>
                    <a:lstStyle/>
                    <a:p>
                      <a:pPr algn="ctr" fontAlgn="ctr"/>
                      <a:r>
                        <a:rPr lang="en-GB" sz="500" b="0" i="0" u="none" strike="noStrike" dirty="0">
                          <a:solidFill>
                            <a:srgbClr val="000000"/>
                          </a:solidFill>
                          <a:effectLst/>
                          <a:latin typeface="Aptos Narrow" panose="020B0004020202020204" pitchFamily="34" charset="0"/>
                        </a:rPr>
                        <a:t> £                                                                                                     6,000 </a:t>
                      </a:r>
                    </a:p>
                  </a:txBody>
                  <a:tcPr marL="3157" marR="3157" marT="31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74824418"/>
                  </a:ext>
                </a:extLst>
              </a:tr>
              <a:tr h="187513">
                <a:tc>
                  <a:txBody>
                    <a:bodyPr/>
                    <a:lstStyle/>
                    <a:p>
                      <a:pPr algn="l" fontAlgn="b"/>
                      <a:r>
                        <a:rPr lang="en-GB" sz="500" b="0" i="0" u="none" strike="noStrike" dirty="0">
                          <a:solidFill>
                            <a:srgbClr val="000000"/>
                          </a:solidFill>
                          <a:effectLst/>
                          <a:latin typeface="Aptos Narrow" panose="020B0004020202020204" pitchFamily="34" charset="0"/>
                        </a:rPr>
                        <a:t>Funded Top Up Support Units</a:t>
                      </a:r>
                    </a:p>
                  </a:txBody>
                  <a:tcPr marL="3157" marR="3157" marT="3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6">
                  <a:txBody>
                    <a:bodyPr/>
                    <a:lstStyle/>
                    <a:p>
                      <a:pPr algn="ctr" fontAlgn="ctr"/>
                      <a:r>
                        <a:rPr lang="en-GB" sz="500" b="0" i="0" u="none" strike="noStrike" dirty="0">
                          <a:solidFill>
                            <a:srgbClr val="000000"/>
                          </a:solidFill>
                          <a:effectLst/>
                          <a:latin typeface="Aptos Narrow" panose="020B0004020202020204" pitchFamily="34" charset="0"/>
                        </a:rPr>
                        <a:t> £                                                                                                  13,029 </a:t>
                      </a:r>
                    </a:p>
                  </a:txBody>
                  <a:tcPr marL="3157" marR="3157" marT="31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97029836"/>
                  </a:ext>
                </a:extLst>
              </a:tr>
              <a:tr h="187513">
                <a:tc>
                  <a:txBody>
                    <a:bodyPr/>
                    <a:lstStyle/>
                    <a:p>
                      <a:pPr algn="l" fontAlgn="b"/>
                      <a:r>
                        <a:rPr lang="en-GB" sz="500" b="0" i="0" u="none" strike="noStrike" dirty="0">
                          <a:solidFill>
                            <a:srgbClr val="000000"/>
                          </a:solidFill>
                          <a:effectLst/>
                          <a:latin typeface="Aptos Narrow" panose="020B0004020202020204" pitchFamily="34" charset="0"/>
                        </a:rPr>
                        <a:t>Other:</a:t>
                      </a:r>
                    </a:p>
                  </a:txBody>
                  <a:tcPr marL="3157" marR="3157" marT="3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6">
                  <a:txBody>
                    <a:bodyPr/>
                    <a:lstStyle/>
                    <a:p>
                      <a:pPr algn="ctr" fontAlgn="ctr"/>
                      <a:r>
                        <a:rPr lang="en-GB" sz="500" b="0" i="0" u="none" strike="noStrike" dirty="0">
                          <a:solidFill>
                            <a:srgbClr val="000000"/>
                          </a:solidFill>
                          <a:effectLst/>
                          <a:latin typeface="Aptos Narrow" panose="020B0004020202020204" pitchFamily="34" charset="0"/>
                        </a:rPr>
                        <a:t> £                                                                                                                - </a:t>
                      </a:r>
                    </a:p>
                  </a:txBody>
                  <a:tcPr marL="3157" marR="3157" marT="31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87885228"/>
                  </a:ext>
                </a:extLst>
              </a:tr>
              <a:tr h="116098">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fontAlgn="ctr"/>
                      <a:r>
                        <a:rPr lang="en-GB" sz="500" b="0" i="0" u="none" strike="noStrike" dirty="0">
                          <a:solidFill>
                            <a:srgbClr val="000000"/>
                          </a:solidFill>
                          <a:effectLst/>
                          <a:latin typeface="Aptos Narrow" panose="020B0004020202020204" pitchFamily="34" charset="0"/>
                        </a:rPr>
                        <a:t> </a:t>
                      </a:r>
                    </a:p>
                  </a:txBody>
                  <a:tcPr marL="3157" marR="3157" marT="31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23666209"/>
                  </a:ext>
                </a:extLst>
              </a:tr>
              <a:tr h="187513">
                <a:tc>
                  <a:txBody>
                    <a:bodyPr/>
                    <a:lstStyle/>
                    <a:p>
                      <a:pPr algn="l" fontAlgn="b"/>
                      <a:r>
                        <a:rPr lang="en-GB" sz="500" b="0" i="0" u="none" strike="noStrike" dirty="0">
                          <a:solidFill>
                            <a:srgbClr val="000000"/>
                          </a:solidFill>
                          <a:effectLst/>
                          <a:latin typeface="Aptos Narrow" panose="020B0004020202020204" pitchFamily="34" charset="0"/>
                        </a:rPr>
                        <a:t>Total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l" fontAlgn="ctr"/>
                      <a:r>
                        <a:rPr lang="en-GB" sz="500" b="0" i="0" u="none" strike="noStrike" dirty="0">
                          <a:solidFill>
                            <a:srgbClr val="000000"/>
                          </a:solidFill>
                          <a:effectLst/>
                          <a:latin typeface="Aptos Narrow" panose="020B0004020202020204" pitchFamily="34" charset="0"/>
                        </a:rPr>
                        <a:t> £                                                                                                  19,029 </a:t>
                      </a:r>
                    </a:p>
                  </a:txBody>
                  <a:tcPr marL="3157" marR="3157" marT="3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1623647"/>
                  </a:ext>
                </a:extLst>
              </a:tr>
              <a:tr h="95659">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b"/>
                      <a:endParaRPr lang="en-GB" sz="500" b="0" i="0" u="none" strike="noStrike">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3058034"/>
                  </a:ext>
                </a:extLst>
              </a:tr>
              <a:tr h="144111">
                <a:tc gridSpan="7">
                  <a:txBody>
                    <a:bodyPr/>
                    <a:lstStyle/>
                    <a:p>
                      <a:pPr algn="ctr" fontAlgn="b"/>
                      <a:r>
                        <a:rPr lang="en-GB" sz="500" b="1" i="0" u="none" strike="noStrike" dirty="0">
                          <a:solidFill>
                            <a:srgbClr val="000000"/>
                          </a:solidFill>
                          <a:effectLst/>
                          <a:latin typeface="Aptos Narrow" panose="020B0004020202020204" pitchFamily="34" charset="0"/>
                        </a:rPr>
                        <a:t>Expenditure Analysis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8177685"/>
                  </a:ext>
                </a:extLst>
              </a:tr>
              <a:tr h="116720">
                <a:tc>
                  <a:txBody>
                    <a:bodyPr/>
                    <a:lstStyle/>
                    <a:p>
                      <a:pPr algn="l" fontAlgn="b"/>
                      <a:r>
                        <a:rPr lang="en-GB" sz="500" b="0" i="0" u="none" strike="noStrike" dirty="0">
                          <a:solidFill>
                            <a:srgbClr val="000000"/>
                          </a:solidFill>
                          <a:effectLst/>
                          <a:latin typeface="Aptos Narrow" panose="020B0004020202020204" pitchFamily="34" charset="0"/>
                        </a:rPr>
                        <a:t>Staffing Costs</a:t>
                      </a:r>
                    </a:p>
                  </a:txBody>
                  <a:tcPr marL="3157" marR="3157" marT="3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ctr" fontAlgn="ctr"/>
                      <a:r>
                        <a:rPr lang="en-GB" sz="500" b="0" i="0" u="none" strike="noStrike" dirty="0">
                          <a:solidFill>
                            <a:srgbClr val="000000"/>
                          </a:solidFill>
                          <a:effectLst/>
                          <a:latin typeface="Aptos Narrow" panose="020B0004020202020204" pitchFamily="34" charset="0"/>
                        </a:rPr>
                        <a:t> </a:t>
                      </a:r>
                    </a:p>
                  </a:txBody>
                  <a:tcPr marL="3157" marR="3157" marT="31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0" i="0" u="none" strike="noStrike" dirty="0">
                          <a:solidFill>
                            <a:srgbClr val="000000"/>
                          </a:solidFill>
                          <a:effectLst/>
                          <a:latin typeface="Aptos Narrow" panose="020B0004020202020204" pitchFamily="34" charset="0"/>
                        </a:rPr>
                        <a:t>0.00%</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33596997"/>
                  </a:ext>
                </a:extLst>
              </a:tr>
              <a:tr h="279366">
                <a:tc>
                  <a:txBody>
                    <a:bodyPr/>
                    <a:lstStyle/>
                    <a:p>
                      <a:pPr algn="l" fontAlgn="b"/>
                      <a:r>
                        <a:rPr lang="en-GB" sz="500" b="0" i="0" u="none" strike="noStrike" dirty="0">
                          <a:solidFill>
                            <a:srgbClr val="000000"/>
                          </a:solidFill>
                          <a:effectLst/>
                          <a:latin typeface="Aptos Narrow" panose="020B0004020202020204" pitchFamily="34" charset="0"/>
                        </a:rPr>
                        <a:t>Curriculum Resources, Intervention  &amp; Specialist Equipment</a:t>
                      </a:r>
                    </a:p>
                  </a:txBody>
                  <a:tcPr marL="3157" marR="3157" marT="3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GB" sz="500" b="0" i="0" u="none" strike="noStrike" dirty="0">
                          <a:solidFill>
                            <a:srgbClr val="000000"/>
                          </a:solidFill>
                          <a:effectLst/>
                          <a:latin typeface="Aptos Narrow" panose="020B0004020202020204" pitchFamily="34" charset="0"/>
                        </a:rPr>
                        <a:t> </a:t>
                      </a:r>
                    </a:p>
                  </a:txBody>
                  <a:tcPr marL="3157" marR="3157" marT="31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pPr algn="ctr" fontAlgn="ctr"/>
                      <a:endParaRPr lang="en-GB" sz="500" b="0" i="0" u="none" strike="noStrike">
                        <a:solidFill>
                          <a:srgbClr val="000000"/>
                        </a:solidFill>
                        <a:effectLst/>
                        <a:latin typeface="Aptos Narrow" panose="020B0004020202020204" pitchFamily="34" charset="0"/>
                      </a:endParaRPr>
                    </a:p>
                  </a:txBody>
                  <a:tcPr marL="3157" marR="3157" marT="3157"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GB" sz="500" b="0" i="0" u="none" strike="noStrike" dirty="0">
                          <a:solidFill>
                            <a:srgbClr val="000000"/>
                          </a:solidFill>
                          <a:effectLst/>
                          <a:latin typeface="Aptos Narrow" panose="020B0004020202020204" pitchFamily="34" charset="0"/>
                        </a:rPr>
                        <a:t> </a:t>
                      </a:r>
                    </a:p>
                  </a:txBody>
                  <a:tcPr marL="3157" marR="3157" marT="31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GB" sz="500" b="0" i="0" u="none" strike="noStrike" dirty="0">
                          <a:solidFill>
                            <a:srgbClr val="000000"/>
                          </a:solidFill>
                          <a:effectLst/>
                          <a:latin typeface="Aptos Narrow" panose="020B0004020202020204" pitchFamily="34" charset="0"/>
                        </a:rPr>
                        <a:t> </a:t>
                      </a:r>
                    </a:p>
                  </a:txBody>
                  <a:tcPr marL="3157" marR="3157" marT="31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GB" sz="500" b="0" i="0" u="none" strike="noStrike" dirty="0">
                          <a:solidFill>
                            <a:srgbClr val="000000"/>
                          </a:solidFill>
                          <a:effectLst/>
                          <a:latin typeface="Aptos Narrow" panose="020B0004020202020204" pitchFamily="34" charset="0"/>
                        </a:rPr>
                        <a:t> </a:t>
                      </a:r>
                    </a:p>
                  </a:txBody>
                  <a:tcPr marL="3157" marR="3157" marT="315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b"/>
                      <a:r>
                        <a:rPr lang="en-GB" sz="500" b="0" i="0" u="none" strike="noStrike" dirty="0">
                          <a:solidFill>
                            <a:srgbClr val="000000"/>
                          </a:solidFill>
                          <a:effectLst/>
                          <a:latin typeface="Aptos Narrow" panose="020B0004020202020204" pitchFamily="34" charset="0"/>
                        </a:rPr>
                        <a:t>0.00%</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4852289"/>
                  </a:ext>
                </a:extLst>
              </a:tr>
              <a:tr h="116720">
                <a:tc>
                  <a:txBody>
                    <a:bodyPr/>
                    <a:lstStyle/>
                    <a:p>
                      <a:pPr algn="l" fontAlgn="b"/>
                      <a:r>
                        <a:rPr lang="en-GB" sz="500" b="0" i="0" u="none" strike="noStrike" dirty="0">
                          <a:solidFill>
                            <a:srgbClr val="000000"/>
                          </a:solidFill>
                          <a:effectLst/>
                          <a:latin typeface="Aptos Narrow" panose="020B0004020202020204" pitchFamily="34" charset="0"/>
                        </a:rPr>
                        <a:t>External Services</a:t>
                      </a:r>
                    </a:p>
                  </a:txBody>
                  <a:tcPr marL="3157" marR="3157" marT="3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GB" sz="500" b="0" i="0" u="none" strike="noStrike" dirty="0">
                          <a:solidFill>
                            <a:srgbClr val="000000"/>
                          </a:solidFill>
                          <a:effectLst/>
                          <a:latin typeface="Aptos Narrow" panose="020B0004020202020204" pitchFamily="34" charset="0"/>
                        </a:rPr>
                        <a:t> </a:t>
                      </a:r>
                    </a:p>
                  </a:txBody>
                  <a:tcPr marL="3157" marR="3157" marT="31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pPr algn="ctr" fontAlgn="ctr"/>
                      <a:endParaRPr lang="en-GB" sz="500" b="0" i="0" u="none" strike="noStrike">
                        <a:solidFill>
                          <a:srgbClr val="000000"/>
                        </a:solidFill>
                        <a:effectLst/>
                        <a:latin typeface="Aptos Narrow" panose="020B0004020202020204" pitchFamily="34" charset="0"/>
                      </a:endParaRPr>
                    </a:p>
                  </a:txBody>
                  <a:tcPr marL="3157" marR="3157" marT="3157"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GB" sz="500" b="0" i="0" u="none" strike="noStrike" dirty="0">
                          <a:solidFill>
                            <a:srgbClr val="000000"/>
                          </a:solidFill>
                          <a:effectLst/>
                          <a:latin typeface="Aptos Narrow" panose="020B0004020202020204" pitchFamily="34" charset="0"/>
                        </a:rPr>
                        <a:t> </a:t>
                      </a:r>
                    </a:p>
                  </a:txBody>
                  <a:tcPr marL="3157" marR="3157" marT="31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GB" sz="500" b="0" i="0" u="none" strike="noStrike" dirty="0">
                          <a:solidFill>
                            <a:srgbClr val="000000"/>
                          </a:solidFill>
                          <a:effectLst/>
                          <a:latin typeface="Aptos Narrow" panose="020B0004020202020204" pitchFamily="34" charset="0"/>
                        </a:rPr>
                        <a:t> </a:t>
                      </a:r>
                    </a:p>
                  </a:txBody>
                  <a:tcPr marL="3157" marR="3157" marT="31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en-GB" sz="500" b="0" i="0" u="none" strike="noStrike" dirty="0">
                          <a:solidFill>
                            <a:srgbClr val="000000"/>
                          </a:solidFill>
                          <a:effectLst/>
                          <a:latin typeface="Aptos Narrow" panose="020B0004020202020204" pitchFamily="34" charset="0"/>
                        </a:rPr>
                        <a:t> </a:t>
                      </a:r>
                    </a:p>
                  </a:txBody>
                  <a:tcPr marL="3157" marR="3157" marT="315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b"/>
                      <a:r>
                        <a:rPr lang="en-GB" sz="500" b="0" i="0" u="none" strike="noStrike" dirty="0">
                          <a:solidFill>
                            <a:srgbClr val="000000"/>
                          </a:solidFill>
                          <a:effectLst/>
                          <a:latin typeface="Aptos Narrow" panose="020B0004020202020204" pitchFamily="34" charset="0"/>
                        </a:rPr>
                        <a:t>0.00%</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31146484"/>
                  </a:ext>
                </a:extLst>
              </a:tr>
              <a:tr h="116720">
                <a:tc>
                  <a:txBody>
                    <a:bodyPr/>
                    <a:lstStyle/>
                    <a:p>
                      <a:pPr algn="l" fontAlgn="b"/>
                      <a:r>
                        <a:rPr lang="en-GB" sz="500" b="0" i="0" u="none" strike="noStrike" dirty="0">
                          <a:solidFill>
                            <a:srgbClr val="000000"/>
                          </a:solidFill>
                          <a:effectLst/>
                          <a:latin typeface="Aptos Narrow" panose="020B0004020202020204" pitchFamily="34" charset="0"/>
                        </a:rPr>
                        <a:t>Other (Please State):</a:t>
                      </a:r>
                    </a:p>
                  </a:txBody>
                  <a:tcPr marL="3157" marR="3157" marT="3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en-GB" sz="500" b="0" i="0" u="none" strike="noStrike" dirty="0">
                          <a:solidFill>
                            <a:srgbClr val="000000"/>
                          </a:solidFill>
                          <a:effectLst/>
                          <a:latin typeface="Aptos Narrow" panose="020B0004020202020204" pitchFamily="34" charset="0"/>
                        </a:rPr>
                        <a:t> </a:t>
                      </a:r>
                    </a:p>
                  </a:txBody>
                  <a:tcPr marL="3157" marR="3157" marT="31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0" i="0" u="none" strike="noStrike" dirty="0">
                          <a:solidFill>
                            <a:srgbClr val="000000"/>
                          </a:solidFill>
                          <a:effectLst/>
                          <a:latin typeface="Aptos Narrow" panose="020B0004020202020204" pitchFamily="34" charset="0"/>
                        </a:rPr>
                        <a:t>0.00%</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97440459"/>
                  </a:ext>
                </a:extLst>
              </a:tr>
              <a:tr h="95659">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fontAlgn="b"/>
                      <a:r>
                        <a:rPr lang="en-GB" sz="500" b="0" i="0" u="none" strike="noStrike" dirty="0">
                          <a:solidFill>
                            <a:srgbClr val="000000"/>
                          </a:solidFill>
                          <a:effectLst/>
                          <a:latin typeface="Aptos Narrow" panose="020B0004020202020204" pitchFamily="34" charset="0"/>
                        </a:rPr>
                        <a:t> </a:t>
                      </a:r>
                    </a:p>
                  </a:txBody>
                  <a:tcPr marL="3157" marR="3157" marT="315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41669523"/>
                  </a:ext>
                </a:extLst>
              </a:tr>
              <a:tr h="187513">
                <a:tc>
                  <a:txBody>
                    <a:bodyPr/>
                    <a:lstStyle/>
                    <a:p>
                      <a:pPr algn="l" fontAlgn="b"/>
                      <a:r>
                        <a:rPr lang="en-GB" sz="500" b="0" i="0" u="none" strike="noStrike" dirty="0">
                          <a:solidFill>
                            <a:srgbClr val="000000"/>
                          </a:solidFill>
                          <a:effectLst/>
                          <a:latin typeface="Aptos Narrow" panose="020B0004020202020204" pitchFamily="34" charset="0"/>
                        </a:rPr>
                        <a:t>Total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fontAlgn="ctr"/>
                      <a:r>
                        <a:rPr lang="en-GB" sz="500" b="0" i="0" u="none" strike="noStrike" dirty="0">
                          <a:solidFill>
                            <a:srgbClr val="000000"/>
                          </a:solidFill>
                          <a:effectLst/>
                          <a:latin typeface="Aptos Narrow" panose="020B0004020202020204" pitchFamily="34" charset="0"/>
                        </a:rPr>
                        <a:t> £                                                                              - </a:t>
                      </a:r>
                    </a:p>
                  </a:txBody>
                  <a:tcPr marL="3157" marR="3157" marT="3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500" b="0" i="0" u="none" strike="noStrike" dirty="0">
                          <a:solidFill>
                            <a:srgbClr val="000000"/>
                          </a:solidFill>
                          <a:effectLst/>
                          <a:latin typeface="Aptos Narrow" panose="020B0004020202020204" pitchFamily="34" charset="0"/>
                        </a:rPr>
                        <a:t>0.00%</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GB" sz="500" b="0" i="0" u="none" strike="noStrike" dirty="0">
                          <a:solidFill>
                            <a:srgbClr val="000000"/>
                          </a:solidFill>
                          <a:effectLst/>
                          <a:latin typeface="Aptos Narrow" panose="020B0004020202020204" pitchFamily="34" charset="0"/>
                        </a:rPr>
                        <a:t> </a:t>
                      </a:r>
                    </a:p>
                  </a:txBody>
                  <a:tcPr marL="3157" marR="3157" marT="3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8750647"/>
                  </a:ext>
                </a:extLst>
              </a:tr>
              <a:tr h="95659">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b"/>
                      <a:endParaRPr lang="en-GB" sz="500" b="0" i="0" u="none" strike="noStrike">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27091486"/>
                  </a:ext>
                </a:extLst>
              </a:tr>
              <a:tr h="121390">
                <a:tc>
                  <a:txBody>
                    <a:bodyPr/>
                    <a:lstStyle/>
                    <a:p>
                      <a:pPr algn="l" fontAlgn="b"/>
                      <a:r>
                        <a:rPr lang="en-GB" sz="500" b="1" i="0" u="none" strike="noStrike" dirty="0">
                          <a:solidFill>
                            <a:srgbClr val="000000"/>
                          </a:solidFill>
                          <a:effectLst/>
                          <a:latin typeface="Aptos Narrow" panose="020B0004020202020204" pitchFamily="34" charset="0"/>
                        </a:rPr>
                        <a:t>Completed By:</a:t>
                      </a:r>
                    </a:p>
                  </a:txBody>
                  <a:tcPr marL="3157" marR="3157" marT="3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b"/>
                      <a:r>
                        <a:rPr lang="en-GB" sz="500" b="1" i="0" u="none" strike="noStrike" dirty="0">
                          <a:solidFill>
                            <a:srgbClr val="000000"/>
                          </a:solidFill>
                          <a:effectLst/>
                          <a:latin typeface="Aptos Narrow" panose="020B0004020202020204" pitchFamily="34" charset="0"/>
                        </a:rPr>
                        <a:t> </a:t>
                      </a:r>
                    </a:p>
                  </a:txBody>
                  <a:tcPr marL="3157" marR="3157" marT="3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extLst>
                  <a:ext uri="{0D108BD9-81ED-4DB2-BD59-A6C34878D82A}">
                    <a16:rowId xmlns:a16="http://schemas.microsoft.com/office/drawing/2014/main" val="3900056813"/>
                  </a:ext>
                </a:extLst>
              </a:tr>
              <a:tr h="121390">
                <a:tc>
                  <a:txBody>
                    <a:bodyPr/>
                    <a:lstStyle/>
                    <a:p>
                      <a:pPr algn="l" fontAlgn="b"/>
                      <a:r>
                        <a:rPr lang="en-GB" sz="500" b="1" i="0" u="none" strike="noStrike" dirty="0">
                          <a:solidFill>
                            <a:srgbClr val="000000"/>
                          </a:solidFill>
                          <a:effectLst/>
                          <a:latin typeface="Aptos Narrow" panose="020B0004020202020204" pitchFamily="34" charset="0"/>
                        </a:rPr>
                        <a:t>Contact Details:</a:t>
                      </a:r>
                    </a:p>
                  </a:txBody>
                  <a:tcPr marL="3157" marR="3157" marT="3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fontAlgn="b"/>
                      <a:r>
                        <a:rPr lang="en-GB" sz="500" b="1" i="0" u="none" strike="noStrike" dirty="0">
                          <a:solidFill>
                            <a:srgbClr val="000000"/>
                          </a:solidFill>
                          <a:effectLst/>
                          <a:latin typeface="Aptos Narrow" panose="020B0004020202020204" pitchFamily="34" charset="0"/>
                        </a:rPr>
                        <a:t> </a:t>
                      </a:r>
                    </a:p>
                  </a:txBody>
                  <a:tcPr marL="3157" marR="3157" marT="3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GB" sz="500" b="0" i="0" u="none" strike="noStrike" dirty="0">
                        <a:solidFill>
                          <a:srgbClr val="000000"/>
                        </a:solidFill>
                        <a:effectLst/>
                        <a:latin typeface="Aptos Narrow" panose="020B0004020202020204" pitchFamily="34" charset="0"/>
                      </a:endParaRPr>
                    </a:p>
                  </a:txBody>
                  <a:tcPr marL="3157" marR="3157" marT="3157" marB="0" anchor="b">
                    <a:lnL>
                      <a:noFill/>
                    </a:lnL>
                    <a:lnR>
                      <a:noFill/>
                    </a:lnR>
                    <a:lnT>
                      <a:noFill/>
                    </a:lnT>
                    <a:lnB>
                      <a:noFill/>
                    </a:lnB>
                    <a:noFill/>
                  </a:tcPr>
                </a:tc>
                <a:extLst>
                  <a:ext uri="{0D108BD9-81ED-4DB2-BD59-A6C34878D82A}">
                    <a16:rowId xmlns:a16="http://schemas.microsoft.com/office/drawing/2014/main" val="3647840732"/>
                  </a:ext>
                </a:extLst>
              </a:tr>
            </a:tbl>
          </a:graphicData>
        </a:graphic>
      </p:graphicFrame>
    </p:spTree>
    <p:extLst>
      <p:ext uri="{BB962C8B-B14F-4D97-AF65-F5344CB8AC3E}">
        <p14:creationId xmlns:p14="http://schemas.microsoft.com/office/powerpoint/2010/main" val="4116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A2974-4835-F3B4-7186-81A70DAEAF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662AB0-0DC3-BB21-2DA3-706754B81BAF}"/>
              </a:ext>
            </a:extLst>
          </p:cNvPr>
          <p:cNvSpPr>
            <a:spLocks noGrp="1"/>
          </p:cNvSpPr>
          <p:nvPr>
            <p:ph type="title"/>
          </p:nvPr>
        </p:nvSpPr>
        <p:spPr>
          <a:xfrm>
            <a:off x="292100" y="147637"/>
            <a:ext cx="9258300" cy="994123"/>
          </a:xfrm>
        </p:spPr>
        <p:txBody>
          <a:bodyPr/>
          <a:lstStyle/>
          <a:p>
            <a:r>
              <a:rPr lang="en-GB" dirty="0"/>
              <a:t>Next Steps</a:t>
            </a:r>
          </a:p>
        </p:txBody>
      </p:sp>
      <p:sp>
        <p:nvSpPr>
          <p:cNvPr id="5" name="Content Placeholder 2">
            <a:extLst>
              <a:ext uri="{FF2B5EF4-FFF2-40B4-BE49-F238E27FC236}">
                <a16:creationId xmlns:a16="http://schemas.microsoft.com/office/drawing/2014/main" id="{2BA802BD-DA91-176C-32D2-93FC2B1C9155}"/>
              </a:ext>
            </a:extLst>
          </p:cNvPr>
          <p:cNvSpPr>
            <a:spLocks noGrp="1"/>
          </p:cNvSpPr>
          <p:nvPr>
            <p:ph idx="1"/>
          </p:nvPr>
        </p:nvSpPr>
        <p:spPr>
          <a:xfrm>
            <a:off x="292100" y="1455165"/>
            <a:ext cx="10972800" cy="4582670"/>
          </a:xfrm>
        </p:spPr>
        <p:txBody>
          <a:bodyPr>
            <a:noAutofit/>
          </a:bodyPr>
          <a:lstStyle/>
          <a:p>
            <a:r>
              <a:rPr lang="en-GB" sz="2400" dirty="0">
                <a:latin typeface="Aptos" panose="020B0004020202020204" pitchFamily="34" charset="0"/>
              </a:rPr>
              <a:t>Questionnaires and FAQs for sampling analysis issued </a:t>
            </a:r>
            <a:r>
              <a:rPr lang="en-GB" sz="2400" b="1" dirty="0">
                <a:latin typeface="Aptos" panose="020B0004020202020204" pitchFamily="34" charset="0"/>
              </a:rPr>
              <a:t>w/c 20th January</a:t>
            </a:r>
          </a:p>
          <a:p>
            <a:r>
              <a:rPr lang="en-GB" sz="2400" dirty="0">
                <a:latin typeface="Aptos" panose="020B0004020202020204" pitchFamily="34" charset="0"/>
              </a:rPr>
              <a:t>Deadline for responses from schools is </a:t>
            </a:r>
            <a:r>
              <a:rPr lang="en-GB" sz="2400" b="1" dirty="0">
                <a:latin typeface="Aptos" panose="020B0004020202020204" pitchFamily="34" charset="0"/>
              </a:rPr>
              <a:t>7</a:t>
            </a:r>
            <a:r>
              <a:rPr lang="en-GB" sz="2400" b="1" baseline="30000" dirty="0">
                <a:latin typeface="Aptos" panose="020B0004020202020204" pitchFamily="34" charset="0"/>
              </a:rPr>
              <a:t>th</a:t>
            </a:r>
            <a:r>
              <a:rPr lang="en-GB" sz="2400" b="1" dirty="0">
                <a:latin typeface="Aptos" panose="020B0004020202020204" pitchFamily="34" charset="0"/>
              </a:rPr>
              <a:t> February</a:t>
            </a:r>
          </a:p>
          <a:p>
            <a:r>
              <a:rPr lang="en-GB" sz="2400" dirty="0">
                <a:latin typeface="Aptos" panose="020B0004020202020204" pitchFamily="34" charset="0"/>
              </a:rPr>
              <a:t>Clarifications by Finance Lead completed by </a:t>
            </a:r>
            <a:r>
              <a:rPr lang="en-GB" sz="2400" b="1" dirty="0">
                <a:latin typeface="Aptos" panose="020B0004020202020204" pitchFamily="34" charset="0"/>
              </a:rPr>
              <a:t>19</a:t>
            </a:r>
            <a:r>
              <a:rPr lang="en-GB" sz="2400" b="1" baseline="30000" dirty="0">
                <a:latin typeface="Aptos" panose="020B0004020202020204" pitchFamily="34" charset="0"/>
              </a:rPr>
              <a:t>th</a:t>
            </a:r>
            <a:r>
              <a:rPr lang="en-GB" sz="2400" b="1" dirty="0">
                <a:latin typeface="Aptos" panose="020B0004020202020204" pitchFamily="34" charset="0"/>
              </a:rPr>
              <a:t> February</a:t>
            </a:r>
          </a:p>
          <a:p>
            <a:r>
              <a:rPr lang="en-GB" sz="2400" dirty="0">
                <a:latin typeface="Aptos" panose="020B0004020202020204" pitchFamily="34" charset="0"/>
              </a:rPr>
              <a:t>Analysis of spend sampling exercise data  </a:t>
            </a:r>
            <a:r>
              <a:rPr lang="en-GB" sz="2400" b="1" dirty="0">
                <a:latin typeface="Aptos" panose="020B0004020202020204" pitchFamily="34" charset="0"/>
              </a:rPr>
              <a:t>3</a:t>
            </a:r>
            <a:r>
              <a:rPr lang="en-GB" sz="2400" b="1" baseline="30000" dirty="0">
                <a:latin typeface="Aptos" panose="020B0004020202020204" pitchFamily="34" charset="0"/>
              </a:rPr>
              <a:t>rd</a:t>
            </a:r>
            <a:r>
              <a:rPr lang="en-GB" sz="2400" b="1" dirty="0">
                <a:latin typeface="Aptos" panose="020B0004020202020204" pitchFamily="34" charset="0"/>
              </a:rPr>
              <a:t>-31</a:t>
            </a:r>
            <a:r>
              <a:rPr lang="en-GB" sz="2400" b="1" baseline="30000" dirty="0">
                <a:latin typeface="Aptos" panose="020B0004020202020204" pitchFamily="34" charset="0"/>
              </a:rPr>
              <a:t>st</a:t>
            </a:r>
            <a:r>
              <a:rPr lang="en-GB" sz="2400" b="1" dirty="0">
                <a:latin typeface="Aptos" panose="020B0004020202020204" pitchFamily="34" charset="0"/>
              </a:rPr>
              <a:t> March</a:t>
            </a:r>
          </a:p>
          <a:p>
            <a:r>
              <a:rPr lang="en-GB" sz="2400" dirty="0">
                <a:latin typeface="Aptos" panose="020B0004020202020204" pitchFamily="34" charset="0"/>
              </a:rPr>
              <a:t>Sampling exercise results shared with steering groups-</a:t>
            </a:r>
            <a:r>
              <a:rPr lang="en-GB" sz="2400" b="1" dirty="0">
                <a:latin typeface="Aptos" panose="020B0004020202020204" pitchFamily="34" charset="0"/>
              </a:rPr>
              <a:t>April</a:t>
            </a:r>
            <a:r>
              <a:rPr lang="en-GB" sz="2400" dirty="0">
                <a:latin typeface="Aptos" panose="020B0004020202020204" pitchFamily="34" charset="0"/>
              </a:rPr>
              <a:t> </a:t>
            </a:r>
          </a:p>
          <a:p>
            <a:r>
              <a:rPr lang="en-GB" sz="2400" dirty="0">
                <a:latin typeface="Aptos" panose="020B0004020202020204" pitchFamily="34" charset="0"/>
              </a:rPr>
              <a:t>Revised top up funding arrangement options development-</a:t>
            </a:r>
            <a:r>
              <a:rPr lang="en-GB" sz="2400" b="1" dirty="0">
                <a:latin typeface="Aptos" panose="020B0004020202020204" pitchFamily="34" charset="0"/>
              </a:rPr>
              <a:t>April</a:t>
            </a:r>
          </a:p>
          <a:p>
            <a:r>
              <a:rPr lang="en-GB" sz="2400" dirty="0">
                <a:latin typeface="Aptos" panose="020B0004020202020204" pitchFamily="34" charset="0"/>
              </a:rPr>
              <a:t>Consultation and re-drafting of options and related activities -</a:t>
            </a:r>
            <a:r>
              <a:rPr lang="en-GB" sz="2400" b="1" dirty="0">
                <a:latin typeface="Aptos" panose="020B0004020202020204" pitchFamily="34" charset="0"/>
              </a:rPr>
              <a:t>May-June</a:t>
            </a:r>
          </a:p>
          <a:p>
            <a:r>
              <a:rPr lang="en-GB" sz="2400" dirty="0">
                <a:latin typeface="Aptos" panose="020B0004020202020204" pitchFamily="34" charset="0"/>
              </a:rPr>
              <a:t>Ready for approval process/sign off-</a:t>
            </a:r>
            <a:r>
              <a:rPr lang="en-GB" sz="2400" b="1" dirty="0">
                <a:latin typeface="Aptos" panose="020B0004020202020204" pitchFamily="34" charset="0"/>
              </a:rPr>
              <a:t>July</a:t>
            </a:r>
          </a:p>
          <a:p>
            <a:r>
              <a:rPr lang="en-GB" sz="2400" dirty="0">
                <a:latin typeface="Aptos" panose="020B0004020202020204" pitchFamily="34" charset="0"/>
              </a:rPr>
              <a:t>Agreed roll out of revised framework-</a:t>
            </a:r>
            <a:r>
              <a:rPr lang="en-GB" sz="2400" b="1" dirty="0">
                <a:latin typeface="Aptos" panose="020B0004020202020204" pitchFamily="34" charset="0"/>
              </a:rPr>
              <a:t>September 25-March 2026 </a:t>
            </a:r>
          </a:p>
          <a:p>
            <a:pPr marL="342900" lvl="0" indent="-342900">
              <a:lnSpc>
                <a:spcPct val="115000"/>
              </a:lnSpc>
              <a:spcAft>
                <a:spcPts val="1000"/>
              </a:spcAft>
              <a:buFont typeface="Symbol" panose="05050102010706020507" pitchFamily="18" charset="2"/>
              <a:buChar char=""/>
            </a:pPr>
            <a:endParaRPr lang="en-GB" sz="2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5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BE62-0B6E-4948-D9D1-AF25CAC23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D15C6-E10A-1D8C-9E9D-E758F93AE082}"/>
              </a:ext>
            </a:extLst>
          </p:cNvPr>
          <p:cNvSpPr>
            <a:spLocks noGrp="1"/>
          </p:cNvSpPr>
          <p:nvPr>
            <p:ph idx="1"/>
          </p:nvPr>
        </p:nvSpPr>
        <p:spPr>
          <a:xfrm>
            <a:off x="379782" y="2276475"/>
            <a:ext cx="10972800" cy="4581525"/>
          </a:xfrm>
        </p:spPr>
        <p:txBody>
          <a:bodyPr anchor="t" anchorCtr="0">
            <a:normAutofit fontScale="97500"/>
          </a:bodyPr>
          <a:lstStyle/>
          <a:p>
            <a:pPr marL="0" indent="0" algn="ctr">
              <a:buNone/>
            </a:pPr>
            <a:r>
              <a:rPr lang="en-GB" sz="3200" b="0" dirty="0">
                <a:latin typeface="Aptos" panose="020B0004020202020204" pitchFamily="34" charset="0"/>
              </a:rPr>
              <a:t>Thank You</a:t>
            </a:r>
            <a:br>
              <a:rPr lang="en-GB" sz="3200" dirty="0"/>
            </a:br>
            <a:br>
              <a:rPr lang="en-GB" sz="3200" dirty="0"/>
            </a:br>
            <a:r>
              <a:rPr lang="en-GB" sz="3200" b="0" dirty="0">
                <a:latin typeface="Aptos" panose="020B0004020202020204" pitchFamily="34" charset="0"/>
              </a:rPr>
              <a:t>Please Submit Your Questions To:</a:t>
            </a:r>
            <a:br>
              <a:rPr lang="en-GB" sz="3200" b="0" dirty="0">
                <a:latin typeface="Aptos" panose="020B0004020202020204" pitchFamily="34" charset="0"/>
              </a:rPr>
            </a:br>
            <a:br>
              <a:rPr lang="en-GB" sz="3200" b="0" dirty="0"/>
            </a:br>
            <a:r>
              <a:rPr lang="en-GB" sz="3200" b="0" dirty="0">
                <a:solidFill>
                  <a:srgbClr val="0070C0"/>
                </a:solidFill>
                <a:latin typeface="Aptos" panose="020B0004020202020204" pitchFamily="34" charset="0"/>
              </a:rPr>
              <a:t>DeliveringBetterValue@birmingham.gov.uk</a:t>
            </a:r>
          </a:p>
        </p:txBody>
      </p:sp>
      <p:sp>
        <p:nvSpPr>
          <p:cNvPr id="3" name="Title 2">
            <a:extLst>
              <a:ext uri="{FF2B5EF4-FFF2-40B4-BE49-F238E27FC236}">
                <a16:creationId xmlns:a16="http://schemas.microsoft.com/office/drawing/2014/main" id="{77F4F050-B075-2D40-D6A4-C81DEE26AA69}"/>
              </a:ext>
            </a:extLst>
          </p:cNvPr>
          <p:cNvSpPr>
            <a:spLocks noGrp="1"/>
          </p:cNvSpPr>
          <p:nvPr>
            <p:ph type="title"/>
          </p:nvPr>
        </p:nvSpPr>
        <p:spPr>
          <a:xfrm>
            <a:off x="609600" y="0"/>
            <a:ext cx="10972800" cy="994123"/>
          </a:xfrm>
        </p:spPr>
        <p:txBody>
          <a:bodyPr>
            <a:normAutofit fontScale="90000"/>
          </a:bodyPr>
          <a:lstStyle/>
          <a:p>
            <a:r>
              <a:rPr lang="en-GB" dirty="0"/>
              <a:t>Thank you! </a:t>
            </a:r>
            <a:br>
              <a:rPr lang="en-GB" dirty="0"/>
            </a:br>
            <a:endParaRPr lang="en-GB" dirty="0"/>
          </a:p>
        </p:txBody>
      </p:sp>
    </p:spTree>
    <p:extLst>
      <p:ext uri="{BB962C8B-B14F-4D97-AF65-F5344CB8AC3E}">
        <p14:creationId xmlns:p14="http://schemas.microsoft.com/office/powerpoint/2010/main" val="394896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FEAE300-858C-F95B-9BF1-8260C8BD2CF9}"/>
              </a:ext>
            </a:extLst>
          </p:cNvPr>
          <p:cNvSpPr>
            <a:spLocks noGrp="1"/>
          </p:cNvSpPr>
          <p:nvPr>
            <p:ph type="title"/>
          </p:nvPr>
        </p:nvSpPr>
        <p:spPr>
          <a:xfrm>
            <a:off x="457200" y="205977"/>
            <a:ext cx="8229600" cy="1058891"/>
          </a:xfrm>
        </p:spPr>
        <p:txBody>
          <a:bodyPr/>
          <a:lstStyle/>
          <a:p>
            <a:r>
              <a:rPr lang="en-GB" dirty="0">
                <a:latin typeface="+mn-lt"/>
              </a:rPr>
              <a:t>Welcome and Agenda</a:t>
            </a:r>
          </a:p>
        </p:txBody>
      </p:sp>
      <p:sp>
        <p:nvSpPr>
          <p:cNvPr id="3" name="Content Placeholder 4">
            <a:extLst>
              <a:ext uri="{FF2B5EF4-FFF2-40B4-BE49-F238E27FC236}">
                <a16:creationId xmlns:a16="http://schemas.microsoft.com/office/drawing/2014/main" id="{A977D6D1-7C66-8C01-DB42-CB5254B539AB}"/>
              </a:ext>
            </a:extLst>
          </p:cNvPr>
          <p:cNvSpPr>
            <a:spLocks noGrp="1"/>
          </p:cNvSpPr>
          <p:nvPr>
            <p:ph idx="1"/>
          </p:nvPr>
        </p:nvSpPr>
        <p:spPr>
          <a:xfrm>
            <a:off x="457200" y="1442353"/>
            <a:ext cx="8229600" cy="4820223"/>
          </a:xfrm>
        </p:spPr>
        <p:txBody>
          <a:bodyPr vert="horz" lIns="77925" tIns="38963" rIns="77925" bIns="38963" rtlCol="0" anchor="t">
            <a:normAutofit/>
          </a:bodyPr>
          <a:lstStyle/>
          <a:p>
            <a:pPr marL="292100" indent="-292100"/>
            <a:r>
              <a:rPr lang="en-GB" sz="3200" dirty="0">
                <a:latin typeface="+mn-lt"/>
              </a:rPr>
              <a:t>Agenda </a:t>
            </a:r>
            <a:endParaRPr lang="en-US" sz="3200" dirty="0">
              <a:latin typeface="+mn-lt"/>
            </a:endParaRPr>
          </a:p>
          <a:p>
            <a:pPr marL="633095" lvl="1" indent="-243205"/>
            <a:r>
              <a:rPr lang="en-GB" sz="2800" b="1" dirty="0">
                <a:latin typeface="+mn-lt"/>
              </a:rPr>
              <a:t>Welcome by Helen Ellis </a:t>
            </a:r>
          </a:p>
          <a:p>
            <a:pPr marL="633095" lvl="1" indent="-243205"/>
            <a:r>
              <a:rPr lang="en-GB" sz="2800" dirty="0">
                <a:latin typeface="+mn-lt"/>
              </a:rPr>
              <a:t>Process  for feedback   -</a:t>
            </a:r>
            <a:r>
              <a:rPr lang="en-GB" sz="2800" b="0" dirty="0">
                <a:solidFill>
                  <a:srgbClr val="0070C0"/>
                </a:solidFill>
                <a:latin typeface="+mn-lt"/>
              </a:rPr>
              <a:t>DeliveringBetterValue@birmingham.gov.uk</a:t>
            </a:r>
            <a:endParaRPr lang="en-GB" sz="2800" dirty="0">
              <a:latin typeface="+mn-lt"/>
            </a:endParaRPr>
          </a:p>
          <a:p>
            <a:pPr marL="633095" lvl="1" indent="-243205"/>
            <a:r>
              <a:rPr lang="en-GB" sz="2800" dirty="0">
                <a:latin typeface="+mn-lt"/>
              </a:rPr>
              <a:t>Brief recap of DBV programme </a:t>
            </a:r>
          </a:p>
          <a:p>
            <a:pPr marL="633095" lvl="1" indent="-243205"/>
            <a:r>
              <a:rPr lang="en-GB" sz="2800" dirty="0">
                <a:latin typeface="+mn-lt"/>
              </a:rPr>
              <a:t>Purpose of Workstream 2 </a:t>
            </a:r>
          </a:p>
          <a:p>
            <a:pPr marL="633095" lvl="1" indent="-243205"/>
            <a:r>
              <a:rPr lang="en-GB" sz="2800" dirty="0">
                <a:latin typeface="+mn-lt"/>
              </a:rPr>
              <a:t>Update on current actions </a:t>
            </a:r>
          </a:p>
          <a:p>
            <a:pPr marL="633095" lvl="1" indent="-243205"/>
            <a:r>
              <a:rPr lang="en-GB" sz="2800" dirty="0">
                <a:latin typeface="+mn-lt"/>
              </a:rPr>
              <a:t>Sampling exercise activity</a:t>
            </a:r>
          </a:p>
          <a:p>
            <a:pPr marL="633095" lvl="1" indent="-243205"/>
            <a:r>
              <a:rPr lang="en-GB" sz="2800" dirty="0">
                <a:latin typeface="+mn-lt"/>
              </a:rPr>
              <a:t>Next steps  </a:t>
            </a:r>
          </a:p>
          <a:p>
            <a:pPr marL="292100" indent="-292100"/>
            <a:endParaRPr lang="en-GB" dirty="0">
              <a:latin typeface="+mn-lt"/>
            </a:endParaRPr>
          </a:p>
        </p:txBody>
      </p:sp>
    </p:spTree>
    <p:extLst>
      <p:ext uri="{BB962C8B-B14F-4D97-AF65-F5344CB8AC3E}">
        <p14:creationId xmlns:p14="http://schemas.microsoft.com/office/powerpoint/2010/main" val="131053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7F9FF-6ED1-A75F-10BA-B78424AF2A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3D2D68-9773-48D0-3279-6F2011866DEA}"/>
              </a:ext>
            </a:extLst>
          </p:cNvPr>
          <p:cNvSpPr>
            <a:spLocks noGrp="1"/>
          </p:cNvSpPr>
          <p:nvPr>
            <p:ph type="title"/>
          </p:nvPr>
        </p:nvSpPr>
        <p:spPr>
          <a:xfrm>
            <a:off x="292100" y="147637"/>
            <a:ext cx="9258300" cy="994123"/>
          </a:xfrm>
        </p:spPr>
        <p:txBody>
          <a:bodyPr/>
          <a:lstStyle/>
          <a:p>
            <a:r>
              <a:rPr lang="en-GB" dirty="0"/>
              <a:t>Webinar Schedule – January 2025</a:t>
            </a:r>
          </a:p>
        </p:txBody>
      </p:sp>
      <p:graphicFrame>
        <p:nvGraphicFramePr>
          <p:cNvPr id="2" name="Content Placeholder 5" descr="Webinar dates and times">
            <a:extLst>
              <a:ext uri="{FF2B5EF4-FFF2-40B4-BE49-F238E27FC236}">
                <a16:creationId xmlns:a16="http://schemas.microsoft.com/office/drawing/2014/main" id="{5BA80BFB-7B6A-1169-A2DD-C7AC56FAFEBA}"/>
              </a:ext>
            </a:extLst>
          </p:cNvPr>
          <p:cNvGraphicFramePr>
            <a:graphicFrameLocks/>
          </p:cNvGraphicFramePr>
          <p:nvPr>
            <p:extLst>
              <p:ext uri="{D42A27DB-BD31-4B8C-83A1-F6EECF244321}">
                <p14:modId xmlns:p14="http://schemas.microsoft.com/office/powerpoint/2010/main" val="1256847163"/>
              </p:ext>
            </p:extLst>
          </p:nvPr>
        </p:nvGraphicFramePr>
        <p:xfrm>
          <a:off x="2052321" y="1745957"/>
          <a:ext cx="7498079" cy="3601944"/>
        </p:xfrm>
        <a:graphic>
          <a:graphicData uri="http://schemas.openxmlformats.org/drawingml/2006/table">
            <a:tbl>
              <a:tblPr firstRow="1" firstCol="1" bandRow="1"/>
              <a:tblGrid>
                <a:gridCol w="4065807">
                  <a:extLst>
                    <a:ext uri="{9D8B030D-6E8A-4147-A177-3AD203B41FA5}">
                      <a16:colId xmlns:a16="http://schemas.microsoft.com/office/drawing/2014/main" val="3765359135"/>
                    </a:ext>
                  </a:extLst>
                </a:gridCol>
                <a:gridCol w="3432272">
                  <a:extLst>
                    <a:ext uri="{9D8B030D-6E8A-4147-A177-3AD203B41FA5}">
                      <a16:colId xmlns:a16="http://schemas.microsoft.com/office/drawing/2014/main" val="3357448975"/>
                    </a:ext>
                  </a:extLst>
                </a:gridCol>
              </a:tblGrid>
              <a:tr h="600324">
                <a:tc gridSpan="2">
                  <a:txBody>
                    <a:bodyPr/>
                    <a:lstStyle/>
                    <a:p>
                      <a:pPr algn="ctr"/>
                      <a:r>
                        <a:rPr lang="en-GB" sz="2000" b="1" dirty="0">
                          <a:solidFill>
                            <a:srgbClr val="000000"/>
                          </a:solidFill>
                          <a:effectLst/>
                          <a:latin typeface="Aptos" panose="020B0004020202020204" pitchFamily="34" charset="0"/>
                          <a:ea typeface="Aptos" panose="020B0004020202020204" pitchFamily="34" charset="0"/>
                          <a:cs typeface="Aptos" panose="020B0004020202020204" pitchFamily="34" charset="0"/>
                        </a:rPr>
                        <a:t>Draft Webinar Dates/Times</a:t>
                      </a:r>
                      <a:endParaRPr lang="en-GB" sz="20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en-GB"/>
                    </a:p>
                  </a:txBody>
                  <a:tcPr/>
                </a:tc>
                <a:extLst>
                  <a:ext uri="{0D108BD9-81ED-4DB2-BD59-A6C34878D82A}">
                    <a16:rowId xmlns:a16="http://schemas.microsoft.com/office/drawing/2014/main" val="1768284456"/>
                  </a:ext>
                </a:extLst>
              </a:tr>
              <a:tr h="600324">
                <a:tc>
                  <a:txBody>
                    <a:bodyPr/>
                    <a:lstStyle/>
                    <a:p>
                      <a:r>
                        <a:rPr lang="en-GB" sz="2000" dirty="0">
                          <a:solidFill>
                            <a:srgbClr val="000000"/>
                          </a:solidFill>
                          <a:effectLst/>
                          <a:latin typeface="Aptos" panose="020B0004020202020204" pitchFamily="34" charset="0"/>
                          <a:ea typeface="Aptos" panose="020B0004020202020204" pitchFamily="34" charset="0"/>
                          <a:cs typeface="Aptos" panose="020B0004020202020204" pitchFamily="34" charset="0"/>
                        </a:rPr>
                        <a:t>DBV Webinar Date</a:t>
                      </a:r>
                      <a:endParaRPr lang="en-GB" sz="20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r>
                        <a:rPr lang="en-GB" sz="2000" dirty="0">
                          <a:solidFill>
                            <a:srgbClr val="000000"/>
                          </a:solidFill>
                          <a:effectLst/>
                          <a:latin typeface="Aptos" panose="020B0004020202020204" pitchFamily="34" charset="0"/>
                          <a:ea typeface="Aptos" panose="020B0004020202020204" pitchFamily="34" charset="0"/>
                          <a:cs typeface="Aptos" panose="020B0004020202020204" pitchFamily="34" charset="0"/>
                        </a:rPr>
                        <a:t>DBV Webinar Time</a:t>
                      </a:r>
                      <a:endParaRPr lang="en-GB" sz="20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1637686614"/>
                  </a:ext>
                </a:extLst>
              </a:tr>
              <a:tr h="600324">
                <a:tc>
                  <a:txBody>
                    <a:bodyPr/>
                    <a:lstStyle/>
                    <a:p>
                      <a:r>
                        <a:rPr lang="en-GB" sz="2000" dirty="0">
                          <a:effectLst/>
                          <a:latin typeface="Aptos" panose="020B0004020202020204" pitchFamily="34" charset="0"/>
                          <a:ea typeface="Aptos" panose="020B0004020202020204" pitchFamily="34" charset="0"/>
                          <a:cs typeface="Aptos" panose="020B0004020202020204" pitchFamily="34" charset="0"/>
                        </a:rPr>
                        <a:t>Thu 9</a:t>
                      </a:r>
                      <a:r>
                        <a:rPr lang="en-GB" sz="2000" baseline="30000" dirty="0">
                          <a:effectLst/>
                          <a:latin typeface="Aptos" panose="020B0004020202020204" pitchFamily="34" charset="0"/>
                          <a:ea typeface="Aptos" panose="020B0004020202020204" pitchFamily="34" charset="0"/>
                          <a:cs typeface="Aptos" panose="020B0004020202020204" pitchFamily="34" charset="0"/>
                        </a:rPr>
                        <a:t>th</a:t>
                      </a:r>
                      <a:r>
                        <a:rPr lang="en-GB" sz="2000" dirty="0">
                          <a:effectLst/>
                          <a:latin typeface="Aptos" panose="020B0004020202020204" pitchFamily="34" charset="0"/>
                          <a:ea typeface="Aptos" panose="020B0004020202020204" pitchFamily="34" charset="0"/>
                          <a:cs typeface="Aptos" panose="020B0004020202020204" pitchFamily="34" charset="0"/>
                        </a:rPr>
                        <a:t> Jan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000" dirty="0">
                          <a:effectLst/>
                          <a:latin typeface="Aptos" panose="020B0004020202020204" pitchFamily="34" charset="0"/>
                          <a:ea typeface="Aptos" panose="020B0004020202020204" pitchFamily="34" charset="0"/>
                          <a:cs typeface="Aptos" panose="020B0004020202020204" pitchFamily="34" charset="0"/>
                        </a:rPr>
                        <a:t>10.00-10.45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7506293"/>
                  </a:ext>
                </a:extLst>
              </a:tr>
              <a:tr h="600324">
                <a:tc>
                  <a:txBody>
                    <a:bodyPr/>
                    <a:lstStyle/>
                    <a:p>
                      <a:r>
                        <a:rPr lang="en-GB" sz="2000" dirty="0">
                          <a:effectLst/>
                          <a:latin typeface="Aptos" panose="020B0004020202020204" pitchFamily="34" charset="0"/>
                          <a:ea typeface="Aptos" panose="020B0004020202020204" pitchFamily="34" charset="0"/>
                          <a:cs typeface="Aptos" panose="020B0004020202020204" pitchFamily="34" charset="0"/>
                        </a:rPr>
                        <a:t>Thu 9</a:t>
                      </a:r>
                      <a:r>
                        <a:rPr lang="en-GB" sz="2000" baseline="30000" dirty="0">
                          <a:effectLst/>
                          <a:latin typeface="Aptos" panose="020B0004020202020204" pitchFamily="34" charset="0"/>
                          <a:ea typeface="Aptos" panose="020B0004020202020204" pitchFamily="34" charset="0"/>
                          <a:cs typeface="Aptos" panose="020B0004020202020204" pitchFamily="34" charset="0"/>
                        </a:rPr>
                        <a:t>th</a:t>
                      </a:r>
                      <a:r>
                        <a:rPr lang="en-GB" sz="2000" dirty="0">
                          <a:effectLst/>
                          <a:latin typeface="Aptos" panose="020B0004020202020204" pitchFamily="34" charset="0"/>
                          <a:ea typeface="Aptos" panose="020B0004020202020204" pitchFamily="34" charset="0"/>
                          <a:cs typeface="Aptos" panose="020B0004020202020204" pitchFamily="34" charset="0"/>
                        </a:rPr>
                        <a:t> Jan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000" dirty="0">
                          <a:effectLst/>
                          <a:latin typeface="Aptos" panose="020B0004020202020204" pitchFamily="34" charset="0"/>
                          <a:ea typeface="Aptos" panose="020B0004020202020204" pitchFamily="34" charset="0"/>
                          <a:cs typeface="Aptos" panose="020B0004020202020204" pitchFamily="34" charset="0"/>
                        </a:rPr>
                        <a:t>14.00-14.45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753746"/>
                  </a:ext>
                </a:extLst>
              </a:tr>
              <a:tr h="600324">
                <a:tc>
                  <a:txBody>
                    <a:bodyPr/>
                    <a:lstStyle/>
                    <a:p>
                      <a:r>
                        <a:rPr lang="en-GB" sz="2000" dirty="0">
                          <a:effectLst/>
                          <a:latin typeface="Aptos" panose="020B0004020202020204" pitchFamily="34" charset="0"/>
                          <a:ea typeface="Aptos" panose="020B0004020202020204" pitchFamily="34" charset="0"/>
                          <a:cs typeface="Aptos" panose="020B0004020202020204" pitchFamily="34" charset="0"/>
                        </a:rPr>
                        <a:t>Wed 15</a:t>
                      </a:r>
                      <a:r>
                        <a:rPr lang="en-GB" sz="2000" baseline="30000" dirty="0">
                          <a:effectLst/>
                          <a:latin typeface="Aptos" panose="020B0004020202020204" pitchFamily="34" charset="0"/>
                          <a:ea typeface="Aptos" panose="020B0004020202020204" pitchFamily="34" charset="0"/>
                          <a:cs typeface="Aptos" panose="020B0004020202020204" pitchFamily="34" charset="0"/>
                        </a:rPr>
                        <a:t>th</a:t>
                      </a:r>
                      <a:r>
                        <a:rPr lang="en-GB" sz="2000" dirty="0">
                          <a:effectLst/>
                          <a:latin typeface="Aptos" panose="020B0004020202020204" pitchFamily="34" charset="0"/>
                          <a:ea typeface="Aptos" panose="020B0004020202020204" pitchFamily="34" charset="0"/>
                          <a:cs typeface="Aptos" panose="020B0004020202020204" pitchFamily="34" charset="0"/>
                        </a:rPr>
                        <a:t> Jan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000" dirty="0">
                          <a:effectLst/>
                          <a:latin typeface="Aptos" panose="020B0004020202020204" pitchFamily="34" charset="0"/>
                          <a:ea typeface="Aptos" panose="020B0004020202020204" pitchFamily="34" charset="0"/>
                          <a:cs typeface="Aptos" panose="020B0004020202020204" pitchFamily="34" charset="0"/>
                        </a:rPr>
                        <a:t>12.00-12.45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8257900"/>
                  </a:ext>
                </a:extLst>
              </a:tr>
              <a:tr h="600324">
                <a:tc>
                  <a:txBody>
                    <a:bodyPr/>
                    <a:lstStyle/>
                    <a:p>
                      <a:r>
                        <a:rPr lang="en-GB" sz="2000" dirty="0">
                          <a:effectLst/>
                          <a:latin typeface="Aptos" panose="020B0004020202020204" pitchFamily="34" charset="0"/>
                          <a:ea typeface="Aptos" panose="020B0004020202020204" pitchFamily="34" charset="0"/>
                          <a:cs typeface="Aptos" panose="020B0004020202020204" pitchFamily="34" charset="0"/>
                        </a:rPr>
                        <a:t>Fri 17</a:t>
                      </a:r>
                      <a:r>
                        <a:rPr lang="en-GB" sz="2000" baseline="30000" dirty="0">
                          <a:effectLst/>
                          <a:latin typeface="Aptos" panose="020B0004020202020204" pitchFamily="34" charset="0"/>
                          <a:ea typeface="Aptos" panose="020B0004020202020204" pitchFamily="34" charset="0"/>
                          <a:cs typeface="Aptos" panose="020B0004020202020204" pitchFamily="34" charset="0"/>
                        </a:rPr>
                        <a:t>th</a:t>
                      </a:r>
                      <a:r>
                        <a:rPr lang="en-GB" sz="2000" dirty="0">
                          <a:effectLst/>
                          <a:latin typeface="Aptos" panose="020B0004020202020204" pitchFamily="34" charset="0"/>
                          <a:ea typeface="Aptos" panose="020B0004020202020204" pitchFamily="34" charset="0"/>
                          <a:cs typeface="Aptos" panose="020B0004020202020204" pitchFamily="34" charset="0"/>
                        </a:rPr>
                        <a:t> Jan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000" dirty="0">
                          <a:effectLst/>
                          <a:latin typeface="Aptos" panose="020B0004020202020204" pitchFamily="34" charset="0"/>
                          <a:ea typeface="Aptos" panose="020B0004020202020204" pitchFamily="34" charset="0"/>
                          <a:cs typeface="Aptos" panose="020B0004020202020204" pitchFamily="34" charset="0"/>
                        </a:rPr>
                        <a:t>09.30-10.15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7790919"/>
                  </a:ext>
                </a:extLst>
              </a:tr>
            </a:tbl>
          </a:graphicData>
        </a:graphic>
      </p:graphicFrame>
    </p:spTree>
    <p:extLst>
      <p:ext uri="{BB962C8B-B14F-4D97-AF65-F5344CB8AC3E}">
        <p14:creationId xmlns:p14="http://schemas.microsoft.com/office/powerpoint/2010/main" val="413638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D2660-42ED-42CB-1ACF-55DDFA7310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5E459A-EC87-230B-1D89-1DD782728114}"/>
              </a:ext>
            </a:extLst>
          </p:cNvPr>
          <p:cNvSpPr>
            <a:spLocks noGrp="1"/>
          </p:cNvSpPr>
          <p:nvPr>
            <p:ph type="title"/>
          </p:nvPr>
        </p:nvSpPr>
        <p:spPr>
          <a:xfrm>
            <a:off x="292100" y="147637"/>
            <a:ext cx="9258300" cy="994123"/>
          </a:xfrm>
        </p:spPr>
        <p:txBody>
          <a:bodyPr/>
          <a:lstStyle/>
          <a:p>
            <a:r>
              <a:rPr lang="en-GB" dirty="0"/>
              <a:t>DBV Programme – Purpose and Background</a:t>
            </a:r>
          </a:p>
        </p:txBody>
      </p:sp>
      <p:sp>
        <p:nvSpPr>
          <p:cNvPr id="5" name="Content Placeholder 2">
            <a:extLst>
              <a:ext uri="{FF2B5EF4-FFF2-40B4-BE49-F238E27FC236}">
                <a16:creationId xmlns:a16="http://schemas.microsoft.com/office/drawing/2014/main" id="{8F8DAC53-DE2C-32CC-6B97-D3B68A4AF9AF}"/>
              </a:ext>
            </a:extLst>
          </p:cNvPr>
          <p:cNvSpPr>
            <a:spLocks noGrp="1"/>
          </p:cNvSpPr>
          <p:nvPr>
            <p:ph idx="1"/>
          </p:nvPr>
        </p:nvSpPr>
        <p:spPr>
          <a:xfrm>
            <a:off x="292100" y="1455165"/>
            <a:ext cx="10972800" cy="4582670"/>
          </a:xfrm>
        </p:spPr>
        <p:txBody>
          <a:bodyPr>
            <a:noAutofit/>
          </a:bodyPr>
          <a:lstStyle/>
          <a:p>
            <a:pPr marL="292100" indent="-292100"/>
            <a:r>
              <a:rPr lang="en-GB" sz="1800" b="1" dirty="0">
                <a:latin typeface="Aptos" panose="020B0004020202020204" pitchFamily="34" charset="0"/>
              </a:rPr>
              <a:t>Delivering Better Value (DBV) </a:t>
            </a:r>
            <a:r>
              <a:rPr lang="en-GB" sz="1800" dirty="0">
                <a:latin typeface="Aptos" panose="020B0004020202020204" pitchFamily="34" charset="0"/>
              </a:rPr>
              <a:t>is a DFE programme working to identify and implement local and national opportunities to improve the outcomes for children/young people with SEND and place the system on a more sustainable financial footing. </a:t>
            </a:r>
            <a:endParaRPr lang="en-US" sz="1800" dirty="0">
              <a:latin typeface="Aptos" panose="020B0004020202020204" pitchFamily="34" charset="0"/>
            </a:endParaRPr>
          </a:p>
          <a:p>
            <a:pPr marL="292100" indent="-292100"/>
            <a:r>
              <a:rPr lang="en-GB" sz="1800" dirty="0">
                <a:latin typeface="Aptos" panose="020B0004020202020204" pitchFamily="34" charset="0"/>
              </a:rPr>
              <a:t>Birmingham spends a significant proportion of its High Needs (HN) spend within the special school sector in the city. 5X more than the next largest spend. </a:t>
            </a:r>
          </a:p>
          <a:p>
            <a:pPr marL="292100" indent="-292100"/>
            <a:r>
              <a:rPr lang="en-GB" sz="1800" dirty="0">
                <a:latin typeface="Aptos" panose="020B0004020202020204" pitchFamily="34" charset="0"/>
              </a:rPr>
              <a:t>Compared to statistical and regional neighbours as well as other metropolitan boroughs, Birmingham supports the highest proportion of their EHCPs in Special schools as well as the lowest in Mainstream. Over 44% of EHCPs in Bham are supported in Special provision.</a:t>
            </a:r>
          </a:p>
          <a:p>
            <a:pPr marL="292100" indent="-292100"/>
            <a:r>
              <a:rPr lang="en-GB" sz="1800" dirty="0">
                <a:latin typeface="Aptos" panose="020B0004020202020204" pitchFamily="34" charset="0"/>
              </a:rPr>
              <a:t>Financial Forecasts indicate rising expenditure over next 5 years including SEND Support Provision Plans.</a:t>
            </a:r>
          </a:p>
          <a:p>
            <a:pPr marL="292100" indent="-292100"/>
            <a:r>
              <a:rPr lang="en-GB" sz="1800" dirty="0">
                <a:latin typeface="Aptos" panose="020B0004020202020204" pitchFamily="34" charset="0"/>
              </a:rPr>
              <a:t>More variation in cost in mainstream schools than in special </a:t>
            </a:r>
          </a:p>
          <a:p>
            <a:pPr marL="292100" indent="-292100"/>
            <a:r>
              <a:rPr lang="en-GB" sz="1800" dirty="0">
                <a:latin typeface="Aptos" panose="020B0004020202020204" pitchFamily="34" charset="0"/>
              </a:rPr>
              <a:t>From case reviews children would have had better outcomes if we had supported them more effectively in mainstream or resource bases instead of special.</a:t>
            </a:r>
          </a:p>
          <a:p>
            <a:pPr marL="0" lvl="0" indent="0">
              <a:lnSpc>
                <a:spcPct val="115000"/>
              </a:lnSpc>
              <a:spcAft>
                <a:spcPts val="1000"/>
              </a:spcAft>
              <a:buNone/>
            </a:pPr>
            <a:endParaRPr lang="en-GB" sz="2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230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07362-0AF7-5FA5-4D2E-025F6821EB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15671D-AE6B-439F-9E10-7D3C3CD71F64}"/>
              </a:ext>
            </a:extLst>
          </p:cNvPr>
          <p:cNvSpPr>
            <a:spLocks noGrp="1"/>
          </p:cNvSpPr>
          <p:nvPr>
            <p:ph type="title"/>
          </p:nvPr>
        </p:nvSpPr>
        <p:spPr>
          <a:xfrm>
            <a:off x="292100" y="147637"/>
            <a:ext cx="9258300" cy="994123"/>
          </a:xfrm>
        </p:spPr>
        <p:txBody>
          <a:bodyPr/>
          <a:lstStyle/>
          <a:p>
            <a:r>
              <a:rPr lang="en-GB" dirty="0"/>
              <a:t>Workstream 2 - Background</a:t>
            </a:r>
          </a:p>
        </p:txBody>
      </p:sp>
      <p:sp>
        <p:nvSpPr>
          <p:cNvPr id="5" name="Content Placeholder 2">
            <a:extLst>
              <a:ext uri="{FF2B5EF4-FFF2-40B4-BE49-F238E27FC236}">
                <a16:creationId xmlns:a16="http://schemas.microsoft.com/office/drawing/2014/main" id="{3CB5C8F2-5D54-6D39-D76C-FA6DD4395B64}"/>
              </a:ext>
            </a:extLst>
          </p:cNvPr>
          <p:cNvSpPr>
            <a:spLocks noGrp="1"/>
          </p:cNvSpPr>
          <p:nvPr>
            <p:ph idx="1"/>
          </p:nvPr>
        </p:nvSpPr>
        <p:spPr>
          <a:xfrm>
            <a:off x="292100" y="1455165"/>
            <a:ext cx="10972800" cy="4582670"/>
          </a:xfrm>
        </p:spPr>
        <p:txBody>
          <a:bodyPr>
            <a:noAutofit/>
          </a:bodyPr>
          <a:lstStyle/>
          <a:p>
            <a:r>
              <a:rPr lang="en-GB" sz="2400" b="1" dirty="0">
                <a:latin typeface="+mn-lt"/>
              </a:rPr>
              <a:t>2 workstreams </a:t>
            </a:r>
            <a:r>
              <a:rPr lang="en-GB" sz="2400" dirty="0">
                <a:latin typeface="+mn-lt"/>
              </a:rPr>
              <a:t>that have been designed and  implemented in parallel</a:t>
            </a:r>
          </a:p>
          <a:p>
            <a:r>
              <a:rPr lang="en-GB" sz="2400" b="1" dirty="0">
                <a:latin typeface="+mn-lt"/>
              </a:rPr>
              <a:t>WS1 </a:t>
            </a:r>
            <a:r>
              <a:rPr lang="en-GB" sz="2400" dirty="0">
                <a:latin typeface="+mn-lt"/>
              </a:rPr>
              <a:t>Developing a shared understanding across the local area including schools and settings about what needs can, and should, be met in mainstream, Resource Bases  and  special schools, in line with the expectations of the national SEND and AP Improvement Plan 2023</a:t>
            </a:r>
          </a:p>
          <a:p>
            <a:r>
              <a:rPr lang="en-GB" sz="2400" b="1" dirty="0">
                <a:latin typeface="+mn-lt"/>
              </a:rPr>
              <a:t>WS2</a:t>
            </a:r>
            <a:r>
              <a:rPr lang="en-GB" sz="2400" dirty="0">
                <a:latin typeface="+mn-lt"/>
              </a:rPr>
              <a:t> Reviewing funding (HNF)  arrangements, including SEND Support Provision Plans SPPs, to ensure that there is clarity for schools and settings about how much money they will receive for each pupil and how the decision regarding funding has been made</a:t>
            </a:r>
          </a:p>
          <a:p>
            <a:pPr marL="342900" lvl="0" indent="-342900">
              <a:lnSpc>
                <a:spcPct val="115000"/>
              </a:lnSpc>
              <a:spcAft>
                <a:spcPts val="1000"/>
              </a:spcAft>
              <a:buFont typeface="Symbol" panose="05050102010706020507" pitchFamily="18" charset="2"/>
              <a:buChar char=""/>
            </a:pPr>
            <a:endParaRPr lang="en-GB" sz="2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000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3B2C3-1364-EC83-9AF7-635F759A35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79D9AC-F817-05DE-C50F-FD84710BA70D}"/>
              </a:ext>
            </a:extLst>
          </p:cNvPr>
          <p:cNvSpPr>
            <a:spLocks noGrp="1"/>
          </p:cNvSpPr>
          <p:nvPr>
            <p:ph type="title"/>
          </p:nvPr>
        </p:nvSpPr>
        <p:spPr>
          <a:xfrm>
            <a:off x="292100" y="147637"/>
            <a:ext cx="9258300" cy="994123"/>
          </a:xfrm>
        </p:spPr>
        <p:txBody>
          <a:bodyPr/>
          <a:lstStyle/>
          <a:p>
            <a:r>
              <a:rPr lang="en-GB" dirty="0"/>
              <a:t>Workstream Action Plan – current steps</a:t>
            </a:r>
          </a:p>
        </p:txBody>
      </p:sp>
      <p:graphicFrame>
        <p:nvGraphicFramePr>
          <p:cNvPr id="2" name="Content Placeholder 3">
            <a:extLst>
              <a:ext uri="{FF2B5EF4-FFF2-40B4-BE49-F238E27FC236}">
                <a16:creationId xmlns:a16="http://schemas.microsoft.com/office/drawing/2014/main" id="{F18E996A-6A0F-A8E9-9889-D62F9B0F6B69}"/>
              </a:ext>
            </a:extLst>
          </p:cNvPr>
          <p:cNvGraphicFramePr>
            <a:graphicFrameLocks noGrp="1"/>
          </p:cNvGraphicFramePr>
          <p:nvPr>
            <p:ph idx="1"/>
            <p:extLst>
              <p:ext uri="{D42A27DB-BD31-4B8C-83A1-F6EECF244321}">
                <p14:modId xmlns:p14="http://schemas.microsoft.com/office/powerpoint/2010/main" val="612740838"/>
              </p:ext>
            </p:extLst>
          </p:nvPr>
        </p:nvGraphicFramePr>
        <p:xfrm>
          <a:off x="292100" y="1455738"/>
          <a:ext cx="10972800" cy="458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5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D658A-41A7-E8E6-220E-CE564B245D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CE1BB2-46BF-4C15-B552-53D18B9F15E4}"/>
              </a:ext>
            </a:extLst>
          </p:cNvPr>
          <p:cNvSpPr>
            <a:spLocks noGrp="1"/>
          </p:cNvSpPr>
          <p:nvPr>
            <p:ph type="title"/>
          </p:nvPr>
        </p:nvSpPr>
        <p:spPr>
          <a:xfrm>
            <a:off x="292100" y="147637"/>
            <a:ext cx="9258300" cy="994123"/>
          </a:xfrm>
        </p:spPr>
        <p:txBody>
          <a:bodyPr/>
          <a:lstStyle/>
          <a:p>
            <a:r>
              <a:rPr lang="en-GB" dirty="0"/>
              <a:t>HNF Top Up Funding Analysis – the context</a:t>
            </a:r>
          </a:p>
        </p:txBody>
      </p:sp>
      <p:sp>
        <p:nvSpPr>
          <p:cNvPr id="2" name="Text Placeholder 3" descr="Title of bullet points">
            <a:extLst>
              <a:ext uri="{FF2B5EF4-FFF2-40B4-BE49-F238E27FC236}">
                <a16:creationId xmlns:a16="http://schemas.microsoft.com/office/drawing/2014/main" id="{A18868EC-8913-07BA-96E2-E1E6FC4281B9}"/>
              </a:ext>
              <a:ext uri="{C183D7F6-B498-43B3-948B-1728B52AA6E4}">
                <adec:decorative xmlns:adec="http://schemas.microsoft.com/office/drawing/2017/decorative" val="0"/>
              </a:ext>
            </a:extLst>
          </p:cNvPr>
          <p:cNvSpPr txBox="1">
            <a:spLocks/>
          </p:cNvSpPr>
          <p:nvPr/>
        </p:nvSpPr>
        <p:spPr>
          <a:xfrm>
            <a:off x="621506" y="1108286"/>
            <a:ext cx="4040188" cy="206284"/>
          </a:xfrm>
          <a:prstGeom prst="rect">
            <a:avLst/>
          </a:prstGeom>
        </p:spPr>
        <p:txBody>
          <a:bodyPr vert="horz" lIns="77925" tIns="38963" rIns="77925" bIns="38963" rtlCol="0">
            <a:noAutofit/>
          </a:bodyPr>
          <a:lst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indent="0">
              <a:buNone/>
            </a:pPr>
            <a:r>
              <a:rPr lang="en-GB" sz="2000" b="1" dirty="0">
                <a:latin typeface="Aptos" panose="020B0004020202020204" pitchFamily="34" charset="0"/>
              </a:rPr>
              <a:t>Current </a:t>
            </a:r>
          </a:p>
        </p:txBody>
      </p:sp>
      <p:sp>
        <p:nvSpPr>
          <p:cNvPr id="3" name="Content Placeholder 4" descr="What we're doing currently">
            <a:extLst>
              <a:ext uri="{FF2B5EF4-FFF2-40B4-BE49-F238E27FC236}">
                <a16:creationId xmlns:a16="http://schemas.microsoft.com/office/drawing/2014/main" id="{C21E36BC-1EDE-9A9A-8CA0-0E26076406AB}"/>
              </a:ext>
              <a:ext uri="{C183D7F6-B498-43B3-948B-1728B52AA6E4}">
                <adec:decorative xmlns:adec="http://schemas.microsoft.com/office/drawing/2017/decorative" val="0"/>
              </a:ext>
            </a:extLst>
          </p:cNvPr>
          <p:cNvSpPr txBox="1">
            <a:spLocks/>
          </p:cNvSpPr>
          <p:nvPr/>
        </p:nvSpPr>
        <p:spPr>
          <a:xfrm>
            <a:off x="292100" y="1576846"/>
            <a:ext cx="4973169" cy="3203377"/>
          </a:xfrm>
          <a:prstGeom prst="rect">
            <a:avLst/>
          </a:prstGeom>
        </p:spPr>
        <p:txBody>
          <a:bodyPr vert="horz" lIns="77925" tIns="38963" rIns="77925" bIns="38963" rtlCol="0" anchor="t">
            <a:noAutofit/>
          </a:bodyPr>
          <a:lst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292100" indent="-292100"/>
            <a:r>
              <a:rPr lang="en-GB" sz="1800" dirty="0">
                <a:latin typeface="Aptos" panose="020B0004020202020204" pitchFamily="34" charset="0"/>
              </a:rPr>
              <a:t>Needs Led </a:t>
            </a:r>
            <a:endParaRPr lang="en-US" sz="1800" dirty="0"/>
          </a:p>
          <a:p>
            <a:pPr marL="292100" indent="-292100"/>
            <a:r>
              <a:rPr lang="en-GB" sz="1800" dirty="0">
                <a:latin typeface="Aptos" panose="020B0004020202020204" pitchFamily="34" charset="0"/>
              </a:rPr>
              <a:t>“Top Up” Element 3 a key funding stream in the HN spend</a:t>
            </a:r>
          </a:p>
          <a:p>
            <a:pPr marL="292100" indent="-292100"/>
            <a:r>
              <a:rPr lang="en-GB" sz="1800" dirty="0">
                <a:latin typeface="Aptos" panose="020B0004020202020204" pitchFamily="34" charset="0"/>
              </a:rPr>
              <a:t>Two different main resource allocations models for mainstream Inc. RBs and special – Ranges/Support Units and Banded Funding </a:t>
            </a:r>
          </a:p>
          <a:p>
            <a:pPr marL="292100" indent="-292100"/>
            <a:r>
              <a:rPr lang="en-GB" sz="1800" dirty="0">
                <a:latin typeface="Aptos" panose="020B0004020202020204" pitchFamily="34" charset="0"/>
              </a:rPr>
              <a:t>Mainstream schools receiving HN (contribution top up) in addition to Element 1 and 2 funding for pupils. RBs receive place funding</a:t>
            </a:r>
          </a:p>
          <a:p>
            <a:pPr marL="292100" indent="-292100"/>
            <a:r>
              <a:rPr lang="en-GB" sz="1800" dirty="0">
                <a:latin typeface="Aptos" panose="020B0004020202020204" pitchFamily="34" charset="0"/>
              </a:rPr>
              <a:t>Special schools fully funded by HN</a:t>
            </a:r>
          </a:p>
          <a:p>
            <a:pPr marL="292100" indent="-292100"/>
            <a:r>
              <a:rPr lang="en-GB" sz="1800" dirty="0">
                <a:latin typeface="Aptos" panose="020B0004020202020204" pitchFamily="34" charset="0"/>
              </a:rPr>
              <a:t>Additional funding arrangements within individual schools e.g. bespoke commissioning, ESN </a:t>
            </a:r>
          </a:p>
          <a:p>
            <a:pPr marL="292100" indent="-292100"/>
            <a:r>
              <a:rPr lang="en-GB" sz="1800" dirty="0">
                <a:latin typeface="Aptos"/>
              </a:rPr>
              <a:t>Via SSPPs the LA is using HN to give additional funding to pupils  without EHC Plans</a:t>
            </a:r>
            <a:endParaRPr lang="en-GB" sz="1800" dirty="0">
              <a:latin typeface="Aptos" panose="020B0004020202020204" pitchFamily="34" charset="0"/>
            </a:endParaRPr>
          </a:p>
        </p:txBody>
      </p:sp>
      <p:sp>
        <p:nvSpPr>
          <p:cNvPr id="6" name="Text Placeholder 5" descr="Title of section">
            <a:extLst>
              <a:ext uri="{FF2B5EF4-FFF2-40B4-BE49-F238E27FC236}">
                <a16:creationId xmlns:a16="http://schemas.microsoft.com/office/drawing/2014/main" id="{DFC79F13-C00D-3AB6-6296-736DF03D6AC0}"/>
              </a:ext>
              <a:ext uri="{C183D7F6-B498-43B3-948B-1728B52AA6E4}">
                <adec:decorative xmlns:adec="http://schemas.microsoft.com/office/drawing/2017/decorative" val="0"/>
              </a:ext>
            </a:extLst>
          </p:cNvPr>
          <p:cNvSpPr txBox="1">
            <a:spLocks/>
          </p:cNvSpPr>
          <p:nvPr/>
        </p:nvSpPr>
        <p:spPr>
          <a:xfrm>
            <a:off x="6333471" y="1060409"/>
            <a:ext cx="4041775" cy="302437"/>
          </a:xfrm>
          <a:prstGeom prst="rect">
            <a:avLst/>
          </a:prstGeom>
        </p:spPr>
        <p:txBody>
          <a:bodyPr>
            <a:noAutofit/>
          </a:bodyPr>
          <a:lst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indent="0">
              <a:buNone/>
            </a:pPr>
            <a:r>
              <a:rPr lang="en-GB" sz="2000" b="1" dirty="0">
                <a:latin typeface="Aptos" panose="020B0004020202020204" pitchFamily="34" charset="0"/>
              </a:rPr>
              <a:t>What the local area partnership have been telling us </a:t>
            </a:r>
          </a:p>
        </p:txBody>
      </p:sp>
      <p:sp>
        <p:nvSpPr>
          <p:cNvPr id="7" name="Content Placeholder 6" descr="What the local area partnership says">
            <a:extLst>
              <a:ext uri="{FF2B5EF4-FFF2-40B4-BE49-F238E27FC236}">
                <a16:creationId xmlns:a16="http://schemas.microsoft.com/office/drawing/2014/main" id="{CF3F83A2-78E2-5216-6BEC-6337190A261F}"/>
              </a:ext>
              <a:ext uri="{C183D7F6-B498-43B3-948B-1728B52AA6E4}">
                <adec:decorative xmlns:adec="http://schemas.microsoft.com/office/drawing/2017/decorative" val="0"/>
              </a:ext>
            </a:extLst>
          </p:cNvPr>
          <p:cNvSpPr txBox="1">
            <a:spLocks/>
          </p:cNvSpPr>
          <p:nvPr/>
        </p:nvSpPr>
        <p:spPr>
          <a:xfrm>
            <a:off x="5857482" y="1950355"/>
            <a:ext cx="5858529" cy="3376433"/>
          </a:xfrm>
          <a:prstGeom prst="rect">
            <a:avLst/>
          </a:prstGeom>
        </p:spPr>
        <p:txBody>
          <a:bodyPr>
            <a:noAutofit/>
          </a:bodyPr>
          <a:lst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en-GB" sz="1800" dirty="0">
                <a:latin typeface="Aptos" panose="020B0004020202020204" pitchFamily="34" charset="0"/>
              </a:rPr>
              <a:t>Funding focus should be on the pupils’ needs not schools </a:t>
            </a:r>
          </a:p>
          <a:p>
            <a:r>
              <a:rPr lang="en-GB" sz="1800" dirty="0">
                <a:latin typeface="Aptos" panose="020B0004020202020204" pitchFamily="34" charset="0"/>
              </a:rPr>
              <a:t>Not transparent</a:t>
            </a:r>
          </a:p>
          <a:p>
            <a:r>
              <a:rPr lang="en-GB" sz="1800" dirty="0">
                <a:latin typeface="Aptos" panose="020B0004020202020204" pitchFamily="34" charset="0"/>
              </a:rPr>
              <a:t>Inconsistent </a:t>
            </a:r>
          </a:p>
          <a:p>
            <a:r>
              <a:rPr lang="en-GB" sz="1800" dirty="0">
                <a:latin typeface="Aptos" panose="020B0004020202020204" pitchFamily="34" charset="0"/>
              </a:rPr>
              <a:t>Locality variance </a:t>
            </a:r>
          </a:p>
          <a:p>
            <a:r>
              <a:rPr lang="en-GB" sz="1800" dirty="0">
                <a:latin typeface="Aptos" panose="020B0004020202020204" pitchFamily="34" charset="0"/>
              </a:rPr>
              <a:t>Lack of clarity about what can be spent</a:t>
            </a:r>
          </a:p>
          <a:p>
            <a:r>
              <a:rPr lang="en-GB" sz="1800" dirty="0">
                <a:latin typeface="Aptos" panose="020B0004020202020204" pitchFamily="34" charset="0"/>
              </a:rPr>
              <a:t>Outdated banded descriptors</a:t>
            </a:r>
          </a:p>
          <a:p>
            <a:r>
              <a:rPr lang="en-GB" sz="1800" dirty="0">
                <a:latin typeface="Aptos" panose="020B0004020202020204" pitchFamily="34" charset="0"/>
              </a:rPr>
              <a:t>Disconnect between the 2  RAS models</a:t>
            </a:r>
          </a:p>
          <a:p>
            <a:r>
              <a:rPr lang="en-GB" sz="1800" dirty="0">
                <a:latin typeface="Aptos" panose="020B0004020202020204" pitchFamily="34" charset="0"/>
              </a:rPr>
              <a:t>Clarification of what should be ordinarily available via OAG  . What is the universal offer within the special school sector and the relationship with the banded model. </a:t>
            </a:r>
          </a:p>
        </p:txBody>
      </p:sp>
    </p:spTree>
    <p:extLst>
      <p:ext uri="{BB962C8B-B14F-4D97-AF65-F5344CB8AC3E}">
        <p14:creationId xmlns:p14="http://schemas.microsoft.com/office/powerpoint/2010/main" val="336844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6FC6E-7F87-5C95-A91E-D4FEDE7C3A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DB6F5A-0C34-02B5-8A17-3053495415A3}"/>
              </a:ext>
            </a:extLst>
          </p:cNvPr>
          <p:cNvSpPr>
            <a:spLocks noGrp="1"/>
          </p:cNvSpPr>
          <p:nvPr>
            <p:ph type="title"/>
          </p:nvPr>
        </p:nvSpPr>
        <p:spPr>
          <a:xfrm>
            <a:off x="292100" y="147637"/>
            <a:ext cx="9258300" cy="994123"/>
          </a:xfrm>
        </p:spPr>
        <p:txBody>
          <a:bodyPr/>
          <a:lstStyle/>
          <a:p>
            <a:r>
              <a:rPr lang="en-GB" dirty="0"/>
              <a:t>Baseline Data Analysis</a:t>
            </a:r>
          </a:p>
        </p:txBody>
      </p:sp>
      <p:sp>
        <p:nvSpPr>
          <p:cNvPr id="5" name="Content Placeholder 2">
            <a:extLst>
              <a:ext uri="{FF2B5EF4-FFF2-40B4-BE49-F238E27FC236}">
                <a16:creationId xmlns:a16="http://schemas.microsoft.com/office/drawing/2014/main" id="{64F2D74E-1426-B3F6-8531-C54B20715788}"/>
              </a:ext>
            </a:extLst>
          </p:cNvPr>
          <p:cNvSpPr>
            <a:spLocks noGrp="1"/>
          </p:cNvSpPr>
          <p:nvPr>
            <p:ph idx="1"/>
          </p:nvPr>
        </p:nvSpPr>
        <p:spPr>
          <a:xfrm>
            <a:off x="292100" y="1141760"/>
            <a:ext cx="9929138" cy="4582670"/>
          </a:xfrm>
        </p:spPr>
        <p:txBody>
          <a:bodyPr>
            <a:noAutofit/>
          </a:bodyPr>
          <a:lstStyle/>
          <a:p>
            <a:pPr marL="0" indent="0">
              <a:buNone/>
            </a:pPr>
            <a:endParaRPr lang="en-GB" sz="2200" dirty="0">
              <a:latin typeface="Aptos"/>
            </a:endParaRPr>
          </a:p>
          <a:p>
            <a:pPr marL="292100" indent="-292100"/>
            <a:r>
              <a:rPr lang="en-GB" sz="2200" dirty="0">
                <a:latin typeface="Aptos"/>
              </a:rPr>
              <a:t>Analysing all the Element 3/Top Up funding that goes into Special Schools, Mainstream Schools and Resource Bases, down to per pupil level</a:t>
            </a:r>
          </a:p>
          <a:p>
            <a:pPr marL="0" indent="0">
              <a:buNone/>
            </a:pPr>
            <a:endParaRPr lang="en-GB" sz="2200" dirty="0">
              <a:latin typeface="Aptos"/>
            </a:endParaRPr>
          </a:p>
          <a:p>
            <a:pPr marL="292100" indent="-292100"/>
            <a:r>
              <a:rPr lang="en-GB" sz="2200" dirty="0">
                <a:latin typeface="Aptos"/>
              </a:rPr>
              <a:t>Includes all additional funding on top of basic Element 3 </a:t>
            </a:r>
          </a:p>
          <a:p>
            <a:pPr marL="0" indent="0">
              <a:buNone/>
            </a:pPr>
            <a:endParaRPr lang="en-GB" sz="2200" dirty="0">
              <a:latin typeface="Aptos"/>
            </a:endParaRPr>
          </a:p>
          <a:p>
            <a:pPr marL="292100" indent="-292100"/>
            <a:r>
              <a:rPr lang="en-GB" sz="2200" dirty="0">
                <a:latin typeface="Aptos"/>
              </a:rPr>
              <a:t>Total Element 3 forecast spend in 2024/25 financial year is £107million (September 2024)</a:t>
            </a:r>
          </a:p>
          <a:p>
            <a:pPr marL="0" indent="0">
              <a:buNone/>
            </a:pPr>
            <a:endParaRPr lang="en-GB" sz="2200" dirty="0">
              <a:latin typeface="Aptos"/>
            </a:endParaRPr>
          </a:p>
          <a:p>
            <a:pPr marL="292100" indent="-292100"/>
            <a:r>
              <a:rPr lang="en-GB" sz="2200" dirty="0">
                <a:latin typeface="Aptos"/>
              </a:rPr>
              <a:t>The 3 sectors focused on for the modelling equate to 70% of total EHCPS within Birmingham</a:t>
            </a:r>
          </a:p>
          <a:p>
            <a:pPr marL="0" indent="0">
              <a:buNone/>
            </a:pPr>
            <a:endParaRPr lang="en-GB" sz="2200" dirty="0">
              <a:latin typeface="Aptos"/>
            </a:endParaRPr>
          </a:p>
          <a:p>
            <a:pPr marL="292100" indent="-292100"/>
            <a:r>
              <a:rPr lang="en-GB" sz="2200" dirty="0">
                <a:latin typeface="Aptos"/>
              </a:rPr>
              <a:t>This data analysis will then form our sample selection using trends identified</a:t>
            </a:r>
          </a:p>
          <a:p>
            <a:pPr marL="0" lvl="0" indent="0">
              <a:lnSpc>
                <a:spcPct val="115000"/>
              </a:lnSpc>
              <a:spcAft>
                <a:spcPts val="1000"/>
              </a:spcAft>
              <a:buNone/>
            </a:pPr>
            <a:endParaRPr lang="en-GB" sz="2200" dirty="0">
              <a:effectLst/>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88FA263-9217-0A57-E2B7-9E45B8D03B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62532" y="1413133"/>
            <a:ext cx="2537368" cy="3394472"/>
          </a:xfrm>
          <a:prstGeom prst="rect">
            <a:avLst/>
          </a:prstGeom>
          <a:noFill/>
        </p:spPr>
      </p:pic>
    </p:spTree>
    <p:extLst>
      <p:ext uri="{BB962C8B-B14F-4D97-AF65-F5344CB8AC3E}">
        <p14:creationId xmlns:p14="http://schemas.microsoft.com/office/powerpoint/2010/main" val="11633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011D8-96B6-DE9A-064B-067E8A8B0E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D43A6C-AFB2-0872-1998-143F1F7853E3}"/>
              </a:ext>
            </a:extLst>
          </p:cNvPr>
          <p:cNvSpPr>
            <a:spLocks noGrp="1"/>
          </p:cNvSpPr>
          <p:nvPr>
            <p:ph type="title"/>
          </p:nvPr>
        </p:nvSpPr>
        <p:spPr>
          <a:xfrm>
            <a:off x="292100" y="147637"/>
            <a:ext cx="9258300" cy="994123"/>
          </a:xfrm>
        </p:spPr>
        <p:txBody>
          <a:bodyPr/>
          <a:lstStyle/>
          <a:p>
            <a:r>
              <a:rPr lang="en-GB" dirty="0"/>
              <a:t>Sampling Analysis</a:t>
            </a:r>
          </a:p>
        </p:txBody>
      </p:sp>
      <p:sp>
        <p:nvSpPr>
          <p:cNvPr id="5" name="Content Placeholder 2">
            <a:extLst>
              <a:ext uri="{FF2B5EF4-FFF2-40B4-BE49-F238E27FC236}">
                <a16:creationId xmlns:a16="http://schemas.microsoft.com/office/drawing/2014/main" id="{1AEC2867-FA53-C585-2437-7A2C1C86672C}"/>
              </a:ext>
            </a:extLst>
          </p:cNvPr>
          <p:cNvSpPr>
            <a:spLocks noGrp="1"/>
          </p:cNvSpPr>
          <p:nvPr>
            <p:ph idx="1"/>
          </p:nvPr>
        </p:nvSpPr>
        <p:spPr>
          <a:xfrm>
            <a:off x="292100" y="1455165"/>
            <a:ext cx="9603462" cy="4582670"/>
          </a:xfrm>
        </p:spPr>
        <p:txBody>
          <a:bodyPr>
            <a:noAutofit/>
          </a:bodyPr>
          <a:lstStyle/>
          <a:p>
            <a:pPr marL="292100" indent="-292100"/>
            <a:r>
              <a:rPr lang="en-GB" sz="1800" dirty="0">
                <a:latin typeface="Aptos"/>
              </a:rPr>
              <a:t>Purpose to see how the available funding is being spent to deliver provision for children and young people in their setting.</a:t>
            </a:r>
          </a:p>
          <a:p>
            <a:pPr marL="0" indent="0">
              <a:buNone/>
            </a:pPr>
            <a:endParaRPr lang="en-GB" sz="1800" dirty="0">
              <a:latin typeface="Aptos"/>
            </a:endParaRPr>
          </a:p>
          <a:p>
            <a:pPr marL="292100" indent="-292100"/>
            <a:r>
              <a:rPr lang="en-GB" sz="1800" dirty="0">
                <a:latin typeface="Aptos"/>
              </a:rPr>
              <a:t>Sample selection will be informed by the trends identified in the data analysis </a:t>
            </a:r>
          </a:p>
          <a:p>
            <a:pPr marL="0" indent="0">
              <a:buNone/>
            </a:pPr>
            <a:endParaRPr lang="en-GB" sz="1800" dirty="0">
              <a:latin typeface="Aptos"/>
            </a:endParaRPr>
          </a:p>
          <a:p>
            <a:pPr marL="292100" indent="-292100"/>
            <a:r>
              <a:rPr lang="en-GB" sz="1800" dirty="0">
                <a:latin typeface="Aptos"/>
              </a:rPr>
              <a:t>Sample selection of  800 approximately 10%. Not all schools may be selected however the sample profile will be reflected of all the trends across the city. </a:t>
            </a:r>
          </a:p>
          <a:p>
            <a:pPr marL="292100" indent="-292100"/>
            <a:endParaRPr lang="en-GB" sz="1800" dirty="0">
              <a:highlight>
                <a:srgbClr val="FFFF00"/>
              </a:highlight>
              <a:latin typeface="Aptos"/>
            </a:endParaRPr>
          </a:p>
          <a:p>
            <a:pPr marL="292100" indent="-292100"/>
            <a:r>
              <a:rPr lang="en-GB" sz="1800" dirty="0">
                <a:latin typeface="Aptos"/>
              </a:rPr>
              <a:t>Data collection spreadsheets will be sent to  the identified schools week commencing the 20th January 2025</a:t>
            </a:r>
          </a:p>
          <a:p>
            <a:pPr marL="0" indent="0">
              <a:buNone/>
            </a:pPr>
            <a:endParaRPr lang="en-GB" sz="1800" dirty="0">
              <a:latin typeface="Aptos"/>
            </a:endParaRPr>
          </a:p>
          <a:p>
            <a:pPr marL="292100" indent="-292100"/>
            <a:r>
              <a:rPr lang="en-GB" sz="1800" dirty="0">
                <a:latin typeface="Aptos"/>
              </a:rPr>
              <a:t>Deadline for these to be returned </a:t>
            </a:r>
            <a:r>
              <a:rPr lang="en-GB" sz="1800" dirty="0">
                <a:solidFill>
                  <a:srgbClr val="000000"/>
                </a:solidFill>
                <a:latin typeface="Aptos"/>
              </a:rPr>
              <a:t>is </a:t>
            </a:r>
            <a:r>
              <a:rPr lang="en-GB" sz="1800" b="1" dirty="0">
                <a:latin typeface="Aptos"/>
              </a:rPr>
              <a:t>7th February 2025</a:t>
            </a:r>
          </a:p>
          <a:p>
            <a:pPr marL="292100" indent="-292100"/>
            <a:endParaRPr lang="en-GB" sz="1800" b="1" dirty="0">
              <a:latin typeface="Aptos"/>
            </a:endParaRPr>
          </a:p>
          <a:p>
            <a:pPr marL="292100" indent="-292100"/>
            <a:r>
              <a:rPr lang="en-GB" sz="1800" dirty="0">
                <a:latin typeface="Aptos"/>
              </a:rPr>
              <a:t>Please only return the spreadsheet</a:t>
            </a:r>
          </a:p>
          <a:p>
            <a:pPr marL="342900" lvl="0" indent="-342900">
              <a:lnSpc>
                <a:spcPct val="115000"/>
              </a:lnSpc>
              <a:spcAft>
                <a:spcPts val="1000"/>
              </a:spcAft>
              <a:buFont typeface="Symbol" panose="05050102010706020507" pitchFamily="18" charset="2"/>
              <a:buChar char=""/>
            </a:pPr>
            <a:endParaRPr lang="en-GB" sz="2200" dirty="0">
              <a:effectLst/>
              <a:latin typeface="+mj-lt"/>
              <a:ea typeface="Calibri" panose="020F0502020204030204" pitchFamily="34" charset="0"/>
              <a:cs typeface="Times New Roman" panose="02020603050405020304" pitchFamily="18" charset="0"/>
            </a:endParaRPr>
          </a:p>
        </p:txBody>
      </p:sp>
      <p:pic>
        <p:nvPicPr>
          <p:cNvPr id="2" name="Picture 1" descr="A grayscale shot of a data chart&#10;&#10;Description automatically generated">
            <a:extLst>
              <a:ext uri="{FF2B5EF4-FFF2-40B4-BE49-F238E27FC236}">
                <a16:creationId xmlns:a16="http://schemas.microsoft.com/office/drawing/2014/main" id="{B9BF3D1B-13D8-F15D-CF5F-278229F1F7A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079" r="3724" b="-4"/>
          <a:stretch/>
        </p:blipFill>
        <p:spPr>
          <a:xfrm>
            <a:off x="9361137" y="1848722"/>
            <a:ext cx="2538763" cy="3394472"/>
          </a:xfrm>
          <a:prstGeom prst="rect">
            <a:avLst/>
          </a:prstGeom>
          <a:noFill/>
        </p:spPr>
      </p:pic>
    </p:spTree>
    <p:extLst>
      <p:ext uri="{BB962C8B-B14F-4D97-AF65-F5344CB8AC3E}">
        <p14:creationId xmlns:p14="http://schemas.microsoft.com/office/powerpoint/2010/main" val="161957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SISTID" val="ddd8b379-1061-47d9-a18b-903919df8f0b"/>
</p:tagLst>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A6A79FA32B2145BC41A0BEA013C0BF" ma:contentTypeVersion="4" ma:contentTypeDescription="Create a new document." ma:contentTypeScope="" ma:versionID="bc2cc825e3ab846a2b0203993fb2675e">
  <xsd:schema xmlns:xsd="http://www.w3.org/2001/XMLSchema" xmlns:xs="http://www.w3.org/2001/XMLSchema" xmlns:p="http://schemas.microsoft.com/office/2006/metadata/properties" xmlns:ns2="ab2af9d9-7446-4172-9572-3064f2932d05" targetNamespace="http://schemas.microsoft.com/office/2006/metadata/properties" ma:root="true" ma:fieldsID="66b098c6204053fb9c305f3d80529875" ns2:_="">
    <xsd:import namespace="ab2af9d9-7446-4172-9572-3064f2932d0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af9d9-7446-4172-9572-3064f2932d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CC0B05-427D-4881-98F1-F75CC996DF0D}">
  <ds:schemaRefs>
    <ds:schemaRef ds:uri="http://schemas.microsoft.com/sharepoint/v3/contenttype/forms"/>
  </ds:schemaRefs>
</ds:datastoreItem>
</file>

<file path=customXml/itemProps2.xml><?xml version="1.0" encoding="utf-8"?>
<ds:datastoreItem xmlns:ds="http://schemas.openxmlformats.org/officeDocument/2006/customXml" ds:itemID="{515061C1-21A2-4428-AD52-6CD3DC6471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af9d9-7446-4172-9572-3064f2932d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8FEAE3-1AED-4D5F-8C5B-F0F35F7BC2F0}">
  <ds:schemaRefs>
    <ds:schemaRef ds:uri="http://purl.org/dc/terms/"/>
    <ds:schemaRef ds:uri="http://schemas.openxmlformats.org/package/2006/metadata/core-properties"/>
    <ds:schemaRef ds:uri="ab2af9d9-7446-4172-9572-3064f2932d05"/>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1115</TotalTime>
  <Words>1750</Words>
  <Application>Microsoft Office PowerPoint</Application>
  <PresentationFormat>Widescreen</PresentationFormat>
  <Paragraphs>511</Paragraphs>
  <Slides>13</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Aptos Narrow</vt:lpstr>
      <vt:lpstr>Arial</vt:lpstr>
      <vt:lpstr>Arial Nova</vt:lpstr>
      <vt:lpstr>Arial Nova Light</vt:lpstr>
      <vt:lpstr>Calibri</vt:lpstr>
      <vt:lpstr>Symbol</vt:lpstr>
      <vt:lpstr>Wingdings</vt:lpstr>
      <vt:lpstr>Birmingham_City_Council___corp_template_updated_Jan_2018 16x9</vt:lpstr>
      <vt:lpstr>RESTART 16:9 Master </vt:lpstr>
      <vt:lpstr>     </vt:lpstr>
      <vt:lpstr>Welcome and Agenda</vt:lpstr>
      <vt:lpstr>Webinar Schedule – January 2025</vt:lpstr>
      <vt:lpstr>DBV Programme – Purpose and Background</vt:lpstr>
      <vt:lpstr>Workstream 2 - Background</vt:lpstr>
      <vt:lpstr>Workstream Action Plan – current steps</vt:lpstr>
      <vt:lpstr>HNF Top Up Funding Analysis – the context</vt:lpstr>
      <vt:lpstr>Baseline Data Analysis</vt:lpstr>
      <vt:lpstr>Sampling Analysis</vt:lpstr>
      <vt:lpstr>Sample Questionnaire - Special</vt:lpstr>
      <vt:lpstr>Sample Questionnaire - Mainstream</vt:lpstr>
      <vt:lpstr>Next Steps</vt:lpstr>
      <vt:lpstr>Thank you!  </vt:lpstr>
    </vt:vector>
  </TitlesOfParts>
  <Company>Birmingham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AOSW and APP Alignment</dc:title>
  <dc:creator>Bob Harrison</dc:creator>
  <cp:lastModifiedBy>Becky Shergill</cp:lastModifiedBy>
  <cp:revision>10</cp:revision>
  <dcterms:created xsi:type="dcterms:W3CDTF">2023-07-01T07:05:45Z</dcterms:created>
  <dcterms:modified xsi:type="dcterms:W3CDTF">2025-02-18T12:35:11Z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0x01010081A6A79FA32B2145BC41A0BEA013C0BF</vt:lpwstr>
  </property>
  <property fmtid="{D5CDD505-2E9C-101B-9397-08002B2CF9AE}" pid="3" name="MSIP_Label_a17471b1-27ab-4640-9264-e69a67407ca3_Enabled">
    <vt:lpwstr>true</vt:lpwstr>
  </property>
  <property fmtid="{D5CDD505-2E9C-101B-9397-08002B2CF9AE}" pid="4" name="MSIP_Label_a17471b1-27ab-4640-9264-e69a67407ca3_SetDate">
    <vt:lpwstr>2023-09-01T08:57:06Z</vt:lpwstr>
  </property>
  <property fmtid="{D5CDD505-2E9C-101B-9397-08002B2CF9AE}" pid="5" name="MSIP_Label_a17471b1-27ab-4640-9264-e69a67407ca3_Method">
    <vt:lpwstr>Standard</vt:lpwstr>
  </property>
  <property fmtid="{D5CDD505-2E9C-101B-9397-08002B2CF9AE}" pid="6" name="MSIP_Label_a17471b1-27ab-4640-9264-e69a67407ca3_Name">
    <vt:lpwstr>BCC - OFFICIAL</vt:lpwstr>
  </property>
  <property fmtid="{D5CDD505-2E9C-101B-9397-08002B2CF9AE}" pid="7" name="MSIP_Label_a17471b1-27ab-4640-9264-e69a67407ca3_SiteId">
    <vt:lpwstr>699ace67-d2e4-4bcd-b303-d2bbe2b9bbf1</vt:lpwstr>
  </property>
  <property fmtid="{D5CDD505-2E9C-101B-9397-08002B2CF9AE}" pid="8" name="MSIP_Label_a17471b1-27ab-4640-9264-e69a67407ca3_ActionId">
    <vt:lpwstr>0a415b56-1d23-4b94-a0fb-0d918e552e15</vt:lpwstr>
  </property>
  <property fmtid="{D5CDD505-2E9C-101B-9397-08002B2CF9AE}" pid="9" name="MSIP_Label_a17471b1-27ab-4640-9264-e69a67407ca3_ContentBits">
    <vt:lpwstr>2</vt:lpwstr>
  </property>
  <property fmtid="{D5CDD505-2E9C-101B-9397-08002B2CF9AE}" pid="10" name="ClassificationContentMarkingFooterLocations">
    <vt:lpwstr>Birmingham_City_Council___corp_template_updated_Jan_2018 16x9:5</vt:lpwstr>
  </property>
  <property fmtid="{D5CDD505-2E9C-101B-9397-08002B2CF9AE}" pid="11" name="ClassificationContentMarkingFooterText">
    <vt:lpwstr>OFFICIAL</vt:lpwstr>
  </property>
  <property fmtid="{D5CDD505-2E9C-101B-9397-08002B2CF9AE}" pid="12" name="CloudStatistics_StoryID">
    <vt:lpwstr>93cf361b-998b-4f00-8843-8534e5566a77</vt:lpwstr>
  </property>
</Properties>
</file>