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sldIdLst>
    <p:sldId id="422" r:id="rId5"/>
    <p:sldId id="428" r:id="rId6"/>
    <p:sldId id="457" r:id="rId7"/>
    <p:sldId id="458" r:id="rId8"/>
    <p:sldId id="455" r:id="rId9"/>
    <p:sldId id="450" r:id="rId10"/>
    <p:sldId id="467" r:id="rId11"/>
    <p:sldId id="468" r:id="rId12"/>
    <p:sldId id="456" r:id="rId13"/>
    <p:sldId id="466" r:id="rId14"/>
    <p:sldId id="454" r:id="rId15"/>
    <p:sldId id="453" r:id="rId16"/>
    <p:sldId id="391" r:id="rId17"/>
    <p:sldId id="429" r:id="rId18"/>
    <p:sldId id="430" r:id="rId19"/>
    <p:sldId id="431" r:id="rId20"/>
    <p:sldId id="432" r:id="rId21"/>
    <p:sldId id="435" r:id="rId22"/>
    <p:sldId id="463" r:id="rId23"/>
    <p:sldId id="413" r:id="rId24"/>
    <p:sldId id="436" r:id="rId25"/>
    <p:sldId id="425" r:id="rId26"/>
    <p:sldId id="464" r:id="rId27"/>
    <p:sldId id="462" r:id="rId28"/>
    <p:sldId id="460" r:id="rId29"/>
    <p:sldId id="268" r:id="rId30"/>
    <p:sldId id="269" r:id="rId31"/>
    <p:sldId id="426" r:id="rId32"/>
    <p:sldId id="439" r:id="rId33"/>
    <p:sldId id="427" r:id="rId34"/>
    <p:sldId id="437" r:id="rId35"/>
    <p:sldId id="465" r:id="rId36"/>
    <p:sldId id="438" r:id="rId37"/>
    <p:sldId id="440" r:id="rId38"/>
    <p:sldId id="405" r:id="rId39"/>
    <p:sldId id="441" r:id="rId40"/>
    <p:sldId id="461" r:id="rId41"/>
    <p:sldId id="442" r:id="rId42"/>
    <p:sldId id="443" r:id="rId43"/>
    <p:sldId id="444" r:id="rId44"/>
    <p:sldId id="445" r:id="rId45"/>
    <p:sldId id="417" r:id="rId46"/>
    <p:sldId id="419" r:id="rId47"/>
    <p:sldId id="446" r:id="rId48"/>
    <p:sldId id="448" r:id="rId49"/>
    <p:sldId id="449" r:id="rId50"/>
    <p:sldId id="263" r:id="rId51"/>
  </p:sldIdLst>
  <p:sldSz cx="9144000" cy="5143500" type="screen16x9"/>
  <p:notesSz cx="6858000" cy="9144000"/>
  <p:custDataLst>
    <p:tags r:id="rId53"/>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184"/>
    <a:srgbClr val="72BE04"/>
    <a:srgbClr val="FDAF17"/>
    <a:srgbClr val="864192"/>
    <a:srgbClr val="F15A21"/>
    <a:srgbClr val="00B9F2"/>
    <a:srgbClr val="D7D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77A9F-52DD-4DE3-8B99-1BEA5EA1F243}" v="6" dt="2024-09-12T11:13:24.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p:cViewPr varScale="1">
        <p:scale>
          <a:sx n="83" d="100"/>
          <a:sy n="83" d="100"/>
        </p:scale>
        <p:origin x="160" y="40"/>
      </p:cViewPr>
      <p:guideLst>
        <p:guide orient="horz" pos="1620"/>
        <p:guide pos="2880"/>
      </p:guideLst>
    </p:cSldViewPr>
  </p:slideViewPr>
  <p:outlineViewPr>
    <p:cViewPr>
      <p:scale>
        <a:sx n="33" d="100"/>
        <a:sy n="33" d="100"/>
      </p:scale>
      <p:origin x="0" y="-45272"/>
    </p:cViewPr>
  </p:outlineViewPr>
  <p:notesTextViewPr>
    <p:cViewPr>
      <p:scale>
        <a:sx n="3" d="2"/>
        <a:sy n="3" d="2"/>
      </p:scale>
      <p:origin x="0" y="0"/>
    </p:cViewPr>
  </p:notesText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BA547-F2D7-4B5F-82F6-DCC0A24B12C4}"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F0604EDC-215F-4EE6-B3BB-A1612F126732}">
      <dgm:prSet/>
      <dgm:spPr/>
      <dgm:t>
        <a:bodyPr/>
        <a:lstStyle/>
        <a:p>
          <a:r>
            <a:rPr lang="en-GB" b="1" u="sng"/>
            <a:t>Updated Early Help Indicators</a:t>
          </a:r>
          <a:endParaRPr lang="en-US"/>
        </a:p>
      </dgm:t>
    </dgm:pt>
    <dgm:pt modelId="{02E9FE46-5C1B-4474-A858-EFC08A871F8C}" type="parTrans" cxnId="{E73F0D49-ACBE-4F34-95B5-B71FE3AB7709}">
      <dgm:prSet/>
      <dgm:spPr/>
      <dgm:t>
        <a:bodyPr/>
        <a:lstStyle/>
        <a:p>
          <a:endParaRPr lang="en-US"/>
        </a:p>
      </dgm:t>
    </dgm:pt>
    <dgm:pt modelId="{71035D4C-409B-4C72-93FA-BE838A36F462}" type="sibTrans" cxnId="{E73F0D49-ACBE-4F34-95B5-B71FE3AB7709}">
      <dgm:prSet/>
      <dgm:spPr/>
      <dgm:t>
        <a:bodyPr/>
        <a:lstStyle/>
        <a:p>
          <a:endParaRPr lang="en-US"/>
        </a:p>
      </dgm:t>
    </dgm:pt>
    <dgm:pt modelId="{30469ACF-BF39-4A3A-A056-60BAC37C3F49}">
      <dgm:prSet custT="1"/>
      <dgm:spPr/>
      <dgm:t>
        <a:bodyPr/>
        <a:lstStyle/>
        <a:p>
          <a:r>
            <a:rPr lang="en-GB" sz="2000" dirty="0"/>
            <a:t>Pupils experiencing multiple suspensions or at risk of permanent exclusion. </a:t>
          </a:r>
          <a:r>
            <a:rPr lang="en-GB" sz="2000" dirty="0">
              <a:solidFill>
                <a:schemeClr val="tx1"/>
              </a:solidFill>
            </a:rPr>
            <a:t>Including those in Alternative Provision and Pupil referral Units.</a:t>
          </a:r>
          <a:endParaRPr lang="en-US" sz="2000" dirty="0">
            <a:solidFill>
              <a:schemeClr val="tx1"/>
            </a:solidFill>
          </a:endParaRPr>
        </a:p>
      </dgm:t>
    </dgm:pt>
    <dgm:pt modelId="{5E23992C-F661-48D0-A2AC-9A2893CB4093}" type="parTrans" cxnId="{621BC4EE-4695-402C-A2CA-A8907190963A}">
      <dgm:prSet/>
      <dgm:spPr/>
      <dgm:t>
        <a:bodyPr/>
        <a:lstStyle/>
        <a:p>
          <a:endParaRPr lang="en-US"/>
        </a:p>
      </dgm:t>
    </dgm:pt>
    <dgm:pt modelId="{B7C752B4-ECBF-4DA6-BA7F-C7D109EDE850}" type="sibTrans" cxnId="{621BC4EE-4695-402C-A2CA-A8907190963A}">
      <dgm:prSet/>
      <dgm:spPr/>
      <dgm:t>
        <a:bodyPr/>
        <a:lstStyle/>
        <a:p>
          <a:endParaRPr lang="en-US"/>
        </a:p>
      </dgm:t>
    </dgm:pt>
    <dgm:pt modelId="{9B0228B1-992F-4492-8E74-883F3346021C}">
      <dgm:prSet custT="1"/>
      <dgm:spPr/>
      <dgm:t>
        <a:bodyPr/>
        <a:lstStyle/>
        <a:p>
          <a:r>
            <a:rPr lang="en-GB" sz="2000" dirty="0"/>
            <a:t>Pupils with a parent or carer in custody.</a:t>
          </a:r>
          <a:endParaRPr lang="en-US" sz="2000" dirty="0"/>
        </a:p>
      </dgm:t>
    </dgm:pt>
    <dgm:pt modelId="{9F68E792-528D-4745-A01B-8C1CC47B8FA2}" type="parTrans" cxnId="{90E175B9-3826-4506-8B4A-F5D99A41E725}">
      <dgm:prSet/>
      <dgm:spPr/>
      <dgm:t>
        <a:bodyPr/>
        <a:lstStyle/>
        <a:p>
          <a:endParaRPr lang="en-US"/>
        </a:p>
      </dgm:t>
    </dgm:pt>
    <dgm:pt modelId="{6A535E5D-B21B-4393-ACA1-DDF8D5271A09}" type="sibTrans" cxnId="{90E175B9-3826-4506-8B4A-F5D99A41E725}">
      <dgm:prSet/>
      <dgm:spPr/>
      <dgm:t>
        <a:bodyPr/>
        <a:lstStyle/>
        <a:p>
          <a:endParaRPr lang="en-US"/>
        </a:p>
      </dgm:t>
    </dgm:pt>
    <dgm:pt modelId="{3F7AB97E-1B8C-4D56-92B5-230568F52A4F}">
      <dgm:prSet custT="1"/>
      <dgm:spPr/>
      <dgm:t>
        <a:bodyPr/>
        <a:lstStyle/>
        <a:p>
          <a:r>
            <a:rPr lang="en-GB" sz="2000" dirty="0"/>
            <a:t>Pupils frequently missing from education, home or care.             </a:t>
          </a:r>
          <a:endParaRPr lang="en-US" sz="2000" dirty="0"/>
        </a:p>
      </dgm:t>
    </dgm:pt>
    <dgm:pt modelId="{96FA12A2-1645-4065-AD51-9DA8A2A70BB4}" type="parTrans" cxnId="{101B98F3-C19B-458E-8775-308F3DB32CFD}">
      <dgm:prSet/>
      <dgm:spPr/>
      <dgm:t>
        <a:bodyPr/>
        <a:lstStyle/>
        <a:p>
          <a:endParaRPr lang="en-US"/>
        </a:p>
      </dgm:t>
    </dgm:pt>
    <dgm:pt modelId="{EDDC8CE8-ABF2-445F-A389-0785FD3484B0}" type="sibTrans" cxnId="{101B98F3-C19B-458E-8775-308F3DB32CFD}">
      <dgm:prSet/>
      <dgm:spPr/>
      <dgm:t>
        <a:bodyPr/>
        <a:lstStyle/>
        <a:p>
          <a:endParaRPr lang="en-US"/>
        </a:p>
      </dgm:t>
    </dgm:pt>
    <dgm:pt modelId="{A68F11D1-3E06-4226-8C15-29BE6EEC2285}">
      <dgm:prSet custT="1"/>
      <dgm:spPr/>
      <dgm:t>
        <a:bodyPr/>
        <a:lstStyle/>
        <a:p>
          <a:endParaRPr lang="en-US" sz="2000" dirty="0"/>
        </a:p>
      </dgm:t>
    </dgm:pt>
    <dgm:pt modelId="{AF485416-2F4A-439B-B172-0B34B80CBC37}" type="parTrans" cxnId="{D273B581-0EBB-4588-B6E7-DD1886E03300}">
      <dgm:prSet/>
      <dgm:spPr/>
      <dgm:t>
        <a:bodyPr/>
        <a:lstStyle/>
        <a:p>
          <a:endParaRPr lang="en-GB"/>
        </a:p>
      </dgm:t>
    </dgm:pt>
    <dgm:pt modelId="{CA3A83ED-43F1-4DB2-A88A-C3F0BA04E6C2}" type="sibTrans" cxnId="{D273B581-0EBB-4588-B6E7-DD1886E03300}">
      <dgm:prSet/>
      <dgm:spPr/>
      <dgm:t>
        <a:bodyPr/>
        <a:lstStyle/>
        <a:p>
          <a:endParaRPr lang="en-GB"/>
        </a:p>
      </dgm:t>
    </dgm:pt>
    <dgm:pt modelId="{2059F7D9-E78A-4591-871C-701FA252493B}" type="pres">
      <dgm:prSet presAssocID="{675BA547-F2D7-4B5F-82F6-DCC0A24B12C4}" presName="linear" presStyleCnt="0">
        <dgm:presLayoutVars>
          <dgm:animLvl val="lvl"/>
          <dgm:resizeHandles val="exact"/>
        </dgm:presLayoutVars>
      </dgm:prSet>
      <dgm:spPr/>
    </dgm:pt>
    <dgm:pt modelId="{1BA3D013-4964-43D9-9F69-8503220BD842}" type="pres">
      <dgm:prSet presAssocID="{F0604EDC-215F-4EE6-B3BB-A1612F126732}" presName="parentText" presStyleLbl="node1" presStyleIdx="0" presStyleCnt="1" custScaleX="100000" custScaleY="36269" custLinFactNeighborY="1240">
        <dgm:presLayoutVars>
          <dgm:chMax val="0"/>
          <dgm:bulletEnabled val="1"/>
        </dgm:presLayoutVars>
      </dgm:prSet>
      <dgm:spPr/>
    </dgm:pt>
    <dgm:pt modelId="{0E262194-FD40-4860-BCF1-D9D026279995}" type="pres">
      <dgm:prSet presAssocID="{F0604EDC-215F-4EE6-B3BB-A1612F126732}" presName="childText" presStyleLbl="revTx" presStyleIdx="0" presStyleCnt="1" custScaleY="125317">
        <dgm:presLayoutVars>
          <dgm:bulletEnabled val="1"/>
        </dgm:presLayoutVars>
      </dgm:prSet>
      <dgm:spPr/>
    </dgm:pt>
  </dgm:ptLst>
  <dgm:cxnLst>
    <dgm:cxn modelId="{DC44AA07-A742-4657-8D76-E403F8C82525}" type="presOf" srcId="{675BA547-F2D7-4B5F-82F6-DCC0A24B12C4}" destId="{2059F7D9-E78A-4591-871C-701FA252493B}" srcOrd="0" destOrd="0" presId="urn:microsoft.com/office/officeart/2005/8/layout/vList2"/>
    <dgm:cxn modelId="{14EB021F-224F-4CD8-B061-43982243ADE6}" type="presOf" srcId="{9B0228B1-992F-4492-8E74-883F3346021C}" destId="{0E262194-FD40-4860-BCF1-D9D026279995}" srcOrd="0" destOrd="2" presId="urn:microsoft.com/office/officeart/2005/8/layout/vList2"/>
    <dgm:cxn modelId="{E73F0D49-ACBE-4F34-95B5-B71FE3AB7709}" srcId="{675BA547-F2D7-4B5F-82F6-DCC0A24B12C4}" destId="{F0604EDC-215F-4EE6-B3BB-A1612F126732}" srcOrd="0" destOrd="0" parTransId="{02E9FE46-5C1B-4474-A858-EFC08A871F8C}" sibTransId="{71035D4C-409B-4C72-93FA-BE838A36F462}"/>
    <dgm:cxn modelId="{5C6C847C-C9D6-44BA-8FD7-18637A7BBD36}" type="presOf" srcId="{A68F11D1-3E06-4226-8C15-29BE6EEC2285}" destId="{0E262194-FD40-4860-BCF1-D9D026279995}" srcOrd="0" destOrd="0" presId="urn:microsoft.com/office/officeart/2005/8/layout/vList2"/>
    <dgm:cxn modelId="{D273B581-0EBB-4588-B6E7-DD1886E03300}" srcId="{F0604EDC-215F-4EE6-B3BB-A1612F126732}" destId="{A68F11D1-3E06-4226-8C15-29BE6EEC2285}" srcOrd="0" destOrd="0" parTransId="{AF485416-2F4A-439B-B172-0B34B80CBC37}" sibTransId="{CA3A83ED-43F1-4DB2-A88A-C3F0BA04E6C2}"/>
    <dgm:cxn modelId="{77D38C9A-27BF-4B8C-B0D1-629252977F48}" type="presOf" srcId="{F0604EDC-215F-4EE6-B3BB-A1612F126732}" destId="{1BA3D013-4964-43D9-9F69-8503220BD842}" srcOrd="0" destOrd="0" presId="urn:microsoft.com/office/officeart/2005/8/layout/vList2"/>
    <dgm:cxn modelId="{90E175B9-3826-4506-8B4A-F5D99A41E725}" srcId="{F0604EDC-215F-4EE6-B3BB-A1612F126732}" destId="{9B0228B1-992F-4492-8E74-883F3346021C}" srcOrd="2" destOrd="0" parTransId="{9F68E792-528D-4745-A01B-8C1CC47B8FA2}" sibTransId="{6A535E5D-B21B-4393-ACA1-DDF8D5271A09}"/>
    <dgm:cxn modelId="{3039A6E2-4B35-4141-BF89-0BB684F2641E}" type="presOf" srcId="{3F7AB97E-1B8C-4D56-92B5-230568F52A4F}" destId="{0E262194-FD40-4860-BCF1-D9D026279995}" srcOrd="0" destOrd="3" presId="urn:microsoft.com/office/officeart/2005/8/layout/vList2"/>
    <dgm:cxn modelId="{621BC4EE-4695-402C-A2CA-A8907190963A}" srcId="{F0604EDC-215F-4EE6-B3BB-A1612F126732}" destId="{30469ACF-BF39-4A3A-A056-60BAC37C3F49}" srcOrd="1" destOrd="0" parTransId="{5E23992C-F661-48D0-A2AC-9A2893CB4093}" sibTransId="{B7C752B4-ECBF-4DA6-BA7F-C7D109EDE850}"/>
    <dgm:cxn modelId="{101B98F3-C19B-458E-8775-308F3DB32CFD}" srcId="{F0604EDC-215F-4EE6-B3BB-A1612F126732}" destId="{3F7AB97E-1B8C-4D56-92B5-230568F52A4F}" srcOrd="3" destOrd="0" parTransId="{96FA12A2-1645-4065-AD51-9DA8A2A70BB4}" sibTransId="{EDDC8CE8-ABF2-445F-A389-0785FD3484B0}"/>
    <dgm:cxn modelId="{316DC2FC-B2A6-4F25-82A7-7ED6384F93E0}" type="presOf" srcId="{30469ACF-BF39-4A3A-A056-60BAC37C3F49}" destId="{0E262194-FD40-4860-BCF1-D9D026279995}" srcOrd="0" destOrd="1" presId="urn:microsoft.com/office/officeart/2005/8/layout/vList2"/>
    <dgm:cxn modelId="{8A416004-746D-4BA3-A28C-4C12866F3CA2}" type="presParOf" srcId="{2059F7D9-E78A-4591-871C-701FA252493B}" destId="{1BA3D013-4964-43D9-9F69-8503220BD842}" srcOrd="0" destOrd="0" presId="urn:microsoft.com/office/officeart/2005/8/layout/vList2"/>
    <dgm:cxn modelId="{69188313-9BD3-4F61-98BE-F5CFD1B8CE07}" type="presParOf" srcId="{2059F7D9-E78A-4591-871C-701FA252493B}" destId="{0E262194-FD40-4860-BCF1-D9D02627999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B3E84-7CD7-4159-811C-5F3D6C1B9F4D}"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23542A7F-ECB7-4D68-9A00-6591EDF0AEAE}">
      <dgm:prSet/>
      <dgm:spPr/>
      <dgm:t>
        <a:bodyPr/>
        <a:lstStyle/>
        <a:p>
          <a:r>
            <a:rPr lang="en-US" b="1" u="sng" dirty="0"/>
            <a:t>Gender Questioning</a:t>
          </a:r>
          <a:endParaRPr lang="en-US" dirty="0"/>
        </a:p>
      </dgm:t>
    </dgm:pt>
    <dgm:pt modelId="{8F9994FE-7D4F-430C-A494-66343E46C41A}" type="parTrans" cxnId="{2E184B44-CBDB-4503-B4CE-290A878F8D04}">
      <dgm:prSet/>
      <dgm:spPr/>
      <dgm:t>
        <a:bodyPr/>
        <a:lstStyle/>
        <a:p>
          <a:endParaRPr lang="en-US"/>
        </a:p>
      </dgm:t>
    </dgm:pt>
    <dgm:pt modelId="{883EBFCF-B05A-4BB8-B89E-EB007A7A70DC}" type="sibTrans" cxnId="{2E184B44-CBDB-4503-B4CE-290A878F8D04}">
      <dgm:prSet/>
      <dgm:spPr/>
      <dgm:t>
        <a:bodyPr/>
        <a:lstStyle/>
        <a:p>
          <a:endParaRPr lang="en-US"/>
        </a:p>
      </dgm:t>
    </dgm:pt>
    <dgm:pt modelId="{1BF5326B-2717-46A2-A7E1-85E6D0AEC317}">
      <dgm:prSet/>
      <dgm:spPr/>
      <dgm:t>
        <a:bodyPr/>
        <a:lstStyle/>
        <a:p>
          <a:r>
            <a:rPr lang="en-US" dirty="0"/>
            <a:t>The phrase ‘gender questioning’ has replaced the word ‘trans’.</a:t>
          </a:r>
        </a:p>
      </dgm:t>
    </dgm:pt>
    <dgm:pt modelId="{ABACFD9E-6225-486D-8EB5-5505C7B7759D}" type="parTrans" cxnId="{5D88DB8E-4D6E-4B86-9EBA-10104C62AA47}">
      <dgm:prSet/>
      <dgm:spPr/>
      <dgm:t>
        <a:bodyPr/>
        <a:lstStyle/>
        <a:p>
          <a:endParaRPr lang="en-US"/>
        </a:p>
      </dgm:t>
    </dgm:pt>
    <dgm:pt modelId="{06A9DCA8-3F19-4E58-97ED-E210494ECC94}" type="sibTrans" cxnId="{5D88DB8E-4D6E-4B86-9EBA-10104C62AA47}">
      <dgm:prSet/>
      <dgm:spPr/>
      <dgm:t>
        <a:bodyPr/>
        <a:lstStyle/>
        <a:p>
          <a:endParaRPr lang="en-US"/>
        </a:p>
      </dgm:t>
    </dgm:pt>
    <dgm:pt modelId="{0203C8E2-FFD3-4FDC-ACDC-274CA2E07108}">
      <dgm:prSet/>
      <dgm:spPr/>
      <dgm:t>
        <a:bodyPr/>
        <a:lstStyle/>
        <a:p>
          <a:r>
            <a:rPr lang="en-US" dirty="0"/>
            <a:t>Children questioning their gender may have wider vulnerabilities i.e. complex mental health and/or psychological needs, ASD and/or ADHD.</a:t>
          </a:r>
        </a:p>
      </dgm:t>
    </dgm:pt>
    <dgm:pt modelId="{13F61966-037B-4FB0-9D59-44B6B021A906}" type="parTrans" cxnId="{5B7E2869-2166-459A-A085-A1B978A85FDE}">
      <dgm:prSet/>
      <dgm:spPr/>
      <dgm:t>
        <a:bodyPr/>
        <a:lstStyle/>
        <a:p>
          <a:endParaRPr lang="en-US"/>
        </a:p>
      </dgm:t>
    </dgm:pt>
    <dgm:pt modelId="{7F87F44C-8986-4B3C-9BB7-3509C51BDB77}" type="sibTrans" cxnId="{5B7E2869-2166-459A-A085-A1B978A85FDE}">
      <dgm:prSet/>
      <dgm:spPr/>
      <dgm:t>
        <a:bodyPr/>
        <a:lstStyle/>
        <a:p>
          <a:endParaRPr lang="en-US"/>
        </a:p>
      </dgm:t>
    </dgm:pt>
    <dgm:pt modelId="{7941F62C-71E1-429C-80DF-AE0591D8D216}">
      <dgm:prSet/>
      <dgm:spPr/>
      <dgm:t>
        <a:bodyPr/>
        <a:lstStyle/>
        <a:p>
          <a:r>
            <a:rPr lang="en-US" dirty="0"/>
            <a:t>Schools should take a cautious approach to support a child questioning their gender.</a:t>
          </a:r>
        </a:p>
      </dgm:t>
    </dgm:pt>
    <dgm:pt modelId="{DEA7DAE6-51DF-42F2-9A11-2F2F5F0FEB83}" type="parTrans" cxnId="{0C82DA3F-4390-44B0-9056-2FCD00140BE8}">
      <dgm:prSet/>
      <dgm:spPr/>
      <dgm:t>
        <a:bodyPr/>
        <a:lstStyle/>
        <a:p>
          <a:endParaRPr lang="en-US"/>
        </a:p>
      </dgm:t>
    </dgm:pt>
    <dgm:pt modelId="{E4326D0C-2FB7-4CE1-BF11-E53595A91E59}" type="sibTrans" cxnId="{0C82DA3F-4390-44B0-9056-2FCD00140BE8}">
      <dgm:prSet/>
      <dgm:spPr/>
      <dgm:t>
        <a:bodyPr/>
        <a:lstStyle/>
        <a:p>
          <a:endParaRPr lang="en-US"/>
        </a:p>
      </dgm:t>
    </dgm:pt>
    <dgm:pt modelId="{610E185D-420E-4C8B-B7FB-E60D4EFEF9AC}">
      <dgm:prSet/>
      <dgm:spPr/>
      <dgm:t>
        <a:bodyPr/>
        <a:lstStyle/>
        <a:p>
          <a:r>
            <a:rPr lang="en-US" dirty="0"/>
            <a:t>Schools should ‘provide a safe space’ has been changed to ‘create a culture’ where pupils can speak out or share any concerns with staff.</a:t>
          </a:r>
        </a:p>
      </dgm:t>
    </dgm:pt>
    <dgm:pt modelId="{8F803D7A-C80B-4AF4-B21D-3536B458D9DB}" type="parTrans" cxnId="{38EEB680-8225-4AD6-B475-1D63B3BE138E}">
      <dgm:prSet/>
      <dgm:spPr/>
      <dgm:t>
        <a:bodyPr/>
        <a:lstStyle/>
        <a:p>
          <a:endParaRPr lang="en-US"/>
        </a:p>
      </dgm:t>
    </dgm:pt>
    <dgm:pt modelId="{F5A71F5F-1A5E-41C9-B502-77BAEFA81A7A}" type="sibTrans" cxnId="{38EEB680-8225-4AD6-B475-1D63B3BE138E}">
      <dgm:prSet/>
      <dgm:spPr/>
      <dgm:t>
        <a:bodyPr/>
        <a:lstStyle/>
        <a:p>
          <a:endParaRPr lang="en-US"/>
        </a:p>
      </dgm:t>
    </dgm:pt>
    <dgm:pt modelId="{61933483-3EDF-4410-B5B2-502688EDF3ED}" type="pres">
      <dgm:prSet presAssocID="{8FEB3E84-7CD7-4159-811C-5F3D6C1B9F4D}" presName="linear" presStyleCnt="0">
        <dgm:presLayoutVars>
          <dgm:animLvl val="lvl"/>
          <dgm:resizeHandles val="exact"/>
        </dgm:presLayoutVars>
      </dgm:prSet>
      <dgm:spPr/>
    </dgm:pt>
    <dgm:pt modelId="{77AC143E-1DD8-40A7-BDB1-3CE189A451D3}" type="pres">
      <dgm:prSet presAssocID="{23542A7F-ECB7-4D68-9A00-6591EDF0AEAE}" presName="parentText" presStyleLbl="node1" presStyleIdx="0" presStyleCnt="1">
        <dgm:presLayoutVars>
          <dgm:chMax val="0"/>
          <dgm:bulletEnabled val="1"/>
        </dgm:presLayoutVars>
      </dgm:prSet>
      <dgm:spPr/>
    </dgm:pt>
    <dgm:pt modelId="{BB9C6CDE-6686-40E5-B13E-21DC660F3652}" type="pres">
      <dgm:prSet presAssocID="{23542A7F-ECB7-4D68-9A00-6591EDF0AEAE}" presName="childText" presStyleLbl="revTx" presStyleIdx="0" presStyleCnt="1">
        <dgm:presLayoutVars>
          <dgm:bulletEnabled val="1"/>
        </dgm:presLayoutVars>
      </dgm:prSet>
      <dgm:spPr/>
    </dgm:pt>
  </dgm:ptLst>
  <dgm:cxnLst>
    <dgm:cxn modelId="{0C82DA3F-4390-44B0-9056-2FCD00140BE8}" srcId="{23542A7F-ECB7-4D68-9A00-6591EDF0AEAE}" destId="{7941F62C-71E1-429C-80DF-AE0591D8D216}" srcOrd="2" destOrd="0" parTransId="{DEA7DAE6-51DF-42F2-9A11-2F2F5F0FEB83}" sibTransId="{E4326D0C-2FB7-4CE1-BF11-E53595A91E59}"/>
    <dgm:cxn modelId="{9BA70E61-04D6-4536-BD93-FA7FEA7A1E8C}" type="presOf" srcId="{1BF5326B-2717-46A2-A7E1-85E6D0AEC317}" destId="{BB9C6CDE-6686-40E5-B13E-21DC660F3652}" srcOrd="0" destOrd="0" presId="urn:microsoft.com/office/officeart/2005/8/layout/vList2"/>
    <dgm:cxn modelId="{2E184B44-CBDB-4503-B4CE-290A878F8D04}" srcId="{8FEB3E84-7CD7-4159-811C-5F3D6C1B9F4D}" destId="{23542A7F-ECB7-4D68-9A00-6591EDF0AEAE}" srcOrd="0" destOrd="0" parTransId="{8F9994FE-7D4F-430C-A494-66343E46C41A}" sibTransId="{883EBFCF-B05A-4BB8-B89E-EB007A7A70DC}"/>
    <dgm:cxn modelId="{5B7E2869-2166-459A-A085-A1B978A85FDE}" srcId="{23542A7F-ECB7-4D68-9A00-6591EDF0AEAE}" destId="{0203C8E2-FFD3-4FDC-ACDC-274CA2E07108}" srcOrd="1" destOrd="0" parTransId="{13F61966-037B-4FB0-9D59-44B6B021A906}" sibTransId="{7F87F44C-8986-4B3C-9BB7-3509C51BDB77}"/>
    <dgm:cxn modelId="{6188FF6C-0101-4655-932A-67B452923308}" type="presOf" srcId="{0203C8E2-FFD3-4FDC-ACDC-274CA2E07108}" destId="{BB9C6CDE-6686-40E5-B13E-21DC660F3652}" srcOrd="0" destOrd="1" presId="urn:microsoft.com/office/officeart/2005/8/layout/vList2"/>
    <dgm:cxn modelId="{B6552F70-B9AA-4AC3-B66E-F88715A6B511}" type="presOf" srcId="{8FEB3E84-7CD7-4159-811C-5F3D6C1B9F4D}" destId="{61933483-3EDF-4410-B5B2-502688EDF3ED}" srcOrd="0" destOrd="0" presId="urn:microsoft.com/office/officeart/2005/8/layout/vList2"/>
    <dgm:cxn modelId="{38EEB680-8225-4AD6-B475-1D63B3BE138E}" srcId="{23542A7F-ECB7-4D68-9A00-6591EDF0AEAE}" destId="{610E185D-420E-4C8B-B7FB-E60D4EFEF9AC}" srcOrd="3" destOrd="0" parTransId="{8F803D7A-C80B-4AF4-B21D-3536B458D9DB}" sibTransId="{F5A71F5F-1A5E-41C9-B502-77BAEFA81A7A}"/>
    <dgm:cxn modelId="{5D88DB8E-4D6E-4B86-9EBA-10104C62AA47}" srcId="{23542A7F-ECB7-4D68-9A00-6591EDF0AEAE}" destId="{1BF5326B-2717-46A2-A7E1-85E6D0AEC317}" srcOrd="0" destOrd="0" parTransId="{ABACFD9E-6225-486D-8EB5-5505C7B7759D}" sibTransId="{06A9DCA8-3F19-4E58-97ED-E210494ECC94}"/>
    <dgm:cxn modelId="{B2BB4D9C-F904-432E-9E3F-B61E5C8169A5}" type="presOf" srcId="{7941F62C-71E1-429C-80DF-AE0591D8D216}" destId="{BB9C6CDE-6686-40E5-B13E-21DC660F3652}" srcOrd="0" destOrd="2" presId="urn:microsoft.com/office/officeart/2005/8/layout/vList2"/>
    <dgm:cxn modelId="{80DB33D7-0FFD-4EC0-A70E-9E8575B56986}" type="presOf" srcId="{610E185D-420E-4C8B-B7FB-E60D4EFEF9AC}" destId="{BB9C6CDE-6686-40E5-B13E-21DC660F3652}" srcOrd="0" destOrd="3" presId="urn:microsoft.com/office/officeart/2005/8/layout/vList2"/>
    <dgm:cxn modelId="{5F15C8F8-D1E6-471A-9DF7-95F9DF4BEEF4}" type="presOf" srcId="{23542A7F-ECB7-4D68-9A00-6591EDF0AEAE}" destId="{77AC143E-1DD8-40A7-BDB1-3CE189A451D3}" srcOrd="0" destOrd="0" presId="urn:microsoft.com/office/officeart/2005/8/layout/vList2"/>
    <dgm:cxn modelId="{3AFE206F-EDFC-4FD2-9A9C-D75013707CBC}" type="presParOf" srcId="{61933483-3EDF-4410-B5B2-502688EDF3ED}" destId="{77AC143E-1DD8-40A7-BDB1-3CE189A451D3}" srcOrd="0" destOrd="0" presId="urn:microsoft.com/office/officeart/2005/8/layout/vList2"/>
    <dgm:cxn modelId="{A0E6A053-FBE0-4B79-8835-2E39FF01C89A}" type="presParOf" srcId="{61933483-3EDF-4410-B5B2-502688EDF3ED}" destId="{BB9C6CDE-6686-40E5-B13E-21DC660F36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2F348-FD8C-43C3-8720-D5496B0882F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E8E2A6B-DBBE-4479-8567-087472199D9E}">
      <dgm:prSet/>
      <dgm:spPr/>
      <dgm:t>
        <a:bodyPr/>
        <a:lstStyle/>
        <a:p>
          <a:r>
            <a:rPr lang="en-US" b="1" u="sng" dirty="0"/>
            <a:t>Updated Early Help Definition</a:t>
          </a:r>
          <a:endParaRPr lang="en-US" dirty="0"/>
        </a:p>
      </dgm:t>
    </dgm:pt>
    <dgm:pt modelId="{91083696-02E1-40BE-8376-F811D0A86D8B}" type="parTrans" cxnId="{63DC0518-CB58-4840-A14F-2F3E97871E15}">
      <dgm:prSet/>
      <dgm:spPr/>
      <dgm:t>
        <a:bodyPr/>
        <a:lstStyle/>
        <a:p>
          <a:endParaRPr lang="en-US"/>
        </a:p>
      </dgm:t>
    </dgm:pt>
    <dgm:pt modelId="{9C395C6C-0910-4343-A05C-AC507789ED4B}" type="sibTrans" cxnId="{63DC0518-CB58-4840-A14F-2F3E97871E15}">
      <dgm:prSet/>
      <dgm:spPr/>
      <dgm:t>
        <a:bodyPr/>
        <a:lstStyle/>
        <a:p>
          <a:endParaRPr lang="en-US"/>
        </a:p>
      </dgm:t>
    </dgm:pt>
    <dgm:pt modelId="{750CEC19-9357-4056-9CAE-2688C3573DEB}">
      <dgm:prSet custT="1"/>
      <dgm:spPr/>
      <dgm:t>
        <a:bodyPr/>
        <a:lstStyle/>
        <a:p>
          <a:r>
            <a:rPr lang="en-US" sz="1900" dirty="0"/>
            <a:t>Support for children of all ages that improves a family’s resilience or reduces the chance of a problem getting worse.</a:t>
          </a:r>
        </a:p>
      </dgm:t>
    </dgm:pt>
    <dgm:pt modelId="{BDC24FFD-2B99-4C7A-B03B-180E381E43D2}" type="parTrans" cxnId="{5E48E1ED-4155-4763-9F79-DC7F74C63CDE}">
      <dgm:prSet/>
      <dgm:spPr/>
      <dgm:t>
        <a:bodyPr/>
        <a:lstStyle/>
        <a:p>
          <a:endParaRPr lang="en-US"/>
        </a:p>
      </dgm:t>
    </dgm:pt>
    <dgm:pt modelId="{CDB0AE07-4B18-4FBC-9E6D-6B011583E685}" type="sibTrans" cxnId="{5E48E1ED-4155-4763-9F79-DC7F74C63CDE}">
      <dgm:prSet/>
      <dgm:spPr/>
      <dgm:t>
        <a:bodyPr/>
        <a:lstStyle/>
        <a:p>
          <a:endParaRPr lang="en-US"/>
        </a:p>
      </dgm:t>
    </dgm:pt>
    <dgm:pt modelId="{9FB6AA34-0FC5-4EC5-A44A-997DF5993F34}">
      <dgm:prSet custT="1"/>
      <dgm:spPr/>
      <dgm:t>
        <a:bodyPr/>
        <a:lstStyle/>
        <a:p>
          <a:endParaRPr lang="en-US" sz="1900" dirty="0"/>
        </a:p>
      </dgm:t>
    </dgm:pt>
    <dgm:pt modelId="{628EC277-DC56-4899-8829-3596DC148DDD}" type="parTrans" cxnId="{AE251954-6123-49F6-A8AC-755767709EF6}">
      <dgm:prSet/>
      <dgm:spPr/>
      <dgm:t>
        <a:bodyPr/>
        <a:lstStyle/>
        <a:p>
          <a:endParaRPr lang="en-GB"/>
        </a:p>
      </dgm:t>
    </dgm:pt>
    <dgm:pt modelId="{783781E4-9FAF-4E93-979C-50889A63BC0D}" type="sibTrans" cxnId="{AE251954-6123-49F6-A8AC-755767709EF6}">
      <dgm:prSet/>
      <dgm:spPr/>
      <dgm:t>
        <a:bodyPr/>
        <a:lstStyle/>
        <a:p>
          <a:endParaRPr lang="en-GB"/>
        </a:p>
      </dgm:t>
    </dgm:pt>
    <dgm:pt modelId="{54891158-A1AD-48F9-B940-064002F05EAA}" type="pres">
      <dgm:prSet presAssocID="{8BC2F348-FD8C-43C3-8720-D5496B0882F0}" presName="linear" presStyleCnt="0">
        <dgm:presLayoutVars>
          <dgm:animLvl val="lvl"/>
          <dgm:resizeHandles val="exact"/>
        </dgm:presLayoutVars>
      </dgm:prSet>
      <dgm:spPr/>
    </dgm:pt>
    <dgm:pt modelId="{E4D7BFCC-694E-4856-B7AB-83636B56BAA8}" type="pres">
      <dgm:prSet presAssocID="{0E8E2A6B-DBBE-4479-8567-087472199D9E}" presName="parentText" presStyleLbl="node1" presStyleIdx="0" presStyleCnt="1" custScaleY="36278">
        <dgm:presLayoutVars>
          <dgm:chMax val="0"/>
          <dgm:bulletEnabled val="1"/>
        </dgm:presLayoutVars>
      </dgm:prSet>
      <dgm:spPr/>
    </dgm:pt>
    <dgm:pt modelId="{16AD7F6A-72A9-4A24-9451-4E4B16C11760}" type="pres">
      <dgm:prSet presAssocID="{0E8E2A6B-DBBE-4479-8567-087472199D9E}" presName="childText" presStyleLbl="revTx" presStyleIdx="0" presStyleCnt="1">
        <dgm:presLayoutVars>
          <dgm:bulletEnabled val="1"/>
        </dgm:presLayoutVars>
      </dgm:prSet>
      <dgm:spPr/>
    </dgm:pt>
  </dgm:ptLst>
  <dgm:cxnLst>
    <dgm:cxn modelId="{63DC0518-CB58-4840-A14F-2F3E97871E15}" srcId="{8BC2F348-FD8C-43C3-8720-D5496B0882F0}" destId="{0E8E2A6B-DBBE-4479-8567-087472199D9E}" srcOrd="0" destOrd="0" parTransId="{91083696-02E1-40BE-8376-F811D0A86D8B}" sibTransId="{9C395C6C-0910-4343-A05C-AC507789ED4B}"/>
    <dgm:cxn modelId="{A296A33B-E501-4911-8CE0-9781AAC331EC}" type="presOf" srcId="{750CEC19-9357-4056-9CAE-2688C3573DEB}" destId="{16AD7F6A-72A9-4A24-9451-4E4B16C11760}" srcOrd="0" destOrd="1" presId="urn:microsoft.com/office/officeart/2005/8/layout/vList2"/>
    <dgm:cxn modelId="{2F8F7970-9913-44D6-9010-482AEC93FD1F}" type="presOf" srcId="{0E8E2A6B-DBBE-4479-8567-087472199D9E}" destId="{E4D7BFCC-694E-4856-B7AB-83636B56BAA8}" srcOrd="0" destOrd="0" presId="urn:microsoft.com/office/officeart/2005/8/layout/vList2"/>
    <dgm:cxn modelId="{AE251954-6123-49F6-A8AC-755767709EF6}" srcId="{0E8E2A6B-DBBE-4479-8567-087472199D9E}" destId="{9FB6AA34-0FC5-4EC5-A44A-997DF5993F34}" srcOrd="0" destOrd="0" parTransId="{628EC277-DC56-4899-8829-3596DC148DDD}" sibTransId="{783781E4-9FAF-4E93-979C-50889A63BC0D}"/>
    <dgm:cxn modelId="{EFD28BB2-7461-40B4-8412-37E7AF764684}" type="presOf" srcId="{8BC2F348-FD8C-43C3-8720-D5496B0882F0}" destId="{54891158-A1AD-48F9-B940-064002F05EAA}" srcOrd="0" destOrd="0" presId="urn:microsoft.com/office/officeart/2005/8/layout/vList2"/>
    <dgm:cxn modelId="{5E48E1ED-4155-4763-9F79-DC7F74C63CDE}" srcId="{0E8E2A6B-DBBE-4479-8567-087472199D9E}" destId="{750CEC19-9357-4056-9CAE-2688C3573DEB}" srcOrd="1" destOrd="0" parTransId="{BDC24FFD-2B99-4C7A-B03B-180E381E43D2}" sibTransId="{CDB0AE07-4B18-4FBC-9E6D-6B011583E685}"/>
    <dgm:cxn modelId="{778CCCFC-2A29-42C4-A3F8-25C058117F4E}" type="presOf" srcId="{9FB6AA34-0FC5-4EC5-A44A-997DF5993F34}" destId="{16AD7F6A-72A9-4A24-9451-4E4B16C11760}" srcOrd="0" destOrd="0" presId="urn:microsoft.com/office/officeart/2005/8/layout/vList2"/>
    <dgm:cxn modelId="{D88C1FC1-40FB-4E74-B1E3-41974CB484FB}" type="presParOf" srcId="{54891158-A1AD-48F9-B940-064002F05EAA}" destId="{E4D7BFCC-694E-4856-B7AB-83636B56BAA8}" srcOrd="0" destOrd="0" presId="urn:microsoft.com/office/officeart/2005/8/layout/vList2"/>
    <dgm:cxn modelId="{E4F1C3F4-E2FC-410F-B46B-1EE958A42972}" type="presParOf" srcId="{54891158-A1AD-48F9-B940-064002F05EAA}" destId="{16AD7F6A-72A9-4A24-9451-4E4B16C1176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CC1DBF-555E-4A0C-A6A0-CD8D3162E270}" type="doc">
      <dgm:prSet loTypeId="urn:microsoft.com/office/officeart/2016/7/layout/RepeatingBendingProcessNew" loCatId="process" qsTypeId="urn:microsoft.com/office/officeart/2005/8/quickstyle/simple4" qsCatId="simple" csTypeId="urn:microsoft.com/office/officeart/2005/8/colors/accent2_2" csCatId="accent2"/>
      <dgm:spPr/>
      <dgm:t>
        <a:bodyPr/>
        <a:lstStyle/>
        <a:p>
          <a:endParaRPr lang="en-US"/>
        </a:p>
      </dgm:t>
    </dgm:pt>
    <dgm:pt modelId="{22EEF69C-EC25-4427-9BDC-C1CCA4810499}">
      <dgm:prSet/>
      <dgm:spPr/>
      <dgm:t>
        <a:bodyPr/>
        <a:lstStyle/>
        <a:p>
          <a:r>
            <a:rPr lang="en-GB" dirty="0"/>
            <a:t>The DSL should take lead responsibility for updates on Online Safety</a:t>
          </a:r>
          <a:endParaRPr lang="en-US" dirty="0"/>
        </a:p>
      </dgm:t>
    </dgm:pt>
    <dgm:pt modelId="{918D4C13-F9EF-403C-8226-9688EE8154DF}" type="parTrans" cxnId="{087CBF57-18DD-494D-87F3-096A427550AB}">
      <dgm:prSet/>
      <dgm:spPr/>
      <dgm:t>
        <a:bodyPr/>
        <a:lstStyle/>
        <a:p>
          <a:endParaRPr lang="en-US"/>
        </a:p>
      </dgm:t>
    </dgm:pt>
    <dgm:pt modelId="{99F170FE-F162-489A-8218-24322FDF8590}" type="sibTrans" cxnId="{087CBF57-18DD-494D-87F3-096A427550AB}">
      <dgm:prSet/>
      <dgm:spPr/>
      <dgm:t>
        <a:bodyPr/>
        <a:lstStyle/>
        <a:p>
          <a:endParaRPr lang="en-US"/>
        </a:p>
      </dgm:t>
    </dgm:pt>
    <dgm:pt modelId="{B54E09E2-5E33-417F-B403-35E26ADCF70B}">
      <dgm:prSet/>
      <dgm:spPr/>
      <dgm:t>
        <a:bodyPr/>
        <a:lstStyle/>
        <a:p>
          <a:r>
            <a:rPr lang="en-GB" dirty="0"/>
            <a:t>Staff Safeguarding and Child Protection training should include an understanding of online safety</a:t>
          </a:r>
          <a:endParaRPr lang="en-US" dirty="0"/>
        </a:p>
      </dgm:t>
    </dgm:pt>
    <dgm:pt modelId="{DA5426C2-34E5-408A-9D22-04575A576A29}" type="parTrans" cxnId="{50897CBF-380D-4E8A-A71B-5A23DD670A84}">
      <dgm:prSet/>
      <dgm:spPr/>
      <dgm:t>
        <a:bodyPr/>
        <a:lstStyle/>
        <a:p>
          <a:endParaRPr lang="en-US"/>
        </a:p>
      </dgm:t>
    </dgm:pt>
    <dgm:pt modelId="{05F17D71-28B2-4517-8626-DC4738AAA470}" type="sibTrans" cxnId="{50897CBF-380D-4E8A-A71B-5A23DD670A84}">
      <dgm:prSet/>
      <dgm:spPr/>
      <dgm:t>
        <a:bodyPr/>
        <a:lstStyle/>
        <a:p>
          <a:endParaRPr lang="en-US"/>
        </a:p>
      </dgm:t>
    </dgm:pt>
    <dgm:pt modelId="{E44EAA95-4284-4ECA-BE93-AFB278C7C768}">
      <dgm:prSet/>
      <dgm:spPr/>
      <dgm:t>
        <a:bodyPr/>
        <a:lstStyle/>
        <a:p>
          <a:r>
            <a:rPr lang="en-GB" dirty="0"/>
            <a:t>Reiteration that schools should follow the recently published DfE publication of filtering and monitoring standards and guidance</a:t>
          </a:r>
          <a:endParaRPr lang="en-US" dirty="0"/>
        </a:p>
      </dgm:t>
    </dgm:pt>
    <dgm:pt modelId="{86796510-E574-48DB-B94A-8A7C17EAEE98}" type="parTrans" cxnId="{00D0A204-C832-4487-98E1-1DE2CA466B9A}">
      <dgm:prSet/>
      <dgm:spPr/>
      <dgm:t>
        <a:bodyPr/>
        <a:lstStyle/>
        <a:p>
          <a:endParaRPr lang="en-US"/>
        </a:p>
      </dgm:t>
    </dgm:pt>
    <dgm:pt modelId="{B84DA3A9-775D-4536-ABCE-A8E4A6E9AE54}" type="sibTrans" cxnId="{00D0A204-C832-4487-98E1-1DE2CA466B9A}">
      <dgm:prSet/>
      <dgm:spPr/>
      <dgm:t>
        <a:bodyPr/>
        <a:lstStyle/>
        <a:p>
          <a:endParaRPr lang="en-US"/>
        </a:p>
      </dgm:t>
    </dgm:pt>
    <dgm:pt modelId="{9BF09FFF-40D5-4C33-9857-1DD6E60E4327}">
      <dgm:prSet/>
      <dgm:spPr/>
      <dgm:t>
        <a:bodyPr/>
        <a:lstStyle/>
        <a:p>
          <a:r>
            <a:rPr lang="en-GB" dirty="0"/>
            <a:t>Governing bodies/proprietors strategic training should include an understanding of online safety and should review the standards with IT staff and service providers</a:t>
          </a:r>
          <a:endParaRPr lang="en-US" dirty="0"/>
        </a:p>
      </dgm:t>
    </dgm:pt>
    <dgm:pt modelId="{C49D08C2-899C-4936-998F-0D51FD3E3708}" type="parTrans" cxnId="{3B0D2621-4206-4080-9C08-255944662A9F}">
      <dgm:prSet/>
      <dgm:spPr/>
      <dgm:t>
        <a:bodyPr/>
        <a:lstStyle/>
        <a:p>
          <a:endParaRPr lang="en-US"/>
        </a:p>
      </dgm:t>
    </dgm:pt>
    <dgm:pt modelId="{466ABDFB-A43C-44BB-8BCA-E30389E9CA20}" type="sibTrans" cxnId="{3B0D2621-4206-4080-9C08-255944662A9F}">
      <dgm:prSet/>
      <dgm:spPr/>
      <dgm:t>
        <a:bodyPr/>
        <a:lstStyle/>
        <a:p>
          <a:endParaRPr lang="en-US"/>
        </a:p>
      </dgm:t>
    </dgm:pt>
    <dgm:pt modelId="{2D81B106-794A-4D21-B15B-87D7D7377F02}">
      <dgm:prSet/>
      <dgm:spPr/>
      <dgm:t>
        <a:bodyPr/>
        <a:lstStyle/>
        <a:p>
          <a:r>
            <a:rPr lang="en-GB" dirty="0"/>
            <a:t>Schools should consider meeting the Cyber security standards</a:t>
          </a:r>
          <a:endParaRPr lang="en-US" dirty="0"/>
        </a:p>
      </dgm:t>
    </dgm:pt>
    <dgm:pt modelId="{C0428187-360A-4139-BAAE-74CE3480506B}" type="parTrans" cxnId="{315931E3-4D40-4B64-9972-C8AFC1C0863E}">
      <dgm:prSet/>
      <dgm:spPr/>
      <dgm:t>
        <a:bodyPr/>
        <a:lstStyle/>
        <a:p>
          <a:endParaRPr lang="en-US"/>
        </a:p>
      </dgm:t>
    </dgm:pt>
    <dgm:pt modelId="{0A215D66-2256-4371-BED9-AEDD4BA9A215}" type="sibTrans" cxnId="{315931E3-4D40-4B64-9972-C8AFC1C0863E}">
      <dgm:prSet/>
      <dgm:spPr/>
      <dgm:t>
        <a:bodyPr/>
        <a:lstStyle/>
        <a:p>
          <a:endParaRPr lang="en-US"/>
        </a:p>
      </dgm:t>
    </dgm:pt>
    <dgm:pt modelId="{0F5BAFA8-6EC0-4677-8E2D-A0A6E9BB751E}">
      <dgm:prSet/>
      <dgm:spPr/>
      <dgm:t>
        <a:bodyPr/>
        <a:lstStyle/>
        <a:p>
          <a:r>
            <a:rPr lang="en-GB" dirty="0"/>
            <a:t>The Safeguarding and Child Protection Policy should reflect the individual schools’ approach to online safety on school devices and networks</a:t>
          </a:r>
          <a:endParaRPr lang="en-US" dirty="0"/>
        </a:p>
      </dgm:t>
    </dgm:pt>
    <dgm:pt modelId="{36672F4F-1E54-4B0E-AACE-1000195B2476}" type="parTrans" cxnId="{59F071B6-9AB5-40BD-83E2-594525DA9512}">
      <dgm:prSet/>
      <dgm:spPr/>
      <dgm:t>
        <a:bodyPr/>
        <a:lstStyle/>
        <a:p>
          <a:endParaRPr lang="en-US"/>
        </a:p>
      </dgm:t>
    </dgm:pt>
    <dgm:pt modelId="{1E2597D0-CBEB-45F4-AE4C-8A79CE3F258B}" type="sibTrans" cxnId="{59F071B6-9AB5-40BD-83E2-594525DA9512}">
      <dgm:prSet/>
      <dgm:spPr/>
      <dgm:t>
        <a:bodyPr/>
        <a:lstStyle/>
        <a:p>
          <a:endParaRPr lang="en-US"/>
        </a:p>
      </dgm:t>
    </dgm:pt>
    <dgm:pt modelId="{5A339367-98D8-4E77-BB54-F86525FBC1F3}" type="pres">
      <dgm:prSet presAssocID="{31CC1DBF-555E-4A0C-A6A0-CD8D3162E270}" presName="Name0" presStyleCnt="0">
        <dgm:presLayoutVars>
          <dgm:dir/>
          <dgm:resizeHandles val="exact"/>
        </dgm:presLayoutVars>
      </dgm:prSet>
      <dgm:spPr/>
    </dgm:pt>
    <dgm:pt modelId="{AE52BE6A-BF18-4CF4-99BA-03E46B45E800}" type="pres">
      <dgm:prSet presAssocID="{22EEF69C-EC25-4427-9BDC-C1CCA4810499}" presName="node" presStyleLbl="node1" presStyleIdx="0" presStyleCnt="6">
        <dgm:presLayoutVars>
          <dgm:bulletEnabled val="1"/>
        </dgm:presLayoutVars>
      </dgm:prSet>
      <dgm:spPr/>
    </dgm:pt>
    <dgm:pt modelId="{3364A585-91B3-49BB-B71D-2F3005947B51}" type="pres">
      <dgm:prSet presAssocID="{99F170FE-F162-489A-8218-24322FDF8590}" presName="sibTrans" presStyleLbl="sibTrans1D1" presStyleIdx="0" presStyleCnt="5"/>
      <dgm:spPr/>
    </dgm:pt>
    <dgm:pt modelId="{C889AA1A-AA5D-4654-83DE-137ED8297D85}" type="pres">
      <dgm:prSet presAssocID="{99F170FE-F162-489A-8218-24322FDF8590}" presName="connectorText" presStyleLbl="sibTrans1D1" presStyleIdx="0" presStyleCnt="5"/>
      <dgm:spPr/>
    </dgm:pt>
    <dgm:pt modelId="{4EEE787A-C10A-4BED-9EF5-2C0429E68F7B}" type="pres">
      <dgm:prSet presAssocID="{B54E09E2-5E33-417F-B403-35E26ADCF70B}" presName="node" presStyleLbl="node1" presStyleIdx="1" presStyleCnt="6">
        <dgm:presLayoutVars>
          <dgm:bulletEnabled val="1"/>
        </dgm:presLayoutVars>
      </dgm:prSet>
      <dgm:spPr/>
    </dgm:pt>
    <dgm:pt modelId="{D726697B-3D40-4F66-801D-5F08F539A4D4}" type="pres">
      <dgm:prSet presAssocID="{05F17D71-28B2-4517-8626-DC4738AAA470}" presName="sibTrans" presStyleLbl="sibTrans1D1" presStyleIdx="1" presStyleCnt="5"/>
      <dgm:spPr/>
    </dgm:pt>
    <dgm:pt modelId="{7614118E-FD62-429C-8E1A-14EDDF1BBC8F}" type="pres">
      <dgm:prSet presAssocID="{05F17D71-28B2-4517-8626-DC4738AAA470}" presName="connectorText" presStyleLbl="sibTrans1D1" presStyleIdx="1" presStyleCnt="5"/>
      <dgm:spPr/>
    </dgm:pt>
    <dgm:pt modelId="{4ED43F8E-2145-4AFE-9232-4C11C645957E}" type="pres">
      <dgm:prSet presAssocID="{E44EAA95-4284-4ECA-BE93-AFB278C7C768}" presName="node" presStyleLbl="node1" presStyleIdx="2" presStyleCnt="6">
        <dgm:presLayoutVars>
          <dgm:bulletEnabled val="1"/>
        </dgm:presLayoutVars>
      </dgm:prSet>
      <dgm:spPr/>
    </dgm:pt>
    <dgm:pt modelId="{EED33131-BD75-4F03-95F2-92E08DEDFD3E}" type="pres">
      <dgm:prSet presAssocID="{B84DA3A9-775D-4536-ABCE-A8E4A6E9AE54}" presName="sibTrans" presStyleLbl="sibTrans1D1" presStyleIdx="2" presStyleCnt="5"/>
      <dgm:spPr/>
    </dgm:pt>
    <dgm:pt modelId="{869DDF6D-6498-4169-AF7F-CE46A65CB2B4}" type="pres">
      <dgm:prSet presAssocID="{B84DA3A9-775D-4536-ABCE-A8E4A6E9AE54}" presName="connectorText" presStyleLbl="sibTrans1D1" presStyleIdx="2" presStyleCnt="5"/>
      <dgm:spPr/>
    </dgm:pt>
    <dgm:pt modelId="{954847BC-CCDA-4169-BABA-5C6AEE228D96}" type="pres">
      <dgm:prSet presAssocID="{9BF09FFF-40D5-4C33-9857-1DD6E60E4327}" presName="node" presStyleLbl="node1" presStyleIdx="3" presStyleCnt="6">
        <dgm:presLayoutVars>
          <dgm:bulletEnabled val="1"/>
        </dgm:presLayoutVars>
      </dgm:prSet>
      <dgm:spPr/>
    </dgm:pt>
    <dgm:pt modelId="{47762948-C285-4EC8-A7D1-259037C3EA5E}" type="pres">
      <dgm:prSet presAssocID="{466ABDFB-A43C-44BB-8BCA-E30389E9CA20}" presName="sibTrans" presStyleLbl="sibTrans1D1" presStyleIdx="3" presStyleCnt="5"/>
      <dgm:spPr/>
    </dgm:pt>
    <dgm:pt modelId="{EFA7FA04-51C5-41C8-A327-E8B8AB193E2C}" type="pres">
      <dgm:prSet presAssocID="{466ABDFB-A43C-44BB-8BCA-E30389E9CA20}" presName="connectorText" presStyleLbl="sibTrans1D1" presStyleIdx="3" presStyleCnt="5"/>
      <dgm:spPr/>
    </dgm:pt>
    <dgm:pt modelId="{BD12BEF4-688E-4C2A-BBD0-D2FD059E26A1}" type="pres">
      <dgm:prSet presAssocID="{2D81B106-794A-4D21-B15B-87D7D7377F02}" presName="node" presStyleLbl="node1" presStyleIdx="4" presStyleCnt="6">
        <dgm:presLayoutVars>
          <dgm:bulletEnabled val="1"/>
        </dgm:presLayoutVars>
      </dgm:prSet>
      <dgm:spPr/>
    </dgm:pt>
    <dgm:pt modelId="{697B6095-CF16-4DBB-AB7B-C5E1C489F9EB}" type="pres">
      <dgm:prSet presAssocID="{0A215D66-2256-4371-BED9-AEDD4BA9A215}" presName="sibTrans" presStyleLbl="sibTrans1D1" presStyleIdx="4" presStyleCnt="5"/>
      <dgm:spPr/>
    </dgm:pt>
    <dgm:pt modelId="{6F0F2B4B-76AD-40A6-8E52-B2153AD9B47E}" type="pres">
      <dgm:prSet presAssocID="{0A215D66-2256-4371-BED9-AEDD4BA9A215}" presName="connectorText" presStyleLbl="sibTrans1D1" presStyleIdx="4" presStyleCnt="5"/>
      <dgm:spPr/>
    </dgm:pt>
    <dgm:pt modelId="{551A89C2-3403-4684-B51E-8AAA30C6A2E0}" type="pres">
      <dgm:prSet presAssocID="{0F5BAFA8-6EC0-4677-8E2D-A0A6E9BB751E}" presName="node" presStyleLbl="node1" presStyleIdx="5" presStyleCnt="6">
        <dgm:presLayoutVars>
          <dgm:bulletEnabled val="1"/>
        </dgm:presLayoutVars>
      </dgm:prSet>
      <dgm:spPr/>
    </dgm:pt>
  </dgm:ptLst>
  <dgm:cxnLst>
    <dgm:cxn modelId="{00D0A204-C832-4487-98E1-1DE2CA466B9A}" srcId="{31CC1DBF-555E-4A0C-A6A0-CD8D3162E270}" destId="{E44EAA95-4284-4ECA-BE93-AFB278C7C768}" srcOrd="2" destOrd="0" parTransId="{86796510-E574-48DB-B94A-8A7C17EAEE98}" sibTransId="{B84DA3A9-775D-4536-ABCE-A8E4A6E9AE54}"/>
    <dgm:cxn modelId="{D84CF60A-2D13-415F-B5A2-43F46791960C}" type="presOf" srcId="{B54E09E2-5E33-417F-B403-35E26ADCF70B}" destId="{4EEE787A-C10A-4BED-9EF5-2C0429E68F7B}" srcOrd="0" destOrd="0" presId="urn:microsoft.com/office/officeart/2016/7/layout/RepeatingBendingProcessNew"/>
    <dgm:cxn modelId="{D8B4EC11-A3D0-4D49-B210-3A31F83780F9}" type="presOf" srcId="{99F170FE-F162-489A-8218-24322FDF8590}" destId="{C889AA1A-AA5D-4654-83DE-137ED8297D85}" srcOrd="1" destOrd="0" presId="urn:microsoft.com/office/officeart/2016/7/layout/RepeatingBendingProcessNew"/>
    <dgm:cxn modelId="{EC5B761A-981B-4223-80EC-F0AC5A10C6A1}" type="presOf" srcId="{B84DA3A9-775D-4536-ABCE-A8E4A6E9AE54}" destId="{869DDF6D-6498-4169-AF7F-CE46A65CB2B4}" srcOrd="1" destOrd="0" presId="urn:microsoft.com/office/officeart/2016/7/layout/RepeatingBendingProcessNew"/>
    <dgm:cxn modelId="{3B0D2621-4206-4080-9C08-255944662A9F}" srcId="{31CC1DBF-555E-4A0C-A6A0-CD8D3162E270}" destId="{9BF09FFF-40D5-4C33-9857-1DD6E60E4327}" srcOrd="3" destOrd="0" parTransId="{C49D08C2-899C-4936-998F-0D51FD3E3708}" sibTransId="{466ABDFB-A43C-44BB-8BCA-E30389E9CA20}"/>
    <dgm:cxn modelId="{0504F121-24BE-40E7-A9D5-C5E9837831A4}" type="presOf" srcId="{E44EAA95-4284-4ECA-BE93-AFB278C7C768}" destId="{4ED43F8E-2145-4AFE-9232-4C11C645957E}" srcOrd="0" destOrd="0" presId="urn:microsoft.com/office/officeart/2016/7/layout/RepeatingBendingProcessNew"/>
    <dgm:cxn modelId="{2A3E1127-DEB4-41F0-B43E-275436914F8C}" type="presOf" srcId="{05F17D71-28B2-4517-8626-DC4738AAA470}" destId="{7614118E-FD62-429C-8E1A-14EDDF1BBC8F}" srcOrd="1" destOrd="0" presId="urn:microsoft.com/office/officeart/2016/7/layout/RepeatingBendingProcessNew"/>
    <dgm:cxn modelId="{EBED2463-89F7-42A2-A549-60FF3F874B06}" type="presOf" srcId="{0F5BAFA8-6EC0-4677-8E2D-A0A6E9BB751E}" destId="{551A89C2-3403-4684-B51E-8AAA30C6A2E0}" srcOrd="0" destOrd="0" presId="urn:microsoft.com/office/officeart/2016/7/layout/RepeatingBendingProcessNew"/>
    <dgm:cxn modelId="{2A61546D-0208-4D8F-B8FC-D5158BF1813D}" type="presOf" srcId="{0A215D66-2256-4371-BED9-AEDD4BA9A215}" destId="{697B6095-CF16-4DBB-AB7B-C5E1C489F9EB}" srcOrd="0" destOrd="0" presId="urn:microsoft.com/office/officeart/2016/7/layout/RepeatingBendingProcessNew"/>
    <dgm:cxn modelId="{2DED134F-9C86-457E-9FDB-F7B9512D50AB}" type="presOf" srcId="{31CC1DBF-555E-4A0C-A6A0-CD8D3162E270}" destId="{5A339367-98D8-4E77-BB54-F86525FBC1F3}" srcOrd="0" destOrd="0" presId="urn:microsoft.com/office/officeart/2016/7/layout/RepeatingBendingProcessNew"/>
    <dgm:cxn modelId="{087CBF57-18DD-494D-87F3-096A427550AB}" srcId="{31CC1DBF-555E-4A0C-A6A0-CD8D3162E270}" destId="{22EEF69C-EC25-4427-9BDC-C1CCA4810499}" srcOrd="0" destOrd="0" parTransId="{918D4C13-F9EF-403C-8226-9688EE8154DF}" sibTransId="{99F170FE-F162-489A-8218-24322FDF8590}"/>
    <dgm:cxn modelId="{1A24A680-B696-429F-96D8-DBA619F241A0}" type="presOf" srcId="{0A215D66-2256-4371-BED9-AEDD4BA9A215}" destId="{6F0F2B4B-76AD-40A6-8E52-B2153AD9B47E}" srcOrd="1" destOrd="0" presId="urn:microsoft.com/office/officeart/2016/7/layout/RepeatingBendingProcessNew"/>
    <dgm:cxn modelId="{4647CD95-72F8-4834-BAD0-4F4BB693EA50}" type="presOf" srcId="{22EEF69C-EC25-4427-9BDC-C1CCA4810499}" destId="{AE52BE6A-BF18-4CF4-99BA-03E46B45E800}" srcOrd="0" destOrd="0" presId="urn:microsoft.com/office/officeart/2016/7/layout/RepeatingBendingProcessNew"/>
    <dgm:cxn modelId="{4B1F889D-CC71-4BEA-BF50-517C7FCFD577}" type="presOf" srcId="{99F170FE-F162-489A-8218-24322FDF8590}" destId="{3364A585-91B3-49BB-B71D-2F3005947B51}" srcOrd="0" destOrd="0" presId="urn:microsoft.com/office/officeart/2016/7/layout/RepeatingBendingProcessNew"/>
    <dgm:cxn modelId="{34F2AEA4-BA1F-4889-A9FD-83883F2E5797}" type="presOf" srcId="{2D81B106-794A-4D21-B15B-87D7D7377F02}" destId="{BD12BEF4-688E-4C2A-BBD0-D2FD059E26A1}" srcOrd="0" destOrd="0" presId="urn:microsoft.com/office/officeart/2016/7/layout/RepeatingBendingProcessNew"/>
    <dgm:cxn modelId="{439EB3AF-D8F2-4399-B696-DFE0B9EC57BE}" type="presOf" srcId="{466ABDFB-A43C-44BB-8BCA-E30389E9CA20}" destId="{47762948-C285-4EC8-A7D1-259037C3EA5E}" srcOrd="0" destOrd="0" presId="urn:microsoft.com/office/officeart/2016/7/layout/RepeatingBendingProcessNew"/>
    <dgm:cxn modelId="{59F071B6-9AB5-40BD-83E2-594525DA9512}" srcId="{31CC1DBF-555E-4A0C-A6A0-CD8D3162E270}" destId="{0F5BAFA8-6EC0-4677-8E2D-A0A6E9BB751E}" srcOrd="5" destOrd="0" parTransId="{36672F4F-1E54-4B0E-AACE-1000195B2476}" sibTransId="{1E2597D0-CBEB-45F4-AE4C-8A79CE3F258B}"/>
    <dgm:cxn modelId="{50897CBF-380D-4E8A-A71B-5A23DD670A84}" srcId="{31CC1DBF-555E-4A0C-A6A0-CD8D3162E270}" destId="{B54E09E2-5E33-417F-B403-35E26ADCF70B}" srcOrd="1" destOrd="0" parTransId="{DA5426C2-34E5-408A-9D22-04575A576A29}" sibTransId="{05F17D71-28B2-4517-8626-DC4738AAA470}"/>
    <dgm:cxn modelId="{8E0DCEC1-C2A8-4E16-B8A0-22B5B4A0B4F5}" type="presOf" srcId="{9BF09FFF-40D5-4C33-9857-1DD6E60E4327}" destId="{954847BC-CCDA-4169-BABA-5C6AEE228D96}" srcOrd="0" destOrd="0" presId="urn:microsoft.com/office/officeart/2016/7/layout/RepeatingBendingProcessNew"/>
    <dgm:cxn modelId="{5BF5D7C1-EC05-47C3-822D-59E516035733}" type="presOf" srcId="{466ABDFB-A43C-44BB-8BCA-E30389E9CA20}" destId="{EFA7FA04-51C5-41C8-A327-E8B8AB193E2C}" srcOrd="1" destOrd="0" presId="urn:microsoft.com/office/officeart/2016/7/layout/RepeatingBendingProcessNew"/>
    <dgm:cxn modelId="{298D40C5-215A-4D0B-8485-F9DD7012C6B0}" type="presOf" srcId="{05F17D71-28B2-4517-8626-DC4738AAA470}" destId="{D726697B-3D40-4F66-801D-5F08F539A4D4}" srcOrd="0" destOrd="0" presId="urn:microsoft.com/office/officeart/2016/7/layout/RepeatingBendingProcessNew"/>
    <dgm:cxn modelId="{315931E3-4D40-4B64-9972-C8AFC1C0863E}" srcId="{31CC1DBF-555E-4A0C-A6A0-CD8D3162E270}" destId="{2D81B106-794A-4D21-B15B-87D7D7377F02}" srcOrd="4" destOrd="0" parTransId="{C0428187-360A-4139-BAAE-74CE3480506B}" sibTransId="{0A215D66-2256-4371-BED9-AEDD4BA9A215}"/>
    <dgm:cxn modelId="{F93FA5F5-7EAB-40E3-A2F3-3EC7354D30AE}" type="presOf" srcId="{B84DA3A9-775D-4536-ABCE-A8E4A6E9AE54}" destId="{EED33131-BD75-4F03-95F2-92E08DEDFD3E}" srcOrd="0" destOrd="0" presId="urn:microsoft.com/office/officeart/2016/7/layout/RepeatingBendingProcessNew"/>
    <dgm:cxn modelId="{8EE758C8-F645-4254-9821-8511B69C4AEE}" type="presParOf" srcId="{5A339367-98D8-4E77-BB54-F86525FBC1F3}" destId="{AE52BE6A-BF18-4CF4-99BA-03E46B45E800}" srcOrd="0" destOrd="0" presId="urn:microsoft.com/office/officeart/2016/7/layout/RepeatingBendingProcessNew"/>
    <dgm:cxn modelId="{BC788A32-C78A-4F7F-B0F9-18B8EECE4ADD}" type="presParOf" srcId="{5A339367-98D8-4E77-BB54-F86525FBC1F3}" destId="{3364A585-91B3-49BB-B71D-2F3005947B51}" srcOrd="1" destOrd="0" presId="urn:microsoft.com/office/officeart/2016/7/layout/RepeatingBendingProcessNew"/>
    <dgm:cxn modelId="{12EEB008-B2A6-4355-91E9-91CAB562FF84}" type="presParOf" srcId="{3364A585-91B3-49BB-B71D-2F3005947B51}" destId="{C889AA1A-AA5D-4654-83DE-137ED8297D85}" srcOrd="0" destOrd="0" presId="urn:microsoft.com/office/officeart/2016/7/layout/RepeatingBendingProcessNew"/>
    <dgm:cxn modelId="{260B5BEE-8DD8-460B-8AA4-46D600D77F00}" type="presParOf" srcId="{5A339367-98D8-4E77-BB54-F86525FBC1F3}" destId="{4EEE787A-C10A-4BED-9EF5-2C0429E68F7B}" srcOrd="2" destOrd="0" presId="urn:microsoft.com/office/officeart/2016/7/layout/RepeatingBendingProcessNew"/>
    <dgm:cxn modelId="{87DD83E2-A500-4C71-AB11-0A489DC56F23}" type="presParOf" srcId="{5A339367-98D8-4E77-BB54-F86525FBC1F3}" destId="{D726697B-3D40-4F66-801D-5F08F539A4D4}" srcOrd="3" destOrd="0" presId="urn:microsoft.com/office/officeart/2016/7/layout/RepeatingBendingProcessNew"/>
    <dgm:cxn modelId="{776A439A-FBEA-494D-AFD2-24AF562887CD}" type="presParOf" srcId="{D726697B-3D40-4F66-801D-5F08F539A4D4}" destId="{7614118E-FD62-429C-8E1A-14EDDF1BBC8F}" srcOrd="0" destOrd="0" presId="urn:microsoft.com/office/officeart/2016/7/layout/RepeatingBendingProcessNew"/>
    <dgm:cxn modelId="{3D543EC4-3109-40C0-9AE8-A7A9ECC61D77}" type="presParOf" srcId="{5A339367-98D8-4E77-BB54-F86525FBC1F3}" destId="{4ED43F8E-2145-4AFE-9232-4C11C645957E}" srcOrd="4" destOrd="0" presId="urn:microsoft.com/office/officeart/2016/7/layout/RepeatingBendingProcessNew"/>
    <dgm:cxn modelId="{B40440EE-92F5-480B-A50E-D328DDC469C6}" type="presParOf" srcId="{5A339367-98D8-4E77-BB54-F86525FBC1F3}" destId="{EED33131-BD75-4F03-95F2-92E08DEDFD3E}" srcOrd="5" destOrd="0" presId="urn:microsoft.com/office/officeart/2016/7/layout/RepeatingBendingProcessNew"/>
    <dgm:cxn modelId="{E280C1DD-20BF-4EBF-A799-FB2F67325EEA}" type="presParOf" srcId="{EED33131-BD75-4F03-95F2-92E08DEDFD3E}" destId="{869DDF6D-6498-4169-AF7F-CE46A65CB2B4}" srcOrd="0" destOrd="0" presId="urn:microsoft.com/office/officeart/2016/7/layout/RepeatingBendingProcessNew"/>
    <dgm:cxn modelId="{EA79CA01-26D7-4A88-AF97-987D352B96E7}" type="presParOf" srcId="{5A339367-98D8-4E77-BB54-F86525FBC1F3}" destId="{954847BC-CCDA-4169-BABA-5C6AEE228D96}" srcOrd="6" destOrd="0" presId="urn:microsoft.com/office/officeart/2016/7/layout/RepeatingBendingProcessNew"/>
    <dgm:cxn modelId="{3EE5B3C5-32F8-4A7B-AE98-A076D12A6712}" type="presParOf" srcId="{5A339367-98D8-4E77-BB54-F86525FBC1F3}" destId="{47762948-C285-4EC8-A7D1-259037C3EA5E}" srcOrd="7" destOrd="0" presId="urn:microsoft.com/office/officeart/2016/7/layout/RepeatingBendingProcessNew"/>
    <dgm:cxn modelId="{9B9F733D-5B13-4F3B-B2CE-B71B52BDB994}" type="presParOf" srcId="{47762948-C285-4EC8-A7D1-259037C3EA5E}" destId="{EFA7FA04-51C5-41C8-A327-E8B8AB193E2C}" srcOrd="0" destOrd="0" presId="urn:microsoft.com/office/officeart/2016/7/layout/RepeatingBendingProcessNew"/>
    <dgm:cxn modelId="{37DC00CD-48B8-485D-BB1C-4474438C0311}" type="presParOf" srcId="{5A339367-98D8-4E77-BB54-F86525FBC1F3}" destId="{BD12BEF4-688E-4C2A-BBD0-D2FD059E26A1}" srcOrd="8" destOrd="0" presId="urn:microsoft.com/office/officeart/2016/7/layout/RepeatingBendingProcessNew"/>
    <dgm:cxn modelId="{4BD16EFA-0159-495E-86EB-4936E2E51EB5}" type="presParOf" srcId="{5A339367-98D8-4E77-BB54-F86525FBC1F3}" destId="{697B6095-CF16-4DBB-AB7B-C5E1C489F9EB}" srcOrd="9" destOrd="0" presId="urn:microsoft.com/office/officeart/2016/7/layout/RepeatingBendingProcessNew"/>
    <dgm:cxn modelId="{EBF5917A-77B0-4887-8675-A98F51B01A91}" type="presParOf" srcId="{697B6095-CF16-4DBB-AB7B-C5E1C489F9EB}" destId="{6F0F2B4B-76AD-40A6-8E52-B2153AD9B47E}" srcOrd="0" destOrd="0" presId="urn:microsoft.com/office/officeart/2016/7/layout/RepeatingBendingProcessNew"/>
    <dgm:cxn modelId="{661FAFDF-F768-4376-AC57-F2502E5B9BF9}" type="presParOf" srcId="{5A339367-98D8-4E77-BB54-F86525FBC1F3}" destId="{551A89C2-3403-4684-B51E-8AAA30C6A2E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DDC541-0271-42E0-A098-D5F0DC993E9B}"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7D72463A-4201-4E81-A047-73FE97DA68B2}">
      <dgm:prSet/>
      <dgm:spPr/>
      <dgm:t>
        <a:bodyPr/>
        <a:lstStyle/>
        <a:p>
          <a:r>
            <a:rPr lang="en-GB" dirty="0"/>
            <a:t>All staff should be aware of the dangers young people face online </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7593391B-6464-456C-8B39-2F74FC20B82C}" type="parTrans" cxnId="{69592F63-397A-44FE-B576-E209CB36619C}">
      <dgm:prSet/>
      <dgm:spPr/>
      <dgm:t>
        <a:bodyPr/>
        <a:lstStyle/>
        <a:p>
          <a:endParaRPr lang="en-US"/>
        </a:p>
      </dgm:t>
    </dgm:pt>
    <dgm:pt modelId="{FF119C70-DA73-48C4-ABA9-37E2D49C66F3}" type="sibTrans" cxnId="{69592F63-397A-44FE-B576-E209CB36619C}">
      <dgm:prSet/>
      <dgm:spPr/>
      <dgm:t>
        <a:bodyPr/>
        <a:lstStyle/>
        <a:p>
          <a:endParaRPr lang="en-US"/>
        </a:p>
      </dgm:t>
    </dgm:pt>
    <dgm:pt modelId="{75DA0D22-D56E-4506-8497-7F7B07D04178}">
      <dgm:prSet/>
      <dgm:spPr/>
      <dgm:t>
        <a:bodyPr/>
        <a:lstStyle/>
        <a:p>
          <a:r>
            <a:rPr lang="en-GB"/>
            <a:t>Risks include:</a:t>
          </a:r>
          <a:endParaRPr lang="en-US"/>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2F302B22-537A-4C28-BCA2-7B1B807D6423}" type="parTrans" cxnId="{79390ADD-2195-4A3A-9B62-ED42FDAAEB6B}">
      <dgm:prSet/>
      <dgm:spPr/>
      <dgm:t>
        <a:bodyPr/>
        <a:lstStyle/>
        <a:p>
          <a:endParaRPr lang="en-US"/>
        </a:p>
      </dgm:t>
    </dgm:pt>
    <dgm:pt modelId="{0C5B0DCD-DCBC-4BB4-8A05-F9EF63319FB0}" type="sibTrans" cxnId="{79390ADD-2195-4A3A-9B62-ED42FDAAEB6B}">
      <dgm:prSet/>
      <dgm:spPr/>
      <dgm:t>
        <a:bodyPr/>
        <a:lstStyle/>
        <a:p>
          <a:endParaRPr lang="en-US"/>
        </a:p>
      </dgm:t>
    </dgm:pt>
    <dgm:pt modelId="{8CEA9054-8AE4-40BA-A791-64406EA1F154}">
      <dgm:prSet/>
      <dgm:spPr/>
      <dgm:t>
        <a:bodyPr/>
        <a:lstStyle/>
        <a:p>
          <a:r>
            <a:rPr lang="en-GB" dirty="0"/>
            <a:t>Criminal and sexual exploitation</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3C4CB4D1-7BA6-43A9-BDEE-A9769ECC1E02}" type="parTrans" cxnId="{3FACA592-A544-4A6E-9F7C-00F3A2FA1CA4}">
      <dgm:prSet/>
      <dgm:spPr/>
      <dgm:t>
        <a:bodyPr/>
        <a:lstStyle/>
        <a:p>
          <a:endParaRPr lang="en-US"/>
        </a:p>
      </dgm:t>
    </dgm:pt>
    <dgm:pt modelId="{D00AF313-A7DB-48F7-906A-6307A84EC0B0}" type="sibTrans" cxnId="{3FACA592-A544-4A6E-9F7C-00F3A2FA1CA4}">
      <dgm:prSet/>
      <dgm:spPr/>
      <dgm:t>
        <a:bodyPr/>
        <a:lstStyle/>
        <a:p>
          <a:endParaRPr lang="en-US"/>
        </a:p>
      </dgm:t>
    </dgm:pt>
    <dgm:pt modelId="{11DE36FD-8B5F-4B90-8990-748B01A630F6}">
      <dgm:prSet/>
      <dgm:spPr/>
      <dgm:t>
        <a:bodyPr/>
        <a:lstStyle/>
        <a:p>
          <a:r>
            <a:rPr lang="en-GB" dirty="0"/>
            <a:t>Online child on child abuse</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252A1C50-ED8C-423D-A378-F79869CED956}" type="parTrans" cxnId="{00594278-1EE3-46D0-B6B2-D46EC50D3FC5}">
      <dgm:prSet/>
      <dgm:spPr/>
      <dgm:t>
        <a:bodyPr/>
        <a:lstStyle/>
        <a:p>
          <a:endParaRPr lang="en-US"/>
        </a:p>
      </dgm:t>
    </dgm:pt>
    <dgm:pt modelId="{8AA2B0FA-70A9-438B-A229-466DA0226CAC}" type="sibTrans" cxnId="{00594278-1EE3-46D0-B6B2-D46EC50D3FC5}">
      <dgm:prSet/>
      <dgm:spPr/>
      <dgm:t>
        <a:bodyPr/>
        <a:lstStyle/>
        <a:p>
          <a:endParaRPr lang="en-US"/>
        </a:p>
      </dgm:t>
    </dgm:pt>
    <dgm:pt modelId="{FC1F5512-80AC-444E-A6E7-179F97FC39A8}">
      <dgm:prSet/>
      <dgm:spPr/>
      <dgm:t>
        <a:bodyPr/>
        <a:lstStyle/>
        <a:p>
          <a:r>
            <a:rPr lang="en-GB" dirty="0"/>
            <a:t>Exposure to inappropriate adult content</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582BF29E-0F09-4F6B-9465-0A0164DFE181}" type="parTrans" cxnId="{5B3DC18F-14CD-4279-8238-570D46008D90}">
      <dgm:prSet/>
      <dgm:spPr/>
      <dgm:t>
        <a:bodyPr/>
        <a:lstStyle/>
        <a:p>
          <a:endParaRPr lang="en-US"/>
        </a:p>
      </dgm:t>
    </dgm:pt>
    <dgm:pt modelId="{EE092748-E645-409E-BB59-EDA1B4C8E23E}" type="sibTrans" cxnId="{5B3DC18F-14CD-4279-8238-570D46008D90}">
      <dgm:prSet/>
      <dgm:spPr/>
      <dgm:t>
        <a:bodyPr/>
        <a:lstStyle/>
        <a:p>
          <a:endParaRPr lang="en-US"/>
        </a:p>
      </dgm:t>
    </dgm:pt>
    <dgm:pt modelId="{D8874106-A540-4323-9EF2-B3B985EF0D3A}">
      <dgm:prSet/>
      <dgm:spPr/>
      <dgm:t>
        <a:bodyPr/>
        <a:lstStyle/>
        <a:p>
          <a:r>
            <a:rPr lang="en-GB" dirty="0"/>
            <a:t>Online grooming</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8966CFEB-CFCB-492B-B21E-52EF82EE01A3}" type="parTrans" cxnId="{A4A383CF-00AC-45E6-A488-A38E35A9A9B3}">
      <dgm:prSet/>
      <dgm:spPr/>
      <dgm:t>
        <a:bodyPr/>
        <a:lstStyle/>
        <a:p>
          <a:endParaRPr lang="en-US"/>
        </a:p>
      </dgm:t>
    </dgm:pt>
    <dgm:pt modelId="{D16E3C9B-E86D-4B49-AE9D-A60FBF9EB438}" type="sibTrans" cxnId="{A4A383CF-00AC-45E6-A488-A38E35A9A9B3}">
      <dgm:prSet/>
      <dgm:spPr/>
      <dgm:t>
        <a:bodyPr/>
        <a:lstStyle/>
        <a:p>
          <a:endParaRPr lang="en-US"/>
        </a:p>
      </dgm:t>
    </dgm:pt>
    <dgm:pt modelId="{D90E589B-5EF5-426A-9D09-6B33A46907E9}">
      <dgm:prSet/>
      <dgm:spPr/>
      <dgm:t>
        <a:bodyPr/>
        <a:lstStyle/>
        <a:p>
          <a:r>
            <a:rPr lang="en-GB" dirty="0"/>
            <a:t>Radicalisation</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4B92206B-EBF3-475D-BE90-3165E9C310F1}" type="parTrans" cxnId="{2A83245F-6045-4323-AFBD-7CA64A32E28D}">
      <dgm:prSet/>
      <dgm:spPr/>
      <dgm:t>
        <a:bodyPr/>
        <a:lstStyle/>
        <a:p>
          <a:endParaRPr lang="en-US"/>
        </a:p>
      </dgm:t>
    </dgm:pt>
    <dgm:pt modelId="{2194CDC3-4253-43CE-A735-7B75ECCBD4F9}" type="sibTrans" cxnId="{2A83245F-6045-4323-AFBD-7CA64A32E28D}">
      <dgm:prSet/>
      <dgm:spPr/>
      <dgm:t>
        <a:bodyPr/>
        <a:lstStyle/>
        <a:p>
          <a:endParaRPr lang="en-US"/>
        </a:p>
      </dgm:t>
    </dgm:pt>
    <dgm:pt modelId="{9E6A6CE9-3719-4069-A24F-2598052A3CDC}">
      <dgm:prSet/>
      <dgm:spPr/>
      <dgm:t>
        <a:bodyPr/>
        <a:lstStyle/>
        <a:p>
          <a:r>
            <a:rPr lang="en-GB" dirty="0"/>
            <a:t>Sexting, up-skirting and sharing of indecent images</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3C7E8381-B26A-44CD-B7E2-0EE2FFF7E17C}" type="parTrans" cxnId="{12B9FB3D-6316-484A-A1C4-151E759BA4C4}">
      <dgm:prSet/>
      <dgm:spPr/>
      <dgm:t>
        <a:bodyPr/>
        <a:lstStyle/>
        <a:p>
          <a:endParaRPr lang="en-US"/>
        </a:p>
      </dgm:t>
    </dgm:pt>
    <dgm:pt modelId="{A7BF5EAE-C3DE-4481-888B-9D67B9C8F33C}" type="sibTrans" cxnId="{12B9FB3D-6316-484A-A1C4-151E759BA4C4}">
      <dgm:prSet/>
      <dgm:spPr/>
      <dgm:t>
        <a:bodyPr/>
        <a:lstStyle/>
        <a:p>
          <a:endParaRPr lang="en-US"/>
        </a:p>
      </dgm:t>
    </dgm:pt>
    <dgm:pt modelId="{BB357F03-5B6E-4B27-B369-10B2F1B0B015}" type="pres">
      <dgm:prSet presAssocID="{33DDC541-0271-42E0-A098-D5F0DC993E9B}" presName="Name0" presStyleCnt="0">
        <dgm:presLayoutVars>
          <dgm:dir/>
          <dgm:animLvl val="lvl"/>
          <dgm:resizeHandles val="exact"/>
        </dgm:presLayoutVars>
      </dgm:prSet>
      <dgm:spPr/>
    </dgm:pt>
    <dgm:pt modelId="{1E6DCED5-96FB-43AA-842F-C3C0AB56C30D}" type="pres">
      <dgm:prSet presAssocID="{75DA0D22-D56E-4506-8497-7F7B07D04178}" presName="boxAndChildren" presStyleCnt="0"/>
      <dgm:spPr/>
    </dgm:pt>
    <dgm:pt modelId="{3F6C51DA-64AD-4774-9A2B-489D4BA2C54E}" type="pres">
      <dgm:prSet presAssocID="{75DA0D22-D56E-4506-8497-7F7B07D04178}" presName="parentTextBox" presStyleLbl="node1" presStyleIdx="0" presStyleCnt="2"/>
      <dgm:spPr/>
    </dgm:pt>
    <dgm:pt modelId="{029494FE-E19B-454F-96AB-463A1162AC07}" type="pres">
      <dgm:prSet presAssocID="{75DA0D22-D56E-4506-8497-7F7B07D04178}" presName="entireBox" presStyleLbl="node1" presStyleIdx="0" presStyleCnt="2"/>
      <dgm:spPr/>
    </dgm:pt>
    <dgm:pt modelId="{6169CBA3-AFEF-4994-A289-BA4B4B373654}" type="pres">
      <dgm:prSet presAssocID="{75DA0D22-D56E-4506-8497-7F7B07D04178}" presName="descendantBox" presStyleCnt="0"/>
      <dgm:spPr/>
    </dgm:pt>
    <dgm:pt modelId="{BC68A6FA-BA72-4D16-9C84-717CD679ACE8}" type="pres">
      <dgm:prSet presAssocID="{8CEA9054-8AE4-40BA-A791-64406EA1F154}" presName="childTextBox" presStyleLbl="fgAccFollowNode1" presStyleIdx="0" presStyleCnt="6">
        <dgm:presLayoutVars>
          <dgm:bulletEnabled val="1"/>
        </dgm:presLayoutVars>
      </dgm:prSet>
      <dgm:spPr/>
    </dgm:pt>
    <dgm:pt modelId="{81244F79-0689-4940-88CA-B4ADADEECFAD}" type="pres">
      <dgm:prSet presAssocID="{11DE36FD-8B5F-4B90-8990-748B01A630F6}" presName="childTextBox" presStyleLbl="fgAccFollowNode1" presStyleIdx="1" presStyleCnt="6">
        <dgm:presLayoutVars>
          <dgm:bulletEnabled val="1"/>
        </dgm:presLayoutVars>
      </dgm:prSet>
      <dgm:spPr/>
    </dgm:pt>
    <dgm:pt modelId="{ADD108D6-3AF2-4655-BA57-7CC62DE50DBB}" type="pres">
      <dgm:prSet presAssocID="{FC1F5512-80AC-444E-A6E7-179F97FC39A8}" presName="childTextBox" presStyleLbl="fgAccFollowNode1" presStyleIdx="2" presStyleCnt="6">
        <dgm:presLayoutVars>
          <dgm:bulletEnabled val="1"/>
        </dgm:presLayoutVars>
      </dgm:prSet>
      <dgm:spPr/>
    </dgm:pt>
    <dgm:pt modelId="{75DE1CD7-F966-49BC-9702-88E155298D19}" type="pres">
      <dgm:prSet presAssocID="{D8874106-A540-4323-9EF2-B3B985EF0D3A}" presName="childTextBox" presStyleLbl="fgAccFollowNode1" presStyleIdx="3" presStyleCnt="6">
        <dgm:presLayoutVars>
          <dgm:bulletEnabled val="1"/>
        </dgm:presLayoutVars>
      </dgm:prSet>
      <dgm:spPr/>
    </dgm:pt>
    <dgm:pt modelId="{089D3B15-1820-4756-9A82-E607029EB164}" type="pres">
      <dgm:prSet presAssocID="{D90E589B-5EF5-426A-9D09-6B33A46907E9}" presName="childTextBox" presStyleLbl="fgAccFollowNode1" presStyleIdx="4" presStyleCnt="6">
        <dgm:presLayoutVars>
          <dgm:bulletEnabled val="1"/>
        </dgm:presLayoutVars>
      </dgm:prSet>
      <dgm:spPr/>
    </dgm:pt>
    <dgm:pt modelId="{7B4D3CBD-9714-46B3-BD62-12A100559D4E}" type="pres">
      <dgm:prSet presAssocID="{9E6A6CE9-3719-4069-A24F-2598052A3CDC}" presName="childTextBox" presStyleLbl="fgAccFollowNode1" presStyleIdx="5" presStyleCnt="6">
        <dgm:presLayoutVars>
          <dgm:bulletEnabled val="1"/>
        </dgm:presLayoutVars>
      </dgm:prSet>
      <dgm:spPr/>
    </dgm:pt>
    <dgm:pt modelId="{EE0BA914-1EA7-4DB6-8F97-01F6ADE0CEE3}" type="pres">
      <dgm:prSet presAssocID="{FF119C70-DA73-48C4-ABA9-37E2D49C66F3}" presName="sp" presStyleCnt="0"/>
      <dgm:spPr/>
    </dgm:pt>
    <dgm:pt modelId="{FC1B70C9-4A92-4020-B428-C09716448AF8}" type="pres">
      <dgm:prSet presAssocID="{7D72463A-4201-4E81-A047-73FE97DA68B2}" presName="arrowAndChildren" presStyleCnt="0"/>
      <dgm:spPr/>
    </dgm:pt>
    <dgm:pt modelId="{AE8C603D-0C28-4035-BC71-9A4B7C4E5FFA}" type="pres">
      <dgm:prSet presAssocID="{7D72463A-4201-4E81-A047-73FE97DA68B2}" presName="parentTextArrow" presStyleLbl="node1" presStyleIdx="1" presStyleCnt="2"/>
      <dgm:spPr/>
    </dgm:pt>
  </dgm:ptLst>
  <dgm:cxnLst>
    <dgm:cxn modelId="{E48A3A15-BAB0-49A6-BE53-977AA753A6F3}" type="presOf" srcId="{33DDC541-0271-42E0-A098-D5F0DC993E9B}" destId="{BB357F03-5B6E-4B27-B369-10B2F1B0B015}" srcOrd="0" destOrd="0" presId="urn:microsoft.com/office/officeart/2005/8/layout/process4"/>
    <dgm:cxn modelId="{A67D2935-01D9-47A0-BF31-18C870A934B4}" type="presOf" srcId="{9E6A6CE9-3719-4069-A24F-2598052A3CDC}" destId="{7B4D3CBD-9714-46B3-BD62-12A100559D4E}" srcOrd="0" destOrd="0" presId="urn:microsoft.com/office/officeart/2005/8/layout/process4"/>
    <dgm:cxn modelId="{3608B53C-29E7-4E83-9362-4367C9CC86D5}" type="presOf" srcId="{11DE36FD-8B5F-4B90-8990-748B01A630F6}" destId="{81244F79-0689-4940-88CA-B4ADADEECFAD}" srcOrd="0" destOrd="0" presId="urn:microsoft.com/office/officeart/2005/8/layout/process4"/>
    <dgm:cxn modelId="{12B9FB3D-6316-484A-A1C4-151E759BA4C4}" srcId="{75DA0D22-D56E-4506-8497-7F7B07D04178}" destId="{9E6A6CE9-3719-4069-A24F-2598052A3CDC}" srcOrd="5" destOrd="0" parTransId="{3C7E8381-B26A-44CD-B7E2-0EE2FFF7E17C}" sibTransId="{A7BF5EAE-C3DE-4481-888B-9D67B9C8F33C}"/>
    <dgm:cxn modelId="{2A83245F-6045-4323-AFBD-7CA64A32E28D}" srcId="{75DA0D22-D56E-4506-8497-7F7B07D04178}" destId="{D90E589B-5EF5-426A-9D09-6B33A46907E9}" srcOrd="4" destOrd="0" parTransId="{4B92206B-EBF3-475D-BE90-3165E9C310F1}" sibTransId="{2194CDC3-4253-43CE-A735-7B75ECCBD4F9}"/>
    <dgm:cxn modelId="{69592F63-397A-44FE-B576-E209CB36619C}" srcId="{33DDC541-0271-42E0-A098-D5F0DC993E9B}" destId="{7D72463A-4201-4E81-A047-73FE97DA68B2}" srcOrd="0" destOrd="0" parTransId="{7593391B-6464-456C-8B39-2F74FC20B82C}" sibTransId="{FF119C70-DA73-48C4-ABA9-37E2D49C66F3}"/>
    <dgm:cxn modelId="{FEF63446-403C-4019-9C0C-3C70DBAD3788}" type="presOf" srcId="{FC1F5512-80AC-444E-A6E7-179F97FC39A8}" destId="{ADD108D6-3AF2-4655-BA57-7CC62DE50DBB}" srcOrd="0" destOrd="0" presId="urn:microsoft.com/office/officeart/2005/8/layout/process4"/>
    <dgm:cxn modelId="{00594278-1EE3-46D0-B6B2-D46EC50D3FC5}" srcId="{75DA0D22-D56E-4506-8497-7F7B07D04178}" destId="{11DE36FD-8B5F-4B90-8990-748B01A630F6}" srcOrd="1" destOrd="0" parTransId="{252A1C50-ED8C-423D-A378-F79869CED956}" sibTransId="{8AA2B0FA-70A9-438B-A229-466DA0226CAC}"/>
    <dgm:cxn modelId="{BEAFDE7D-CB1B-4BF5-98B8-F6A3D6820645}" type="presOf" srcId="{7D72463A-4201-4E81-A047-73FE97DA68B2}" destId="{AE8C603D-0C28-4035-BC71-9A4B7C4E5FFA}" srcOrd="0" destOrd="0" presId="urn:microsoft.com/office/officeart/2005/8/layout/process4"/>
    <dgm:cxn modelId="{5B3DC18F-14CD-4279-8238-570D46008D90}" srcId="{75DA0D22-D56E-4506-8497-7F7B07D04178}" destId="{FC1F5512-80AC-444E-A6E7-179F97FC39A8}" srcOrd="2" destOrd="0" parTransId="{582BF29E-0F09-4F6B-9465-0A0164DFE181}" sibTransId="{EE092748-E645-409E-BB59-EDA1B4C8E23E}"/>
    <dgm:cxn modelId="{3FACA592-A544-4A6E-9F7C-00F3A2FA1CA4}" srcId="{75DA0D22-D56E-4506-8497-7F7B07D04178}" destId="{8CEA9054-8AE4-40BA-A791-64406EA1F154}" srcOrd="0" destOrd="0" parTransId="{3C4CB4D1-7BA6-43A9-BDEE-A9769ECC1E02}" sibTransId="{D00AF313-A7DB-48F7-906A-6307A84EC0B0}"/>
    <dgm:cxn modelId="{3A0F689B-D0A4-4237-A81C-4751EFA9067B}" type="presOf" srcId="{75DA0D22-D56E-4506-8497-7F7B07D04178}" destId="{3F6C51DA-64AD-4774-9A2B-489D4BA2C54E}" srcOrd="0" destOrd="0" presId="urn:microsoft.com/office/officeart/2005/8/layout/process4"/>
    <dgm:cxn modelId="{25947F9D-3C2D-45DB-AD3E-655BD43BFDBD}" type="presOf" srcId="{D90E589B-5EF5-426A-9D09-6B33A46907E9}" destId="{089D3B15-1820-4756-9A82-E607029EB164}" srcOrd="0" destOrd="0" presId="urn:microsoft.com/office/officeart/2005/8/layout/process4"/>
    <dgm:cxn modelId="{A4A383CF-00AC-45E6-A488-A38E35A9A9B3}" srcId="{75DA0D22-D56E-4506-8497-7F7B07D04178}" destId="{D8874106-A540-4323-9EF2-B3B985EF0D3A}" srcOrd="3" destOrd="0" parTransId="{8966CFEB-CFCB-492B-B21E-52EF82EE01A3}" sibTransId="{D16E3C9B-E86D-4B49-AE9D-A60FBF9EB438}"/>
    <dgm:cxn modelId="{87AACCD8-B9A8-4FD5-8535-7C7B4E1E7D28}" type="presOf" srcId="{75DA0D22-D56E-4506-8497-7F7B07D04178}" destId="{029494FE-E19B-454F-96AB-463A1162AC07}" srcOrd="1" destOrd="0" presId="urn:microsoft.com/office/officeart/2005/8/layout/process4"/>
    <dgm:cxn modelId="{79390ADD-2195-4A3A-9B62-ED42FDAAEB6B}" srcId="{33DDC541-0271-42E0-A098-D5F0DC993E9B}" destId="{75DA0D22-D56E-4506-8497-7F7B07D04178}" srcOrd="1" destOrd="0" parTransId="{2F302B22-537A-4C28-BCA2-7B1B807D6423}" sibTransId="{0C5B0DCD-DCBC-4BB4-8A05-F9EF63319FB0}"/>
    <dgm:cxn modelId="{00B74BEF-5F51-47C2-88D8-66AFA5357B59}" type="presOf" srcId="{8CEA9054-8AE4-40BA-A791-64406EA1F154}" destId="{BC68A6FA-BA72-4D16-9C84-717CD679ACE8}" srcOrd="0" destOrd="0" presId="urn:microsoft.com/office/officeart/2005/8/layout/process4"/>
    <dgm:cxn modelId="{615AF7F3-227B-45F4-9A3F-BD4C88BB304A}" type="presOf" srcId="{D8874106-A540-4323-9EF2-B3B985EF0D3A}" destId="{75DE1CD7-F966-49BC-9702-88E155298D19}" srcOrd="0" destOrd="0" presId="urn:microsoft.com/office/officeart/2005/8/layout/process4"/>
    <dgm:cxn modelId="{0B039BA9-1B91-475D-B3AF-E113156EA038}" type="presParOf" srcId="{BB357F03-5B6E-4B27-B369-10B2F1B0B015}" destId="{1E6DCED5-96FB-43AA-842F-C3C0AB56C30D}" srcOrd="0" destOrd="0" presId="urn:microsoft.com/office/officeart/2005/8/layout/process4"/>
    <dgm:cxn modelId="{9D01C5F2-428F-4652-8B98-E1CD6E7E80E2}" type="presParOf" srcId="{1E6DCED5-96FB-43AA-842F-C3C0AB56C30D}" destId="{3F6C51DA-64AD-4774-9A2B-489D4BA2C54E}" srcOrd="0" destOrd="0" presId="urn:microsoft.com/office/officeart/2005/8/layout/process4"/>
    <dgm:cxn modelId="{89D411E9-3031-42A5-8776-311E1F8CEF99}" type="presParOf" srcId="{1E6DCED5-96FB-43AA-842F-C3C0AB56C30D}" destId="{029494FE-E19B-454F-96AB-463A1162AC07}" srcOrd="1" destOrd="0" presId="urn:microsoft.com/office/officeart/2005/8/layout/process4"/>
    <dgm:cxn modelId="{0AF246CF-F828-4ABF-BEDE-38CC9172FF94}" type="presParOf" srcId="{1E6DCED5-96FB-43AA-842F-C3C0AB56C30D}" destId="{6169CBA3-AFEF-4994-A289-BA4B4B373654}" srcOrd="2" destOrd="0" presId="urn:microsoft.com/office/officeart/2005/8/layout/process4"/>
    <dgm:cxn modelId="{2E1820C9-E4DF-4C0C-91BB-2BA40463CBEF}" type="presParOf" srcId="{6169CBA3-AFEF-4994-A289-BA4B4B373654}" destId="{BC68A6FA-BA72-4D16-9C84-717CD679ACE8}" srcOrd="0" destOrd="0" presId="urn:microsoft.com/office/officeart/2005/8/layout/process4"/>
    <dgm:cxn modelId="{421483CD-4B38-4EED-95E1-632D1D0273D0}" type="presParOf" srcId="{6169CBA3-AFEF-4994-A289-BA4B4B373654}" destId="{81244F79-0689-4940-88CA-B4ADADEECFAD}" srcOrd="1" destOrd="0" presId="urn:microsoft.com/office/officeart/2005/8/layout/process4"/>
    <dgm:cxn modelId="{ECB66934-E58C-4FE4-AC10-A784439C86EF}" type="presParOf" srcId="{6169CBA3-AFEF-4994-A289-BA4B4B373654}" destId="{ADD108D6-3AF2-4655-BA57-7CC62DE50DBB}" srcOrd="2" destOrd="0" presId="urn:microsoft.com/office/officeart/2005/8/layout/process4"/>
    <dgm:cxn modelId="{398BAEBB-CFCA-42CD-8477-D99115FCD70F}" type="presParOf" srcId="{6169CBA3-AFEF-4994-A289-BA4B4B373654}" destId="{75DE1CD7-F966-49BC-9702-88E155298D19}" srcOrd="3" destOrd="0" presId="urn:microsoft.com/office/officeart/2005/8/layout/process4"/>
    <dgm:cxn modelId="{F11B2B0D-C900-4B2D-BEFF-85189C97358B}" type="presParOf" srcId="{6169CBA3-AFEF-4994-A289-BA4B4B373654}" destId="{089D3B15-1820-4756-9A82-E607029EB164}" srcOrd="4" destOrd="0" presId="urn:microsoft.com/office/officeart/2005/8/layout/process4"/>
    <dgm:cxn modelId="{ECA4EFDF-8365-4847-8B47-EC525AA3AB97}" type="presParOf" srcId="{6169CBA3-AFEF-4994-A289-BA4B4B373654}" destId="{7B4D3CBD-9714-46B3-BD62-12A100559D4E}" srcOrd="5" destOrd="0" presId="urn:microsoft.com/office/officeart/2005/8/layout/process4"/>
    <dgm:cxn modelId="{7C9CFD9B-586E-4B13-837B-83FBB2017722}" type="presParOf" srcId="{BB357F03-5B6E-4B27-B369-10B2F1B0B015}" destId="{EE0BA914-1EA7-4DB6-8F97-01F6ADE0CEE3}" srcOrd="1" destOrd="0" presId="urn:microsoft.com/office/officeart/2005/8/layout/process4"/>
    <dgm:cxn modelId="{B378E8F6-5B2C-4D2C-B17F-90E2A6D84308}" type="presParOf" srcId="{BB357F03-5B6E-4B27-B369-10B2F1B0B015}" destId="{FC1B70C9-4A92-4020-B428-C09716448AF8}" srcOrd="2" destOrd="0" presId="urn:microsoft.com/office/officeart/2005/8/layout/process4"/>
    <dgm:cxn modelId="{F1A32CB3-1B1B-4009-99EF-6682BD549E2C}" type="presParOf" srcId="{FC1B70C9-4A92-4020-B428-C09716448AF8}" destId="{AE8C603D-0C28-4035-BC71-9A4B7C4E5FF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041CB8-8D93-46DA-BF97-D2BB59C3C26E}"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DDF30D7-FE66-4DB3-8184-7AABD4C4A511}">
      <dgm:prSet/>
      <dgm:spPr/>
      <dgm:t>
        <a:bodyPr/>
        <a:lstStyle/>
        <a:p>
          <a:pPr>
            <a:lnSpc>
              <a:spcPct val="100000"/>
            </a:lnSpc>
          </a:pPr>
          <a:r>
            <a:rPr lang="en-GB" dirty="0"/>
            <a:t>Schools should inform shortlisted candidates that online searches may be done as part of due diligence checks.</a:t>
          </a:r>
          <a:endParaRPr lang="en-US" dirty="0"/>
        </a:p>
      </dgm:t>
      <dgm:extLst>
        <a:ext uri="{E40237B7-FDA0-4F09-8148-C483321AD2D9}">
          <dgm14:cNvPr xmlns:dgm14="http://schemas.microsoft.com/office/drawing/2010/diagram" id="0" name="" descr="Schools should inform shortlisted candidates that online searches may be done as part of due diligence checks.&#10;&#10;"/>
        </a:ext>
      </dgm:extLst>
    </dgm:pt>
    <dgm:pt modelId="{2835C2ED-DDB3-4323-B828-ADF2AF9A19C7}" type="parTrans" cxnId="{ABF249E5-7A76-4554-8D29-23953F7139A7}">
      <dgm:prSet/>
      <dgm:spPr/>
      <dgm:t>
        <a:bodyPr/>
        <a:lstStyle/>
        <a:p>
          <a:endParaRPr lang="en-US"/>
        </a:p>
      </dgm:t>
    </dgm:pt>
    <dgm:pt modelId="{3ACA93C2-126F-4560-BD82-EEA317DE8549}" type="sibTrans" cxnId="{ABF249E5-7A76-4554-8D29-23953F7139A7}">
      <dgm:prSet/>
      <dgm:spPr/>
      <dgm:t>
        <a:bodyPr/>
        <a:lstStyle/>
        <a:p>
          <a:endParaRPr lang="en-US"/>
        </a:p>
      </dgm:t>
    </dgm:pt>
    <dgm:pt modelId="{DBF4A042-EEB1-44B3-A282-7F7B0FECE39B}">
      <dgm:prSet/>
      <dgm:spPr/>
      <dgm:t>
        <a:bodyPr/>
        <a:lstStyle/>
        <a:p>
          <a:pPr>
            <a:lnSpc>
              <a:spcPct val="100000"/>
            </a:lnSpc>
          </a:pPr>
          <a:r>
            <a:rPr lang="en-GB" dirty="0"/>
            <a:t>Copies of documents used to verify the successful candidate’s identity, right to work and required qualifications should be kept on their personnel file.</a:t>
          </a:r>
          <a:endParaRPr lang="en-US" dirty="0"/>
        </a:p>
      </dgm:t>
      <dgm:extLst>
        <a:ext uri="{E40237B7-FDA0-4F09-8148-C483321AD2D9}">
          <dgm14:cNvPr xmlns:dgm14="http://schemas.microsoft.com/office/drawing/2010/diagram" id="0" name="" descr="Copies of documents used to verify the successful candidate’s identity, right to work and required qualifications should be kept on their personnel file.&#10;"/>
        </a:ext>
      </dgm:extLst>
    </dgm:pt>
    <dgm:pt modelId="{F8161EDA-EFC8-4D1D-8507-A8D14422CC09}" type="parTrans" cxnId="{2AAEBF2E-6D36-41B6-BB65-BD4D1C4D918B}">
      <dgm:prSet/>
      <dgm:spPr/>
      <dgm:t>
        <a:bodyPr/>
        <a:lstStyle/>
        <a:p>
          <a:endParaRPr lang="en-US"/>
        </a:p>
      </dgm:t>
    </dgm:pt>
    <dgm:pt modelId="{2B219906-C93A-4CD3-98B0-B12092D11617}" type="sibTrans" cxnId="{2AAEBF2E-6D36-41B6-BB65-BD4D1C4D918B}">
      <dgm:prSet/>
      <dgm:spPr/>
      <dgm:t>
        <a:bodyPr/>
        <a:lstStyle/>
        <a:p>
          <a:endParaRPr lang="en-US"/>
        </a:p>
      </dgm:t>
    </dgm:pt>
    <dgm:pt modelId="{53A53B6A-0EEB-4F19-A212-ED92938EF5FE}">
      <dgm:prSet/>
      <dgm:spPr/>
      <dgm:t>
        <a:bodyPr/>
        <a:lstStyle/>
        <a:p>
          <a:pPr>
            <a:lnSpc>
              <a:spcPct val="100000"/>
            </a:lnSpc>
          </a:pPr>
          <a:r>
            <a:rPr lang="en-GB" dirty="0"/>
            <a:t>Applicants will undergo strict vetting procedures.</a:t>
          </a:r>
          <a:endParaRPr lang="en-US" dirty="0"/>
        </a:p>
      </dgm:t>
      <dgm:extLst>
        <a:ext uri="{E40237B7-FDA0-4F09-8148-C483321AD2D9}">
          <dgm14:cNvPr xmlns:dgm14="http://schemas.microsoft.com/office/drawing/2010/diagram" id="0" name="" descr="Applicants will undergo strict vetting procedures.&#10;"/>
        </a:ext>
      </dgm:extLst>
    </dgm:pt>
    <dgm:pt modelId="{1F707CB9-D395-4A8A-83AE-4E2C3C237826}" type="parTrans" cxnId="{06C41603-8741-47FA-8BC9-50EE60451E1D}">
      <dgm:prSet/>
      <dgm:spPr/>
      <dgm:t>
        <a:bodyPr/>
        <a:lstStyle/>
        <a:p>
          <a:endParaRPr lang="en-US"/>
        </a:p>
      </dgm:t>
    </dgm:pt>
    <dgm:pt modelId="{3B08E399-8703-43B1-9EF1-EDC16C66EA33}" type="sibTrans" cxnId="{06C41603-8741-47FA-8BC9-50EE60451E1D}">
      <dgm:prSet/>
      <dgm:spPr/>
      <dgm:t>
        <a:bodyPr/>
        <a:lstStyle/>
        <a:p>
          <a:endParaRPr lang="en-US"/>
        </a:p>
      </dgm:t>
    </dgm:pt>
    <dgm:pt modelId="{E678BCEC-29F3-4A24-9890-C3C2323BB186}">
      <dgm:prSet/>
      <dgm:spPr/>
      <dgm:t>
        <a:bodyPr/>
        <a:lstStyle/>
        <a:p>
          <a:pPr>
            <a:lnSpc>
              <a:spcPct val="100000"/>
            </a:lnSpc>
          </a:pPr>
          <a:r>
            <a:rPr lang="en-GB" dirty="0"/>
            <a:t>Necessary pre-employment checks must be carried out.</a:t>
          </a:r>
          <a:endParaRPr lang="en-US" dirty="0"/>
        </a:p>
      </dgm:t>
      <dgm:extLst>
        <a:ext uri="{E40237B7-FDA0-4F09-8148-C483321AD2D9}">
          <dgm14:cNvPr xmlns:dgm14="http://schemas.microsoft.com/office/drawing/2010/diagram" id="0" name="" descr="Necessary pre-employment checks must be carried out&#10;"/>
        </a:ext>
      </dgm:extLst>
    </dgm:pt>
    <dgm:pt modelId="{2FDA23D5-509E-4829-88C6-14F99AD17C21}" type="parTrans" cxnId="{92FA3432-FF14-4CEE-81BF-4C9F881E6FE6}">
      <dgm:prSet/>
      <dgm:spPr/>
      <dgm:t>
        <a:bodyPr/>
        <a:lstStyle/>
        <a:p>
          <a:endParaRPr lang="en-US"/>
        </a:p>
      </dgm:t>
    </dgm:pt>
    <dgm:pt modelId="{7744F51F-8E52-4A44-8688-05F542756CA9}" type="sibTrans" cxnId="{92FA3432-FF14-4CEE-81BF-4C9F881E6FE6}">
      <dgm:prSet/>
      <dgm:spPr/>
      <dgm:t>
        <a:bodyPr/>
        <a:lstStyle/>
        <a:p>
          <a:endParaRPr lang="en-US"/>
        </a:p>
      </dgm:t>
    </dgm:pt>
    <dgm:pt modelId="{94967395-1ADC-4998-B54C-C1733F2DDB32}">
      <dgm:prSet/>
      <dgm:spPr/>
      <dgm:t>
        <a:bodyPr/>
        <a:lstStyle/>
        <a:p>
          <a:pPr>
            <a:lnSpc>
              <a:spcPct val="100000"/>
            </a:lnSpc>
          </a:pPr>
          <a:r>
            <a:rPr lang="en-GB" dirty="0"/>
            <a:t>Staff members should receive appropriate training to undertake their duties.</a:t>
          </a:r>
          <a:endParaRPr lang="en-US" dirty="0"/>
        </a:p>
      </dgm:t>
      <dgm:extLst>
        <a:ext uri="{E40237B7-FDA0-4F09-8148-C483321AD2D9}">
          <dgm14:cNvPr xmlns:dgm14="http://schemas.microsoft.com/office/drawing/2010/diagram" id="0" name="" descr="Staff members should receive appropriate training to undertake their duties.&#10;"/>
        </a:ext>
      </dgm:extLst>
    </dgm:pt>
    <dgm:pt modelId="{7CB91256-AADB-4B20-B4D3-B7CE644BD8E1}" type="parTrans" cxnId="{3C6B159E-3882-4E8F-AAA2-D8EC00D7C078}">
      <dgm:prSet/>
      <dgm:spPr/>
      <dgm:t>
        <a:bodyPr/>
        <a:lstStyle/>
        <a:p>
          <a:endParaRPr lang="en-US"/>
        </a:p>
      </dgm:t>
    </dgm:pt>
    <dgm:pt modelId="{571209C4-F8FE-40EB-B2DE-FDB45EB26F66}" type="sibTrans" cxnId="{3C6B159E-3882-4E8F-AAA2-D8EC00D7C078}">
      <dgm:prSet/>
      <dgm:spPr/>
      <dgm:t>
        <a:bodyPr/>
        <a:lstStyle/>
        <a:p>
          <a:endParaRPr lang="en-US"/>
        </a:p>
      </dgm:t>
    </dgm:pt>
    <dgm:pt modelId="{3084866C-1250-43CB-8682-3307F3EAB06A}" type="pres">
      <dgm:prSet presAssocID="{53041CB8-8D93-46DA-BF97-D2BB59C3C26E}" presName="root" presStyleCnt="0">
        <dgm:presLayoutVars>
          <dgm:dir/>
          <dgm:resizeHandles val="exact"/>
        </dgm:presLayoutVars>
      </dgm:prSet>
      <dgm:spPr/>
    </dgm:pt>
    <dgm:pt modelId="{E2D31430-B0A7-4C03-8E98-18C1E91D59C3}" type="pres">
      <dgm:prSet presAssocID="{DDDF30D7-FE66-4DB3-8184-7AABD4C4A511}" presName="compNode" presStyleCnt="0"/>
      <dgm:spPr/>
    </dgm:pt>
    <dgm:pt modelId="{46E72822-F14B-41F8-B6C5-31C9D25AFE9C}" type="pres">
      <dgm:prSet presAssocID="{DDDF30D7-FE66-4DB3-8184-7AABD4C4A5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0A7FF4A-B106-4F1B-A78B-F47B600474C6}" type="pres">
      <dgm:prSet presAssocID="{DDDF30D7-FE66-4DB3-8184-7AABD4C4A511}" presName="spaceRect" presStyleCnt="0"/>
      <dgm:spPr/>
    </dgm:pt>
    <dgm:pt modelId="{1017EB35-B18E-42BD-89CF-200503D44145}" type="pres">
      <dgm:prSet presAssocID="{DDDF30D7-FE66-4DB3-8184-7AABD4C4A511}" presName="textRect" presStyleLbl="revTx" presStyleIdx="0" presStyleCnt="5">
        <dgm:presLayoutVars>
          <dgm:chMax val="1"/>
          <dgm:chPref val="1"/>
        </dgm:presLayoutVars>
      </dgm:prSet>
      <dgm:spPr/>
    </dgm:pt>
    <dgm:pt modelId="{3267A2B2-2973-4FC4-9944-439CAF51A0B5}" type="pres">
      <dgm:prSet presAssocID="{3ACA93C2-126F-4560-BD82-EEA317DE8549}" presName="sibTrans" presStyleCnt="0"/>
      <dgm:spPr/>
    </dgm:pt>
    <dgm:pt modelId="{83C0B7B4-DD71-47F4-8756-2DF7E982E26E}" type="pres">
      <dgm:prSet presAssocID="{DBF4A042-EEB1-44B3-A282-7F7B0FECE39B}" presName="compNode" presStyleCnt="0"/>
      <dgm:spPr/>
    </dgm:pt>
    <dgm:pt modelId="{4643FC73-F34F-4170-964E-CCE9CF1CAC2F}" type="pres">
      <dgm:prSet presAssocID="{DBF4A042-EEB1-44B3-A282-7F7B0FECE39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BE2FA899-996C-49C9-AE26-5418F00446E5}" type="pres">
      <dgm:prSet presAssocID="{DBF4A042-EEB1-44B3-A282-7F7B0FECE39B}" presName="spaceRect" presStyleCnt="0"/>
      <dgm:spPr/>
    </dgm:pt>
    <dgm:pt modelId="{8B1F7045-586B-4D7E-8C9A-AF44A565184F}" type="pres">
      <dgm:prSet presAssocID="{DBF4A042-EEB1-44B3-A282-7F7B0FECE39B}" presName="textRect" presStyleLbl="revTx" presStyleIdx="1" presStyleCnt="5">
        <dgm:presLayoutVars>
          <dgm:chMax val="1"/>
          <dgm:chPref val="1"/>
        </dgm:presLayoutVars>
      </dgm:prSet>
      <dgm:spPr/>
    </dgm:pt>
    <dgm:pt modelId="{FB7DE5B9-20E4-411A-8E73-6C37C8613175}" type="pres">
      <dgm:prSet presAssocID="{2B219906-C93A-4CD3-98B0-B12092D11617}" presName="sibTrans" presStyleCnt="0"/>
      <dgm:spPr/>
    </dgm:pt>
    <dgm:pt modelId="{BA5ADA17-E331-4855-B57F-54F50EB13955}" type="pres">
      <dgm:prSet presAssocID="{53A53B6A-0EEB-4F19-A212-ED92938EF5FE}" presName="compNode" presStyleCnt="0"/>
      <dgm:spPr/>
    </dgm:pt>
    <dgm:pt modelId="{2295D80C-7B26-4A66-B2D9-22082DE74609}" type="pres">
      <dgm:prSet presAssocID="{53A53B6A-0EEB-4F19-A212-ED92938EF5F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terinarian"/>
        </a:ext>
      </dgm:extLst>
    </dgm:pt>
    <dgm:pt modelId="{0533A038-8877-4B5D-967B-C77F73A4C930}" type="pres">
      <dgm:prSet presAssocID="{53A53B6A-0EEB-4F19-A212-ED92938EF5FE}" presName="spaceRect" presStyleCnt="0"/>
      <dgm:spPr/>
    </dgm:pt>
    <dgm:pt modelId="{C843B4FA-D13F-47F9-BCFC-950CF086881B}" type="pres">
      <dgm:prSet presAssocID="{53A53B6A-0EEB-4F19-A212-ED92938EF5FE}" presName="textRect" presStyleLbl="revTx" presStyleIdx="2" presStyleCnt="5">
        <dgm:presLayoutVars>
          <dgm:chMax val="1"/>
          <dgm:chPref val="1"/>
        </dgm:presLayoutVars>
      </dgm:prSet>
      <dgm:spPr/>
    </dgm:pt>
    <dgm:pt modelId="{14E19A23-7A22-47E6-950C-A8AF615B0B2B}" type="pres">
      <dgm:prSet presAssocID="{3B08E399-8703-43B1-9EF1-EDC16C66EA33}" presName="sibTrans" presStyleCnt="0"/>
      <dgm:spPr/>
    </dgm:pt>
    <dgm:pt modelId="{99A44D4B-7165-4221-B875-C9DA8DE69C30}" type="pres">
      <dgm:prSet presAssocID="{E678BCEC-29F3-4A24-9890-C3C2323BB186}" presName="compNode" presStyleCnt="0"/>
      <dgm:spPr/>
    </dgm:pt>
    <dgm:pt modelId="{CBCD5925-0B6C-4CBE-8915-F9C958E2E6E9}" type="pres">
      <dgm:prSet presAssocID="{E678BCEC-29F3-4A24-9890-C3C2323BB1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Check"/>
        </a:ext>
      </dgm:extLst>
    </dgm:pt>
    <dgm:pt modelId="{AF71FD76-E1BB-40E8-8AC3-DC3F3100CF0D}" type="pres">
      <dgm:prSet presAssocID="{E678BCEC-29F3-4A24-9890-C3C2323BB186}" presName="spaceRect" presStyleCnt="0"/>
      <dgm:spPr/>
    </dgm:pt>
    <dgm:pt modelId="{B23D6EC1-073D-4339-B17F-E6A49CCA9FEB}" type="pres">
      <dgm:prSet presAssocID="{E678BCEC-29F3-4A24-9890-C3C2323BB186}" presName="textRect" presStyleLbl="revTx" presStyleIdx="3" presStyleCnt="5">
        <dgm:presLayoutVars>
          <dgm:chMax val="1"/>
          <dgm:chPref val="1"/>
        </dgm:presLayoutVars>
      </dgm:prSet>
      <dgm:spPr/>
    </dgm:pt>
    <dgm:pt modelId="{8285818A-A206-4B86-9261-B7157B029EB4}" type="pres">
      <dgm:prSet presAssocID="{7744F51F-8E52-4A44-8688-05F542756CA9}" presName="sibTrans" presStyleCnt="0"/>
      <dgm:spPr/>
    </dgm:pt>
    <dgm:pt modelId="{F36A7BE5-9562-452E-945C-BB58CD5CC776}" type="pres">
      <dgm:prSet presAssocID="{94967395-1ADC-4998-B54C-C1733F2DDB32}" presName="compNode" presStyleCnt="0"/>
      <dgm:spPr/>
    </dgm:pt>
    <dgm:pt modelId="{2443385A-EFE9-488F-BD28-59B6C99E97BF}" type="pres">
      <dgm:prSet presAssocID="{94967395-1ADC-4998-B54C-C1733F2DDB3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7CCFE33B-0764-4EAB-9C43-37FFE4B34951}" type="pres">
      <dgm:prSet presAssocID="{94967395-1ADC-4998-B54C-C1733F2DDB32}" presName="spaceRect" presStyleCnt="0"/>
      <dgm:spPr/>
    </dgm:pt>
    <dgm:pt modelId="{D6107E17-9E7B-439F-9C26-BFE534FA941E}" type="pres">
      <dgm:prSet presAssocID="{94967395-1ADC-4998-B54C-C1733F2DDB32}" presName="textRect" presStyleLbl="revTx" presStyleIdx="4" presStyleCnt="5">
        <dgm:presLayoutVars>
          <dgm:chMax val="1"/>
          <dgm:chPref val="1"/>
        </dgm:presLayoutVars>
      </dgm:prSet>
      <dgm:spPr/>
    </dgm:pt>
  </dgm:ptLst>
  <dgm:cxnLst>
    <dgm:cxn modelId="{06C41603-8741-47FA-8BC9-50EE60451E1D}" srcId="{53041CB8-8D93-46DA-BF97-D2BB59C3C26E}" destId="{53A53B6A-0EEB-4F19-A212-ED92938EF5FE}" srcOrd="2" destOrd="0" parTransId="{1F707CB9-D395-4A8A-83AE-4E2C3C237826}" sibTransId="{3B08E399-8703-43B1-9EF1-EDC16C66EA33}"/>
    <dgm:cxn modelId="{7413AE2E-CF2F-4D8E-B5BC-9C6063DFD820}" type="presOf" srcId="{DDDF30D7-FE66-4DB3-8184-7AABD4C4A511}" destId="{1017EB35-B18E-42BD-89CF-200503D44145}" srcOrd="0" destOrd="0" presId="urn:microsoft.com/office/officeart/2018/2/layout/IconLabelList"/>
    <dgm:cxn modelId="{2AAEBF2E-6D36-41B6-BB65-BD4D1C4D918B}" srcId="{53041CB8-8D93-46DA-BF97-D2BB59C3C26E}" destId="{DBF4A042-EEB1-44B3-A282-7F7B0FECE39B}" srcOrd="1" destOrd="0" parTransId="{F8161EDA-EFC8-4D1D-8507-A8D14422CC09}" sibTransId="{2B219906-C93A-4CD3-98B0-B12092D11617}"/>
    <dgm:cxn modelId="{92FA3432-FF14-4CEE-81BF-4C9F881E6FE6}" srcId="{53041CB8-8D93-46DA-BF97-D2BB59C3C26E}" destId="{E678BCEC-29F3-4A24-9890-C3C2323BB186}" srcOrd="3" destOrd="0" parTransId="{2FDA23D5-509E-4829-88C6-14F99AD17C21}" sibTransId="{7744F51F-8E52-4A44-8688-05F542756CA9}"/>
    <dgm:cxn modelId="{3E94B551-CF1D-41D7-8BD3-3706B8947617}" type="presOf" srcId="{E678BCEC-29F3-4A24-9890-C3C2323BB186}" destId="{B23D6EC1-073D-4339-B17F-E6A49CCA9FEB}" srcOrd="0" destOrd="0" presId="urn:microsoft.com/office/officeart/2018/2/layout/IconLabelList"/>
    <dgm:cxn modelId="{3C6B159E-3882-4E8F-AAA2-D8EC00D7C078}" srcId="{53041CB8-8D93-46DA-BF97-D2BB59C3C26E}" destId="{94967395-1ADC-4998-B54C-C1733F2DDB32}" srcOrd="4" destOrd="0" parTransId="{7CB91256-AADB-4B20-B4D3-B7CE644BD8E1}" sibTransId="{571209C4-F8FE-40EB-B2DE-FDB45EB26F66}"/>
    <dgm:cxn modelId="{74DF76CC-CD9F-42B4-B03C-71F255053884}" type="presOf" srcId="{53041CB8-8D93-46DA-BF97-D2BB59C3C26E}" destId="{3084866C-1250-43CB-8682-3307F3EAB06A}" srcOrd="0" destOrd="0" presId="urn:microsoft.com/office/officeart/2018/2/layout/IconLabelList"/>
    <dgm:cxn modelId="{70526ECD-D8BB-4D82-9682-506E78124543}" type="presOf" srcId="{DBF4A042-EEB1-44B3-A282-7F7B0FECE39B}" destId="{8B1F7045-586B-4D7E-8C9A-AF44A565184F}" srcOrd="0" destOrd="0" presId="urn:microsoft.com/office/officeart/2018/2/layout/IconLabelList"/>
    <dgm:cxn modelId="{72B80CD7-E1A5-4D94-8735-96CF5D9E133D}" type="presOf" srcId="{53A53B6A-0EEB-4F19-A212-ED92938EF5FE}" destId="{C843B4FA-D13F-47F9-BCFC-950CF086881B}" srcOrd="0" destOrd="0" presId="urn:microsoft.com/office/officeart/2018/2/layout/IconLabelList"/>
    <dgm:cxn modelId="{ABF249E5-7A76-4554-8D29-23953F7139A7}" srcId="{53041CB8-8D93-46DA-BF97-D2BB59C3C26E}" destId="{DDDF30D7-FE66-4DB3-8184-7AABD4C4A511}" srcOrd="0" destOrd="0" parTransId="{2835C2ED-DDB3-4323-B828-ADF2AF9A19C7}" sibTransId="{3ACA93C2-126F-4560-BD82-EEA317DE8549}"/>
    <dgm:cxn modelId="{7B1CB1EE-7618-45A3-A352-7F6B70029E53}" type="presOf" srcId="{94967395-1ADC-4998-B54C-C1733F2DDB32}" destId="{D6107E17-9E7B-439F-9C26-BFE534FA941E}" srcOrd="0" destOrd="0" presId="urn:microsoft.com/office/officeart/2018/2/layout/IconLabelList"/>
    <dgm:cxn modelId="{A1F62F2D-D970-4374-81E4-1CC9AF3842E4}" type="presParOf" srcId="{3084866C-1250-43CB-8682-3307F3EAB06A}" destId="{E2D31430-B0A7-4C03-8E98-18C1E91D59C3}" srcOrd="0" destOrd="0" presId="urn:microsoft.com/office/officeart/2018/2/layout/IconLabelList"/>
    <dgm:cxn modelId="{A677EFF6-2F67-45FD-88E3-4464CED2A94B}" type="presParOf" srcId="{E2D31430-B0A7-4C03-8E98-18C1E91D59C3}" destId="{46E72822-F14B-41F8-B6C5-31C9D25AFE9C}" srcOrd="0" destOrd="0" presId="urn:microsoft.com/office/officeart/2018/2/layout/IconLabelList"/>
    <dgm:cxn modelId="{C2A13071-AD27-4B34-8AD5-31E9FD49C626}" type="presParOf" srcId="{E2D31430-B0A7-4C03-8E98-18C1E91D59C3}" destId="{C0A7FF4A-B106-4F1B-A78B-F47B600474C6}" srcOrd="1" destOrd="0" presId="urn:microsoft.com/office/officeart/2018/2/layout/IconLabelList"/>
    <dgm:cxn modelId="{A8BBEAC3-DC05-4170-BE96-CFD4D74223AF}" type="presParOf" srcId="{E2D31430-B0A7-4C03-8E98-18C1E91D59C3}" destId="{1017EB35-B18E-42BD-89CF-200503D44145}" srcOrd="2" destOrd="0" presId="urn:microsoft.com/office/officeart/2018/2/layout/IconLabelList"/>
    <dgm:cxn modelId="{848A4436-8BD3-4AD7-A359-EE288B1DE9DE}" type="presParOf" srcId="{3084866C-1250-43CB-8682-3307F3EAB06A}" destId="{3267A2B2-2973-4FC4-9944-439CAF51A0B5}" srcOrd="1" destOrd="0" presId="urn:microsoft.com/office/officeart/2018/2/layout/IconLabelList"/>
    <dgm:cxn modelId="{B4E346D6-1DB1-4DDF-9D82-984DC2C3FC09}" type="presParOf" srcId="{3084866C-1250-43CB-8682-3307F3EAB06A}" destId="{83C0B7B4-DD71-47F4-8756-2DF7E982E26E}" srcOrd="2" destOrd="0" presId="urn:microsoft.com/office/officeart/2018/2/layout/IconLabelList"/>
    <dgm:cxn modelId="{0A4C593C-0A24-4E6F-B9DF-DC1BAB2F0742}" type="presParOf" srcId="{83C0B7B4-DD71-47F4-8756-2DF7E982E26E}" destId="{4643FC73-F34F-4170-964E-CCE9CF1CAC2F}" srcOrd="0" destOrd="0" presId="urn:microsoft.com/office/officeart/2018/2/layout/IconLabelList"/>
    <dgm:cxn modelId="{20D706DD-AD1B-466C-B581-447CD6E49390}" type="presParOf" srcId="{83C0B7B4-DD71-47F4-8756-2DF7E982E26E}" destId="{BE2FA899-996C-49C9-AE26-5418F00446E5}" srcOrd="1" destOrd="0" presId="urn:microsoft.com/office/officeart/2018/2/layout/IconLabelList"/>
    <dgm:cxn modelId="{E89CC973-BE8F-48F0-8DB9-E50F550EB1F7}" type="presParOf" srcId="{83C0B7B4-DD71-47F4-8756-2DF7E982E26E}" destId="{8B1F7045-586B-4D7E-8C9A-AF44A565184F}" srcOrd="2" destOrd="0" presId="urn:microsoft.com/office/officeart/2018/2/layout/IconLabelList"/>
    <dgm:cxn modelId="{156BA563-5624-4B30-B06B-5F4C7240C3A9}" type="presParOf" srcId="{3084866C-1250-43CB-8682-3307F3EAB06A}" destId="{FB7DE5B9-20E4-411A-8E73-6C37C8613175}" srcOrd="3" destOrd="0" presId="urn:microsoft.com/office/officeart/2018/2/layout/IconLabelList"/>
    <dgm:cxn modelId="{5FA1A3E7-69E6-4C99-8D50-B484D5507A3C}" type="presParOf" srcId="{3084866C-1250-43CB-8682-3307F3EAB06A}" destId="{BA5ADA17-E331-4855-B57F-54F50EB13955}" srcOrd="4" destOrd="0" presId="urn:microsoft.com/office/officeart/2018/2/layout/IconLabelList"/>
    <dgm:cxn modelId="{FDC721B6-A1F8-4876-B1FB-AF7215BA34D6}" type="presParOf" srcId="{BA5ADA17-E331-4855-B57F-54F50EB13955}" destId="{2295D80C-7B26-4A66-B2D9-22082DE74609}" srcOrd="0" destOrd="0" presId="urn:microsoft.com/office/officeart/2018/2/layout/IconLabelList"/>
    <dgm:cxn modelId="{6D7AD7E9-9C94-417B-BA5A-3328D59AFB0F}" type="presParOf" srcId="{BA5ADA17-E331-4855-B57F-54F50EB13955}" destId="{0533A038-8877-4B5D-967B-C77F73A4C930}" srcOrd="1" destOrd="0" presId="urn:microsoft.com/office/officeart/2018/2/layout/IconLabelList"/>
    <dgm:cxn modelId="{E9B6ED21-B66C-4928-9CF0-B69B68A2ABB7}" type="presParOf" srcId="{BA5ADA17-E331-4855-B57F-54F50EB13955}" destId="{C843B4FA-D13F-47F9-BCFC-950CF086881B}" srcOrd="2" destOrd="0" presId="urn:microsoft.com/office/officeart/2018/2/layout/IconLabelList"/>
    <dgm:cxn modelId="{FCFA1910-2B00-4BF4-B4C1-3015D51CF81A}" type="presParOf" srcId="{3084866C-1250-43CB-8682-3307F3EAB06A}" destId="{14E19A23-7A22-47E6-950C-A8AF615B0B2B}" srcOrd="5" destOrd="0" presId="urn:microsoft.com/office/officeart/2018/2/layout/IconLabelList"/>
    <dgm:cxn modelId="{EF20C0C4-B317-4D44-9C56-8F5F4686CE9C}" type="presParOf" srcId="{3084866C-1250-43CB-8682-3307F3EAB06A}" destId="{99A44D4B-7165-4221-B875-C9DA8DE69C30}" srcOrd="6" destOrd="0" presId="urn:microsoft.com/office/officeart/2018/2/layout/IconLabelList"/>
    <dgm:cxn modelId="{CFF428C6-9B33-4CB3-B682-939ABFA953CD}" type="presParOf" srcId="{99A44D4B-7165-4221-B875-C9DA8DE69C30}" destId="{CBCD5925-0B6C-4CBE-8915-F9C958E2E6E9}" srcOrd="0" destOrd="0" presId="urn:microsoft.com/office/officeart/2018/2/layout/IconLabelList"/>
    <dgm:cxn modelId="{203F053D-184B-4401-8508-37D64EA8BC5C}" type="presParOf" srcId="{99A44D4B-7165-4221-B875-C9DA8DE69C30}" destId="{AF71FD76-E1BB-40E8-8AC3-DC3F3100CF0D}" srcOrd="1" destOrd="0" presId="urn:microsoft.com/office/officeart/2018/2/layout/IconLabelList"/>
    <dgm:cxn modelId="{5E99380F-816C-416E-B927-3459E396F94F}" type="presParOf" srcId="{99A44D4B-7165-4221-B875-C9DA8DE69C30}" destId="{B23D6EC1-073D-4339-B17F-E6A49CCA9FEB}" srcOrd="2" destOrd="0" presId="urn:microsoft.com/office/officeart/2018/2/layout/IconLabelList"/>
    <dgm:cxn modelId="{D0FB7E6F-B21F-40DD-9185-373F2161E82E}" type="presParOf" srcId="{3084866C-1250-43CB-8682-3307F3EAB06A}" destId="{8285818A-A206-4B86-9261-B7157B029EB4}" srcOrd="7" destOrd="0" presId="urn:microsoft.com/office/officeart/2018/2/layout/IconLabelList"/>
    <dgm:cxn modelId="{D6284E8A-6438-408F-928C-859732F2DF27}" type="presParOf" srcId="{3084866C-1250-43CB-8682-3307F3EAB06A}" destId="{F36A7BE5-9562-452E-945C-BB58CD5CC776}" srcOrd="8" destOrd="0" presId="urn:microsoft.com/office/officeart/2018/2/layout/IconLabelList"/>
    <dgm:cxn modelId="{C8C6F210-552A-45B5-8576-790C44FF5BA5}" type="presParOf" srcId="{F36A7BE5-9562-452E-945C-BB58CD5CC776}" destId="{2443385A-EFE9-488F-BD28-59B6C99E97BF}" srcOrd="0" destOrd="0" presId="urn:microsoft.com/office/officeart/2018/2/layout/IconLabelList"/>
    <dgm:cxn modelId="{70DE0D23-881E-4DAD-AC80-5D25BA3FC9E9}" type="presParOf" srcId="{F36A7BE5-9562-452E-945C-BB58CD5CC776}" destId="{7CCFE33B-0764-4EAB-9C43-37FFE4B34951}" srcOrd="1" destOrd="0" presId="urn:microsoft.com/office/officeart/2018/2/layout/IconLabelList"/>
    <dgm:cxn modelId="{255BA19D-0F69-48BB-8AE6-4ADFD0287DAD}" type="presParOf" srcId="{F36A7BE5-9562-452E-945C-BB58CD5CC776}" destId="{D6107E17-9E7B-439F-9C26-BFE534FA941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9CC77B-7482-4992-8C16-58F9979E06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E7059D7-6427-47B6-8E97-FD74F32E5406}">
      <dgm:prSet/>
      <dgm:spPr/>
      <dgm:t>
        <a:bodyPr/>
        <a:lstStyle/>
        <a:p>
          <a:r>
            <a:rPr lang="en-GB" dirty="0"/>
            <a:t>If staff have a concern or an allegation about another member of staff, this should be reported to the headteacher, head of school or principal. </a:t>
          </a:r>
          <a:endParaRPr lang="en-US" dirty="0"/>
        </a:p>
      </dgm:t>
      <dgm:extLst>
        <a:ext uri="{E40237B7-FDA0-4F09-8148-C483321AD2D9}">
          <dgm14:cNvPr xmlns:dgm14="http://schemas.microsoft.com/office/drawing/2010/diagram" id="0" name="" descr="If staff have a concern or an allegation about another member of staff, this should be reported to the headteacher, head of school or principal. &#10;If there is a concern or allegation about the headteacher, head of school or principal, this should be reported to the chair of governors or chair of committee.&#10;"/>
        </a:ext>
      </dgm:extLst>
    </dgm:pt>
    <dgm:pt modelId="{2A9F8FFF-BAAB-46C1-A2D0-E68E88086128}" type="parTrans" cxnId="{F82695DC-A502-4D6D-B03C-609514F93AA6}">
      <dgm:prSet/>
      <dgm:spPr/>
      <dgm:t>
        <a:bodyPr/>
        <a:lstStyle/>
        <a:p>
          <a:endParaRPr lang="en-US"/>
        </a:p>
      </dgm:t>
    </dgm:pt>
    <dgm:pt modelId="{AA670D34-A461-45D7-8E1E-1409E434CD00}" type="sibTrans" cxnId="{F82695DC-A502-4D6D-B03C-609514F93AA6}">
      <dgm:prSet/>
      <dgm:spPr/>
      <dgm:t>
        <a:bodyPr/>
        <a:lstStyle/>
        <a:p>
          <a:endParaRPr lang="en-US"/>
        </a:p>
      </dgm:t>
    </dgm:pt>
    <dgm:pt modelId="{361B11AB-39E7-4BD0-8A26-2C5BF73A12F5}">
      <dgm:prSet/>
      <dgm:spPr/>
      <dgm:t>
        <a:bodyPr/>
        <a:lstStyle/>
        <a:p>
          <a:r>
            <a:rPr lang="en-GB" dirty="0"/>
            <a:t>If there is a concern or allegation about the headteacher, head of school or principal, this should be reported to the chair of governors or chair of committee.</a:t>
          </a:r>
          <a:endParaRPr lang="en-US" dirty="0"/>
        </a:p>
      </dgm:t>
      <dgm:extLst>
        <a:ext uri="{E40237B7-FDA0-4F09-8148-C483321AD2D9}">
          <dgm14:cNvPr xmlns:dgm14="http://schemas.microsoft.com/office/drawing/2010/diagram" id="0" name="" descr="If staff have a concern or an allegation about another member of staff, this should be reported to the headteacher, head of school or principal. &#10;If there is a concern or allegation about the headteacher, head of school or principal, this should be reported to the chair of governors or chair of committee.&#10;"/>
        </a:ext>
      </dgm:extLst>
    </dgm:pt>
    <dgm:pt modelId="{D497E468-2209-45B6-B38F-79961914849D}" type="parTrans" cxnId="{F3C1BCD8-3AB0-4BD1-B2CE-6F621BF83652}">
      <dgm:prSet/>
      <dgm:spPr/>
      <dgm:t>
        <a:bodyPr/>
        <a:lstStyle/>
        <a:p>
          <a:endParaRPr lang="en-US"/>
        </a:p>
      </dgm:t>
    </dgm:pt>
    <dgm:pt modelId="{91EAF2FD-3DB2-47C4-AE55-BC5DE38075A5}" type="sibTrans" cxnId="{F3C1BCD8-3AB0-4BD1-B2CE-6F621BF83652}">
      <dgm:prSet/>
      <dgm:spPr/>
      <dgm:t>
        <a:bodyPr/>
        <a:lstStyle/>
        <a:p>
          <a:endParaRPr lang="en-US"/>
        </a:p>
      </dgm:t>
    </dgm:pt>
    <dgm:pt modelId="{4F2E3C7B-AFA5-438F-965D-4257A265B41C}" type="pres">
      <dgm:prSet presAssocID="{7B9CC77B-7482-4992-8C16-58F9979E067B}" presName="root" presStyleCnt="0">
        <dgm:presLayoutVars>
          <dgm:dir/>
          <dgm:resizeHandles val="exact"/>
        </dgm:presLayoutVars>
      </dgm:prSet>
      <dgm:spPr/>
    </dgm:pt>
    <dgm:pt modelId="{8EE2965E-977D-40FE-BE85-A88BF416A82C}" type="pres">
      <dgm:prSet presAssocID="{0E7059D7-6427-47B6-8E97-FD74F32E5406}" presName="compNode" presStyleCnt="0"/>
      <dgm:spPr/>
    </dgm:pt>
    <dgm:pt modelId="{5EBAF4C0-DE02-4967-B58B-3CBC16383EAC}" type="pres">
      <dgm:prSet presAssocID="{0E7059D7-6427-47B6-8E97-FD74F32E5406}" presName="bgRect" presStyleLbl="bgShp" presStyleIdx="0" presStyleCnt="2"/>
      <dgm:spPr/>
    </dgm:pt>
    <dgm:pt modelId="{94DAC295-47FE-4331-B00B-9D4AA0605D7A}" type="pres">
      <dgm:prSet presAssocID="{0E7059D7-6427-47B6-8E97-FD74F32E54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56CEFFCE-C01B-4749-814F-C00882D3CA0B}" type="pres">
      <dgm:prSet presAssocID="{0E7059D7-6427-47B6-8E97-FD74F32E5406}" presName="spaceRect" presStyleCnt="0"/>
      <dgm:spPr/>
    </dgm:pt>
    <dgm:pt modelId="{7499F0AC-85EA-4DD9-A7D1-4C9594A5913B}" type="pres">
      <dgm:prSet presAssocID="{0E7059D7-6427-47B6-8E97-FD74F32E5406}" presName="parTx" presStyleLbl="revTx" presStyleIdx="0" presStyleCnt="2">
        <dgm:presLayoutVars>
          <dgm:chMax val="0"/>
          <dgm:chPref val="0"/>
        </dgm:presLayoutVars>
      </dgm:prSet>
      <dgm:spPr/>
    </dgm:pt>
    <dgm:pt modelId="{CB146343-305F-4881-8FD5-8122694E5632}" type="pres">
      <dgm:prSet presAssocID="{AA670D34-A461-45D7-8E1E-1409E434CD00}" presName="sibTrans" presStyleCnt="0"/>
      <dgm:spPr/>
    </dgm:pt>
    <dgm:pt modelId="{DA888625-3D1A-41D4-B12B-93085267F205}" type="pres">
      <dgm:prSet presAssocID="{361B11AB-39E7-4BD0-8A26-2C5BF73A12F5}" presName="compNode" presStyleCnt="0"/>
      <dgm:spPr/>
    </dgm:pt>
    <dgm:pt modelId="{A227C2D3-6BC1-467E-9DE5-C9BF839773F4}" type="pres">
      <dgm:prSet presAssocID="{361B11AB-39E7-4BD0-8A26-2C5BF73A12F5}" presName="bgRect" presStyleLbl="bgShp" presStyleIdx="1" presStyleCnt="2"/>
      <dgm:spPr/>
    </dgm:pt>
    <dgm:pt modelId="{BE333CBF-0756-43FD-82F6-B001402E5414}" type="pres">
      <dgm:prSet presAssocID="{361B11AB-39E7-4BD0-8A26-2C5BF73A12F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ffice worker female with solid fill"/>
        </a:ext>
      </dgm:extLst>
    </dgm:pt>
    <dgm:pt modelId="{C0394F75-09E2-4C14-B319-B9ED82A61090}" type="pres">
      <dgm:prSet presAssocID="{361B11AB-39E7-4BD0-8A26-2C5BF73A12F5}" presName="spaceRect" presStyleCnt="0"/>
      <dgm:spPr/>
    </dgm:pt>
    <dgm:pt modelId="{B5B37A06-9C1C-4804-8780-63C6BC28470E}" type="pres">
      <dgm:prSet presAssocID="{361B11AB-39E7-4BD0-8A26-2C5BF73A12F5}" presName="parTx" presStyleLbl="revTx" presStyleIdx="1" presStyleCnt="2">
        <dgm:presLayoutVars>
          <dgm:chMax val="0"/>
          <dgm:chPref val="0"/>
        </dgm:presLayoutVars>
      </dgm:prSet>
      <dgm:spPr/>
    </dgm:pt>
  </dgm:ptLst>
  <dgm:cxnLst>
    <dgm:cxn modelId="{D7354650-B5F3-4D0E-B866-3366FC7D0A80}" type="presOf" srcId="{0E7059D7-6427-47B6-8E97-FD74F32E5406}" destId="{7499F0AC-85EA-4DD9-A7D1-4C9594A5913B}" srcOrd="0" destOrd="0" presId="urn:microsoft.com/office/officeart/2018/2/layout/IconVerticalSolidList"/>
    <dgm:cxn modelId="{A89C00B2-701E-4B30-88D7-DBB581C5DA7B}" type="presOf" srcId="{361B11AB-39E7-4BD0-8A26-2C5BF73A12F5}" destId="{B5B37A06-9C1C-4804-8780-63C6BC28470E}" srcOrd="0" destOrd="0" presId="urn:microsoft.com/office/officeart/2018/2/layout/IconVerticalSolidList"/>
    <dgm:cxn modelId="{F3C1BCD8-3AB0-4BD1-B2CE-6F621BF83652}" srcId="{7B9CC77B-7482-4992-8C16-58F9979E067B}" destId="{361B11AB-39E7-4BD0-8A26-2C5BF73A12F5}" srcOrd="1" destOrd="0" parTransId="{D497E468-2209-45B6-B38F-79961914849D}" sibTransId="{91EAF2FD-3DB2-47C4-AE55-BC5DE38075A5}"/>
    <dgm:cxn modelId="{F82695DC-A502-4D6D-B03C-609514F93AA6}" srcId="{7B9CC77B-7482-4992-8C16-58F9979E067B}" destId="{0E7059D7-6427-47B6-8E97-FD74F32E5406}" srcOrd="0" destOrd="0" parTransId="{2A9F8FFF-BAAB-46C1-A2D0-E68E88086128}" sibTransId="{AA670D34-A461-45D7-8E1E-1409E434CD00}"/>
    <dgm:cxn modelId="{E7FA25F6-2C1E-437C-97EB-6E6E987DB2C7}" type="presOf" srcId="{7B9CC77B-7482-4992-8C16-58F9979E067B}" destId="{4F2E3C7B-AFA5-438F-965D-4257A265B41C}" srcOrd="0" destOrd="0" presId="urn:microsoft.com/office/officeart/2018/2/layout/IconVerticalSolidList"/>
    <dgm:cxn modelId="{EC854439-965F-4D33-88FA-DFE58470FBE9}" type="presParOf" srcId="{4F2E3C7B-AFA5-438F-965D-4257A265B41C}" destId="{8EE2965E-977D-40FE-BE85-A88BF416A82C}" srcOrd="0" destOrd="0" presId="urn:microsoft.com/office/officeart/2018/2/layout/IconVerticalSolidList"/>
    <dgm:cxn modelId="{A817AFEE-5C97-4B01-BB51-003DAB3B12F5}" type="presParOf" srcId="{8EE2965E-977D-40FE-BE85-A88BF416A82C}" destId="{5EBAF4C0-DE02-4967-B58B-3CBC16383EAC}" srcOrd="0" destOrd="0" presId="urn:microsoft.com/office/officeart/2018/2/layout/IconVerticalSolidList"/>
    <dgm:cxn modelId="{3EDE2B1C-9350-4439-8AB5-830EE55ABCE0}" type="presParOf" srcId="{8EE2965E-977D-40FE-BE85-A88BF416A82C}" destId="{94DAC295-47FE-4331-B00B-9D4AA0605D7A}" srcOrd="1" destOrd="0" presId="urn:microsoft.com/office/officeart/2018/2/layout/IconVerticalSolidList"/>
    <dgm:cxn modelId="{104ADFB6-1967-43C6-BFB4-B9AD3024B7BF}" type="presParOf" srcId="{8EE2965E-977D-40FE-BE85-A88BF416A82C}" destId="{56CEFFCE-C01B-4749-814F-C00882D3CA0B}" srcOrd="2" destOrd="0" presId="urn:microsoft.com/office/officeart/2018/2/layout/IconVerticalSolidList"/>
    <dgm:cxn modelId="{BECE4057-326F-492C-8180-68AB751D1204}" type="presParOf" srcId="{8EE2965E-977D-40FE-BE85-A88BF416A82C}" destId="{7499F0AC-85EA-4DD9-A7D1-4C9594A5913B}" srcOrd="3" destOrd="0" presId="urn:microsoft.com/office/officeart/2018/2/layout/IconVerticalSolidList"/>
    <dgm:cxn modelId="{A13A98B3-A628-4B34-9311-0FECF0667076}" type="presParOf" srcId="{4F2E3C7B-AFA5-438F-965D-4257A265B41C}" destId="{CB146343-305F-4881-8FD5-8122694E5632}" srcOrd="1" destOrd="0" presId="urn:microsoft.com/office/officeart/2018/2/layout/IconVerticalSolidList"/>
    <dgm:cxn modelId="{B6C6AB1A-89A1-458A-B1EF-3B78F3552AAC}" type="presParOf" srcId="{4F2E3C7B-AFA5-438F-965D-4257A265B41C}" destId="{DA888625-3D1A-41D4-B12B-93085267F205}" srcOrd="2" destOrd="0" presId="urn:microsoft.com/office/officeart/2018/2/layout/IconVerticalSolidList"/>
    <dgm:cxn modelId="{1CBBD4CD-7A8B-4040-BE82-9B19ABF1E4CA}" type="presParOf" srcId="{DA888625-3D1A-41D4-B12B-93085267F205}" destId="{A227C2D3-6BC1-467E-9DE5-C9BF839773F4}" srcOrd="0" destOrd="0" presId="urn:microsoft.com/office/officeart/2018/2/layout/IconVerticalSolidList"/>
    <dgm:cxn modelId="{E859F5F7-401A-4068-9B5D-74D03F1CD16D}" type="presParOf" srcId="{DA888625-3D1A-41D4-B12B-93085267F205}" destId="{BE333CBF-0756-43FD-82F6-B001402E5414}" srcOrd="1" destOrd="0" presId="urn:microsoft.com/office/officeart/2018/2/layout/IconVerticalSolidList"/>
    <dgm:cxn modelId="{2645D28C-3CB1-43A8-B76F-A5A3FEE8EC83}" type="presParOf" srcId="{DA888625-3D1A-41D4-B12B-93085267F205}" destId="{C0394F75-09E2-4C14-B319-B9ED82A61090}" srcOrd="2" destOrd="0" presId="urn:microsoft.com/office/officeart/2018/2/layout/IconVerticalSolidList"/>
    <dgm:cxn modelId="{EBBC3418-275E-49FB-85E9-119504033DFC}" type="presParOf" srcId="{DA888625-3D1A-41D4-B12B-93085267F205}" destId="{B5B37A06-9C1C-4804-8780-63C6BC2847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3D013-4964-43D9-9F69-8503220BD842}">
      <dsp:nvSpPr>
        <dsp:cNvPr id="0" name=""/>
        <dsp:cNvSpPr/>
      </dsp:nvSpPr>
      <dsp:spPr>
        <a:xfrm>
          <a:off x="0" y="59456"/>
          <a:ext cx="8229600" cy="9233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b="1" u="sng" kern="1200"/>
            <a:t>Updated Early Help Indicators</a:t>
          </a:r>
          <a:endParaRPr lang="en-US" sz="3800" kern="1200"/>
        </a:p>
      </dsp:txBody>
      <dsp:txXfrm>
        <a:off x="45076" y="104532"/>
        <a:ext cx="8139448" cy="833227"/>
      </dsp:txXfrm>
    </dsp:sp>
    <dsp:sp modelId="{0E262194-FD40-4860-BCF1-D9D026279995}">
      <dsp:nvSpPr>
        <dsp:cNvPr id="0" name=""/>
        <dsp:cNvSpPr/>
      </dsp:nvSpPr>
      <dsp:spPr>
        <a:xfrm>
          <a:off x="0" y="959016"/>
          <a:ext cx="8229600" cy="240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GB" sz="2000" kern="1200" dirty="0"/>
            <a:t>Pupils experiencing multiple suspensions or at risk of permanent exclusion. </a:t>
          </a:r>
          <a:r>
            <a:rPr lang="en-GB" sz="2000" kern="1200" dirty="0">
              <a:solidFill>
                <a:schemeClr val="tx1"/>
              </a:solidFill>
            </a:rPr>
            <a:t>Including those in Alternative Provision and Pupil referral Units.</a:t>
          </a:r>
          <a:endParaRPr lang="en-US" sz="2000" kern="1200" dirty="0">
            <a:solidFill>
              <a:schemeClr val="tx1"/>
            </a:solidFill>
          </a:endParaRPr>
        </a:p>
        <a:p>
          <a:pPr marL="228600" lvl="1" indent="-228600" algn="l" defTabSz="889000">
            <a:lnSpc>
              <a:spcPct val="90000"/>
            </a:lnSpc>
            <a:spcBef>
              <a:spcPct val="0"/>
            </a:spcBef>
            <a:spcAft>
              <a:spcPct val="20000"/>
            </a:spcAft>
            <a:buChar char="•"/>
          </a:pPr>
          <a:r>
            <a:rPr lang="en-GB" sz="2000" kern="1200" dirty="0"/>
            <a:t>Pupils with a parent or carer in custody.</a:t>
          </a:r>
          <a:endParaRPr lang="en-US" sz="2000" kern="1200" dirty="0"/>
        </a:p>
        <a:p>
          <a:pPr marL="228600" lvl="1" indent="-228600" algn="l" defTabSz="889000">
            <a:lnSpc>
              <a:spcPct val="90000"/>
            </a:lnSpc>
            <a:spcBef>
              <a:spcPct val="0"/>
            </a:spcBef>
            <a:spcAft>
              <a:spcPct val="20000"/>
            </a:spcAft>
            <a:buChar char="•"/>
          </a:pPr>
          <a:r>
            <a:rPr lang="en-GB" sz="2000" kern="1200" dirty="0"/>
            <a:t>Pupils frequently missing from education, home or care.             </a:t>
          </a:r>
          <a:endParaRPr lang="en-US" sz="2000" kern="1200" dirty="0"/>
        </a:p>
      </dsp:txBody>
      <dsp:txXfrm>
        <a:off x="0" y="959016"/>
        <a:ext cx="8229600" cy="2407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C143E-1DD8-40A7-BDB1-3CE189A451D3}">
      <dsp:nvSpPr>
        <dsp:cNvPr id="0" name=""/>
        <dsp:cNvSpPr/>
      </dsp:nvSpPr>
      <dsp:spPr>
        <a:xfrm>
          <a:off x="0" y="12804"/>
          <a:ext cx="8229600" cy="6236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t>Gender Questioning</a:t>
          </a:r>
          <a:endParaRPr lang="en-US" sz="2600" kern="1200" dirty="0"/>
        </a:p>
      </dsp:txBody>
      <dsp:txXfrm>
        <a:off x="30442" y="43246"/>
        <a:ext cx="8168716" cy="562726"/>
      </dsp:txXfrm>
    </dsp:sp>
    <dsp:sp modelId="{BB9C6CDE-6686-40E5-B13E-21DC660F3652}">
      <dsp:nvSpPr>
        <dsp:cNvPr id="0" name=""/>
        <dsp:cNvSpPr/>
      </dsp:nvSpPr>
      <dsp:spPr>
        <a:xfrm>
          <a:off x="0" y="636415"/>
          <a:ext cx="8229600"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phrase ‘gender questioning’ has replaced the word ‘trans’.</a:t>
          </a:r>
        </a:p>
        <a:p>
          <a:pPr marL="228600" lvl="1" indent="-228600" algn="l" defTabSz="889000">
            <a:lnSpc>
              <a:spcPct val="90000"/>
            </a:lnSpc>
            <a:spcBef>
              <a:spcPct val="0"/>
            </a:spcBef>
            <a:spcAft>
              <a:spcPct val="20000"/>
            </a:spcAft>
            <a:buChar char="•"/>
          </a:pPr>
          <a:r>
            <a:rPr lang="en-US" sz="2000" kern="1200" dirty="0"/>
            <a:t>Children questioning their gender may have wider vulnerabilities i.e. complex mental health and/or psychological needs, ASD and/or ADHD.</a:t>
          </a:r>
        </a:p>
        <a:p>
          <a:pPr marL="228600" lvl="1" indent="-228600" algn="l" defTabSz="889000">
            <a:lnSpc>
              <a:spcPct val="90000"/>
            </a:lnSpc>
            <a:spcBef>
              <a:spcPct val="0"/>
            </a:spcBef>
            <a:spcAft>
              <a:spcPct val="20000"/>
            </a:spcAft>
            <a:buChar char="•"/>
          </a:pPr>
          <a:r>
            <a:rPr lang="en-US" sz="2000" kern="1200" dirty="0"/>
            <a:t>Schools should take a cautious approach to support a child questioning their gender.</a:t>
          </a:r>
        </a:p>
        <a:p>
          <a:pPr marL="228600" lvl="1" indent="-228600" algn="l" defTabSz="889000">
            <a:lnSpc>
              <a:spcPct val="90000"/>
            </a:lnSpc>
            <a:spcBef>
              <a:spcPct val="0"/>
            </a:spcBef>
            <a:spcAft>
              <a:spcPct val="20000"/>
            </a:spcAft>
            <a:buChar char="•"/>
          </a:pPr>
          <a:r>
            <a:rPr lang="en-US" sz="2000" kern="1200" dirty="0"/>
            <a:t>Schools should ‘provide a safe space’ has been changed to ‘create a culture’ where pupils can speak out or share any concerns with staff.</a:t>
          </a:r>
        </a:p>
      </dsp:txBody>
      <dsp:txXfrm>
        <a:off x="0" y="636415"/>
        <a:ext cx="8229600" cy="274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7BFCC-694E-4856-B7AB-83636B56BAA8}">
      <dsp:nvSpPr>
        <dsp:cNvPr id="0" name=""/>
        <dsp:cNvSpPr/>
      </dsp:nvSpPr>
      <dsp:spPr>
        <a:xfrm>
          <a:off x="0" y="380917"/>
          <a:ext cx="8229600" cy="9236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u="sng" kern="1200" dirty="0"/>
            <a:t>Updated Early Help Definition</a:t>
          </a:r>
          <a:endParaRPr lang="en-US" sz="3800" kern="1200" dirty="0"/>
        </a:p>
      </dsp:txBody>
      <dsp:txXfrm>
        <a:off x="45087" y="426004"/>
        <a:ext cx="8139426" cy="833434"/>
      </dsp:txXfrm>
    </dsp:sp>
    <dsp:sp modelId="{16AD7F6A-72A9-4A24-9451-4E4B16C11760}">
      <dsp:nvSpPr>
        <dsp:cNvPr id="0" name=""/>
        <dsp:cNvSpPr/>
      </dsp:nvSpPr>
      <dsp:spPr>
        <a:xfrm>
          <a:off x="0" y="1304526"/>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p>
        <a:p>
          <a:pPr marL="171450" lvl="1" indent="-171450" algn="l" defTabSz="844550">
            <a:lnSpc>
              <a:spcPct val="90000"/>
            </a:lnSpc>
            <a:spcBef>
              <a:spcPct val="0"/>
            </a:spcBef>
            <a:spcAft>
              <a:spcPct val="20000"/>
            </a:spcAft>
            <a:buChar char="•"/>
          </a:pPr>
          <a:r>
            <a:rPr lang="en-US" sz="1900" kern="1200" dirty="0"/>
            <a:t>Support for children of all ages that improves a family’s resilience or reduces the chance of a problem getting worse.</a:t>
          </a:r>
        </a:p>
      </dsp:txBody>
      <dsp:txXfrm>
        <a:off x="0" y="1304526"/>
        <a:ext cx="8229600" cy="105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4A585-91B3-49BB-B71D-2F3005947B51}">
      <dsp:nvSpPr>
        <dsp:cNvPr id="0" name=""/>
        <dsp:cNvSpPr/>
      </dsp:nvSpPr>
      <dsp:spPr>
        <a:xfrm>
          <a:off x="2382292" y="667404"/>
          <a:ext cx="514691" cy="91440"/>
        </a:xfrm>
        <a:custGeom>
          <a:avLst/>
          <a:gdLst/>
          <a:ahLst/>
          <a:cxnLst/>
          <a:rect l="0" t="0" r="0" b="0"/>
          <a:pathLst>
            <a:path>
              <a:moveTo>
                <a:pt x="0" y="45720"/>
              </a:moveTo>
              <a:lnTo>
                <a:pt x="514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6006" y="710398"/>
        <a:ext cx="27264" cy="5452"/>
      </dsp:txXfrm>
    </dsp:sp>
    <dsp:sp modelId="{AE52BE6A-BF18-4CF4-99BA-03E46B45E800}">
      <dsp:nvSpPr>
        <dsp:cNvPr id="0" name=""/>
        <dsp:cNvSpPr/>
      </dsp:nvSpPr>
      <dsp:spPr>
        <a:xfrm>
          <a:off x="13260" y="1875"/>
          <a:ext cx="2370832" cy="14224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t>The DSL should take lead responsibility for updates on Online Safety</a:t>
          </a:r>
          <a:endParaRPr lang="en-US" sz="1300" kern="1200" dirty="0"/>
        </a:p>
      </dsp:txBody>
      <dsp:txXfrm>
        <a:off x="13260" y="1875"/>
        <a:ext cx="2370832" cy="1422499"/>
      </dsp:txXfrm>
    </dsp:sp>
    <dsp:sp modelId="{D726697B-3D40-4F66-801D-5F08F539A4D4}">
      <dsp:nvSpPr>
        <dsp:cNvPr id="0" name=""/>
        <dsp:cNvSpPr/>
      </dsp:nvSpPr>
      <dsp:spPr>
        <a:xfrm>
          <a:off x="5298416" y="667404"/>
          <a:ext cx="514691" cy="91440"/>
        </a:xfrm>
        <a:custGeom>
          <a:avLst/>
          <a:gdLst/>
          <a:ahLst/>
          <a:cxnLst/>
          <a:rect l="0" t="0" r="0" b="0"/>
          <a:pathLst>
            <a:path>
              <a:moveTo>
                <a:pt x="0" y="45720"/>
              </a:moveTo>
              <a:lnTo>
                <a:pt x="514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2129" y="710398"/>
        <a:ext cx="27264" cy="5452"/>
      </dsp:txXfrm>
    </dsp:sp>
    <dsp:sp modelId="{4EEE787A-C10A-4BED-9EF5-2C0429E68F7B}">
      <dsp:nvSpPr>
        <dsp:cNvPr id="0" name=""/>
        <dsp:cNvSpPr/>
      </dsp:nvSpPr>
      <dsp:spPr>
        <a:xfrm>
          <a:off x="2929383" y="1875"/>
          <a:ext cx="2370832" cy="14224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t>Staff Safeguarding and Child Protection training should include an understanding of online safety</a:t>
          </a:r>
          <a:endParaRPr lang="en-US" sz="1300" kern="1200" dirty="0"/>
        </a:p>
      </dsp:txBody>
      <dsp:txXfrm>
        <a:off x="2929383" y="1875"/>
        <a:ext cx="2370832" cy="1422499"/>
      </dsp:txXfrm>
    </dsp:sp>
    <dsp:sp modelId="{EED33131-BD75-4F03-95F2-92E08DEDFD3E}">
      <dsp:nvSpPr>
        <dsp:cNvPr id="0" name=""/>
        <dsp:cNvSpPr/>
      </dsp:nvSpPr>
      <dsp:spPr>
        <a:xfrm>
          <a:off x="1198676" y="1422574"/>
          <a:ext cx="5832246" cy="514691"/>
        </a:xfrm>
        <a:custGeom>
          <a:avLst/>
          <a:gdLst/>
          <a:ahLst/>
          <a:cxnLst/>
          <a:rect l="0" t="0" r="0" b="0"/>
          <a:pathLst>
            <a:path>
              <a:moveTo>
                <a:pt x="5832246" y="0"/>
              </a:moveTo>
              <a:lnTo>
                <a:pt x="5832246" y="274445"/>
              </a:lnTo>
              <a:lnTo>
                <a:pt x="0" y="274445"/>
              </a:lnTo>
              <a:lnTo>
                <a:pt x="0" y="51469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8357" y="1677193"/>
        <a:ext cx="292884" cy="5452"/>
      </dsp:txXfrm>
    </dsp:sp>
    <dsp:sp modelId="{4ED43F8E-2145-4AFE-9232-4C11C645957E}">
      <dsp:nvSpPr>
        <dsp:cNvPr id="0" name=""/>
        <dsp:cNvSpPr/>
      </dsp:nvSpPr>
      <dsp:spPr>
        <a:xfrm>
          <a:off x="5845507" y="1875"/>
          <a:ext cx="2370832" cy="14224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t>Reiteration that schools should follow the recently published DfE publication of filtering and monitoring standards and guidance</a:t>
          </a:r>
          <a:endParaRPr lang="en-US" sz="1300" kern="1200" dirty="0"/>
        </a:p>
      </dsp:txBody>
      <dsp:txXfrm>
        <a:off x="5845507" y="1875"/>
        <a:ext cx="2370832" cy="1422499"/>
      </dsp:txXfrm>
    </dsp:sp>
    <dsp:sp modelId="{47762948-C285-4EC8-A7D1-259037C3EA5E}">
      <dsp:nvSpPr>
        <dsp:cNvPr id="0" name=""/>
        <dsp:cNvSpPr/>
      </dsp:nvSpPr>
      <dsp:spPr>
        <a:xfrm>
          <a:off x="2382292" y="2635195"/>
          <a:ext cx="514691" cy="91440"/>
        </a:xfrm>
        <a:custGeom>
          <a:avLst/>
          <a:gdLst/>
          <a:ahLst/>
          <a:cxnLst/>
          <a:rect l="0" t="0" r="0" b="0"/>
          <a:pathLst>
            <a:path>
              <a:moveTo>
                <a:pt x="0" y="45720"/>
              </a:moveTo>
              <a:lnTo>
                <a:pt x="514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6006" y="2678188"/>
        <a:ext cx="27264" cy="5452"/>
      </dsp:txXfrm>
    </dsp:sp>
    <dsp:sp modelId="{954847BC-CCDA-4169-BABA-5C6AEE228D96}">
      <dsp:nvSpPr>
        <dsp:cNvPr id="0" name=""/>
        <dsp:cNvSpPr/>
      </dsp:nvSpPr>
      <dsp:spPr>
        <a:xfrm>
          <a:off x="13260" y="1969665"/>
          <a:ext cx="2370832" cy="14224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t>Governing bodies/proprietors strategic training should include an understanding of online safety and should review the standards with IT staff and service providers</a:t>
          </a:r>
          <a:endParaRPr lang="en-US" sz="1300" kern="1200" dirty="0"/>
        </a:p>
      </dsp:txBody>
      <dsp:txXfrm>
        <a:off x="13260" y="1969665"/>
        <a:ext cx="2370832" cy="1422499"/>
      </dsp:txXfrm>
    </dsp:sp>
    <dsp:sp modelId="{697B6095-CF16-4DBB-AB7B-C5E1C489F9EB}">
      <dsp:nvSpPr>
        <dsp:cNvPr id="0" name=""/>
        <dsp:cNvSpPr/>
      </dsp:nvSpPr>
      <dsp:spPr>
        <a:xfrm>
          <a:off x="5298416" y="2635195"/>
          <a:ext cx="514691" cy="91440"/>
        </a:xfrm>
        <a:custGeom>
          <a:avLst/>
          <a:gdLst/>
          <a:ahLst/>
          <a:cxnLst/>
          <a:rect l="0" t="0" r="0" b="0"/>
          <a:pathLst>
            <a:path>
              <a:moveTo>
                <a:pt x="0" y="45720"/>
              </a:moveTo>
              <a:lnTo>
                <a:pt x="51469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2129" y="2678188"/>
        <a:ext cx="27264" cy="5452"/>
      </dsp:txXfrm>
    </dsp:sp>
    <dsp:sp modelId="{BD12BEF4-688E-4C2A-BBD0-D2FD059E26A1}">
      <dsp:nvSpPr>
        <dsp:cNvPr id="0" name=""/>
        <dsp:cNvSpPr/>
      </dsp:nvSpPr>
      <dsp:spPr>
        <a:xfrm>
          <a:off x="2929383" y="1969665"/>
          <a:ext cx="2370832" cy="14224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t>Schools should consider meeting the Cyber security standards</a:t>
          </a:r>
          <a:endParaRPr lang="en-US" sz="1300" kern="1200" dirty="0"/>
        </a:p>
      </dsp:txBody>
      <dsp:txXfrm>
        <a:off x="2929383" y="1969665"/>
        <a:ext cx="2370832" cy="1422499"/>
      </dsp:txXfrm>
    </dsp:sp>
    <dsp:sp modelId="{551A89C2-3403-4684-B51E-8AAA30C6A2E0}">
      <dsp:nvSpPr>
        <dsp:cNvPr id="0" name=""/>
        <dsp:cNvSpPr/>
      </dsp:nvSpPr>
      <dsp:spPr>
        <a:xfrm>
          <a:off x="5845507" y="1969665"/>
          <a:ext cx="2370832" cy="14224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t>The Safeguarding and Child Protection Policy should reflect the individual schools’ approach to online safety on school devices and networks</a:t>
          </a:r>
          <a:endParaRPr lang="en-US" sz="1300" kern="1200" dirty="0"/>
        </a:p>
      </dsp:txBody>
      <dsp:txXfrm>
        <a:off x="5845507" y="1969665"/>
        <a:ext cx="2370832" cy="1422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94FE-E19B-454F-96AB-463A1162AC07}">
      <dsp:nvSpPr>
        <dsp:cNvPr id="0" name=""/>
        <dsp:cNvSpPr/>
      </dsp:nvSpPr>
      <dsp:spPr>
        <a:xfrm>
          <a:off x="0" y="2048504"/>
          <a:ext cx="8229600" cy="13440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Risks include:</a:t>
          </a:r>
          <a:endParaRPr lang="en-US" sz="2500" kern="1200"/>
        </a:p>
      </dsp:txBody>
      <dsp:txXfrm>
        <a:off x="0" y="2048504"/>
        <a:ext cx="8229600" cy="725781"/>
      </dsp:txXfrm>
    </dsp:sp>
    <dsp:sp modelId="{BC68A6FA-BA72-4D16-9C84-717CD679ACE8}">
      <dsp:nvSpPr>
        <dsp:cNvPr id="0" name=""/>
        <dsp:cNvSpPr/>
      </dsp:nvSpPr>
      <dsp:spPr>
        <a:xfrm>
          <a:off x="4018" y="2747405"/>
          <a:ext cx="1370260" cy="61825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Criminal and sexual exploitation</a:t>
          </a:r>
          <a:endParaRPr lang="en-US" sz="1100" kern="1200" dirty="0"/>
        </a:p>
      </dsp:txBody>
      <dsp:txXfrm>
        <a:off x="4018" y="2747405"/>
        <a:ext cx="1370260" cy="618258"/>
      </dsp:txXfrm>
    </dsp:sp>
    <dsp:sp modelId="{81244F79-0689-4940-88CA-B4ADADEECFAD}">
      <dsp:nvSpPr>
        <dsp:cNvPr id="0" name=""/>
        <dsp:cNvSpPr/>
      </dsp:nvSpPr>
      <dsp:spPr>
        <a:xfrm>
          <a:off x="1374278" y="2747405"/>
          <a:ext cx="1370260" cy="61825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Online child on child abuse</a:t>
          </a:r>
          <a:endParaRPr lang="en-US" sz="1100" kern="1200" dirty="0"/>
        </a:p>
      </dsp:txBody>
      <dsp:txXfrm>
        <a:off x="1374278" y="2747405"/>
        <a:ext cx="1370260" cy="618258"/>
      </dsp:txXfrm>
    </dsp:sp>
    <dsp:sp modelId="{ADD108D6-3AF2-4655-BA57-7CC62DE50DBB}">
      <dsp:nvSpPr>
        <dsp:cNvPr id="0" name=""/>
        <dsp:cNvSpPr/>
      </dsp:nvSpPr>
      <dsp:spPr>
        <a:xfrm>
          <a:off x="2744539" y="2747405"/>
          <a:ext cx="1370260" cy="61825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Exposure to inappropriate adult content</a:t>
          </a:r>
          <a:endParaRPr lang="en-US" sz="1100" kern="1200" dirty="0"/>
        </a:p>
      </dsp:txBody>
      <dsp:txXfrm>
        <a:off x="2744539" y="2747405"/>
        <a:ext cx="1370260" cy="618258"/>
      </dsp:txXfrm>
    </dsp:sp>
    <dsp:sp modelId="{75DE1CD7-F966-49BC-9702-88E155298D19}">
      <dsp:nvSpPr>
        <dsp:cNvPr id="0" name=""/>
        <dsp:cNvSpPr/>
      </dsp:nvSpPr>
      <dsp:spPr>
        <a:xfrm>
          <a:off x="4114800" y="2747405"/>
          <a:ext cx="1370260" cy="61825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Online grooming</a:t>
          </a:r>
          <a:endParaRPr lang="en-US" sz="1100" kern="1200" dirty="0"/>
        </a:p>
      </dsp:txBody>
      <dsp:txXfrm>
        <a:off x="4114800" y="2747405"/>
        <a:ext cx="1370260" cy="618258"/>
      </dsp:txXfrm>
    </dsp:sp>
    <dsp:sp modelId="{089D3B15-1820-4756-9A82-E607029EB164}">
      <dsp:nvSpPr>
        <dsp:cNvPr id="0" name=""/>
        <dsp:cNvSpPr/>
      </dsp:nvSpPr>
      <dsp:spPr>
        <a:xfrm>
          <a:off x="5485060" y="2747405"/>
          <a:ext cx="1370260" cy="61825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Radicalisation</a:t>
          </a:r>
          <a:endParaRPr lang="en-US" sz="1100" kern="1200" dirty="0"/>
        </a:p>
      </dsp:txBody>
      <dsp:txXfrm>
        <a:off x="5485060" y="2747405"/>
        <a:ext cx="1370260" cy="618258"/>
      </dsp:txXfrm>
    </dsp:sp>
    <dsp:sp modelId="{7B4D3CBD-9714-46B3-BD62-12A100559D4E}">
      <dsp:nvSpPr>
        <dsp:cNvPr id="0" name=""/>
        <dsp:cNvSpPr/>
      </dsp:nvSpPr>
      <dsp:spPr>
        <a:xfrm>
          <a:off x="6855321" y="2747405"/>
          <a:ext cx="1370260" cy="61825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Sexting, up-skirting and sharing of indecent images</a:t>
          </a:r>
          <a:endParaRPr lang="en-US" sz="1100" kern="1200" dirty="0"/>
        </a:p>
      </dsp:txBody>
      <dsp:txXfrm>
        <a:off x="6855321" y="2747405"/>
        <a:ext cx="1370260" cy="618258"/>
      </dsp:txXfrm>
    </dsp:sp>
    <dsp:sp modelId="{AE8C603D-0C28-4035-BC71-9A4B7C4E5FFA}">
      <dsp:nvSpPr>
        <dsp:cNvPr id="0" name=""/>
        <dsp:cNvSpPr/>
      </dsp:nvSpPr>
      <dsp:spPr>
        <a:xfrm rot="10800000">
          <a:off x="0" y="1530"/>
          <a:ext cx="8229600" cy="2067134"/>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All staff should be aware of the dangers young people face online </a:t>
          </a:r>
          <a:endParaRPr lang="en-US" sz="2500" kern="1200" dirty="0"/>
        </a:p>
      </dsp:txBody>
      <dsp:txXfrm rot="10800000">
        <a:off x="0" y="1530"/>
        <a:ext cx="8229600" cy="1343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2822-F14B-41F8-B6C5-31C9D25AFE9C}">
      <dsp:nvSpPr>
        <dsp:cNvPr id="0" name=""/>
        <dsp:cNvSpPr/>
      </dsp:nvSpPr>
      <dsp:spPr>
        <a:xfrm>
          <a:off x="398652" y="836141"/>
          <a:ext cx="649423" cy="64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17EB35-B18E-42BD-89CF-200503D44145}">
      <dsp:nvSpPr>
        <dsp:cNvPr id="0" name=""/>
        <dsp:cNvSpPr/>
      </dsp:nvSpPr>
      <dsp:spPr>
        <a:xfrm>
          <a:off x="1782" y="1743899"/>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Schools should inform shortlisted candidates that online searches may be done as part of due diligence checks.</a:t>
          </a:r>
          <a:endParaRPr lang="en-US" sz="1100" kern="1200" dirty="0"/>
        </a:p>
      </dsp:txBody>
      <dsp:txXfrm>
        <a:off x="1782" y="1743899"/>
        <a:ext cx="1443164" cy="814034"/>
      </dsp:txXfrm>
    </dsp:sp>
    <dsp:sp modelId="{4643FC73-F34F-4170-964E-CCE9CF1CAC2F}">
      <dsp:nvSpPr>
        <dsp:cNvPr id="0" name=""/>
        <dsp:cNvSpPr/>
      </dsp:nvSpPr>
      <dsp:spPr>
        <a:xfrm>
          <a:off x="2094370" y="836141"/>
          <a:ext cx="649423" cy="64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F7045-586B-4D7E-8C9A-AF44A565184F}">
      <dsp:nvSpPr>
        <dsp:cNvPr id="0" name=""/>
        <dsp:cNvSpPr/>
      </dsp:nvSpPr>
      <dsp:spPr>
        <a:xfrm>
          <a:off x="1697500" y="1743899"/>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Copies of documents used to verify the successful candidate’s identity, right to work and required qualifications should be kept on their personnel file.</a:t>
          </a:r>
          <a:endParaRPr lang="en-US" sz="1100" kern="1200" dirty="0"/>
        </a:p>
      </dsp:txBody>
      <dsp:txXfrm>
        <a:off x="1697500" y="1743899"/>
        <a:ext cx="1443164" cy="814034"/>
      </dsp:txXfrm>
    </dsp:sp>
    <dsp:sp modelId="{2295D80C-7B26-4A66-B2D9-22082DE74609}">
      <dsp:nvSpPr>
        <dsp:cNvPr id="0" name=""/>
        <dsp:cNvSpPr/>
      </dsp:nvSpPr>
      <dsp:spPr>
        <a:xfrm>
          <a:off x="3790088" y="836141"/>
          <a:ext cx="649423" cy="64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43B4FA-D13F-47F9-BCFC-950CF086881B}">
      <dsp:nvSpPr>
        <dsp:cNvPr id="0" name=""/>
        <dsp:cNvSpPr/>
      </dsp:nvSpPr>
      <dsp:spPr>
        <a:xfrm>
          <a:off x="3393217" y="1743899"/>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Applicants will undergo strict vetting procedures.</a:t>
          </a:r>
          <a:endParaRPr lang="en-US" sz="1100" kern="1200" dirty="0"/>
        </a:p>
      </dsp:txBody>
      <dsp:txXfrm>
        <a:off x="3393217" y="1743899"/>
        <a:ext cx="1443164" cy="814034"/>
      </dsp:txXfrm>
    </dsp:sp>
    <dsp:sp modelId="{CBCD5925-0B6C-4CBE-8915-F9C958E2E6E9}">
      <dsp:nvSpPr>
        <dsp:cNvPr id="0" name=""/>
        <dsp:cNvSpPr/>
      </dsp:nvSpPr>
      <dsp:spPr>
        <a:xfrm>
          <a:off x="5485805" y="836141"/>
          <a:ext cx="649423" cy="649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3D6EC1-073D-4339-B17F-E6A49CCA9FEB}">
      <dsp:nvSpPr>
        <dsp:cNvPr id="0" name=""/>
        <dsp:cNvSpPr/>
      </dsp:nvSpPr>
      <dsp:spPr>
        <a:xfrm>
          <a:off x="5088935" y="1743899"/>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Necessary pre-employment checks must be carried out.</a:t>
          </a:r>
          <a:endParaRPr lang="en-US" sz="1100" kern="1200" dirty="0"/>
        </a:p>
      </dsp:txBody>
      <dsp:txXfrm>
        <a:off x="5088935" y="1743899"/>
        <a:ext cx="1443164" cy="814034"/>
      </dsp:txXfrm>
    </dsp:sp>
    <dsp:sp modelId="{2443385A-EFE9-488F-BD28-59B6C99E97BF}">
      <dsp:nvSpPr>
        <dsp:cNvPr id="0" name=""/>
        <dsp:cNvSpPr/>
      </dsp:nvSpPr>
      <dsp:spPr>
        <a:xfrm>
          <a:off x="7181523" y="836141"/>
          <a:ext cx="649423" cy="649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07E17-9E7B-439F-9C26-BFE534FA941E}">
      <dsp:nvSpPr>
        <dsp:cNvPr id="0" name=""/>
        <dsp:cNvSpPr/>
      </dsp:nvSpPr>
      <dsp:spPr>
        <a:xfrm>
          <a:off x="6784653" y="1743899"/>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Staff members should receive appropriate training to undertake their duties.</a:t>
          </a:r>
          <a:endParaRPr lang="en-US" sz="1100" kern="1200" dirty="0"/>
        </a:p>
      </dsp:txBody>
      <dsp:txXfrm>
        <a:off x="6784653" y="1743899"/>
        <a:ext cx="1443164" cy="814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AF4C0-DE02-4967-B58B-3CBC16383EAC}">
      <dsp:nvSpPr>
        <dsp:cNvPr id="0" name=""/>
        <dsp:cNvSpPr/>
      </dsp:nvSpPr>
      <dsp:spPr>
        <a:xfrm>
          <a:off x="0" y="551531"/>
          <a:ext cx="8229600" cy="1018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AC295-47FE-4331-B00B-9D4AA0605D7A}">
      <dsp:nvSpPr>
        <dsp:cNvPr id="0" name=""/>
        <dsp:cNvSpPr/>
      </dsp:nvSpPr>
      <dsp:spPr>
        <a:xfrm>
          <a:off x="308009" y="780629"/>
          <a:ext cx="560016" cy="560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9F0AC-85EA-4DD9-A7D1-4C9594A5913B}">
      <dsp:nvSpPr>
        <dsp:cNvPr id="0" name=""/>
        <dsp:cNvSpPr/>
      </dsp:nvSpPr>
      <dsp:spPr>
        <a:xfrm>
          <a:off x="1176034" y="551531"/>
          <a:ext cx="7053565" cy="101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61" tIns="107761" rIns="107761" bIns="107761" numCol="1" spcCol="1270" anchor="ctr" anchorCtr="0">
          <a:noAutofit/>
        </a:bodyPr>
        <a:lstStyle/>
        <a:p>
          <a:pPr marL="0" lvl="0" indent="0" algn="l" defTabSz="844550">
            <a:lnSpc>
              <a:spcPct val="90000"/>
            </a:lnSpc>
            <a:spcBef>
              <a:spcPct val="0"/>
            </a:spcBef>
            <a:spcAft>
              <a:spcPct val="35000"/>
            </a:spcAft>
            <a:buNone/>
          </a:pPr>
          <a:r>
            <a:rPr lang="en-GB" sz="1900" kern="1200" dirty="0"/>
            <a:t>If staff have a concern or an allegation about another member of staff, this should be reported to the headteacher, head of school or principal. </a:t>
          </a:r>
          <a:endParaRPr lang="en-US" sz="1900" kern="1200" dirty="0"/>
        </a:p>
      </dsp:txBody>
      <dsp:txXfrm>
        <a:off x="1176034" y="551531"/>
        <a:ext cx="7053565" cy="1018212"/>
      </dsp:txXfrm>
    </dsp:sp>
    <dsp:sp modelId="{A227C2D3-6BC1-467E-9DE5-C9BF839773F4}">
      <dsp:nvSpPr>
        <dsp:cNvPr id="0" name=""/>
        <dsp:cNvSpPr/>
      </dsp:nvSpPr>
      <dsp:spPr>
        <a:xfrm>
          <a:off x="0" y="1824296"/>
          <a:ext cx="8229600" cy="1018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3CBF-0756-43FD-82F6-B001402E5414}">
      <dsp:nvSpPr>
        <dsp:cNvPr id="0" name=""/>
        <dsp:cNvSpPr/>
      </dsp:nvSpPr>
      <dsp:spPr>
        <a:xfrm>
          <a:off x="308009" y="2053394"/>
          <a:ext cx="560016" cy="5600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37A06-9C1C-4804-8780-63C6BC28470E}">
      <dsp:nvSpPr>
        <dsp:cNvPr id="0" name=""/>
        <dsp:cNvSpPr/>
      </dsp:nvSpPr>
      <dsp:spPr>
        <a:xfrm>
          <a:off x="1176034" y="1824296"/>
          <a:ext cx="7053565" cy="101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61" tIns="107761" rIns="107761" bIns="107761" numCol="1" spcCol="1270" anchor="ctr" anchorCtr="0">
          <a:noAutofit/>
        </a:bodyPr>
        <a:lstStyle/>
        <a:p>
          <a:pPr marL="0" lvl="0" indent="0" algn="l" defTabSz="844550">
            <a:lnSpc>
              <a:spcPct val="90000"/>
            </a:lnSpc>
            <a:spcBef>
              <a:spcPct val="0"/>
            </a:spcBef>
            <a:spcAft>
              <a:spcPct val="35000"/>
            </a:spcAft>
            <a:buNone/>
          </a:pPr>
          <a:r>
            <a:rPr lang="en-GB" sz="1900" kern="1200" dirty="0"/>
            <a:t>If there is a concern or allegation about the headteacher, head of school or principal, this should be reported to the chair of governors or chair of committee.</a:t>
          </a:r>
          <a:endParaRPr lang="en-US" sz="1900" kern="1200" dirty="0"/>
        </a:p>
      </dsp:txBody>
      <dsp:txXfrm>
        <a:off x="1176034" y="1824296"/>
        <a:ext cx="7053565" cy="10182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12/09/2024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63031EDC-A21F-493C-BAE1-06B14D60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dirty="0"/>
          </a:p>
        </p:txBody>
      </p:sp>
      <p:sp>
        <p:nvSpPr>
          <p:cNvPr id="4" name="Rectangle 3">
            <a:extLst>
              <a:ext uri="{FF2B5EF4-FFF2-40B4-BE49-F238E27FC236}">
                <a16:creationId xmlns:a16="http://schemas.microsoft.com/office/drawing/2014/main" id="{FE4B6B84-A2AA-E76C-9702-B0362DA95027}"/>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dirty="0"/>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Rectangle 4">
            <a:extLst>
              <a:ext uri="{FF2B5EF4-FFF2-40B4-BE49-F238E27FC236}">
                <a16:creationId xmlns:a16="http://schemas.microsoft.com/office/drawing/2014/main" id="{B03546BA-17BB-39E0-B230-7EA4D138394D}"/>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326B4678-B200-03F3-BD67-500106AFAB2A}"/>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1B4CC0C-06BC-4A63-8B6F-3CB9B8024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4" name="Rectangle 3">
            <a:extLst>
              <a:ext uri="{FF2B5EF4-FFF2-40B4-BE49-F238E27FC236}">
                <a16:creationId xmlns:a16="http://schemas.microsoft.com/office/drawing/2014/main" id="{9138C9CC-DDE3-3AEC-8B20-C6CF7EFC99FD}"/>
              </a:ext>
            </a:extLst>
          </p:cNvPr>
          <p:cNvSpPr/>
          <p:nvPr userDrawn="1"/>
        </p:nvSpPr>
        <p:spPr>
          <a:xfrm>
            <a:off x="6804248" y="4453622"/>
            <a:ext cx="1152128" cy="689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D81D60D-E084-4DB7-953A-539BC6C9B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PAGE </a:t>
            </a:r>
            <a:fld id="{45A89BE1-5792-4ACB-BF4C-7FAB88C6C5B7}" type="slidenum">
              <a:rPr lang="en-GB" smtClean="0">
                <a:solidFill>
                  <a:schemeClr val="bg1"/>
                </a:solidFill>
              </a:rPr>
              <a:pPr/>
              <a:t>‹#›</a:t>
            </a:fld>
            <a:endParaRPr lang="en-GB" dirty="0">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A141043-4338-61E3-4E1E-A327FE58AEC2}"/>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99E5E02-6A8B-EDEE-A17F-EF53FB3EC350}"/>
              </a:ext>
            </a:extLst>
          </p:cNvPr>
          <p:cNvSpPr/>
          <p:nvPr userDrawn="1"/>
        </p:nvSpPr>
        <p:spPr>
          <a:xfrm>
            <a:off x="6804248" y="4371950"/>
            <a:ext cx="1152128" cy="771550"/>
          </a:xfrm>
          <a:prstGeom prst="rect">
            <a:avLst/>
          </a:prstGeom>
          <a:solidFill>
            <a:srgbClr val="E121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tx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7C5E5F1-D6AF-EF7D-00EA-1DF0210C757E}"/>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EB5C9F9-533F-8516-AA13-F2A3EA323E69}"/>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219586B8-2E6F-BEB8-3698-6EAAC6D1439B}"/>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0C14C13F-DE62-6C54-12D1-2AA4389A2763}"/>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D1002304-2C54-1346-E025-59CA76A235D9}"/>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TextBox 4">
            <a:extLst>
              <a:ext uri="{FF2B5EF4-FFF2-40B4-BE49-F238E27FC236}">
                <a16:creationId xmlns:a16="http://schemas.microsoft.com/office/drawing/2014/main" id="{905E08F1-6F5E-32AE-B863-2345A536C9CF}"/>
              </a:ext>
            </a:extLst>
          </p:cNvPr>
          <p:cNvSpPr txBox="1"/>
          <p:nvPr userDrawn="1">
            <p:extLst>
              <p:ext uri="{1162E1C5-73C7-4A58-AE30-91384D911F3F}">
                <p184:classification xmlns:p184="http://schemas.microsoft.com/office/powerpoint/2018/4/main" val="ftr"/>
              </p:ext>
            </p:extLst>
          </p:nvPr>
        </p:nvSpPr>
        <p:spPr>
          <a:xfrm>
            <a:off x="4341813" y="4991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rmingham.gov.uk/downloads/file/18619/bcc_no_platform_policy" TargetMode="External"/><Relationship Id="rId2" Type="http://schemas.openxmlformats.org/officeDocument/2006/relationships/hyperlink" Target="https://www.gov.uk/government/collections/keeping-children-safe-in-out-of-school-setting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v.uk/government/publications/criminal-exploitation-of-children-and-vulnerable-adults-county-lin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C1bT5kFN8NM"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b2TZf5H5hKg" TargetMode="External"/><Relationship Id="rId2" Type="http://schemas.openxmlformats.org/officeDocument/2006/relationships/hyperlink" Target="https://lscpbirmingham.org.uk/wp-content/uploads/2023/03/Tackling-Neglect-in-Birmingham-A-Strategy-for-Children-and-Young-People-2022-2026-10.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www.birmingham.gov.uk/info/50224/birmingham_children_s_partnership/2156/birmingham_children_s_partnership_-_resources" TargetMode="External"/><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hyperlink" Target="https://booking.lscpbirmingham.org.uk/elearning-list"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nspcc.org.uk/" TargetMode="External"/><Relationship Id="rId13" Type="http://schemas.openxmlformats.org/officeDocument/2006/relationships/hyperlink" Target="https://proceduresonline.com/trixcms1/media/6748/combined-cse-cce-procedure-for-empower-u-hub-final-august-2020.pdf" TargetMode="External"/><Relationship Id="rId3" Type="http://schemas.openxmlformats.org/officeDocument/2006/relationships/hyperlink" Target="https://lscpbirmingham.org.uk/child-exploitation" TargetMode="External"/><Relationship Id="rId7" Type="http://schemas.openxmlformats.org/officeDocument/2006/relationships/hyperlink" Target="https://www.stgilestrust.org.uk/support-us/keep-children-safe/vulnerabilities-to-child-criminal-exploitation/" TargetMode="External"/><Relationship Id="rId12" Type="http://schemas.openxmlformats.org/officeDocument/2006/relationships/hyperlink" Target="https://westmidlands-vrp.org/app/uploads/2021/12/WM-VRU-Our-Offer-Birmingham.pdf?x51021" TargetMode="External"/><Relationship Id="rId2" Type="http://schemas.openxmlformats.org/officeDocument/2006/relationships/hyperlink" Target="https://www.barnardos.org.uk/what-we-do/protecting-children/cse" TargetMode="External"/><Relationship Id="rId16" Type="http://schemas.openxmlformats.org/officeDocument/2006/relationships/hyperlink" Target="https://www.gov.uk/guidance/forced-marriage" TargetMode="External"/><Relationship Id="rId1" Type="http://schemas.openxmlformats.org/officeDocument/2006/relationships/slideLayout" Target="../slideLayouts/slideLayout6.xml"/><Relationship Id="rId6" Type="http://schemas.openxmlformats.org/officeDocument/2006/relationships/hyperlink" Target="https://www.csepoliceandprevention.org.uk/toolkits" TargetMode="External"/><Relationship Id="rId11" Type="http://schemas.openxmlformats.org/officeDocument/2006/relationships/hyperlink" Target="https://westmidlands-vrp.org/supporting-places/birmingham/" TargetMode="External"/><Relationship Id="rId5" Type="http://schemas.openxmlformats.org/officeDocument/2006/relationships/hyperlink" Target="https://www.csepoliceandprevention.org.uk/sites/default/files/Exploitation%20Toolkit.pdf" TargetMode="External"/><Relationship Id="rId15" Type="http://schemas.openxmlformats.org/officeDocument/2006/relationships/hyperlink" Target="https://lscpbirmingham.org.uk/wp-content/uploads/2023/03/Tackling-Neglect-in-Birmingham-A-Strategy-for-Children-and-Young-People-2022-2026-10.pdf" TargetMode="External"/><Relationship Id="rId10" Type="http://schemas.openxmlformats.org/officeDocument/2006/relationships/hyperlink" Target="https://www.birmingham.gov.uk/info/50224/birmingham_children_s_partnership/2156/birmingham_children_s_partnership_-_resources/2" TargetMode="External"/><Relationship Id="rId4" Type="http://schemas.openxmlformats.org/officeDocument/2006/relationships/hyperlink" Target="https://www.childrenssociety.org.uk/information/professionals/resources/defining-child-criminal-exploitation" TargetMode="External"/><Relationship Id="rId9" Type="http://schemas.openxmlformats.org/officeDocument/2006/relationships/hyperlink" Target="https://www.birmingham.gov.uk/downloads/download/2900/kcsie_key_themes_dsl_resources_other_-_contextual_safeguarding" TargetMode="External"/><Relationship Id="rId14" Type="http://schemas.openxmlformats.org/officeDocument/2006/relationships/hyperlink" Target="https://www.gov.uk/government/publications/domestic-abuse-bill-2020-factsheets/domestic-abuse-bill-2020-overarching-factshee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CASSEducation@birmingham.gov.uk" TargetMode="External"/><Relationship Id="rId2" Type="http://schemas.openxmlformats.org/officeDocument/2006/relationships/hyperlink" Target="mailto:Educationsafeguarding@birmingham.gov.uk" TargetMode="External"/><Relationship Id="rId1" Type="http://schemas.openxmlformats.org/officeDocument/2006/relationships/slideLayout" Target="../slideLayouts/slideLayout2.xml"/><Relationship Id="rId6" Type="http://schemas.openxmlformats.org/officeDocument/2006/relationships/hyperlink" Target="https://lscpbirmingham.org.uk/" TargetMode="External"/><Relationship Id="rId5" Type="http://schemas.openxmlformats.org/officeDocument/2006/relationships/hyperlink" Target="https://www.birmingham.gov.uk/info/50045/education_early_help_and_safeguarding" TargetMode="External"/><Relationship Id="rId4" Type="http://schemas.openxmlformats.org/officeDocument/2006/relationships/hyperlink" Target="mailto:OpEncompassBham@birmingham.gov.u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3CB4-522D-B702-4F30-BACED4F83522}"/>
              </a:ext>
            </a:extLst>
          </p:cNvPr>
          <p:cNvSpPr>
            <a:spLocks noGrp="1"/>
          </p:cNvSpPr>
          <p:nvPr>
            <p:ph type="title"/>
          </p:nvPr>
        </p:nvSpPr>
        <p:spPr>
          <a:xfrm>
            <a:off x="685800" y="1419622"/>
            <a:ext cx="7772400" cy="1512168"/>
          </a:xfrm>
        </p:spPr>
        <p:txBody>
          <a:bodyPr anchor="t">
            <a:normAutofit/>
          </a:bodyPr>
          <a:lstStyle/>
          <a:p>
            <a:pPr algn="ctr"/>
            <a:r>
              <a:rPr lang="en-GB" dirty="0"/>
              <a:t>KEEPING CHILDREN SAFE IN EDUCATION UPDATES &amp; Annual Safeguarding Training September 2024</a:t>
            </a:r>
          </a:p>
        </p:txBody>
      </p:sp>
      <p:sp>
        <p:nvSpPr>
          <p:cNvPr id="3" name="Subtitle 2">
            <a:extLst>
              <a:ext uri="{FF2B5EF4-FFF2-40B4-BE49-F238E27FC236}">
                <a16:creationId xmlns:a16="http://schemas.microsoft.com/office/drawing/2014/main" id="{1D356652-F838-3668-F83C-17016E4AFC78}"/>
              </a:ext>
            </a:extLst>
          </p:cNvPr>
          <p:cNvSpPr>
            <a:spLocks noGrp="1"/>
          </p:cNvSpPr>
          <p:nvPr>
            <p:ph type="body" idx="1"/>
          </p:nvPr>
        </p:nvSpPr>
        <p:spPr>
          <a:xfrm>
            <a:off x="483811" y="195487"/>
            <a:ext cx="7772400" cy="576064"/>
          </a:xfrm>
        </p:spPr>
        <p:txBody>
          <a:bodyPr anchor="b">
            <a:normAutofit/>
          </a:bodyPr>
          <a:lstStyle/>
          <a:p>
            <a:pPr algn="ctr"/>
            <a:r>
              <a:rPr lang="en-GB" dirty="0"/>
              <a:t>Birmingham City Council Education Safeguarding Team </a:t>
            </a:r>
          </a:p>
        </p:txBody>
      </p:sp>
    </p:spTree>
    <p:extLst>
      <p:ext uri="{BB962C8B-B14F-4D97-AF65-F5344CB8AC3E}">
        <p14:creationId xmlns:p14="http://schemas.microsoft.com/office/powerpoint/2010/main" val="397917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BBB8-91CC-E7E4-4F07-C324F368B775}"/>
              </a:ext>
            </a:extLst>
          </p:cNvPr>
          <p:cNvSpPr>
            <a:spLocks noGrp="1"/>
          </p:cNvSpPr>
          <p:nvPr>
            <p:ph type="title"/>
          </p:nvPr>
        </p:nvSpPr>
        <p:spPr>
          <a:xfrm>
            <a:off x="457200" y="205978"/>
            <a:ext cx="8229600" cy="745592"/>
          </a:xfrm>
        </p:spPr>
        <p:txBody>
          <a:bodyPr anchor="ctr">
            <a:normAutofit/>
          </a:bodyPr>
          <a:lstStyle/>
          <a:p>
            <a:r>
              <a:rPr lang="en-GB" dirty="0"/>
              <a:t>KCSIE 2024 Part 2 updates</a:t>
            </a:r>
            <a:endParaRPr lang="en-US" dirty="0"/>
          </a:p>
        </p:txBody>
      </p:sp>
      <p:sp>
        <p:nvSpPr>
          <p:cNvPr id="4" name="Slide Number Placeholder 3">
            <a:extLst>
              <a:ext uri="{FF2B5EF4-FFF2-40B4-BE49-F238E27FC236}">
                <a16:creationId xmlns:a16="http://schemas.microsoft.com/office/drawing/2014/main" id="{F1A779E9-C8C8-2E25-59F5-C03E2BF28DED}"/>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10</a:t>
            </a:fld>
            <a:endParaRPr lang="en-GB"/>
          </a:p>
        </p:txBody>
      </p:sp>
      <p:graphicFrame>
        <p:nvGraphicFramePr>
          <p:cNvPr id="6" name="Content Placeholder 2" descr="Gender Questioning&#10;The phrase ‘gender questioning’ has replaced the word ‘trans’.&#10;Children questioning their gender may have wider vulnerabilities i.e. complex mental health and/or psychological needs, ASD and/or ADHD.&#10;Schools should take a cautious approach to support a child questioning their gender.&#10;Schools should ‘provide a safe space’ has been changed to ‘create a culture’ where pupils can speak out or share any concerns with staff.&#10;">
            <a:extLst>
              <a:ext uri="{FF2B5EF4-FFF2-40B4-BE49-F238E27FC236}">
                <a16:creationId xmlns:a16="http://schemas.microsoft.com/office/drawing/2014/main" id="{2C77EC59-1D3E-481D-166D-94A6431A6626}"/>
              </a:ext>
            </a:extLst>
          </p:cNvPr>
          <p:cNvGraphicFramePr>
            <a:graphicFrameLocks noGrp="1"/>
          </p:cNvGraphicFramePr>
          <p:nvPr>
            <p:ph idx="1"/>
            <p:extLst>
              <p:ext uri="{D42A27DB-BD31-4B8C-83A1-F6EECF244321}">
                <p14:modId xmlns:p14="http://schemas.microsoft.com/office/powerpoint/2010/main" val="856505734"/>
              </p:ext>
            </p:extLst>
          </p:nvPr>
        </p:nvGraphicFramePr>
        <p:xfrm>
          <a:off x="457200" y="951570"/>
          <a:ext cx="8229600" cy="339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47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BA58-196F-7B34-262D-01E798764739}"/>
              </a:ext>
            </a:extLst>
          </p:cNvPr>
          <p:cNvSpPr>
            <a:spLocks noGrp="1"/>
          </p:cNvSpPr>
          <p:nvPr>
            <p:ph type="title"/>
          </p:nvPr>
        </p:nvSpPr>
        <p:spPr>
          <a:xfrm>
            <a:off x="457200" y="205978"/>
            <a:ext cx="8229600" cy="745592"/>
          </a:xfrm>
        </p:spPr>
        <p:txBody>
          <a:bodyPr anchor="ctr">
            <a:normAutofit/>
          </a:bodyPr>
          <a:lstStyle/>
          <a:p>
            <a:r>
              <a:rPr lang="en-GB" dirty="0"/>
              <a:t>KCSIE 2024 Part 2 updates.</a:t>
            </a:r>
          </a:p>
        </p:txBody>
      </p:sp>
      <p:sp>
        <p:nvSpPr>
          <p:cNvPr id="3" name="Content Placeholder 2">
            <a:extLst>
              <a:ext uri="{FF2B5EF4-FFF2-40B4-BE49-F238E27FC236}">
                <a16:creationId xmlns:a16="http://schemas.microsoft.com/office/drawing/2014/main" id="{5E4A5647-D45B-026C-E600-6DE494E0E782}"/>
              </a:ext>
            </a:extLst>
          </p:cNvPr>
          <p:cNvSpPr>
            <a:spLocks noGrp="1"/>
          </p:cNvSpPr>
          <p:nvPr>
            <p:ph idx="1"/>
          </p:nvPr>
        </p:nvSpPr>
        <p:spPr>
          <a:xfrm>
            <a:off x="457200" y="1059582"/>
            <a:ext cx="8229600" cy="3394040"/>
          </a:xfrm>
        </p:spPr>
        <p:txBody>
          <a:bodyPr>
            <a:normAutofit/>
          </a:bodyPr>
          <a:lstStyle/>
          <a:p>
            <a:pPr marL="0" indent="0">
              <a:buNone/>
            </a:pPr>
            <a:r>
              <a:rPr lang="en-GB" b="1" u="sng"/>
              <a:t>Alternative Provision</a:t>
            </a:r>
          </a:p>
          <a:p>
            <a:r>
              <a:rPr lang="en-GB"/>
              <a:t>If a school places a child in alternative provision, the school continues to be responsible for safeguarding the pupil. Schools should ensure the placement meets the pupils needs. </a:t>
            </a:r>
          </a:p>
          <a:p>
            <a:endParaRPr lang="en-GB"/>
          </a:p>
          <a:p>
            <a:pPr marL="0" indent="0">
              <a:buNone/>
            </a:pPr>
            <a:endParaRPr lang="en-GB"/>
          </a:p>
          <a:p>
            <a:pPr marL="0" indent="0">
              <a:buNone/>
            </a:pPr>
            <a:endParaRPr lang="en-GB"/>
          </a:p>
        </p:txBody>
      </p:sp>
      <p:sp>
        <p:nvSpPr>
          <p:cNvPr id="9" name="Slide Number Placeholder 3">
            <a:extLst>
              <a:ext uri="{FF2B5EF4-FFF2-40B4-BE49-F238E27FC236}">
                <a16:creationId xmlns:a16="http://schemas.microsoft.com/office/drawing/2014/main" id="{5AEB14B3-985E-2D75-B274-E3531BA5F00B}"/>
              </a:ext>
            </a:extLst>
          </p:cNvPr>
          <p:cNvSpPr>
            <a:spLocks noGrp="1"/>
          </p:cNvSpPr>
          <p:nvPr>
            <p:ph type="sldNum" sz="quarter" idx="4"/>
          </p:nvPr>
        </p:nvSpPr>
        <p:spPr>
          <a:xfrm>
            <a:off x="377863" y="4836189"/>
            <a:ext cx="2133600" cy="273844"/>
          </a:xfrm>
        </p:spPr>
        <p:txBody>
          <a:bodyPr/>
          <a:lstStyle/>
          <a:p>
            <a:pPr>
              <a:spcAft>
                <a:spcPts val="600"/>
              </a:spcAft>
            </a:pPr>
            <a:r>
              <a:rPr lang="en-GB"/>
              <a:t>PAGE </a:t>
            </a:r>
            <a:fld id="{45A89BE1-5792-4ACB-BF4C-7FAB88C6C5B7}" type="slidenum">
              <a:rPr lang="en-GB" smtClean="0"/>
              <a:pPr>
                <a:spcAft>
                  <a:spcPts val="600"/>
                </a:spcAft>
              </a:pPr>
              <a:t>11</a:t>
            </a:fld>
            <a:endParaRPr lang="en-GB"/>
          </a:p>
        </p:txBody>
      </p:sp>
      <p:sp>
        <p:nvSpPr>
          <p:cNvPr id="4" name="Slide Number Placeholder 3" hidden="1">
            <a:extLst>
              <a:ext uri="{FF2B5EF4-FFF2-40B4-BE49-F238E27FC236}">
                <a16:creationId xmlns:a16="http://schemas.microsoft.com/office/drawing/2014/main" id="{C5805424-C761-CD1C-CE14-6AAE3E62F73D}"/>
              </a:ext>
            </a:extLst>
          </p:cNvPr>
          <p:cNvSpPr>
            <a:spLocks noGrp="1"/>
          </p:cNvSpPr>
          <p:nvPr>
            <p:ph type="sldNum" sz="quarter" idx="4294967295"/>
          </p:nvPr>
        </p:nvSpPr>
        <p:spPr>
          <a:xfrm>
            <a:off x="377863" y="4836189"/>
            <a:ext cx="2133600" cy="273844"/>
          </a:xfrm>
        </p:spPr>
        <p:txBody>
          <a:bodyPr/>
          <a:lstStyle/>
          <a:p>
            <a:pPr>
              <a:spcAft>
                <a:spcPts val="600"/>
              </a:spcAft>
            </a:pPr>
            <a:r>
              <a:rPr lang="en-GB"/>
              <a:t>PAGE </a:t>
            </a:r>
            <a:fld id="{45A89BE1-5792-4ACB-BF4C-7FAB88C6C5B7}" type="slidenum">
              <a:rPr lang="en-GB" smtClean="0"/>
              <a:pPr>
                <a:spcAft>
                  <a:spcPts val="600"/>
                </a:spcAft>
              </a:pPr>
              <a:t>11</a:t>
            </a:fld>
            <a:endParaRPr lang="en-GB"/>
          </a:p>
        </p:txBody>
      </p:sp>
    </p:spTree>
    <p:extLst>
      <p:ext uri="{BB962C8B-B14F-4D97-AF65-F5344CB8AC3E}">
        <p14:creationId xmlns:p14="http://schemas.microsoft.com/office/powerpoint/2010/main" val="33526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564-9C93-91F7-C144-10F649BDB0D7}"/>
              </a:ext>
            </a:extLst>
          </p:cNvPr>
          <p:cNvSpPr>
            <a:spLocks noGrp="1"/>
          </p:cNvSpPr>
          <p:nvPr>
            <p:ph type="title"/>
          </p:nvPr>
        </p:nvSpPr>
        <p:spPr/>
        <p:txBody>
          <a:bodyPr anchor="ctr">
            <a:normAutofit/>
          </a:bodyPr>
          <a:lstStyle/>
          <a:p>
            <a:r>
              <a:rPr lang="en-GB"/>
              <a:t>KCSIE 2024 Part 5 updates</a:t>
            </a:r>
            <a:endParaRPr lang="en-US"/>
          </a:p>
        </p:txBody>
      </p:sp>
      <p:graphicFrame>
        <p:nvGraphicFramePr>
          <p:cNvPr id="6" name="Content Placeholder 2" descr="Updated Early Help Definition.&#10; &#10;Support for children of all ages that improves a family’s resilience or reduces the chance of a problem getting worse.&#10;">
            <a:extLst>
              <a:ext uri="{FF2B5EF4-FFF2-40B4-BE49-F238E27FC236}">
                <a16:creationId xmlns:a16="http://schemas.microsoft.com/office/drawing/2014/main" id="{BABFBBAF-98C2-A310-457F-E48BFE921F36}"/>
              </a:ext>
            </a:extLst>
          </p:cNvPr>
          <p:cNvGraphicFramePr>
            <a:graphicFrameLocks noGrp="1"/>
          </p:cNvGraphicFramePr>
          <p:nvPr>
            <p:ph idx="1"/>
            <p:extLst>
              <p:ext uri="{D42A27DB-BD31-4B8C-83A1-F6EECF244321}">
                <p14:modId xmlns:p14="http://schemas.microsoft.com/office/powerpoint/2010/main" val="2266559906"/>
              </p:ext>
            </p:extLst>
          </p:nvPr>
        </p:nvGraphicFramePr>
        <p:xfrm>
          <a:off x="457200" y="1199108"/>
          <a:ext cx="8229600" cy="2745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C8103F3-5170-1A09-BA1B-C4BA70E83CE5}"/>
              </a:ext>
            </a:extLst>
          </p:cNvPr>
          <p:cNvSpPr>
            <a:spLocks noGrp="1"/>
          </p:cNvSpPr>
          <p:nvPr>
            <p:ph type="sldNum" sz="quarter" idx="4"/>
          </p:nvPr>
        </p:nvSpPr>
        <p:spPr/>
        <p:txBody>
          <a:bodyPr anchor="ctr">
            <a:normAutofit/>
          </a:bodyPr>
          <a:lstStyle/>
          <a:p>
            <a:pPr>
              <a:spcAft>
                <a:spcPts val="600"/>
              </a:spcAft>
            </a:pPr>
            <a:r>
              <a:rPr lang="en-GB"/>
              <a:t>PAGE </a:t>
            </a:r>
            <a:fld id="{45A89BE1-5792-4ACB-BF4C-7FAB88C6C5B7}" type="slidenum">
              <a:rPr lang="en-GB" smtClean="0"/>
              <a:pPr>
                <a:spcAft>
                  <a:spcPts val="600"/>
                </a:spcAft>
              </a:pPr>
              <a:t>12</a:t>
            </a:fld>
            <a:endParaRPr lang="en-GB"/>
          </a:p>
        </p:txBody>
      </p:sp>
    </p:spTree>
    <p:extLst>
      <p:ext uri="{BB962C8B-B14F-4D97-AF65-F5344CB8AC3E}">
        <p14:creationId xmlns:p14="http://schemas.microsoft.com/office/powerpoint/2010/main" val="244273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23B1-D02F-0EE5-0200-2D47E6957D99}"/>
              </a:ext>
            </a:extLst>
          </p:cNvPr>
          <p:cNvSpPr>
            <a:spLocks noGrp="1"/>
          </p:cNvSpPr>
          <p:nvPr>
            <p:ph type="title"/>
          </p:nvPr>
        </p:nvSpPr>
        <p:spPr>
          <a:xfrm>
            <a:off x="457200" y="205978"/>
            <a:ext cx="8229600" cy="745592"/>
          </a:xfrm>
        </p:spPr>
        <p:txBody>
          <a:bodyPr anchor="ctr">
            <a:normAutofit/>
          </a:bodyPr>
          <a:lstStyle/>
          <a:p>
            <a:r>
              <a:rPr lang="en-GB" dirty="0"/>
              <a:t>Online Safety</a:t>
            </a:r>
          </a:p>
        </p:txBody>
      </p:sp>
      <p:sp>
        <p:nvSpPr>
          <p:cNvPr id="4" name="Slide Number Placeholder 3">
            <a:extLst>
              <a:ext uri="{FF2B5EF4-FFF2-40B4-BE49-F238E27FC236}">
                <a16:creationId xmlns:a16="http://schemas.microsoft.com/office/drawing/2014/main" id="{7F2C4F20-C8B3-8F4C-1121-E6739CA44A21}"/>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dirty="0"/>
              <a:t>PAGE </a:t>
            </a:r>
            <a:fld id="{45A89BE1-5792-4ACB-BF4C-7FAB88C6C5B7}" type="slidenum">
              <a:rPr lang="en-GB" smtClean="0"/>
              <a:pPr>
                <a:spcAft>
                  <a:spcPts val="600"/>
                </a:spcAft>
              </a:pPr>
              <a:t>13</a:t>
            </a:fld>
            <a:endParaRPr lang="en-GB"/>
          </a:p>
        </p:txBody>
      </p:sp>
      <p:graphicFrame>
        <p:nvGraphicFramePr>
          <p:cNvPr id="6" name="Content Placeholder 2" descr="The DSL should take lead responsibility for updates on Online Safety.&#10;Staff Safeguarding and Child Protection training should include an understanding of online safety.&#10;Reiteration that schools should follow the recently published DfE publication of filtering and monitoring standards and guidance.&#10;Governing bodies/proprietors strategic training should include an understanding of online safety and should review the standards with IT staff and service providers.&#10;Schools should consider meeting the Cyber security standards.&#10;The Safeguarding and Child Protection Policy should reflect the individual schools’ approach to online safety on school devices and networks.&#10;">
            <a:extLst>
              <a:ext uri="{FF2B5EF4-FFF2-40B4-BE49-F238E27FC236}">
                <a16:creationId xmlns:a16="http://schemas.microsoft.com/office/drawing/2014/main" id="{ED2CC6E6-6354-E4EE-87E9-3FE7C979912D}"/>
              </a:ext>
            </a:extLst>
          </p:cNvPr>
          <p:cNvGraphicFramePr>
            <a:graphicFrameLocks noGrp="1"/>
          </p:cNvGraphicFramePr>
          <p:nvPr>
            <p:ph idx="1"/>
            <p:extLst>
              <p:ext uri="{D42A27DB-BD31-4B8C-83A1-F6EECF244321}">
                <p14:modId xmlns:p14="http://schemas.microsoft.com/office/powerpoint/2010/main" val="1867135348"/>
              </p:ext>
            </p:extLst>
          </p:nvPr>
        </p:nvGraphicFramePr>
        <p:xfrm>
          <a:off x="457200" y="1059582"/>
          <a:ext cx="8229600" cy="339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1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E6445B-8D69-8F73-9C66-C42719886028}"/>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14</a:t>
            </a:fld>
            <a:endParaRPr lang="en-GB"/>
          </a:p>
        </p:txBody>
      </p:sp>
      <p:sp>
        <p:nvSpPr>
          <p:cNvPr id="2" name="Title 1">
            <a:extLst>
              <a:ext uri="{FF2B5EF4-FFF2-40B4-BE49-F238E27FC236}">
                <a16:creationId xmlns:a16="http://schemas.microsoft.com/office/drawing/2014/main" id="{15AF6ED7-B1D2-7707-1008-DE9BD2792685}"/>
              </a:ext>
            </a:extLst>
          </p:cNvPr>
          <p:cNvSpPr>
            <a:spLocks noGrp="1"/>
          </p:cNvSpPr>
          <p:nvPr>
            <p:ph type="title"/>
          </p:nvPr>
        </p:nvSpPr>
        <p:spPr>
          <a:xfrm>
            <a:off x="457200" y="205978"/>
            <a:ext cx="8229600" cy="745592"/>
          </a:xfrm>
        </p:spPr>
        <p:txBody>
          <a:bodyPr anchor="ctr">
            <a:normAutofit/>
          </a:bodyPr>
          <a:lstStyle/>
          <a:p>
            <a:r>
              <a:rPr lang="en-GB" dirty="0"/>
              <a:t>Online Safety.</a:t>
            </a:r>
          </a:p>
        </p:txBody>
      </p:sp>
      <p:graphicFrame>
        <p:nvGraphicFramePr>
          <p:cNvPr id="8" name="Content Placeholder 2" descr="All staff should be aware of the dangers young people face online.&#10;Risks include: criminal and sexual exploitation, online child on child abuse, exposure to inappropriate adult content, online grooming, radicalisation, sexting, upskirting and sharing of indecent images.">
            <a:extLst>
              <a:ext uri="{FF2B5EF4-FFF2-40B4-BE49-F238E27FC236}">
                <a16:creationId xmlns:a16="http://schemas.microsoft.com/office/drawing/2014/main" id="{D1108A4D-A96D-9EC1-C698-31467B87574D}"/>
              </a:ext>
            </a:extLst>
          </p:cNvPr>
          <p:cNvGraphicFramePr>
            <a:graphicFrameLocks noGrp="1"/>
          </p:cNvGraphicFramePr>
          <p:nvPr>
            <p:ph idx="1"/>
            <p:extLst>
              <p:ext uri="{D42A27DB-BD31-4B8C-83A1-F6EECF244321}">
                <p14:modId xmlns:p14="http://schemas.microsoft.com/office/powerpoint/2010/main" val="3117740784"/>
              </p:ext>
            </p:extLst>
          </p:nvPr>
        </p:nvGraphicFramePr>
        <p:xfrm>
          <a:off x="457200" y="105886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4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304-8C80-DDB2-E020-9DF37FA42ABF}"/>
              </a:ext>
            </a:extLst>
          </p:cNvPr>
          <p:cNvSpPr>
            <a:spLocks noGrp="1"/>
          </p:cNvSpPr>
          <p:nvPr>
            <p:ph type="title"/>
          </p:nvPr>
        </p:nvSpPr>
        <p:spPr/>
        <p:txBody>
          <a:bodyPr>
            <a:normAutofit fontScale="90000"/>
          </a:bodyPr>
          <a:lstStyle/>
          <a:p>
            <a:r>
              <a:rPr lang="en-GB" dirty="0"/>
              <a:t>Consensual and non-consensual sharing of indecent images as part of child on child abuse</a:t>
            </a:r>
          </a:p>
        </p:txBody>
      </p:sp>
      <p:sp>
        <p:nvSpPr>
          <p:cNvPr id="3" name="Content Placeholder 2">
            <a:extLst>
              <a:ext uri="{FF2B5EF4-FFF2-40B4-BE49-F238E27FC236}">
                <a16:creationId xmlns:a16="http://schemas.microsoft.com/office/drawing/2014/main" id="{D20A2BB6-1DCD-15AE-0CDE-0380E4FF8F0E}"/>
              </a:ext>
            </a:extLst>
          </p:cNvPr>
          <p:cNvSpPr>
            <a:spLocks noGrp="1"/>
          </p:cNvSpPr>
          <p:nvPr>
            <p:ph idx="1"/>
          </p:nvPr>
        </p:nvSpPr>
        <p:spPr/>
        <p:txBody>
          <a:bodyPr/>
          <a:lstStyle/>
          <a:p>
            <a:r>
              <a:rPr lang="en-GB" dirty="0">
                <a:latin typeface="+mn-lt"/>
              </a:rPr>
              <a:t>Your policy should include the school’s approach to dealing with consensual and non-consensual sharing of nude and semi-nude images and/or videos, known as sexting or youth produced sexual imagery.</a:t>
            </a:r>
          </a:p>
          <a:p>
            <a:r>
              <a:rPr lang="en-GB" dirty="0">
                <a:latin typeface="+mn-lt"/>
              </a:rPr>
              <a:t>DfE provides Searching Screening and Confiscation Advice for schools.</a:t>
            </a:r>
          </a:p>
          <a:p>
            <a:r>
              <a:rPr lang="en-GB" dirty="0">
                <a:latin typeface="+mn-lt"/>
              </a:rPr>
              <a:t>UKCIS Education Group has published </a:t>
            </a:r>
            <a:r>
              <a:rPr lang="en-GB" i="1" dirty="0">
                <a:latin typeface="+mn-lt"/>
              </a:rPr>
              <a:t>Sharing nudes and semi-nudes: advice for education settings working with children and young people </a:t>
            </a:r>
            <a:r>
              <a:rPr lang="en-GB" dirty="0">
                <a:latin typeface="+mn-lt"/>
              </a:rPr>
              <a:t>which outlines how to respond to an incident of nude and/or semi nude being shared.</a:t>
            </a:r>
          </a:p>
          <a:p>
            <a:pPr marL="0" indent="0">
              <a:buNone/>
            </a:pPr>
            <a:endParaRPr lang="en-GB" dirty="0"/>
          </a:p>
        </p:txBody>
      </p:sp>
      <p:sp>
        <p:nvSpPr>
          <p:cNvPr id="4" name="Slide Number Placeholder 3">
            <a:extLst>
              <a:ext uri="{FF2B5EF4-FFF2-40B4-BE49-F238E27FC236}">
                <a16:creationId xmlns:a16="http://schemas.microsoft.com/office/drawing/2014/main" id="{536B5DBC-B99C-A14B-942D-FF18A8F73691}"/>
              </a:ext>
            </a:extLst>
          </p:cNvPr>
          <p:cNvSpPr>
            <a:spLocks noGrp="1"/>
          </p:cNvSpPr>
          <p:nvPr>
            <p:ph type="sldNum" sz="quarter" idx="4"/>
          </p:nvPr>
        </p:nvSpPr>
        <p:spPr/>
        <p:txBody>
          <a:bodyPr/>
          <a:lstStyle/>
          <a:p>
            <a:r>
              <a:rPr lang="en-GB" dirty="0"/>
              <a:t>PAGE </a:t>
            </a:r>
            <a:fld id="{45A89BE1-5792-4ACB-BF4C-7FAB88C6C5B7}" type="slidenum">
              <a:rPr lang="en-GB" smtClean="0"/>
              <a:pPr/>
              <a:t>15</a:t>
            </a:fld>
            <a:endParaRPr lang="en-GB" dirty="0"/>
          </a:p>
        </p:txBody>
      </p:sp>
    </p:spTree>
    <p:extLst>
      <p:ext uri="{BB962C8B-B14F-4D97-AF65-F5344CB8AC3E}">
        <p14:creationId xmlns:p14="http://schemas.microsoft.com/office/powerpoint/2010/main" val="25108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C73E-D7C9-0349-651A-2C9B2455C356}"/>
              </a:ext>
            </a:extLst>
          </p:cNvPr>
          <p:cNvSpPr>
            <a:spLocks noGrp="1"/>
          </p:cNvSpPr>
          <p:nvPr>
            <p:ph type="title"/>
          </p:nvPr>
        </p:nvSpPr>
        <p:spPr/>
        <p:txBody>
          <a:bodyPr>
            <a:normAutofit fontScale="90000"/>
          </a:bodyPr>
          <a:lstStyle/>
          <a:p>
            <a:r>
              <a:rPr lang="en-GB" dirty="0"/>
              <a:t>Responsibility of schools to support parents with online safety</a:t>
            </a:r>
          </a:p>
        </p:txBody>
      </p:sp>
      <p:sp>
        <p:nvSpPr>
          <p:cNvPr id="3" name="Content Placeholder 2">
            <a:extLst>
              <a:ext uri="{FF2B5EF4-FFF2-40B4-BE49-F238E27FC236}">
                <a16:creationId xmlns:a16="http://schemas.microsoft.com/office/drawing/2014/main" id="{AAF403D1-79C8-F332-BFC6-141531D41016}"/>
              </a:ext>
            </a:extLst>
          </p:cNvPr>
          <p:cNvSpPr>
            <a:spLocks noGrp="1"/>
          </p:cNvSpPr>
          <p:nvPr>
            <p:ph idx="1"/>
          </p:nvPr>
        </p:nvSpPr>
        <p:spPr/>
        <p:txBody>
          <a:bodyPr/>
          <a:lstStyle/>
          <a:p>
            <a:r>
              <a:rPr lang="en-GB" dirty="0"/>
              <a:t>Schools and colleges should use communications with parents and carers to reinforce the importance of children being safe online and should share information with parents/carers about:</a:t>
            </a:r>
          </a:p>
          <a:p>
            <a:pPr lvl="1"/>
            <a:r>
              <a:rPr lang="en-GB" dirty="0"/>
              <a:t>What systems they have in place to filter and monitor online use</a:t>
            </a:r>
          </a:p>
          <a:p>
            <a:pPr lvl="1"/>
            <a:r>
              <a:rPr lang="en-GB" dirty="0"/>
              <a:t>What they are asking children to do online, including any sites they will be asked to access</a:t>
            </a:r>
          </a:p>
          <a:p>
            <a:pPr lvl="1"/>
            <a:r>
              <a:rPr lang="en-GB" dirty="0"/>
              <a:t>Who from the school or college their child is going to be interacting with online</a:t>
            </a:r>
          </a:p>
          <a:p>
            <a:pPr lvl="1"/>
            <a:endParaRPr lang="en-GB" dirty="0"/>
          </a:p>
          <a:p>
            <a:pPr lvl="1"/>
            <a:endParaRPr lang="en-GB" dirty="0"/>
          </a:p>
          <a:p>
            <a:pPr marL="389626" lvl="1" indent="0">
              <a:buNone/>
            </a:pPr>
            <a:r>
              <a:rPr lang="en-GB" dirty="0"/>
              <a:t> </a:t>
            </a:r>
          </a:p>
          <a:p>
            <a:pPr marL="681846" lvl="2" indent="0">
              <a:buNone/>
            </a:pPr>
            <a:endParaRPr lang="en-GB" dirty="0"/>
          </a:p>
        </p:txBody>
      </p:sp>
      <p:sp>
        <p:nvSpPr>
          <p:cNvPr id="4" name="Slide Number Placeholder 3">
            <a:extLst>
              <a:ext uri="{FF2B5EF4-FFF2-40B4-BE49-F238E27FC236}">
                <a16:creationId xmlns:a16="http://schemas.microsoft.com/office/drawing/2014/main" id="{1F95BE92-9245-5B8C-19BF-244268516021}"/>
              </a:ext>
            </a:extLst>
          </p:cNvPr>
          <p:cNvSpPr>
            <a:spLocks noGrp="1"/>
          </p:cNvSpPr>
          <p:nvPr>
            <p:ph type="sldNum" sz="quarter" idx="4"/>
          </p:nvPr>
        </p:nvSpPr>
        <p:spPr/>
        <p:txBody>
          <a:bodyPr/>
          <a:lstStyle/>
          <a:p>
            <a:r>
              <a:rPr lang="en-GB" dirty="0"/>
              <a:t>PAGE </a:t>
            </a:r>
            <a:fld id="{45A89BE1-5792-4ACB-BF4C-7FAB88C6C5B7}" type="slidenum">
              <a:rPr lang="en-GB" smtClean="0"/>
              <a:pPr/>
              <a:t>16</a:t>
            </a:fld>
            <a:endParaRPr lang="en-GB" dirty="0"/>
          </a:p>
        </p:txBody>
      </p:sp>
      <p:pic>
        <p:nvPicPr>
          <p:cNvPr id="5" name="Picture 4">
            <a:extLst>
              <a:ext uri="{FF2B5EF4-FFF2-40B4-BE49-F238E27FC236}">
                <a16:creationId xmlns:a16="http://schemas.microsoft.com/office/drawing/2014/main" id="{F03D2090-CAFA-353E-9D74-AEDC417A3B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70576" y="3516784"/>
            <a:ext cx="2016224" cy="722064"/>
          </a:xfrm>
          <a:prstGeom prst="rect">
            <a:avLst/>
          </a:prstGeom>
        </p:spPr>
      </p:pic>
      <p:pic>
        <p:nvPicPr>
          <p:cNvPr id="6" name="Picture 5">
            <a:extLst>
              <a:ext uri="{FF2B5EF4-FFF2-40B4-BE49-F238E27FC236}">
                <a16:creationId xmlns:a16="http://schemas.microsoft.com/office/drawing/2014/main" id="{E523FD36-FD66-A5A7-EBB4-16DAE8ECDE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8024" y="3445111"/>
            <a:ext cx="1656184" cy="793737"/>
          </a:xfrm>
          <a:prstGeom prst="rect">
            <a:avLst/>
          </a:prstGeom>
        </p:spPr>
      </p:pic>
    </p:spTree>
    <p:extLst>
      <p:ext uri="{BB962C8B-B14F-4D97-AF65-F5344CB8AC3E}">
        <p14:creationId xmlns:p14="http://schemas.microsoft.com/office/powerpoint/2010/main" val="6745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6E14-E950-A83D-122C-5D5F4311140F}"/>
              </a:ext>
            </a:extLst>
          </p:cNvPr>
          <p:cNvSpPr>
            <a:spLocks noGrp="1"/>
          </p:cNvSpPr>
          <p:nvPr>
            <p:ph type="title"/>
          </p:nvPr>
        </p:nvSpPr>
        <p:spPr/>
        <p:txBody>
          <a:bodyPr/>
          <a:lstStyle/>
          <a:p>
            <a:r>
              <a:rPr lang="en-GB" dirty="0"/>
              <a:t>Attendance</a:t>
            </a:r>
          </a:p>
        </p:txBody>
      </p:sp>
      <p:sp>
        <p:nvSpPr>
          <p:cNvPr id="3" name="Content Placeholder 2">
            <a:extLst>
              <a:ext uri="{FF2B5EF4-FFF2-40B4-BE49-F238E27FC236}">
                <a16:creationId xmlns:a16="http://schemas.microsoft.com/office/drawing/2014/main" id="{30F8413A-BED6-8540-B020-55BDE14C42F9}"/>
              </a:ext>
            </a:extLst>
          </p:cNvPr>
          <p:cNvSpPr>
            <a:spLocks noGrp="1"/>
          </p:cNvSpPr>
          <p:nvPr>
            <p:ph idx="1"/>
          </p:nvPr>
        </p:nvSpPr>
        <p:spPr>
          <a:xfrm>
            <a:off x="457200" y="951570"/>
            <a:ext cx="8229600" cy="3502052"/>
          </a:xfrm>
        </p:spPr>
        <p:txBody>
          <a:bodyPr>
            <a:normAutofit fontScale="92500" lnSpcReduction="10000"/>
          </a:bodyPr>
          <a:lstStyle/>
          <a:p>
            <a:pPr lvl="1"/>
            <a:r>
              <a:rPr lang="en-GB" sz="1800" dirty="0">
                <a:latin typeface="Arial Nova" panose="020B0504020202020204" pitchFamily="34" charset="0"/>
              </a:rPr>
              <a:t>Improving attendance is crucial for pupils’ attainment, wellbeing, and life chances. Regular attendance is linked to higher academic achievement and reduced risk of extra-familial harms.</a:t>
            </a:r>
          </a:p>
          <a:p>
            <a:pPr marL="389626" lvl="1" indent="0">
              <a:buNone/>
            </a:pPr>
            <a:endParaRPr lang="en-GB" sz="1800" dirty="0">
              <a:latin typeface="Arial Nova" panose="020B0504020202020204" pitchFamily="34" charset="0"/>
            </a:endParaRPr>
          </a:p>
          <a:p>
            <a:pPr lvl="1"/>
            <a:r>
              <a:rPr lang="en-GB" sz="1800" dirty="0">
                <a:latin typeface="Arial Nova" panose="020B0504020202020204" pitchFamily="34" charset="0"/>
              </a:rPr>
              <a:t>Schools should develop a culture promoting high attendance, have clear policies, accurately complete registers and build strong relationships with families to address barriers.</a:t>
            </a:r>
          </a:p>
          <a:p>
            <a:pPr marL="389626" lvl="1" indent="0">
              <a:buNone/>
            </a:pPr>
            <a:endParaRPr lang="en-GB" sz="1800" dirty="0">
              <a:latin typeface="Arial Nova" panose="020B0504020202020204" pitchFamily="34" charset="0"/>
            </a:endParaRPr>
          </a:p>
          <a:p>
            <a:pPr lvl="1"/>
            <a:r>
              <a:rPr lang="en-GB" sz="1800" dirty="0">
                <a:latin typeface="Arial Nova" panose="020B0504020202020204" pitchFamily="34" charset="0"/>
              </a:rPr>
              <a:t>Schools should regularly analyse attendance data to identify trends and areas for improvement.</a:t>
            </a:r>
          </a:p>
          <a:p>
            <a:pPr marL="389626" lvl="1" indent="0">
              <a:buNone/>
            </a:pPr>
            <a:endParaRPr lang="en-GB" sz="1800" dirty="0">
              <a:latin typeface="Arial Nova" panose="020B0504020202020204" pitchFamily="34" charset="0"/>
            </a:endParaRPr>
          </a:p>
          <a:p>
            <a:pPr marL="389626" lvl="1" indent="0">
              <a:buNone/>
            </a:pPr>
            <a:r>
              <a:rPr lang="en-GB" sz="1800" b="1" i="1" dirty="0"/>
              <a:t>The DfE published new guidance on improving school attendance which came into force from August 2024.</a:t>
            </a:r>
          </a:p>
          <a:p>
            <a:pPr marL="389626" lvl="1" indent="0">
              <a:buNone/>
            </a:pPr>
            <a:endParaRPr lang="en-GB" sz="1800" dirty="0"/>
          </a:p>
          <a:p>
            <a:pPr lvl="1"/>
            <a:endParaRPr lang="en-GB" sz="1800"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EE12659C-6114-50A9-FF95-F00FF22DD07B}"/>
              </a:ext>
            </a:extLst>
          </p:cNvPr>
          <p:cNvSpPr>
            <a:spLocks noGrp="1"/>
          </p:cNvSpPr>
          <p:nvPr>
            <p:ph type="sldNum" sz="quarter" idx="4"/>
          </p:nvPr>
        </p:nvSpPr>
        <p:spPr/>
        <p:txBody>
          <a:bodyPr/>
          <a:lstStyle/>
          <a:p>
            <a:r>
              <a:rPr lang="en-GB"/>
              <a:t>PAGE </a:t>
            </a:r>
            <a:fld id="{45A89BE1-5792-4ACB-BF4C-7FAB88C6C5B7}" type="slidenum">
              <a:rPr lang="en-GB" smtClean="0"/>
              <a:pPr/>
              <a:t>17</a:t>
            </a:fld>
            <a:endParaRPr lang="en-GB" dirty="0"/>
          </a:p>
        </p:txBody>
      </p:sp>
    </p:spTree>
    <p:extLst>
      <p:ext uri="{BB962C8B-B14F-4D97-AF65-F5344CB8AC3E}">
        <p14:creationId xmlns:p14="http://schemas.microsoft.com/office/powerpoint/2010/main" val="15888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C561-A74F-19A4-F238-6BB323C64287}"/>
              </a:ext>
            </a:extLst>
          </p:cNvPr>
          <p:cNvSpPr>
            <a:spLocks noGrp="1"/>
          </p:cNvSpPr>
          <p:nvPr>
            <p:ph type="title"/>
          </p:nvPr>
        </p:nvSpPr>
        <p:spPr/>
        <p:txBody>
          <a:bodyPr/>
          <a:lstStyle/>
          <a:p>
            <a:r>
              <a:rPr lang="en-GB" dirty="0"/>
              <a:t>Equality Act</a:t>
            </a:r>
          </a:p>
        </p:txBody>
      </p:sp>
      <p:sp>
        <p:nvSpPr>
          <p:cNvPr id="3" name="Content Placeholder 2">
            <a:extLst>
              <a:ext uri="{FF2B5EF4-FFF2-40B4-BE49-F238E27FC236}">
                <a16:creationId xmlns:a16="http://schemas.microsoft.com/office/drawing/2014/main" id="{6C597E6E-F2BA-290B-A55F-AFB555F32602}"/>
              </a:ext>
            </a:extLst>
          </p:cNvPr>
          <p:cNvSpPr>
            <a:spLocks noGrp="1"/>
          </p:cNvSpPr>
          <p:nvPr>
            <p:ph idx="1"/>
          </p:nvPr>
        </p:nvSpPr>
        <p:spPr/>
        <p:txBody>
          <a:bodyPr/>
          <a:lstStyle/>
          <a:p>
            <a:r>
              <a:rPr lang="en-GB" dirty="0"/>
              <a:t>Confirmation that provisions within the Equality Act allow schools to take positive action, where it can be shown that it is proportionate, to deal with particular disadvantages affecting pupils or students with certain protected characteristics in order to meet their specific need.</a:t>
            </a:r>
          </a:p>
          <a:p>
            <a:r>
              <a:rPr lang="en-GB" dirty="0"/>
              <a:t>A school could, for example, consider taking positive action to support girls if there was evidence they were being disproportionately subjected to sexual violence or sexual harassment. </a:t>
            </a:r>
          </a:p>
          <a:p>
            <a:r>
              <a:rPr lang="en-GB" dirty="0"/>
              <a:t>There is also a duty to make reasonable adjustments for disabled children and young people.</a:t>
            </a:r>
          </a:p>
          <a:p>
            <a:endParaRPr lang="en-GB" dirty="0"/>
          </a:p>
          <a:p>
            <a:endParaRPr lang="en-GB" dirty="0"/>
          </a:p>
        </p:txBody>
      </p:sp>
      <p:sp>
        <p:nvSpPr>
          <p:cNvPr id="4" name="Slide Number Placeholder 3">
            <a:extLst>
              <a:ext uri="{FF2B5EF4-FFF2-40B4-BE49-F238E27FC236}">
                <a16:creationId xmlns:a16="http://schemas.microsoft.com/office/drawing/2014/main" id="{DFEF21EB-9839-60D6-7F44-A82D31A61056}"/>
              </a:ext>
            </a:extLst>
          </p:cNvPr>
          <p:cNvSpPr>
            <a:spLocks noGrp="1"/>
          </p:cNvSpPr>
          <p:nvPr>
            <p:ph type="sldNum" sz="quarter" idx="4"/>
          </p:nvPr>
        </p:nvSpPr>
        <p:spPr/>
        <p:txBody>
          <a:bodyPr/>
          <a:lstStyle/>
          <a:p>
            <a:r>
              <a:rPr lang="en-GB" dirty="0"/>
              <a:t>PAGE </a:t>
            </a:r>
            <a:fld id="{45A89BE1-5792-4ACB-BF4C-7FAB88C6C5B7}" type="slidenum">
              <a:rPr lang="en-GB" smtClean="0"/>
              <a:pPr/>
              <a:t>18</a:t>
            </a:fld>
            <a:endParaRPr lang="en-GB" dirty="0"/>
          </a:p>
        </p:txBody>
      </p:sp>
    </p:spTree>
    <p:extLst>
      <p:ext uri="{BB962C8B-B14F-4D97-AF65-F5344CB8AC3E}">
        <p14:creationId xmlns:p14="http://schemas.microsoft.com/office/powerpoint/2010/main" val="15535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D74C7F-D63C-05A5-F90B-EC9602418047}"/>
              </a:ext>
            </a:extLst>
          </p:cNvPr>
          <p:cNvSpPr>
            <a:spLocks noGrp="1"/>
          </p:cNvSpPr>
          <p:nvPr>
            <p:ph type="title"/>
          </p:nvPr>
        </p:nvSpPr>
        <p:spPr/>
        <p:txBody>
          <a:bodyPr/>
          <a:lstStyle/>
          <a:p>
            <a:r>
              <a:rPr lang="en-GB" dirty="0"/>
              <a:t>Equality Act Protected Characteristics</a:t>
            </a:r>
          </a:p>
        </p:txBody>
      </p:sp>
      <p:sp>
        <p:nvSpPr>
          <p:cNvPr id="8" name="Content Placeholder 7">
            <a:extLst>
              <a:ext uri="{FF2B5EF4-FFF2-40B4-BE49-F238E27FC236}">
                <a16:creationId xmlns:a16="http://schemas.microsoft.com/office/drawing/2014/main" id="{3E91BB00-B9DC-105F-3486-C60B1E78B8FA}"/>
              </a:ext>
            </a:extLst>
          </p:cNvPr>
          <p:cNvSpPr>
            <a:spLocks noGrp="1"/>
          </p:cNvSpPr>
          <p:nvPr>
            <p:ph idx="1"/>
          </p:nvPr>
        </p:nvSpPr>
        <p:spPr/>
        <p:txBody>
          <a:bodyPr/>
          <a:lstStyle/>
          <a:p>
            <a:r>
              <a:rPr lang="en-GB" dirty="0"/>
              <a:t>age</a:t>
            </a:r>
          </a:p>
          <a:p>
            <a:r>
              <a:rPr lang="en-GB" dirty="0"/>
              <a:t>gender reassignment</a:t>
            </a:r>
          </a:p>
          <a:p>
            <a:r>
              <a:rPr lang="en-GB" dirty="0"/>
              <a:t>being married or in a civil partnership</a:t>
            </a:r>
          </a:p>
          <a:p>
            <a:r>
              <a:rPr lang="en-GB" dirty="0"/>
              <a:t>being pregnant or on maternity leave</a:t>
            </a:r>
          </a:p>
          <a:p>
            <a:r>
              <a:rPr lang="en-GB" dirty="0"/>
              <a:t>disability</a:t>
            </a:r>
          </a:p>
          <a:p>
            <a:r>
              <a:rPr lang="en-GB" dirty="0"/>
              <a:t>race including colour, nationality, ethnic or national origin</a:t>
            </a:r>
          </a:p>
          <a:p>
            <a:r>
              <a:rPr lang="en-GB" dirty="0"/>
              <a:t>religion or belief</a:t>
            </a:r>
          </a:p>
          <a:p>
            <a:r>
              <a:rPr lang="en-GB" dirty="0"/>
              <a:t>sex</a:t>
            </a:r>
          </a:p>
          <a:p>
            <a:r>
              <a:rPr lang="en-GB" dirty="0"/>
              <a:t>sexual orientation</a:t>
            </a:r>
          </a:p>
        </p:txBody>
      </p:sp>
      <p:sp>
        <p:nvSpPr>
          <p:cNvPr id="4" name="Slide Number Placeholder 3">
            <a:extLst>
              <a:ext uri="{FF2B5EF4-FFF2-40B4-BE49-F238E27FC236}">
                <a16:creationId xmlns:a16="http://schemas.microsoft.com/office/drawing/2014/main" id="{288D5EBE-13E7-69D0-959D-86F5EC7E74E6}"/>
              </a:ext>
            </a:extLst>
          </p:cNvPr>
          <p:cNvSpPr>
            <a:spLocks noGrp="1"/>
          </p:cNvSpPr>
          <p:nvPr>
            <p:ph type="sldNum" sz="quarter" idx="4"/>
          </p:nvPr>
        </p:nvSpPr>
        <p:spPr/>
        <p:txBody>
          <a:bodyPr anchor="ctr">
            <a:normAutofit/>
          </a:bodyPr>
          <a:lstStyle/>
          <a:p>
            <a:pPr>
              <a:spcAft>
                <a:spcPts val="600"/>
              </a:spcAft>
            </a:pPr>
            <a:r>
              <a:rPr lang="en-GB"/>
              <a:t>PAGE </a:t>
            </a:r>
            <a:fld id="{45A89BE1-5792-4ACB-BF4C-7FAB88C6C5B7}" type="slidenum">
              <a:rPr lang="en-GB" smtClean="0"/>
              <a:pPr>
                <a:spcAft>
                  <a:spcPts val="600"/>
                </a:spcAft>
              </a:pPr>
              <a:t>19</a:t>
            </a:fld>
            <a:endParaRPr lang="en-GB"/>
          </a:p>
        </p:txBody>
      </p:sp>
    </p:spTree>
    <p:extLst>
      <p:ext uri="{BB962C8B-B14F-4D97-AF65-F5344CB8AC3E}">
        <p14:creationId xmlns:p14="http://schemas.microsoft.com/office/powerpoint/2010/main" val="145163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84016-8D88-B9E1-A22A-CFA662C9CE21}"/>
              </a:ext>
            </a:extLst>
          </p:cNvPr>
          <p:cNvSpPr>
            <a:spLocks noGrp="1"/>
          </p:cNvSpPr>
          <p:nvPr>
            <p:ph type="ctrTitle"/>
          </p:nvPr>
        </p:nvSpPr>
        <p:spPr>
          <a:xfrm>
            <a:off x="469621" y="1311306"/>
            <a:ext cx="5246581" cy="1102519"/>
          </a:xfrm>
        </p:spPr>
        <p:txBody>
          <a:bodyPr rot="0" spcFirstLastPara="0" vertOverflow="overflow" horzOverflow="overflow" vert="horz" lIns="77925" tIns="38963" rIns="77925" bIns="38963" numCol="1" spcCol="0" rtlCol="0" fromWordArt="0" anchor="ctr" anchorCtr="0" forceAA="0" compatLnSpc="1">
            <a:prstTxWarp prst="textNoShape">
              <a:avLst/>
            </a:prstTxWarp>
            <a:normAutofit/>
          </a:bodyPr>
          <a:lstStyle/>
          <a:p>
            <a:pPr marL="0" marR="0" lvl="0" indent="0" defTabSz="779252" rtl="0" eaLnBrk="1" fontAlgn="auto" latinLnBrk="0" hangingPunct="1">
              <a:spcBef>
                <a:spcPct val="20000"/>
              </a:spcBef>
              <a:spcAft>
                <a:spcPts val="0"/>
              </a:spcAft>
              <a:buClrTx/>
              <a:buSzTx/>
              <a:buFont typeface="Wingdings" pitchFamily="2" charset="2"/>
              <a:buNone/>
              <a:tabLst/>
              <a:defRPr/>
            </a:pPr>
            <a:r>
              <a:rPr kumimoji="0" lang="en-GB" b="1" i="0" u="none" strike="noStrike" kern="1200" cap="none" spc="0" normalizeH="0" baseline="0" noProof="0">
                <a:ln>
                  <a:noFill/>
                </a:ln>
                <a:effectLst/>
                <a:uLnTx/>
                <a:uFillTx/>
              </a:rPr>
              <a:t>Updates to KCSIE 2024 </a:t>
            </a:r>
          </a:p>
        </p:txBody>
      </p:sp>
      <p:sp>
        <p:nvSpPr>
          <p:cNvPr id="8" name="Subtitle 2">
            <a:extLst>
              <a:ext uri="{FF2B5EF4-FFF2-40B4-BE49-F238E27FC236}">
                <a16:creationId xmlns:a16="http://schemas.microsoft.com/office/drawing/2014/main" id="{901CE893-51D5-5C9C-CE5F-F0C09D56CAF6}"/>
              </a:ext>
            </a:extLst>
          </p:cNvPr>
          <p:cNvSpPr>
            <a:spLocks noGrp="1"/>
          </p:cNvSpPr>
          <p:nvPr>
            <p:ph type="subTitle" idx="1"/>
          </p:nvPr>
        </p:nvSpPr>
        <p:spPr>
          <a:xfrm>
            <a:off x="482777" y="2445432"/>
            <a:ext cx="5219195" cy="1314450"/>
          </a:xfrm>
        </p:spPr>
        <p:txBody>
          <a:bodyPr/>
          <a:lstStyle/>
          <a:p>
            <a:endParaRPr lang="en-US"/>
          </a:p>
        </p:txBody>
      </p:sp>
    </p:spTree>
    <p:extLst>
      <p:ext uri="{BB962C8B-B14F-4D97-AF65-F5344CB8AC3E}">
        <p14:creationId xmlns:p14="http://schemas.microsoft.com/office/powerpoint/2010/main" val="6930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EEB9-49EE-4397-3C46-886AD6BBA8E8}"/>
              </a:ext>
            </a:extLst>
          </p:cNvPr>
          <p:cNvSpPr>
            <a:spLocks noGrp="1"/>
          </p:cNvSpPr>
          <p:nvPr>
            <p:ph type="title"/>
          </p:nvPr>
        </p:nvSpPr>
        <p:spPr>
          <a:xfrm>
            <a:off x="457200" y="205978"/>
            <a:ext cx="8229600" cy="745592"/>
          </a:xfrm>
        </p:spPr>
        <p:txBody>
          <a:bodyPr anchor="ctr">
            <a:normAutofit/>
          </a:bodyPr>
          <a:lstStyle/>
          <a:p>
            <a:r>
              <a:rPr lang="en-GB" dirty="0"/>
              <a:t>Safer Recruitment</a:t>
            </a:r>
          </a:p>
        </p:txBody>
      </p:sp>
      <p:sp>
        <p:nvSpPr>
          <p:cNvPr id="4" name="Slide Number Placeholder 3">
            <a:extLst>
              <a:ext uri="{FF2B5EF4-FFF2-40B4-BE49-F238E27FC236}">
                <a16:creationId xmlns:a16="http://schemas.microsoft.com/office/drawing/2014/main" id="{097B943E-6AFA-787B-0B54-BDB609A7696A}"/>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dirty="0"/>
              <a:t>PAGE </a:t>
            </a:r>
            <a:fld id="{45A89BE1-5792-4ACB-BF4C-7FAB88C6C5B7}" type="slidenum">
              <a:rPr lang="en-GB" smtClean="0"/>
              <a:pPr>
                <a:spcAft>
                  <a:spcPts val="600"/>
                </a:spcAft>
              </a:pPr>
              <a:t>20</a:t>
            </a:fld>
            <a:endParaRPr lang="en-GB"/>
          </a:p>
        </p:txBody>
      </p:sp>
      <p:graphicFrame>
        <p:nvGraphicFramePr>
          <p:cNvPr id="6" name="Content Placeholder 2" descr="Schools should inform shortlisted candidates that online searches may be done as part of due diligence checks.&#10;Copies of documents used to verify the successful candidate’s identity, right to work and required qualifications should be kept on their personnel file.&#10;Applicants will undergo strict vetting procedures.&#10;Necessary pre-employment checks must be carried out.&#10;Staff members should receive appropriate training to undertake their duties.&#10;">
            <a:extLst>
              <a:ext uri="{FF2B5EF4-FFF2-40B4-BE49-F238E27FC236}">
                <a16:creationId xmlns:a16="http://schemas.microsoft.com/office/drawing/2014/main" id="{928C265D-8282-A9C6-662D-5F495C42DBE3}"/>
              </a:ext>
            </a:extLst>
          </p:cNvPr>
          <p:cNvGraphicFramePr>
            <a:graphicFrameLocks noGrp="1"/>
          </p:cNvGraphicFramePr>
          <p:nvPr>
            <p:ph idx="1"/>
            <p:extLst>
              <p:ext uri="{D42A27DB-BD31-4B8C-83A1-F6EECF244321}">
                <p14:modId xmlns:p14="http://schemas.microsoft.com/office/powerpoint/2010/main" val="4124099768"/>
              </p:ext>
            </p:extLst>
          </p:nvPr>
        </p:nvGraphicFramePr>
        <p:xfrm>
          <a:off x="457200" y="105886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07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2C9F-38F0-F301-3DCF-5BD45588E673}"/>
              </a:ext>
            </a:extLst>
          </p:cNvPr>
          <p:cNvSpPr>
            <a:spLocks noGrp="1"/>
          </p:cNvSpPr>
          <p:nvPr>
            <p:ph type="title"/>
          </p:nvPr>
        </p:nvSpPr>
        <p:spPr/>
        <p:txBody>
          <a:bodyPr/>
          <a:lstStyle/>
          <a:p>
            <a:r>
              <a:rPr lang="en-GB" dirty="0"/>
              <a:t>Use of School Premises for Non-School Activities</a:t>
            </a:r>
          </a:p>
        </p:txBody>
      </p:sp>
      <p:sp>
        <p:nvSpPr>
          <p:cNvPr id="3" name="Content Placeholder 2">
            <a:extLst>
              <a:ext uri="{FF2B5EF4-FFF2-40B4-BE49-F238E27FC236}">
                <a16:creationId xmlns:a16="http://schemas.microsoft.com/office/drawing/2014/main" id="{1D450777-30BF-40AF-E262-B8D764468336}"/>
              </a:ext>
            </a:extLst>
          </p:cNvPr>
          <p:cNvSpPr>
            <a:spLocks noGrp="1"/>
          </p:cNvSpPr>
          <p:nvPr>
            <p:ph idx="1"/>
          </p:nvPr>
        </p:nvSpPr>
        <p:spPr/>
        <p:txBody>
          <a:bodyPr/>
          <a:lstStyle/>
          <a:p>
            <a:r>
              <a:rPr lang="en-GB" sz="1800" dirty="0"/>
              <a:t>Clarity around safeguarding arrangements that schools should expect providers [hirers] to have in place, see </a:t>
            </a:r>
            <a:r>
              <a:rPr lang="en-GB" sz="1800" dirty="0">
                <a:hlinkClick r:id="rId2"/>
              </a:rPr>
              <a:t>Keeping children safe in out of school settings</a:t>
            </a:r>
            <a:r>
              <a:rPr lang="en-GB" sz="1800" dirty="0"/>
              <a:t>.</a:t>
            </a:r>
          </a:p>
          <a:p>
            <a:r>
              <a:rPr lang="en-GB" sz="1800" dirty="0"/>
              <a:t>Schools should follow the Birmingham </a:t>
            </a:r>
            <a:r>
              <a:rPr lang="en-GB" sz="1800" dirty="0">
                <a:hlinkClick r:id="rId3"/>
              </a:rPr>
              <a:t>No Platform </a:t>
            </a:r>
            <a:r>
              <a:rPr lang="en-GB" sz="1800" dirty="0"/>
              <a:t>policy.</a:t>
            </a:r>
          </a:p>
          <a:p>
            <a:r>
              <a:rPr lang="en-GB" sz="1800" dirty="0"/>
              <a:t>Schools may receive an allegation relating to an incident that happened when an individual or organisation was using their school premises for the purposes of running activities for children, e.g., community groups, sports associations or service providers that run extra-curricular activities.</a:t>
            </a:r>
          </a:p>
          <a:p>
            <a:r>
              <a:rPr lang="en-GB" sz="1800" dirty="0"/>
              <a:t>As with any safeguarding allegation, schools should follow their safeguarding policies and procedures, including informing the LADO.</a:t>
            </a:r>
          </a:p>
          <a:p>
            <a:endParaRPr lang="en-GB" dirty="0"/>
          </a:p>
        </p:txBody>
      </p:sp>
      <p:sp>
        <p:nvSpPr>
          <p:cNvPr id="4" name="Slide Number Placeholder 3">
            <a:extLst>
              <a:ext uri="{FF2B5EF4-FFF2-40B4-BE49-F238E27FC236}">
                <a16:creationId xmlns:a16="http://schemas.microsoft.com/office/drawing/2014/main" id="{B43B4CFF-703B-9215-0715-C007EA489E4E}"/>
              </a:ext>
            </a:extLst>
          </p:cNvPr>
          <p:cNvSpPr>
            <a:spLocks noGrp="1"/>
          </p:cNvSpPr>
          <p:nvPr>
            <p:ph type="sldNum" sz="quarter" idx="4"/>
          </p:nvPr>
        </p:nvSpPr>
        <p:spPr/>
        <p:txBody>
          <a:bodyPr/>
          <a:lstStyle/>
          <a:p>
            <a:r>
              <a:rPr lang="en-GB" dirty="0"/>
              <a:t>PAGE </a:t>
            </a:r>
            <a:fld id="{45A89BE1-5792-4ACB-BF4C-7FAB88C6C5B7}" type="slidenum">
              <a:rPr lang="en-GB" smtClean="0"/>
              <a:pPr/>
              <a:t>21</a:t>
            </a:fld>
            <a:endParaRPr lang="en-GB" dirty="0"/>
          </a:p>
        </p:txBody>
      </p:sp>
    </p:spTree>
    <p:extLst>
      <p:ext uri="{BB962C8B-B14F-4D97-AF65-F5344CB8AC3E}">
        <p14:creationId xmlns:p14="http://schemas.microsoft.com/office/powerpoint/2010/main" val="956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5E60-55EB-6675-C1ED-41C18F9FD95A}"/>
              </a:ext>
            </a:extLst>
          </p:cNvPr>
          <p:cNvSpPr>
            <a:spLocks noGrp="1"/>
          </p:cNvSpPr>
          <p:nvPr>
            <p:ph type="title"/>
          </p:nvPr>
        </p:nvSpPr>
        <p:spPr/>
        <p:txBody>
          <a:bodyPr/>
          <a:lstStyle/>
          <a:p>
            <a:r>
              <a:rPr lang="en-GB" dirty="0"/>
              <a:t>Safeguarding and Promoting the Welfare of all Children</a:t>
            </a:r>
          </a:p>
        </p:txBody>
      </p:sp>
      <p:sp>
        <p:nvSpPr>
          <p:cNvPr id="3" name="Content Placeholder 2">
            <a:extLst>
              <a:ext uri="{FF2B5EF4-FFF2-40B4-BE49-F238E27FC236}">
                <a16:creationId xmlns:a16="http://schemas.microsoft.com/office/drawing/2014/main" id="{A188239E-E58B-3DB2-53E5-8F175CE7020B}"/>
              </a:ext>
            </a:extLst>
          </p:cNvPr>
          <p:cNvSpPr>
            <a:spLocks noGrp="1"/>
          </p:cNvSpPr>
          <p:nvPr>
            <p:ph idx="1"/>
          </p:nvPr>
        </p:nvSpPr>
        <p:spPr>
          <a:xfrm>
            <a:off x="457200" y="951570"/>
            <a:ext cx="8229600" cy="3502052"/>
          </a:xfrm>
        </p:spPr>
        <p:txBody>
          <a:bodyPr>
            <a:normAutofit lnSpcReduction="10000"/>
          </a:bodyPr>
          <a:lstStyle/>
          <a:p>
            <a:r>
              <a:rPr lang="en-GB" sz="1800" dirty="0"/>
              <a:t>All staff have responsibility to provide a safe environment in which children can learn.</a:t>
            </a:r>
          </a:p>
          <a:p>
            <a:r>
              <a:rPr lang="en-GB" sz="1800" dirty="0"/>
              <a:t>All staff should be prepared to identify children who may benefit from early help.</a:t>
            </a:r>
          </a:p>
          <a:p>
            <a:r>
              <a:rPr lang="en-GB" sz="1800" dirty="0"/>
              <a:t>Any staff member who has any concerns about a child’s welfare should follow the safeguarding procedures within their setting.</a:t>
            </a:r>
          </a:p>
          <a:p>
            <a:r>
              <a:rPr lang="en-GB" sz="1800" dirty="0"/>
              <a:t>Staff should expect to support social workers and other agencies following any referral.</a:t>
            </a:r>
          </a:p>
          <a:p>
            <a:r>
              <a:rPr lang="en-GB" sz="1800" dirty="0"/>
              <a:t>Every school and college should have a designated safeguarding lead who will provide support to staff to carry out their safeguarding duties and who will liaise closely with other services such as local authority children’s social care.</a:t>
            </a:r>
          </a:p>
        </p:txBody>
      </p:sp>
      <p:sp>
        <p:nvSpPr>
          <p:cNvPr id="4" name="Slide Number Placeholder 3">
            <a:extLst>
              <a:ext uri="{FF2B5EF4-FFF2-40B4-BE49-F238E27FC236}">
                <a16:creationId xmlns:a16="http://schemas.microsoft.com/office/drawing/2014/main" id="{56BD3D6A-3689-557C-65BA-0942A4479031}"/>
              </a:ext>
            </a:extLst>
          </p:cNvPr>
          <p:cNvSpPr>
            <a:spLocks noGrp="1"/>
          </p:cNvSpPr>
          <p:nvPr>
            <p:ph type="sldNum" sz="quarter" idx="4"/>
          </p:nvPr>
        </p:nvSpPr>
        <p:spPr/>
        <p:txBody>
          <a:bodyPr/>
          <a:lstStyle/>
          <a:p>
            <a:r>
              <a:rPr lang="en-GB"/>
              <a:t>PAGE </a:t>
            </a:r>
            <a:fld id="{45A89BE1-5792-4ACB-BF4C-7FAB88C6C5B7}" type="slidenum">
              <a:rPr lang="en-GB" smtClean="0"/>
              <a:pPr/>
              <a:t>22</a:t>
            </a:fld>
            <a:endParaRPr lang="en-GB" dirty="0"/>
          </a:p>
        </p:txBody>
      </p:sp>
    </p:spTree>
    <p:extLst>
      <p:ext uri="{BB962C8B-B14F-4D97-AF65-F5344CB8AC3E}">
        <p14:creationId xmlns:p14="http://schemas.microsoft.com/office/powerpoint/2010/main" val="66460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4FCC-DBD1-1ACC-EA71-3DE0699113D0}"/>
              </a:ext>
            </a:extLst>
          </p:cNvPr>
          <p:cNvSpPr>
            <a:spLocks noGrp="1"/>
          </p:cNvSpPr>
          <p:nvPr>
            <p:ph type="title"/>
          </p:nvPr>
        </p:nvSpPr>
        <p:spPr/>
        <p:txBody>
          <a:bodyPr/>
          <a:lstStyle/>
          <a:p>
            <a:r>
              <a:rPr lang="en-GB" dirty="0"/>
              <a:t>Staff Safeguarding Responsibilities</a:t>
            </a:r>
          </a:p>
        </p:txBody>
      </p:sp>
      <p:sp>
        <p:nvSpPr>
          <p:cNvPr id="3" name="Content Placeholder 2">
            <a:extLst>
              <a:ext uri="{FF2B5EF4-FFF2-40B4-BE49-F238E27FC236}">
                <a16:creationId xmlns:a16="http://schemas.microsoft.com/office/drawing/2014/main" id="{BA29FCD1-A346-A133-E9D0-78CDFA9ACD4A}"/>
              </a:ext>
            </a:extLst>
          </p:cNvPr>
          <p:cNvSpPr>
            <a:spLocks noGrp="1"/>
          </p:cNvSpPr>
          <p:nvPr>
            <p:ph idx="1"/>
          </p:nvPr>
        </p:nvSpPr>
        <p:spPr/>
        <p:txBody>
          <a:bodyPr/>
          <a:lstStyle/>
          <a:p>
            <a:pPr marL="0" indent="0">
              <a:buNone/>
            </a:pPr>
            <a:r>
              <a:rPr lang="en-GB" dirty="0"/>
              <a:t>All staff should be aware of the systems within their school which support safeguarding, including</a:t>
            </a:r>
          </a:p>
          <a:p>
            <a:r>
              <a:rPr lang="en-GB" i="1" dirty="0">
                <a:highlight>
                  <a:srgbClr val="00FFFF"/>
                </a:highlight>
              </a:rPr>
              <a:t>Insert name of filtering and monitoring system used </a:t>
            </a:r>
          </a:p>
          <a:p>
            <a:r>
              <a:rPr lang="en-GB" dirty="0"/>
              <a:t>Child Protection Policy  </a:t>
            </a:r>
          </a:p>
          <a:p>
            <a:r>
              <a:rPr lang="en-GB" dirty="0"/>
              <a:t>Behaviour Policy</a:t>
            </a:r>
          </a:p>
          <a:p>
            <a:r>
              <a:rPr lang="en-GB" dirty="0"/>
              <a:t>Staff Behaviour Policy or Code of Conduct</a:t>
            </a:r>
          </a:p>
          <a:p>
            <a:endParaRPr lang="en-GB" dirty="0"/>
          </a:p>
        </p:txBody>
      </p:sp>
      <p:sp>
        <p:nvSpPr>
          <p:cNvPr id="4" name="Slide Number Placeholder 3">
            <a:extLst>
              <a:ext uri="{FF2B5EF4-FFF2-40B4-BE49-F238E27FC236}">
                <a16:creationId xmlns:a16="http://schemas.microsoft.com/office/drawing/2014/main" id="{5658E12B-8DAF-CF1B-206B-F55A7453B867}"/>
              </a:ext>
            </a:extLst>
          </p:cNvPr>
          <p:cNvSpPr>
            <a:spLocks noGrp="1"/>
          </p:cNvSpPr>
          <p:nvPr>
            <p:ph type="sldNum" sz="quarter" idx="4"/>
          </p:nvPr>
        </p:nvSpPr>
        <p:spPr/>
        <p:txBody>
          <a:bodyPr/>
          <a:lstStyle/>
          <a:p>
            <a:r>
              <a:rPr lang="en-GB"/>
              <a:t>PAGE </a:t>
            </a:r>
            <a:fld id="{45A89BE1-5792-4ACB-BF4C-7FAB88C6C5B7}" type="slidenum">
              <a:rPr lang="en-GB" smtClean="0"/>
              <a:pPr/>
              <a:t>23</a:t>
            </a:fld>
            <a:endParaRPr lang="en-GB" dirty="0"/>
          </a:p>
        </p:txBody>
      </p:sp>
    </p:spTree>
    <p:extLst>
      <p:ext uri="{BB962C8B-B14F-4D97-AF65-F5344CB8AC3E}">
        <p14:creationId xmlns:p14="http://schemas.microsoft.com/office/powerpoint/2010/main" val="220343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7F7A-3A18-C532-0473-BFE1454C1567}"/>
              </a:ext>
            </a:extLst>
          </p:cNvPr>
          <p:cNvSpPr>
            <a:spLocks noGrp="1"/>
          </p:cNvSpPr>
          <p:nvPr>
            <p:ph type="title"/>
          </p:nvPr>
        </p:nvSpPr>
        <p:spPr/>
        <p:txBody>
          <a:bodyPr/>
          <a:lstStyle/>
          <a:p>
            <a:r>
              <a:rPr lang="en-GB" dirty="0"/>
              <a:t>Staff </a:t>
            </a:r>
            <a:r>
              <a:rPr lang="en-GB"/>
              <a:t>Safeguarding Responsibilities.</a:t>
            </a:r>
            <a:endParaRPr lang="en-GB" dirty="0"/>
          </a:p>
        </p:txBody>
      </p:sp>
      <p:sp>
        <p:nvSpPr>
          <p:cNvPr id="3" name="Content Placeholder 2">
            <a:extLst>
              <a:ext uri="{FF2B5EF4-FFF2-40B4-BE49-F238E27FC236}">
                <a16:creationId xmlns:a16="http://schemas.microsoft.com/office/drawing/2014/main" id="{BE4207EE-B48A-FC89-1966-BA16EBBBBAC5}"/>
              </a:ext>
            </a:extLst>
          </p:cNvPr>
          <p:cNvSpPr>
            <a:spLocks noGrp="1"/>
          </p:cNvSpPr>
          <p:nvPr>
            <p:ph idx="1"/>
          </p:nvPr>
        </p:nvSpPr>
        <p:spPr>
          <a:xfrm>
            <a:off x="473576" y="874730"/>
            <a:ext cx="8229600" cy="3394040"/>
          </a:xfrm>
        </p:spPr>
        <p:txBody>
          <a:bodyPr/>
          <a:lstStyle/>
          <a:p>
            <a:endParaRPr lang="en-GB" b="1" dirty="0"/>
          </a:p>
          <a:p>
            <a:r>
              <a:rPr lang="en-GB" b="1" dirty="0"/>
              <a:t>Always </a:t>
            </a:r>
            <a:r>
              <a:rPr lang="en-GB" dirty="0"/>
              <a:t>maintain an attitude of “it could happen here”</a:t>
            </a:r>
          </a:p>
          <a:p>
            <a:pPr marL="0" indent="0">
              <a:buNone/>
            </a:pPr>
            <a:endParaRPr lang="en-GB" dirty="0"/>
          </a:p>
          <a:p>
            <a:r>
              <a:rPr lang="en-GB" b="1" dirty="0"/>
              <a:t>Always </a:t>
            </a:r>
            <a:r>
              <a:rPr lang="en-GB" dirty="0"/>
              <a:t>act within the best interests of the child.</a:t>
            </a:r>
          </a:p>
          <a:p>
            <a:pPr marL="0" indent="0">
              <a:buNone/>
            </a:pPr>
            <a:endParaRPr lang="en-GB" dirty="0"/>
          </a:p>
          <a:p>
            <a:r>
              <a:rPr lang="en-GB" b="1" dirty="0"/>
              <a:t>Always</a:t>
            </a:r>
            <a:r>
              <a:rPr lang="en-GB" dirty="0"/>
              <a:t> act immediately on any concerns about a child’s welfare.</a:t>
            </a:r>
          </a:p>
        </p:txBody>
      </p:sp>
      <p:sp>
        <p:nvSpPr>
          <p:cNvPr id="4" name="Slide Number Placeholder 3">
            <a:extLst>
              <a:ext uri="{FF2B5EF4-FFF2-40B4-BE49-F238E27FC236}">
                <a16:creationId xmlns:a16="http://schemas.microsoft.com/office/drawing/2014/main" id="{F6587227-810C-D219-C9CA-8D793C77E34A}"/>
              </a:ext>
            </a:extLst>
          </p:cNvPr>
          <p:cNvSpPr>
            <a:spLocks noGrp="1"/>
          </p:cNvSpPr>
          <p:nvPr>
            <p:ph type="sldNum" sz="quarter" idx="4"/>
          </p:nvPr>
        </p:nvSpPr>
        <p:spPr/>
        <p:txBody>
          <a:bodyPr/>
          <a:lstStyle/>
          <a:p>
            <a:r>
              <a:rPr lang="en-GB"/>
              <a:t>PAGE </a:t>
            </a:r>
            <a:fld id="{45A89BE1-5792-4ACB-BF4C-7FAB88C6C5B7}" type="slidenum">
              <a:rPr lang="en-GB" smtClean="0"/>
              <a:pPr/>
              <a:t>24</a:t>
            </a:fld>
            <a:endParaRPr lang="en-GB" dirty="0"/>
          </a:p>
        </p:txBody>
      </p:sp>
    </p:spTree>
    <p:extLst>
      <p:ext uri="{BB962C8B-B14F-4D97-AF65-F5344CB8AC3E}">
        <p14:creationId xmlns:p14="http://schemas.microsoft.com/office/powerpoint/2010/main" val="14466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75AE-8D0B-F20A-46E4-525C859E24EC}"/>
              </a:ext>
            </a:extLst>
          </p:cNvPr>
          <p:cNvSpPr>
            <a:spLocks noGrp="1"/>
          </p:cNvSpPr>
          <p:nvPr>
            <p:ph type="title"/>
          </p:nvPr>
        </p:nvSpPr>
        <p:spPr>
          <a:xfrm>
            <a:off x="457200" y="205978"/>
            <a:ext cx="8229600" cy="745592"/>
          </a:xfrm>
        </p:spPr>
        <p:txBody>
          <a:bodyPr anchor="ctr">
            <a:normAutofit/>
          </a:bodyPr>
          <a:lstStyle/>
          <a:p>
            <a:r>
              <a:rPr lang="en-GB" dirty="0"/>
              <a:t>Allegations and Whisteblowing</a:t>
            </a:r>
          </a:p>
        </p:txBody>
      </p:sp>
      <p:sp>
        <p:nvSpPr>
          <p:cNvPr id="4" name="Slide Number Placeholder 3">
            <a:extLst>
              <a:ext uri="{FF2B5EF4-FFF2-40B4-BE49-F238E27FC236}">
                <a16:creationId xmlns:a16="http://schemas.microsoft.com/office/drawing/2014/main" id="{1C5A2C47-9D9D-0C3B-0E2E-1C7BCC79779B}"/>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25</a:t>
            </a:fld>
            <a:endParaRPr lang="en-GB"/>
          </a:p>
        </p:txBody>
      </p:sp>
      <p:graphicFrame>
        <p:nvGraphicFramePr>
          <p:cNvPr id="6" name="Content Placeholder 2" descr="If staff have a concern or an allegation about another member of staff, this should be reported to the headteacher, head of school or principal.&#10;If there is a concern or allegation about the headteacher, head of school or principal, this should be reported to the chair of governors or chair of committee.">
            <a:extLst>
              <a:ext uri="{FF2B5EF4-FFF2-40B4-BE49-F238E27FC236}">
                <a16:creationId xmlns:a16="http://schemas.microsoft.com/office/drawing/2014/main" id="{60D667D9-33DB-1189-5A7A-D9AB7376A6D3}"/>
              </a:ext>
            </a:extLst>
          </p:cNvPr>
          <p:cNvGraphicFramePr>
            <a:graphicFrameLocks noGrp="1"/>
          </p:cNvGraphicFramePr>
          <p:nvPr>
            <p:ph idx="1"/>
            <p:extLst>
              <p:ext uri="{D42A27DB-BD31-4B8C-83A1-F6EECF244321}">
                <p14:modId xmlns:p14="http://schemas.microsoft.com/office/powerpoint/2010/main" val="1534951121"/>
              </p:ext>
            </p:extLst>
          </p:nvPr>
        </p:nvGraphicFramePr>
        <p:xfrm>
          <a:off x="457200" y="1059582"/>
          <a:ext cx="8229600" cy="339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55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6D54-919F-4813-9320-EA9B835B98BE}"/>
              </a:ext>
            </a:extLst>
          </p:cNvPr>
          <p:cNvSpPr>
            <a:spLocks noGrp="1"/>
          </p:cNvSpPr>
          <p:nvPr>
            <p:ph type="title"/>
          </p:nvPr>
        </p:nvSpPr>
        <p:spPr>
          <a:xfrm>
            <a:off x="483811" y="2778790"/>
            <a:ext cx="7772400" cy="1021556"/>
          </a:xfrm>
        </p:spPr>
        <p:txBody>
          <a:bodyPr anchor="t">
            <a:normAutofit/>
          </a:bodyPr>
          <a:lstStyle/>
          <a:p>
            <a:r>
              <a:rPr lang="en-GB" dirty="0"/>
              <a:t>Designated Safeguarding Leads</a:t>
            </a:r>
          </a:p>
        </p:txBody>
      </p:sp>
      <p:sp>
        <p:nvSpPr>
          <p:cNvPr id="3" name="Content Placeholder 2">
            <a:extLst>
              <a:ext uri="{FF2B5EF4-FFF2-40B4-BE49-F238E27FC236}">
                <a16:creationId xmlns:a16="http://schemas.microsoft.com/office/drawing/2014/main" id="{4B58709A-B143-4BF6-B25A-A6041867FB70}"/>
              </a:ext>
            </a:extLst>
          </p:cNvPr>
          <p:cNvSpPr>
            <a:spLocks noGrp="1"/>
          </p:cNvSpPr>
          <p:nvPr>
            <p:ph type="body" idx="1"/>
          </p:nvPr>
        </p:nvSpPr>
        <p:spPr>
          <a:xfrm>
            <a:off x="483811" y="1653649"/>
            <a:ext cx="7772400" cy="1125140"/>
          </a:xfrm>
        </p:spPr>
        <p:txBody>
          <a:bodyPr anchor="b">
            <a:normAutofit/>
          </a:bodyPr>
          <a:lstStyle/>
          <a:p>
            <a:r>
              <a:rPr lang="en-GB" dirty="0">
                <a:highlight>
                  <a:srgbClr val="00FFFF"/>
                </a:highlight>
              </a:rPr>
              <a:t>Please insert names of staff members with DSL and safeguarding responsibilities as well as other key staff – i.e. Safeguarding Governor, SENCO etc.</a:t>
            </a:r>
          </a:p>
          <a:p>
            <a:endParaRPr lang="en-GB" dirty="0"/>
          </a:p>
        </p:txBody>
      </p:sp>
      <p:sp>
        <p:nvSpPr>
          <p:cNvPr id="4" name="Slide Number Placeholder 3" hidden="1">
            <a:extLst>
              <a:ext uri="{FF2B5EF4-FFF2-40B4-BE49-F238E27FC236}">
                <a16:creationId xmlns:a16="http://schemas.microsoft.com/office/drawing/2014/main" id="{12E8C5D3-B7AA-4BE8-B498-C84F730E9224}"/>
              </a:ext>
            </a:extLst>
          </p:cNvPr>
          <p:cNvSpPr>
            <a:spLocks noGrp="1"/>
          </p:cNvSpPr>
          <p:nvPr>
            <p:ph type="sldNum" sz="quarter" idx="4294967295"/>
          </p:nvPr>
        </p:nvSpPr>
        <p:spPr>
          <a:xfrm>
            <a:off x="377863" y="4836189"/>
            <a:ext cx="2133600" cy="273844"/>
          </a:xfrm>
        </p:spPr>
        <p:txBody>
          <a:bodyPr/>
          <a:lstStyle/>
          <a:p>
            <a:pPr>
              <a:spcAft>
                <a:spcPts val="600"/>
              </a:spcAft>
            </a:pPr>
            <a:r>
              <a:rPr lang="en-GB" dirty="0"/>
              <a:t>PAGE </a:t>
            </a:r>
            <a:fld id="{45A89BE1-5792-4ACB-BF4C-7FAB88C6C5B7}" type="slidenum">
              <a:rPr lang="en-GB" smtClean="0"/>
              <a:pPr>
                <a:spcAft>
                  <a:spcPts val="600"/>
                </a:spcAft>
              </a:pPr>
              <a:t>26</a:t>
            </a:fld>
            <a:endParaRPr lang="en-GB"/>
          </a:p>
        </p:txBody>
      </p:sp>
    </p:spTree>
    <p:extLst>
      <p:ext uri="{BB962C8B-B14F-4D97-AF65-F5344CB8AC3E}">
        <p14:creationId xmlns:p14="http://schemas.microsoft.com/office/powerpoint/2010/main" val="293884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FF40-43B9-400D-B46F-F0AA76622785}"/>
              </a:ext>
            </a:extLst>
          </p:cNvPr>
          <p:cNvSpPr>
            <a:spLocks noGrp="1"/>
          </p:cNvSpPr>
          <p:nvPr>
            <p:ph type="title"/>
          </p:nvPr>
        </p:nvSpPr>
        <p:spPr>
          <a:xfrm>
            <a:off x="483811" y="2778790"/>
            <a:ext cx="7772400" cy="1021556"/>
          </a:xfrm>
        </p:spPr>
        <p:txBody>
          <a:bodyPr anchor="t">
            <a:normAutofit/>
          </a:bodyPr>
          <a:lstStyle/>
          <a:p>
            <a:r>
              <a:rPr lang="en-GB" dirty="0"/>
              <a:t>Safeguarding Context</a:t>
            </a:r>
          </a:p>
        </p:txBody>
      </p:sp>
      <p:sp>
        <p:nvSpPr>
          <p:cNvPr id="3" name="Content Placeholder 2">
            <a:extLst>
              <a:ext uri="{FF2B5EF4-FFF2-40B4-BE49-F238E27FC236}">
                <a16:creationId xmlns:a16="http://schemas.microsoft.com/office/drawing/2014/main" id="{C41096B3-D9DB-444C-A830-0F6CFBDA7862}"/>
              </a:ext>
            </a:extLst>
          </p:cNvPr>
          <p:cNvSpPr>
            <a:spLocks noGrp="1"/>
          </p:cNvSpPr>
          <p:nvPr>
            <p:ph type="body" idx="1"/>
          </p:nvPr>
        </p:nvSpPr>
        <p:spPr>
          <a:xfrm>
            <a:off x="483811" y="1653649"/>
            <a:ext cx="7772400" cy="1125140"/>
          </a:xfrm>
        </p:spPr>
        <p:txBody>
          <a:bodyPr anchor="b">
            <a:normAutofit/>
          </a:bodyPr>
          <a:lstStyle/>
          <a:p>
            <a:pPr>
              <a:lnSpc>
                <a:spcPct val="90000"/>
              </a:lnSpc>
            </a:pPr>
            <a:r>
              <a:rPr lang="en-GB" sz="1700">
                <a:highlight>
                  <a:srgbClr val="00FFFF"/>
                </a:highlight>
              </a:rPr>
              <a:t>You may wish to provide a contextual picture of what safeguarding looks like in your school.  </a:t>
            </a:r>
          </a:p>
          <a:p>
            <a:pPr>
              <a:lnSpc>
                <a:spcPct val="90000"/>
              </a:lnSpc>
            </a:pPr>
            <a:r>
              <a:rPr lang="en-GB" sz="1700">
                <a:highlight>
                  <a:srgbClr val="00FFFF"/>
                </a:highlight>
              </a:rPr>
              <a:t>Issues covered may include mental health, neglect, youth violence/gang culture, criminal/sexual exploitation etc.</a:t>
            </a:r>
          </a:p>
          <a:p>
            <a:pPr>
              <a:lnSpc>
                <a:spcPct val="90000"/>
              </a:lnSpc>
            </a:pPr>
            <a:endParaRPr lang="en-GB" sz="1700"/>
          </a:p>
        </p:txBody>
      </p:sp>
      <p:sp>
        <p:nvSpPr>
          <p:cNvPr id="4" name="Slide Number Placeholder 3" hidden="1">
            <a:extLst>
              <a:ext uri="{FF2B5EF4-FFF2-40B4-BE49-F238E27FC236}">
                <a16:creationId xmlns:a16="http://schemas.microsoft.com/office/drawing/2014/main" id="{96CD53BC-0794-454A-8530-07638ABB9080}"/>
              </a:ext>
            </a:extLst>
          </p:cNvPr>
          <p:cNvSpPr>
            <a:spLocks noGrp="1"/>
          </p:cNvSpPr>
          <p:nvPr>
            <p:ph type="sldNum" sz="quarter" idx="4294967295"/>
          </p:nvPr>
        </p:nvSpPr>
        <p:spPr>
          <a:xfrm>
            <a:off x="377863" y="4836189"/>
            <a:ext cx="2133600" cy="273844"/>
          </a:xfrm>
        </p:spPr>
        <p:txBody>
          <a:bodyPr/>
          <a:lstStyle/>
          <a:p>
            <a:pPr>
              <a:spcAft>
                <a:spcPts val="600"/>
              </a:spcAft>
            </a:pPr>
            <a:r>
              <a:rPr lang="en-GB" dirty="0"/>
              <a:t>PAGE </a:t>
            </a:r>
            <a:fld id="{45A89BE1-5792-4ACB-BF4C-7FAB88C6C5B7}" type="slidenum">
              <a:rPr lang="en-GB" smtClean="0"/>
              <a:pPr>
                <a:spcAft>
                  <a:spcPts val="600"/>
                </a:spcAft>
              </a:pPr>
              <a:t>27</a:t>
            </a:fld>
            <a:endParaRPr lang="en-GB"/>
          </a:p>
        </p:txBody>
      </p:sp>
    </p:spTree>
    <p:extLst>
      <p:ext uri="{BB962C8B-B14F-4D97-AF65-F5344CB8AC3E}">
        <p14:creationId xmlns:p14="http://schemas.microsoft.com/office/powerpoint/2010/main" val="39154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2831-3C93-5364-524B-9F9BA1CFE77E}"/>
              </a:ext>
            </a:extLst>
          </p:cNvPr>
          <p:cNvSpPr>
            <a:spLocks noGrp="1"/>
          </p:cNvSpPr>
          <p:nvPr>
            <p:ph type="title"/>
          </p:nvPr>
        </p:nvSpPr>
        <p:spPr>
          <a:xfrm>
            <a:off x="483811" y="2778790"/>
            <a:ext cx="7772400" cy="1021556"/>
          </a:xfrm>
        </p:spPr>
        <p:txBody>
          <a:bodyPr anchor="t">
            <a:normAutofit/>
          </a:bodyPr>
          <a:lstStyle/>
          <a:p>
            <a:r>
              <a:rPr lang="en-GB" dirty="0"/>
              <a:t>School Safeguarding Data</a:t>
            </a:r>
          </a:p>
        </p:txBody>
      </p:sp>
      <p:sp>
        <p:nvSpPr>
          <p:cNvPr id="3" name="Content Placeholder 2">
            <a:extLst>
              <a:ext uri="{FF2B5EF4-FFF2-40B4-BE49-F238E27FC236}">
                <a16:creationId xmlns:a16="http://schemas.microsoft.com/office/drawing/2014/main" id="{D413257E-4277-E59A-A38C-6F3E7D1A0A8B}"/>
              </a:ext>
            </a:extLst>
          </p:cNvPr>
          <p:cNvSpPr>
            <a:spLocks noGrp="1"/>
          </p:cNvSpPr>
          <p:nvPr>
            <p:ph type="body" idx="1"/>
          </p:nvPr>
        </p:nvSpPr>
        <p:spPr>
          <a:xfrm>
            <a:off x="483811" y="1653649"/>
            <a:ext cx="7772400" cy="1125140"/>
          </a:xfrm>
        </p:spPr>
        <p:txBody>
          <a:bodyPr anchor="b">
            <a:normAutofit/>
          </a:bodyPr>
          <a:lstStyle/>
          <a:p>
            <a:r>
              <a:rPr lang="en-GB" dirty="0">
                <a:highlight>
                  <a:srgbClr val="00FFFF"/>
                </a:highlight>
              </a:rPr>
              <a:t>You may wish to include some school data in relation to your setting’s safeguarding/recording etc.</a:t>
            </a:r>
          </a:p>
          <a:p>
            <a:pPr marL="0" indent="0">
              <a:buNone/>
            </a:pPr>
            <a:endParaRPr lang="en-GB" dirty="0"/>
          </a:p>
        </p:txBody>
      </p:sp>
      <p:sp>
        <p:nvSpPr>
          <p:cNvPr id="4" name="Slide Number Placeholder 3" hidden="1">
            <a:extLst>
              <a:ext uri="{FF2B5EF4-FFF2-40B4-BE49-F238E27FC236}">
                <a16:creationId xmlns:a16="http://schemas.microsoft.com/office/drawing/2014/main" id="{DAAC09ED-EBE8-0EDB-AA77-AF098732375C}"/>
              </a:ext>
            </a:extLst>
          </p:cNvPr>
          <p:cNvSpPr>
            <a:spLocks noGrp="1"/>
          </p:cNvSpPr>
          <p:nvPr>
            <p:ph type="sldNum" sz="quarter" idx="4294967295"/>
          </p:nvPr>
        </p:nvSpPr>
        <p:spPr>
          <a:xfrm>
            <a:off x="377863" y="4836189"/>
            <a:ext cx="2133600" cy="273844"/>
          </a:xfrm>
        </p:spPr>
        <p:txBody>
          <a:bodyPr/>
          <a:lstStyle/>
          <a:p>
            <a:pPr>
              <a:spcAft>
                <a:spcPts val="600"/>
              </a:spcAft>
            </a:pPr>
            <a:r>
              <a:rPr lang="en-GB" dirty="0"/>
              <a:t>PAGE </a:t>
            </a:r>
            <a:fld id="{45A89BE1-5792-4ACB-BF4C-7FAB88C6C5B7}" type="slidenum">
              <a:rPr lang="en-GB" smtClean="0"/>
              <a:pPr>
                <a:spcAft>
                  <a:spcPts val="600"/>
                </a:spcAft>
              </a:pPr>
              <a:t>28</a:t>
            </a:fld>
            <a:endParaRPr lang="en-GB"/>
          </a:p>
        </p:txBody>
      </p:sp>
    </p:spTree>
    <p:extLst>
      <p:ext uri="{BB962C8B-B14F-4D97-AF65-F5344CB8AC3E}">
        <p14:creationId xmlns:p14="http://schemas.microsoft.com/office/powerpoint/2010/main" val="28346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1B94-AEA6-1D4B-0A57-471E2E1955A8}"/>
              </a:ext>
            </a:extLst>
          </p:cNvPr>
          <p:cNvSpPr>
            <a:spLocks noGrp="1"/>
          </p:cNvSpPr>
          <p:nvPr>
            <p:ph type="title"/>
          </p:nvPr>
        </p:nvSpPr>
        <p:spPr/>
        <p:txBody>
          <a:bodyPr/>
          <a:lstStyle/>
          <a:p>
            <a:r>
              <a:rPr lang="en-GB" dirty="0"/>
              <a:t>Disclosures</a:t>
            </a:r>
          </a:p>
        </p:txBody>
      </p:sp>
      <p:sp>
        <p:nvSpPr>
          <p:cNvPr id="3" name="Content Placeholder 2">
            <a:extLst>
              <a:ext uri="{FF2B5EF4-FFF2-40B4-BE49-F238E27FC236}">
                <a16:creationId xmlns:a16="http://schemas.microsoft.com/office/drawing/2014/main" id="{1F7DBBAF-B969-3254-1B1B-4AC0EF249A89}"/>
              </a:ext>
            </a:extLst>
          </p:cNvPr>
          <p:cNvSpPr>
            <a:spLocks noGrp="1"/>
          </p:cNvSpPr>
          <p:nvPr>
            <p:ph idx="1"/>
          </p:nvPr>
        </p:nvSpPr>
        <p:spPr/>
        <p:txBody>
          <a:bodyPr/>
          <a:lstStyle/>
          <a:p>
            <a:pPr marL="0" indent="0">
              <a:buNone/>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 may not feel ready, or know how to tell someone what they are experiencing: </a:t>
            </a:r>
          </a:p>
          <a:p>
            <a:pPr lvl="1"/>
            <a:r>
              <a:rPr lang="en-GB" sz="1400" dirty="0">
                <a:solidFill>
                  <a:prstClr val="black"/>
                </a:solidFill>
                <a:ea typeface="+mj-ea"/>
                <a:cs typeface="Arial" panose="020B0604020202020204" pitchFamily="34" charset="0"/>
              </a:rPr>
              <a:t>They may feel it’s their fault</a:t>
            </a:r>
          </a:p>
          <a:p>
            <a:pPr lvl="1"/>
            <a:r>
              <a:rPr lang="en-GB" sz="1400" dirty="0">
                <a:solidFill>
                  <a:prstClr val="black"/>
                </a:solidFill>
                <a:ea typeface="+mj-ea"/>
                <a:cs typeface="Arial" panose="020B0604020202020204" pitchFamily="34" charset="0"/>
              </a:rPr>
              <a:t>They will get into trouble </a:t>
            </a:r>
          </a:p>
          <a:p>
            <a:pPr lvl="1"/>
            <a:r>
              <a:rPr lang="en-GB" sz="1400" dirty="0">
                <a:solidFill>
                  <a:prstClr val="black"/>
                </a:solidFill>
                <a:ea typeface="+mj-ea"/>
                <a:cs typeface="Arial" panose="020B0604020202020204" pitchFamily="34" charset="0"/>
              </a:rPr>
              <a:t>Nobody will believe them</a:t>
            </a:r>
          </a:p>
          <a:p>
            <a:pPr lvl="1"/>
            <a:r>
              <a:rPr lang="en-GB" sz="1400" dirty="0">
                <a:solidFill>
                  <a:prstClr val="black"/>
                </a:solidFill>
                <a:ea typeface="+mj-ea"/>
                <a:cs typeface="Arial" panose="020B0604020202020204" pitchFamily="34" charset="0"/>
              </a:rPr>
              <a:t>Nobody can stop it</a:t>
            </a:r>
          </a:p>
          <a:p>
            <a:pPr lvl="1"/>
            <a:r>
              <a:rPr lang="en-GB" sz="1400" dirty="0">
                <a:solidFill>
                  <a:prstClr val="black"/>
                </a:solidFill>
                <a:ea typeface="+mj-ea"/>
                <a:cs typeface="Arial" panose="020B0604020202020204" pitchFamily="34" charset="0"/>
              </a:rPr>
              <a:t>Things will get worse</a:t>
            </a:r>
          </a:p>
          <a:p>
            <a:pPr lvl="1"/>
            <a:r>
              <a:rPr lang="en-GB" sz="1400" dirty="0">
                <a:solidFill>
                  <a:prstClr val="black"/>
                </a:solidFill>
                <a:ea typeface="+mj-ea"/>
                <a:cs typeface="Arial" panose="020B0604020202020204" pitchFamily="34" charset="0"/>
              </a:rPr>
              <a:t>People they love will be hurt if they tell </a:t>
            </a:r>
          </a:p>
          <a:p>
            <a:pPr lvl="1"/>
            <a:r>
              <a:rPr lang="en-GB" sz="1400" dirty="0">
                <a:solidFill>
                  <a:prstClr val="black"/>
                </a:solidFill>
                <a:ea typeface="+mj-ea"/>
                <a:cs typeface="Arial" panose="020B0604020202020204" pitchFamily="34" charset="0"/>
              </a:rPr>
              <a:t>They told before and nobody listened</a:t>
            </a:r>
          </a:p>
          <a:p>
            <a:pPr lvl="1"/>
            <a:r>
              <a:rPr lang="en-GB" sz="1400" dirty="0">
                <a:solidFill>
                  <a:prstClr val="black"/>
                </a:solidFill>
                <a:ea typeface="+mj-ea"/>
                <a:cs typeface="Arial" panose="020B0604020202020204" pitchFamily="34" charset="0"/>
              </a:rPr>
              <a:t>They will be taken into care</a:t>
            </a:r>
          </a:p>
          <a:p>
            <a:pPr lvl="1"/>
            <a:r>
              <a:rPr lang="en-GB" sz="1400" dirty="0">
                <a:solidFill>
                  <a:prstClr val="black"/>
                </a:solidFill>
                <a:ea typeface="+mj-ea"/>
                <a:cs typeface="Arial" panose="020B0604020202020204" pitchFamily="34" charset="0"/>
              </a:rPr>
              <a:t>They believe that this is what happens in families</a:t>
            </a:r>
          </a:p>
          <a:p>
            <a:pPr lvl="1"/>
            <a:r>
              <a:rPr lang="en-GB" sz="1400" dirty="0">
                <a:solidFill>
                  <a:prstClr val="black"/>
                </a:solidFill>
                <a:ea typeface="+mj-ea"/>
                <a:cs typeface="Arial" panose="020B0604020202020204" pitchFamily="34" charset="0"/>
              </a:rPr>
              <a:t>They feel ashamed</a:t>
            </a:r>
          </a:p>
          <a:p>
            <a:pPr lvl="1"/>
            <a:endParaRPr lang="en-GB" sz="1400" dirty="0">
              <a:solidFill>
                <a:prstClr val="black"/>
              </a:solidFill>
              <a:ea typeface="+mj-ea"/>
              <a:cs typeface="Arial" panose="020B0604020202020204" pitchFamily="34" charset="0"/>
            </a:endParaRPr>
          </a:p>
          <a:p>
            <a:pPr lvl="1"/>
            <a:endParaRPr lang="en-GB" sz="1400"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959E6E16-5592-BB4F-AC2A-3FEE4F8C56FE}"/>
              </a:ext>
            </a:extLst>
          </p:cNvPr>
          <p:cNvSpPr>
            <a:spLocks noGrp="1"/>
          </p:cNvSpPr>
          <p:nvPr>
            <p:ph type="sldNum" sz="quarter" idx="4"/>
          </p:nvPr>
        </p:nvSpPr>
        <p:spPr/>
        <p:txBody>
          <a:bodyPr/>
          <a:lstStyle/>
          <a:p>
            <a:r>
              <a:rPr lang="en-GB" dirty="0"/>
              <a:t>PAGE </a:t>
            </a:r>
            <a:fld id="{45A89BE1-5792-4ACB-BF4C-7FAB88C6C5B7}" type="slidenum">
              <a:rPr lang="en-GB" smtClean="0"/>
              <a:pPr/>
              <a:t>29</a:t>
            </a:fld>
            <a:endParaRPr lang="en-GB" dirty="0"/>
          </a:p>
        </p:txBody>
      </p:sp>
      <p:pic>
        <p:nvPicPr>
          <p:cNvPr id="5" name="Picture 4">
            <a:extLst>
              <a:ext uri="{FF2B5EF4-FFF2-40B4-BE49-F238E27FC236}">
                <a16:creationId xmlns:a16="http://schemas.microsoft.com/office/drawing/2014/main" id="{3FD15800-71D2-E73B-80B9-647B2B7D91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2080" y="1526513"/>
            <a:ext cx="3003541" cy="2561979"/>
          </a:xfrm>
          <a:prstGeom prst="rect">
            <a:avLst/>
          </a:prstGeom>
        </p:spPr>
      </p:pic>
    </p:spTree>
    <p:extLst>
      <p:ext uri="{BB962C8B-B14F-4D97-AF65-F5344CB8AC3E}">
        <p14:creationId xmlns:p14="http://schemas.microsoft.com/office/powerpoint/2010/main" val="33444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507F88-1218-C6A2-9554-6D41F93C85E6}"/>
              </a:ext>
            </a:extLst>
          </p:cNvPr>
          <p:cNvSpPr>
            <a:spLocks noGrp="1"/>
          </p:cNvSpPr>
          <p:nvPr>
            <p:ph type="sldNum" sz="quarter" idx="4"/>
          </p:nvPr>
        </p:nvSpPr>
        <p:spPr/>
        <p:txBody>
          <a:bodyPr/>
          <a:lstStyle/>
          <a:p>
            <a:r>
              <a:rPr lang="en-GB" dirty="0"/>
              <a:t>PAGE </a:t>
            </a:r>
            <a:fld id="{45A89BE1-5792-4ACB-BF4C-7FAB88C6C5B7}" type="slidenum">
              <a:rPr lang="en-GB" smtClean="0"/>
              <a:pPr/>
              <a:t>3</a:t>
            </a:fld>
            <a:endParaRPr lang="en-GB" dirty="0"/>
          </a:p>
        </p:txBody>
      </p:sp>
      <p:sp>
        <p:nvSpPr>
          <p:cNvPr id="2" name="Title 1">
            <a:extLst>
              <a:ext uri="{FF2B5EF4-FFF2-40B4-BE49-F238E27FC236}">
                <a16:creationId xmlns:a16="http://schemas.microsoft.com/office/drawing/2014/main" id="{B757FC73-0CCD-1808-AEBB-F0E38FB4F465}"/>
              </a:ext>
            </a:extLst>
          </p:cNvPr>
          <p:cNvSpPr>
            <a:spLocks noGrp="1"/>
          </p:cNvSpPr>
          <p:nvPr>
            <p:ph type="title"/>
          </p:nvPr>
        </p:nvSpPr>
        <p:spPr/>
        <p:txBody>
          <a:bodyPr/>
          <a:lstStyle/>
          <a:p>
            <a:r>
              <a:rPr lang="en-GB" dirty="0"/>
              <a:t>Essential Reading</a:t>
            </a:r>
          </a:p>
        </p:txBody>
      </p:sp>
      <p:pic>
        <p:nvPicPr>
          <p:cNvPr id="8" name="Picture 7" descr="Working Together to Safeguard Children 2023.  A guide to multi-agency working to help, protect and promote the welfare of children.">
            <a:extLst>
              <a:ext uri="{FF2B5EF4-FFF2-40B4-BE49-F238E27FC236}">
                <a16:creationId xmlns:a16="http://schemas.microsoft.com/office/drawing/2014/main" id="{1CEC5D0B-72E7-7160-DC0C-22810752DC3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rot="20641425">
            <a:off x="651776" y="1152601"/>
            <a:ext cx="2365651" cy="2838297"/>
          </a:xfrm>
          <a:prstGeom prst="rect">
            <a:avLst/>
          </a:prstGeom>
        </p:spPr>
      </p:pic>
      <p:pic>
        <p:nvPicPr>
          <p:cNvPr id="6" name="Content Placeholder 5" descr="Keeping children safe in education 2024.  Statutory guidance for schools and colleges">
            <a:extLst>
              <a:ext uri="{FF2B5EF4-FFF2-40B4-BE49-F238E27FC236}">
                <a16:creationId xmlns:a16="http://schemas.microsoft.com/office/drawing/2014/main" id="{8F36908F-F147-779F-7A66-6FDFE6BE7664}"/>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3362347" y="411510"/>
            <a:ext cx="2908260" cy="2987185"/>
          </a:xfrm>
        </p:spPr>
      </p:pic>
      <p:pic>
        <p:nvPicPr>
          <p:cNvPr id="12" name="Picture 11" descr="Mental health and behaviour in schools.">
            <a:extLst>
              <a:ext uri="{FF2B5EF4-FFF2-40B4-BE49-F238E27FC236}">
                <a16:creationId xmlns:a16="http://schemas.microsoft.com/office/drawing/2014/main" id="{0640E2E7-E418-32D5-AF53-53326ACA7B06}"/>
              </a:ext>
            </a:extLst>
          </p:cNvPr>
          <p:cNvPicPr>
            <a:picLocks noChangeAspect="1"/>
          </p:cNvPicPr>
          <p:nvPr/>
        </p:nvPicPr>
        <p:blipFill>
          <a:blip r:embed="rId4"/>
          <a:stretch>
            <a:fillRect/>
          </a:stretch>
        </p:blipFill>
        <p:spPr>
          <a:xfrm rot="21336989">
            <a:off x="7074309" y="69885"/>
            <a:ext cx="1912236" cy="2183156"/>
          </a:xfrm>
          <a:prstGeom prst="rect">
            <a:avLst/>
          </a:prstGeom>
        </p:spPr>
      </p:pic>
      <p:pic>
        <p:nvPicPr>
          <p:cNvPr id="10" name="Picture 9" descr="Working together to improve attendance.  Statutory guidance for maintained schools, academies, independent schools and local authorities.">
            <a:extLst>
              <a:ext uri="{FF2B5EF4-FFF2-40B4-BE49-F238E27FC236}">
                <a16:creationId xmlns:a16="http://schemas.microsoft.com/office/drawing/2014/main" id="{C9229D2D-4C46-3D58-4510-BA735AB9D7EE}"/>
              </a:ext>
            </a:extLst>
          </p:cNvPr>
          <p:cNvPicPr>
            <a:picLocks noChangeAspect="1"/>
          </p:cNvPicPr>
          <p:nvPr/>
        </p:nvPicPr>
        <p:blipFill>
          <a:blip r:embed="rId5"/>
          <a:stretch>
            <a:fillRect/>
          </a:stretch>
        </p:blipFill>
        <p:spPr>
          <a:xfrm rot="742249">
            <a:off x="5713506" y="2173320"/>
            <a:ext cx="2405294" cy="2599890"/>
          </a:xfrm>
          <a:prstGeom prst="rect">
            <a:avLst/>
          </a:prstGeom>
        </p:spPr>
      </p:pic>
    </p:spTree>
    <p:extLst>
      <p:ext uri="{BB962C8B-B14F-4D97-AF65-F5344CB8AC3E}">
        <p14:creationId xmlns:p14="http://schemas.microsoft.com/office/powerpoint/2010/main" val="282081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76E4-2A23-79E8-CD8F-B94FE2B4303A}"/>
              </a:ext>
            </a:extLst>
          </p:cNvPr>
          <p:cNvSpPr>
            <a:spLocks noGrp="1"/>
          </p:cNvSpPr>
          <p:nvPr>
            <p:ph type="title"/>
          </p:nvPr>
        </p:nvSpPr>
        <p:spPr/>
        <p:txBody>
          <a:bodyPr/>
          <a:lstStyle/>
          <a:p>
            <a:r>
              <a:rPr lang="en-GB" dirty="0"/>
              <a:t>Safeguarding Concerns</a:t>
            </a:r>
          </a:p>
        </p:txBody>
      </p:sp>
      <p:sp>
        <p:nvSpPr>
          <p:cNvPr id="3" name="Content Placeholder 2">
            <a:extLst>
              <a:ext uri="{FF2B5EF4-FFF2-40B4-BE49-F238E27FC236}">
                <a16:creationId xmlns:a16="http://schemas.microsoft.com/office/drawing/2014/main" id="{2E8BC8A7-0DC8-7250-A0D2-DCE5AB56B2D2}"/>
              </a:ext>
            </a:extLst>
          </p:cNvPr>
          <p:cNvSpPr>
            <a:spLocks noGrp="1"/>
          </p:cNvSpPr>
          <p:nvPr>
            <p:ph idx="1"/>
          </p:nvPr>
        </p:nvSpPr>
        <p:spPr>
          <a:xfrm>
            <a:off x="457200" y="951570"/>
            <a:ext cx="8229600" cy="3502052"/>
          </a:xfrm>
        </p:spPr>
        <p:txBody>
          <a:bodyPr/>
          <a:lstStyle/>
          <a:p>
            <a:r>
              <a:rPr lang="en-GB" sz="1600" dirty="0"/>
              <a:t>All staff should have an awareness of safeguarding issues that can put children at risk of harm, including:</a:t>
            </a:r>
            <a:endParaRPr lang="en-GB" sz="1800" dirty="0"/>
          </a:p>
          <a:p>
            <a:pPr lvl="1"/>
            <a:r>
              <a:rPr lang="en-GB" sz="1200" dirty="0"/>
              <a:t>Child on child abuse</a:t>
            </a:r>
          </a:p>
          <a:p>
            <a:pPr lvl="1"/>
            <a:r>
              <a:rPr lang="en-GB" sz="1200" dirty="0"/>
              <a:t>Domestic abuse </a:t>
            </a:r>
          </a:p>
          <a:p>
            <a:pPr lvl="1"/>
            <a:r>
              <a:rPr lang="en-GB" sz="1200" dirty="0"/>
              <a:t>Serious Youth Violence</a:t>
            </a:r>
          </a:p>
          <a:p>
            <a:pPr lvl="1"/>
            <a:r>
              <a:rPr lang="en-GB" sz="1200" dirty="0"/>
              <a:t>Child Sexual Exploitation (CSE) </a:t>
            </a:r>
          </a:p>
          <a:p>
            <a:pPr lvl="1"/>
            <a:r>
              <a:rPr lang="en-GB" sz="1200" dirty="0"/>
              <a:t>Child Criminal Exploitation (CCE)</a:t>
            </a:r>
          </a:p>
          <a:p>
            <a:pPr lvl="1"/>
            <a:r>
              <a:rPr lang="en-GB" sz="1200" dirty="0"/>
              <a:t>Online Safety</a:t>
            </a:r>
          </a:p>
          <a:p>
            <a:pPr lvl="1"/>
            <a:r>
              <a:rPr lang="en-GB" sz="1200" dirty="0"/>
              <a:t>Mental Health </a:t>
            </a:r>
          </a:p>
          <a:p>
            <a:pPr lvl="1"/>
            <a:r>
              <a:rPr lang="en-GB" sz="1200" dirty="0"/>
              <a:t>FGM</a:t>
            </a:r>
          </a:p>
          <a:p>
            <a:pPr lvl="1"/>
            <a:r>
              <a:rPr lang="en-GB" sz="1200" dirty="0"/>
              <a:t>Neglect</a:t>
            </a:r>
          </a:p>
          <a:p>
            <a:pPr lvl="1"/>
            <a:r>
              <a:rPr lang="en-GB" sz="1200" dirty="0"/>
              <a:t>Prevent</a:t>
            </a:r>
          </a:p>
          <a:p>
            <a:pPr lvl="1"/>
            <a:r>
              <a:rPr lang="en-GB" sz="1200" dirty="0"/>
              <a:t>Physical, Sexual and Emotional abuse</a:t>
            </a:r>
          </a:p>
          <a:p>
            <a:r>
              <a:rPr lang="en-GB" sz="1500" dirty="0"/>
              <a:t>All staff should know how to report and record concerns.  </a:t>
            </a:r>
          </a:p>
          <a:p>
            <a:endParaRPr lang="en-GB" sz="1500"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9535693D-44F4-BEE5-92B1-63D509954564}"/>
              </a:ext>
            </a:extLst>
          </p:cNvPr>
          <p:cNvSpPr>
            <a:spLocks noGrp="1"/>
          </p:cNvSpPr>
          <p:nvPr>
            <p:ph type="sldNum" sz="quarter" idx="4"/>
          </p:nvPr>
        </p:nvSpPr>
        <p:spPr/>
        <p:txBody>
          <a:bodyPr/>
          <a:lstStyle/>
          <a:p>
            <a:r>
              <a:rPr lang="en-GB" dirty="0"/>
              <a:t>PAGE </a:t>
            </a:r>
            <a:fld id="{45A89BE1-5792-4ACB-BF4C-7FAB88C6C5B7}" type="slidenum">
              <a:rPr lang="en-GB" smtClean="0"/>
              <a:pPr/>
              <a:t>30</a:t>
            </a:fld>
            <a:endParaRPr lang="en-GB" dirty="0"/>
          </a:p>
        </p:txBody>
      </p:sp>
    </p:spTree>
    <p:extLst>
      <p:ext uri="{BB962C8B-B14F-4D97-AF65-F5344CB8AC3E}">
        <p14:creationId xmlns:p14="http://schemas.microsoft.com/office/powerpoint/2010/main" val="15406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CD32-6FF9-1A03-B2AA-BEC695FD4876}"/>
              </a:ext>
            </a:extLst>
          </p:cNvPr>
          <p:cNvSpPr>
            <a:spLocks noGrp="1"/>
          </p:cNvSpPr>
          <p:nvPr>
            <p:ph type="title"/>
          </p:nvPr>
        </p:nvSpPr>
        <p:spPr>
          <a:xfrm>
            <a:off x="457200" y="205978"/>
            <a:ext cx="8229600" cy="745592"/>
          </a:xfrm>
        </p:spPr>
        <p:txBody>
          <a:bodyPr anchor="ctr">
            <a:normAutofit/>
          </a:bodyPr>
          <a:lstStyle/>
          <a:p>
            <a:r>
              <a:rPr lang="en-GB" dirty="0"/>
              <a:t>Child on Child Abuse</a:t>
            </a:r>
          </a:p>
        </p:txBody>
      </p:sp>
      <p:sp>
        <p:nvSpPr>
          <p:cNvPr id="3" name="Content Placeholder 2">
            <a:extLst>
              <a:ext uri="{FF2B5EF4-FFF2-40B4-BE49-F238E27FC236}">
                <a16:creationId xmlns:a16="http://schemas.microsoft.com/office/drawing/2014/main" id="{229E30CA-AB1D-3D5F-C918-AD1330B4F90D}"/>
              </a:ext>
            </a:extLst>
          </p:cNvPr>
          <p:cNvSpPr>
            <a:spLocks noGrp="1"/>
          </p:cNvSpPr>
          <p:nvPr>
            <p:ph idx="1"/>
          </p:nvPr>
        </p:nvSpPr>
        <p:spPr>
          <a:xfrm>
            <a:off x="457200" y="1059582"/>
            <a:ext cx="8229600" cy="3394040"/>
          </a:xfrm>
        </p:spPr>
        <p:txBody>
          <a:bodyPr>
            <a:normAutofit/>
          </a:bodyPr>
          <a:lstStyle/>
          <a:p>
            <a:r>
              <a:rPr lang="en-GB" dirty="0"/>
              <a:t>It is essential that all staff understand the importance of challenging inappropriate behaviours between children, that are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a:t>
            </a:r>
          </a:p>
        </p:txBody>
      </p:sp>
      <p:sp>
        <p:nvSpPr>
          <p:cNvPr id="4" name="Slide Number Placeholder 3">
            <a:extLst>
              <a:ext uri="{FF2B5EF4-FFF2-40B4-BE49-F238E27FC236}">
                <a16:creationId xmlns:a16="http://schemas.microsoft.com/office/drawing/2014/main" id="{CB65C7F0-6722-D6ED-0209-77103640F0D1}"/>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dirty="0"/>
              <a:t>PAGE </a:t>
            </a:r>
            <a:fld id="{45A89BE1-5792-4ACB-BF4C-7FAB88C6C5B7}" type="slidenum">
              <a:rPr lang="en-GB" smtClean="0"/>
              <a:pPr>
                <a:spcAft>
                  <a:spcPts val="600"/>
                </a:spcAft>
              </a:pPr>
              <a:t>31</a:t>
            </a:fld>
            <a:endParaRPr lang="en-GB"/>
          </a:p>
        </p:txBody>
      </p:sp>
    </p:spTree>
    <p:extLst>
      <p:ext uri="{BB962C8B-B14F-4D97-AF65-F5344CB8AC3E}">
        <p14:creationId xmlns:p14="http://schemas.microsoft.com/office/powerpoint/2010/main" val="31397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615C-C794-1DDF-BABB-4F9EAD2D2CA4}"/>
              </a:ext>
            </a:extLst>
          </p:cNvPr>
          <p:cNvSpPr>
            <a:spLocks noGrp="1"/>
          </p:cNvSpPr>
          <p:nvPr>
            <p:ph type="title"/>
          </p:nvPr>
        </p:nvSpPr>
        <p:spPr>
          <a:xfrm>
            <a:off x="457200" y="205978"/>
            <a:ext cx="8229600" cy="745592"/>
          </a:xfrm>
        </p:spPr>
        <p:txBody>
          <a:bodyPr anchor="ctr">
            <a:normAutofit/>
          </a:bodyPr>
          <a:lstStyle/>
          <a:p>
            <a:pPr>
              <a:lnSpc>
                <a:spcPct val="90000"/>
              </a:lnSpc>
            </a:pPr>
            <a:r>
              <a:rPr lang="en-GB" sz="2200"/>
              <a:t>Children who identify as LGBTQ+ or Gender Questioning</a:t>
            </a:r>
            <a:br>
              <a:rPr lang="en-GB" sz="2200"/>
            </a:br>
            <a:endParaRPr lang="en-GB" sz="2200"/>
          </a:p>
        </p:txBody>
      </p:sp>
      <p:sp>
        <p:nvSpPr>
          <p:cNvPr id="3" name="Content Placeholder 2">
            <a:extLst>
              <a:ext uri="{FF2B5EF4-FFF2-40B4-BE49-F238E27FC236}">
                <a16:creationId xmlns:a16="http://schemas.microsoft.com/office/drawing/2014/main" id="{E4BC3F60-3271-0A48-2578-947C1BD3049B}"/>
              </a:ext>
            </a:extLst>
          </p:cNvPr>
          <p:cNvSpPr>
            <a:spLocks noGrp="1"/>
          </p:cNvSpPr>
          <p:nvPr>
            <p:ph idx="1"/>
          </p:nvPr>
        </p:nvSpPr>
        <p:spPr>
          <a:xfrm>
            <a:off x="457200" y="1059582"/>
            <a:ext cx="8229600" cy="3394040"/>
          </a:xfrm>
        </p:spPr>
        <p:txBody>
          <a:bodyPr>
            <a:normAutofit lnSpcReduction="10000"/>
          </a:bodyPr>
          <a:lstStyle/>
          <a:p>
            <a:r>
              <a:rPr lang="en-GB" dirty="0"/>
              <a:t>The fact that a child or a young person may be LGBTQ+ is not in itself an inherent risk factor for harm. However, children can be targeted by other children. In some cases, a child who is perceived by other children to be LGBTQ+ (whether they are or not) can be just as vulnerable as children who identify as LGBTQ+.</a:t>
            </a:r>
          </a:p>
          <a:p>
            <a:pPr marL="0" indent="0">
              <a:buNone/>
            </a:pPr>
            <a:endParaRPr lang="en-GB" dirty="0"/>
          </a:p>
          <a:p>
            <a:pPr marL="0" indent="0">
              <a:buNone/>
            </a:pPr>
            <a:r>
              <a:rPr lang="en-GB" b="1" dirty="0"/>
              <a:t>Schools and colleges should be respectful and tolerant places where bullying is never tolerated. Staff and children should treat each other with compassion and consideration, in accordance with the ethos of the school or college. </a:t>
            </a:r>
          </a:p>
          <a:p>
            <a:pPr marL="0" indent="0">
              <a:buNone/>
            </a:pPr>
            <a:r>
              <a:rPr lang="en-GB" sz="1600" i="1" dirty="0"/>
              <a:t>DFE Gender Questioning Children draft guidance 2023</a:t>
            </a:r>
            <a:endParaRPr lang="en-GB" i="1" dirty="0"/>
          </a:p>
        </p:txBody>
      </p:sp>
      <p:sp>
        <p:nvSpPr>
          <p:cNvPr id="4" name="Slide Number Placeholder 3">
            <a:extLst>
              <a:ext uri="{FF2B5EF4-FFF2-40B4-BE49-F238E27FC236}">
                <a16:creationId xmlns:a16="http://schemas.microsoft.com/office/drawing/2014/main" id="{7510840A-6156-6B7B-2A6E-00FBF989F81E}"/>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32</a:t>
            </a:fld>
            <a:endParaRPr lang="en-GB"/>
          </a:p>
        </p:txBody>
      </p:sp>
    </p:spTree>
    <p:extLst>
      <p:ext uri="{BB962C8B-B14F-4D97-AF65-F5344CB8AC3E}">
        <p14:creationId xmlns:p14="http://schemas.microsoft.com/office/powerpoint/2010/main" val="23740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222F-1F1E-E6F8-6F4F-981340DDB0EE}"/>
              </a:ext>
            </a:extLst>
          </p:cNvPr>
          <p:cNvSpPr>
            <a:spLocks noGrp="1"/>
          </p:cNvSpPr>
          <p:nvPr>
            <p:ph type="title"/>
          </p:nvPr>
        </p:nvSpPr>
        <p:spPr/>
        <p:txBody>
          <a:bodyPr/>
          <a:lstStyle/>
          <a:p>
            <a:r>
              <a:rPr lang="en-GB" dirty="0"/>
              <a:t>Domestic Abuse</a:t>
            </a:r>
          </a:p>
        </p:txBody>
      </p:sp>
      <p:sp>
        <p:nvSpPr>
          <p:cNvPr id="3" name="Content Placeholder 2">
            <a:extLst>
              <a:ext uri="{FF2B5EF4-FFF2-40B4-BE49-F238E27FC236}">
                <a16:creationId xmlns:a16="http://schemas.microsoft.com/office/drawing/2014/main" id="{FE2F4D94-5E96-F6F5-C1EA-6D5B5362AE3A}"/>
              </a:ext>
            </a:extLst>
          </p:cNvPr>
          <p:cNvSpPr>
            <a:spLocks noGrp="1"/>
          </p:cNvSpPr>
          <p:nvPr>
            <p:ph idx="1"/>
          </p:nvPr>
        </p:nvSpPr>
        <p:spPr/>
        <p:txBody>
          <a:bodyPr/>
          <a:lstStyle/>
          <a:p>
            <a:r>
              <a:rPr lang="en-GB" sz="1800" dirty="0"/>
              <a:t>Domestic abuse has been added to the list of safeguarding issues that staff should be aware of. </a:t>
            </a:r>
          </a:p>
          <a:p>
            <a:r>
              <a:rPr lang="en-GB" sz="1800" dirty="0"/>
              <a:t>It’s important to recognise that domestic abuse: </a:t>
            </a:r>
          </a:p>
          <a:p>
            <a:pPr lvl="1"/>
            <a:r>
              <a:rPr lang="en-GB" sz="1600" dirty="0"/>
              <a:t>can be psychological, physical, sexual, financial, or emotional </a:t>
            </a:r>
          </a:p>
          <a:p>
            <a:pPr lvl="1"/>
            <a:r>
              <a:rPr lang="en-GB" sz="1600" dirty="0"/>
              <a:t>can impact on children through seeing, hearing or experiencing the effects of domestic abuse and/or experiencing it through their own intimate relationships (teenage relationship abuse)</a:t>
            </a:r>
          </a:p>
          <a:p>
            <a:pPr lvl="1"/>
            <a:r>
              <a:rPr lang="en-GB" sz="1600"/>
              <a:t>can </a:t>
            </a:r>
            <a:r>
              <a:rPr lang="en-GB" sz="1600" dirty="0"/>
              <a:t>encompass a wide range of behaviours and may be a single incident or a pattern of incidents </a:t>
            </a:r>
          </a:p>
          <a:p>
            <a:r>
              <a:rPr lang="en-GB" sz="1800" dirty="0"/>
              <a:t>All of these can have a detrimental and long-term impact on children’s health, well-being, development, and ability to learn.</a:t>
            </a:r>
          </a:p>
          <a:p>
            <a:pPr marL="0" indent="0">
              <a:buNone/>
            </a:pPr>
            <a:endParaRPr lang="en-GB" sz="1900" dirty="0"/>
          </a:p>
          <a:p>
            <a:endParaRPr lang="en-GB" sz="1900" dirty="0"/>
          </a:p>
          <a:p>
            <a:pPr lvl="1"/>
            <a:endParaRPr lang="en-GB" dirty="0"/>
          </a:p>
        </p:txBody>
      </p:sp>
      <p:sp>
        <p:nvSpPr>
          <p:cNvPr id="4" name="Slide Number Placeholder 3">
            <a:extLst>
              <a:ext uri="{FF2B5EF4-FFF2-40B4-BE49-F238E27FC236}">
                <a16:creationId xmlns:a16="http://schemas.microsoft.com/office/drawing/2014/main" id="{9032948D-EC5F-31F8-6B01-A21CC64F60E5}"/>
              </a:ext>
            </a:extLst>
          </p:cNvPr>
          <p:cNvSpPr>
            <a:spLocks noGrp="1"/>
          </p:cNvSpPr>
          <p:nvPr>
            <p:ph type="sldNum" sz="quarter" idx="4"/>
          </p:nvPr>
        </p:nvSpPr>
        <p:spPr/>
        <p:txBody>
          <a:bodyPr/>
          <a:lstStyle/>
          <a:p>
            <a:r>
              <a:rPr lang="en-GB"/>
              <a:t>PAGE </a:t>
            </a:r>
            <a:fld id="{45A89BE1-5792-4ACB-BF4C-7FAB88C6C5B7}" type="slidenum">
              <a:rPr lang="en-GB" smtClean="0"/>
              <a:pPr/>
              <a:t>33</a:t>
            </a:fld>
            <a:endParaRPr lang="en-GB" dirty="0"/>
          </a:p>
        </p:txBody>
      </p:sp>
    </p:spTree>
    <p:extLst>
      <p:ext uri="{BB962C8B-B14F-4D97-AF65-F5344CB8AC3E}">
        <p14:creationId xmlns:p14="http://schemas.microsoft.com/office/powerpoint/2010/main" val="284899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E9849-477F-AC91-2B59-4CE6A2FC304B}"/>
              </a:ext>
              <a:ext uri="{C183D7F6-B498-43B3-948B-1728B52AA6E4}">
                <adec:decorative xmlns:adec="http://schemas.microsoft.com/office/drawing/2017/decorative" val="0"/>
              </a:ext>
            </a:extLst>
          </p:cNvPr>
          <p:cNvSpPr>
            <a:spLocks noGrp="1"/>
          </p:cNvSpPr>
          <p:nvPr>
            <p:ph type="title"/>
          </p:nvPr>
        </p:nvSpPr>
        <p:spPr/>
        <p:txBody>
          <a:bodyPr/>
          <a:lstStyle/>
          <a:p>
            <a:r>
              <a:rPr lang="en-GB" dirty="0"/>
              <a:t>Operation Encompass</a:t>
            </a:r>
          </a:p>
        </p:txBody>
      </p:sp>
      <p:sp>
        <p:nvSpPr>
          <p:cNvPr id="3" name="Content Placeholder 2">
            <a:extLst>
              <a:ext uri="{FF2B5EF4-FFF2-40B4-BE49-F238E27FC236}">
                <a16:creationId xmlns:a16="http://schemas.microsoft.com/office/drawing/2014/main" id="{7D103044-50AA-3980-2004-8337735FB58F}"/>
              </a:ext>
            </a:extLst>
          </p:cNvPr>
          <p:cNvSpPr>
            <a:spLocks noGrp="1"/>
          </p:cNvSpPr>
          <p:nvPr>
            <p:ph sz="half" idx="2"/>
          </p:nvPr>
        </p:nvSpPr>
        <p:spPr>
          <a:xfrm>
            <a:off x="3491880" y="1059582"/>
            <a:ext cx="5201193" cy="3394472"/>
          </a:xfrm>
        </p:spPr>
        <p:txBody>
          <a:bodyPr/>
          <a:lstStyle/>
          <a:p>
            <a:r>
              <a:rPr lang="en-GB" sz="1600" dirty="0"/>
              <a:t>As part of the citywide response to the Domestic Abuse and Prevention Strategy schools must: </a:t>
            </a:r>
          </a:p>
          <a:p>
            <a:pPr lvl="1"/>
            <a:r>
              <a:rPr lang="en-GB" sz="1400" dirty="0"/>
              <a:t>Complete the Operation Encompass online training from Virtual College Online Key Adult Training</a:t>
            </a:r>
          </a:p>
          <a:p>
            <a:pPr lvl="1"/>
            <a:r>
              <a:rPr lang="en-GB" sz="1400" dirty="0"/>
              <a:t>Key Adults to monitor a notifications portal where information is shared in respect of incidents of domestic violence and abuse</a:t>
            </a:r>
          </a:p>
          <a:p>
            <a:pPr lvl="1"/>
            <a:r>
              <a:rPr lang="en-GB" sz="1400" dirty="0"/>
              <a:t>Complete the actions listed in the school’s Operation Encompass Action Plan (available on the Education Safeguarding website). </a:t>
            </a:r>
          </a:p>
          <a:p>
            <a:pPr lvl="1"/>
            <a:r>
              <a:rPr lang="en-GB" sz="1400" dirty="0"/>
              <a:t>Follow up with discreet monitoring with child and family by DSLs and key staff. </a:t>
            </a:r>
          </a:p>
          <a:p>
            <a:pPr lvl="1"/>
            <a:r>
              <a:rPr lang="en-GB" sz="1400" dirty="0"/>
              <a:t>Subsequent referrals to be made where appropriate.  </a:t>
            </a:r>
          </a:p>
          <a:p>
            <a:pPr lvl="1"/>
            <a:endParaRPr lang="en-GB" sz="1400" dirty="0"/>
          </a:p>
          <a:p>
            <a:pPr lvl="1"/>
            <a:endParaRPr lang="en-GB" dirty="0"/>
          </a:p>
        </p:txBody>
      </p:sp>
      <p:sp>
        <p:nvSpPr>
          <p:cNvPr id="5" name="Slide Number Placeholder 4">
            <a:extLst>
              <a:ext uri="{FF2B5EF4-FFF2-40B4-BE49-F238E27FC236}">
                <a16:creationId xmlns:a16="http://schemas.microsoft.com/office/drawing/2014/main" id="{2325A84C-9A12-60C9-A44A-2C9D109AC356}"/>
              </a:ext>
            </a:extLst>
          </p:cNvPr>
          <p:cNvSpPr>
            <a:spLocks noGrp="1"/>
          </p:cNvSpPr>
          <p:nvPr>
            <p:ph type="sldNum" sz="quarter" idx="4"/>
          </p:nvPr>
        </p:nvSpPr>
        <p:spPr/>
        <p:txBody>
          <a:bodyPr/>
          <a:lstStyle/>
          <a:p>
            <a:r>
              <a:rPr lang="en-GB" dirty="0"/>
              <a:t>PAGE </a:t>
            </a:r>
            <a:fld id="{45A89BE1-5792-4ACB-BF4C-7FAB88C6C5B7}" type="slidenum">
              <a:rPr lang="en-GB" smtClean="0"/>
              <a:pPr/>
              <a:t>34</a:t>
            </a:fld>
            <a:endParaRPr lang="en-GB" dirty="0"/>
          </a:p>
        </p:txBody>
      </p:sp>
      <p:pic>
        <p:nvPicPr>
          <p:cNvPr id="6" name="Content Placeholder 4">
            <a:extLst>
              <a:ext uri="{FF2B5EF4-FFF2-40B4-BE49-F238E27FC236}">
                <a16:creationId xmlns:a16="http://schemas.microsoft.com/office/drawing/2014/main" id="{6BD0DAD0-3877-0B46-51AA-8C07BE6B0FC5}"/>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289592" y="1035727"/>
            <a:ext cx="3312105" cy="2328111"/>
          </a:xfrm>
          <a:prstGeom prst="rect">
            <a:avLst/>
          </a:prstGeom>
        </p:spPr>
      </p:pic>
    </p:spTree>
    <p:extLst>
      <p:ext uri="{BB962C8B-B14F-4D97-AF65-F5344CB8AC3E}">
        <p14:creationId xmlns:p14="http://schemas.microsoft.com/office/powerpoint/2010/main" val="18734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CA2CF1-71A0-DC5E-1542-12C7A613EA72}"/>
              </a:ext>
            </a:extLst>
          </p:cNvPr>
          <p:cNvSpPr>
            <a:spLocks noGrp="1"/>
          </p:cNvSpPr>
          <p:nvPr>
            <p:ph type="sldNum" sz="quarter" idx="4"/>
          </p:nvPr>
        </p:nvSpPr>
        <p:spPr/>
        <p:txBody>
          <a:bodyPr/>
          <a:lstStyle/>
          <a:p>
            <a:r>
              <a:rPr lang="en-GB" dirty="0"/>
              <a:t>PAGE </a:t>
            </a:r>
            <a:fld id="{45A89BE1-5792-4ACB-BF4C-7FAB88C6C5B7}" type="slidenum">
              <a:rPr lang="en-GB" smtClean="0"/>
              <a:pPr/>
              <a:t>35</a:t>
            </a:fld>
            <a:endParaRPr lang="en-GB" dirty="0"/>
          </a:p>
        </p:txBody>
      </p:sp>
      <p:sp>
        <p:nvSpPr>
          <p:cNvPr id="2" name="Title 1">
            <a:extLst>
              <a:ext uri="{FF2B5EF4-FFF2-40B4-BE49-F238E27FC236}">
                <a16:creationId xmlns:a16="http://schemas.microsoft.com/office/drawing/2014/main" id="{E8CF8380-6C5C-49E3-4E12-6FDAEA266891}"/>
              </a:ext>
            </a:extLst>
          </p:cNvPr>
          <p:cNvSpPr>
            <a:spLocks noGrp="1"/>
          </p:cNvSpPr>
          <p:nvPr>
            <p:ph type="title"/>
          </p:nvPr>
        </p:nvSpPr>
        <p:spPr/>
        <p:txBody>
          <a:bodyPr/>
          <a:lstStyle/>
          <a:p>
            <a:r>
              <a:rPr lang="en-GB" dirty="0"/>
              <a:t>Serious Youth Violence</a:t>
            </a:r>
          </a:p>
        </p:txBody>
      </p:sp>
      <p:sp>
        <p:nvSpPr>
          <p:cNvPr id="5" name="Content Placeholder 8">
            <a:extLst>
              <a:ext uri="{FF2B5EF4-FFF2-40B4-BE49-F238E27FC236}">
                <a16:creationId xmlns:a16="http://schemas.microsoft.com/office/drawing/2014/main" id="{6B39F193-64E0-C1F6-FBB1-BA9B1C4EADB7}"/>
              </a:ext>
            </a:extLst>
          </p:cNvPr>
          <p:cNvSpPr>
            <a:spLocks noGrp="1"/>
          </p:cNvSpPr>
          <p:nvPr>
            <p:ph idx="1"/>
          </p:nvPr>
        </p:nvSpPr>
        <p:spPr>
          <a:xfrm>
            <a:off x="3851920" y="951570"/>
            <a:ext cx="4896544" cy="3394075"/>
          </a:xfrm>
        </p:spPr>
        <p:txBody>
          <a:bodyPr>
            <a:noAutofit/>
          </a:bodyPr>
          <a:lstStyle/>
          <a:p>
            <a:r>
              <a:rPr lang="en-GB" sz="1600" dirty="0">
                <a:latin typeface="+mn-lt"/>
                <a:cs typeface="Arial" panose="020B0604020202020204" pitchFamily="34" charset="0"/>
              </a:rPr>
              <a:t>All staff should be aware of indicators, which may signal that children are at risk from, or are involved with serious violent crime. These may include:</a:t>
            </a:r>
          </a:p>
          <a:p>
            <a:pPr lvl="1">
              <a:spcBef>
                <a:spcPts val="0"/>
              </a:spcBef>
            </a:pPr>
            <a:r>
              <a:rPr lang="en-GB" sz="1400" dirty="0">
                <a:cs typeface="Arial" panose="020B0604020202020204" pitchFamily="34" charset="0"/>
              </a:rPr>
              <a:t>increased absence from school</a:t>
            </a:r>
          </a:p>
          <a:p>
            <a:pPr lvl="1">
              <a:spcBef>
                <a:spcPts val="0"/>
              </a:spcBef>
            </a:pPr>
            <a:r>
              <a:rPr lang="en-GB" sz="1400" dirty="0">
                <a:cs typeface="Arial" panose="020B0604020202020204" pitchFamily="34" charset="0"/>
              </a:rPr>
              <a:t>a change in friendships or relationships with older individuals or groups</a:t>
            </a:r>
          </a:p>
          <a:p>
            <a:pPr lvl="1">
              <a:spcBef>
                <a:spcPts val="0"/>
              </a:spcBef>
            </a:pPr>
            <a:r>
              <a:rPr lang="en-GB" sz="1400" dirty="0">
                <a:cs typeface="Arial" panose="020B0604020202020204" pitchFamily="34" charset="0"/>
              </a:rPr>
              <a:t>a significant decline in performance</a:t>
            </a:r>
          </a:p>
          <a:p>
            <a:pPr lvl="1">
              <a:spcBef>
                <a:spcPts val="0"/>
              </a:spcBef>
            </a:pPr>
            <a:r>
              <a:rPr lang="en-GB" sz="1400" dirty="0">
                <a:cs typeface="Arial" panose="020B0604020202020204" pitchFamily="34" charset="0"/>
              </a:rPr>
              <a:t>signs of self-harm or a significant change in well-being</a:t>
            </a:r>
          </a:p>
          <a:p>
            <a:pPr lvl="1">
              <a:spcBef>
                <a:spcPts val="0"/>
              </a:spcBef>
            </a:pPr>
            <a:r>
              <a:rPr lang="en-GB" sz="1400" dirty="0">
                <a:cs typeface="Arial" panose="020B0604020202020204" pitchFamily="34" charset="0"/>
              </a:rPr>
              <a:t>signs of assault or unexplained injuries </a:t>
            </a:r>
          </a:p>
          <a:p>
            <a:pPr lvl="1">
              <a:spcBef>
                <a:spcPts val="0"/>
              </a:spcBef>
            </a:pPr>
            <a:r>
              <a:rPr lang="en-GB" sz="1400" dirty="0">
                <a:cs typeface="Arial" panose="020B0604020202020204" pitchFamily="34" charset="0"/>
              </a:rPr>
              <a:t>unexplained gifts or new possessions </a:t>
            </a:r>
          </a:p>
          <a:p>
            <a:pPr>
              <a:spcBef>
                <a:spcPts val="0"/>
              </a:spcBef>
            </a:pPr>
            <a:r>
              <a:rPr lang="en-GB" sz="1600" dirty="0">
                <a:latin typeface="+mn-lt"/>
                <a:cs typeface="Arial" panose="020B0604020202020204" pitchFamily="34" charset="0"/>
              </a:rPr>
              <a:t>All staff should be aware of the associated risks and understand the measures in place to manage these. </a:t>
            </a:r>
          </a:p>
          <a:p>
            <a:pPr marL="0" indent="0">
              <a:lnSpc>
                <a:spcPct val="90000"/>
              </a:lnSpc>
              <a:spcBef>
                <a:spcPts val="0"/>
              </a:spcBef>
              <a:buNone/>
            </a:pPr>
            <a:endParaRPr lang="en-GB" sz="1400" dirty="0">
              <a:latin typeface="Arial" panose="020B0604020202020204" pitchFamily="34" charset="0"/>
              <a:cs typeface="Arial" panose="020B0604020202020204" pitchFamily="34" charset="0"/>
            </a:endParaRPr>
          </a:p>
        </p:txBody>
      </p:sp>
      <p:sp>
        <p:nvSpPr>
          <p:cNvPr id="6" name="TextBox 5" descr="For further advice: &#10;Criminal exploitation of children and vulnerable adults: county lines - GOV.UK (www.gov.uk)&#10;">
            <a:extLst>
              <a:ext uri="{FF2B5EF4-FFF2-40B4-BE49-F238E27FC236}">
                <a16:creationId xmlns:a16="http://schemas.microsoft.com/office/drawing/2014/main" id="{2BA12DC4-7CE8-9FDC-13AE-DCACBB05BEFD}"/>
              </a:ext>
              <a:ext uri="{C183D7F6-B498-43B3-948B-1728B52AA6E4}">
                <adec:decorative xmlns:adec="http://schemas.microsoft.com/office/drawing/2017/decorative" val="0"/>
              </a:ext>
            </a:extLst>
          </p:cNvPr>
          <p:cNvSpPr txBox="1"/>
          <p:nvPr/>
        </p:nvSpPr>
        <p:spPr>
          <a:xfrm>
            <a:off x="457200" y="3115248"/>
            <a:ext cx="3754760" cy="978729"/>
          </a:xfrm>
          <a:prstGeom prst="rect">
            <a:avLst/>
          </a:prstGeom>
          <a:noFill/>
        </p:spPr>
        <p:txBody>
          <a:bodyPr wrap="square" rtlCol="0">
            <a:spAutoFit/>
          </a:bodyPr>
          <a:lstStyle/>
          <a:p>
            <a:pPr marL="0" indent="0">
              <a:lnSpc>
                <a:spcPct val="90000"/>
              </a:lnSpc>
              <a:spcBef>
                <a:spcPts val="0"/>
              </a:spcBef>
              <a:buNone/>
            </a:pPr>
            <a:r>
              <a:rPr lang="en-GB" sz="1600" dirty="0">
                <a:cs typeface="Arial" panose="020B0604020202020204" pitchFamily="34" charset="0"/>
              </a:rPr>
              <a:t>For further advice: </a:t>
            </a:r>
          </a:p>
          <a:p>
            <a:pPr marL="0" indent="0">
              <a:lnSpc>
                <a:spcPct val="90000"/>
              </a:lnSpc>
              <a:spcBef>
                <a:spcPts val="0"/>
              </a:spcBef>
              <a:buNone/>
            </a:pPr>
            <a:r>
              <a:rPr lang="en-GB" sz="1600" dirty="0">
                <a:hlinkClick r:id="rId2"/>
              </a:rPr>
              <a:t>Criminal exploitation of children and vulnerable adults: county lines - GOV.UK (www.gov.uk)</a:t>
            </a:r>
            <a:endParaRPr lang="en-GB" sz="1600" dirty="0">
              <a:cs typeface="Arial" panose="020B0604020202020204" pitchFamily="34" charset="0"/>
            </a:endParaRPr>
          </a:p>
        </p:txBody>
      </p:sp>
      <p:pic>
        <p:nvPicPr>
          <p:cNvPr id="7" name="Picture 6" descr="West Midlands Violence Reduction Unit">
            <a:extLst>
              <a:ext uri="{FF2B5EF4-FFF2-40B4-BE49-F238E27FC236}">
                <a16:creationId xmlns:a16="http://schemas.microsoft.com/office/drawing/2014/main" id="{02D462D0-698B-47FF-E998-C1D2867797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199" y="1202771"/>
            <a:ext cx="3250704" cy="1368979"/>
          </a:xfrm>
          <a:prstGeom prst="rect">
            <a:avLst/>
          </a:prstGeom>
        </p:spPr>
      </p:pic>
    </p:spTree>
    <p:extLst>
      <p:ext uri="{BB962C8B-B14F-4D97-AF65-F5344CB8AC3E}">
        <p14:creationId xmlns:p14="http://schemas.microsoft.com/office/powerpoint/2010/main" val="82292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415AA5-B231-F33B-6655-E128760ECF69}"/>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dirty="0"/>
              <a:t>PAGE </a:t>
            </a:r>
            <a:fld id="{45A89BE1-5792-4ACB-BF4C-7FAB88C6C5B7}" type="slidenum">
              <a:rPr lang="en-GB" smtClean="0"/>
              <a:pPr>
                <a:spcAft>
                  <a:spcPts val="600"/>
                </a:spcAft>
              </a:pPr>
              <a:t>36</a:t>
            </a:fld>
            <a:endParaRPr lang="en-GB"/>
          </a:p>
        </p:txBody>
      </p:sp>
      <p:sp>
        <p:nvSpPr>
          <p:cNvPr id="4" name="Title 3">
            <a:extLst>
              <a:ext uri="{FF2B5EF4-FFF2-40B4-BE49-F238E27FC236}">
                <a16:creationId xmlns:a16="http://schemas.microsoft.com/office/drawing/2014/main" id="{FF09ECA7-DDCF-4A02-521B-FF97F67CD792}"/>
              </a:ext>
            </a:extLst>
          </p:cNvPr>
          <p:cNvSpPr>
            <a:spLocks noGrp="1"/>
          </p:cNvSpPr>
          <p:nvPr>
            <p:ph type="title"/>
          </p:nvPr>
        </p:nvSpPr>
        <p:spPr>
          <a:xfrm>
            <a:off x="457200" y="205978"/>
            <a:ext cx="8229600" cy="745592"/>
          </a:xfrm>
        </p:spPr>
        <p:txBody>
          <a:bodyPr anchor="ctr">
            <a:normAutofit/>
          </a:bodyPr>
          <a:lstStyle/>
          <a:p>
            <a:r>
              <a:rPr lang="en-GB" dirty="0"/>
              <a:t>Child Criminal and Sexual Exploitation</a:t>
            </a:r>
          </a:p>
        </p:txBody>
      </p:sp>
      <p:sp>
        <p:nvSpPr>
          <p:cNvPr id="3" name="Content Placeholder 2">
            <a:extLst>
              <a:ext uri="{FF2B5EF4-FFF2-40B4-BE49-F238E27FC236}">
                <a16:creationId xmlns:a16="http://schemas.microsoft.com/office/drawing/2014/main" id="{84FFAA2B-00AF-A687-5C58-8A370EB7A6C5}"/>
              </a:ext>
            </a:extLst>
          </p:cNvPr>
          <p:cNvSpPr>
            <a:spLocks noGrp="1"/>
          </p:cNvSpPr>
          <p:nvPr>
            <p:ph sz="half" idx="1"/>
          </p:nvPr>
        </p:nvSpPr>
        <p:spPr>
          <a:xfrm>
            <a:off x="450927" y="1059582"/>
            <a:ext cx="3983182" cy="3394472"/>
          </a:xfrm>
        </p:spPr>
        <p:txBody>
          <a:bodyPr>
            <a:normAutofit/>
          </a:bodyPr>
          <a:lstStyle/>
          <a:p>
            <a:pPr>
              <a:lnSpc>
                <a:spcPct val="90000"/>
              </a:lnSpc>
            </a:pPr>
            <a:r>
              <a:rPr lang="en-GB" sz="1400"/>
              <a:t>Both </a:t>
            </a:r>
            <a:r>
              <a:rPr lang="en-GB" sz="1400" b="1"/>
              <a:t>CCE</a:t>
            </a:r>
            <a:r>
              <a:rPr lang="en-GB" sz="1400"/>
              <a:t> and </a:t>
            </a:r>
            <a:r>
              <a:rPr lang="en-GB" sz="1400" b="1"/>
              <a:t>CSE</a:t>
            </a:r>
            <a:r>
              <a:rPr lang="en-GB" sz="1400"/>
              <a:t> are forms of abuse that occur where an individual or group takes advantage of an… </a:t>
            </a:r>
            <a:r>
              <a:rPr lang="en-GB" sz="1400" i="1"/>
              <a:t>imbalance in power to coerce, manipulate or deceive a child into taking part in sexual or criminal activity, in exchange for something the victim needs or wants, and/or for the financial advantage or increased status of the perpetrator or… </a:t>
            </a:r>
            <a:r>
              <a:rPr lang="en-GB" sz="1400"/>
              <a:t> facilitator and/or through violence or the threat of violence. </a:t>
            </a:r>
          </a:p>
          <a:p>
            <a:pPr>
              <a:lnSpc>
                <a:spcPct val="90000"/>
              </a:lnSpc>
            </a:pPr>
            <a:r>
              <a:rPr lang="en-GB" sz="1400" b="1"/>
              <a:t>CCE</a:t>
            </a:r>
            <a:r>
              <a:rPr lang="en-GB" sz="1400"/>
              <a:t> and </a:t>
            </a:r>
            <a:r>
              <a:rPr lang="en-GB" sz="1400" b="1"/>
              <a:t>CSE</a:t>
            </a:r>
            <a:r>
              <a:rPr lang="en-GB" sz="1400"/>
              <a:t> can affect children, both male and female and can include children who have been moved (commonly referred to as trafficking) for the purpose of exploitation.</a:t>
            </a:r>
          </a:p>
          <a:p>
            <a:pPr>
              <a:lnSpc>
                <a:spcPct val="90000"/>
              </a:lnSpc>
            </a:pPr>
            <a:r>
              <a:rPr lang="en-GB" sz="1400">
                <a:hlinkClick r:id="rId2"/>
              </a:rPr>
              <a:t>3 stages of Exploitation</a:t>
            </a:r>
            <a:r>
              <a:rPr lang="en-GB" sz="1400"/>
              <a:t>  </a:t>
            </a:r>
          </a:p>
          <a:p>
            <a:pPr>
              <a:lnSpc>
                <a:spcPct val="90000"/>
              </a:lnSpc>
            </a:pPr>
            <a:endParaRPr lang="en-GB" sz="1400"/>
          </a:p>
        </p:txBody>
      </p:sp>
      <p:pic>
        <p:nvPicPr>
          <p:cNvPr id="2050" name="Picture 2" descr="Child sexual abuse and exploitation ...">
            <a:extLst>
              <a:ext uri="{FF2B5EF4-FFF2-40B4-BE49-F238E27FC236}">
                <a16:creationId xmlns:a16="http://schemas.microsoft.com/office/drawing/2014/main" id="{9085B986-A1B6-F4DC-5967-9AAF42559F6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092" r="15821"/>
          <a:stretch/>
        </p:blipFill>
        <p:spPr bwMode="auto">
          <a:xfrm>
            <a:off x="5004048" y="874514"/>
            <a:ext cx="3983182" cy="3394472"/>
          </a:xfrm>
          <a:prstGeom prst="rect">
            <a:avLst/>
          </a:prstGeom>
          <a:solidFill>
            <a:srgbClr val="FFFFFF"/>
          </a:solidFill>
        </p:spPr>
      </p:pic>
    </p:spTree>
    <p:extLst>
      <p:ext uri="{BB962C8B-B14F-4D97-AF65-F5344CB8AC3E}">
        <p14:creationId xmlns:p14="http://schemas.microsoft.com/office/powerpoint/2010/main" val="24226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3BF95-E768-FD60-582F-E142A3B31F9A}"/>
              </a:ext>
            </a:extLst>
          </p:cNvPr>
          <p:cNvSpPr>
            <a:spLocks noGrp="1"/>
          </p:cNvSpPr>
          <p:nvPr>
            <p:ph sz="half" idx="1"/>
          </p:nvPr>
        </p:nvSpPr>
        <p:spPr>
          <a:xfrm>
            <a:off x="377863" y="851580"/>
            <a:ext cx="3983182" cy="3394472"/>
          </a:xfrm>
        </p:spPr>
        <p:txBody>
          <a:bodyPr>
            <a:normAutofit/>
          </a:bodyPr>
          <a:lstStyle/>
          <a:p>
            <a:pPr>
              <a:lnSpc>
                <a:spcPct val="90000"/>
              </a:lnSpc>
            </a:pPr>
            <a:r>
              <a:rPr lang="en-GB" sz="1900" dirty="0"/>
              <a:t>County Lines refers to a form of criminal exploitation where gangs and organised criminal networks transport illegal drugs across the country.</a:t>
            </a:r>
          </a:p>
          <a:p>
            <a:pPr>
              <a:lnSpc>
                <a:spcPct val="90000"/>
              </a:lnSpc>
            </a:pPr>
            <a:endParaRPr lang="en-GB" sz="1900" dirty="0"/>
          </a:p>
          <a:p>
            <a:pPr marL="0" indent="0">
              <a:lnSpc>
                <a:spcPct val="90000"/>
              </a:lnSpc>
              <a:buNone/>
            </a:pPr>
            <a:r>
              <a:rPr lang="en-GB" sz="1900" b="1" dirty="0"/>
              <a:t>Exploitation</a:t>
            </a:r>
          </a:p>
          <a:p>
            <a:pPr>
              <a:lnSpc>
                <a:spcPct val="90000"/>
              </a:lnSpc>
            </a:pPr>
            <a:r>
              <a:rPr lang="en-GB" sz="1900" dirty="0"/>
              <a:t>Vulnerable children are at a higher risk of being exploited. They may be coerced into distributing drugs or moving money to avoid detection.</a:t>
            </a:r>
          </a:p>
        </p:txBody>
      </p:sp>
      <p:sp>
        <p:nvSpPr>
          <p:cNvPr id="2" name="Title 1">
            <a:extLst>
              <a:ext uri="{FF2B5EF4-FFF2-40B4-BE49-F238E27FC236}">
                <a16:creationId xmlns:a16="http://schemas.microsoft.com/office/drawing/2014/main" id="{D50F86A0-3B98-AF39-9106-DF32DBA605AB}"/>
              </a:ext>
            </a:extLst>
          </p:cNvPr>
          <p:cNvSpPr>
            <a:spLocks noGrp="1"/>
          </p:cNvSpPr>
          <p:nvPr>
            <p:ph type="title"/>
          </p:nvPr>
        </p:nvSpPr>
        <p:spPr>
          <a:xfrm>
            <a:off x="457200" y="205978"/>
            <a:ext cx="8229600" cy="745592"/>
          </a:xfrm>
        </p:spPr>
        <p:txBody>
          <a:bodyPr anchor="ctr">
            <a:normAutofit/>
          </a:bodyPr>
          <a:lstStyle/>
          <a:p>
            <a:r>
              <a:rPr lang="en-GB" dirty="0"/>
              <a:t>County Lines</a:t>
            </a:r>
          </a:p>
        </p:txBody>
      </p:sp>
      <p:sp>
        <p:nvSpPr>
          <p:cNvPr id="4" name="Slide Number Placeholder 3">
            <a:extLst>
              <a:ext uri="{FF2B5EF4-FFF2-40B4-BE49-F238E27FC236}">
                <a16:creationId xmlns:a16="http://schemas.microsoft.com/office/drawing/2014/main" id="{CDBA8EF2-1708-B65D-EDC0-81B8FCA7856E}"/>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37</a:t>
            </a:fld>
            <a:endParaRPr lang="en-GB"/>
          </a:p>
        </p:txBody>
      </p:sp>
      <p:pic>
        <p:nvPicPr>
          <p:cNvPr id="3078" name="Picture 6" descr="What is County Lines? | Warwickshire Police">
            <a:extLst>
              <a:ext uri="{FF2B5EF4-FFF2-40B4-BE49-F238E27FC236}">
                <a16:creationId xmlns:a16="http://schemas.microsoft.com/office/drawing/2014/main" id="{5C3EAE49-0D99-E73E-2630-B7DF95E93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109" y="2251993"/>
            <a:ext cx="45148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BBC2-A4D3-49B6-3A08-B9310FBDEEAB}"/>
              </a:ext>
            </a:extLst>
          </p:cNvPr>
          <p:cNvSpPr>
            <a:spLocks noGrp="1"/>
          </p:cNvSpPr>
          <p:nvPr>
            <p:ph type="title"/>
          </p:nvPr>
        </p:nvSpPr>
        <p:spPr>
          <a:xfrm>
            <a:off x="457200" y="204787"/>
            <a:ext cx="3008313" cy="871538"/>
          </a:xfrm>
        </p:spPr>
        <p:txBody>
          <a:bodyPr anchor="t">
            <a:normAutofit/>
          </a:bodyPr>
          <a:lstStyle/>
          <a:p>
            <a:r>
              <a:rPr lang="en-GB" dirty="0"/>
              <a:t>Child Criminal Exploitation and County Lines – Know the signs! </a:t>
            </a:r>
          </a:p>
        </p:txBody>
      </p:sp>
      <p:pic>
        <p:nvPicPr>
          <p:cNvPr id="4100" name="Picture 4" descr="Exploitation - Spot the Signs Poster">
            <a:extLst>
              <a:ext uri="{FF2B5EF4-FFF2-40B4-BE49-F238E27FC236}">
                <a16:creationId xmlns:a16="http://schemas.microsoft.com/office/drawing/2014/main" id="{D792E7BF-3971-D546-F3D1-4628A87654CA}"/>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21453"/>
          <a:stretch/>
        </p:blipFill>
        <p:spPr bwMode="auto">
          <a:xfrm>
            <a:off x="4067944" y="204789"/>
            <a:ext cx="3550579" cy="3941858"/>
          </a:xfrm>
          <a:prstGeom prst="rect">
            <a:avLst/>
          </a:prstGeom>
          <a:solidFill>
            <a:srgbClr val="FFFFFF"/>
          </a:solidFill>
        </p:spPr>
      </p:pic>
      <p:sp>
        <p:nvSpPr>
          <p:cNvPr id="4" name="Slide Number Placeholder 3">
            <a:extLst>
              <a:ext uri="{FF2B5EF4-FFF2-40B4-BE49-F238E27FC236}">
                <a16:creationId xmlns:a16="http://schemas.microsoft.com/office/drawing/2014/main" id="{44949AF7-3C65-7293-E278-4ABDA440FC79}"/>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dirty="0"/>
              <a:t>PAGE </a:t>
            </a:r>
            <a:fld id="{45A89BE1-5792-4ACB-BF4C-7FAB88C6C5B7}" type="slidenum">
              <a:rPr lang="en-GB" smtClean="0"/>
              <a:pPr>
                <a:spcAft>
                  <a:spcPts val="600"/>
                </a:spcAft>
              </a:pPr>
              <a:t>38</a:t>
            </a:fld>
            <a:endParaRPr lang="en-GB"/>
          </a:p>
        </p:txBody>
      </p:sp>
    </p:spTree>
    <p:extLst>
      <p:ext uri="{BB962C8B-B14F-4D97-AF65-F5344CB8AC3E}">
        <p14:creationId xmlns:p14="http://schemas.microsoft.com/office/powerpoint/2010/main" val="126139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26B1-8848-ECAD-D4DF-8FA35CC0B4AF}"/>
              </a:ext>
            </a:extLst>
          </p:cNvPr>
          <p:cNvSpPr>
            <a:spLocks noGrp="1"/>
          </p:cNvSpPr>
          <p:nvPr>
            <p:ph type="title"/>
          </p:nvPr>
        </p:nvSpPr>
        <p:spPr/>
        <p:txBody>
          <a:bodyPr/>
          <a:lstStyle/>
          <a:p>
            <a:r>
              <a:rPr lang="en-GB" dirty="0"/>
              <a:t>Child Criminal Exploitation and County Lines</a:t>
            </a:r>
          </a:p>
        </p:txBody>
      </p:sp>
      <p:sp>
        <p:nvSpPr>
          <p:cNvPr id="3" name="Content Placeholder 2">
            <a:extLst>
              <a:ext uri="{FF2B5EF4-FFF2-40B4-BE49-F238E27FC236}">
                <a16:creationId xmlns:a16="http://schemas.microsoft.com/office/drawing/2014/main" id="{9F2271B1-94F2-524D-2144-A0EF9C4D741A}"/>
              </a:ext>
            </a:extLst>
          </p:cNvPr>
          <p:cNvSpPr>
            <a:spLocks noGrp="1"/>
          </p:cNvSpPr>
          <p:nvPr>
            <p:ph idx="1"/>
          </p:nvPr>
        </p:nvSpPr>
        <p:spPr/>
        <p:txBody>
          <a:bodyPr/>
          <a:lstStyle/>
          <a:p>
            <a:r>
              <a:rPr lang="en-GB" sz="1800" dirty="0">
                <a:latin typeface="+mn-lt"/>
              </a:rPr>
              <a:t>It is important to note that the experience of girls who are criminally exploited can be very different to that of boys. The indicators may not be the same, and professionals should be aware that girls are at risk of criminal exploitation too. </a:t>
            </a:r>
          </a:p>
          <a:p>
            <a:r>
              <a:rPr lang="en-GB" sz="1800" dirty="0">
                <a:latin typeface="+mn-lt"/>
              </a:rPr>
              <a:t>It is also important to note that both boys and girls being criminally exploited may be at higher risk of sexual exploitation.</a:t>
            </a:r>
          </a:p>
          <a:p>
            <a:endParaRPr lang="en-GB" dirty="0"/>
          </a:p>
        </p:txBody>
      </p:sp>
      <p:sp>
        <p:nvSpPr>
          <p:cNvPr id="4" name="Slide Number Placeholder 3">
            <a:extLst>
              <a:ext uri="{FF2B5EF4-FFF2-40B4-BE49-F238E27FC236}">
                <a16:creationId xmlns:a16="http://schemas.microsoft.com/office/drawing/2014/main" id="{1365F9D7-4304-AD7E-E8BF-0E8AB5ECC1F7}"/>
              </a:ext>
            </a:extLst>
          </p:cNvPr>
          <p:cNvSpPr>
            <a:spLocks noGrp="1"/>
          </p:cNvSpPr>
          <p:nvPr>
            <p:ph type="sldNum" sz="quarter" idx="4"/>
          </p:nvPr>
        </p:nvSpPr>
        <p:spPr/>
        <p:txBody>
          <a:bodyPr/>
          <a:lstStyle/>
          <a:p>
            <a:r>
              <a:rPr lang="en-GB" dirty="0"/>
              <a:t>PAGE </a:t>
            </a:r>
            <a:fld id="{45A89BE1-5792-4ACB-BF4C-7FAB88C6C5B7}" type="slidenum">
              <a:rPr lang="en-GB" smtClean="0"/>
              <a:pPr/>
              <a:t>39</a:t>
            </a:fld>
            <a:endParaRPr lang="en-GB" dirty="0"/>
          </a:p>
        </p:txBody>
      </p:sp>
      <p:pic>
        <p:nvPicPr>
          <p:cNvPr id="5" name="Picture 4">
            <a:extLst>
              <a:ext uri="{FF2B5EF4-FFF2-40B4-BE49-F238E27FC236}">
                <a16:creationId xmlns:a16="http://schemas.microsoft.com/office/drawing/2014/main" id="{5FC4B3CC-CBA5-42D8-FA59-A6DF0DEB4B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8959" y="2931790"/>
            <a:ext cx="2133785" cy="1274174"/>
          </a:xfrm>
          <a:prstGeom prst="rect">
            <a:avLst/>
          </a:prstGeom>
        </p:spPr>
      </p:pic>
      <p:pic>
        <p:nvPicPr>
          <p:cNvPr id="6" name="Picture 5">
            <a:extLst>
              <a:ext uri="{FF2B5EF4-FFF2-40B4-BE49-F238E27FC236}">
                <a16:creationId xmlns:a16="http://schemas.microsoft.com/office/drawing/2014/main" id="{F53A9244-C181-6A0E-07BB-1555827707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05232" y="3039212"/>
            <a:ext cx="1871634" cy="1012024"/>
          </a:xfrm>
          <a:prstGeom prst="rect">
            <a:avLst/>
          </a:prstGeom>
        </p:spPr>
      </p:pic>
      <p:pic>
        <p:nvPicPr>
          <p:cNvPr id="7" name="Picture 6">
            <a:extLst>
              <a:ext uri="{FF2B5EF4-FFF2-40B4-BE49-F238E27FC236}">
                <a16:creationId xmlns:a16="http://schemas.microsoft.com/office/drawing/2014/main" id="{44480E3F-0C74-AA99-06FB-0DE11CC736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57911" y="3113467"/>
            <a:ext cx="1774090" cy="865707"/>
          </a:xfrm>
          <a:prstGeom prst="rect">
            <a:avLst/>
          </a:prstGeom>
        </p:spPr>
      </p:pic>
      <p:pic>
        <p:nvPicPr>
          <p:cNvPr id="8" name="Picture 7">
            <a:extLst>
              <a:ext uri="{FF2B5EF4-FFF2-40B4-BE49-F238E27FC236}">
                <a16:creationId xmlns:a16="http://schemas.microsoft.com/office/drawing/2014/main" id="{A4208184-8BDD-C298-3034-1FE5BE50E7B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61431" y="3045330"/>
            <a:ext cx="2231329" cy="1030313"/>
          </a:xfrm>
          <a:prstGeom prst="rect">
            <a:avLst/>
          </a:prstGeom>
        </p:spPr>
      </p:pic>
    </p:spTree>
    <p:extLst>
      <p:ext uri="{BB962C8B-B14F-4D97-AF65-F5344CB8AC3E}">
        <p14:creationId xmlns:p14="http://schemas.microsoft.com/office/powerpoint/2010/main" val="55658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8771-0223-4FB7-475A-FD87856F2DA3}"/>
              </a:ext>
            </a:extLst>
          </p:cNvPr>
          <p:cNvSpPr>
            <a:spLocks noGrp="1"/>
          </p:cNvSpPr>
          <p:nvPr>
            <p:ph type="title"/>
          </p:nvPr>
        </p:nvSpPr>
        <p:spPr/>
        <p:txBody>
          <a:bodyPr>
            <a:normAutofit/>
          </a:bodyPr>
          <a:lstStyle/>
          <a:p>
            <a:r>
              <a:rPr lang="en-GB" sz="2400" dirty="0"/>
              <a:t>Guidance Terms</a:t>
            </a:r>
          </a:p>
        </p:txBody>
      </p:sp>
      <p:sp>
        <p:nvSpPr>
          <p:cNvPr id="4" name="Text Placeholder 3">
            <a:extLst>
              <a:ext uri="{FF2B5EF4-FFF2-40B4-BE49-F238E27FC236}">
                <a16:creationId xmlns:a16="http://schemas.microsoft.com/office/drawing/2014/main" id="{F4C410F5-D056-B180-C9AC-13695C052303}"/>
              </a:ext>
            </a:extLst>
          </p:cNvPr>
          <p:cNvSpPr>
            <a:spLocks noGrp="1"/>
          </p:cNvSpPr>
          <p:nvPr>
            <p:ph type="body" sz="half" idx="2"/>
          </p:nvPr>
        </p:nvSpPr>
        <p:spPr/>
        <p:txBody>
          <a:bodyPr>
            <a:normAutofit/>
          </a:bodyPr>
          <a:lstStyle/>
          <a:p>
            <a:r>
              <a:rPr lang="en-GB" sz="1900" dirty="0"/>
              <a:t>“</a:t>
            </a:r>
            <a:r>
              <a:rPr lang="en-GB" sz="1900" b="1" dirty="0"/>
              <a:t>Must</a:t>
            </a:r>
            <a:r>
              <a:rPr lang="en-GB" sz="1900" dirty="0"/>
              <a:t>”</a:t>
            </a:r>
          </a:p>
          <a:p>
            <a:r>
              <a:rPr lang="en-GB" sz="1900" dirty="0"/>
              <a:t>Indicates a legal requirement that staff are obligated to follow.</a:t>
            </a:r>
          </a:p>
          <a:p>
            <a:endParaRPr lang="en-GB" sz="1900" dirty="0"/>
          </a:p>
          <a:p>
            <a:r>
              <a:rPr lang="en-GB" sz="1900" dirty="0"/>
              <a:t>“</a:t>
            </a:r>
            <a:r>
              <a:rPr lang="en-GB" sz="1900" b="1" dirty="0"/>
              <a:t>Should</a:t>
            </a:r>
            <a:r>
              <a:rPr lang="en-GB" sz="1900" dirty="0"/>
              <a:t>”</a:t>
            </a:r>
          </a:p>
          <a:p>
            <a:r>
              <a:rPr lang="en-GB" sz="1900" dirty="0"/>
              <a:t>Suggests that the advice should be followed unless there is a good reason not to.</a:t>
            </a:r>
          </a:p>
        </p:txBody>
      </p:sp>
      <p:sp>
        <p:nvSpPr>
          <p:cNvPr id="5" name="Slide Number Placeholder 4">
            <a:extLst>
              <a:ext uri="{FF2B5EF4-FFF2-40B4-BE49-F238E27FC236}">
                <a16:creationId xmlns:a16="http://schemas.microsoft.com/office/drawing/2014/main" id="{67086CDF-26E8-0652-E644-09CA477ACEDC}"/>
              </a:ext>
            </a:extLst>
          </p:cNvPr>
          <p:cNvSpPr>
            <a:spLocks noGrp="1"/>
          </p:cNvSpPr>
          <p:nvPr>
            <p:ph type="sldNum" sz="quarter" idx="4"/>
          </p:nvPr>
        </p:nvSpPr>
        <p:spPr/>
        <p:txBody>
          <a:bodyPr/>
          <a:lstStyle/>
          <a:p>
            <a:r>
              <a:rPr lang="en-GB"/>
              <a:t>PAGE </a:t>
            </a:r>
            <a:fld id="{45A89BE1-5792-4ACB-BF4C-7FAB88C6C5B7}" type="slidenum">
              <a:rPr lang="en-GB" smtClean="0"/>
              <a:pPr/>
              <a:t>4</a:t>
            </a:fld>
            <a:endParaRPr lang="en-GB" dirty="0"/>
          </a:p>
        </p:txBody>
      </p:sp>
      <p:pic>
        <p:nvPicPr>
          <p:cNvPr id="6" name="Content Placeholder 5" descr="Image of Keeping children safe in education 2024 cover.">
            <a:extLst>
              <a:ext uri="{FF2B5EF4-FFF2-40B4-BE49-F238E27FC236}">
                <a16:creationId xmlns:a16="http://schemas.microsoft.com/office/drawing/2014/main" id="{C7FAC38A-99ED-B448-5DA8-A8AF26C47F15}"/>
              </a:ext>
            </a:extLst>
          </p:cNvPr>
          <p:cNvPicPr>
            <a:picLocks noGrp="1" noChangeAspect="1"/>
          </p:cNvPicPr>
          <p:nvPr>
            <p:ph idx="1"/>
          </p:nvPr>
        </p:nvPicPr>
        <p:blipFill>
          <a:blip r:embed="rId2"/>
          <a:stretch>
            <a:fillRect/>
          </a:stretch>
        </p:blipFill>
        <p:spPr>
          <a:xfrm>
            <a:off x="4083836" y="204788"/>
            <a:ext cx="4094178" cy="4205287"/>
          </a:xfrm>
        </p:spPr>
      </p:pic>
    </p:spTree>
    <p:extLst>
      <p:ext uri="{BB962C8B-B14F-4D97-AF65-F5344CB8AC3E}">
        <p14:creationId xmlns:p14="http://schemas.microsoft.com/office/powerpoint/2010/main" val="16160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EFA4-912D-902D-D6E3-EE33374CB907}"/>
              </a:ext>
            </a:extLst>
          </p:cNvPr>
          <p:cNvSpPr>
            <a:spLocks noGrp="1"/>
          </p:cNvSpPr>
          <p:nvPr>
            <p:ph type="title"/>
          </p:nvPr>
        </p:nvSpPr>
        <p:spPr/>
        <p:txBody>
          <a:bodyPr/>
          <a:lstStyle/>
          <a:p>
            <a:r>
              <a:rPr lang="en-GB" dirty="0"/>
              <a:t>Neglect</a:t>
            </a:r>
          </a:p>
        </p:txBody>
      </p:sp>
      <p:sp>
        <p:nvSpPr>
          <p:cNvPr id="3" name="Content Placeholder 2">
            <a:extLst>
              <a:ext uri="{FF2B5EF4-FFF2-40B4-BE49-F238E27FC236}">
                <a16:creationId xmlns:a16="http://schemas.microsoft.com/office/drawing/2014/main" id="{7119F75A-37D1-3A26-415A-75EDB6A01134}"/>
              </a:ext>
            </a:extLst>
          </p:cNvPr>
          <p:cNvSpPr>
            <a:spLocks noGrp="1"/>
          </p:cNvSpPr>
          <p:nvPr>
            <p:ph idx="1"/>
          </p:nvPr>
        </p:nvSpPr>
        <p:spPr>
          <a:xfrm>
            <a:off x="377863" y="951570"/>
            <a:ext cx="8514617" cy="3502052"/>
          </a:xfrm>
        </p:spPr>
        <p:txBody>
          <a:bodyPr/>
          <a:lstStyle/>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is the ongoing failure of a parent or carer to meet the basic physical, emotional, educational and medical needs of their children</a:t>
            </a:r>
            <a:r>
              <a:rPr lang="en-GB" sz="1700" dirty="0">
                <a:solidFill>
                  <a:srgbClr val="141414"/>
                </a:solidFill>
                <a:latin typeface="+mn-lt"/>
                <a:cs typeface="Arial" panose="020B0604020202020204" pitchFamily="34" charset="0"/>
              </a:rPr>
              <a:t>. </a:t>
            </a: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This means that children who are experiencing neglect don’t regularly get all of the essential things they need to keep them happy, healthy and safe and well.</a:t>
            </a:r>
          </a:p>
          <a:p>
            <a:pPr marL="48703" indent="0">
              <a:buNone/>
              <a:defRPr/>
            </a:pPr>
            <a:endPar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endParaRP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is the most common form of child abuse and the most common reason for a child to be subject to a Child Protection plan. </a:t>
            </a:r>
          </a:p>
          <a:p>
            <a:pPr marL="48703" indent="0">
              <a:buNone/>
              <a:defRPr/>
            </a:pPr>
            <a:endPar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endParaRP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can have a significant and long lasting impact on children. It is better to respond to neglect at an early stage.</a:t>
            </a:r>
          </a:p>
        </p:txBody>
      </p:sp>
      <p:sp>
        <p:nvSpPr>
          <p:cNvPr id="4" name="Slide Number Placeholder 3">
            <a:extLst>
              <a:ext uri="{FF2B5EF4-FFF2-40B4-BE49-F238E27FC236}">
                <a16:creationId xmlns:a16="http://schemas.microsoft.com/office/drawing/2014/main" id="{C0A3BFC9-D32A-1400-77D4-05E65273D864}"/>
              </a:ext>
            </a:extLst>
          </p:cNvPr>
          <p:cNvSpPr>
            <a:spLocks noGrp="1"/>
          </p:cNvSpPr>
          <p:nvPr>
            <p:ph type="sldNum" sz="quarter" idx="4"/>
          </p:nvPr>
        </p:nvSpPr>
        <p:spPr/>
        <p:txBody>
          <a:bodyPr/>
          <a:lstStyle/>
          <a:p>
            <a:r>
              <a:rPr lang="en-GB" dirty="0"/>
              <a:t>PAGE </a:t>
            </a:r>
            <a:fld id="{45A89BE1-5792-4ACB-BF4C-7FAB88C6C5B7}" type="slidenum">
              <a:rPr lang="en-GB" smtClean="0"/>
              <a:pPr/>
              <a:t>40</a:t>
            </a:fld>
            <a:endParaRPr lang="en-GB" dirty="0"/>
          </a:p>
        </p:txBody>
      </p:sp>
    </p:spTree>
    <p:extLst>
      <p:ext uri="{BB962C8B-B14F-4D97-AF65-F5344CB8AC3E}">
        <p14:creationId xmlns:p14="http://schemas.microsoft.com/office/powerpoint/2010/main" val="156717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5A5-45B4-9697-5FB7-A3CD0757CFBF}"/>
              </a:ext>
            </a:extLst>
          </p:cNvPr>
          <p:cNvSpPr>
            <a:spLocks noGrp="1"/>
          </p:cNvSpPr>
          <p:nvPr>
            <p:ph type="title"/>
          </p:nvPr>
        </p:nvSpPr>
        <p:spPr/>
        <p:txBody>
          <a:bodyPr/>
          <a:lstStyle/>
          <a:p>
            <a:r>
              <a:rPr lang="en-GB" dirty="0"/>
              <a:t>Neglect Strategy and Graded Profile </a:t>
            </a:r>
          </a:p>
        </p:txBody>
      </p:sp>
      <p:sp>
        <p:nvSpPr>
          <p:cNvPr id="3" name="Content Placeholder 2">
            <a:extLst>
              <a:ext uri="{FF2B5EF4-FFF2-40B4-BE49-F238E27FC236}">
                <a16:creationId xmlns:a16="http://schemas.microsoft.com/office/drawing/2014/main" id="{FC62B314-8FDD-ECA3-5479-A16F55446DE5}"/>
              </a:ext>
            </a:extLst>
          </p:cNvPr>
          <p:cNvSpPr>
            <a:spLocks noGrp="1"/>
          </p:cNvSpPr>
          <p:nvPr>
            <p:ph idx="1"/>
          </p:nvPr>
        </p:nvSpPr>
        <p:spPr/>
        <p:txBody>
          <a:bodyPr/>
          <a:lstStyle/>
          <a:p>
            <a:r>
              <a:rPr lang="en-GB" sz="1800" dirty="0"/>
              <a:t>What is Graded Care Profile 2 (GCP2)?</a:t>
            </a:r>
            <a:endParaRPr lang="en-GB" sz="1500" dirty="0"/>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GCP2 is a licensed assessment tool from NSPCC</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GCP2 can support professionals working with children and families to measure the quality of care provided to a child</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The tool evaluates the quality of physical and emotional care provided to children by using a scale of 1 (best) to 5 (worst) in different areas of physical and emotional care such as nutrition, hygiene, safety, and supervision</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This can be used by one or more agencies working with the family and will help focus and inform intervention plans</a:t>
            </a:r>
          </a:p>
          <a:p>
            <a:pPr>
              <a:spcBef>
                <a:spcPts val="0"/>
              </a:spcBef>
              <a:defRPr/>
            </a:pPr>
            <a:r>
              <a:rPr lang="en-GB" sz="1800" dirty="0">
                <a:hlinkClick r:id="rId2"/>
              </a:rPr>
              <a:t>Birmingham Neglect Strategy</a:t>
            </a:r>
            <a:endParaRPr lang="en-GB" sz="1800" dirty="0"/>
          </a:p>
          <a:p>
            <a:pPr>
              <a:spcBef>
                <a:spcPts val="0"/>
              </a:spcBef>
              <a:defRPr/>
            </a:pPr>
            <a:r>
              <a:rPr kumimoji="0" lang="en-GB" sz="1800" b="0" i="0" u="none" strike="noStrike" kern="1200" cap="none" spc="0" normalizeH="0" baseline="0" noProof="0" dirty="0">
                <a:ln>
                  <a:noFill/>
                </a:ln>
                <a:solidFill>
                  <a:prstClr val="black"/>
                </a:solidFill>
                <a:effectLst/>
                <a:uLnTx/>
                <a:uFillTx/>
                <a:latin typeface="Arial Nova"/>
                <a:ea typeface="+mn-ea"/>
                <a:cs typeface="+mn-cs"/>
                <a:hlinkClick r:id="rId3"/>
              </a:rPr>
              <a:t>How to Spot Neglect</a:t>
            </a:r>
            <a:endParaRPr kumimoji="0" lang="en-US" sz="1800" b="0" i="0" u="none" strike="noStrike" kern="1200" cap="none" spc="0" normalizeH="0" baseline="0" noProof="0" dirty="0">
              <a:ln>
                <a:noFill/>
              </a:ln>
              <a:solidFill>
                <a:prstClr val="black"/>
              </a:solidFill>
              <a:effectLst/>
              <a:uLnTx/>
              <a:uFillTx/>
              <a:latin typeface="Arial Nova" pitchFamily="34" charset="0"/>
              <a:ea typeface="+mn-ea"/>
              <a:cs typeface="+mn-cs"/>
            </a:endParaRPr>
          </a:p>
          <a:p>
            <a:pPr marL="0" indent="0">
              <a:spcBef>
                <a:spcPts val="0"/>
              </a:spcBef>
              <a:buNone/>
              <a:defRPr/>
            </a:pPr>
            <a:endParaRPr lang="en-GB" sz="1400" dirty="0"/>
          </a:p>
          <a:p>
            <a:pPr>
              <a:spcBef>
                <a:spcPts val="0"/>
              </a:spcBef>
              <a:defRPr/>
            </a:pPr>
            <a:endParaRPr kumimoji="0" lang="en-US" sz="1600" b="0" i="0" u="none" strike="noStrike" kern="1200" cap="none" spc="0" normalizeH="0" baseline="0" noProof="0" dirty="0">
              <a:ln>
                <a:noFill/>
              </a:ln>
              <a:solidFill>
                <a:prstClr val="black"/>
              </a:solidFill>
              <a:effectLst/>
              <a:uLnTx/>
              <a:uFillTx/>
              <a:cs typeface="+mn-cs"/>
            </a:endParaRPr>
          </a:p>
          <a:p>
            <a:endParaRPr lang="en-GB" dirty="0"/>
          </a:p>
          <a:p>
            <a:endParaRPr lang="en-GB" dirty="0"/>
          </a:p>
        </p:txBody>
      </p:sp>
      <p:sp>
        <p:nvSpPr>
          <p:cNvPr id="4" name="Slide Number Placeholder 3">
            <a:extLst>
              <a:ext uri="{FF2B5EF4-FFF2-40B4-BE49-F238E27FC236}">
                <a16:creationId xmlns:a16="http://schemas.microsoft.com/office/drawing/2014/main" id="{80BD426F-6268-3258-3701-3F118A29A481}"/>
              </a:ext>
            </a:extLst>
          </p:cNvPr>
          <p:cNvSpPr>
            <a:spLocks noGrp="1"/>
          </p:cNvSpPr>
          <p:nvPr>
            <p:ph type="sldNum" sz="quarter" idx="4"/>
          </p:nvPr>
        </p:nvSpPr>
        <p:spPr/>
        <p:txBody>
          <a:bodyPr/>
          <a:lstStyle/>
          <a:p>
            <a:r>
              <a:rPr lang="en-GB" dirty="0"/>
              <a:t>PAGE </a:t>
            </a:r>
            <a:fld id="{45A89BE1-5792-4ACB-BF4C-7FAB88C6C5B7}" type="slidenum">
              <a:rPr lang="en-GB" smtClean="0"/>
              <a:pPr/>
              <a:t>41</a:t>
            </a:fld>
            <a:endParaRPr lang="en-GB" dirty="0"/>
          </a:p>
        </p:txBody>
      </p:sp>
    </p:spTree>
    <p:extLst>
      <p:ext uri="{BB962C8B-B14F-4D97-AF65-F5344CB8AC3E}">
        <p14:creationId xmlns:p14="http://schemas.microsoft.com/office/powerpoint/2010/main" val="33934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4412-DE7A-C7AE-8373-31DA67C1F12C}"/>
              </a:ext>
            </a:extLst>
          </p:cNvPr>
          <p:cNvSpPr>
            <a:spLocks noGrp="1"/>
          </p:cNvSpPr>
          <p:nvPr>
            <p:ph type="title"/>
          </p:nvPr>
        </p:nvSpPr>
        <p:spPr/>
        <p:txBody>
          <a:bodyPr/>
          <a:lstStyle/>
          <a:p>
            <a:r>
              <a:rPr lang="en-GB" dirty="0"/>
              <a:t>Right Help Right Time</a:t>
            </a:r>
          </a:p>
        </p:txBody>
      </p:sp>
      <p:pic>
        <p:nvPicPr>
          <p:cNvPr id="5" name="Content Placeholder 4">
            <a:extLst>
              <a:ext uri="{FF2B5EF4-FFF2-40B4-BE49-F238E27FC236}">
                <a16:creationId xmlns:a16="http://schemas.microsoft.com/office/drawing/2014/main" id="{76612112-F7DF-FE32-F9BA-23A38579AD7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69387" y="951570"/>
            <a:ext cx="2316681" cy="2962913"/>
          </a:xfrm>
          <a:prstGeom prst="rect">
            <a:avLst/>
          </a:prstGeom>
        </p:spPr>
      </p:pic>
      <p:sp>
        <p:nvSpPr>
          <p:cNvPr id="4" name="Slide Number Placeholder 3">
            <a:extLst>
              <a:ext uri="{FF2B5EF4-FFF2-40B4-BE49-F238E27FC236}">
                <a16:creationId xmlns:a16="http://schemas.microsoft.com/office/drawing/2014/main" id="{819F4A8A-93FD-BDFC-2E44-803BB358E127}"/>
              </a:ext>
            </a:extLst>
          </p:cNvPr>
          <p:cNvSpPr>
            <a:spLocks noGrp="1"/>
          </p:cNvSpPr>
          <p:nvPr>
            <p:ph type="sldNum" sz="quarter" idx="4"/>
          </p:nvPr>
        </p:nvSpPr>
        <p:spPr/>
        <p:txBody>
          <a:bodyPr/>
          <a:lstStyle/>
          <a:p>
            <a:r>
              <a:rPr lang="en-GB" dirty="0"/>
              <a:t>PAGE </a:t>
            </a:r>
            <a:fld id="{45A89BE1-5792-4ACB-BF4C-7FAB88C6C5B7}" type="slidenum">
              <a:rPr lang="en-GB" smtClean="0"/>
              <a:pPr/>
              <a:t>42</a:t>
            </a:fld>
            <a:endParaRPr lang="en-GB" dirty="0"/>
          </a:p>
        </p:txBody>
      </p:sp>
      <p:sp>
        <p:nvSpPr>
          <p:cNvPr id="7" name="TextBox 6" descr="Referrals for support are deemed by thresholds.  These thresholds determine who is the most appropriate agency to respond to the needs of a family. Schools and other organisations now seek support for children and families through Locality Hubs in every district. These provide access to much needed services and funds for vulnerable families within our community. &#10;">
            <a:extLst>
              <a:ext uri="{FF2B5EF4-FFF2-40B4-BE49-F238E27FC236}">
                <a16:creationId xmlns:a16="http://schemas.microsoft.com/office/drawing/2014/main" id="{96A6BA65-A641-ABC4-9A23-4A881B43CAA8}"/>
              </a:ext>
              <a:ext uri="{C183D7F6-B498-43B3-948B-1728B52AA6E4}">
                <adec:decorative xmlns:adec="http://schemas.microsoft.com/office/drawing/2017/decorative" val="0"/>
              </a:ext>
            </a:extLst>
          </p:cNvPr>
          <p:cNvSpPr txBox="1"/>
          <p:nvPr/>
        </p:nvSpPr>
        <p:spPr>
          <a:xfrm>
            <a:off x="2915816" y="951570"/>
            <a:ext cx="3096344" cy="3293209"/>
          </a:xfrm>
          <a:prstGeom prst="rect">
            <a:avLst/>
          </a:prstGeom>
          <a:noFill/>
        </p:spPr>
        <p:txBody>
          <a:bodyPr wrap="square">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ea typeface="+mn-ea"/>
                <a:cs typeface="Arial" panose="020B0604020202020204" pitchFamily="34" charset="0"/>
              </a:rPr>
              <a:t>Referrals for support are deemed by thresholds.  These thresholds determine who is the most appropriate agency to respond to the needs of a family. Schools and other organisations now seek support for children and families through Locality Hubs in every district. These provide access to much needed services and funds for vulnerable families within our community. </a:t>
            </a:r>
          </a:p>
        </p:txBody>
      </p:sp>
      <p:pic>
        <p:nvPicPr>
          <p:cNvPr id="8" name="Picture 7">
            <a:extLst>
              <a:ext uri="{FF2B5EF4-FFF2-40B4-BE49-F238E27FC236}">
                <a16:creationId xmlns:a16="http://schemas.microsoft.com/office/drawing/2014/main" id="{FFF2C821-7E83-24FE-36B8-ACCCA88149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55478" y="986652"/>
            <a:ext cx="2511770" cy="3170195"/>
          </a:xfrm>
          <a:prstGeom prst="rect">
            <a:avLst/>
          </a:prstGeom>
        </p:spPr>
      </p:pic>
    </p:spTree>
    <p:extLst>
      <p:ext uri="{BB962C8B-B14F-4D97-AF65-F5344CB8AC3E}">
        <p14:creationId xmlns:p14="http://schemas.microsoft.com/office/powerpoint/2010/main" val="227755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EC3CE3-1EB6-57CF-A381-C05AC88C98DF}"/>
              </a:ext>
            </a:extLst>
          </p:cNvPr>
          <p:cNvSpPr>
            <a:spLocks noGrp="1"/>
          </p:cNvSpPr>
          <p:nvPr>
            <p:ph type="sldNum" sz="quarter" idx="4"/>
          </p:nvPr>
        </p:nvSpPr>
        <p:spPr/>
        <p:txBody>
          <a:bodyPr/>
          <a:lstStyle/>
          <a:p>
            <a:r>
              <a:rPr lang="en-GB" dirty="0"/>
              <a:t>PAGE </a:t>
            </a:r>
            <a:fld id="{45A89BE1-5792-4ACB-BF4C-7FAB88C6C5B7}" type="slidenum">
              <a:rPr lang="en-GB" smtClean="0"/>
              <a:pPr/>
              <a:t>43</a:t>
            </a:fld>
            <a:endParaRPr lang="en-GB" dirty="0"/>
          </a:p>
        </p:txBody>
      </p:sp>
      <p:sp>
        <p:nvSpPr>
          <p:cNvPr id="20" name="Title 19">
            <a:extLst>
              <a:ext uri="{FF2B5EF4-FFF2-40B4-BE49-F238E27FC236}">
                <a16:creationId xmlns:a16="http://schemas.microsoft.com/office/drawing/2014/main" id="{9612DAFC-A511-25CF-5775-C14CD81247EC}"/>
              </a:ext>
            </a:extLst>
          </p:cNvPr>
          <p:cNvSpPr>
            <a:spLocks noGrp="1"/>
          </p:cNvSpPr>
          <p:nvPr>
            <p:ph type="title"/>
          </p:nvPr>
        </p:nvSpPr>
        <p:spPr>
          <a:xfrm>
            <a:off x="457200" y="-694122"/>
            <a:ext cx="8229600" cy="745592"/>
          </a:xfrm>
        </p:spPr>
        <p:txBody>
          <a:bodyPr vert="horz" lIns="77925" tIns="38963" rIns="77925" bIns="38963" rtlCol="0" anchor="b">
            <a:normAutofit/>
          </a:bodyPr>
          <a:lstStyle/>
          <a:p>
            <a:r>
              <a:rPr lang="en-GB" dirty="0"/>
              <a:t>Right Help Right Time RHRT</a:t>
            </a:r>
          </a:p>
        </p:txBody>
      </p:sp>
      <p:pic>
        <p:nvPicPr>
          <p:cNvPr id="19" name="Picture 18" descr="Right Help Right Time flow chart">
            <a:extLst>
              <a:ext uri="{FF2B5EF4-FFF2-40B4-BE49-F238E27FC236}">
                <a16:creationId xmlns:a16="http://schemas.microsoft.com/office/drawing/2014/main" id="{85FAFAED-A8E5-0A17-FDB8-BB323EC20B4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5339" y="339502"/>
            <a:ext cx="2371550" cy="725487"/>
          </a:xfrm>
          <a:prstGeom prst="rect">
            <a:avLst/>
          </a:prstGeom>
        </p:spPr>
      </p:pic>
      <p:pic>
        <p:nvPicPr>
          <p:cNvPr id="7" name="Picture 6" descr="In our school (insert name ); Our DSL's are (insert names); Our Safeguarding Governor is (insert name)">
            <a:extLst>
              <a:ext uri="{FF2B5EF4-FFF2-40B4-BE49-F238E27FC236}">
                <a16:creationId xmlns:a16="http://schemas.microsoft.com/office/drawing/2014/main" id="{819DA4FC-719A-9306-93D4-9FCF5D64D4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71801" y="113674"/>
            <a:ext cx="3133616" cy="774259"/>
          </a:xfrm>
          <a:prstGeom prst="rect">
            <a:avLst/>
          </a:prstGeom>
        </p:spPr>
      </p:pic>
      <p:pic>
        <p:nvPicPr>
          <p:cNvPr id="13" name="Picture 12">
            <a:extLst>
              <a:ext uri="{FF2B5EF4-FFF2-40B4-BE49-F238E27FC236}">
                <a16:creationId xmlns:a16="http://schemas.microsoft.com/office/drawing/2014/main" id="{ECE528DF-4E22-B166-FE0D-5D47DA19C3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83480" y="887933"/>
            <a:ext cx="573713" cy="387673"/>
          </a:xfrm>
          <a:prstGeom prst="rect">
            <a:avLst/>
          </a:prstGeom>
        </p:spPr>
      </p:pic>
      <p:pic>
        <p:nvPicPr>
          <p:cNvPr id="8" name="Picture 7" descr="Concern About A Child : Speak to Designated Safeguarding Lead (DSL). Record on electronic system.  Record in writing on Notice of Concen Form and hand to DSL">
            <a:extLst>
              <a:ext uri="{FF2B5EF4-FFF2-40B4-BE49-F238E27FC236}">
                <a16:creationId xmlns:a16="http://schemas.microsoft.com/office/drawing/2014/main" id="{E3E4F266-0B65-B162-CF2E-2E66A065B2B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511463" y="1064883"/>
            <a:ext cx="3560373" cy="914479"/>
          </a:xfrm>
          <a:prstGeom prst="rect">
            <a:avLst/>
          </a:prstGeom>
        </p:spPr>
      </p:pic>
      <p:pic>
        <p:nvPicPr>
          <p:cNvPr id="12" name="Picture 11">
            <a:extLst>
              <a:ext uri="{FF2B5EF4-FFF2-40B4-BE49-F238E27FC236}">
                <a16:creationId xmlns:a16="http://schemas.microsoft.com/office/drawing/2014/main" id="{27DCE303-61B6-EF45-A236-9B02C96C72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4005120" y="1905553"/>
            <a:ext cx="530431" cy="357626"/>
          </a:xfrm>
          <a:prstGeom prst="rect">
            <a:avLst/>
          </a:prstGeom>
        </p:spPr>
      </p:pic>
      <p:pic>
        <p:nvPicPr>
          <p:cNvPr id="9" name="Picture 8" descr="At any point consider seeking advice:&#10;Early Help Locality Teams.  Children's Advice Support Service (CASS) 0121 303 1888.  In case of emergency phone police on 999.">
            <a:extLst>
              <a:ext uri="{FF2B5EF4-FFF2-40B4-BE49-F238E27FC236}">
                <a16:creationId xmlns:a16="http://schemas.microsoft.com/office/drawing/2014/main" id="{289F931E-E46F-8937-EF12-4E5F13173833}"/>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787776" y="2122105"/>
            <a:ext cx="3017782" cy="914479"/>
          </a:xfrm>
          <a:prstGeom prst="rect">
            <a:avLst/>
          </a:prstGeom>
        </p:spPr>
      </p:pic>
      <p:pic>
        <p:nvPicPr>
          <p:cNvPr id="10" name="Picture 9" descr="Universal/Universal+&#10;Continue with early help process using the EHA as appropriate">
            <a:extLst>
              <a:ext uri="{FF2B5EF4-FFF2-40B4-BE49-F238E27FC236}">
                <a16:creationId xmlns:a16="http://schemas.microsoft.com/office/drawing/2014/main" id="{6096297E-45B8-EB37-1E95-52588FEE3BB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259632" y="3136653"/>
            <a:ext cx="1615979" cy="1213156"/>
          </a:xfrm>
          <a:prstGeom prst="rect">
            <a:avLst/>
          </a:prstGeom>
        </p:spPr>
      </p:pic>
      <p:pic>
        <p:nvPicPr>
          <p:cNvPr id="15" name="Picture 14" descr="Universal +/Additional &#10;Continue with early help process using the EHA as appropriate.  Consider RHRT - Family Connect Form or Request for Support Form">
            <a:extLst>
              <a:ext uri="{FF2B5EF4-FFF2-40B4-BE49-F238E27FC236}">
                <a16:creationId xmlns:a16="http://schemas.microsoft.com/office/drawing/2014/main" id="{8335B3A1-AC73-92A6-84B9-9EEACB82334F}"/>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434682" y="3133575"/>
            <a:ext cx="1700931" cy="1219306"/>
          </a:xfrm>
          <a:prstGeom prst="rect">
            <a:avLst/>
          </a:prstGeom>
        </p:spPr>
      </p:pic>
      <p:pic>
        <p:nvPicPr>
          <p:cNvPr id="14" name="Picture 13">
            <a:extLst>
              <a:ext uri="{FF2B5EF4-FFF2-40B4-BE49-F238E27FC236}">
                <a16:creationId xmlns:a16="http://schemas.microsoft.com/office/drawing/2014/main" id="{A1A98A54-C2A4-52E2-0D68-71A541F429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0800000" flipH="1" flipV="1">
            <a:off x="3983480" y="2966935"/>
            <a:ext cx="558188" cy="252887"/>
          </a:xfrm>
          <a:prstGeom prst="rect">
            <a:avLst/>
          </a:prstGeom>
        </p:spPr>
      </p:pic>
      <p:pic>
        <p:nvPicPr>
          <p:cNvPr id="11" name="Picture 10" descr="Complex and Significant&#10;Request for Support submitted to CASS for a multi-agency strategy discussion">
            <a:extLst>
              <a:ext uri="{FF2B5EF4-FFF2-40B4-BE49-F238E27FC236}">
                <a16:creationId xmlns:a16="http://schemas.microsoft.com/office/drawing/2014/main" id="{D706AE74-FF6F-55D3-3504-929DE0D63932}"/>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5763501" y="3130503"/>
            <a:ext cx="1616812" cy="1219306"/>
          </a:xfrm>
          <a:prstGeom prst="rect">
            <a:avLst/>
          </a:prstGeom>
        </p:spPr>
      </p:pic>
      <p:pic>
        <p:nvPicPr>
          <p:cNvPr id="16" name="Picture 15">
            <a:extLst>
              <a:ext uri="{FF2B5EF4-FFF2-40B4-BE49-F238E27FC236}">
                <a16:creationId xmlns:a16="http://schemas.microsoft.com/office/drawing/2014/main" id="{AB172D8F-53C4-90A5-8A49-89603FDFF5D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854198" y="3523362"/>
            <a:ext cx="514326" cy="395804"/>
          </a:xfrm>
          <a:prstGeom prst="rect">
            <a:avLst/>
          </a:prstGeom>
        </p:spPr>
      </p:pic>
      <p:pic>
        <p:nvPicPr>
          <p:cNvPr id="17" name="Picture 16">
            <a:extLst>
              <a:ext uri="{FF2B5EF4-FFF2-40B4-BE49-F238E27FC236}">
                <a16:creationId xmlns:a16="http://schemas.microsoft.com/office/drawing/2014/main" id="{D164F4CB-9213-B887-2F90-FA9374E162D8}"/>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265505" y="3545327"/>
            <a:ext cx="497995" cy="351873"/>
          </a:xfrm>
          <a:prstGeom prst="rect">
            <a:avLst/>
          </a:prstGeom>
        </p:spPr>
      </p:pic>
      <p:sp>
        <p:nvSpPr>
          <p:cNvPr id="25" name="TextBox 24" descr="eLearning Courses (lscpbirmingham.org.uk)&#10;">
            <a:extLst>
              <a:ext uri="{FF2B5EF4-FFF2-40B4-BE49-F238E27FC236}">
                <a16:creationId xmlns:a16="http://schemas.microsoft.com/office/drawing/2014/main" id="{4FB40193-C021-3D65-8898-D9CC9BF6174A}"/>
              </a:ext>
              <a:ext uri="{C183D7F6-B498-43B3-948B-1728B52AA6E4}">
                <adec:decorative xmlns:adec="http://schemas.microsoft.com/office/drawing/2017/decorative" val="0"/>
              </a:ext>
            </a:extLst>
          </p:cNvPr>
          <p:cNvSpPr txBox="1"/>
          <p:nvPr/>
        </p:nvSpPr>
        <p:spPr>
          <a:xfrm>
            <a:off x="6372200" y="366482"/>
            <a:ext cx="2305406" cy="553998"/>
          </a:xfrm>
          <a:prstGeom prst="rect">
            <a:avLst/>
          </a:prstGeom>
          <a:noFill/>
        </p:spPr>
        <p:txBody>
          <a:bodyPr wrap="square">
            <a:spAutoFit/>
          </a:bodyPr>
          <a:lstStyle/>
          <a:p>
            <a:r>
              <a:rPr lang="en-GB" dirty="0">
                <a:hlinkClick r:id="rId12"/>
              </a:rPr>
              <a:t>eLearning Courses (lscpbirmingham.org.uk)</a:t>
            </a:r>
            <a:endParaRPr lang="en-GB" dirty="0"/>
          </a:p>
        </p:txBody>
      </p:sp>
      <p:sp>
        <p:nvSpPr>
          <p:cNvPr id="28" name="TextBox 27" descr="Family Connect Form&#10;">
            <a:extLst>
              <a:ext uri="{FF2B5EF4-FFF2-40B4-BE49-F238E27FC236}">
                <a16:creationId xmlns:a16="http://schemas.microsoft.com/office/drawing/2014/main" id="{113D7AD7-91ED-100A-B9A1-77779B4682AE}"/>
              </a:ext>
              <a:ext uri="{C183D7F6-B498-43B3-948B-1728B52AA6E4}">
                <adec:decorative xmlns:adec="http://schemas.microsoft.com/office/drawing/2017/decorative" val="0"/>
              </a:ext>
            </a:extLst>
          </p:cNvPr>
          <p:cNvSpPr txBox="1"/>
          <p:nvPr/>
        </p:nvSpPr>
        <p:spPr>
          <a:xfrm>
            <a:off x="6372200" y="1046360"/>
            <a:ext cx="2042281" cy="323165"/>
          </a:xfrm>
          <a:prstGeom prst="rect">
            <a:avLst/>
          </a:prstGeom>
          <a:noFill/>
        </p:spPr>
        <p:txBody>
          <a:bodyPr wrap="square">
            <a:spAutoFit/>
          </a:bodyPr>
          <a:lstStyle/>
          <a:p>
            <a:r>
              <a:rPr lang="en-GB" dirty="0">
                <a:hlinkClick r:id="rId13"/>
              </a:rPr>
              <a:t>Family Connect Form</a:t>
            </a:r>
            <a:endParaRPr lang="en-GB" dirty="0"/>
          </a:p>
        </p:txBody>
      </p:sp>
    </p:spTree>
    <p:extLst>
      <p:ext uri="{BB962C8B-B14F-4D97-AF65-F5344CB8AC3E}">
        <p14:creationId xmlns:p14="http://schemas.microsoft.com/office/powerpoint/2010/main" val="28098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0EA-0627-3803-5814-37A6324E98DB}"/>
              </a:ext>
            </a:extLst>
          </p:cNvPr>
          <p:cNvSpPr>
            <a:spLocks noGrp="1"/>
          </p:cNvSpPr>
          <p:nvPr>
            <p:ph type="title"/>
          </p:nvPr>
        </p:nvSpPr>
        <p:spPr/>
        <p:txBody>
          <a:bodyPr>
            <a:normAutofit fontScale="90000"/>
          </a:bodyPr>
          <a:lstStyle/>
          <a:p>
            <a:r>
              <a:rPr kumimoji="0" lang="en-GB" sz="2400" b="1" i="0" u="none" strike="noStrike" kern="1200" cap="none" spc="0" normalizeH="0" baseline="0" noProof="0" dirty="0">
                <a:ln>
                  <a:noFill/>
                </a:ln>
                <a:solidFill>
                  <a:prstClr val="black"/>
                </a:solidFill>
                <a:effectLst/>
                <a:uLnTx/>
                <a:uFillTx/>
                <a:latin typeface="Arial Nova" pitchFamily="34" charset="0"/>
                <a:ea typeface="+mj-ea"/>
                <a:cs typeface="+mj-cs"/>
              </a:rPr>
              <a:t>Children’s Advice and Support Service (CASS)</a:t>
            </a:r>
            <a:br>
              <a:rPr kumimoji="0" lang="en-GB" sz="2400" b="1" i="0" u="none" strike="noStrike" kern="1200" cap="none" spc="0" normalizeH="0" baseline="0" noProof="0" dirty="0">
                <a:ln>
                  <a:noFill/>
                </a:ln>
                <a:solidFill>
                  <a:prstClr val="black"/>
                </a:solidFill>
                <a:effectLst/>
                <a:uLnTx/>
                <a:uFillTx/>
                <a:latin typeface="Arial Nova" pitchFamily="34" charset="0"/>
                <a:ea typeface="+mj-ea"/>
                <a:cs typeface="+mj-cs"/>
              </a:rPr>
            </a:br>
            <a:r>
              <a:rPr kumimoji="0" lang="en-GB" sz="2400" b="1" i="0" u="none" strike="noStrike" kern="1200" cap="none" spc="0" normalizeH="0" baseline="0" noProof="0" dirty="0">
                <a:ln>
                  <a:noFill/>
                </a:ln>
                <a:solidFill>
                  <a:prstClr val="black"/>
                </a:solidFill>
                <a:effectLst/>
                <a:uLnTx/>
                <a:uFillTx/>
                <a:latin typeface="Arial Nova" pitchFamily="34" charset="0"/>
                <a:ea typeface="+mj-ea"/>
                <a:cs typeface="+mj-cs"/>
              </a:rPr>
              <a:t>Telephone: 0121 303 1888</a:t>
            </a:r>
            <a:endParaRPr lang="en-GB" dirty="0"/>
          </a:p>
        </p:txBody>
      </p:sp>
      <p:sp>
        <p:nvSpPr>
          <p:cNvPr id="3" name="Content Placeholder 2">
            <a:extLst>
              <a:ext uri="{FF2B5EF4-FFF2-40B4-BE49-F238E27FC236}">
                <a16:creationId xmlns:a16="http://schemas.microsoft.com/office/drawing/2014/main" id="{E4964EDB-E8AF-35D4-D60B-89DDE0F7C8E6}"/>
              </a:ext>
            </a:extLst>
          </p:cNvPr>
          <p:cNvSpPr>
            <a:spLocks noGrp="1"/>
          </p:cNvSpPr>
          <p:nvPr>
            <p:ph idx="1"/>
          </p:nvPr>
        </p:nvSpPr>
        <p:spPr>
          <a:xfrm>
            <a:off x="457200" y="1059582"/>
            <a:ext cx="8435280" cy="3394040"/>
          </a:xfrm>
        </p:spPr>
        <p:txBody>
          <a:bodyPr/>
          <a:lstStyle/>
          <a:p>
            <a:r>
              <a:rPr lang="en-GB" sz="1800" dirty="0"/>
              <a:t>This is the central referral point for the Birmingham Multi-Agency Safeguarding Hub. Professionals that sit within the hub include Health, Birmingham Children’s Trust and Police</a:t>
            </a:r>
            <a:r>
              <a:rPr lang="en-GB" sz="1800" i="1" dirty="0"/>
              <a:t>.</a:t>
            </a:r>
          </a:p>
          <a:p>
            <a:pPr lvl="1"/>
            <a:r>
              <a:rPr lang="en-GB" sz="1600" dirty="0">
                <a:cs typeface="Arial" panose="020B0604020202020204" pitchFamily="34" charset="0"/>
              </a:rPr>
              <a:t>Early Help requests are accessed via an online form known as the Family Connect Form</a:t>
            </a:r>
          </a:p>
          <a:p>
            <a:pPr lvl="1"/>
            <a:r>
              <a:rPr lang="en-GB" sz="1600" dirty="0">
                <a:cs typeface="Arial" panose="020B0604020202020204" pitchFamily="34" charset="0"/>
              </a:rPr>
              <a:t>Family Support and Children’s Services support is accessed via a Request for Support Form</a:t>
            </a:r>
          </a:p>
          <a:p>
            <a:pPr lvl="1"/>
            <a:r>
              <a:rPr lang="en-GB" sz="1600" dirty="0">
                <a:cs typeface="Arial" panose="020B0604020202020204" pitchFamily="34" charset="0"/>
              </a:rPr>
              <a:t>Support for Criminal Exploitation and Sexual Exploitation is accessed via a Screening Tool submitted the EMPOWERU Exploitation Hub</a:t>
            </a:r>
          </a:p>
          <a:p>
            <a:pPr lvl="1"/>
            <a:r>
              <a:rPr lang="en-GB" sz="1600" dirty="0">
                <a:cs typeface="Arial" panose="020B0604020202020204" pitchFamily="34" charset="0"/>
              </a:rPr>
              <a:t>Support for FGM is accessed via a screening tool to CASS</a:t>
            </a:r>
          </a:p>
          <a:p>
            <a:pPr lvl="1"/>
            <a:r>
              <a:rPr lang="en-GB" sz="1600" dirty="0">
                <a:cs typeface="Arial" panose="020B0604020202020204" pitchFamily="34" charset="0"/>
              </a:rPr>
              <a:t>Support for concerns around radicalisation are accessed via a screening tool to the PREVENT Team via CASS</a:t>
            </a:r>
          </a:p>
          <a:p>
            <a:endParaRPr lang="en-GB" dirty="0"/>
          </a:p>
        </p:txBody>
      </p:sp>
      <p:sp>
        <p:nvSpPr>
          <p:cNvPr id="4" name="Slide Number Placeholder 3">
            <a:extLst>
              <a:ext uri="{FF2B5EF4-FFF2-40B4-BE49-F238E27FC236}">
                <a16:creationId xmlns:a16="http://schemas.microsoft.com/office/drawing/2014/main" id="{F599FCD9-EF36-F2AF-9F62-2AE1EC5F44FC}"/>
              </a:ext>
            </a:extLst>
          </p:cNvPr>
          <p:cNvSpPr>
            <a:spLocks noGrp="1"/>
          </p:cNvSpPr>
          <p:nvPr>
            <p:ph type="sldNum" sz="quarter" idx="4"/>
          </p:nvPr>
        </p:nvSpPr>
        <p:spPr/>
        <p:txBody>
          <a:bodyPr/>
          <a:lstStyle/>
          <a:p>
            <a:r>
              <a:rPr lang="en-GB" dirty="0"/>
              <a:t>PAGE </a:t>
            </a:r>
            <a:fld id="{45A89BE1-5792-4ACB-BF4C-7FAB88C6C5B7}" type="slidenum">
              <a:rPr lang="en-GB" smtClean="0"/>
              <a:pPr/>
              <a:t>44</a:t>
            </a:fld>
            <a:endParaRPr lang="en-GB" dirty="0"/>
          </a:p>
        </p:txBody>
      </p:sp>
      <p:pic>
        <p:nvPicPr>
          <p:cNvPr id="6" name="Picture 5" descr="Birmingham Safeguarding Children Partnership logo">
            <a:extLst>
              <a:ext uri="{FF2B5EF4-FFF2-40B4-BE49-F238E27FC236}">
                <a16:creationId xmlns:a16="http://schemas.microsoft.com/office/drawing/2014/main" id="{EF232F80-4464-C176-E1D9-791C563BFAA6}"/>
              </a:ext>
            </a:extLst>
          </p:cNvPr>
          <p:cNvPicPr>
            <a:picLocks noChangeAspect="1"/>
          </p:cNvPicPr>
          <p:nvPr/>
        </p:nvPicPr>
        <p:blipFill>
          <a:blip r:embed="rId2"/>
          <a:stretch>
            <a:fillRect/>
          </a:stretch>
        </p:blipFill>
        <p:spPr>
          <a:xfrm>
            <a:off x="6983760" y="97895"/>
            <a:ext cx="2160240" cy="759419"/>
          </a:xfrm>
          <a:prstGeom prst="rect">
            <a:avLst/>
          </a:prstGeom>
        </p:spPr>
      </p:pic>
    </p:spTree>
    <p:extLst>
      <p:ext uri="{BB962C8B-B14F-4D97-AF65-F5344CB8AC3E}">
        <p14:creationId xmlns:p14="http://schemas.microsoft.com/office/powerpoint/2010/main" val="8709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A083D-73C7-837C-9BDD-FAB40A193BD5}"/>
              </a:ext>
              <a:ext uri="{C183D7F6-B498-43B3-948B-1728B52AA6E4}">
                <adec:decorative xmlns:adec="http://schemas.microsoft.com/office/drawing/2017/decorative" val="0"/>
              </a:ext>
            </a:extLst>
          </p:cNvPr>
          <p:cNvSpPr>
            <a:spLocks noGrp="1"/>
          </p:cNvSpPr>
          <p:nvPr>
            <p:ph type="title"/>
          </p:nvPr>
        </p:nvSpPr>
        <p:spPr/>
        <p:txBody>
          <a:bodyPr/>
          <a:lstStyle/>
          <a:p>
            <a:r>
              <a:rPr lang="en-GB" dirty="0"/>
              <a:t>Useful Resources</a:t>
            </a:r>
          </a:p>
        </p:txBody>
      </p:sp>
      <p:sp>
        <p:nvSpPr>
          <p:cNvPr id="2" name="Content Placeholder 1">
            <a:extLst>
              <a:ext uri="{FF2B5EF4-FFF2-40B4-BE49-F238E27FC236}">
                <a16:creationId xmlns:a16="http://schemas.microsoft.com/office/drawing/2014/main" id="{41902EB5-4F35-A17B-9884-5DC96223BDD7}"/>
              </a:ext>
            </a:extLst>
          </p:cNvPr>
          <p:cNvSpPr>
            <a:spLocks noGrp="1"/>
          </p:cNvSpPr>
          <p:nvPr>
            <p:ph sz="half" idx="1"/>
          </p:nvPr>
        </p:nvSpPr>
        <p:spPr/>
        <p:txBody>
          <a:bodyPr/>
          <a:lstStyle/>
          <a:p>
            <a:r>
              <a:rPr lang="en-GB" sz="1600" dirty="0">
                <a:latin typeface="+mn-lt"/>
                <a:hlinkClick r:id="rId2"/>
              </a:rPr>
              <a:t>Barnardos Exploitation</a:t>
            </a:r>
            <a:endParaRPr lang="en-GB" sz="1600" dirty="0">
              <a:latin typeface="+mn-lt"/>
            </a:endParaRPr>
          </a:p>
          <a:p>
            <a:r>
              <a:rPr lang="en-GB" sz="1600" dirty="0">
                <a:latin typeface="+mn-lt"/>
                <a:hlinkClick r:id="rId3"/>
              </a:rPr>
              <a:t>Children's Safeguarding Partnership child-exploitation</a:t>
            </a:r>
            <a:r>
              <a:rPr lang="en-GB" sz="1600" dirty="0">
                <a:latin typeface="+mn-lt"/>
              </a:rPr>
              <a:t> </a:t>
            </a:r>
          </a:p>
          <a:p>
            <a:r>
              <a:rPr lang="en-GB" sz="1600" dirty="0">
                <a:latin typeface="+mn-lt"/>
                <a:hlinkClick r:id="rId4"/>
              </a:rPr>
              <a:t>Defining Child Criminal Exploitation</a:t>
            </a:r>
            <a:r>
              <a:rPr lang="en-GB" sz="1600" dirty="0">
                <a:latin typeface="+mn-lt"/>
              </a:rPr>
              <a:t> </a:t>
            </a:r>
          </a:p>
          <a:p>
            <a:r>
              <a:rPr lang="en-GB" sz="1600" dirty="0">
                <a:latin typeface="+mn-lt"/>
                <a:hlinkClick r:id="rId5"/>
              </a:rPr>
              <a:t>Child Exploitation Prevention Toolkit</a:t>
            </a:r>
            <a:r>
              <a:rPr lang="en-GB" sz="1600" dirty="0">
                <a:latin typeface="+mn-lt"/>
              </a:rPr>
              <a:t> </a:t>
            </a:r>
          </a:p>
          <a:p>
            <a:r>
              <a:rPr lang="en-GB" sz="1600" dirty="0">
                <a:latin typeface="+mn-lt"/>
                <a:hlinkClick r:id="rId6"/>
              </a:rPr>
              <a:t>CSE police and prevention toolkits</a:t>
            </a:r>
            <a:endParaRPr lang="en-GB" sz="1600" dirty="0">
              <a:latin typeface="+mn-lt"/>
            </a:endParaRPr>
          </a:p>
          <a:p>
            <a:r>
              <a:rPr lang="en-GB" sz="1600" dirty="0">
                <a:latin typeface="+mn-lt"/>
                <a:hlinkClick r:id="rId7"/>
              </a:rPr>
              <a:t>St Giles vulnerabilities-to-child-criminal-exploitation</a:t>
            </a:r>
            <a:r>
              <a:rPr lang="en-GB" sz="1600" dirty="0">
                <a:latin typeface="+mn-lt"/>
              </a:rPr>
              <a:t> </a:t>
            </a:r>
          </a:p>
          <a:p>
            <a:r>
              <a:rPr lang="en-GB" sz="1600" dirty="0">
                <a:latin typeface="+mn-lt"/>
                <a:hlinkClick r:id="rId8"/>
              </a:rPr>
              <a:t>NSPCC</a:t>
            </a:r>
            <a:endParaRPr lang="en-GB" sz="1600" dirty="0">
              <a:latin typeface="+mn-lt"/>
            </a:endParaRPr>
          </a:p>
          <a:p>
            <a:r>
              <a:rPr lang="en-GB" sz="1600" dirty="0">
                <a:latin typeface="+mn-lt"/>
                <a:hlinkClick r:id="rId9"/>
              </a:rPr>
              <a:t>DSL resources contextual safeguarding</a:t>
            </a:r>
            <a:r>
              <a:rPr lang="en-GB" sz="1600" dirty="0">
                <a:latin typeface="+mn-lt"/>
              </a:rPr>
              <a:t> </a:t>
            </a:r>
          </a:p>
          <a:p>
            <a:endParaRPr lang="en-GB" dirty="0"/>
          </a:p>
        </p:txBody>
      </p:sp>
      <p:sp>
        <p:nvSpPr>
          <p:cNvPr id="3" name="Content Placeholder 2">
            <a:extLst>
              <a:ext uri="{FF2B5EF4-FFF2-40B4-BE49-F238E27FC236}">
                <a16:creationId xmlns:a16="http://schemas.microsoft.com/office/drawing/2014/main" id="{801B6465-DF7E-57E5-5D71-6648A7154EF5}"/>
              </a:ext>
            </a:extLst>
          </p:cNvPr>
          <p:cNvSpPr>
            <a:spLocks noGrp="1"/>
          </p:cNvSpPr>
          <p:nvPr>
            <p:ph sz="half" idx="2"/>
          </p:nvPr>
        </p:nvSpPr>
        <p:spPr/>
        <p:txBody>
          <a:bodyPr/>
          <a:lstStyle/>
          <a:p>
            <a:r>
              <a:rPr lang="en-GB" sz="1600" dirty="0">
                <a:latin typeface="+mn-lt"/>
                <a:hlinkClick r:id="rId10"/>
              </a:rPr>
              <a:t>Birmingham Early Help Locality Leads</a:t>
            </a:r>
            <a:endParaRPr lang="en-GB" sz="1600" dirty="0">
              <a:latin typeface="+mn-lt"/>
            </a:endParaRPr>
          </a:p>
          <a:p>
            <a:r>
              <a:rPr lang="en-GB" sz="1600" dirty="0">
                <a:latin typeface="+mn-lt"/>
                <a:hlinkClick r:id="rId11"/>
              </a:rPr>
              <a:t>Violence Reduction Unit</a:t>
            </a:r>
            <a:r>
              <a:rPr lang="en-GB" sz="1600" dirty="0">
                <a:latin typeface="+mn-lt"/>
              </a:rPr>
              <a:t> </a:t>
            </a:r>
          </a:p>
          <a:p>
            <a:r>
              <a:rPr lang="en-GB" sz="1600" dirty="0">
                <a:latin typeface="+mn-lt"/>
                <a:hlinkClick r:id="rId12"/>
              </a:rPr>
              <a:t>WMP Violence Reduction Birmingham offer</a:t>
            </a:r>
            <a:endParaRPr lang="en-GB" sz="1600" dirty="0">
              <a:latin typeface="+mn-lt"/>
            </a:endParaRPr>
          </a:p>
          <a:p>
            <a:r>
              <a:rPr lang="en-GB" sz="1600" dirty="0">
                <a:latin typeface="+mn-lt"/>
                <a:hlinkClick r:id="rId13"/>
              </a:rPr>
              <a:t>EMPOWERU Referral Process</a:t>
            </a:r>
            <a:r>
              <a:rPr lang="en-GB" sz="1600" dirty="0">
                <a:latin typeface="+mn-lt"/>
              </a:rPr>
              <a:t> </a:t>
            </a:r>
          </a:p>
          <a:p>
            <a:r>
              <a:rPr lang="en-GB" sz="1600" dirty="0">
                <a:latin typeface="+mn-lt"/>
                <a:hlinkClick r:id="rId14"/>
              </a:rPr>
              <a:t>Domestic Abuse Act 2021 factsheet </a:t>
            </a:r>
            <a:endParaRPr lang="en-GB" sz="1600" dirty="0">
              <a:latin typeface="+mn-lt"/>
            </a:endParaRPr>
          </a:p>
          <a:p>
            <a:r>
              <a:rPr lang="en-GB" sz="1600" dirty="0">
                <a:latin typeface="+mn-lt"/>
                <a:hlinkClick r:id="rId15"/>
              </a:rPr>
              <a:t>Birmingham neglect Strategy 2022-2026</a:t>
            </a:r>
            <a:endParaRPr lang="en-GB" sz="1600" dirty="0">
              <a:latin typeface="+mn-lt"/>
            </a:endParaRPr>
          </a:p>
          <a:p>
            <a:r>
              <a:rPr lang="en-GB" sz="1600" dirty="0">
                <a:latin typeface="+mn-lt"/>
                <a:hlinkClick r:id="rId16"/>
              </a:rPr>
              <a:t>Forced marriage - GOV.UK (www.gov.uk)</a:t>
            </a:r>
            <a:endParaRPr lang="en-GB" sz="1600" dirty="0">
              <a:latin typeface="+mn-lt"/>
            </a:endParaRPr>
          </a:p>
          <a:p>
            <a:pPr marL="0" indent="0">
              <a:buNone/>
            </a:pPr>
            <a:endParaRPr lang="en-GB" sz="1200" dirty="0"/>
          </a:p>
          <a:p>
            <a:endParaRPr lang="en-GB" dirty="0"/>
          </a:p>
        </p:txBody>
      </p:sp>
      <p:sp>
        <p:nvSpPr>
          <p:cNvPr id="5" name="Slide Number Placeholder 4">
            <a:extLst>
              <a:ext uri="{FF2B5EF4-FFF2-40B4-BE49-F238E27FC236}">
                <a16:creationId xmlns:a16="http://schemas.microsoft.com/office/drawing/2014/main" id="{90F1675B-B946-B3AF-745B-18CB0BB790EB}"/>
              </a:ext>
            </a:extLst>
          </p:cNvPr>
          <p:cNvSpPr>
            <a:spLocks noGrp="1"/>
          </p:cNvSpPr>
          <p:nvPr>
            <p:ph type="sldNum" sz="quarter" idx="4"/>
          </p:nvPr>
        </p:nvSpPr>
        <p:spPr/>
        <p:txBody>
          <a:bodyPr/>
          <a:lstStyle/>
          <a:p>
            <a:r>
              <a:rPr lang="en-GB" dirty="0"/>
              <a:t>PAGE </a:t>
            </a:r>
            <a:fld id="{45A89BE1-5792-4ACB-BF4C-7FAB88C6C5B7}" type="slidenum">
              <a:rPr lang="en-GB" smtClean="0"/>
              <a:pPr/>
              <a:t>45</a:t>
            </a:fld>
            <a:endParaRPr lang="en-GB" dirty="0"/>
          </a:p>
        </p:txBody>
      </p:sp>
    </p:spTree>
    <p:extLst>
      <p:ext uri="{BB962C8B-B14F-4D97-AF65-F5344CB8AC3E}">
        <p14:creationId xmlns:p14="http://schemas.microsoft.com/office/powerpoint/2010/main" val="13345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6B14-FFB8-DA55-AA36-D196B8326F2B}"/>
              </a:ext>
            </a:extLst>
          </p:cNvPr>
          <p:cNvSpPr>
            <a:spLocks noGrp="1"/>
          </p:cNvSpPr>
          <p:nvPr>
            <p:ph type="title"/>
          </p:nvPr>
        </p:nvSpPr>
        <p:spPr/>
        <p:txBody>
          <a:bodyPr/>
          <a:lstStyle/>
          <a:p>
            <a:r>
              <a:rPr lang="en-GB" dirty="0"/>
              <a:t>Contact Us</a:t>
            </a:r>
          </a:p>
        </p:txBody>
      </p:sp>
      <p:sp>
        <p:nvSpPr>
          <p:cNvPr id="3" name="Content Placeholder 2">
            <a:extLst>
              <a:ext uri="{FF2B5EF4-FFF2-40B4-BE49-F238E27FC236}">
                <a16:creationId xmlns:a16="http://schemas.microsoft.com/office/drawing/2014/main" id="{6BA85B8C-76A3-92D7-BBB1-E7FF9A029EAF}"/>
              </a:ext>
            </a:extLst>
          </p:cNvPr>
          <p:cNvSpPr>
            <a:spLocks noGrp="1"/>
          </p:cNvSpPr>
          <p:nvPr>
            <p:ph idx="1"/>
          </p:nvPr>
        </p:nvSpPr>
        <p:spPr/>
        <p:txBody>
          <a:bodyPr/>
          <a:lstStyle/>
          <a:p>
            <a:r>
              <a:rPr lang="en-GB" sz="2400" dirty="0">
                <a:hlinkClick r:id="rId2"/>
              </a:rPr>
              <a:t>Educationsafeguarding@birmingham.gov.uk</a:t>
            </a:r>
            <a:endParaRPr lang="en-GB" sz="2400" dirty="0"/>
          </a:p>
          <a:p>
            <a:r>
              <a:rPr lang="en-GB" sz="2400" dirty="0">
                <a:hlinkClick r:id="rId3"/>
              </a:rPr>
              <a:t>CASSEducation@birmingham.gov.uk</a:t>
            </a:r>
            <a:r>
              <a:rPr lang="en-GB" sz="2400" dirty="0"/>
              <a:t> </a:t>
            </a:r>
          </a:p>
          <a:p>
            <a:r>
              <a:rPr lang="en-GB" sz="2400" dirty="0">
                <a:hlinkClick r:id="rId4"/>
              </a:rPr>
              <a:t>OpEncompassBham@birmingham.gov.uk</a:t>
            </a:r>
            <a:r>
              <a:rPr lang="en-GB" sz="2400" dirty="0"/>
              <a:t> </a:t>
            </a:r>
          </a:p>
          <a:p>
            <a:r>
              <a:rPr lang="en-GB" sz="2400" dirty="0">
                <a:hlinkClick r:id="rId5"/>
              </a:rPr>
              <a:t>Education Safeguarding Team Web Page</a:t>
            </a:r>
            <a:r>
              <a:rPr lang="en-GB" sz="2400" dirty="0"/>
              <a:t> </a:t>
            </a:r>
          </a:p>
          <a:p>
            <a:r>
              <a:rPr lang="en-GB" sz="2400" dirty="0">
                <a:hlinkClick r:id="rId6"/>
              </a:rPr>
              <a:t>Birmingham Safeguarding Children Partnership</a:t>
            </a:r>
            <a:r>
              <a:rPr lang="en-GB" sz="2400" dirty="0"/>
              <a:t> </a:t>
            </a:r>
          </a:p>
          <a:p>
            <a:pPr marL="0" indent="0">
              <a:buNone/>
            </a:pPr>
            <a:endParaRPr lang="en-GB" dirty="0"/>
          </a:p>
        </p:txBody>
      </p:sp>
      <p:sp>
        <p:nvSpPr>
          <p:cNvPr id="4" name="Slide Number Placeholder 3">
            <a:extLst>
              <a:ext uri="{FF2B5EF4-FFF2-40B4-BE49-F238E27FC236}">
                <a16:creationId xmlns:a16="http://schemas.microsoft.com/office/drawing/2014/main" id="{97BA8178-ABBF-D740-1148-B3CE6260C3D8}"/>
              </a:ext>
            </a:extLst>
          </p:cNvPr>
          <p:cNvSpPr>
            <a:spLocks noGrp="1"/>
          </p:cNvSpPr>
          <p:nvPr>
            <p:ph type="sldNum" sz="quarter" idx="4"/>
          </p:nvPr>
        </p:nvSpPr>
        <p:spPr/>
        <p:txBody>
          <a:bodyPr/>
          <a:lstStyle/>
          <a:p>
            <a:r>
              <a:rPr lang="en-GB" dirty="0"/>
              <a:t>PAGE </a:t>
            </a:r>
            <a:fld id="{45A89BE1-5792-4ACB-BF4C-7FAB88C6C5B7}" type="slidenum">
              <a:rPr lang="en-GB" smtClean="0"/>
              <a:pPr/>
              <a:t>46</a:t>
            </a:fld>
            <a:endParaRPr lang="en-GB" dirty="0"/>
          </a:p>
        </p:txBody>
      </p:sp>
    </p:spTree>
    <p:extLst>
      <p:ext uri="{BB962C8B-B14F-4D97-AF65-F5344CB8AC3E}">
        <p14:creationId xmlns:p14="http://schemas.microsoft.com/office/powerpoint/2010/main" val="30863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dirty="0"/>
              <a:t>Social media final slide</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23B1-D02F-0EE5-0200-2D47E6957D99}"/>
              </a:ext>
            </a:extLst>
          </p:cNvPr>
          <p:cNvSpPr>
            <a:spLocks noGrp="1"/>
          </p:cNvSpPr>
          <p:nvPr>
            <p:ph type="title"/>
          </p:nvPr>
        </p:nvSpPr>
        <p:spPr>
          <a:xfrm>
            <a:off x="457200" y="205978"/>
            <a:ext cx="8229600" cy="745592"/>
          </a:xfrm>
        </p:spPr>
        <p:txBody>
          <a:bodyPr anchor="ctr">
            <a:normAutofit/>
          </a:bodyPr>
          <a:lstStyle/>
          <a:p>
            <a:r>
              <a:rPr lang="en-GB"/>
              <a:t>KCSIE 2024 Part 1 updates</a:t>
            </a:r>
            <a:endParaRPr lang="en-GB" dirty="0"/>
          </a:p>
        </p:txBody>
      </p:sp>
      <p:sp>
        <p:nvSpPr>
          <p:cNvPr id="3" name="Content Placeholder 2">
            <a:extLst>
              <a:ext uri="{FF2B5EF4-FFF2-40B4-BE49-F238E27FC236}">
                <a16:creationId xmlns:a16="http://schemas.microsoft.com/office/drawing/2014/main" id="{70E617E6-809C-47F3-806C-A8A15C4EEA14}"/>
              </a:ext>
            </a:extLst>
          </p:cNvPr>
          <p:cNvSpPr>
            <a:spLocks noGrp="1"/>
          </p:cNvSpPr>
          <p:nvPr>
            <p:ph idx="1"/>
          </p:nvPr>
        </p:nvSpPr>
        <p:spPr>
          <a:xfrm>
            <a:off x="489004" y="874730"/>
            <a:ext cx="8229600" cy="3641236"/>
          </a:xfrm>
        </p:spPr>
        <p:txBody>
          <a:bodyPr>
            <a:normAutofit fontScale="85000" lnSpcReduction="20000"/>
          </a:bodyPr>
          <a:lstStyle/>
          <a:p>
            <a:pPr marL="0" indent="0">
              <a:lnSpc>
                <a:spcPct val="90000"/>
              </a:lnSpc>
              <a:buNone/>
            </a:pPr>
            <a:r>
              <a:rPr lang="en-GB" sz="2400" b="1" dirty="0"/>
              <a:t>KCSIE 2024: </a:t>
            </a:r>
          </a:p>
          <a:p>
            <a:pPr marL="0" indent="0">
              <a:lnSpc>
                <a:spcPct val="90000"/>
              </a:lnSpc>
              <a:buNone/>
            </a:pPr>
            <a:r>
              <a:rPr lang="en-GB" sz="2400" b="1" dirty="0"/>
              <a:t>now in line with ‘Working Together to Safeguard Children 2023’</a:t>
            </a:r>
          </a:p>
          <a:p>
            <a:pPr marL="0" indent="0">
              <a:lnSpc>
                <a:spcPct val="90000"/>
              </a:lnSpc>
              <a:buNone/>
            </a:pPr>
            <a:endParaRPr lang="en-GB" sz="2400" b="1" i="1" dirty="0"/>
          </a:p>
          <a:p>
            <a:pPr marL="0" indent="0">
              <a:lnSpc>
                <a:spcPct val="90000"/>
              </a:lnSpc>
              <a:buNone/>
            </a:pPr>
            <a:r>
              <a:rPr lang="en-GB" sz="2400" b="1" u="sng" dirty="0"/>
              <a:t>Updated safeguarding definition</a:t>
            </a:r>
            <a:endParaRPr lang="en-GB" sz="1900" b="1" u="sng" dirty="0"/>
          </a:p>
          <a:p>
            <a:pPr>
              <a:lnSpc>
                <a:spcPct val="90000"/>
              </a:lnSpc>
            </a:pPr>
            <a:r>
              <a:rPr lang="en-GB" sz="2400" dirty="0"/>
              <a:t>Providing help and support to meet the needs of children as soon as problems emerge </a:t>
            </a:r>
          </a:p>
          <a:p>
            <a:pPr>
              <a:lnSpc>
                <a:spcPct val="90000"/>
              </a:lnSpc>
            </a:pPr>
            <a:r>
              <a:rPr lang="en-GB" sz="2400" dirty="0"/>
              <a:t>Protecting children from maltreatment, whether that is within or outside the home, including online (known as extra-familial harm)</a:t>
            </a:r>
          </a:p>
          <a:p>
            <a:pPr>
              <a:lnSpc>
                <a:spcPct val="90000"/>
              </a:lnSpc>
            </a:pPr>
            <a:r>
              <a:rPr lang="en-GB" sz="2400" dirty="0"/>
              <a:t>Preventing the impairment of children’s mental and physical health or development</a:t>
            </a:r>
          </a:p>
          <a:p>
            <a:pPr>
              <a:lnSpc>
                <a:spcPct val="90000"/>
              </a:lnSpc>
            </a:pPr>
            <a:r>
              <a:rPr lang="en-GB" sz="2400" dirty="0"/>
              <a:t>Making sure that children grow up in circumstances consistent with the provision of safe and effective care </a:t>
            </a:r>
          </a:p>
          <a:p>
            <a:pPr>
              <a:lnSpc>
                <a:spcPct val="90000"/>
              </a:lnSpc>
            </a:pPr>
            <a:r>
              <a:rPr lang="en-GB" sz="2400" dirty="0"/>
              <a:t>Taking action to enable all children to have the best outcomes</a:t>
            </a:r>
          </a:p>
          <a:p>
            <a:pPr marL="0" indent="0">
              <a:lnSpc>
                <a:spcPct val="90000"/>
              </a:lnSpc>
              <a:buNone/>
            </a:pPr>
            <a:endParaRPr lang="en-GB" sz="1900" dirty="0"/>
          </a:p>
          <a:p>
            <a:pPr marL="0" indent="0">
              <a:lnSpc>
                <a:spcPct val="90000"/>
              </a:lnSpc>
              <a:buNone/>
            </a:pPr>
            <a:endParaRPr lang="en-GB" sz="1500" dirty="0">
              <a:solidFill>
                <a:srgbClr val="0070C0"/>
              </a:solidFill>
            </a:endParaRPr>
          </a:p>
          <a:p>
            <a:pPr marL="0" indent="0">
              <a:lnSpc>
                <a:spcPct val="90000"/>
              </a:lnSpc>
              <a:buNone/>
            </a:pPr>
            <a:endParaRPr lang="en-GB" sz="1900" dirty="0"/>
          </a:p>
          <a:p>
            <a:pPr>
              <a:lnSpc>
                <a:spcPct val="90000"/>
              </a:lnSpc>
            </a:pPr>
            <a:endParaRPr lang="en-GB" sz="1900" dirty="0"/>
          </a:p>
        </p:txBody>
      </p:sp>
      <p:sp>
        <p:nvSpPr>
          <p:cNvPr id="4" name="Slide Number Placeholder 3">
            <a:extLst>
              <a:ext uri="{FF2B5EF4-FFF2-40B4-BE49-F238E27FC236}">
                <a16:creationId xmlns:a16="http://schemas.microsoft.com/office/drawing/2014/main" id="{7F2C4F20-C8B3-8F4C-1121-E6739CA44A21}"/>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dirty="0"/>
              <a:t>PAGE </a:t>
            </a:r>
            <a:fld id="{45A89BE1-5792-4ACB-BF4C-7FAB88C6C5B7}" type="slidenum">
              <a:rPr lang="en-GB" smtClean="0"/>
              <a:pPr>
                <a:spcAft>
                  <a:spcPts val="600"/>
                </a:spcAft>
              </a:pPr>
              <a:t>5</a:t>
            </a:fld>
            <a:endParaRPr lang="en-GB"/>
          </a:p>
        </p:txBody>
      </p:sp>
    </p:spTree>
    <p:extLst>
      <p:ext uri="{BB962C8B-B14F-4D97-AF65-F5344CB8AC3E}">
        <p14:creationId xmlns:p14="http://schemas.microsoft.com/office/powerpoint/2010/main" val="376421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BBB8-91CC-E7E4-4F07-C324F368B775}"/>
              </a:ext>
            </a:extLst>
          </p:cNvPr>
          <p:cNvSpPr>
            <a:spLocks noGrp="1"/>
          </p:cNvSpPr>
          <p:nvPr>
            <p:ph type="title"/>
          </p:nvPr>
        </p:nvSpPr>
        <p:spPr>
          <a:xfrm>
            <a:off x="457200" y="205978"/>
            <a:ext cx="8229600" cy="745592"/>
          </a:xfrm>
        </p:spPr>
        <p:txBody>
          <a:bodyPr anchor="ctr">
            <a:normAutofit/>
          </a:bodyPr>
          <a:lstStyle/>
          <a:p>
            <a:r>
              <a:rPr lang="en-GB" dirty="0"/>
              <a:t>KCSIE 2024 New wording and changes to terminology.</a:t>
            </a:r>
            <a:endParaRPr lang="en-US" dirty="0"/>
          </a:p>
        </p:txBody>
      </p:sp>
      <p:sp>
        <p:nvSpPr>
          <p:cNvPr id="4" name="Slide Number Placeholder 3">
            <a:extLst>
              <a:ext uri="{FF2B5EF4-FFF2-40B4-BE49-F238E27FC236}">
                <a16:creationId xmlns:a16="http://schemas.microsoft.com/office/drawing/2014/main" id="{F1A779E9-C8C8-2E25-59F5-C03E2BF28DED}"/>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6</a:t>
            </a:fld>
            <a:endParaRPr lang="en-GB"/>
          </a:p>
        </p:txBody>
      </p:sp>
      <p:sp>
        <p:nvSpPr>
          <p:cNvPr id="5" name="Content Placeholder 4">
            <a:extLst>
              <a:ext uri="{FF2B5EF4-FFF2-40B4-BE49-F238E27FC236}">
                <a16:creationId xmlns:a16="http://schemas.microsoft.com/office/drawing/2014/main" id="{C9EA0690-B96D-B580-8BD4-3937360FA93A}"/>
              </a:ext>
            </a:extLst>
          </p:cNvPr>
          <p:cNvSpPr>
            <a:spLocks noGrp="1"/>
          </p:cNvSpPr>
          <p:nvPr>
            <p:ph idx="1"/>
          </p:nvPr>
        </p:nvSpPr>
        <p:spPr/>
        <p:txBody>
          <a:bodyPr>
            <a:normAutofit lnSpcReduction="10000"/>
          </a:bodyPr>
          <a:lstStyle/>
          <a:p>
            <a:r>
              <a:rPr lang="en-GB" dirty="0"/>
              <a:t>When referring to ‘abuse and neglect’, the guidance now also includes ‘exploitation’ throughout.</a:t>
            </a:r>
          </a:p>
          <a:p>
            <a:r>
              <a:rPr lang="en-GB" dirty="0"/>
              <a:t>The definition of abuse now also has 'including where they see, hear or experience its effects' in relation to domestic abuse (paragraph 24).</a:t>
            </a:r>
          </a:p>
          <a:p>
            <a:r>
              <a:rPr lang="en-GB" dirty="0"/>
              <a:t>‘Unexplainable and/or persistent absences from education’ has replaced the phrase 'deliberately missing education’ when referring to safeguarding issues (paragraph 29).</a:t>
            </a:r>
          </a:p>
          <a:p>
            <a:r>
              <a:rPr lang="en-GB" dirty="0"/>
              <a:t>'It is important that when staff have any concerns about child-on-child abuse they should speak to their DSL' – this has replaced '... if they have concerns ...' (paragraph 31).</a:t>
            </a:r>
          </a:p>
        </p:txBody>
      </p:sp>
    </p:spTree>
    <p:extLst>
      <p:ext uri="{BB962C8B-B14F-4D97-AF65-F5344CB8AC3E}">
        <p14:creationId xmlns:p14="http://schemas.microsoft.com/office/powerpoint/2010/main" val="153316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BBB8-91CC-E7E4-4F07-C324F368B775}"/>
              </a:ext>
            </a:extLst>
          </p:cNvPr>
          <p:cNvSpPr>
            <a:spLocks noGrp="1"/>
          </p:cNvSpPr>
          <p:nvPr>
            <p:ph type="title"/>
          </p:nvPr>
        </p:nvSpPr>
        <p:spPr>
          <a:xfrm>
            <a:off x="457200" y="205978"/>
            <a:ext cx="8229600" cy="745592"/>
          </a:xfrm>
        </p:spPr>
        <p:txBody>
          <a:bodyPr anchor="ctr">
            <a:normAutofit/>
          </a:bodyPr>
          <a:lstStyle/>
          <a:p>
            <a:r>
              <a:rPr lang="en-GB" dirty="0"/>
              <a:t>KCSIE 2024 New wording and changes to terminology.</a:t>
            </a:r>
            <a:endParaRPr lang="en-US" dirty="0"/>
          </a:p>
        </p:txBody>
      </p:sp>
      <p:sp>
        <p:nvSpPr>
          <p:cNvPr id="4" name="Slide Number Placeholder 3">
            <a:extLst>
              <a:ext uri="{FF2B5EF4-FFF2-40B4-BE49-F238E27FC236}">
                <a16:creationId xmlns:a16="http://schemas.microsoft.com/office/drawing/2014/main" id="{F1A779E9-C8C8-2E25-59F5-C03E2BF28DED}"/>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7</a:t>
            </a:fld>
            <a:endParaRPr lang="en-GB"/>
          </a:p>
        </p:txBody>
      </p:sp>
      <p:sp>
        <p:nvSpPr>
          <p:cNvPr id="5" name="Content Placeholder 4">
            <a:extLst>
              <a:ext uri="{FF2B5EF4-FFF2-40B4-BE49-F238E27FC236}">
                <a16:creationId xmlns:a16="http://schemas.microsoft.com/office/drawing/2014/main" id="{C9EA0690-B96D-B580-8BD4-3937360FA93A}"/>
              </a:ext>
            </a:extLst>
          </p:cNvPr>
          <p:cNvSpPr>
            <a:spLocks noGrp="1"/>
          </p:cNvSpPr>
          <p:nvPr>
            <p:ph idx="1"/>
          </p:nvPr>
        </p:nvSpPr>
        <p:spPr>
          <a:xfrm>
            <a:off x="457200" y="951570"/>
            <a:ext cx="8229600" cy="3456384"/>
          </a:xfrm>
        </p:spPr>
        <p:txBody>
          <a:bodyPr>
            <a:normAutofit fontScale="92500" lnSpcReduction="10000"/>
          </a:bodyPr>
          <a:lstStyle/>
          <a:p>
            <a:r>
              <a:rPr lang="en-GB" sz="2200" dirty="0"/>
              <a:t>The definition of child criminal exploitation and child sexual exploitation now says CCE and CSE 'may involve an exchange for something the victim wants, and/or for the financial advantage or increased status of the perpetrator or facilitator'. Previously the definition didn't include the word 'may' (paragraph 34)</a:t>
            </a:r>
          </a:p>
          <a:p>
            <a:r>
              <a:rPr lang="en-GB" sz="2200" dirty="0"/>
              <a:t>Additional paragraph on alternative provision that clarifies school’s responsibilities (paragraph 171)</a:t>
            </a:r>
          </a:p>
          <a:p>
            <a:r>
              <a:rPr lang="en-GB" sz="2200" b="1" dirty="0"/>
              <a:t>Removed: information on plans for further guidance on sexual harassment and sexual violence. </a:t>
            </a:r>
          </a:p>
          <a:p>
            <a:pPr lvl="1"/>
            <a:r>
              <a:rPr lang="en-GB" sz="1500" dirty="0"/>
              <a:t>KCSIE 2023 stated that further guidance on teaching relationships education specifically to prevent sexual harassment and sexual violence would be published. This has been removed (paragraph 132 of KCSIE 2023)</a:t>
            </a:r>
          </a:p>
        </p:txBody>
      </p:sp>
    </p:spTree>
    <p:extLst>
      <p:ext uri="{BB962C8B-B14F-4D97-AF65-F5344CB8AC3E}">
        <p14:creationId xmlns:p14="http://schemas.microsoft.com/office/powerpoint/2010/main" val="22173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BBB8-91CC-E7E4-4F07-C324F368B775}"/>
              </a:ext>
            </a:extLst>
          </p:cNvPr>
          <p:cNvSpPr>
            <a:spLocks noGrp="1"/>
          </p:cNvSpPr>
          <p:nvPr>
            <p:ph type="title"/>
          </p:nvPr>
        </p:nvSpPr>
        <p:spPr>
          <a:xfrm>
            <a:off x="457200" y="205978"/>
            <a:ext cx="8229600" cy="745592"/>
          </a:xfrm>
        </p:spPr>
        <p:txBody>
          <a:bodyPr anchor="ctr">
            <a:normAutofit/>
          </a:bodyPr>
          <a:lstStyle/>
          <a:p>
            <a:r>
              <a:rPr lang="en-GB" dirty="0"/>
              <a:t>KCSIE 2024 New wording and changes to terminology.</a:t>
            </a:r>
            <a:endParaRPr lang="en-US" dirty="0"/>
          </a:p>
        </p:txBody>
      </p:sp>
      <p:sp>
        <p:nvSpPr>
          <p:cNvPr id="4" name="Slide Number Placeholder 3">
            <a:extLst>
              <a:ext uri="{FF2B5EF4-FFF2-40B4-BE49-F238E27FC236}">
                <a16:creationId xmlns:a16="http://schemas.microsoft.com/office/drawing/2014/main" id="{F1A779E9-C8C8-2E25-59F5-C03E2BF28DED}"/>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8</a:t>
            </a:fld>
            <a:endParaRPr lang="en-GB"/>
          </a:p>
        </p:txBody>
      </p:sp>
      <p:sp>
        <p:nvSpPr>
          <p:cNvPr id="5" name="Content Placeholder 4">
            <a:extLst>
              <a:ext uri="{FF2B5EF4-FFF2-40B4-BE49-F238E27FC236}">
                <a16:creationId xmlns:a16="http://schemas.microsoft.com/office/drawing/2014/main" id="{C9EA0690-B96D-B580-8BD4-3937360FA93A}"/>
              </a:ext>
            </a:extLst>
          </p:cNvPr>
          <p:cNvSpPr>
            <a:spLocks noGrp="1"/>
          </p:cNvSpPr>
          <p:nvPr>
            <p:ph idx="1"/>
          </p:nvPr>
        </p:nvSpPr>
        <p:spPr>
          <a:xfrm>
            <a:off x="457200" y="1059582"/>
            <a:ext cx="8229600" cy="3240360"/>
          </a:xfrm>
        </p:spPr>
        <p:txBody>
          <a:bodyPr>
            <a:normAutofit/>
          </a:bodyPr>
          <a:lstStyle/>
          <a:p>
            <a:pPr marL="0" indent="0">
              <a:buNone/>
            </a:pPr>
            <a:r>
              <a:rPr lang="en-GB" b="1" dirty="0"/>
              <a:t>Updated wording in section on elective home education (EHE)</a:t>
            </a:r>
          </a:p>
          <a:p>
            <a:pPr marL="0" indent="0">
              <a:buNone/>
            </a:pPr>
            <a:r>
              <a:rPr lang="en-GB" dirty="0"/>
              <a:t>It now says that:</a:t>
            </a:r>
          </a:p>
          <a:p>
            <a:endParaRPr lang="en-GB" dirty="0"/>
          </a:p>
          <a:p>
            <a:r>
              <a:rPr lang="en-GB" dirty="0"/>
              <a:t>Elective home education can mean that some children are not in receipt of suitable education</a:t>
            </a:r>
          </a:p>
          <a:p>
            <a:r>
              <a:rPr lang="en-GB" dirty="0"/>
              <a:t>Many home educated children have a 'positive learning experience' (previously it said 'overwhelmingly positive learning experience')</a:t>
            </a:r>
          </a:p>
          <a:p>
            <a:pPr marL="0" indent="0">
              <a:buNone/>
            </a:pPr>
            <a:r>
              <a:rPr lang="en-GB" dirty="0"/>
              <a:t>paragraph 179.</a:t>
            </a:r>
          </a:p>
        </p:txBody>
      </p:sp>
    </p:spTree>
    <p:extLst>
      <p:ext uri="{BB962C8B-B14F-4D97-AF65-F5344CB8AC3E}">
        <p14:creationId xmlns:p14="http://schemas.microsoft.com/office/powerpoint/2010/main" val="24729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2B49-52BD-8A7B-391E-5DEF0BDDC6A8}"/>
              </a:ext>
            </a:extLst>
          </p:cNvPr>
          <p:cNvSpPr>
            <a:spLocks noGrp="1"/>
          </p:cNvSpPr>
          <p:nvPr>
            <p:ph type="title"/>
          </p:nvPr>
        </p:nvSpPr>
        <p:spPr>
          <a:xfrm>
            <a:off x="457200" y="205978"/>
            <a:ext cx="8229600" cy="745592"/>
          </a:xfrm>
        </p:spPr>
        <p:txBody>
          <a:bodyPr anchor="ctr">
            <a:normAutofit/>
          </a:bodyPr>
          <a:lstStyle/>
          <a:p>
            <a:r>
              <a:rPr lang="en-GB" dirty="0"/>
              <a:t>KCSIE 2024</a:t>
            </a:r>
          </a:p>
        </p:txBody>
      </p:sp>
      <p:sp>
        <p:nvSpPr>
          <p:cNvPr id="4" name="Slide Number Placeholder 3">
            <a:extLst>
              <a:ext uri="{FF2B5EF4-FFF2-40B4-BE49-F238E27FC236}">
                <a16:creationId xmlns:a16="http://schemas.microsoft.com/office/drawing/2014/main" id="{B0748D4E-EEE7-D937-669E-79098243C422}"/>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9</a:t>
            </a:fld>
            <a:endParaRPr lang="en-GB"/>
          </a:p>
        </p:txBody>
      </p:sp>
      <p:graphicFrame>
        <p:nvGraphicFramePr>
          <p:cNvPr id="6" name="Content Placeholder 2" descr="Updated Early Help Indicators.&#10;Pupils experiencing multiple suspensions or at risk of permanent exclusion.&#10;Pupils with a parent or carer in custody.&#10;Pupils frequently missing from education, home or care">
            <a:extLst>
              <a:ext uri="{FF2B5EF4-FFF2-40B4-BE49-F238E27FC236}">
                <a16:creationId xmlns:a16="http://schemas.microsoft.com/office/drawing/2014/main" id="{0A36911A-6EDE-F6C1-D638-32A19C497CBA}"/>
              </a:ext>
            </a:extLst>
          </p:cNvPr>
          <p:cNvGraphicFramePr>
            <a:graphicFrameLocks noGrp="1"/>
          </p:cNvGraphicFramePr>
          <p:nvPr>
            <p:ph idx="1"/>
            <p:extLst>
              <p:ext uri="{D42A27DB-BD31-4B8C-83A1-F6EECF244321}">
                <p14:modId xmlns:p14="http://schemas.microsoft.com/office/powerpoint/2010/main" val="4250055912"/>
              </p:ext>
            </p:extLst>
          </p:nvPr>
        </p:nvGraphicFramePr>
        <p:xfrm>
          <a:off x="457200" y="951571"/>
          <a:ext cx="8229600" cy="340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descr="Paragraph 18">
            <a:extLst>
              <a:ext uri="{FF2B5EF4-FFF2-40B4-BE49-F238E27FC236}">
                <a16:creationId xmlns:a16="http://schemas.microsoft.com/office/drawing/2014/main" id="{94C00564-0257-EE65-2701-333BC1E7AD3E}"/>
              </a:ext>
              <a:ext uri="{C183D7F6-B498-43B3-948B-1728B52AA6E4}">
                <adec:decorative xmlns:adec="http://schemas.microsoft.com/office/drawing/2017/decorative" val="0"/>
              </a:ext>
            </a:extLst>
          </p:cNvPr>
          <p:cNvSpPr txBox="1"/>
          <p:nvPr/>
        </p:nvSpPr>
        <p:spPr>
          <a:xfrm>
            <a:off x="457200" y="3953403"/>
            <a:ext cx="2664296" cy="338554"/>
          </a:xfrm>
          <a:prstGeom prst="rect">
            <a:avLst/>
          </a:prstGeom>
          <a:noFill/>
        </p:spPr>
        <p:txBody>
          <a:bodyPr wrap="square" rtlCol="0">
            <a:spAutoFit/>
          </a:bodyPr>
          <a:lstStyle/>
          <a:p>
            <a:r>
              <a:rPr lang="en-GB" sz="1600" dirty="0"/>
              <a:t>Paragraph 18</a:t>
            </a:r>
          </a:p>
        </p:txBody>
      </p:sp>
    </p:spTree>
    <p:extLst>
      <p:ext uri="{BB962C8B-B14F-4D97-AF65-F5344CB8AC3E}">
        <p14:creationId xmlns:p14="http://schemas.microsoft.com/office/powerpoint/2010/main" val="21436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53d14d3b-4451-4641-8af4-0b4f62ee40ca"/>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2DBF74E46544D9222E7A47FFD408E" ma:contentTypeVersion="14" ma:contentTypeDescription="Create a new document." ma:contentTypeScope="" ma:versionID="8b86f40acef1b05f46c2afbf9df9514f">
  <xsd:schema xmlns:xsd="http://www.w3.org/2001/XMLSchema" xmlns:xs="http://www.w3.org/2001/XMLSchema" xmlns:p="http://schemas.microsoft.com/office/2006/metadata/properties" xmlns:ns3="18d52200-c0d3-49d1-aefb-8e4a6e87486a" xmlns:ns4="a142b80d-944f-44f2-a3ac-74f5a99804bb" targetNamespace="http://schemas.microsoft.com/office/2006/metadata/properties" ma:root="true" ma:fieldsID="2d9edd05bed25d9989d30317f50316a6" ns3:_="" ns4:_="">
    <xsd:import namespace="18d52200-c0d3-49d1-aefb-8e4a6e87486a"/>
    <xsd:import namespace="a142b80d-944f-44f2-a3ac-74f5a99804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52200-c0d3-49d1-aefb-8e4a6e874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2b80d-944f-44f2-a3ac-74f5a99804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6A6E03D2-F375-46B2-A89A-B3E83DF0526E}">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39C0BEEF-D84F-404E-A3BC-D4F61E1BA004}">
  <ds:schemaRefs>
    <ds:schemaRef ds:uri="http://schemas.microsoft.com/office/2006/metadata/contentType"/>
    <ds:schemaRef ds:uri="http://schemas.microsoft.com/office/2006/metadata/properties/metaAttributes"/>
    <ds:schemaRef ds:uri="http://www.w3.org/2000/xmlns/"/>
    <ds:schemaRef ds:uri="http://www.w3.org/2001/XMLSchema"/>
    <ds:schemaRef ds:uri="18d52200-c0d3-49d1-aefb-8e4a6e87486a"/>
    <ds:schemaRef ds:uri="a142b80d-944f-44f2-a3ac-74f5a99804b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1143</TotalTime>
  <Words>3269</Words>
  <Application>Microsoft Office PowerPoint</Application>
  <PresentationFormat>On-screen Show (16:9)</PresentationFormat>
  <Paragraphs>327</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Nova</vt:lpstr>
      <vt:lpstr>Arial Nova Light</vt:lpstr>
      <vt:lpstr>Calibri</vt:lpstr>
      <vt:lpstr>Wingdings</vt:lpstr>
      <vt:lpstr>Birmingham_City_Council___corp_template_updated_Jan_2018 16x9</vt:lpstr>
      <vt:lpstr>KEEPING CHILDREN SAFE IN EDUCATION UPDATES &amp; Annual Safeguarding Training September 2024</vt:lpstr>
      <vt:lpstr>Updates to KCSIE 2024 </vt:lpstr>
      <vt:lpstr>Essential Reading</vt:lpstr>
      <vt:lpstr>Guidance Terms</vt:lpstr>
      <vt:lpstr>KCSIE 2024 Part 1 updates</vt:lpstr>
      <vt:lpstr>KCSIE 2024 New wording and changes to terminology.</vt:lpstr>
      <vt:lpstr>KCSIE 2024 New wording and changes to terminology.</vt:lpstr>
      <vt:lpstr>KCSIE 2024 New wording and changes to terminology.</vt:lpstr>
      <vt:lpstr>KCSIE 2024</vt:lpstr>
      <vt:lpstr>KCSIE 2024 Part 2 updates</vt:lpstr>
      <vt:lpstr>KCSIE 2024 Part 2 updates.</vt:lpstr>
      <vt:lpstr>KCSIE 2024 Part 5 updates</vt:lpstr>
      <vt:lpstr>Online Safety</vt:lpstr>
      <vt:lpstr>Online Safety.</vt:lpstr>
      <vt:lpstr>Consensual and non-consensual sharing of indecent images as part of child on child abuse</vt:lpstr>
      <vt:lpstr>Responsibility of schools to support parents with online safety</vt:lpstr>
      <vt:lpstr>Attendance</vt:lpstr>
      <vt:lpstr>Equality Act</vt:lpstr>
      <vt:lpstr>Equality Act Protected Characteristics</vt:lpstr>
      <vt:lpstr>Safer Recruitment</vt:lpstr>
      <vt:lpstr>Use of School Premises for Non-School Activities</vt:lpstr>
      <vt:lpstr>Safeguarding and Promoting the Welfare of all Children</vt:lpstr>
      <vt:lpstr>Staff Safeguarding Responsibilities</vt:lpstr>
      <vt:lpstr>Staff Safeguarding Responsibilities.</vt:lpstr>
      <vt:lpstr>Allegations and Whisteblowing</vt:lpstr>
      <vt:lpstr>Designated Safeguarding Leads</vt:lpstr>
      <vt:lpstr>Safeguarding Context</vt:lpstr>
      <vt:lpstr>School Safeguarding Data</vt:lpstr>
      <vt:lpstr>Disclosures</vt:lpstr>
      <vt:lpstr>Safeguarding Concerns</vt:lpstr>
      <vt:lpstr>Child on Child Abuse</vt:lpstr>
      <vt:lpstr>Children who identify as LGBTQ+ or Gender Questioning </vt:lpstr>
      <vt:lpstr>Domestic Abuse</vt:lpstr>
      <vt:lpstr>Operation Encompass</vt:lpstr>
      <vt:lpstr>Serious Youth Violence</vt:lpstr>
      <vt:lpstr>Child Criminal and Sexual Exploitation</vt:lpstr>
      <vt:lpstr>County Lines</vt:lpstr>
      <vt:lpstr>Child Criminal Exploitation and County Lines – Know the signs! </vt:lpstr>
      <vt:lpstr>Child Criminal Exploitation and County Lines</vt:lpstr>
      <vt:lpstr>Neglect</vt:lpstr>
      <vt:lpstr>Neglect Strategy and Graded Profile </vt:lpstr>
      <vt:lpstr>Right Help Right Time</vt:lpstr>
      <vt:lpstr>Right Help Right Time RHRT</vt:lpstr>
      <vt:lpstr>Children’s Advice and Support Service (CASS) Telephone: 0121 303 1888</vt:lpstr>
      <vt:lpstr>Useful Resources</vt:lpstr>
      <vt:lpstr>Contact Us</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CHILDREN SAFE IN EDUCATION</dc:title>
  <dc:creator>Dalbir Kaur</dc:creator>
  <cp:keywords>Birmingham City Council</cp:keywords>
  <cp:lastModifiedBy>Blessed Ephraim</cp:lastModifiedBy>
  <cp:revision>46</cp:revision>
  <dcterms:created xsi:type="dcterms:W3CDTF">2021-03-24T14:08:26Z</dcterms:created>
  <dcterms:modified xsi:type="dcterms:W3CDTF">2024-09-12T11:13:24Z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y fmtid="{D5CDD505-2E9C-101B-9397-08002B2CF9AE}" pid="3" name="CloudStatistics_StoryID">
    <vt:lpwstr>704061a4-4bce-4e4e-b312-2fd27e5ffc60</vt:lpwstr>
  </property>
  <property fmtid="{D5CDD505-2E9C-101B-9397-08002B2CF9AE}" pid="4" name="MSIP_Label_a17471b1-27ab-4640-9264-e69a67407ca3_Enabled">
    <vt:lpwstr>true</vt:lpwstr>
  </property>
  <property fmtid="{D5CDD505-2E9C-101B-9397-08002B2CF9AE}" pid="5" name="MSIP_Label_a17471b1-27ab-4640-9264-e69a67407ca3_SetDate">
    <vt:lpwstr>2023-08-29T14:24:44Z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a5b2570e-66d8-4535-b61f-e64ce6522310</vt:lpwstr>
  </property>
  <property fmtid="{D5CDD505-2E9C-101B-9397-08002B2CF9AE}" pid="10" name="MSIP_Label_a17471b1-27ab-4640-9264-e69a67407ca3_ContentBits">
    <vt:lpwstr>2</vt:lpwstr>
  </property>
  <property fmtid="{D5CDD505-2E9C-101B-9397-08002B2CF9AE}" pid="11" name="ClassificationContentMarkingFooterLocations">
    <vt:lpwstr>Birmingham_City_Council___corp_template_updated_Jan_2018 16x9:5</vt:lpwstr>
  </property>
  <property fmtid="{D5CDD505-2E9C-101B-9397-08002B2CF9AE}" pid="12" name="ClassificationContentMarkingFooterText">
    <vt:lpwstr>OFFICIAL</vt:lpwstr>
  </property>
</Properties>
</file>