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4" r:id="rId5"/>
    <p:sldMasterId id="2147483681" r:id="rId6"/>
    <p:sldMasterId id="2147483688" r:id="rId7"/>
    <p:sldMasterId id="2147483698" r:id="rId8"/>
  </p:sldMasterIdLst>
  <p:notesMasterIdLst>
    <p:notesMasterId r:id="rId19"/>
  </p:notesMasterIdLst>
  <p:handoutMasterIdLst>
    <p:handoutMasterId r:id="rId20"/>
  </p:handoutMasterIdLst>
  <p:sldIdLst>
    <p:sldId id="256" r:id="rId9"/>
    <p:sldId id="257" r:id="rId10"/>
    <p:sldId id="260" r:id="rId11"/>
    <p:sldId id="388" r:id="rId12"/>
    <p:sldId id="390" r:id="rId13"/>
    <p:sldId id="389" r:id="rId14"/>
    <p:sldId id="261" r:id="rId15"/>
    <p:sldId id="392" r:id="rId16"/>
    <p:sldId id="393" r:id="rId17"/>
    <p:sldId id="386" r:id="rId18"/>
  </p:sldIdLst>
  <p:sldSz cx="9144000" cy="5143500" type="screen16x9"/>
  <p:notesSz cx="6858000" cy="9144000"/>
  <p:custDataLst>
    <p:tags r:id="rId21"/>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ADB695-4CF9-2678-ED82-6CA7792609C2}" name="Laura Hendry" initials="LH" userId="S::Laura.Hendry@birmingham.gov.uk::1b452086-9064-484e-a919-0c33f33389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890C58"/>
    <a:srgbClr val="DC582A"/>
    <a:srgbClr val="1E6F30"/>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A5514-76AF-470C-98F4-1BFC4F97E1A9}" v="53" dt="2024-06-24T12:26:37.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08" y="49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8CCE4-ECDA-4381-8B2C-0C894EE2F517}"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8782FF70-8FF4-418D-86A1-49BD5871E9BE}">
      <dgm:prSet custT="1"/>
      <dgm:spPr/>
      <dgm:t>
        <a:bodyPr/>
        <a:lstStyle/>
        <a:p>
          <a:pPr algn="l"/>
          <a:r>
            <a:rPr lang="en-GB" sz="1600" b="1" kern="1200"/>
            <a:t>This </a:t>
          </a:r>
          <a:r>
            <a:rPr lang="en-GB" sz="1500" b="1" kern="1200">
              <a:solidFill>
                <a:prstClr val="white"/>
              </a:solidFill>
              <a:latin typeface="Arial Nova"/>
              <a:ea typeface="+mn-ea"/>
              <a:cs typeface="+mn-cs"/>
            </a:rPr>
            <a:t>feels like a push to become an academy</a:t>
          </a:r>
          <a:endParaRPr lang="en-US" sz="1500" b="1" kern="1200">
            <a:solidFill>
              <a:prstClr val="white"/>
            </a:solidFill>
            <a:latin typeface="Arial Nova"/>
            <a:ea typeface="+mn-ea"/>
            <a:cs typeface="+mn-cs"/>
          </a:endParaRPr>
        </a:p>
      </dgm:t>
    </dgm:pt>
    <dgm:pt modelId="{F81FA465-B917-4C02-9703-D56C13946620}" type="parTrans" cxnId="{83BA1227-737E-4F44-8B5F-47170F38DD57}">
      <dgm:prSet/>
      <dgm:spPr/>
      <dgm:t>
        <a:bodyPr/>
        <a:lstStyle/>
        <a:p>
          <a:endParaRPr lang="en-US"/>
        </a:p>
      </dgm:t>
    </dgm:pt>
    <dgm:pt modelId="{0744DB28-900E-445E-B209-1598A56146AB}" type="sibTrans" cxnId="{83BA1227-737E-4F44-8B5F-47170F38DD57}">
      <dgm:prSet/>
      <dgm:spPr/>
      <dgm:t>
        <a:bodyPr/>
        <a:lstStyle/>
        <a:p>
          <a:endParaRPr lang="en-US"/>
        </a:p>
      </dgm:t>
    </dgm:pt>
    <dgm:pt modelId="{69199D68-5EAA-4433-89EB-0CA13F663CE8}">
      <dgm:prSet custT="1"/>
      <dgm:spPr/>
      <dgm:t>
        <a:bodyPr/>
        <a:lstStyle/>
        <a:p>
          <a:pPr marL="171450" lvl="1" indent="-171450" algn="l" defTabSz="711200">
            <a:lnSpc>
              <a:spcPct val="90000"/>
            </a:lnSpc>
            <a:spcBef>
              <a:spcPct val="0"/>
            </a:spcBef>
            <a:spcAft>
              <a:spcPct val="15000"/>
            </a:spcAft>
            <a:buNone/>
          </a:pPr>
          <a:r>
            <a:rPr lang="en-GB" sz="1200" b="0" kern="1200">
              <a:solidFill>
                <a:prstClr val="black">
                  <a:hueOff val="0"/>
                  <a:satOff val="0"/>
                  <a:lumOff val="0"/>
                  <a:alphaOff val="0"/>
                </a:prstClr>
              </a:solidFill>
              <a:latin typeface="Arial Nova"/>
              <a:ea typeface="+mn-ea"/>
              <a:cs typeface="+mn-cs"/>
            </a:rPr>
            <a:t>It is not. This will continue to be made clear at all sessions with schools. </a:t>
          </a:r>
          <a:endParaRPr lang="en-US" sz="1200" b="0" kern="1200">
            <a:solidFill>
              <a:prstClr val="black">
                <a:hueOff val="0"/>
                <a:satOff val="0"/>
                <a:lumOff val="0"/>
                <a:alphaOff val="0"/>
              </a:prstClr>
            </a:solidFill>
            <a:latin typeface="Arial Nova"/>
            <a:ea typeface="+mn-ea"/>
            <a:cs typeface="+mn-cs"/>
          </a:endParaRPr>
        </a:p>
      </dgm:t>
    </dgm:pt>
    <dgm:pt modelId="{E0434009-07BE-4545-B62B-AF220F8379B0}" type="parTrans" cxnId="{1ED6C8AC-0F88-41C6-87DE-89A33CD6D0C8}">
      <dgm:prSet/>
      <dgm:spPr/>
      <dgm:t>
        <a:bodyPr/>
        <a:lstStyle/>
        <a:p>
          <a:endParaRPr lang="en-US"/>
        </a:p>
      </dgm:t>
    </dgm:pt>
    <dgm:pt modelId="{3B01F6F3-E54C-4CA4-A672-F8EECAB66BE9}" type="sibTrans" cxnId="{1ED6C8AC-0F88-41C6-87DE-89A33CD6D0C8}">
      <dgm:prSet/>
      <dgm:spPr/>
      <dgm:t>
        <a:bodyPr/>
        <a:lstStyle/>
        <a:p>
          <a:endParaRPr lang="en-US"/>
        </a:p>
      </dgm:t>
    </dgm:pt>
    <dgm:pt modelId="{9FA82207-6E6A-4733-BB8C-3A5FD671D17B}">
      <dgm:prSet custT="1"/>
      <dgm:spPr/>
      <dgm:t>
        <a:bodyPr/>
        <a:lstStyle/>
        <a:p>
          <a:pPr marL="171450" lvl="1" indent="-171450" algn="l" defTabSz="711200">
            <a:lnSpc>
              <a:spcPct val="90000"/>
            </a:lnSpc>
            <a:spcBef>
              <a:spcPct val="0"/>
            </a:spcBef>
            <a:spcAft>
              <a:spcPct val="15000"/>
            </a:spcAft>
            <a:buNone/>
          </a:pPr>
          <a:r>
            <a:rPr lang="en-GB" sz="1500" b="1" kern="1200">
              <a:solidFill>
                <a:prstClr val="white"/>
              </a:solidFill>
              <a:latin typeface="Arial Nova"/>
              <a:ea typeface="+mn-ea"/>
              <a:cs typeface="+mn-cs"/>
            </a:rPr>
            <a:t>The decision has already been made</a:t>
          </a:r>
          <a:endParaRPr lang="en-US" sz="1500" b="1" kern="1200">
            <a:solidFill>
              <a:prstClr val="white"/>
            </a:solidFill>
            <a:latin typeface="Arial Nova"/>
            <a:ea typeface="+mn-ea"/>
            <a:cs typeface="+mn-cs"/>
          </a:endParaRPr>
        </a:p>
      </dgm:t>
    </dgm:pt>
    <dgm:pt modelId="{2E1B0532-CD41-42AD-83FF-52EECF319C7C}" type="parTrans" cxnId="{9F184FB1-D96E-4F20-B472-E30561250617}">
      <dgm:prSet/>
      <dgm:spPr/>
      <dgm:t>
        <a:bodyPr/>
        <a:lstStyle/>
        <a:p>
          <a:endParaRPr lang="en-US"/>
        </a:p>
      </dgm:t>
    </dgm:pt>
    <dgm:pt modelId="{6FFD1DA2-5192-4911-A329-5F1C81D29D25}" type="sibTrans" cxnId="{9F184FB1-D96E-4F20-B472-E30561250617}">
      <dgm:prSet/>
      <dgm:spPr/>
      <dgm:t>
        <a:bodyPr/>
        <a:lstStyle/>
        <a:p>
          <a:endParaRPr lang="en-US"/>
        </a:p>
      </dgm:t>
    </dgm:pt>
    <dgm:pt modelId="{AD7442A4-33E8-4440-8DA0-87732FC64103}">
      <dgm:prSet custT="1"/>
      <dgm:spPr/>
      <dgm:t>
        <a:bodyPr/>
        <a:lstStyle/>
        <a:p>
          <a:pPr marL="114300" lvl="1" indent="-114300" algn="l" defTabSz="533400">
            <a:lnSpc>
              <a:spcPct val="90000"/>
            </a:lnSpc>
            <a:spcBef>
              <a:spcPct val="0"/>
            </a:spcBef>
            <a:spcAft>
              <a:spcPct val="15000"/>
            </a:spcAft>
            <a:buFont typeface="Arial" panose="020B0604020202020204" pitchFamily="34" charset="0"/>
            <a:buNone/>
          </a:pPr>
          <a:r>
            <a:rPr lang="en-GB" sz="1200" b="0" kern="1200">
              <a:solidFill>
                <a:prstClr val="black">
                  <a:hueOff val="0"/>
                  <a:satOff val="0"/>
                  <a:lumOff val="0"/>
                  <a:alphaOff val="0"/>
                </a:prstClr>
              </a:solidFill>
              <a:latin typeface="Arial Nova"/>
              <a:ea typeface="+mn-ea"/>
              <a:cs typeface="+mn-cs"/>
            </a:rPr>
            <a:t>No decision has yet been made. There will be a detailed business case considering all the options available. </a:t>
          </a:r>
          <a:endParaRPr lang="en-US" sz="1200" b="0" kern="1200">
            <a:solidFill>
              <a:prstClr val="black">
                <a:hueOff val="0"/>
                <a:satOff val="0"/>
                <a:lumOff val="0"/>
                <a:alphaOff val="0"/>
              </a:prstClr>
            </a:solidFill>
            <a:latin typeface="Arial Nova"/>
            <a:ea typeface="+mn-ea"/>
            <a:cs typeface="+mn-cs"/>
          </a:endParaRPr>
        </a:p>
      </dgm:t>
    </dgm:pt>
    <dgm:pt modelId="{19EB5F5D-2DC1-4C00-8DE3-4664B21068A1}" type="parTrans" cxnId="{DCEECBCA-8C21-4B8B-B87C-EA89B515B3A5}">
      <dgm:prSet/>
      <dgm:spPr/>
      <dgm:t>
        <a:bodyPr/>
        <a:lstStyle/>
        <a:p>
          <a:endParaRPr lang="en-US"/>
        </a:p>
      </dgm:t>
    </dgm:pt>
    <dgm:pt modelId="{32DCB5AE-DDCB-4318-85F6-DDB9B8FB87F8}" type="sibTrans" cxnId="{DCEECBCA-8C21-4B8B-B87C-EA89B515B3A5}">
      <dgm:prSet/>
      <dgm:spPr/>
      <dgm:t>
        <a:bodyPr/>
        <a:lstStyle/>
        <a:p>
          <a:endParaRPr lang="en-US"/>
        </a:p>
      </dgm:t>
    </dgm:pt>
    <dgm:pt modelId="{E0215CCC-98B1-4A82-A93F-0FF2D39F6E0E}">
      <dgm:prSet custT="1"/>
      <dgm:spPr/>
      <dgm:t>
        <a:bodyPr/>
        <a:lstStyle/>
        <a:p>
          <a:pPr marL="171450" lvl="1" indent="-171450" algn="l" defTabSz="711200">
            <a:lnSpc>
              <a:spcPct val="90000"/>
            </a:lnSpc>
            <a:spcBef>
              <a:spcPct val="0"/>
            </a:spcBef>
            <a:spcAft>
              <a:spcPct val="15000"/>
            </a:spcAft>
            <a:buNone/>
          </a:pPr>
          <a:r>
            <a:rPr lang="en-GB" sz="1500" b="1" kern="1200">
              <a:solidFill>
                <a:prstClr val="white"/>
              </a:solidFill>
              <a:latin typeface="Arial Nova"/>
              <a:ea typeface="+mn-ea"/>
              <a:cs typeface="+mn-cs"/>
            </a:rPr>
            <a:t>Becoming a chequebook school is a complex process</a:t>
          </a:r>
          <a:endParaRPr lang="en-US" sz="1500" b="1" kern="1200">
            <a:solidFill>
              <a:prstClr val="white"/>
            </a:solidFill>
            <a:latin typeface="Arial Nova"/>
            <a:ea typeface="+mn-ea"/>
            <a:cs typeface="+mn-cs"/>
          </a:endParaRPr>
        </a:p>
      </dgm:t>
    </dgm:pt>
    <dgm:pt modelId="{AD46A142-66F0-4CDB-85A5-B8579698041C}" type="parTrans" cxnId="{684D8117-9859-406C-9F17-83FF5DAEE8D4}">
      <dgm:prSet/>
      <dgm:spPr/>
      <dgm:t>
        <a:bodyPr/>
        <a:lstStyle/>
        <a:p>
          <a:endParaRPr lang="en-US"/>
        </a:p>
      </dgm:t>
    </dgm:pt>
    <dgm:pt modelId="{DA404438-BA80-47EB-BCF1-2FF167CEC912}" type="sibTrans" cxnId="{684D8117-9859-406C-9F17-83FF5DAEE8D4}">
      <dgm:prSet/>
      <dgm:spPr/>
      <dgm:t>
        <a:bodyPr/>
        <a:lstStyle/>
        <a:p>
          <a:endParaRPr lang="en-US"/>
        </a:p>
      </dgm:t>
    </dgm:pt>
    <dgm:pt modelId="{CC4C075A-D6AE-4732-948C-A95CC3E6EC2F}">
      <dgm:prSet custT="1"/>
      <dgm:spPr/>
      <dgm:t>
        <a:bodyPr/>
        <a:lstStyle/>
        <a:p>
          <a:pPr marL="114300" lvl="1" indent="-114300" algn="l" defTabSz="533400">
            <a:lnSpc>
              <a:spcPct val="90000"/>
            </a:lnSpc>
            <a:spcBef>
              <a:spcPct val="0"/>
            </a:spcBef>
            <a:spcAft>
              <a:spcPct val="15000"/>
            </a:spcAft>
            <a:buFont typeface="Arial" panose="020B0604020202020204" pitchFamily="34" charset="0"/>
            <a:buNone/>
          </a:pPr>
          <a:r>
            <a:rPr lang="en-GB" sz="1200" b="0" kern="1200">
              <a:solidFill>
                <a:prstClr val="black">
                  <a:hueOff val="0"/>
                  <a:satOff val="0"/>
                  <a:lumOff val="0"/>
                  <a:alphaOff val="0"/>
                </a:prstClr>
              </a:solidFill>
              <a:latin typeface="Arial Nova"/>
              <a:ea typeface="+mn-ea"/>
              <a:cs typeface="+mn-cs"/>
            </a:rPr>
            <a:t>Schools generally report positive experiences of the conversion process feedback. Comprehensive guidance is available as support.</a:t>
          </a:r>
          <a:endParaRPr lang="en-US" sz="1200" b="0" kern="1200">
            <a:solidFill>
              <a:prstClr val="black">
                <a:hueOff val="0"/>
                <a:satOff val="0"/>
                <a:lumOff val="0"/>
                <a:alphaOff val="0"/>
              </a:prstClr>
            </a:solidFill>
            <a:latin typeface="Arial Nova"/>
            <a:ea typeface="+mn-ea"/>
            <a:cs typeface="+mn-cs"/>
          </a:endParaRPr>
        </a:p>
      </dgm:t>
    </dgm:pt>
    <dgm:pt modelId="{9565D019-B91A-4396-82A0-FDD6B5F33FFA}" type="parTrans" cxnId="{CFC2E791-55E8-467D-B91F-D92D4DB7A596}">
      <dgm:prSet/>
      <dgm:spPr/>
      <dgm:t>
        <a:bodyPr/>
        <a:lstStyle/>
        <a:p>
          <a:endParaRPr lang="en-US"/>
        </a:p>
      </dgm:t>
    </dgm:pt>
    <dgm:pt modelId="{B68A083A-502D-4683-82C5-D6ECF12C321A}" type="sibTrans" cxnId="{CFC2E791-55E8-467D-B91F-D92D4DB7A596}">
      <dgm:prSet/>
      <dgm:spPr/>
      <dgm:t>
        <a:bodyPr/>
        <a:lstStyle/>
        <a:p>
          <a:endParaRPr lang="en-US"/>
        </a:p>
      </dgm:t>
    </dgm:pt>
    <dgm:pt modelId="{D7E1FAD3-3BCD-4C3E-A32A-0E5030877888}">
      <dgm:prSet custT="1"/>
      <dgm:spPr/>
      <dgm:t>
        <a:bodyPr/>
        <a:lstStyle/>
        <a:p>
          <a:pPr marL="171450" lvl="1" indent="-171450" algn="l" defTabSz="711200">
            <a:lnSpc>
              <a:spcPct val="90000"/>
            </a:lnSpc>
            <a:spcBef>
              <a:spcPct val="0"/>
            </a:spcBef>
            <a:spcAft>
              <a:spcPct val="15000"/>
            </a:spcAft>
          </a:pPr>
          <a:r>
            <a:rPr lang="en-GB" sz="1500" b="1" kern="1200"/>
            <a:t>There must be formal consultation</a:t>
          </a:r>
          <a:endParaRPr lang="en-US" sz="1500" b="0" kern="1200">
            <a:solidFill>
              <a:prstClr val="black">
                <a:hueOff val="0"/>
                <a:satOff val="0"/>
                <a:lumOff val="0"/>
                <a:alphaOff val="0"/>
              </a:prstClr>
            </a:solidFill>
            <a:latin typeface="Arial Nova"/>
            <a:ea typeface="+mn-ea"/>
            <a:cs typeface="+mn-cs"/>
          </a:endParaRPr>
        </a:p>
      </dgm:t>
    </dgm:pt>
    <dgm:pt modelId="{C1F320AF-6EC7-4241-A0A7-7937BA918BC3}" type="parTrans" cxnId="{A43B098E-9AFB-4950-B87F-713F6A74C076}">
      <dgm:prSet/>
      <dgm:spPr/>
      <dgm:t>
        <a:bodyPr/>
        <a:lstStyle/>
        <a:p>
          <a:endParaRPr lang="en-GB"/>
        </a:p>
      </dgm:t>
    </dgm:pt>
    <dgm:pt modelId="{299E852D-D508-488F-A27C-106F2CB40687}" type="sibTrans" cxnId="{A43B098E-9AFB-4950-B87F-713F6A74C076}">
      <dgm:prSet/>
      <dgm:spPr/>
      <dgm:t>
        <a:bodyPr/>
        <a:lstStyle/>
        <a:p>
          <a:endParaRPr lang="en-GB"/>
        </a:p>
      </dgm:t>
    </dgm:pt>
    <dgm:pt modelId="{3CDB4F9E-6F0E-42B1-8A3B-BE646A25F350}">
      <dgm:prSet/>
      <dgm:spPr/>
      <dgm:t>
        <a:bodyPr/>
        <a:lstStyle/>
        <a:p>
          <a:pPr>
            <a:buFont typeface="Arial" panose="020B0604020202020204" pitchFamily="34" charset="0"/>
            <a:buNone/>
          </a:pPr>
          <a:r>
            <a:rPr lang="en-GB" b="0">
              <a:solidFill>
                <a:prstClr val="black">
                  <a:hueOff val="0"/>
                  <a:satOff val="0"/>
                  <a:lumOff val="0"/>
                  <a:alphaOff val="0"/>
                </a:prstClr>
              </a:solidFill>
              <a:latin typeface="Arial Nova"/>
              <a:ea typeface="+mn-ea"/>
              <a:cs typeface="+mn-cs"/>
            </a:rPr>
            <a:t>We will work with schools to explore the options. The decision is a Cabinet decision that has been delegated to Sue Harrison and the Lead Member for Children, Young People and Families.</a:t>
          </a:r>
          <a:endParaRPr lang="en-US" b="0">
            <a:solidFill>
              <a:prstClr val="black">
                <a:hueOff val="0"/>
                <a:satOff val="0"/>
                <a:lumOff val="0"/>
                <a:alphaOff val="0"/>
              </a:prstClr>
            </a:solidFill>
            <a:latin typeface="Arial Nova"/>
            <a:ea typeface="+mn-ea"/>
            <a:cs typeface="+mn-cs"/>
          </a:endParaRPr>
        </a:p>
      </dgm:t>
    </dgm:pt>
    <dgm:pt modelId="{B7F84A27-AC3B-4A11-B728-E29BADAE1C95}" type="parTrans" cxnId="{A1F4C2BB-28F7-4B00-B371-63FCA2308EF1}">
      <dgm:prSet/>
      <dgm:spPr/>
      <dgm:t>
        <a:bodyPr/>
        <a:lstStyle/>
        <a:p>
          <a:endParaRPr lang="en-GB"/>
        </a:p>
      </dgm:t>
    </dgm:pt>
    <dgm:pt modelId="{3BAD8706-F542-4F3A-A392-9D458B04378E}" type="sibTrans" cxnId="{A1F4C2BB-28F7-4B00-B371-63FCA2308EF1}">
      <dgm:prSet/>
      <dgm:spPr/>
      <dgm:t>
        <a:bodyPr/>
        <a:lstStyle/>
        <a:p>
          <a:endParaRPr lang="en-GB"/>
        </a:p>
      </dgm:t>
    </dgm:pt>
    <dgm:pt modelId="{5DF0D176-BDC2-41A9-9906-0C6CFADA78EB}" type="pres">
      <dgm:prSet presAssocID="{E5F8CCE4-ECDA-4381-8B2C-0C894EE2F517}" presName="Name0" presStyleCnt="0">
        <dgm:presLayoutVars>
          <dgm:dir/>
          <dgm:animLvl val="lvl"/>
          <dgm:resizeHandles val="exact"/>
        </dgm:presLayoutVars>
      </dgm:prSet>
      <dgm:spPr/>
    </dgm:pt>
    <dgm:pt modelId="{DC8A88AC-F29F-4AB8-BEF4-06FB93DABD23}" type="pres">
      <dgm:prSet presAssocID="{8782FF70-8FF4-418D-86A1-49BD5871E9BE}" presName="linNode" presStyleCnt="0"/>
      <dgm:spPr/>
    </dgm:pt>
    <dgm:pt modelId="{0D1AF2CF-00FA-4673-923B-65E2478502E5}" type="pres">
      <dgm:prSet presAssocID="{8782FF70-8FF4-418D-86A1-49BD5871E9BE}" presName="parentText" presStyleLbl="node1" presStyleIdx="0" presStyleCnt="4" custScaleX="137050">
        <dgm:presLayoutVars>
          <dgm:chMax val="1"/>
          <dgm:bulletEnabled val="1"/>
        </dgm:presLayoutVars>
      </dgm:prSet>
      <dgm:spPr/>
    </dgm:pt>
    <dgm:pt modelId="{3D2E5DB7-3215-48D1-92F9-78D3C848F9A7}" type="pres">
      <dgm:prSet presAssocID="{8782FF70-8FF4-418D-86A1-49BD5871E9BE}" presName="descendantText" presStyleLbl="alignAccFollowNode1" presStyleIdx="0" presStyleCnt="4">
        <dgm:presLayoutVars>
          <dgm:bulletEnabled val="1"/>
        </dgm:presLayoutVars>
      </dgm:prSet>
      <dgm:spPr/>
    </dgm:pt>
    <dgm:pt modelId="{3C0F66BA-C326-4B34-8686-6964D27E0B47}" type="pres">
      <dgm:prSet presAssocID="{0744DB28-900E-445E-B209-1598A56146AB}" presName="sp" presStyleCnt="0"/>
      <dgm:spPr/>
    </dgm:pt>
    <dgm:pt modelId="{D2DEAF0F-0E63-4AE4-BA6E-25689E7C6569}" type="pres">
      <dgm:prSet presAssocID="{9FA82207-6E6A-4733-BB8C-3A5FD671D17B}" presName="linNode" presStyleCnt="0"/>
      <dgm:spPr/>
    </dgm:pt>
    <dgm:pt modelId="{B454A9D8-40F6-4780-B420-C6521A6B35B1}" type="pres">
      <dgm:prSet presAssocID="{9FA82207-6E6A-4733-BB8C-3A5FD671D17B}" presName="parentText" presStyleLbl="node1" presStyleIdx="1" presStyleCnt="4" custScaleX="135116">
        <dgm:presLayoutVars>
          <dgm:chMax val="1"/>
          <dgm:bulletEnabled val="1"/>
        </dgm:presLayoutVars>
      </dgm:prSet>
      <dgm:spPr/>
    </dgm:pt>
    <dgm:pt modelId="{FE228DA4-F261-4B8F-9301-F59A6F73D8A4}" type="pres">
      <dgm:prSet presAssocID="{9FA82207-6E6A-4733-BB8C-3A5FD671D17B}" presName="descendantText" presStyleLbl="alignAccFollowNode1" presStyleIdx="1" presStyleCnt="4">
        <dgm:presLayoutVars>
          <dgm:bulletEnabled val="1"/>
        </dgm:presLayoutVars>
      </dgm:prSet>
      <dgm:spPr/>
    </dgm:pt>
    <dgm:pt modelId="{51DD96A8-415B-4A02-9A82-CDDAE91DD55C}" type="pres">
      <dgm:prSet presAssocID="{6FFD1DA2-5192-4911-A329-5F1C81D29D25}" presName="sp" presStyleCnt="0"/>
      <dgm:spPr/>
    </dgm:pt>
    <dgm:pt modelId="{F6B3D6FF-9776-4CDD-99F0-8845CF358ABC}" type="pres">
      <dgm:prSet presAssocID="{E0215CCC-98B1-4A82-A93F-0FF2D39F6E0E}" presName="linNode" presStyleCnt="0"/>
      <dgm:spPr/>
    </dgm:pt>
    <dgm:pt modelId="{A0B3947E-9290-4177-A342-D09A5BA08D4D}" type="pres">
      <dgm:prSet presAssocID="{E0215CCC-98B1-4A82-A93F-0FF2D39F6E0E}" presName="parentText" presStyleLbl="node1" presStyleIdx="2" presStyleCnt="4" custScaleX="136688">
        <dgm:presLayoutVars>
          <dgm:chMax val="1"/>
          <dgm:bulletEnabled val="1"/>
        </dgm:presLayoutVars>
      </dgm:prSet>
      <dgm:spPr/>
    </dgm:pt>
    <dgm:pt modelId="{A6BA365D-F561-4949-A62E-C8970731DCFD}" type="pres">
      <dgm:prSet presAssocID="{E0215CCC-98B1-4A82-A93F-0FF2D39F6E0E}" presName="descendantText" presStyleLbl="alignAccFollowNode1" presStyleIdx="2" presStyleCnt="4">
        <dgm:presLayoutVars>
          <dgm:bulletEnabled val="1"/>
        </dgm:presLayoutVars>
      </dgm:prSet>
      <dgm:spPr/>
    </dgm:pt>
    <dgm:pt modelId="{24626289-A642-46A0-8049-F01D9E6EBBC5}" type="pres">
      <dgm:prSet presAssocID="{DA404438-BA80-47EB-BCF1-2FF167CEC912}" presName="sp" presStyleCnt="0"/>
      <dgm:spPr/>
    </dgm:pt>
    <dgm:pt modelId="{88C89D83-0262-4462-AF31-FE373B5C3BB3}" type="pres">
      <dgm:prSet presAssocID="{D7E1FAD3-3BCD-4C3E-A32A-0E5030877888}" presName="linNode" presStyleCnt="0"/>
      <dgm:spPr/>
    </dgm:pt>
    <dgm:pt modelId="{12D5CE00-3189-41B4-B121-89D9989E52F7}" type="pres">
      <dgm:prSet presAssocID="{D7E1FAD3-3BCD-4C3E-A32A-0E5030877888}" presName="parentText" presStyleLbl="node1" presStyleIdx="3" presStyleCnt="4" custScaleX="136688">
        <dgm:presLayoutVars>
          <dgm:chMax val="1"/>
          <dgm:bulletEnabled val="1"/>
        </dgm:presLayoutVars>
      </dgm:prSet>
      <dgm:spPr/>
    </dgm:pt>
    <dgm:pt modelId="{F6D0CA08-253D-4F6B-BBBB-214FB6914DDB}" type="pres">
      <dgm:prSet presAssocID="{D7E1FAD3-3BCD-4C3E-A32A-0E5030877888}" presName="descendantText" presStyleLbl="alignAccFollowNode1" presStyleIdx="3" presStyleCnt="4">
        <dgm:presLayoutVars>
          <dgm:bulletEnabled val="1"/>
        </dgm:presLayoutVars>
      </dgm:prSet>
      <dgm:spPr/>
    </dgm:pt>
  </dgm:ptLst>
  <dgm:cxnLst>
    <dgm:cxn modelId="{684D8117-9859-406C-9F17-83FF5DAEE8D4}" srcId="{E5F8CCE4-ECDA-4381-8B2C-0C894EE2F517}" destId="{E0215CCC-98B1-4A82-A93F-0FF2D39F6E0E}" srcOrd="2" destOrd="0" parTransId="{AD46A142-66F0-4CDB-85A5-B8579698041C}" sibTransId="{DA404438-BA80-47EB-BCF1-2FF167CEC912}"/>
    <dgm:cxn modelId="{83BA1227-737E-4F44-8B5F-47170F38DD57}" srcId="{E5F8CCE4-ECDA-4381-8B2C-0C894EE2F517}" destId="{8782FF70-8FF4-418D-86A1-49BD5871E9BE}" srcOrd="0" destOrd="0" parTransId="{F81FA465-B917-4C02-9703-D56C13946620}" sibTransId="{0744DB28-900E-445E-B209-1598A56146AB}"/>
    <dgm:cxn modelId="{28214A78-2285-4493-BB21-D6BDEB32154B}" type="presOf" srcId="{E0215CCC-98B1-4A82-A93F-0FF2D39F6E0E}" destId="{A0B3947E-9290-4177-A342-D09A5BA08D4D}" srcOrd="0" destOrd="0" presId="urn:microsoft.com/office/officeart/2005/8/layout/vList5"/>
    <dgm:cxn modelId="{503A5878-D348-4A96-A793-35FF73BCFC32}" type="presOf" srcId="{AD7442A4-33E8-4440-8DA0-87732FC64103}" destId="{FE228DA4-F261-4B8F-9301-F59A6F73D8A4}" srcOrd="0" destOrd="0" presId="urn:microsoft.com/office/officeart/2005/8/layout/vList5"/>
    <dgm:cxn modelId="{2F965280-CBF8-4EE7-A179-5501885F4D6B}" type="presOf" srcId="{9FA82207-6E6A-4733-BB8C-3A5FD671D17B}" destId="{B454A9D8-40F6-4780-B420-C6521A6B35B1}" srcOrd="0" destOrd="0" presId="urn:microsoft.com/office/officeart/2005/8/layout/vList5"/>
    <dgm:cxn modelId="{A43B098E-9AFB-4950-B87F-713F6A74C076}" srcId="{E5F8CCE4-ECDA-4381-8B2C-0C894EE2F517}" destId="{D7E1FAD3-3BCD-4C3E-A32A-0E5030877888}" srcOrd="3" destOrd="0" parTransId="{C1F320AF-6EC7-4241-A0A7-7937BA918BC3}" sibTransId="{299E852D-D508-488F-A27C-106F2CB40687}"/>
    <dgm:cxn modelId="{CFC2E791-55E8-467D-B91F-D92D4DB7A596}" srcId="{E0215CCC-98B1-4A82-A93F-0FF2D39F6E0E}" destId="{CC4C075A-D6AE-4732-948C-A95CC3E6EC2F}" srcOrd="0" destOrd="0" parTransId="{9565D019-B91A-4396-82A0-FDD6B5F33FFA}" sibTransId="{B68A083A-502D-4683-82C5-D6ECF12C321A}"/>
    <dgm:cxn modelId="{1ED6C8AC-0F88-41C6-87DE-89A33CD6D0C8}" srcId="{8782FF70-8FF4-418D-86A1-49BD5871E9BE}" destId="{69199D68-5EAA-4433-89EB-0CA13F663CE8}" srcOrd="0" destOrd="0" parTransId="{E0434009-07BE-4545-B62B-AF220F8379B0}" sibTransId="{3B01F6F3-E54C-4CA4-A672-F8EECAB66BE9}"/>
    <dgm:cxn modelId="{9F184FB1-D96E-4F20-B472-E30561250617}" srcId="{E5F8CCE4-ECDA-4381-8B2C-0C894EE2F517}" destId="{9FA82207-6E6A-4733-BB8C-3A5FD671D17B}" srcOrd="1" destOrd="0" parTransId="{2E1B0532-CD41-42AD-83FF-52EECF319C7C}" sibTransId="{6FFD1DA2-5192-4911-A329-5F1C81D29D25}"/>
    <dgm:cxn modelId="{11B3EEB7-0E58-41F9-A2C0-6671DCE8F464}" type="presOf" srcId="{E5F8CCE4-ECDA-4381-8B2C-0C894EE2F517}" destId="{5DF0D176-BDC2-41A9-9906-0C6CFADA78EB}" srcOrd="0" destOrd="0" presId="urn:microsoft.com/office/officeart/2005/8/layout/vList5"/>
    <dgm:cxn modelId="{A1F4C2BB-28F7-4B00-B371-63FCA2308EF1}" srcId="{D7E1FAD3-3BCD-4C3E-A32A-0E5030877888}" destId="{3CDB4F9E-6F0E-42B1-8A3B-BE646A25F350}" srcOrd="0" destOrd="0" parTransId="{B7F84A27-AC3B-4A11-B728-E29BADAE1C95}" sibTransId="{3BAD8706-F542-4F3A-A392-9D458B04378E}"/>
    <dgm:cxn modelId="{C5AE47C1-EB90-4965-8D59-C4FF8594CE9F}" type="presOf" srcId="{8782FF70-8FF4-418D-86A1-49BD5871E9BE}" destId="{0D1AF2CF-00FA-4673-923B-65E2478502E5}" srcOrd="0" destOrd="0" presId="urn:microsoft.com/office/officeart/2005/8/layout/vList5"/>
    <dgm:cxn modelId="{D00FDEC4-54A9-4248-AAD9-BD70151080D7}" type="presOf" srcId="{69199D68-5EAA-4433-89EB-0CA13F663CE8}" destId="{3D2E5DB7-3215-48D1-92F9-78D3C848F9A7}" srcOrd="0" destOrd="0" presId="urn:microsoft.com/office/officeart/2005/8/layout/vList5"/>
    <dgm:cxn modelId="{DCEECBCA-8C21-4B8B-B87C-EA89B515B3A5}" srcId="{9FA82207-6E6A-4733-BB8C-3A5FD671D17B}" destId="{AD7442A4-33E8-4440-8DA0-87732FC64103}" srcOrd="0" destOrd="0" parTransId="{19EB5F5D-2DC1-4C00-8DE3-4664B21068A1}" sibTransId="{32DCB5AE-DDCB-4318-85F6-DDB9B8FB87F8}"/>
    <dgm:cxn modelId="{9540DACE-BF22-4B24-B6E5-C9FB4698C368}" type="presOf" srcId="{D7E1FAD3-3BCD-4C3E-A32A-0E5030877888}" destId="{12D5CE00-3189-41B4-B121-89D9989E52F7}" srcOrd="0" destOrd="0" presId="urn:microsoft.com/office/officeart/2005/8/layout/vList5"/>
    <dgm:cxn modelId="{FD9CA5DC-7CF5-4CAC-A08B-4922AAD0486F}" type="presOf" srcId="{CC4C075A-D6AE-4732-948C-A95CC3E6EC2F}" destId="{A6BA365D-F561-4949-A62E-C8970731DCFD}" srcOrd="0" destOrd="0" presId="urn:microsoft.com/office/officeart/2005/8/layout/vList5"/>
    <dgm:cxn modelId="{1548C9E1-8F67-4B29-8728-FF696112D286}" type="presOf" srcId="{3CDB4F9E-6F0E-42B1-8A3B-BE646A25F350}" destId="{F6D0CA08-253D-4F6B-BBBB-214FB6914DDB}" srcOrd="0" destOrd="0" presId="urn:microsoft.com/office/officeart/2005/8/layout/vList5"/>
    <dgm:cxn modelId="{D53BFCD4-70EB-4C48-BEEB-8DEAA8D395AC}" type="presParOf" srcId="{5DF0D176-BDC2-41A9-9906-0C6CFADA78EB}" destId="{DC8A88AC-F29F-4AB8-BEF4-06FB93DABD23}" srcOrd="0" destOrd="0" presId="urn:microsoft.com/office/officeart/2005/8/layout/vList5"/>
    <dgm:cxn modelId="{972F6EFA-F5EB-48C0-97DF-2C4A918567F2}" type="presParOf" srcId="{DC8A88AC-F29F-4AB8-BEF4-06FB93DABD23}" destId="{0D1AF2CF-00FA-4673-923B-65E2478502E5}" srcOrd="0" destOrd="0" presId="urn:microsoft.com/office/officeart/2005/8/layout/vList5"/>
    <dgm:cxn modelId="{EFFEA541-0B1E-4CB6-838E-C374F5B850C8}" type="presParOf" srcId="{DC8A88AC-F29F-4AB8-BEF4-06FB93DABD23}" destId="{3D2E5DB7-3215-48D1-92F9-78D3C848F9A7}" srcOrd="1" destOrd="0" presId="urn:microsoft.com/office/officeart/2005/8/layout/vList5"/>
    <dgm:cxn modelId="{3786C357-36C4-4A67-AAA4-AE96ABA65D01}" type="presParOf" srcId="{5DF0D176-BDC2-41A9-9906-0C6CFADA78EB}" destId="{3C0F66BA-C326-4B34-8686-6964D27E0B47}" srcOrd="1" destOrd="0" presId="urn:microsoft.com/office/officeart/2005/8/layout/vList5"/>
    <dgm:cxn modelId="{6E7635AF-A54E-435F-81DD-B4152B0E7910}" type="presParOf" srcId="{5DF0D176-BDC2-41A9-9906-0C6CFADA78EB}" destId="{D2DEAF0F-0E63-4AE4-BA6E-25689E7C6569}" srcOrd="2" destOrd="0" presId="urn:microsoft.com/office/officeart/2005/8/layout/vList5"/>
    <dgm:cxn modelId="{D9F2D42F-31A4-48A1-88EC-6E7F88AEFBA8}" type="presParOf" srcId="{D2DEAF0F-0E63-4AE4-BA6E-25689E7C6569}" destId="{B454A9D8-40F6-4780-B420-C6521A6B35B1}" srcOrd="0" destOrd="0" presId="urn:microsoft.com/office/officeart/2005/8/layout/vList5"/>
    <dgm:cxn modelId="{B16D4F36-AA9D-4E61-8586-D84B30E65944}" type="presParOf" srcId="{D2DEAF0F-0E63-4AE4-BA6E-25689E7C6569}" destId="{FE228DA4-F261-4B8F-9301-F59A6F73D8A4}" srcOrd="1" destOrd="0" presId="urn:microsoft.com/office/officeart/2005/8/layout/vList5"/>
    <dgm:cxn modelId="{6879F71F-ACF0-4997-A63A-CFDDF9960242}" type="presParOf" srcId="{5DF0D176-BDC2-41A9-9906-0C6CFADA78EB}" destId="{51DD96A8-415B-4A02-9A82-CDDAE91DD55C}" srcOrd="3" destOrd="0" presId="urn:microsoft.com/office/officeart/2005/8/layout/vList5"/>
    <dgm:cxn modelId="{911D20BC-B103-431D-A1C2-662B8B8D49F9}" type="presParOf" srcId="{5DF0D176-BDC2-41A9-9906-0C6CFADA78EB}" destId="{F6B3D6FF-9776-4CDD-99F0-8845CF358ABC}" srcOrd="4" destOrd="0" presId="urn:microsoft.com/office/officeart/2005/8/layout/vList5"/>
    <dgm:cxn modelId="{96740AC8-E3D1-4D98-A49A-8F4C8E1B7350}" type="presParOf" srcId="{F6B3D6FF-9776-4CDD-99F0-8845CF358ABC}" destId="{A0B3947E-9290-4177-A342-D09A5BA08D4D}" srcOrd="0" destOrd="0" presId="urn:microsoft.com/office/officeart/2005/8/layout/vList5"/>
    <dgm:cxn modelId="{B89C9738-F9E4-4CA2-8721-6279697AF224}" type="presParOf" srcId="{F6B3D6FF-9776-4CDD-99F0-8845CF358ABC}" destId="{A6BA365D-F561-4949-A62E-C8970731DCFD}" srcOrd="1" destOrd="0" presId="urn:microsoft.com/office/officeart/2005/8/layout/vList5"/>
    <dgm:cxn modelId="{09F926B4-7151-4641-A3D5-44A98501EC28}" type="presParOf" srcId="{5DF0D176-BDC2-41A9-9906-0C6CFADA78EB}" destId="{24626289-A642-46A0-8049-F01D9E6EBBC5}" srcOrd="5" destOrd="0" presId="urn:microsoft.com/office/officeart/2005/8/layout/vList5"/>
    <dgm:cxn modelId="{6B9E2320-38B8-4921-8B68-03DDD428742A}" type="presParOf" srcId="{5DF0D176-BDC2-41A9-9906-0C6CFADA78EB}" destId="{88C89D83-0262-4462-AF31-FE373B5C3BB3}" srcOrd="6" destOrd="0" presId="urn:microsoft.com/office/officeart/2005/8/layout/vList5"/>
    <dgm:cxn modelId="{07F69A4D-ED16-4B5A-AC37-1E5F4CD6D3ED}" type="presParOf" srcId="{88C89D83-0262-4462-AF31-FE373B5C3BB3}" destId="{12D5CE00-3189-41B4-B121-89D9989E52F7}" srcOrd="0" destOrd="0" presId="urn:microsoft.com/office/officeart/2005/8/layout/vList5"/>
    <dgm:cxn modelId="{8FCDBDF4-DBE5-455F-A1DD-C43D0632DF71}" type="presParOf" srcId="{88C89D83-0262-4462-AF31-FE373B5C3BB3}" destId="{F6D0CA08-253D-4F6B-BBBB-214FB6914D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E5DB7-3215-48D1-92F9-78D3C848F9A7}">
      <dsp:nvSpPr>
        <dsp:cNvPr id="0" name=""/>
        <dsp:cNvSpPr/>
      </dsp:nvSpPr>
      <dsp:spPr>
        <a:xfrm rot="5400000">
          <a:off x="5900958" y="-2049091"/>
          <a:ext cx="631995" cy="489146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71450" lvl="1" indent="-171450" algn="l" defTabSz="711200">
            <a:lnSpc>
              <a:spcPct val="90000"/>
            </a:lnSpc>
            <a:spcBef>
              <a:spcPct val="0"/>
            </a:spcBef>
            <a:spcAft>
              <a:spcPct val="15000"/>
            </a:spcAft>
            <a:buNone/>
          </a:pPr>
          <a:r>
            <a:rPr lang="en-GB" sz="1200" b="0" kern="1200">
              <a:solidFill>
                <a:prstClr val="black">
                  <a:hueOff val="0"/>
                  <a:satOff val="0"/>
                  <a:lumOff val="0"/>
                  <a:alphaOff val="0"/>
                </a:prstClr>
              </a:solidFill>
              <a:latin typeface="Arial Nova"/>
              <a:ea typeface="+mn-ea"/>
              <a:cs typeface="+mn-cs"/>
            </a:rPr>
            <a:t>It is not. This will continue to be made clear at all sessions with schools. </a:t>
          </a:r>
          <a:endParaRPr lang="en-US" sz="1200" b="0" kern="1200">
            <a:solidFill>
              <a:prstClr val="black">
                <a:hueOff val="0"/>
                <a:satOff val="0"/>
                <a:lumOff val="0"/>
                <a:alphaOff val="0"/>
              </a:prstClr>
            </a:solidFill>
            <a:latin typeface="Arial Nova"/>
            <a:ea typeface="+mn-ea"/>
            <a:cs typeface="+mn-cs"/>
          </a:endParaRPr>
        </a:p>
      </dsp:txBody>
      <dsp:txXfrm rot="-5400000">
        <a:off x="3771225" y="111493"/>
        <a:ext cx="4860611" cy="570293"/>
      </dsp:txXfrm>
    </dsp:sp>
    <dsp:sp modelId="{0D1AF2CF-00FA-4673-923B-65E2478502E5}">
      <dsp:nvSpPr>
        <dsp:cNvPr id="0" name=""/>
        <dsp:cNvSpPr/>
      </dsp:nvSpPr>
      <dsp:spPr>
        <a:xfrm>
          <a:off x="365" y="1642"/>
          <a:ext cx="3770859" cy="78999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r>
            <a:rPr lang="en-GB" sz="1600" b="1" kern="1200"/>
            <a:t>This </a:t>
          </a:r>
          <a:r>
            <a:rPr lang="en-GB" sz="1500" b="1" kern="1200">
              <a:solidFill>
                <a:prstClr val="white"/>
              </a:solidFill>
              <a:latin typeface="Arial Nova"/>
              <a:ea typeface="+mn-ea"/>
              <a:cs typeface="+mn-cs"/>
            </a:rPr>
            <a:t>feels like a push to become an academy</a:t>
          </a:r>
          <a:endParaRPr lang="en-US" sz="1500" b="1" kern="1200">
            <a:solidFill>
              <a:prstClr val="white"/>
            </a:solidFill>
            <a:latin typeface="Arial Nova"/>
            <a:ea typeface="+mn-ea"/>
            <a:cs typeface="+mn-cs"/>
          </a:endParaRPr>
        </a:p>
      </dsp:txBody>
      <dsp:txXfrm>
        <a:off x="38929" y="40206"/>
        <a:ext cx="3693731" cy="712866"/>
      </dsp:txXfrm>
    </dsp:sp>
    <dsp:sp modelId="{FE228DA4-F261-4B8F-9301-F59A6F73D8A4}">
      <dsp:nvSpPr>
        <dsp:cNvPr id="0" name=""/>
        <dsp:cNvSpPr/>
      </dsp:nvSpPr>
      <dsp:spPr>
        <a:xfrm rot="5400000">
          <a:off x="5888698" y="-1235847"/>
          <a:ext cx="631995" cy="492396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n-GB" sz="1200" b="0" kern="1200">
              <a:solidFill>
                <a:prstClr val="black">
                  <a:hueOff val="0"/>
                  <a:satOff val="0"/>
                  <a:lumOff val="0"/>
                  <a:alphaOff val="0"/>
                </a:prstClr>
              </a:solidFill>
              <a:latin typeface="Arial Nova"/>
              <a:ea typeface="+mn-ea"/>
              <a:cs typeface="+mn-cs"/>
            </a:rPr>
            <a:t>No decision has yet been made. There will be a detailed business case considering all the options available. </a:t>
          </a:r>
          <a:endParaRPr lang="en-US" sz="1200" b="0" kern="1200">
            <a:solidFill>
              <a:prstClr val="black">
                <a:hueOff val="0"/>
                <a:satOff val="0"/>
                <a:lumOff val="0"/>
                <a:alphaOff val="0"/>
              </a:prstClr>
            </a:solidFill>
            <a:latin typeface="Arial Nova"/>
            <a:ea typeface="+mn-ea"/>
            <a:cs typeface="+mn-cs"/>
          </a:endParaRPr>
        </a:p>
      </dsp:txBody>
      <dsp:txXfrm rot="-5400000">
        <a:off x="3742714" y="940988"/>
        <a:ext cx="4893113" cy="570293"/>
      </dsp:txXfrm>
    </dsp:sp>
    <dsp:sp modelId="{B454A9D8-40F6-4780-B420-C6521A6B35B1}">
      <dsp:nvSpPr>
        <dsp:cNvPr id="0" name=""/>
        <dsp:cNvSpPr/>
      </dsp:nvSpPr>
      <dsp:spPr>
        <a:xfrm>
          <a:off x="365" y="831137"/>
          <a:ext cx="3742348" cy="78999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171450" lvl="1" indent="-171450" algn="l" defTabSz="711200">
            <a:lnSpc>
              <a:spcPct val="90000"/>
            </a:lnSpc>
            <a:spcBef>
              <a:spcPct val="0"/>
            </a:spcBef>
            <a:spcAft>
              <a:spcPct val="15000"/>
            </a:spcAft>
            <a:buNone/>
          </a:pPr>
          <a:r>
            <a:rPr lang="en-GB" sz="1500" b="1" kern="1200">
              <a:solidFill>
                <a:prstClr val="white"/>
              </a:solidFill>
              <a:latin typeface="Arial Nova"/>
              <a:ea typeface="+mn-ea"/>
              <a:cs typeface="+mn-cs"/>
            </a:rPr>
            <a:t>The decision has already been made</a:t>
          </a:r>
          <a:endParaRPr lang="en-US" sz="1500" b="1" kern="1200">
            <a:solidFill>
              <a:prstClr val="white"/>
            </a:solidFill>
            <a:latin typeface="Arial Nova"/>
            <a:ea typeface="+mn-ea"/>
            <a:cs typeface="+mn-cs"/>
          </a:endParaRPr>
        </a:p>
      </dsp:txBody>
      <dsp:txXfrm>
        <a:off x="38929" y="869701"/>
        <a:ext cx="3665220" cy="712866"/>
      </dsp:txXfrm>
    </dsp:sp>
    <dsp:sp modelId="{A6BA365D-F561-4949-A62E-C8970731DCFD}">
      <dsp:nvSpPr>
        <dsp:cNvPr id="0" name=""/>
        <dsp:cNvSpPr/>
      </dsp:nvSpPr>
      <dsp:spPr>
        <a:xfrm rot="5400000">
          <a:off x="5897871" y="-392810"/>
          <a:ext cx="631995" cy="489687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n-GB" sz="1200" b="0" kern="1200">
              <a:solidFill>
                <a:prstClr val="black">
                  <a:hueOff val="0"/>
                  <a:satOff val="0"/>
                  <a:lumOff val="0"/>
                  <a:alphaOff val="0"/>
                </a:prstClr>
              </a:solidFill>
              <a:latin typeface="Arial Nova"/>
              <a:ea typeface="+mn-ea"/>
              <a:cs typeface="+mn-cs"/>
            </a:rPr>
            <a:t>Schools generally report positive experiences of the conversion process feedback. Comprehensive guidance is available as support.</a:t>
          </a:r>
          <a:endParaRPr lang="en-US" sz="1200" b="0" kern="1200">
            <a:solidFill>
              <a:prstClr val="black">
                <a:hueOff val="0"/>
                <a:satOff val="0"/>
                <a:lumOff val="0"/>
                <a:alphaOff val="0"/>
              </a:prstClr>
            </a:solidFill>
            <a:latin typeface="Arial Nova"/>
            <a:ea typeface="+mn-ea"/>
            <a:cs typeface="+mn-cs"/>
          </a:endParaRPr>
        </a:p>
      </dsp:txBody>
      <dsp:txXfrm rot="-5400000">
        <a:off x="3765430" y="1770482"/>
        <a:ext cx="4866028" cy="570293"/>
      </dsp:txXfrm>
    </dsp:sp>
    <dsp:sp modelId="{A0B3947E-9290-4177-A342-D09A5BA08D4D}">
      <dsp:nvSpPr>
        <dsp:cNvPr id="0" name=""/>
        <dsp:cNvSpPr/>
      </dsp:nvSpPr>
      <dsp:spPr>
        <a:xfrm>
          <a:off x="365" y="1660631"/>
          <a:ext cx="3765064" cy="78999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171450" lvl="1" indent="-171450" algn="l" defTabSz="711200">
            <a:lnSpc>
              <a:spcPct val="90000"/>
            </a:lnSpc>
            <a:spcBef>
              <a:spcPct val="0"/>
            </a:spcBef>
            <a:spcAft>
              <a:spcPct val="15000"/>
            </a:spcAft>
            <a:buNone/>
          </a:pPr>
          <a:r>
            <a:rPr lang="en-GB" sz="1500" b="1" kern="1200">
              <a:solidFill>
                <a:prstClr val="white"/>
              </a:solidFill>
              <a:latin typeface="Arial Nova"/>
              <a:ea typeface="+mn-ea"/>
              <a:cs typeface="+mn-cs"/>
            </a:rPr>
            <a:t>Becoming a chequebook school is a complex process</a:t>
          </a:r>
          <a:endParaRPr lang="en-US" sz="1500" b="1" kern="1200">
            <a:solidFill>
              <a:prstClr val="white"/>
            </a:solidFill>
            <a:latin typeface="Arial Nova"/>
            <a:ea typeface="+mn-ea"/>
            <a:cs typeface="+mn-cs"/>
          </a:endParaRPr>
        </a:p>
      </dsp:txBody>
      <dsp:txXfrm>
        <a:off x="38929" y="1699195"/>
        <a:ext cx="3687936" cy="712866"/>
      </dsp:txXfrm>
    </dsp:sp>
    <dsp:sp modelId="{F6D0CA08-253D-4F6B-BBBB-214FB6914DDB}">
      <dsp:nvSpPr>
        <dsp:cNvPr id="0" name=""/>
        <dsp:cNvSpPr/>
      </dsp:nvSpPr>
      <dsp:spPr>
        <a:xfrm rot="5400000">
          <a:off x="5897871" y="436684"/>
          <a:ext cx="631995" cy="489687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n-GB" sz="1200" b="0" kern="1200">
              <a:solidFill>
                <a:prstClr val="black">
                  <a:hueOff val="0"/>
                  <a:satOff val="0"/>
                  <a:lumOff val="0"/>
                  <a:alphaOff val="0"/>
                </a:prstClr>
              </a:solidFill>
              <a:latin typeface="Arial Nova"/>
              <a:ea typeface="+mn-ea"/>
              <a:cs typeface="+mn-cs"/>
            </a:rPr>
            <a:t>We will work with schools to explore the options. The decision is a Cabinet decision that has been delegated to Sue Harrison and the Lead Member for Children, Young People and Families.</a:t>
          </a:r>
          <a:endParaRPr lang="en-US" sz="1200" b="0" kern="1200">
            <a:solidFill>
              <a:prstClr val="black">
                <a:hueOff val="0"/>
                <a:satOff val="0"/>
                <a:lumOff val="0"/>
                <a:alphaOff val="0"/>
              </a:prstClr>
            </a:solidFill>
            <a:latin typeface="Arial Nova"/>
            <a:ea typeface="+mn-ea"/>
            <a:cs typeface="+mn-cs"/>
          </a:endParaRPr>
        </a:p>
      </dsp:txBody>
      <dsp:txXfrm rot="-5400000">
        <a:off x="3765430" y="2599977"/>
        <a:ext cx="4866028" cy="570293"/>
      </dsp:txXfrm>
    </dsp:sp>
    <dsp:sp modelId="{12D5CE00-3189-41B4-B121-89D9989E52F7}">
      <dsp:nvSpPr>
        <dsp:cNvPr id="0" name=""/>
        <dsp:cNvSpPr/>
      </dsp:nvSpPr>
      <dsp:spPr>
        <a:xfrm>
          <a:off x="365" y="2490126"/>
          <a:ext cx="3765064" cy="78999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171450" lvl="1" indent="-171450" algn="l" defTabSz="711200">
            <a:lnSpc>
              <a:spcPct val="90000"/>
            </a:lnSpc>
            <a:spcBef>
              <a:spcPct val="0"/>
            </a:spcBef>
            <a:spcAft>
              <a:spcPct val="15000"/>
            </a:spcAft>
            <a:buNone/>
          </a:pPr>
          <a:r>
            <a:rPr lang="en-GB" sz="1500" b="1" kern="1200"/>
            <a:t>There must be formal consultation</a:t>
          </a:r>
          <a:endParaRPr lang="en-US" sz="1500" b="0" kern="1200">
            <a:solidFill>
              <a:prstClr val="black">
                <a:hueOff val="0"/>
                <a:satOff val="0"/>
                <a:lumOff val="0"/>
                <a:alphaOff val="0"/>
              </a:prstClr>
            </a:solidFill>
            <a:latin typeface="Arial Nova"/>
            <a:ea typeface="+mn-ea"/>
            <a:cs typeface="+mn-cs"/>
          </a:endParaRPr>
        </a:p>
      </dsp:txBody>
      <dsp:txXfrm>
        <a:off x="38929" y="2528690"/>
        <a:ext cx="3687936" cy="71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25/06/2024</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25/06/2024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03044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575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84995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53082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69213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346893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6"/>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a:solidFill>
                  <a:schemeClr val="tx1">
                    <a:lumMod val="85000"/>
                    <a:lumOff val="15000"/>
                  </a:schemeClr>
                </a:solidFill>
              </a:rPr>
              <a:t>PAGE </a:t>
            </a:r>
            <a:fld id="{45A89BE1-5792-4ACB-BF4C-7FAB88C6C5B7}" type="slidenum">
              <a:rPr lang="en-GB" smtClean="0">
                <a:solidFill>
                  <a:schemeClr val="tx1">
                    <a:lumMod val="85000"/>
                    <a:lumOff val="15000"/>
                  </a:schemeClr>
                </a:solidFill>
              </a:rPr>
              <a:pPr/>
              <a:t>‹#›</a:t>
            </a:fld>
            <a:endParaRPr lang="en-GB">
              <a:solidFill>
                <a:schemeClr val="tx1">
                  <a:lumMod val="85000"/>
                  <a:lumOff val="15000"/>
                </a:schemeClr>
              </a:solidFill>
            </a:endParaRPr>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1"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22115" y="7290"/>
            <a:ext cx="9138582" cy="5141975"/>
          </a:xfrm>
          <a:prstGeom prst="rect">
            <a:avLst/>
          </a:prstGeom>
        </p:spPr>
      </p:pic>
      <p:sp>
        <p:nvSpPr>
          <p:cNvPr id="5" name="Rectangle 4">
            <a:extLst>
              <a:ext uri="{FF2B5EF4-FFF2-40B4-BE49-F238E27FC236}">
                <a16:creationId xmlns:a16="http://schemas.microsoft.com/office/drawing/2014/main" id="{C158DF77-D4EA-6539-329B-46C992BEC5AF}"/>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a:solidFill>
                  <a:schemeClr val="tx1">
                    <a:lumMod val="85000"/>
                    <a:lumOff val="15000"/>
                  </a:schemeClr>
                </a:solidFill>
              </a:rPr>
              <a:t>PAGE </a:t>
            </a:r>
            <a:fld id="{45A89BE1-5792-4ACB-BF4C-7FAB88C6C5B7}" type="slidenum">
              <a:rPr lang="en-GB" smtClean="0">
                <a:solidFill>
                  <a:schemeClr val="tx1">
                    <a:lumMod val="85000"/>
                    <a:lumOff val="15000"/>
                  </a:schemeClr>
                </a:solidFill>
              </a:rPr>
              <a:pPr/>
              <a:t>‹#›</a:t>
            </a:fld>
            <a:endParaRPr lang="en-GB">
              <a:solidFill>
                <a:schemeClr val="tx1">
                  <a:lumMod val="85000"/>
                  <a:lumOff val="15000"/>
                </a:schemeClr>
              </a:solidFill>
            </a:endParaRPr>
          </a:p>
        </p:txBody>
      </p:sp>
    </p:spTree>
    <p:extLst>
      <p:ext uri="{BB962C8B-B14F-4D97-AF65-F5344CB8AC3E}">
        <p14:creationId xmlns:p14="http://schemas.microsoft.com/office/powerpoint/2010/main" val="39854354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hyperlink" Target="mailto:OracleSchoolsRelationship@Birmingham.gov.uk" TargetMode="Externa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391" y="1034680"/>
            <a:ext cx="7001003" cy="1102519"/>
          </a:xfrm>
        </p:spPr>
        <p:txBody>
          <a:bodyPr>
            <a:normAutofit/>
          </a:bodyPr>
          <a:lstStyle/>
          <a:p>
            <a:r>
              <a:rPr lang="en-GB" b="1"/>
              <a:t>Oracle Finance, Payroll and HR</a:t>
            </a:r>
            <a:endParaRPr lang="en-GB"/>
          </a:p>
        </p:txBody>
      </p:sp>
      <p:sp>
        <p:nvSpPr>
          <p:cNvPr id="3" name="Subtitle 2"/>
          <p:cNvSpPr>
            <a:spLocks noGrp="1"/>
          </p:cNvSpPr>
          <p:nvPr>
            <p:ph type="subTitle" idx="1"/>
          </p:nvPr>
        </p:nvSpPr>
        <p:spPr>
          <a:xfrm>
            <a:off x="455391" y="2012132"/>
            <a:ext cx="5664450" cy="1314450"/>
          </a:xfrm>
        </p:spPr>
        <p:txBody>
          <a:bodyPr>
            <a:normAutofit/>
          </a:bodyPr>
          <a:lstStyle/>
          <a:p>
            <a:pPr algn="l"/>
            <a:r>
              <a:rPr lang="en-GB"/>
              <a:t>Session with Non-Chequebook Schools</a:t>
            </a:r>
          </a:p>
          <a:p>
            <a:pPr algn="l"/>
            <a:r>
              <a:rPr lang="en-GB"/>
              <a:t>Dr Sue Harrison: Strategic Director of Children &amp; Families (DCS)</a:t>
            </a:r>
          </a:p>
          <a:p>
            <a:pPr algn="l"/>
            <a:endParaRPr lang="en-GB"/>
          </a:p>
          <a:p>
            <a:pPr algn="l"/>
            <a:r>
              <a:rPr lang="en-GB"/>
              <a:t>Wednesday 19</a:t>
            </a:r>
            <a:r>
              <a:rPr lang="en-GB" baseline="30000"/>
              <a:t>th</a:t>
            </a:r>
            <a:r>
              <a:rPr lang="en-GB"/>
              <a:t> June 2024</a:t>
            </a:r>
          </a:p>
          <a:p>
            <a:pPr algn="l"/>
            <a:endParaRPr lang="en-GB"/>
          </a:p>
        </p:txBody>
      </p:sp>
      <p:pic>
        <p:nvPicPr>
          <p:cNvPr id="7" name="Picture 6" descr="A white background with a building and buttons&#10;&#10;">
            <a:extLst>
              <a:ext uri="{FF2B5EF4-FFF2-40B4-BE49-F238E27FC236}">
                <a16:creationId xmlns:a16="http://schemas.microsoft.com/office/drawing/2014/main" id="{9DD37B61-B9D0-ED62-F483-FD241AEBE2EA}"/>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453" t="87799"/>
          <a:stretch/>
        </p:blipFill>
        <p:spPr>
          <a:xfrm>
            <a:off x="5436096" y="4515966"/>
            <a:ext cx="3706549" cy="627534"/>
          </a:xfrm>
          <a:prstGeom prst="rect">
            <a:avLst/>
          </a:prstGeom>
        </p:spPr>
      </p:pic>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9338E-4B0F-C5EC-E8E6-56FF910C51EE}"/>
              </a:ext>
            </a:extLst>
          </p:cNvPr>
          <p:cNvSpPr>
            <a:spLocks noGrp="1"/>
          </p:cNvSpPr>
          <p:nvPr>
            <p:ph idx="1"/>
          </p:nvPr>
        </p:nvSpPr>
        <p:spPr/>
        <p:txBody>
          <a:bodyPr/>
          <a:lstStyle/>
          <a:p>
            <a:pPr marL="0" indent="0" algn="ctr">
              <a:buNone/>
            </a:pPr>
            <a:endParaRPr lang="en-GB"/>
          </a:p>
          <a:p>
            <a:pPr marL="0" indent="0" algn="ctr">
              <a:buNone/>
            </a:pPr>
            <a:endParaRPr lang="en-GB"/>
          </a:p>
          <a:p>
            <a:pPr marL="0" indent="0" algn="ctr">
              <a:buNone/>
            </a:pPr>
            <a:r>
              <a:rPr lang="en-GB" sz="3300" b="1"/>
              <a:t>Thank you and questions</a:t>
            </a:r>
          </a:p>
        </p:txBody>
      </p:sp>
      <p:sp>
        <p:nvSpPr>
          <p:cNvPr id="2" name="Title 1">
            <a:extLst>
              <a:ext uri="{FF2B5EF4-FFF2-40B4-BE49-F238E27FC236}">
                <a16:creationId xmlns:a16="http://schemas.microsoft.com/office/drawing/2014/main" id="{17F8296D-A00E-2C59-767A-DA95677E3C39}"/>
              </a:ext>
            </a:extLst>
          </p:cNvPr>
          <p:cNvSpPr>
            <a:spLocks noGrp="1"/>
          </p:cNvSpPr>
          <p:nvPr>
            <p:ph type="title"/>
          </p:nvPr>
        </p:nvSpPr>
        <p:spPr>
          <a:xfrm>
            <a:off x="457200" y="-745592"/>
            <a:ext cx="8229600" cy="745592"/>
          </a:xfrm>
        </p:spPr>
        <p:txBody>
          <a:bodyPr/>
          <a:lstStyle/>
          <a:p>
            <a:r>
              <a:rPr lang="en-GB"/>
              <a:t>Thank you and questions</a:t>
            </a:r>
          </a:p>
        </p:txBody>
      </p:sp>
    </p:spTree>
    <p:extLst>
      <p:ext uri="{BB962C8B-B14F-4D97-AF65-F5344CB8AC3E}">
        <p14:creationId xmlns:p14="http://schemas.microsoft.com/office/powerpoint/2010/main" val="279230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a:latin typeface="Arial" panose="020B0604020202020204" pitchFamily="34" charset="0"/>
                <a:cs typeface="Arial" panose="020B0604020202020204" pitchFamily="34" charset="0"/>
              </a:rPr>
              <a:t>Welcome and thank you for coming</a:t>
            </a:r>
            <a:endParaRPr lang="en-GB"/>
          </a:p>
        </p:txBody>
      </p:sp>
      <p:sp>
        <p:nvSpPr>
          <p:cNvPr id="9" name="Content Placeholder 8"/>
          <p:cNvSpPr>
            <a:spLocks noGrp="1"/>
          </p:cNvSpPr>
          <p:nvPr>
            <p:ph idx="1"/>
          </p:nvPr>
        </p:nvSpPr>
        <p:spPr>
          <a:xfrm>
            <a:off x="457200" y="1059582"/>
            <a:ext cx="8609960" cy="3394040"/>
          </a:xfrm>
        </p:spPr>
        <p:txBody>
          <a:bodyPr>
            <a:normAutofit/>
          </a:bodyPr>
          <a:lstStyle/>
          <a:p>
            <a:pPr marL="0" indent="0">
              <a:buNone/>
            </a:pPr>
            <a:r>
              <a:rPr lang="en-GB">
                <a:latin typeface="Arial"/>
                <a:cs typeface="Arial"/>
              </a:rPr>
              <a:t>Today we will:</a:t>
            </a:r>
          </a:p>
          <a:p>
            <a:r>
              <a:rPr lang="en-GB">
                <a:latin typeface="Arial"/>
                <a:cs typeface="Arial"/>
              </a:rPr>
              <a:t>Address some myths</a:t>
            </a:r>
          </a:p>
          <a:p>
            <a:r>
              <a:rPr lang="en-GB">
                <a:latin typeface="Arial"/>
                <a:cs typeface="Arial"/>
              </a:rPr>
              <a:t>Provide an update for non-chequebook and EPA schools on the current position</a:t>
            </a:r>
          </a:p>
          <a:p>
            <a:r>
              <a:rPr lang="en-GB">
                <a:latin typeface="Arial"/>
                <a:cs typeface="Arial"/>
              </a:rPr>
              <a:t>Share information about the options</a:t>
            </a:r>
          </a:p>
          <a:p>
            <a:pPr marL="292100" indent="-292100"/>
            <a:r>
              <a:rPr lang="en-GB">
                <a:latin typeface="Arial"/>
                <a:cs typeface="Arial"/>
              </a:rPr>
              <a:t>Respond to questions received to date</a:t>
            </a:r>
          </a:p>
          <a:p>
            <a:pPr marL="292100" indent="-292100"/>
            <a:r>
              <a:rPr lang="en-GB">
                <a:latin typeface="Arial"/>
                <a:cs typeface="Arial"/>
              </a:rPr>
              <a:t>Ask for feedback regarding ideas for support </a:t>
            </a:r>
            <a:endParaRPr lang="en-GB">
              <a:latin typeface="Arial" panose="020B0604020202020204" pitchFamily="34" charset="0"/>
              <a:cs typeface="Arial" panose="020B0604020202020204" pitchFamily="34" charset="0"/>
            </a:endParaRPr>
          </a:p>
          <a:p>
            <a:pPr marL="292100" indent="-292100"/>
            <a:r>
              <a:rPr lang="en-GB">
                <a:latin typeface="Arial"/>
                <a:cs typeface="Arial"/>
              </a:rPr>
              <a:t>Provide a reminder of how you can be involved.</a:t>
            </a:r>
          </a:p>
        </p:txBody>
      </p:sp>
    </p:spTree>
    <p:extLst>
      <p:ext uri="{BB962C8B-B14F-4D97-AF65-F5344CB8AC3E}">
        <p14:creationId xmlns:p14="http://schemas.microsoft.com/office/powerpoint/2010/main" val="78123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0A15-095C-EABF-AD87-31741DCAD9EE}"/>
              </a:ext>
            </a:extLst>
          </p:cNvPr>
          <p:cNvSpPr>
            <a:spLocks noGrp="1"/>
          </p:cNvSpPr>
          <p:nvPr>
            <p:ph type="title"/>
          </p:nvPr>
        </p:nvSpPr>
        <p:spPr>
          <a:xfrm>
            <a:off x="321733" y="205978"/>
            <a:ext cx="8229600" cy="745592"/>
          </a:xfrm>
        </p:spPr>
        <p:txBody>
          <a:bodyPr anchor="ctr">
            <a:normAutofit/>
          </a:bodyPr>
          <a:lstStyle/>
          <a:p>
            <a:r>
              <a:rPr lang="en-GB" err="1"/>
              <a:t>Mythbusting</a:t>
            </a:r>
            <a:endParaRPr lang="en-GB"/>
          </a:p>
        </p:txBody>
      </p:sp>
      <p:graphicFrame>
        <p:nvGraphicFramePr>
          <p:cNvPr id="5" name="Content Placeholder 2">
            <a:extLst>
              <a:ext uri="{FF2B5EF4-FFF2-40B4-BE49-F238E27FC236}">
                <a16:creationId xmlns:a16="http://schemas.microsoft.com/office/drawing/2014/main" id="{727C6746-5E4E-4856-6D23-4236795C8DA4}"/>
              </a:ext>
            </a:extLst>
          </p:cNvPr>
          <p:cNvGraphicFramePr>
            <a:graphicFrameLocks noGrp="1"/>
          </p:cNvGraphicFramePr>
          <p:nvPr>
            <p:ph sz="half" idx="1"/>
            <p:extLst>
              <p:ext uri="{D42A27DB-BD31-4B8C-83A1-F6EECF244321}">
                <p14:modId xmlns:p14="http://schemas.microsoft.com/office/powerpoint/2010/main" val="3522909684"/>
              </p:ext>
            </p:extLst>
          </p:nvPr>
        </p:nvGraphicFramePr>
        <p:xfrm>
          <a:off x="238478" y="1064459"/>
          <a:ext cx="8667044" cy="3281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771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1E2D-53C9-584B-DDB6-5CB6399DCD29}"/>
              </a:ext>
            </a:extLst>
          </p:cNvPr>
          <p:cNvSpPr>
            <a:spLocks noGrp="1"/>
          </p:cNvSpPr>
          <p:nvPr>
            <p:ph type="title"/>
          </p:nvPr>
        </p:nvSpPr>
        <p:spPr/>
        <p:txBody>
          <a:bodyPr/>
          <a:lstStyle/>
          <a:p>
            <a:r>
              <a:rPr lang="en-GB"/>
              <a:t>Latest update</a:t>
            </a:r>
          </a:p>
        </p:txBody>
      </p:sp>
      <p:sp>
        <p:nvSpPr>
          <p:cNvPr id="3" name="Content Placeholder 2">
            <a:extLst>
              <a:ext uri="{FF2B5EF4-FFF2-40B4-BE49-F238E27FC236}">
                <a16:creationId xmlns:a16="http://schemas.microsoft.com/office/drawing/2014/main" id="{2ED381A3-203C-922E-3D76-E3E543FF6DC6}"/>
              </a:ext>
            </a:extLst>
          </p:cNvPr>
          <p:cNvSpPr>
            <a:spLocks noGrp="1"/>
          </p:cNvSpPr>
          <p:nvPr>
            <p:ph idx="1"/>
          </p:nvPr>
        </p:nvSpPr>
        <p:spPr>
          <a:xfrm>
            <a:off x="457199" y="1059582"/>
            <a:ext cx="8463963" cy="3394040"/>
          </a:xfrm>
        </p:spPr>
        <p:txBody>
          <a:bodyPr>
            <a:normAutofit/>
          </a:bodyPr>
          <a:lstStyle/>
          <a:p>
            <a:pPr marL="457200"/>
            <a:r>
              <a:rPr lang="en-GB" sz="1800">
                <a:effectLst/>
                <a:latin typeface="+mn-lt"/>
                <a:ea typeface="Times New Roman" panose="02020603050405020304" pitchFamily="18" charset="0"/>
                <a:cs typeface="Times New Roman" panose="02020603050405020304" pitchFamily="18" charset="0"/>
              </a:rPr>
              <a:t>We are considering a full spectrum of options, from 'do nothing' all the way through to the option mentioned in the Cabinet Report of ‘considering sale or transfer of the business activity’ and everything in between. </a:t>
            </a:r>
          </a:p>
          <a:p>
            <a:pPr marL="457200"/>
            <a:r>
              <a:rPr lang="en-GB" sz="1800">
                <a:effectLst/>
                <a:latin typeface="+mn-lt"/>
                <a:ea typeface="Times New Roman" panose="02020603050405020304" pitchFamily="18" charset="0"/>
                <a:cs typeface="Times New Roman" panose="02020603050405020304" pitchFamily="18" charset="0"/>
              </a:rPr>
              <a:t>We are assessing all the options against a set of agreed criteria which include:</a:t>
            </a:r>
            <a:endParaRPr lang="en-GB" sz="1800">
              <a:latin typeface="+mn-lt"/>
              <a:ea typeface="Times New Roman" panose="02020603050405020304" pitchFamily="18" charset="0"/>
              <a:cs typeface="Times New Roman" panose="02020603050405020304" pitchFamily="18" charset="0"/>
            </a:endParaRPr>
          </a:p>
          <a:p>
            <a:pPr marL="683823" lvl="1" indent="-342900">
              <a:buFont typeface="Symbol" panose="05050102010706020507" pitchFamily="18" charset="2"/>
              <a:buChar char=""/>
            </a:pPr>
            <a:r>
              <a:rPr lang="en-GB" sz="1500">
                <a:latin typeface="+mn-lt"/>
                <a:cs typeface="Times New Roman" panose="02020603050405020304" pitchFamily="18" charset="0"/>
              </a:rPr>
              <a:t>Ensuring schools have a workable solution by Sept '25 </a:t>
            </a:r>
          </a:p>
          <a:p>
            <a:pPr marL="683823" lvl="1" indent="-342900">
              <a:buFont typeface="Symbol" panose="05050102010706020507" pitchFamily="18" charset="2"/>
              <a:buChar char=""/>
            </a:pPr>
            <a:r>
              <a:rPr lang="en-GB" sz="1500">
                <a:effectLst/>
                <a:latin typeface="+mn-lt"/>
                <a:ea typeface="Times New Roman" panose="02020603050405020304" pitchFamily="18" charset="0"/>
                <a:cs typeface="Times New Roman" panose="02020603050405020304" pitchFamily="18" charset="0"/>
              </a:rPr>
              <a:t>Supporting the BCC Improvement and Recovery Plan</a:t>
            </a:r>
          </a:p>
          <a:p>
            <a:pPr marL="683823" lvl="1" indent="-342900">
              <a:buFont typeface="Symbol" panose="05050102010706020507" pitchFamily="18" charset="2"/>
              <a:buChar char=""/>
            </a:pPr>
            <a:r>
              <a:rPr lang="en-GB" sz="1500">
                <a:effectLst/>
                <a:latin typeface="+mn-lt"/>
                <a:ea typeface="Times New Roman" panose="02020603050405020304" pitchFamily="18" charset="0"/>
                <a:cs typeface="Times New Roman" panose="02020603050405020304" pitchFamily="18" charset="0"/>
              </a:rPr>
              <a:t>Providing </a:t>
            </a:r>
            <a:r>
              <a:rPr lang="en-GB" sz="1500">
                <a:latin typeface="+mn-lt"/>
                <a:ea typeface="Times New Roman" panose="02020603050405020304" pitchFamily="18" charset="0"/>
                <a:cs typeface="Times New Roman" panose="02020603050405020304" pitchFamily="18" charset="0"/>
              </a:rPr>
              <a:t>value for money</a:t>
            </a:r>
            <a:r>
              <a:rPr lang="en-GB" sz="1500">
                <a:effectLst/>
                <a:latin typeface="+mn-lt"/>
                <a:ea typeface="Times New Roman" panose="02020603050405020304" pitchFamily="18" charset="0"/>
                <a:cs typeface="Times New Roman" panose="02020603050405020304" pitchFamily="18" charset="0"/>
              </a:rPr>
              <a:t> for schools and BCC</a:t>
            </a:r>
          </a:p>
          <a:p>
            <a:pPr marL="683823" lvl="1" indent="-342900">
              <a:buFont typeface="Symbol" panose="05050102010706020507" pitchFamily="18" charset="2"/>
              <a:buChar char=""/>
            </a:pPr>
            <a:r>
              <a:rPr lang="en-GB" sz="1500">
                <a:effectLst/>
                <a:latin typeface="+mn-lt"/>
                <a:ea typeface="Times New Roman" panose="02020603050405020304" pitchFamily="18" charset="0"/>
                <a:cs typeface="Times New Roman" panose="02020603050405020304" pitchFamily="18" charset="0"/>
              </a:rPr>
              <a:t>Ensuring schools have access to appropriate advice and guidance</a:t>
            </a:r>
          </a:p>
          <a:p>
            <a:pPr marL="683823" lvl="1" indent="-342900">
              <a:buFont typeface="Symbol" panose="05050102010706020507" pitchFamily="18" charset="2"/>
              <a:buChar char=""/>
            </a:pPr>
            <a:r>
              <a:rPr lang="en-GB" sz="1500">
                <a:effectLst/>
                <a:latin typeface="+mn-lt"/>
                <a:ea typeface="Times New Roman" panose="02020603050405020304" pitchFamily="18" charset="0"/>
                <a:cs typeface="Times New Roman" panose="02020603050405020304" pitchFamily="18" charset="0"/>
              </a:rPr>
              <a:t>Ensuring schools and BCC can meet their statutory obligations. </a:t>
            </a:r>
          </a:p>
          <a:p>
            <a:pPr marL="0" indent="0">
              <a:buNone/>
            </a:pPr>
            <a:endParaRPr lang="en-GB"/>
          </a:p>
        </p:txBody>
      </p:sp>
    </p:spTree>
    <p:extLst>
      <p:ext uri="{BB962C8B-B14F-4D97-AF65-F5344CB8AC3E}">
        <p14:creationId xmlns:p14="http://schemas.microsoft.com/office/powerpoint/2010/main" val="210581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CBC2E6-BADD-8059-DB0D-9454260B3A73}"/>
              </a:ext>
              <a:ext uri="{C183D7F6-B498-43B3-948B-1728B52AA6E4}">
                <adec:decorative xmlns:adec="http://schemas.microsoft.com/office/drawing/2017/decorative" val="1"/>
              </a:ext>
            </a:extLst>
          </p:cNvPr>
          <p:cNvSpPr txBox="1"/>
          <p:nvPr/>
        </p:nvSpPr>
        <p:spPr>
          <a:xfrm>
            <a:off x="457200" y="1340327"/>
            <a:ext cx="2880670" cy="2462846"/>
          </a:xfrm>
          <a:prstGeom prst="rect">
            <a:avLst/>
          </a:prstGeom>
        </p:spPr>
        <p:txBody>
          <a:bodyPr vert="horz" lIns="77925" tIns="38963" rIns="77925" bIns="38963" rtlCol="0" anchor="t">
            <a:normAutofit fontScale="92500" lnSpcReduction="10000"/>
          </a:bodyPr>
          <a:lstStyle/>
          <a:p>
            <a:pPr>
              <a:spcBef>
                <a:spcPct val="20000"/>
              </a:spcBef>
            </a:pPr>
            <a:r>
              <a:rPr lang="en-US" sz="1600"/>
              <a:t>Key dates</a:t>
            </a:r>
          </a:p>
          <a:p>
            <a:pPr marL="292100" indent="-292100">
              <a:spcBef>
                <a:spcPct val="20000"/>
              </a:spcBef>
              <a:buFont typeface="Wingdings" pitchFamily="2" charset="2"/>
              <a:buChar char="§"/>
            </a:pPr>
            <a:r>
              <a:rPr lang="en-US" sz="1600" b="1"/>
              <a:t>11</a:t>
            </a:r>
            <a:r>
              <a:rPr lang="en-US" sz="1600" b="1" baseline="30000"/>
              <a:t>th</a:t>
            </a:r>
            <a:r>
              <a:rPr lang="en-US" sz="1600" b="1"/>
              <a:t> July </a:t>
            </a:r>
            <a:r>
              <a:rPr lang="en-US" sz="1600"/>
              <a:t>drop-in session will be a listening session to hear your requirements for a future solution</a:t>
            </a:r>
          </a:p>
          <a:p>
            <a:pPr marL="292100" indent="-292100">
              <a:spcBef>
                <a:spcPct val="20000"/>
              </a:spcBef>
              <a:buFont typeface="Wingdings" pitchFamily="2" charset="2"/>
              <a:buChar char="§"/>
            </a:pPr>
            <a:r>
              <a:rPr lang="en-US" sz="1600"/>
              <a:t>Sue Harrison has delegated authority to make the decision, but if we feel the decision needs to go to Cabinet, we will be going to the </a:t>
            </a:r>
            <a:r>
              <a:rPr lang="en-US" sz="1600" b="1"/>
              <a:t>October Cabinet (15</a:t>
            </a:r>
            <a:r>
              <a:rPr lang="en-US" sz="1600" b="1" baseline="30000"/>
              <a:t>th</a:t>
            </a:r>
            <a:r>
              <a:rPr lang="en-US" sz="1600" b="1"/>
              <a:t>)</a:t>
            </a:r>
          </a:p>
        </p:txBody>
      </p:sp>
      <p:pic>
        <p:nvPicPr>
          <p:cNvPr id="7" name="Picture 6">
            <a:extLst>
              <a:ext uri="{FF2B5EF4-FFF2-40B4-BE49-F238E27FC236}">
                <a16:creationId xmlns:a16="http://schemas.microsoft.com/office/drawing/2014/main" id="{DAE533F8-00C1-E6F7-F4F9-EEAC68C5E0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84337" y="1238215"/>
            <a:ext cx="5080134" cy="2667070"/>
          </a:xfrm>
          <a:prstGeom prst="rect">
            <a:avLst/>
          </a:prstGeom>
          <a:noFill/>
        </p:spPr>
      </p:pic>
      <p:sp>
        <p:nvSpPr>
          <p:cNvPr id="2" name="Title 1">
            <a:extLst>
              <a:ext uri="{FF2B5EF4-FFF2-40B4-BE49-F238E27FC236}">
                <a16:creationId xmlns:a16="http://schemas.microsoft.com/office/drawing/2014/main" id="{38E6E7D3-8884-F1E8-A244-9662646B32C0}"/>
              </a:ext>
            </a:extLst>
          </p:cNvPr>
          <p:cNvSpPr>
            <a:spLocks noGrp="1"/>
          </p:cNvSpPr>
          <p:nvPr>
            <p:ph type="title"/>
          </p:nvPr>
        </p:nvSpPr>
        <p:spPr>
          <a:xfrm>
            <a:off x="457200" y="205978"/>
            <a:ext cx="8229600" cy="745592"/>
          </a:xfrm>
        </p:spPr>
        <p:txBody>
          <a:bodyPr vert="horz" lIns="77925" tIns="38963" rIns="77925" bIns="38963" rtlCol="0" anchor="ctr">
            <a:normAutofit/>
          </a:bodyPr>
          <a:lstStyle/>
          <a:p>
            <a:r>
              <a:rPr lang="en-GB"/>
              <a:t>Decision-making timelines	</a:t>
            </a:r>
          </a:p>
        </p:txBody>
      </p:sp>
    </p:spTree>
    <p:extLst>
      <p:ext uri="{BB962C8B-B14F-4D97-AF65-F5344CB8AC3E}">
        <p14:creationId xmlns:p14="http://schemas.microsoft.com/office/powerpoint/2010/main" val="202893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DA3D-32FE-C6B5-FB8F-EC9B15D58D95}"/>
              </a:ext>
            </a:extLst>
          </p:cNvPr>
          <p:cNvSpPr>
            <a:spLocks noGrp="1"/>
          </p:cNvSpPr>
          <p:nvPr>
            <p:ph type="title"/>
          </p:nvPr>
        </p:nvSpPr>
        <p:spPr/>
        <p:txBody>
          <a:bodyPr/>
          <a:lstStyle/>
          <a:p>
            <a:r>
              <a:rPr lang="en-GB"/>
              <a:t>Things for school leaders to consider</a:t>
            </a:r>
          </a:p>
        </p:txBody>
      </p:sp>
      <p:sp>
        <p:nvSpPr>
          <p:cNvPr id="3" name="Content Placeholder 2">
            <a:extLst>
              <a:ext uri="{FF2B5EF4-FFF2-40B4-BE49-F238E27FC236}">
                <a16:creationId xmlns:a16="http://schemas.microsoft.com/office/drawing/2014/main" id="{FD8C690D-3FD9-7F8D-993A-14DF8C0233B9}"/>
              </a:ext>
            </a:extLst>
          </p:cNvPr>
          <p:cNvSpPr>
            <a:spLocks noGrp="1"/>
          </p:cNvSpPr>
          <p:nvPr>
            <p:ph idx="1"/>
          </p:nvPr>
        </p:nvSpPr>
        <p:spPr>
          <a:xfrm>
            <a:off x="457200" y="1059582"/>
            <a:ext cx="8461022" cy="3394040"/>
          </a:xfrm>
        </p:spPr>
        <p:txBody>
          <a:bodyPr/>
          <a:lstStyle/>
          <a:p>
            <a:r>
              <a:rPr lang="en-GB"/>
              <a:t>As a non-chequebook/EPA school, what options do you have to move forward?</a:t>
            </a:r>
          </a:p>
          <a:p>
            <a:pPr marL="732526" lvl="1" indent="-342900">
              <a:buAutoNum type="arabicParenR"/>
            </a:pPr>
            <a:r>
              <a:rPr lang="en-GB"/>
              <a:t>Choose to become a full chequebook school</a:t>
            </a:r>
          </a:p>
          <a:p>
            <a:pPr marL="732526" lvl="1" indent="-342900">
              <a:buAutoNum type="arabicParenR"/>
            </a:pPr>
            <a:r>
              <a:rPr lang="en-GB"/>
              <a:t>Wait for the council to make a decision which you will then need to respond to</a:t>
            </a:r>
          </a:p>
          <a:p>
            <a:pPr marL="391603" indent="-342900"/>
            <a:r>
              <a:rPr lang="en-GB"/>
              <a:t>How can we support you to have full agency in this situation?</a:t>
            </a:r>
          </a:p>
          <a:p>
            <a:pPr marL="391603" indent="-342900"/>
            <a:r>
              <a:rPr lang="en-GB"/>
              <a:t>Schools who have converted to chequebook generally report positive experiences </a:t>
            </a:r>
          </a:p>
          <a:p>
            <a:pPr marL="391603" indent="-342900"/>
            <a:r>
              <a:rPr lang="en-GB"/>
              <a:t>What if your school is in deficit or projecting a deficit?</a:t>
            </a:r>
          </a:p>
        </p:txBody>
      </p:sp>
    </p:spTree>
    <p:extLst>
      <p:ext uri="{BB962C8B-B14F-4D97-AF65-F5344CB8AC3E}">
        <p14:creationId xmlns:p14="http://schemas.microsoft.com/office/powerpoint/2010/main" val="24068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0615-7133-AC3E-4577-E5F122AE184A}"/>
              </a:ext>
            </a:extLst>
          </p:cNvPr>
          <p:cNvSpPr>
            <a:spLocks noGrp="1"/>
          </p:cNvSpPr>
          <p:nvPr>
            <p:ph type="title"/>
          </p:nvPr>
        </p:nvSpPr>
        <p:spPr>
          <a:xfrm>
            <a:off x="457200" y="93089"/>
            <a:ext cx="8229600" cy="745592"/>
          </a:xfrm>
        </p:spPr>
        <p:txBody>
          <a:bodyPr/>
          <a:lstStyle/>
          <a:p>
            <a:r>
              <a:rPr lang="en-GB"/>
              <a:t>Emerging themes from questions received to date</a:t>
            </a:r>
          </a:p>
        </p:txBody>
      </p:sp>
      <p:sp>
        <p:nvSpPr>
          <p:cNvPr id="3" name="Content Placeholder 2">
            <a:extLst>
              <a:ext uri="{FF2B5EF4-FFF2-40B4-BE49-F238E27FC236}">
                <a16:creationId xmlns:a16="http://schemas.microsoft.com/office/drawing/2014/main" id="{58278BB6-DA41-55E2-C81E-50F447175F50}"/>
              </a:ext>
            </a:extLst>
          </p:cNvPr>
          <p:cNvSpPr>
            <a:spLocks noGrp="1"/>
          </p:cNvSpPr>
          <p:nvPr>
            <p:ph idx="1"/>
          </p:nvPr>
        </p:nvSpPr>
        <p:spPr>
          <a:xfrm>
            <a:off x="457200" y="951570"/>
            <a:ext cx="8411966" cy="3621416"/>
          </a:xfrm>
        </p:spPr>
        <p:txBody>
          <a:bodyPr>
            <a:normAutofit/>
          </a:bodyPr>
          <a:lstStyle/>
          <a:p>
            <a:pPr marL="257175" indent="-257175">
              <a:buAutoNum type="arabicPeriod"/>
            </a:pPr>
            <a:r>
              <a:rPr lang="en-GB" sz="1700">
                <a:latin typeface="+mj-lt"/>
                <a:ea typeface="Yu Mincho" panose="02020400000000000000" pitchFamily="18" charset="-128"/>
                <a:cs typeface="Arial" panose="020B0604020202020204" pitchFamily="34" charset="0"/>
              </a:rPr>
              <a:t>We need more clarity on what is happening and the decision-making process.</a:t>
            </a:r>
          </a:p>
          <a:p>
            <a:pPr marL="257175" indent="-257175">
              <a:buAutoNum type="arabicPeriod"/>
            </a:pPr>
            <a:r>
              <a:rPr lang="en-GB" sz="1700">
                <a:latin typeface="+mj-lt"/>
                <a:ea typeface="Yu Mincho" panose="02020400000000000000" pitchFamily="18" charset="-128"/>
                <a:cs typeface="Arial" panose="020B0604020202020204" pitchFamily="34" charset="0"/>
              </a:rPr>
              <a:t>We need a detailed timeline for this process.  What are the key decision and information sharing dates?</a:t>
            </a:r>
          </a:p>
          <a:p>
            <a:pPr marL="257175" indent="-257175">
              <a:buAutoNum type="arabicPeriod"/>
            </a:pPr>
            <a:r>
              <a:rPr lang="en-GB" sz="1700">
                <a:latin typeface="+mj-lt"/>
                <a:ea typeface="Yu Mincho" panose="02020400000000000000" pitchFamily="18" charset="-128"/>
                <a:cs typeface="Arial" panose="020B0604020202020204" pitchFamily="34" charset="0"/>
              </a:rPr>
              <a:t>If there is a new system, how will they ensure there is no repeat of the issues with Oracle?</a:t>
            </a:r>
          </a:p>
          <a:p>
            <a:pPr marL="257175" indent="-257175">
              <a:buAutoNum type="arabicPeriod"/>
            </a:pPr>
            <a:r>
              <a:rPr lang="en-GB" sz="1700">
                <a:latin typeface="+mj-lt"/>
                <a:ea typeface="Yu Mincho" panose="02020400000000000000" pitchFamily="18" charset="-128"/>
                <a:cs typeface="Arial" panose="020B0604020202020204" pitchFamily="34" charset="0"/>
              </a:rPr>
              <a:t>What is the future of schools traded services and how will BCC support with any transition to new providers if that is needed?</a:t>
            </a:r>
          </a:p>
          <a:p>
            <a:pPr marL="257175" indent="-257175">
              <a:buAutoNum type="arabicPeriod"/>
            </a:pPr>
            <a:r>
              <a:rPr lang="en-GB" sz="1700">
                <a:latin typeface="+mj-lt"/>
                <a:ea typeface="Yu Mincho" panose="02020400000000000000" pitchFamily="18" charset="-128"/>
                <a:cs typeface="Arial" panose="020B0604020202020204" pitchFamily="34" charset="0"/>
              </a:rPr>
              <a:t>Effective communication from BCC to schools, and vice versa, is essential in this process.</a:t>
            </a:r>
          </a:p>
          <a:p>
            <a:pPr marL="257175" indent="-257175">
              <a:buAutoNum type="arabicPeriod"/>
            </a:pPr>
            <a:r>
              <a:rPr lang="en-GB" sz="1700">
                <a:latin typeface="+mj-lt"/>
                <a:ea typeface="Yu Mincho" panose="02020400000000000000" pitchFamily="18" charset="-128"/>
                <a:cs typeface="Arial" panose="020B0604020202020204" pitchFamily="34" charset="0"/>
              </a:rPr>
              <a:t>There is a wealth of expertise and experience in schools.  We must ensure that School Business Managers are involved in this process.</a:t>
            </a:r>
          </a:p>
          <a:p>
            <a:pPr marL="257175" indent="-257175">
              <a:buAutoNum type="arabicPeriod"/>
            </a:pPr>
            <a:r>
              <a:rPr lang="en-GB" sz="1700">
                <a:latin typeface="+mj-lt"/>
                <a:ea typeface="Yu Mincho" panose="02020400000000000000" pitchFamily="18" charset="-128"/>
                <a:cs typeface="Arial" panose="020B0604020202020204" pitchFamily="34" charset="0"/>
              </a:rPr>
              <a:t>Specific financial and technical questions.</a:t>
            </a:r>
          </a:p>
        </p:txBody>
      </p:sp>
    </p:spTree>
    <p:extLst>
      <p:ext uri="{BB962C8B-B14F-4D97-AF65-F5344CB8AC3E}">
        <p14:creationId xmlns:p14="http://schemas.microsoft.com/office/powerpoint/2010/main" val="26425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57EF-1DAE-BA1A-C3EA-07F3C9111432}"/>
              </a:ext>
            </a:extLst>
          </p:cNvPr>
          <p:cNvSpPr>
            <a:spLocks noGrp="1"/>
          </p:cNvSpPr>
          <p:nvPr>
            <p:ph type="title"/>
          </p:nvPr>
        </p:nvSpPr>
        <p:spPr/>
        <p:txBody>
          <a:bodyPr/>
          <a:lstStyle/>
          <a:p>
            <a:r>
              <a:rPr lang="en-GB"/>
              <a:t>Suggested support</a:t>
            </a:r>
          </a:p>
        </p:txBody>
      </p:sp>
      <p:sp>
        <p:nvSpPr>
          <p:cNvPr id="3" name="Content Placeholder 2">
            <a:extLst>
              <a:ext uri="{FF2B5EF4-FFF2-40B4-BE49-F238E27FC236}">
                <a16:creationId xmlns:a16="http://schemas.microsoft.com/office/drawing/2014/main" id="{DD942FFF-EE39-16EA-7473-1C25D764BC33}"/>
              </a:ext>
            </a:extLst>
          </p:cNvPr>
          <p:cNvSpPr>
            <a:spLocks noGrp="1"/>
          </p:cNvSpPr>
          <p:nvPr>
            <p:ph idx="1"/>
          </p:nvPr>
        </p:nvSpPr>
        <p:spPr>
          <a:xfrm>
            <a:off x="457199" y="1059582"/>
            <a:ext cx="8573911" cy="3394040"/>
          </a:xfrm>
        </p:spPr>
        <p:txBody>
          <a:bodyPr/>
          <a:lstStyle/>
          <a:p>
            <a:r>
              <a:rPr lang="en-GB"/>
              <a:t>Buddying system with chequebook schools local to you, as suggested at the drop-in session</a:t>
            </a:r>
          </a:p>
          <a:p>
            <a:r>
              <a:rPr lang="en-GB"/>
              <a:t>A briefing slide for use at governing board meetings</a:t>
            </a:r>
          </a:p>
          <a:p>
            <a:r>
              <a:rPr lang="en-GB"/>
              <a:t>Sessions and webinars by school type, meeting with non-chequebook/EPA schools as a group</a:t>
            </a:r>
          </a:p>
          <a:p>
            <a:r>
              <a:rPr lang="en-GB"/>
              <a:t>A guide on converting to full chequebook</a:t>
            </a:r>
          </a:p>
          <a:p>
            <a:r>
              <a:rPr lang="en-GB"/>
              <a:t>Tailored support for schools in deficit or projecting a deficit</a:t>
            </a:r>
          </a:p>
          <a:p>
            <a:pPr marL="0" indent="0">
              <a:buNone/>
            </a:pPr>
            <a:endParaRPr lang="en-GB" b="1"/>
          </a:p>
          <a:p>
            <a:pPr marL="0" indent="0" algn="ctr">
              <a:buNone/>
            </a:pPr>
            <a:r>
              <a:rPr lang="en-GB" b="1"/>
              <a:t>Feedback on this and any other suggestions?</a:t>
            </a:r>
          </a:p>
        </p:txBody>
      </p:sp>
    </p:spTree>
    <p:extLst>
      <p:ext uri="{BB962C8B-B14F-4D97-AF65-F5344CB8AC3E}">
        <p14:creationId xmlns:p14="http://schemas.microsoft.com/office/powerpoint/2010/main" val="28111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85C4-4225-66CF-69BF-573A188F6D43}"/>
              </a:ext>
            </a:extLst>
          </p:cNvPr>
          <p:cNvSpPr>
            <a:spLocks noGrp="1"/>
          </p:cNvSpPr>
          <p:nvPr>
            <p:ph type="title"/>
          </p:nvPr>
        </p:nvSpPr>
        <p:spPr>
          <a:xfrm>
            <a:off x="457200" y="191068"/>
            <a:ext cx="8229600" cy="745592"/>
          </a:xfrm>
        </p:spPr>
        <p:txBody>
          <a:bodyPr/>
          <a:lstStyle/>
          <a:p>
            <a:r>
              <a:rPr lang="en-GB"/>
              <a:t>How you can be involved</a:t>
            </a:r>
          </a:p>
        </p:txBody>
      </p:sp>
      <p:sp>
        <p:nvSpPr>
          <p:cNvPr id="3" name="Content Placeholder 2">
            <a:extLst>
              <a:ext uri="{FF2B5EF4-FFF2-40B4-BE49-F238E27FC236}">
                <a16:creationId xmlns:a16="http://schemas.microsoft.com/office/drawing/2014/main" id="{30D0FE6E-78A6-CD88-2137-EA6879582A1E}"/>
              </a:ext>
            </a:extLst>
          </p:cNvPr>
          <p:cNvSpPr>
            <a:spLocks noGrp="1"/>
          </p:cNvSpPr>
          <p:nvPr>
            <p:ph idx="1"/>
          </p:nvPr>
        </p:nvSpPr>
        <p:spPr>
          <a:xfrm>
            <a:off x="457200" y="951570"/>
            <a:ext cx="8686800" cy="3394040"/>
          </a:xfrm>
        </p:spPr>
        <p:txBody>
          <a:bodyPr>
            <a:normAutofit lnSpcReduction="10000"/>
          </a:bodyPr>
          <a:lstStyle/>
          <a:p>
            <a:r>
              <a:rPr lang="en-GB"/>
              <a:t>Fortnightly drop-in sessions:</a:t>
            </a:r>
          </a:p>
          <a:p>
            <a:pPr lvl="1"/>
            <a:r>
              <a:rPr lang="en-GB" b="1">
                <a:latin typeface="+mj-lt"/>
              </a:rPr>
              <a:t>Thursday 27</a:t>
            </a:r>
            <a:r>
              <a:rPr lang="en-GB" b="1" baseline="30000">
                <a:latin typeface="+mj-lt"/>
              </a:rPr>
              <a:t>th</a:t>
            </a:r>
            <a:r>
              <a:rPr lang="en-GB" b="1">
                <a:latin typeface="+mj-lt"/>
              </a:rPr>
              <a:t> June on Teams </a:t>
            </a:r>
            <a:r>
              <a:rPr lang="en-GB">
                <a:latin typeface="+mj-lt"/>
              </a:rPr>
              <a:t>	</a:t>
            </a:r>
          </a:p>
          <a:p>
            <a:pPr marL="779252" lvl="2" indent="0">
              <a:buNone/>
            </a:pPr>
            <a:r>
              <a:rPr lang="en-GB" sz="1700">
                <a:latin typeface="+mj-lt"/>
              </a:rPr>
              <a:t>Sharing of detailed timeline and the decision-making / information sharing process</a:t>
            </a:r>
          </a:p>
          <a:p>
            <a:pPr lvl="1"/>
            <a:r>
              <a:rPr lang="en-GB" b="1">
                <a:latin typeface="+mj-lt"/>
              </a:rPr>
              <a:t>Thursday 11th July on Teams </a:t>
            </a:r>
            <a:r>
              <a:rPr lang="en-GB" sz="1700">
                <a:latin typeface="+mj-lt"/>
              </a:rPr>
              <a:t>	</a:t>
            </a:r>
          </a:p>
          <a:p>
            <a:pPr marL="389626" lvl="1" indent="0">
              <a:buNone/>
            </a:pPr>
            <a:r>
              <a:rPr lang="en-GB">
                <a:latin typeface="+mj-lt"/>
              </a:rPr>
              <a:t>	</a:t>
            </a:r>
            <a:r>
              <a:rPr lang="en-GB" sz="1700">
                <a:latin typeface="+mj-lt"/>
              </a:rPr>
              <a:t>Detailed school requirements gathering session</a:t>
            </a:r>
            <a:endParaRPr lang="en-GB" sz="1800">
              <a:latin typeface="+mj-lt"/>
            </a:endParaRPr>
          </a:p>
          <a:p>
            <a:pPr marL="292219" indent="-292219">
              <a:spcBef>
                <a:spcPct val="20000"/>
              </a:spcBef>
              <a:buFont typeface="Wingdings" pitchFamily="2" charset="2"/>
              <a:buChar char="§"/>
            </a:pPr>
            <a:r>
              <a:rPr lang="en-GB"/>
              <a:t>11 July listening session </a:t>
            </a:r>
            <a:r>
              <a:rPr lang="en-US" sz="2000"/>
              <a:t>to hear your requirements for a future solution</a:t>
            </a:r>
          </a:p>
          <a:p>
            <a:r>
              <a:rPr lang="en-GB"/>
              <a:t>Send questions by contacting </a:t>
            </a:r>
            <a:r>
              <a:rPr lang="en-GB">
                <a:hlinkClick r:id="rId2"/>
              </a:rPr>
              <a:t>OracleSchoolsRelationship@Birmingham.gov.uk</a:t>
            </a:r>
            <a:r>
              <a:rPr lang="en-GB"/>
              <a:t> </a:t>
            </a:r>
          </a:p>
          <a:p>
            <a:r>
              <a:rPr lang="en-GB"/>
              <a:t>Working group for the remainder of the project when we know which option we will be progressing</a:t>
            </a:r>
          </a:p>
          <a:p>
            <a:pPr marL="0" indent="0">
              <a:buNone/>
            </a:pPr>
            <a:endParaRPr lang="en-GB">
              <a:highlight>
                <a:srgbClr val="FFFF00"/>
              </a:highlight>
            </a:endParaRPr>
          </a:p>
          <a:p>
            <a:endParaRPr lang="en-GB">
              <a:highlight>
                <a:srgbClr val="FFFF00"/>
              </a:highlight>
            </a:endParaRPr>
          </a:p>
        </p:txBody>
      </p:sp>
    </p:spTree>
    <p:extLst>
      <p:ext uri="{BB962C8B-B14F-4D97-AF65-F5344CB8AC3E}">
        <p14:creationId xmlns:p14="http://schemas.microsoft.com/office/powerpoint/2010/main" val="305930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178b4056-ba18-4fa2-a823-b310cff2aed3"/>
</p:tagLst>
</file>

<file path=ppt/theme/theme1.xml><?xml version="1.0" encoding="utf-8"?>
<a:theme xmlns:a="http://schemas.openxmlformats.org/drawingml/2006/main" name="RRR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5.xml><?xml version="1.0" encoding="utf-8"?>
<a:theme xmlns:a="http://schemas.openxmlformats.org/drawingml/2006/main" name="1_RRR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14C0A1052D1F43BE81F9A72A10223B" ma:contentTypeVersion="10" ma:contentTypeDescription="Create a new document." ma:contentTypeScope="" ma:versionID="37731881bba98ff2e0cb3fb7c27fd27f">
  <xsd:schema xmlns:xsd="http://www.w3.org/2001/XMLSchema" xmlns:xs="http://www.w3.org/2001/XMLSchema" xmlns:p="http://schemas.microsoft.com/office/2006/metadata/properties" xmlns:ns2="799ac862-91aa-4989-9d03-bdbfe8b3a13a" xmlns:ns3="2c855cc1-7b3f-41c8-a6bd-e0c2c9c81468" targetNamespace="http://schemas.microsoft.com/office/2006/metadata/properties" ma:root="true" ma:fieldsID="12a63c020e97887d2ed0202d4e60bd8e" ns2:_="" ns3:_="">
    <xsd:import namespace="799ac862-91aa-4989-9d03-bdbfe8b3a13a"/>
    <xsd:import namespace="2c855cc1-7b3f-41c8-a6bd-e0c2c9c814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9ac862-91aa-4989-9d03-bdbfe8b3a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55cc1-7b3f-41c8-a6bd-e0c2c9c814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E03D2-F375-46B2-A89A-B3E83DF0526E}">
  <ds:schemaRef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2c855cc1-7b3f-41c8-a6bd-e0c2c9c81468"/>
    <ds:schemaRef ds:uri="799ac862-91aa-4989-9d03-bdbfe8b3a13a"/>
    <ds:schemaRef ds:uri="http://www.w3.org/XML/1998/namespace"/>
  </ds:schemaRefs>
</ds:datastoreItem>
</file>

<file path=customXml/itemProps2.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3.xml><?xml version="1.0" encoding="utf-8"?>
<ds:datastoreItem xmlns:ds="http://schemas.openxmlformats.org/officeDocument/2006/customXml" ds:itemID="{52E2E4A3-88E4-4590-AE41-58C8BFF0D79A}">
  <ds:schemaRefs>
    <ds:schemaRef ds:uri="2c855cc1-7b3f-41c8-a6bd-e0c2c9c81468"/>
    <ds:schemaRef ds:uri="799ac862-91aa-4989-9d03-bdbfe8b3a1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0</TotalTime>
  <Words>719</Words>
  <Application>Microsoft Office PowerPoint</Application>
  <PresentationFormat>On-screen Show (16:9)</PresentationFormat>
  <Paragraphs>70</Paragraphs>
  <Slides>10</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vt:i4>
      </vt:variant>
    </vt:vector>
  </HeadingPairs>
  <TitlesOfParts>
    <vt:vector size="21" baseType="lpstr">
      <vt:lpstr>Arial</vt:lpstr>
      <vt:lpstr>Arial Nova</vt:lpstr>
      <vt:lpstr>Arial Nova Light</vt:lpstr>
      <vt:lpstr>Calibri</vt:lpstr>
      <vt:lpstr>Symbol</vt:lpstr>
      <vt:lpstr>Wingdings</vt:lpstr>
      <vt:lpstr>RRR 16:9 Master </vt:lpstr>
      <vt:lpstr>RESET 16:9 Master </vt:lpstr>
      <vt:lpstr>RESHAPE 16:9 Master </vt:lpstr>
      <vt:lpstr>RESTART 16:9 Master </vt:lpstr>
      <vt:lpstr>1_RRR 16:9 Master </vt:lpstr>
      <vt:lpstr>Oracle Finance, Payroll and HR</vt:lpstr>
      <vt:lpstr>Welcome and thank you for coming</vt:lpstr>
      <vt:lpstr>Mythbusting</vt:lpstr>
      <vt:lpstr>Latest update</vt:lpstr>
      <vt:lpstr>Decision-making timelines </vt:lpstr>
      <vt:lpstr>Things for school leaders to consider</vt:lpstr>
      <vt:lpstr>Emerging themes from questions received to date</vt:lpstr>
      <vt:lpstr>Suggested support</vt:lpstr>
      <vt:lpstr>How you can be involved</vt:lpstr>
      <vt:lpstr>Thank you and questions</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Jeremy White</cp:lastModifiedBy>
  <cp:revision>3</cp:revision>
  <dcterms:created xsi:type="dcterms:W3CDTF">2021-03-24T14:08:26Z</dcterms:created>
  <dcterms:modified xsi:type="dcterms:W3CDTF">2024-06-25T12:32:31Z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0x010100FE14C0A1052D1F43BE81F9A72A10223B</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y fmtid="{D5CDD505-2E9C-101B-9397-08002B2CF9AE}" pid="14" name="MSIP_Label_39d8be9e-c8d9-4b9c-bd40-2c27cc7ea2e6_Enabled">
    <vt:lpwstr>true</vt:lpwstr>
  </property>
  <property fmtid="{D5CDD505-2E9C-101B-9397-08002B2CF9AE}" pid="15" name="MSIP_Label_39d8be9e-c8d9-4b9c-bd40-2c27cc7ea2e6_SetDate">
    <vt:lpwstr>2024-04-26T09:42:00Z</vt:lpwstr>
  </property>
  <property fmtid="{D5CDD505-2E9C-101B-9397-08002B2CF9AE}" pid="16" name="MSIP_Label_39d8be9e-c8d9-4b9c-bd40-2c27cc7ea2e6_Method">
    <vt:lpwstr>Standard</vt:lpwstr>
  </property>
  <property fmtid="{D5CDD505-2E9C-101B-9397-08002B2CF9AE}" pid="17" name="MSIP_Label_39d8be9e-c8d9-4b9c-bd40-2c27cc7ea2e6_Name">
    <vt:lpwstr>39d8be9e-c8d9-4b9c-bd40-2c27cc7ea2e6</vt:lpwstr>
  </property>
  <property fmtid="{D5CDD505-2E9C-101B-9397-08002B2CF9AE}" pid="18" name="MSIP_Label_39d8be9e-c8d9-4b9c-bd40-2c27cc7ea2e6_SiteId">
    <vt:lpwstr>a8b4324f-155c-4215-a0f1-7ed8cc9a992f</vt:lpwstr>
  </property>
  <property fmtid="{D5CDD505-2E9C-101B-9397-08002B2CF9AE}" pid="19" name="MSIP_Label_39d8be9e-c8d9-4b9c-bd40-2c27cc7ea2e6_ActionId">
    <vt:lpwstr>fc6d4104-d3f4-4204-961c-2f44fef10804</vt:lpwstr>
  </property>
  <property fmtid="{D5CDD505-2E9C-101B-9397-08002B2CF9AE}" pid="20" name="MSIP_Label_39d8be9e-c8d9-4b9c-bd40-2c27cc7ea2e6_ContentBits">
    <vt:lpwstr>0</vt:lpwstr>
  </property>
</Properties>
</file>