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4" r:id="rId5"/>
    <p:sldMasterId id="2147483681" r:id="rId6"/>
    <p:sldMasterId id="2147483688" r:id="rId7"/>
  </p:sldMasterIdLst>
  <p:notesMasterIdLst>
    <p:notesMasterId r:id="rId29"/>
  </p:notesMasterIdLst>
  <p:handoutMasterIdLst>
    <p:handoutMasterId r:id="rId30"/>
  </p:handoutMasterIdLst>
  <p:sldIdLst>
    <p:sldId id="256" r:id="rId8"/>
    <p:sldId id="284" r:id="rId9"/>
    <p:sldId id="266" r:id="rId10"/>
    <p:sldId id="257" r:id="rId11"/>
    <p:sldId id="268" r:id="rId12"/>
    <p:sldId id="269" r:id="rId13"/>
    <p:sldId id="270" r:id="rId14"/>
    <p:sldId id="271" r:id="rId15"/>
    <p:sldId id="272" r:id="rId16"/>
    <p:sldId id="267" r:id="rId17"/>
    <p:sldId id="275" r:id="rId18"/>
    <p:sldId id="277" r:id="rId19"/>
    <p:sldId id="278" r:id="rId20"/>
    <p:sldId id="273" r:id="rId21"/>
    <p:sldId id="274" r:id="rId22"/>
    <p:sldId id="276" r:id="rId23"/>
    <p:sldId id="279" r:id="rId24"/>
    <p:sldId id="280" r:id="rId25"/>
    <p:sldId id="281" r:id="rId26"/>
    <p:sldId id="282" r:id="rId27"/>
    <p:sldId id="283" r:id="rId28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0C58"/>
    <a:srgbClr val="DC582A"/>
    <a:srgbClr val="1E6F30"/>
    <a:srgbClr val="005EB8"/>
    <a:srgbClr val="D00070"/>
    <a:srgbClr val="84329B"/>
    <a:srgbClr val="D31873"/>
    <a:srgbClr val="00A6E0"/>
    <a:srgbClr val="78449B"/>
    <a:srgbClr val="E15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>
      <p:cViewPr varScale="1">
        <p:scale>
          <a:sx n="80" d="100"/>
          <a:sy n="80" d="100"/>
        </p:scale>
        <p:origin x="52" y="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596" y="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A71174-EE1C-CCA8-3F6F-26C96F534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AB4F3-4782-07E4-A430-00495EB7DD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00032-4755-4853-A1C7-86F1521116B9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38C70-27A4-7087-AE8B-4736D52196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388BB-0E68-398D-0546-63A0F93F28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B9A2E-D9EA-449F-83F7-02E3D59A3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99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A597-D0FC-49B8-89F5-D53AACD26BB3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BD850-0564-4E4B-BE85-B7205CE7C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1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5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27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91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7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741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7563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7741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1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1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2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27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91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2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741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7563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7741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5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6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7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5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3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1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27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91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741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7563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7741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4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27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91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1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741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7563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7741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0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8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F4814FA2-8781-4A40-BC3B-4467FA290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9201" r="63387" b="41600"/>
          <a:stretch/>
        </p:blipFill>
        <p:spPr>
          <a:xfrm>
            <a:off x="611560" y="987574"/>
            <a:ext cx="273630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bg1"/>
                </a:solidFill>
                <a:latin typeface="Arial Nov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40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5" y="7290"/>
            <a:ext cx="9138582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07"/>
            <a:ext cx="8229600" cy="331581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2483768" y="4731990"/>
            <a:ext cx="792088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PAGE </a:t>
            </a:r>
            <a:fld id="{45A89BE1-5792-4ACB-BF4C-7FAB88C6C5B7}" type="slidenum">
              <a:rPr lang="en-GB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‹#›</a:t>
            </a:fld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7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1" r:id="rId6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974065" indent="-194813" algn="l" defTabSz="779252" rtl="0" eaLnBrk="1" latinLnBrk="0" hangingPunct="1">
        <a:spcBef>
          <a:spcPct val="20000"/>
        </a:spcBef>
        <a:buFont typeface="Arial Nova Light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" y="761"/>
            <a:ext cx="9138581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07"/>
            <a:ext cx="8229600" cy="331581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2483768" y="4731990"/>
            <a:ext cx="792088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t>PAGE </a:t>
            </a:r>
            <a:fld id="{45A89BE1-5792-4ACB-BF4C-7FAB88C6C5B7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pPr marL="0" marR="0" lvl="0" indent="0" algn="l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4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5" r:id="rId2"/>
    <p:sldLayoutId id="2147483676" r:id="rId3"/>
    <p:sldLayoutId id="2147483677" r:id="rId4"/>
    <p:sldLayoutId id="2147483678" r:id="rId5"/>
    <p:sldLayoutId id="2147483679" r:id="rId6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974065" indent="-194813" algn="l" defTabSz="779252" rtl="0" eaLnBrk="1" latinLnBrk="0" hangingPunct="1">
        <a:spcBef>
          <a:spcPct val="20000"/>
        </a:spcBef>
        <a:buFont typeface="Arial Nova Light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" y="761"/>
            <a:ext cx="9138581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07"/>
            <a:ext cx="8229600" cy="331581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2483768" y="4731990"/>
            <a:ext cx="792088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t>PAGE </a:t>
            </a:r>
            <a:fld id="{45A89BE1-5792-4ACB-BF4C-7FAB88C6C5B7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pPr marL="0" marR="0" lvl="0" indent="0" algn="l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70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6" r:id="rId2"/>
    <p:sldLayoutId id="2147483683" r:id="rId3"/>
    <p:sldLayoutId id="2147483684" r:id="rId4"/>
    <p:sldLayoutId id="2147483685" r:id="rId5"/>
    <p:sldLayoutId id="2147483686" r:id="rId6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974065" indent="-194813" algn="l" defTabSz="779252" rtl="0" eaLnBrk="1" latinLnBrk="0" hangingPunct="1">
        <a:spcBef>
          <a:spcPct val="20000"/>
        </a:spcBef>
        <a:buFont typeface="Arial Nova Light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" y="761"/>
            <a:ext cx="9138581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07"/>
            <a:ext cx="8229600" cy="331581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2483768" y="4731990"/>
            <a:ext cx="792088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t>PAGE </a:t>
            </a:r>
            <a:fld id="{45A89BE1-5792-4ACB-BF4C-7FAB88C6C5B7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pPr marL="0" marR="0" lvl="0" indent="0" algn="l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3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  <p:sldLayoutId id="2147483690" r:id="rId3"/>
    <p:sldLayoutId id="2147483691" r:id="rId4"/>
    <p:sldLayoutId id="2147483692" r:id="rId5"/>
    <p:sldLayoutId id="2147483693" r:id="rId6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974065" indent="-194813" algn="l" defTabSz="779252" rtl="0" eaLnBrk="1" latinLnBrk="0" hangingPunct="1">
        <a:spcBef>
          <a:spcPct val="20000"/>
        </a:spcBef>
        <a:buFont typeface="Arial Nova Light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schoolsaccruals@birmingham.gov.uk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Guidance and Instructions for Non-Cheque Book &amp; EPA Schools – Accrual Submission and Evidence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Schools Funding Team</a:t>
            </a:r>
          </a:p>
        </p:txBody>
      </p:sp>
    </p:spTree>
    <p:extLst>
      <p:ext uri="{BB962C8B-B14F-4D97-AF65-F5344CB8AC3E}">
        <p14:creationId xmlns:p14="http://schemas.microsoft.com/office/powerpoint/2010/main" val="35159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Instructions for Completing Journal Compiler</a:t>
            </a:r>
          </a:p>
        </p:txBody>
      </p:sp>
    </p:spTree>
    <p:extLst>
      <p:ext uri="{BB962C8B-B14F-4D97-AF65-F5344CB8AC3E}">
        <p14:creationId xmlns:p14="http://schemas.microsoft.com/office/powerpoint/2010/main" val="188750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Accruals will be processed using the standard Journal Compiler Form. 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Debtors and Creditors MUST BE submitted in separate compilers</a:t>
            </a:r>
            <a:r>
              <a:rPr lang="en-GB" sz="1600" dirty="0"/>
              <a:t>. 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Debtors and Creditors MUST NOT be netted off.</a:t>
            </a:r>
          </a:p>
          <a:p>
            <a:r>
              <a:rPr lang="en-GB" sz="1600" dirty="0"/>
              <a:t>Each accrual journal compiler should be </a:t>
            </a:r>
            <a:r>
              <a:rPr lang="en-GB" sz="1600" b="1" dirty="0">
                <a:solidFill>
                  <a:srgbClr val="FF0000"/>
                </a:solidFill>
              </a:rPr>
              <a:t>supported by a file with relevant evidence</a:t>
            </a:r>
            <a:r>
              <a:rPr lang="en-GB" sz="1600" dirty="0"/>
              <a:t>. It is an Oracle process requirement that supporting evidence is attached when the accrual journal compiler is loaded. We recommend an Excel Spreadsheet use separate worksheets for each accrual line. </a:t>
            </a:r>
          </a:p>
          <a:p>
            <a:r>
              <a:rPr lang="en-GB" sz="1600" dirty="0"/>
              <a:t>Evidence must be cross referenced to the accrual line. </a:t>
            </a:r>
          </a:p>
          <a:p>
            <a:r>
              <a:rPr lang="en-GB" sz="1600" dirty="0"/>
              <a:t>If several items of evidence make up one accrual line, then please ensure that a summary is included so that it can easily be tracked back to the line total. 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14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Available Creditor Balance Sheet Codes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2" name="Picture 1" descr="Table of CIPD balance sheet codes">
            <a:extLst>
              <a:ext uri="{FF2B5EF4-FFF2-40B4-BE49-F238E27FC236}">
                <a16:creationId xmlns:a16="http://schemas.microsoft.com/office/drawing/2014/main" id="{3EEE6D51-8FBE-1EB6-3A10-A48335BDFC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755576" y="931028"/>
            <a:ext cx="7846693" cy="35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6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Available Debtor Balance Sheet Codes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3" name="Picture 2" descr="Table of available balance sheet codes">
            <a:extLst>
              <a:ext uri="{FF2B5EF4-FFF2-40B4-BE49-F238E27FC236}">
                <a16:creationId xmlns:a16="http://schemas.microsoft.com/office/drawing/2014/main" id="{40868867-5422-9A83-8646-DDE6201ADB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971600" y="843558"/>
            <a:ext cx="6552728" cy="368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 for Completion (Step 1)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/>
              <a:t>Enter information into the face of the journal first.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You will only need to complete the “Description” and “Original Reference” cells. 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“Description” </a:t>
            </a:r>
            <a:r>
              <a:rPr lang="en-GB" sz="1400" dirty="0"/>
              <a:t>should be “(School Name) 23/24 Creditors/Debtors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“Original Reference” </a:t>
            </a:r>
            <a:r>
              <a:rPr lang="en-GB" sz="1400" dirty="0"/>
              <a:t>should be the email address of the individual completing the journal.</a:t>
            </a:r>
          </a:p>
          <a:p>
            <a:endParaRPr lang="en-GB" sz="1700" dirty="0"/>
          </a:p>
        </p:txBody>
      </p:sp>
      <p:pic>
        <p:nvPicPr>
          <p:cNvPr id="2" name="Picture 1" descr="Exaple of journal information entries">
            <a:extLst>
              <a:ext uri="{FF2B5EF4-FFF2-40B4-BE49-F238E27FC236}">
                <a16:creationId xmlns:a16="http://schemas.microsoft.com/office/drawing/2014/main" id="{ACF549A2-86ED-FAFA-2C5E-1CBB148A35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347614"/>
            <a:ext cx="2448272" cy="20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1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 for Completion (Step 2)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Entity: B1</a:t>
            </a:r>
          </a:p>
          <a:p>
            <a:r>
              <a:rPr lang="en-GB" sz="1600" dirty="0"/>
              <a:t>Cost Centre: School Cost Centre (Use Oracle Mapping File to convert SAP code to Oracle)</a:t>
            </a:r>
          </a:p>
          <a:p>
            <a:r>
              <a:rPr lang="en-GB" sz="1600" dirty="0"/>
              <a:t>Subjective: (Use Oracle Mapping File to Convert SAP code to Oracle)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Fund: ED1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Project: JZZZZZ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Sub Analysis: TV1L0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Spare 1: JZZZ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Spare 2: JXXX</a:t>
            </a:r>
          </a:p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5" name="Picture 4" descr="Snippet of a journal document">
            <a:extLst>
              <a:ext uri="{FF2B5EF4-FFF2-40B4-BE49-F238E27FC236}">
                <a16:creationId xmlns:a16="http://schemas.microsoft.com/office/drawing/2014/main" id="{F3036E64-5936-EDB9-372A-D1BF88E731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666823"/>
            <a:ext cx="7488832" cy="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8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 for Completion (Step 3)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/>
              <a:t>Split out accruals one per line, though </a:t>
            </a:r>
            <a:r>
              <a:rPr lang="en-GB" sz="1400" b="1" dirty="0">
                <a:solidFill>
                  <a:srgbClr val="FF0000"/>
                </a:solidFill>
              </a:rPr>
              <a:t>each accrual should have two lines; </a:t>
            </a:r>
            <a:r>
              <a:rPr lang="en-GB" sz="1400" dirty="0"/>
              <a:t>one line for the relevant subjective code and another for the relevant balance sheet code.</a:t>
            </a:r>
          </a:p>
          <a:p>
            <a:r>
              <a:rPr lang="en-GB" sz="1400" dirty="0"/>
              <a:t>Enter </a:t>
            </a:r>
            <a:r>
              <a:rPr lang="en-GB" sz="1400" b="1" dirty="0">
                <a:solidFill>
                  <a:srgbClr val="FF0000"/>
                </a:solidFill>
              </a:rPr>
              <a:t>positive figures in both debit and credit columns</a:t>
            </a:r>
            <a:r>
              <a:rPr lang="en-GB" sz="1400" dirty="0"/>
              <a:t>. Figures must be to two decimal places. </a:t>
            </a:r>
            <a:r>
              <a:rPr lang="en-GB" sz="1400" b="1" dirty="0">
                <a:solidFill>
                  <a:srgbClr val="FF0000"/>
                </a:solidFill>
              </a:rPr>
              <a:t>Total of debits </a:t>
            </a:r>
            <a:r>
              <a:rPr lang="en-GB" sz="1400" dirty="0"/>
              <a:t>on the journal compiler </a:t>
            </a:r>
            <a:r>
              <a:rPr lang="en-GB" sz="1400" b="1" dirty="0">
                <a:solidFill>
                  <a:srgbClr val="FF0000"/>
                </a:solidFill>
              </a:rPr>
              <a:t>should balance to the total of credits.</a:t>
            </a:r>
            <a:r>
              <a:rPr lang="en-GB" sz="1400" dirty="0"/>
              <a:t> 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Example of a Creditor Entry:</a:t>
            </a:r>
          </a:p>
          <a:p>
            <a:endParaRPr lang="en-GB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400" dirty="0"/>
          </a:p>
          <a:p>
            <a:r>
              <a:rPr lang="en-GB" sz="1400" b="1" dirty="0">
                <a:solidFill>
                  <a:srgbClr val="FF0000"/>
                </a:solidFill>
              </a:rPr>
              <a:t>*</a:t>
            </a:r>
            <a:r>
              <a:rPr lang="en-GB" sz="1050" b="1" dirty="0">
                <a:solidFill>
                  <a:srgbClr val="FF0000"/>
                </a:solidFill>
              </a:rPr>
              <a:t>Note the Credit is on the line that correlates to the creditor balance sheet code.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Example of a Debtor Entry:</a:t>
            </a: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1400" b="1" dirty="0">
              <a:solidFill>
                <a:srgbClr val="FF0000"/>
              </a:solidFill>
            </a:endParaRPr>
          </a:p>
          <a:p>
            <a:r>
              <a:rPr lang="en-GB" sz="1050" b="1" dirty="0">
                <a:solidFill>
                  <a:srgbClr val="FF0000"/>
                </a:solidFill>
              </a:rPr>
              <a:t>*Note the Debit is on the line that correlates to the debtor balance sheet code.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5" name="Picture 4" descr="Snippet of a journal document">
            <a:extLst>
              <a:ext uri="{FF2B5EF4-FFF2-40B4-BE49-F238E27FC236}">
                <a16:creationId xmlns:a16="http://schemas.microsoft.com/office/drawing/2014/main" id="{3ACF8CAE-5D04-D75F-4432-BCE4316B84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88329"/>
            <a:ext cx="7272808" cy="566841"/>
          </a:xfrm>
          <a:prstGeom prst="rect">
            <a:avLst/>
          </a:prstGeom>
        </p:spPr>
      </p:pic>
      <p:pic>
        <p:nvPicPr>
          <p:cNvPr id="7" name="Picture 6" descr="Snippet of a journal document">
            <a:extLst>
              <a:ext uri="{FF2B5EF4-FFF2-40B4-BE49-F238E27FC236}">
                <a16:creationId xmlns:a16="http://schemas.microsoft.com/office/drawing/2014/main" id="{4F1C048C-E673-EBFD-E550-90420EE8DC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291830"/>
            <a:ext cx="7272808" cy="5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 for Completion (Step 4)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/>
              <a:t>The </a:t>
            </a:r>
            <a:r>
              <a:rPr lang="en-GB" sz="1400" b="1" dirty="0">
                <a:solidFill>
                  <a:srgbClr val="FF0000"/>
                </a:solidFill>
              </a:rPr>
              <a:t>“Line Description” should be relevant </a:t>
            </a:r>
            <a:r>
              <a:rPr lang="en-GB" sz="1400" dirty="0"/>
              <a:t>to the accrual. </a:t>
            </a:r>
            <a:r>
              <a:rPr lang="en-GB" sz="1400" b="1" dirty="0">
                <a:solidFill>
                  <a:srgbClr val="FF0000"/>
                </a:solidFill>
              </a:rPr>
              <a:t>Do not include any punctuality </a:t>
            </a:r>
            <a:r>
              <a:rPr lang="en-GB" sz="1400" dirty="0"/>
              <a:t>in this description e.g., “23-24” should be noted as “23 24” or “2023 24”. </a:t>
            </a:r>
          </a:p>
          <a:p>
            <a:r>
              <a:rPr lang="en-GB" sz="1400" dirty="0"/>
              <a:t>Ensure you have </a:t>
            </a:r>
            <a:r>
              <a:rPr lang="en-GB" sz="1400" b="1" dirty="0">
                <a:solidFill>
                  <a:srgbClr val="FF0000"/>
                </a:solidFill>
              </a:rPr>
              <a:t>checked the BCC CPID and RELPTY lists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rgbClr val="FF0000"/>
                </a:solidFill>
              </a:rPr>
              <a:t>included the relevant CPID and RELPTY references where appropriate</a:t>
            </a:r>
            <a:r>
              <a:rPr lang="en-GB" sz="1400" dirty="0"/>
              <a:t>. These should be entered as “CPIDXXXXX” or “RELPTYXXX”. </a:t>
            </a:r>
          </a:p>
          <a:p>
            <a:r>
              <a:rPr lang="en-GB" sz="1400" dirty="0"/>
              <a:t>The line description for both lines of these Related Party accruals must start with the RELPTY reference followed by the organisation’s name e.g., “RELPTYXXX”. 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Example of a RELPTY Line Description:</a:t>
            </a:r>
          </a:p>
          <a:p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3" name="Picture 2" descr="Snippet of a journal document">
            <a:extLst>
              <a:ext uri="{FF2B5EF4-FFF2-40B4-BE49-F238E27FC236}">
                <a16:creationId xmlns:a16="http://schemas.microsoft.com/office/drawing/2014/main" id="{19816FC8-6553-63A8-B531-27BC9C6C39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075806"/>
            <a:ext cx="3600400" cy="9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 for Completion (Step 4) Continued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200" dirty="0"/>
              <a:t>For </a:t>
            </a:r>
            <a:r>
              <a:rPr lang="en-GB" sz="1200" b="1" dirty="0">
                <a:solidFill>
                  <a:srgbClr val="FF0000"/>
                </a:solidFill>
              </a:rPr>
              <a:t>accruals which require a CPID reference</a:t>
            </a:r>
            <a:r>
              <a:rPr lang="en-GB" sz="1200" dirty="0"/>
              <a:t>, you must </a:t>
            </a:r>
            <a:r>
              <a:rPr lang="en-GB" sz="1200" b="1" dirty="0">
                <a:solidFill>
                  <a:srgbClr val="FF0000"/>
                </a:solidFill>
              </a:rPr>
              <a:t>select the CPID in the drop down of the “DFF-WGA CounterPartyID (CPID)” column. </a:t>
            </a:r>
            <a:r>
              <a:rPr lang="en-GB" sz="1200" dirty="0"/>
              <a:t>The line description must also begin with this CPID reference.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An example of a CPID accrual’s line description:</a:t>
            </a:r>
          </a:p>
          <a:p>
            <a:endParaRPr lang="en-GB" sz="1200" dirty="0"/>
          </a:p>
          <a:p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It is possible that </a:t>
            </a:r>
            <a:r>
              <a:rPr lang="en-GB" sz="1200" b="1" dirty="0">
                <a:solidFill>
                  <a:srgbClr val="FF0000"/>
                </a:solidFill>
              </a:rPr>
              <a:t>some accruals require both CPID and RELPTY references</a:t>
            </a:r>
            <a:r>
              <a:rPr lang="en-GB" sz="1200" dirty="0"/>
              <a:t>. 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An example of such instance</a:t>
            </a:r>
            <a:r>
              <a:rPr lang="en-GB" sz="1200" dirty="0">
                <a:solidFill>
                  <a:srgbClr val="FF0000"/>
                </a:solidFill>
              </a:rPr>
              <a:t>: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050" b="1" dirty="0">
                <a:solidFill>
                  <a:srgbClr val="FF0000"/>
                </a:solidFill>
              </a:rPr>
              <a:t>		*Note: the CPID number MUST be before the RELPTY number</a:t>
            </a:r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4" name="Picture 3" descr="Snippet of a journal document">
            <a:extLst>
              <a:ext uri="{FF2B5EF4-FFF2-40B4-BE49-F238E27FC236}">
                <a16:creationId xmlns:a16="http://schemas.microsoft.com/office/drawing/2014/main" id="{5C73B609-779E-B623-A819-05A964994A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66" y="1719646"/>
            <a:ext cx="3177310" cy="846745"/>
          </a:xfrm>
          <a:prstGeom prst="rect">
            <a:avLst/>
          </a:prstGeom>
        </p:spPr>
      </p:pic>
      <p:pic>
        <p:nvPicPr>
          <p:cNvPr id="3" name="Picture 2" descr="Snippet of a journal document">
            <a:extLst>
              <a:ext uri="{FF2B5EF4-FFF2-40B4-BE49-F238E27FC236}">
                <a16:creationId xmlns:a16="http://schemas.microsoft.com/office/drawing/2014/main" id="{526128C5-0591-5AA9-00E5-2E9DE1CCDE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766" y="3003798"/>
            <a:ext cx="3235304" cy="8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 for Completion (Step 4) Continued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dirty="0"/>
              <a:t>Debtors and Creditors for Whole of Government Accounts (WGA) Bodies / CPID</a:t>
            </a:r>
          </a:p>
          <a:p>
            <a:r>
              <a:rPr lang="en-GB" sz="1200" dirty="0"/>
              <a:t>Any </a:t>
            </a:r>
            <a:r>
              <a:rPr lang="en-GB" sz="1200" b="1" dirty="0">
                <a:solidFill>
                  <a:srgbClr val="FF0000"/>
                </a:solidFill>
              </a:rPr>
              <a:t>WGA elements within accruals should use the relevant balance sheet codes </a:t>
            </a:r>
            <a:r>
              <a:rPr lang="en-GB" sz="1200" dirty="0"/>
              <a:t>below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ACIVICO and Birmingham Children’s Trust and Related Parties (RELPTY)</a:t>
            </a:r>
          </a:p>
          <a:p>
            <a:r>
              <a:rPr lang="en-GB" sz="1200" dirty="0"/>
              <a:t>N.B. WMCA/Centro is both WGA (CPID) and RELPTY – please use CPID and RELPTY on the entry in that order with balance sheet code DBAA (Debtor) or FBCF (Creditor).</a:t>
            </a:r>
          </a:p>
          <a:p>
            <a:r>
              <a:rPr lang="en-GB" sz="1200" dirty="0"/>
              <a:t>Several Academies are both WGA and RELPTY – please use CPID and RELPTY on the entry in that order with balance sheet code DAAA (Debtor) or FAAA (Creditor). 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You must accrue for:</a:t>
            </a:r>
          </a:p>
          <a:p>
            <a:pPr lvl="1"/>
            <a:r>
              <a:rPr lang="en-GB" sz="900" dirty="0"/>
              <a:t>Receipts in Advance – Creditor (FMAD)</a:t>
            </a:r>
          </a:p>
          <a:p>
            <a:pPr lvl="1"/>
            <a:r>
              <a:rPr lang="en-GB" sz="900" dirty="0"/>
              <a:t>Payments in Advance – Debtor (DMAD)</a:t>
            </a:r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2" name="Picture 1" descr="Balance sheet codes">
            <a:extLst>
              <a:ext uri="{FF2B5EF4-FFF2-40B4-BE49-F238E27FC236}">
                <a16:creationId xmlns:a16="http://schemas.microsoft.com/office/drawing/2014/main" id="{4726B493-AC1D-A460-BAC2-278822E3C8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563638"/>
            <a:ext cx="3456384" cy="123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FF0000"/>
                </a:solidFill>
              </a:rPr>
              <a:t>The deadline for Non-Cheque Book and EPA schools to submit their returns is 19</a:t>
            </a:r>
            <a:r>
              <a:rPr lang="en-GB" sz="3600" b="1" baseline="30000" dirty="0">
                <a:solidFill>
                  <a:srgbClr val="FF0000"/>
                </a:solidFill>
              </a:rPr>
              <a:t>th</a:t>
            </a:r>
            <a:r>
              <a:rPr lang="en-GB" sz="3600" b="1" dirty="0">
                <a:solidFill>
                  <a:srgbClr val="FF0000"/>
                </a:solidFill>
              </a:rPr>
              <a:t> April 2024. </a:t>
            </a:r>
          </a:p>
        </p:txBody>
      </p:sp>
    </p:spTree>
    <p:extLst>
      <p:ext uri="{BB962C8B-B14F-4D97-AF65-F5344CB8AC3E}">
        <p14:creationId xmlns:p14="http://schemas.microsoft.com/office/powerpoint/2010/main" val="287912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 for Completion (Step 5)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400" dirty="0"/>
              <a:t>As previously stated, we expect a separate evidence file to submitted for both debtor and creditor accruals. We recommend using an Excel Spreadsheet, and to </a:t>
            </a:r>
            <a:r>
              <a:rPr lang="en-GB" sz="1400" b="1" dirty="0">
                <a:solidFill>
                  <a:srgbClr val="FF0000"/>
                </a:solidFill>
              </a:rPr>
              <a:t>set out the evidence on separate tabs cross referenced to the line number of each accrual</a:t>
            </a:r>
            <a:r>
              <a:rPr lang="en-GB" sz="1400" dirty="0"/>
              <a:t>. 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An example of how this would look:</a:t>
            </a: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1400" b="1" dirty="0">
              <a:solidFill>
                <a:srgbClr val="FF0000"/>
              </a:solidFill>
            </a:endParaRPr>
          </a:p>
          <a:p>
            <a:r>
              <a:rPr lang="en-GB" sz="1400" b="1" dirty="0">
                <a:solidFill>
                  <a:srgbClr val="FF0000"/>
                </a:solidFill>
              </a:rPr>
              <a:t>Ensure the evidence file is named appropriated e.g., “(School Name) 23-24 Debtor Evidence” or “(School Name) 23-24 Creditor Evidence”.</a:t>
            </a:r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3" name="Picture 2" descr="Snippet of a journal file">
            <a:extLst>
              <a:ext uri="{FF2B5EF4-FFF2-40B4-BE49-F238E27FC236}">
                <a16:creationId xmlns:a16="http://schemas.microsoft.com/office/drawing/2014/main" id="{654AA648-D73F-740C-5244-7C0EAB52E4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788" y="2067694"/>
            <a:ext cx="3816424" cy="842421"/>
          </a:xfrm>
          <a:prstGeom prst="rect">
            <a:avLst/>
          </a:prstGeom>
        </p:spPr>
      </p:pic>
      <p:pic>
        <p:nvPicPr>
          <p:cNvPr id="5" name="Picture 4" descr="Excell document tabs">
            <a:extLst>
              <a:ext uri="{FF2B5EF4-FFF2-40B4-BE49-F238E27FC236}">
                <a16:creationId xmlns:a16="http://schemas.microsoft.com/office/drawing/2014/main" id="{63BA7169-C83C-72BA-DE6C-1DE47AD6F7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949" y="2910115"/>
            <a:ext cx="3666102" cy="8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 for Completion (Step 6)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You must ensure a signed Headteacher Confirmation Letter is submitted with the school’s accrual submission and evidence files.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You MUST state if either of your creditors or debtors are Nil Returns.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An example of a full submission:</a:t>
            </a: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1400" dirty="0"/>
          </a:p>
          <a:p>
            <a:r>
              <a:rPr lang="en-GB" sz="1400" b="1" dirty="0">
                <a:solidFill>
                  <a:srgbClr val="FF0000"/>
                </a:solidFill>
              </a:rPr>
              <a:t>Send the completed accrual template along with separate evidence files and Headteacher Confirmation letter to</a:t>
            </a:r>
            <a:r>
              <a:rPr lang="en-GB" sz="1400" dirty="0"/>
              <a:t> </a:t>
            </a:r>
            <a:r>
              <a:rPr lang="en-GB" sz="1400" dirty="0">
                <a:hlinkClick r:id="rId2"/>
              </a:rPr>
              <a:t>schoolsaccruals@birmingham.gov.uk</a:t>
            </a:r>
            <a:r>
              <a:rPr lang="en-GB" sz="1400" dirty="0"/>
              <a:t>. </a:t>
            </a:r>
            <a:r>
              <a:rPr lang="en-GB" sz="1400" b="1" dirty="0">
                <a:solidFill>
                  <a:srgbClr val="FF0000"/>
                </a:solidFill>
              </a:rPr>
              <a:t>State the school’s name in the subject box. </a:t>
            </a:r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7" name="Picture 6" descr="Example of  accrual journal files">
            <a:extLst>
              <a:ext uri="{FF2B5EF4-FFF2-40B4-BE49-F238E27FC236}">
                <a16:creationId xmlns:a16="http://schemas.microsoft.com/office/drawing/2014/main" id="{FD9CA110-ADFC-BDCD-F940-7823AF95BF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02" y="1923678"/>
            <a:ext cx="3724795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Accrual Guidance</a:t>
            </a:r>
          </a:p>
        </p:txBody>
      </p:sp>
    </p:spTree>
    <p:extLst>
      <p:ext uri="{BB962C8B-B14F-4D97-AF65-F5344CB8AC3E}">
        <p14:creationId xmlns:p14="http://schemas.microsoft.com/office/powerpoint/2010/main" val="27058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Accrual Definitions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For there to be an accrual, the requirement is that </a:t>
            </a:r>
            <a:r>
              <a:rPr lang="en-GB" sz="1700" b="1" dirty="0">
                <a:solidFill>
                  <a:srgbClr val="FF0000"/>
                </a:solidFill>
              </a:rPr>
              <a:t>goods and services must have been received or provided by 31</a:t>
            </a:r>
            <a:r>
              <a:rPr lang="en-GB" sz="1700" b="1" baseline="30000" dirty="0">
                <a:solidFill>
                  <a:srgbClr val="FF0000"/>
                </a:solidFill>
              </a:rPr>
              <a:t>st</a:t>
            </a:r>
            <a:r>
              <a:rPr lang="en-GB" sz="1700" b="1" dirty="0">
                <a:solidFill>
                  <a:srgbClr val="FF0000"/>
                </a:solidFill>
              </a:rPr>
              <a:t> March to be included in the year’s accounts</a:t>
            </a:r>
            <a:r>
              <a:rPr lang="en-GB" sz="1700" dirty="0"/>
              <a:t>.</a:t>
            </a:r>
          </a:p>
          <a:p>
            <a:pPr marL="0" indent="0">
              <a:buNone/>
            </a:pPr>
            <a:r>
              <a:rPr lang="en-GB" sz="1700" dirty="0"/>
              <a:t> </a:t>
            </a:r>
          </a:p>
          <a:p>
            <a:r>
              <a:rPr lang="en-GB" sz="1700" dirty="0"/>
              <a:t>If </a:t>
            </a:r>
            <a:r>
              <a:rPr lang="en-GB" sz="1700" b="1" dirty="0">
                <a:solidFill>
                  <a:srgbClr val="FF0000"/>
                </a:solidFill>
              </a:rPr>
              <a:t>someone owes the Council money at 31</a:t>
            </a:r>
            <a:r>
              <a:rPr lang="en-GB" sz="1700" b="1" baseline="30000" dirty="0">
                <a:solidFill>
                  <a:srgbClr val="FF0000"/>
                </a:solidFill>
              </a:rPr>
              <a:t>st</a:t>
            </a:r>
            <a:r>
              <a:rPr lang="en-GB" sz="1700" b="1" dirty="0">
                <a:solidFill>
                  <a:srgbClr val="FF0000"/>
                </a:solidFill>
              </a:rPr>
              <a:t> March</a:t>
            </a:r>
            <a:r>
              <a:rPr lang="en-GB" sz="1700" dirty="0"/>
              <a:t>, there is a </a:t>
            </a:r>
            <a:r>
              <a:rPr lang="en-GB" sz="1700" b="1" dirty="0">
                <a:solidFill>
                  <a:srgbClr val="FF0000"/>
                </a:solidFill>
              </a:rPr>
              <a:t>DEBTOR</a:t>
            </a:r>
            <a:r>
              <a:rPr lang="en-GB" sz="1700" dirty="0"/>
              <a:t>. </a:t>
            </a:r>
          </a:p>
          <a:p>
            <a:r>
              <a:rPr lang="en-GB" sz="1700" dirty="0"/>
              <a:t>If non one owes the Council money at 31</a:t>
            </a:r>
            <a:r>
              <a:rPr lang="en-GB" sz="1700" baseline="30000" dirty="0"/>
              <a:t>st</a:t>
            </a:r>
            <a:r>
              <a:rPr lang="en-GB" sz="1700" dirty="0"/>
              <a:t> March, there is NO debtor.</a:t>
            </a:r>
          </a:p>
          <a:p>
            <a:r>
              <a:rPr lang="en-GB" sz="1700" dirty="0"/>
              <a:t>If the </a:t>
            </a:r>
            <a:r>
              <a:rPr lang="en-GB" sz="1700" b="1" dirty="0">
                <a:solidFill>
                  <a:srgbClr val="FF0000"/>
                </a:solidFill>
              </a:rPr>
              <a:t>Council owes money to someone at 31</a:t>
            </a:r>
            <a:r>
              <a:rPr lang="en-GB" sz="1700" b="1" baseline="30000" dirty="0">
                <a:solidFill>
                  <a:srgbClr val="FF0000"/>
                </a:solidFill>
              </a:rPr>
              <a:t>st</a:t>
            </a:r>
            <a:r>
              <a:rPr lang="en-GB" sz="1700" b="1" dirty="0">
                <a:solidFill>
                  <a:srgbClr val="FF0000"/>
                </a:solidFill>
              </a:rPr>
              <a:t> March</a:t>
            </a:r>
            <a:r>
              <a:rPr lang="en-GB" sz="1700" dirty="0"/>
              <a:t>, there is a </a:t>
            </a:r>
            <a:r>
              <a:rPr lang="en-GB" sz="1700" b="1" dirty="0">
                <a:solidFill>
                  <a:srgbClr val="FF0000"/>
                </a:solidFill>
              </a:rPr>
              <a:t>CREDITOR</a:t>
            </a:r>
            <a:r>
              <a:rPr lang="en-GB" sz="1700" dirty="0"/>
              <a:t>.</a:t>
            </a:r>
          </a:p>
          <a:p>
            <a:r>
              <a:rPr lang="en-GB" sz="1700" dirty="0"/>
              <a:t>If the Council does not owe money to someone at 31</a:t>
            </a:r>
            <a:r>
              <a:rPr lang="en-GB" sz="1700" baseline="30000" dirty="0"/>
              <a:t>st</a:t>
            </a:r>
            <a:r>
              <a:rPr lang="en-GB" sz="1700" dirty="0"/>
              <a:t> March, there is no CREDITOR. </a:t>
            </a:r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7812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Debtors &amp; Creditors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There should be no internal indebtedness on the Balance Sheet.</a:t>
            </a:r>
          </a:p>
          <a:p>
            <a:pPr marL="0" indent="0">
              <a:buNone/>
            </a:pPr>
            <a:endParaRPr lang="en-GB" sz="1700" dirty="0"/>
          </a:p>
          <a:p>
            <a:r>
              <a:rPr lang="en-GB" sz="1700" b="1" dirty="0">
                <a:solidFill>
                  <a:srgbClr val="FF0000"/>
                </a:solidFill>
              </a:rPr>
              <a:t>Cheque Book Schools </a:t>
            </a:r>
            <a:r>
              <a:rPr lang="en-GB" sz="1700" dirty="0"/>
              <a:t>are </a:t>
            </a:r>
            <a:r>
              <a:rPr lang="en-GB" sz="1700" b="1" dirty="0">
                <a:solidFill>
                  <a:srgbClr val="FF0000"/>
                </a:solidFill>
              </a:rPr>
              <a:t>INTERNAL</a:t>
            </a:r>
            <a:r>
              <a:rPr lang="en-GB" sz="1700" dirty="0"/>
              <a:t> to BCC.</a:t>
            </a:r>
          </a:p>
          <a:p>
            <a:r>
              <a:rPr lang="en-GB" sz="1700" b="1" dirty="0">
                <a:solidFill>
                  <a:srgbClr val="FF0000"/>
                </a:solidFill>
              </a:rPr>
              <a:t>Academy Schools</a:t>
            </a:r>
            <a:r>
              <a:rPr lang="en-GB" sz="1700" dirty="0"/>
              <a:t> are </a:t>
            </a:r>
            <a:r>
              <a:rPr lang="en-GB" sz="1700" b="1" dirty="0">
                <a:solidFill>
                  <a:srgbClr val="FF0000"/>
                </a:solidFill>
              </a:rPr>
              <a:t>EXTERNAL</a:t>
            </a:r>
            <a:r>
              <a:rPr lang="en-GB" sz="1700" dirty="0"/>
              <a:t> to BCC.</a:t>
            </a:r>
          </a:p>
          <a:p>
            <a:r>
              <a:rPr lang="en-GB" sz="1700" b="1" dirty="0">
                <a:solidFill>
                  <a:srgbClr val="FF0000"/>
                </a:solidFill>
              </a:rPr>
              <a:t>ACIVICO</a:t>
            </a:r>
            <a:r>
              <a:rPr lang="en-GB" sz="1700" dirty="0"/>
              <a:t> is </a:t>
            </a:r>
            <a:r>
              <a:rPr lang="en-GB" sz="1700" b="1" dirty="0">
                <a:solidFill>
                  <a:srgbClr val="FF0000"/>
                </a:solidFill>
              </a:rPr>
              <a:t>EXTERNAL</a:t>
            </a:r>
            <a:r>
              <a:rPr lang="en-GB" sz="1700" dirty="0"/>
              <a:t> to BCC.</a:t>
            </a:r>
          </a:p>
          <a:p>
            <a:r>
              <a:rPr lang="en-GB" sz="1700" b="1" dirty="0">
                <a:solidFill>
                  <a:srgbClr val="FF0000"/>
                </a:solidFill>
              </a:rPr>
              <a:t>Birmingham Children’s Trust </a:t>
            </a:r>
            <a:r>
              <a:rPr lang="en-GB" sz="1700" dirty="0"/>
              <a:t>is </a:t>
            </a:r>
            <a:r>
              <a:rPr lang="en-GB" sz="1700" b="1" dirty="0">
                <a:solidFill>
                  <a:srgbClr val="FF0000"/>
                </a:solidFill>
              </a:rPr>
              <a:t>EXTERNAL</a:t>
            </a:r>
            <a:r>
              <a:rPr lang="en-GB" sz="1700" dirty="0"/>
              <a:t> to BCC.</a:t>
            </a:r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14084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Accrual Overview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Achievement of deadlines must not be compromised by spending inappropriate amounts of time on minor items.</a:t>
            </a:r>
          </a:p>
          <a:p>
            <a:pPr marL="0" indent="0">
              <a:buNone/>
            </a:pPr>
            <a:endParaRPr lang="en-GB" sz="1700" dirty="0"/>
          </a:p>
          <a:p>
            <a:r>
              <a:rPr lang="en-GB" sz="1700" dirty="0"/>
              <a:t>A </a:t>
            </a:r>
            <a:r>
              <a:rPr lang="en-GB" sz="1700" b="1" dirty="0">
                <a:solidFill>
                  <a:srgbClr val="FF0000"/>
                </a:solidFill>
              </a:rPr>
              <a:t>de minimis of £1,000 </a:t>
            </a:r>
            <a:r>
              <a:rPr lang="en-GB" sz="1700" dirty="0"/>
              <a:t>has been set for school accruals.</a:t>
            </a:r>
          </a:p>
          <a:p>
            <a:r>
              <a:rPr lang="en-GB" sz="1700" dirty="0"/>
              <a:t>Accruals at year-end 31</a:t>
            </a:r>
            <a:r>
              <a:rPr lang="en-GB" sz="1700" baseline="30000" dirty="0"/>
              <a:t>st</a:t>
            </a:r>
            <a:r>
              <a:rPr lang="en-GB" sz="1700" dirty="0"/>
              <a:t> March 2024 </a:t>
            </a:r>
            <a:r>
              <a:rPr lang="en-GB" sz="1700" b="1" dirty="0">
                <a:solidFill>
                  <a:srgbClr val="FF0000"/>
                </a:solidFill>
              </a:rPr>
              <a:t>must be evidence based. </a:t>
            </a:r>
            <a:r>
              <a:rPr lang="en-GB" sz="1700" dirty="0"/>
              <a:t>This is critical following the findings of external audit looking at accruals and cut-over testing over the last few years.</a:t>
            </a:r>
          </a:p>
          <a:p>
            <a:r>
              <a:rPr lang="en-GB" sz="1700" dirty="0"/>
              <a:t>The fact that some accruals will be based on estimates does not remove the need for clear evidence; if anything, </a:t>
            </a:r>
            <a:r>
              <a:rPr lang="en-GB" sz="1700" b="1" dirty="0">
                <a:solidFill>
                  <a:srgbClr val="FF0000"/>
                </a:solidFill>
              </a:rPr>
              <a:t>estimates require more detailed evidence</a:t>
            </a:r>
            <a:r>
              <a:rPr lang="en-GB" sz="1700" dirty="0"/>
              <a:t>.</a:t>
            </a:r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2870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Accrual Evidence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1700" dirty="0"/>
              <a:t>Evidence can be in several guises/formats but in all cases must be accurate, reasonable, and documented. Examples of evidence as to how an accrual was calculated are as follows:</a:t>
            </a:r>
          </a:p>
          <a:p>
            <a:pPr marL="0" indent="0">
              <a:buNone/>
            </a:pPr>
            <a:endParaRPr lang="en-GB" sz="1700" dirty="0"/>
          </a:p>
          <a:p>
            <a:r>
              <a:rPr lang="en-GB" sz="1700" dirty="0"/>
              <a:t>Actual invoices received in advance of accruals input deadline but unable to be authorised in General Ledger by 31</a:t>
            </a:r>
            <a:r>
              <a:rPr lang="en-GB" sz="1700" baseline="30000" dirty="0"/>
              <a:t>st</a:t>
            </a:r>
            <a:r>
              <a:rPr lang="en-GB" sz="1700" dirty="0"/>
              <a:t> March.</a:t>
            </a:r>
          </a:p>
          <a:p>
            <a:r>
              <a:rPr lang="en-GB" sz="1700" dirty="0"/>
              <a:t>Purchase Orders where the Goods Received Note ought to have been entered by midday 31</a:t>
            </a:r>
            <a:r>
              <a:rPr lang="en-GB" sz="1700" baseline="30000" dirty="0"/>
              <a:t>st</a:t>
            </a:r>
            <a:r>
              <a:rPr lang="en-GB" sz="1700" dirty="0"/>
              <a:t> March but wasn’t and has not been posted to 2023/24 General Ledger. These will be</a:t>
            </a:r>
          </a:p>
          <a:p>
            <a:pPr lvl="1"/>
            <a:r>
              <a:rPr lang="en-GB" sz="1400" dirty="0"/>
              <a:t>Expected to be few and far between and</a:t>
            </a:r>
          </a:p>
          <a:p>
            <a:pPr lvl="1"/>
            <a:r>
              <a:rPr lang="en-GB" sz="1400" dirty="0"/>
              <a:t>Clearly referenced by correspondence that they are a legitimate manual accrual</a:t>
            </a:r>
          </a:p>
          <a:p>
            <a:endParaRPr lang="en-GB" sz="1700" dirty="0"/>
          </a:p>
          <a:p>
            <a:r>
              <a:rPr lang="en-GB" sz="1700" dirty="0"/>
              <a:t>An ultra-simplistic approach of accruing to Approved Budget is, in most cases, unlikely to meet requirements of a satisfactorily evidence-based accrual. </a:t>
            </a:r>
          </a:p>
          <a:p>
            <a:r>
              <a:rPr lang="en-GB" sz="1700" dirty="0"/>
              <a:t>There should be a robust challenge to requests for accruals to ensure integrity of closedown figures.</a:t>
            </a:r>
          </a:p>
          <a:p>
            <a:r>
              <a:rPr lang="en-GB" sz="1700" b="1" dirty="0">
                <a:solidFill>
                  <a:srgbClr val="FF0000"/>
                </a:solidFill>
              </a:rPr>
              <a:t>All accruals must be approved</a:t>
            </a:r>
            <a:r>
              <a:rPr lang="en-GB" sz="1700" dirty="0"/>
              <a:t>. Each school will have its own process; however, the anticipation is </a:t>
            </a:r>
            <a:r>
              <a:rPr lang="en-GB" sz="1700" b="1" dirty="0">
                <a:solidFill>
                  <a:srgbClr val="FF0000"/>
                </a:solidFill>
              </a:rPr>
              <a:t>completion of the accrual journal by School Business Manager / School’s Administrative Staff</a:t>
            </a:r>
            <a:r>
              <a:rPr lang="en-GB" sz="1700" dirty="0"/>
              <a:t> and </a:t>
            </a:r>
            <a:r>
              <a:rPr lang="en-GB" sz="1700" b="1" dirty="0">
                <a:solidFill>
                  <a:srgbClr val="FF0000"/>
                </a:solidFill>
              </a:rPr>
              <a:t>approval by the Headteacher</a:t>
            </a:r>
            <a:r>
              <a:rPr lang="en-GB" sz="1700" dirty="0"/>
              <a:t>. </a:t>
            </a:r>
          </a:p>
          <a:p>
            <a:r>
              <a:rPr lang="en-GB" sz="1700" dirty="0"/>
              <a:t>All accruals must have supported evidence attached in Oracle. </a:t>
            </a:r>
          </a:p>
        </p:txBody>
      </p:sp>
    </p:spTree>
    <p:extLst>
      <p:ext uri="{BB962C8B-B14F-4D97-AF65-F5344CB8AC3E}">
        <p14:creationId xmlns:p14="http://schemas.microsoft.com/office/powerpoint/2010/main" val="38227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Estimating Accruals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The </a:t>
            </a:r>
            <a:r>
              <a:rPr lang="en-GB" sz="1700" b="1" dirty="0">
                <a:solidFill>
                  <a:srgbClr val="FF0000"/>
                </a:solidFill>
              </a:rPr>
              <a:t>auditors will test any estimates</a:t>
            </a:r>
            <a:r>
              <a:rPr lang="en-GB" sz="1700" dirty="0"/>
              <a:t> (and specific values) that are entered with the corresponding activity that falls into the following year to ensure that they are comparable. </a:t>
            </a:r>
          </a:p>
          <a:p>
            <a:pPr marL="0" indent="0">
              <a:buNone/>
            </a:pPr>
            <a:r>
              <a:rPr lang="en-GB" sz="1700" dirty="0"/>
              <a:t>They will be looking for evidence to support any accrual. </a:t>
            </a:r>
          </a:p>
          <a:p>
            <a:pPr marL="0" indent="0">
              <a:buNone/>
            </a:pPr>
            <a:r>
              <a:rPr lang="en-GB" sz="1700" dirty="0"/>
              <a:t>There is no prescribed format for working papers, but the </a:t>
            </a:r>
            <a:r>
              <a:rPr lang="en-GB" sz="1700" b="1" dirty="0">
                <a:solidFill>
                  <a:srgbClr val="FF0000"/>
                </a:solidFill>
              </a:rPr>
              <a:t>following must be considered and delivered</a:t>
            </a:r>
            <a:r>
              <a:rPr lang="en-GB" sz="1700" dirty="0"/>
              <a:t>:</a:t>
            </a:r>
          </a:p>
          <a:p>
            <a:pPr lvl="1"/>
            <a:r>
              <a:rPr lang="en-GB" sz="1400" dirty="0"/>
              <a:t>Reasonableness</a:t>
            </a:r>
          </a:p>
          <a:p>
            <a:pPr lvl="1"/>
            <a:r>
              <a:rPr lang="en-GB" sz="1400" dirty="0"/>
              <a:t>Clarity</a:t>
            </a:r>
          </a:p>
          <a:p>
            <a:pPr lvl="1"/>
            <a:r>
              <a:rPr lang="en-GB" sz="1400" dirty="0"/>
              <a:t>Understandable by someone with no previous knowledge</a:t>
            </a:r>
          </a:p>
          <a:p>
            <a:pPr lvl="1"/>
            <a:r>
              <a:rPr lang="en-GB" sz="1400" dirty="0"/>
              <a:t>Suitable for review by external audit</a:t>
            </a:r>
          </a:p>
          <a:p>
            <a:pPr lvl="1"/>
            <a:r>
              <a:rPr lang="en-GB" sz="1400" dirty="0"/>
              <a:t>Visibility of the evidenced figure</a:t>
            </a:r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1982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from the Council’s External Auditor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2" name="Picture 1" descr="Summary of supporting documents">
            <a:extLst>
              <a:ext uri="{FF2B5EF4-FFF2-40B4-BE49-F238E27FC236}">
                <a16:creationId xmlns:a16="http://schemas.microsoft.com/office/drawing/2014/main" id="{ED7B3498-A57D-0B26-0164-B88338F9DF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547665" y="787202"/>
            <a:ext cx="5400600" cy="37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31aceab7-6df5-4e67-8eb2-a4fa0b7f15f6"/>
  <p:tag name="ASSISTID" val="89e55c9f-6a20-46f3-9735-904f7f416f3b"/>
</p:tagLst>
</file>

<file path=ppt/theme/theme1.xml><?xml version="1.0" encoding="utf-8"?>
<a:theme xmlns:a="http://schemas.openxmlformats.org/drawingml/2006/main" name="RRR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2.xml><?xml version="1.0" encoding="utf-8"?>
<a:theme xmlns:a="http://schemas.openxmlformats.org/drawingml/2006/main" name="RESET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3.xml><?xml version="1.0" encoding="utf-8"?>
<a:theme xmlns:a="http://schemas.openxmlformats.org/drawingml/2006/main" name="RESHAPE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4.xml><?xml version="1.0" encoding="utf-8"?>
<a:theme xmlns:a="http://schemas.openxmlformats.org/drawingml/2006/main" name="RESTART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461007-a25a-448d-bdae-dc1c90bfd85b">
      <Terms xmlns="http://schemas.microsoft.com/office/infopath/2007/PartnerControls"/>
    </lcf76f155ced4ddcb4097134ff3c332f>
    <TaxCatchAll xmlns="00c65c4b-155f-4b7c-b131-6a8bb6e4eb8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ED1A0134A2A1439C2C8DCEE3C06E83" ma:contentTypeVersion="17" ma:contentTypeDescription="Create a new document." ma:contentTypeScope="" ma:versionID="c228384b2d42ac45b0a3ae6702605668">
  <xsd:schema xmlns:xsd="http://www.w3.org/2001/XMLSchema" xmlns:xs="http://www.w3.org/2001/XMLSchema" xmlns:p="http://schemas.microsoft.com/office/2006/metadata/properties" xmlns:ns2="04461007-a25a-448d-bdae-dc1c90bfd85b" xmlns:ns3="00c65c4b-155f-4b7c-b131-6a8bb6e4eb8a" targetNamespace="http://schemas.microsoft.com/office/2006/metadata/properties" ma:root="true" ma:fieldsID="475b939b27c37d74c522bf382dc00fb2" ns2:_="" ns3:_="">
    <xsd:import namespace="04461007-a25a-448d-bdae-dc1c90bfd85b"/>
    <xsd:import namespace="00c65c4b-155f-4b7c-b131-6a8bb6e4eb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61007-a25a-448d-bdae-dc1c90bfd8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65c4b-155f-4b7c-b131-6a8bb6e4eb8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3174e6-8f4e-4568-9eb4-6c1d9a41ed2e}" ma:internalName="TaxCatchAll" ma:showField="CatchAllData" ma:web="00c65c4b-155f-4b7c-b131-6a8bb6e4eb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6E03D2-F375-46B2-A89A-B3E83DF0526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8d52200-c0d3-49d1-aefb-8e4a6e87486a"/>
    <ds:schemaRef ds:uri="http://purl.org/dc/elements/1.1/"/>
    <ds:schemaRef ds:uri="http://schemas.microsoft.com/office/2006/metadata/properties"/>
    <ds:schemaRef ds:uri="a142b80d-944f-44f2-a3ac-74f5a99804bb"/>
    <ds:schemaRef ds:uri="http://purl.org/dc/terms/"/>
    <ds:schemaRef ds:uri="http://www.w3.org/XML/1998/namespace"/>
    <ds:schemaRef ds:uri="http://purl.org/dc/dcmitype/"/>
    <ds:schemaRef ds:uri="04461007-a25a-448d-bdae-dc1c90bfd85b"/>
    <ds:schemaRef ds:uri="00c65c4b-155f-4b7c-b131-6a8bb6e4eb8a"/>
  </ds:schemaRefs>
</ds:datastoreItem>
</file>

<file path=customXml/itemProps2.xml><?xml version="1.0" encoding="utf-8"?>
<ds:datastoreItem xmlns:ds="http://schemas.openxmlformats.org/officeDocument/2006/customXml" ds:itemID="{58E0DDEC-E693-42A7-AD51-19810DA018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B2E828-15D4-4C47-9A6B-29CDBF08A6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461007-a25a-448d-bdae-dc1c90bfd85b"/>
    <ds:schemaRef ds:uri="00c65c4b-155f-4b7c-b131-6a8bb6e4eb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Birmingham_City_Council___corp_template_updated_Mar_2021</Template>
  <TotalTime>1686</TotalTime>
  <Words>1445</Words>
  <Application>Microsoft Office PowerPoint</Application>
  <PresentationFormat>On-screen Show (16:9)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Nova</vt:lpstr>
      <vt:lpstr>Arial Nova Light</vt:lpstr>
      <vt:lpstr>Calibri</vt:lpstr>
      <vt:lpstr>Wingdings</vt:lpstr>
      <vt:lpstr>RRR 16:9 Master </vt:lpstr>
      <vt:lpstr>RESET 16:9 Master </vt:lpstr>
      <vt:lpstr>RESHAPE 16:9 Master </vt:lpstr>
      <vt:lpstr>RESTART 16:9 Master </vt:lpstr>
      <vt:lpstr>Guidance and Instructions for Non-Cheque Book &amp; EPA Schools – Accrual Submission and Evidence</vt:lpstr>
      <vt:lpstr>DEADLINE</vt:lpstr>
      <vt:lpstr>Accrual Guidance</vt:lpstr>
      <vt:lpstr>Accrual Definitions</vt:lpstr>
      <vt:lpstr>Internal Debtors &amp; Creditors</vt:lpstr>
      <vt:lpstr>Accrual Overview</vt:lpstr>
      <vt:lpstr>Accrual Evidence</vt:lpstr>
      <vt:lpstr>Estimating Accruals</vt:lpstr>
      <vt:lpstr>Information from the Council’s External Auditor</vt:lpstr>
      <vt:lpstr>Instructions for Completing Journal Compiler</vt:lpstr>
      <vt:lpstr>Overview</vt:lpstr>
      <vt:lpstr>Table of Available Creditor Balance Sheet Codes</vt:lpstr>
      <vt:lpstr>Table of Available Debtor Balance Sheet Codes</vt:lpstr>
      <vt:lpstr>Instructions for Completion (Step 1)</vt:lpstr>
      <vt:lpstr>Instructions for Completion (Step 2)</vt:lpstr>
      <vt:lpstr>Instructions for Completion (Step 3)</vt:lpstr>
      <vt:lpstr>Instructions for Completion (Step 4)</vt:lpstr>
      <vt:lpstr>Instructions for Completion (Step 4) Continued</vt:lpstr>
      <vt:lpstr>Instructions for Completion (Step 4) Continued</vt:lpstr>
      <vt:lpstr>Instructions for Completion (Step 5)</vt:lpstr>
      <vt:lpstr>Instructions for Completion (Step 6)</vt:lpstr>
    </vt:vector>
  </TitlesOfParts>
  <Company>Service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Dalbir Kaur</dc:creator>
  <cp:keywords>Birmingham City Council</cp:keywords>
  <cp:lastModifiedBy>Blessed Ephraim</cp:lastModifiedBy>
  <cp:revision>25</cp:revision>
  <dcterms:created xsi:type="dcterms:W3CDTF">2021-03-24T14:08:26Z</dcterms:created>
  <dcterms:modified xsi:type="dcterms:W3CDTF">2024-03-22T16:26:09Z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0x010100B342DBF74E46544D9222E7A47FFD408E</vt:lpwstr>
  </property>
  <property fmtid="{D5CDD505-2E9C-101B-9397-08002B2CF9AE}" pid="3" name="CloudStatistics_StoryID">
    <vt:lpwstr>704061a4-4bce-4e4e-b312-2fd27e5ffc60</vt:lpwstr>
  </property>
  <property fmtid="{D5CDD505-2E9C-101B-9397-08002B2CF9AE}" pid="4" name="MediaServiceImageTags">
    <vt:lpwstr/>
  </property>
  <property fmtid="{D5CDD505-2E9C-101B-9397-08002B2CF9AE}" pid="5" name="MSIP_Label_a17471b1-27ab-4640-9264-e69a67407ca3_Enabled">
    <vt:lpwstr>true</vt:lpwstr>
  </property>
  <property fmtid="{D5CDD505-2E9C-101B-9397-08002B2CF9AE}" pid="6" name="MSIP_Label_a17471b1-27ab-4640-9264-e69a67407ca3_SetDate">
    <vt:lpwstr>2023-08-14T12:07:23Z</vt:lpwstr>
  </property>
  <property fmtid="{D5CDD505-2E9C-101B-9397-08002B2CF9AE}" pid="7" name="MSIP_Label_a17471b1-27ab-4640-9264-e69a67407ca3_Method">
    <vt:lpwstr>Standard</vt:lpwstr>
  </property>
  <property fmtid="{D5CDD505-2E9C-101B-9397-08002B2CF9AE}" pid="8" name="MSIP_Label_a17471b1-27ab-4640-9264-e69a67407ca3_Name">
    <vt:lpwstr>BCC - OFFICIAL</vt:lpwstr>
  </property>
  <property fmtid="{D5CDD505-2E9C-101B-9397-08002B2CF9AE}" pid="9" name="MSIP_Label_a17471b1-27ab-4640-9264-e69a67407ca3_SiteId">
    <vt:lpwstr>699ace67-d2e4-4bcd-b303-d2bbe2b9bbf1</vt:lpwstr>
  </property>
  <property fmtid="{D5CDD505-2E9C-101B-9397-08002B2CF9AE}" pid="10" name="MSIP_Label_a17471b1-27ab-4640-9264-e69a67407ca3_ActionId">
    <vt:lpwstr>f7027033-fd5f-435e-b699-d9fe7cf21ff4</vt:lpwstr>
  </property>
  <property fmtid="{D5CDD505-2E9C-101B-9397-08002B2CF9AE}" pid="11" name="MSIP_Label_a17471b1-27ab-4640-9264-e69a67407ca3_ContentBits">
    <vt:lpwstr>2</vt:lpwstr>
  </property>
  <property fmtid="{D5CDD505-2E9C-101B-9397-08002B2CF9AE}" pid="12" name="ClassificationContentMarkingFooterLocations">
    <vt:lpwstr>BCC PPT 16\:9 Master :6\1_BCC PPT 16\:9 Healthier:6</vt:lpwstr>
  </property>
  <property fmtid="{D5CDD505-2E9C-101B-9397-08002B2CF9AE}" pid="13" name="ClassificationContentMarkingFooterText">
    <vt:lpwstr>OFFICIAL</vt:lpwstr>
  </property>
</Properties>
</file>