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4" r:id="rId5"/>
    <p:sldMasterId id="2147483681" r:id="rId6"/>
    <p:sldMasterId id="2147483688" r:id="rId7"/>
  </p:sldMasterIdLst>
  <p:notesMasterIdLst>
    <p:notesMasterId r:id="rId22"/>
  </p:notesMasterIdLst>
  <p:handoutMasterIdLst>
    <p:handoutMasterId r:id="rId23"/>
  </p:handoutMasterIdLst>
  <p:sldIdLst>
    <p:sldId id="264" r:id="rId8"/>
    <p:sldId id="257" r:id="rId9"/>
    <p:sldId id="575" r:id="rId10"/>
    <p:sldId id="568" r:id="rId11"/>
    <p:sldId id="491" r:id="rId12"/>
    <p:sldId id="496" r:id="rId13"/>
    <p:sldId id="564" r:id="rId14"/>
    <p:sldId id="569" r:id="rId15"/>
    <p:sldId id="552" r:id="rId16"/>
    <p:sldId id="571" r:id="rId17"/>
    <p:sldId id="572" r:id="rId18"/>
    <p:sldId id="573" r:id="rId19"/>
    <p:sldId id="576" r:id="rId20"/>
    <p:sldId id="263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C58"/>
    <a:srgbClr val="DC582A"/>
    <a:srgbClr val="1E6F30"/>
    <a:srgbClr val="005EB8"/>
    <a:srgbClr val="D00070"/>
    <a:srgbClr val="84329B"/>
    <a:srgbClr val="D31873"/>
    <a:srgbClr val="00A6E0"/>
    <a:srgbClr val="78449B"/>
    <a:srgbClr val="E15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59691-F8B8-4FBF-B4F1-087E5C2A7872}" v="69" dt="2024-01-12T08:20:15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>
      <p:cViewPr varScale="1">
        <p:scale>
          <a:sx n="80" d="100"/>
          <a:sy n="80" d="100"/>
        </p:scale>
        <p:origin x="52" y="1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596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A71174-EE1C-CCA8-3F6F-26C96F534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AB4F3-4782-07E4-A430-00495EB7D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0032-4755-4853-A1C7-86F1521116B9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38C70-27A4-7087-AE8B-4736D52196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388BB-0E68-398D-0546-63A0F93F2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B9A2E-D9EA-449F-83F7-02E3D59A3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9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597-D0FC-49B8-89F5-D53AACD26BB3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D850-0564-4E4B-BE85-B7205CE7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FB8FC37-1ADE-37B5-550B-01CF30F62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AC4A88A-50A8-E3D9-4C7C-E5C1A63E3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ACA3EB1-E61A-9F01-789B-05F07A0BA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1D006B-F9A0-4B35-9EFB-C0674B8E14AB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FC720CB-6DBD-F662-0E10-6F3740196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10AE29D-3A52-5AD4-2DFB-52429D2C0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B81BD16-B540-2E16-B443-185E96E1F2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2CAF0E-02DA-4013-B334-A02D6C0E96DA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7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1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2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5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6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1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4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F4814FA2-8781-4A40-BC3B-4467FA290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9201" r="63387" b="41600"/>
          <a:stretch/>
        </p:blipFill>
        <p:spPr>
          <a:xfrm>
            <a:off x="611560" y="987574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bg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4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5" y="7290"/>
            <a:ext cx="9138582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PAGE </a:t>
            </a:r>
            <a:fld id="{45A89BE1-5792-4ACB-BF4C-7FAB88C6C5B7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1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4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53171EE-753E-B24D-17EC-3D877D888B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9900" y="1311275"/>
            <a:ext cx="7415213" cy="1103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Adult Social Care</a:t>
            </a:r>
            <a:br>
              <a:rPr lang="en-GB" altLang="en-US" dirty="0"/>
            </a:br>
            <a:r>
              <a:rPr lang="en-GB" altLang="en-US" dirty="0"/>
              <a:t>Home Support and Quick Discharge Services</a:t>
            </a:r>
            <a:br>
              <a:rPr lang="en-GB" altLang="en-US" dirty="0"/>
            </a:br>
            <a:r>
              <a:rPr lang="en-GB" altLang="en-US" dirty="0"/>
              <a:t>Market Briefing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4EE1EAB-5DEE-7573-93C5-BBEBDFF7E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2444750"/>
            <a:ext cx="5219700" cy="1314450"/>
          </a:xfrm>
        </p:spPr>
        <p:txBody>
          <a:bodyPr/>
          <a:lstStyle/>
          <a:p>
            <a:pPr>
              <a:defRPr/>
            </a:pPr>
            <a:r>
              <a:rPr lang="en-GB" dirty="0"/>
              <a:t>December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A744502-06FA-F34A-00D0-877E84E60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altLang="en-US" dirty="0"/>
              <a:t>Quick Discharge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E5FB-6B0B-2F37-9802-9DC198A2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33940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/>
              <a:t>Single city-wide provider, but to operate and manage the service on a locality basis</a:t>
            </a:r>
          </a:p>
          <a:p>
            <a:pPr>
              <a:defRPr/>
            </a:pPr>
            <a:r>
              <a:rPr lang="en-GB" dirty="0"/>
              <a:t>Quick Discharge Service+ for any additional demand that cannot be met – see next slide</a:t>
            </a:r>
          </a:p>
          <a:p>
            <a:pPr>
              <a:defRPr/>
            </a:pPr>
            <a:r>
              <a:rPr lang="en-GB" dirty="0"/>
              <a:t>Out of hours Quick Intervention Service to continue</a:t>
            </a:r>
          </a:p>
          <a:p>
            <a:pPr>
              <a:defRPr/>
            </a:pPr>
            <a:r>
              <a:rPr lang="en-GB" dirty="0"/>
              <a:t>Working as an integrated partner within our Early Intervention Community Team alongside BCC and NHS colleagues</a:t>
            </a:r>
          </a:p>
          <a:p>
            <a:pPr>
              <a:defRPr/>
            </a:pPr>
            <a:r>
              <a:rPr lang="en-GB" dirty="0"/>
              <a:t>No change to fee structure, although rates will be revised in line with ‘Fees’ slide</a:t>
            </a:r>
          </a:p>
          <a:p>
            <a:pPr>
              <a:defRPr/>
            </a:pPr>
            <a:r>
              <a:rPr lang="en-GB" dirty="0"/>
              <a:t>Entry criteria:</a:t>
            </a:r>
          </a:p>
          <a:p>
            <a:pPr lvl="1">
              <a:defRPr/>
            </a:pPr>
            <a:r>
              <a:rPr lang="en-GB" dirty="0">
                <a:ea typeface="+mn-ea"/>
              </a:rPr>
              <a:t>Must have a CQC registered location within 2 miles of the Birmingham Council Tax Boundary</a:t>
            </a:r>
          </a:p>
          <a:p>
            <a:pPr lvl="1">
              <a:defRPr/>
            </a:pPr>
            <a:r>
              <a:rPr lang="en-GB" dirty="0">
                <a:ea typeface="+mn-ea"/>
              </a:rPr>
              <a:t>Good or Outstanding CQC rating only</a:t>
            </a:r>
          </a:p>
          <a:p>
            <a:pPr lvl="1">
              <a:defRPr/>
            </a:pPr>
            <a:r>
              <a:rPr lang="en-GB" dirty="0">
                <a:ea typeface="+mn-ea"/>
              </a:rPr>
              <a:t>Provider location must employ 200+ staff</a:t>
            </a:r>
            <a:endParaRPr lang="en-GB" dirty="0"/>
          </a:p>
          <a:p>
            <a:pPr>
              <a:defRPr/>
            </a:pPr>
            <a:r>
              <a:rPr lang="en-GB" dirty="0"/>
              <a:t>Detailed specification still being finalised with NHS partners, but any significant new elements will have an implementation period</a:t>
            </a:r>
          </a:p>
          <a:p>
            <a:pPr>
              <a:defRPr/>
            </a:pPr>
            <a:endParaRPr lang="en-GB" dirty="0">
              <a:ea typeface="+mn-ea"/>
            </a:endParaRPr>
          </a:p>
          <a:p>
            <a:pPr lvl="1">
              <a:defRPr/>
            </a:pPr>
            <a:endParaRPr lang="en-GB" dirty="0">
              <a:ea typeface="+mn-ea"/>
            </a:endParaRPr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489701E-A0C9-1EC9-7E66-9C8CFB4CF8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B75D74A-4C7E-669E-AB41-DB9BA4773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altLang="en-US" dirty="0"/>
              <a:t>Quick Discharge Service+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ACAC191-5395-6514-8DA2-1CA5235EE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8863"/>
            <a:ext cx="8229600" cy="3394075"/>
          </a:xfrm>
        </p:spPr>
        <p:txBody>
          <a:bodyPr/>
          <a:lstStyle/>
          <a:p>
            <a:r>
              <a:rPr lang="en-GB" altLang="en-US" dirty="0"/>
              <a:t>To provide additional capacity when needed</a:t>
            </a:r>
          </a:p>
          <a:p>
            <a:r>
              <a:rPr lang="en-GB" altLang="en-US" dirty="0"/>
              <a:t>Home Support 2024 providers able to request access to these referrals as part of application process</a:t>
            </a:r>
          </a:p>
          <a:p>
            <a:r>
              <a:rPr lang="en-GB" altLang="en-US" dirty="0"/>
              <a:t>QDS Premium (currently £1/hr) will be paid</a:t>
            </a:r>
          </a:p>
          <a:p>
            <a:r>
              <a:rPr lang="en-GB" altLang="en-US" dirty="0"/>
              <a:t>Providers accepting QDS+ referrals will need to accept packages within 4hrs and start within 2 hours of requested start time</a:t>
            </a:r>
          </a:p>
          <a:p>
            <a:r>
              <a:rPr lang="en-GB" altLang="en-US" dirty="0"/>
              <a:t>No other additional requirements of QDS </a:t>
            </a:r>
            <a:r>
              <a:rPr lang="en-GB" altLang="en-US"/>
              <a:t>specification apply to QDS+</a:t>
            </a:r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D1CA329-E611-87FB-E24D-0B8D442BF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D13FC-BAFE-75AB-05C5-98C723D19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107185B8-EED1-CEC8-ED7C-606E849E1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 anchor="ctr">
            <a:normAutofit/>
          </a:bodyPr>
          <a:lstStyle/>
          <a:p>
            <a:r>
              <a:rPr lang="en-GB" altLang="en-US" dirty="0"/>
              <a:t>Proposed Timescales/Next Steps	</a:t>
            </a:r>
          </a:p>
        </p:txBody>
      </p:sp>
      <p:sp>
        <p:nvSpPr>
          <p:cNvPr id="34820" name="Slide Number Placeholder 3" hidden="1">
            <a:extLst>
              <a:ext uri="{FF2B5EF4-FFF2-40B4-BE49-F238E27FC236}">
                <a16:creationId xmlns:a16="http://schemas.microsoft.com/office/drawing/2014/main" id="{96B0A7E2-8713-C58E-80C7-9AD4F7806AB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GB" altLang="en-US"/>
          </a:p>
        </p:txBody>
      </p:sp>
      <p:graphicFrame>
        <p:nvGraphicFramePr>
          <p:cNvPr id="2" name="Table 1" descr="Proposed Timescales/Next Steps">
            <a:extLst>
              <a:ext uri="{FF2B5EF4-FFF2-40B4-BE49-F238E27FC236}">
                <a16:creationId xmlns:a16="http://schemas.microsoft.com/office/drawing/2014/main" id="{A144F4C0-1D41-6059-5CE3-46B7534CD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02475"/>
              </p:ext>
            </p:extLst>
          </p:nvPr>
        </p:nvGraphicFramePr>
        <p:xfrm>
          <a:off x="522821" y="891536"/>
          <a:ext cx="7952307" cy="35567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48266">
                  <a:extLst>
                    <a:ext uri="{9D8B030D-6E8A-4147-A177-3AD203B41FA5}">
                      <a16:colId xmlns:a16="http://schemas.microsoft.com/office/drawing/2014/main" val="2764439826"/>
                    </a:ext>
                  </a:extLst>
                </a:gridCol>
                <a:gridCol w="4404041">
                  <a:extLst>
                    <a:ext uri="{9D8B030D-6E8A-4147-A177-3AD203B41FA5}">
                      <a16:colId xmlns:a16="http://schemas.microsoft.com/office/drawing/2014/main" val="2924570707"/>
                    </a:ext>
                  </a:extLst>
                </a:gridCol>
              </a:tblGrid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Earliest Possible Dates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67038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Cabinet Approval (Strategy)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December 2023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298242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Council Budget to Full Council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 February 2024</a:t>
                      </a:r>
                      <a:endParaRPr lang="en-GB" sz="1100" dirty="0"/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7910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</a:rPr>
                        <a:t>Fee Increases confirmed</a:t>
                      </a: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</a:rPr>
                        <a:t> 13 March 2024</a:t>
                      </a: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726492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</a:rPr>
                        <a:t>Market Briefings – Application Process</a:t>
                      </a: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</a:rPr>
                        <a:t>Late Feb – early March</a:t>
                      </a: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370354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ITT Issued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March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887200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Clarification Period (3 weeks)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March 2024 – 4 April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026566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ITQ Return (allowing 30 days)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April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0109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Period (5 weeks)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April 2024 – 19 May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395228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 Approval (3 weeks)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May 2024 – 9 June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315292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FCA Contract Award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June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990945"/>
                  </a:ext>
                </a:extLst>
              </a:tr>
              <a:tr h="293873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FCA Standstill Period (10 working days)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June 2024 – 27 June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007602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FCA Award Letters Issued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 June 2023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284855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FCA Starts – Individual Contracts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55" marR="43655" marT="60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July 2024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6" marR="58206" marT="29103" marB="291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2099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DA3ABC-0528-C05B-D9FC-4ED80BABE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Q&amp;A Session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0D3F8A0-C11C-1CC3-B43C-B9673F6C3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03B8-06DC-E11F-1BCC-4578CB92EC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/>
          <a:lstStyle/>
          <a:p>
            <a:r>
              <a:rPr lang="en-GB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811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>
            <a:extLst>
              <a:ext uri="{FF2B5EF4-FFF2-40B4-BE49-F238E27FC236}">
                <a16:creationId xmlns:a16="http://schemas.microsoft.com/office/drawing/2014/main" id="{A1C1C401-8FF9-1591-0C4F-BA50EB1B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altLang="en-US" dirty="0"/>
              <a:t>Purpose of this Market Briefing</a:t>
            </a:r>
          </a:p>
        </p:txBody>
      </p:sp>
      <p:sp>
        <p:nvSpPr>
          <p:cNvPr id="15363" name="Content Placeholder 5">
            <a:extLst>
              <a:ext uri="{FF2B5EF4-FFF2-40B4-BE49-F238E27FC236}">
                <a16:creationId xmlns:a16="http://schemas.microsoft.com/office/drawing/2014/main" id="{A21F3E30-BC8B-F784-AF0F-B4B55E6E12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8863"/>
            <a:ext cx="8229600" cy="3394075"/>
          </a:xfrm>
        </p:spPr>
        <p:txBody>
          <a:bodyPr/>
          <a:lstStyle/>
          <a:p>
            <a:r>
              <a:rPr lang="en-GB" altLang="en-US" dirty="0"/>
              <a:t>To feed back on previous engagement events</a:t>
            </a:r>
          </a:p>
          <a:p>
            <a:r>
              <a:rPr lang="en-GB" altLang="en-US" dirty="0"/>
              <a:t>To share the approved Commissioning Strategy for home support and QDS services</a:t>
            </a:r>
          </a:p>
          <a:p>
            <a:r>
              <a:rPr lang="en-GB" altLang="en-US" dirty="0"/>
              <a:t>To answer questions about the approved Commissioning Strategy</a:t>
            </a:r>
          </a:p>
          <a:p>
            <a:r>
              <a:rPr lang="en-GB" altLang="en-US" dirty="0"/>
              <a:t>To update providers on proposed re-commissioning timescales and next steps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39B268-16AE-D644-25E4-A6D27C03CC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A31C-76F1-1DB8-2BF5-8E815EEB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Market Engagement (Oct 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D559A-763B-9F64-74AD-2FB25371D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Some providers were concerned about the proposal for a single QDS provider as this, combined with the length of stay for QDS does impact demand for long term services</a:t>
            </a:r>
          </a:p>
          <a:p>
            <a:r>
              <a:rPr lang="en-GB" dirty="0"/>
              <a:t>Providers told us we needed to be clear about the expectations of the QDS+ service but most providers felt the timescales for accepting and starting QDS+ packages were achievable </a:t>
            </a:r>
          </a:p>
          <a:p>
            <a:r>
              <a:rPr lang="en-GB" dirty="0"/>
              <a:t>The majority of providers were supportive of an ongoing geographic approach to service delivery and commissioning support </a:t>
            </a:r>
          </a:p>
          <a:p>
            <a:r>
              <a:rPr lang="en-GB" dirty="0"/>
              <a:t>Most providers agreed the fixed price works well – but some providers felt the rate needed to be higher</a:t>
            </a:r>
          </a:p>
          <a:p>
            <a:r>
              <a:rPr lang="en-GB" dirty="0"/>
              <a:t>Most providers supported the move away from small/medium/large categorisation and for all providers to be able to apply for up to two Areas to support potential growth</a:t>
            </a:r>
          </a:p>
          <a:p>
            <a:r>
              <a:rPr lang="en-GB" dirty="0"/>
              <a:t>Concerns were raised by most providers about the changes in demand for home support services and the impact this has on the ability of providers to retain their workforce</a:t>
            </a:r>
          </a:p>
          <a:p>
            <a:r>
              <a:rPr lang="en-GB" dirty="0"/>
              <a:t>There was overall support for reopening the contract for new applications, but some providers were concerned that there would be too many providers overall, particularly as demand is decreasing</a:t>
            </a:r>
          </a:p>
          <a:p>
            <a:r>
              <a:rPr lang="en-GB" dirty="0"/>
              <a:t>Concerns were raised from some RI providers in particular as they would be unable to apply for the new contracts</a:t>
            </a:r>
          </a:p>
          <a:p>
            <a:r>
              <a:rPr lang="en-GB" dirty="0"/>
              <a:t>Some providers found it difficult to get a CQC inspection and thought the Council should also use our own quality ratings as part of the tender process</a:t>
            </a:r>
          </a:p>
          <a:p>
            <a:r>
              <a:rPr lang="en-GB" dirty="0"/>
              <a:t>There was overall support for limiting the entry of providers via a quality rating.  </a:t>
            </a:r>
          </a:p>
          <a:p>
            <a:r>
              <a:rPr lang="en-GB" dirty="0"/>
              <a:t>There were mixed views about the proposed ‘B’ postcode – some providers were supportive, others felt it would limit their ability to apply, however the rationale that was shared was considered to be clear</a:t>
            </a:r>
          </a:p>
          <a:p>
            <a:r>
              <a:rPr lang="en-GB" dirty="0"/>
              <a:t>The transition period was reasonable, but some providers were concerned about the impact on citizens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A2E1F-A645-847D-99EE-E3810078E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7825" y="4835525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88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F723CD6-DE20-DDD9-2574-128547149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altLang="en-US" dirty="0"/>
              <a:t>Quality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36C5435-2E6C-97AB-9819-99E4EAF46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8863"/>
            <a:ext cx="8229600" cy="3394075"/>
          </a:xfrm>
        </p:spPr>
        <p:txBody>
          <a:bodyPr>
            <a:normAutofit/>
          </a:bodyPr>
          <a:lstStyle/>
          <a:p>
            <a:r>
              <a:rPr lang="en-GB" altLang="en-US" dirty="0"/>
              <a:t>Aim to secure best possible quality of care for citizens</a:t>
            </a:r>
          </a:p>
          <a:p>
            <a:r>
              <a:rPr lang="en-GB" altLang="en-US" dirty="0"/>
              <a:t>Will only commission CQC rated Good or Outstanding provider locations (within geographic boundary)</a:t>
            </a:r>
          </a:p>
          <a:p>
            <a:r>
              <a:rPr lang="en-GB" altLang="en-US" dirty="0"/>
              <a:t>BCC quality ratings will </a:t>
            </a:r>
            <a:r>
              <a:rPr lang="en-GB" altLang="en-US" b="1" dirty="0"/>
              <a:t>NOT </a:t>
            </a:r>
            <a:r>
              <a:rPr lang="en-GB" altLang="en-US" dirty="0"/>
              <a:t>be considered</a:t>
            </a:r>
          </a:p>
          <a:p>
            <a:r>
              <a:rPr lang="en-GB" altLang="en-US" dirty="0"/>
              <a:t>The Council will accept CQC ‘inherited’ ratings </a:t>
            </a:r>
          </a:p>
          <a:p>
            <a:r>
              <a:rPr lang="en-GB" altLang="en-US" dirty="0"/>
              <a:t>No CQC dormant or unrated locations will be accepted</a:t>
            </a:r>
          </a:p>
          <a:p>
            <a:r>
              <a:rPr lang="en-GB" altLang="en-US" dirty="0"/>
              <a:t>Continue with highest rated offer, with citizen feedback to distinguish between offers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810023D-FD3C-E66C-231E-03E1F70396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30E06FE-3E8D-563B-5414-01F4653F1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altLang="en-US" dirty="0"/>
              <a:t>Contracts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8040C7B-C960-C087-24AF-D769A21099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8863"/>
            <a:ext cx="8229600" cy="339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/>
              <a:t>Extension to current contracts until no later than 7 October 2024</a:t>
            </a:r>
          </a:p>
          <a:p>
            <a:pPr>
              <a:defRPr/>
            </a:pPr>
            <a:r>
              <a:rPr lang="en-GB" altLang="en-US" dirty="0"/>
              <a:t>Contract Extension notice issued 20 December 2023 and will take effect from 18 January 2024</a:t>
            </a:r>
          </a:p>
          <a:p>
            <a:pPr>
              <a:defRPr/>
            </a:pPr>
            <a:r>
              <a:rPr lang="en-GB" altLang="en-US" dirty="0"/>
              <a:t>New contract will be a 5+2 year Flexible Contracting Arrangement</a:t>
            </a:r>
          </a:p>
          <a:p>
            <a:pPr>
              <a:defRPr/>
            </a:pPr>
            <a:r>
              <a:rPr lang="en-GB" altLang="en-US" dirty="0"/>
              <a:t>May re-open to new applications (that meet entry criteria) where:</a:t>
            </a:r>
          </a:p>
          <a:p>
            <a:pPr lvl="1">
              <a:defRPr/>
            </a:pPr>
            <a:r>
              <a:rPr lang="en-GB" altLang="en-US" dirty="0"/>
              <a:t>The number of providers falls below the minimum number for any/all categories</a:t>
            </a:r>
          </a:p>
          <a:p>
            <a:pPr lvl="1">
              <a:defRPr/>
            </a:pPr>
            <a:r>
              <a:rPr lang="en-GB" altLang="en-US" dirty="0"/>
              <a:t>Where the Council considers there is insufficient supply to meet demand</a:t>
            </a:r>
          </a:p>
          <a:p>
            <a:pPr marL="0" indent="0">
              <a:buNone/>
              <a:defRPr/>
            </a:pPr>
            <a:endParaRPr lang="en-GB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F43F6ED-5EB3-E3CE-7283-8C9A8E9F1F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FC6F587-8087-E42C-3E65-E55465FD9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altLang="en-US" dirty="0"/>
              <a:t>Home Support – Service Delivery Areas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EA0FC84-4E22-8140-47FA-7CCD9B3F8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8863"/>
            <a:ext cx="8229600" cy="3394075"/>
          </a:xfrm>
        </p:spPr>
        <p:txBody>
          <a:bodyPr/>
          <a:lstStyle/>
          <a:p>
            <a:pPr>
              <a:defRPr/>
            </a:pPr>
            <a:r>
              <a:rPr lang="en-GB" altLang="en-US" sz="1600" dirty="0"/>
              <a:t>Same 5 geographic areas as currently for service delivery</a:t>
            </a:r>
          </a:p>
          <a:p>
            <a:pPr>
              <a:defRPr/>
            </a:pPr>
            <a:r>
              <a:rPr lang="en-GB" sz="1600" dirty="0"/>
              <a:t>Providers will be able to state Area preferences in order 1 – 5 in their application</a:t>
            </a:r>
          </a:p>
          <a:p>
            <a:pPr>
              <a:defRPr/>
            </a:pPr>
            <a:r>
              <a:rPr lang="en-GB" sz="1600" dirty="0"/>
              <a:t>All providers will be able to state the number of Area lots they wish to apply for, up to a maximum of 2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C23E3BB-9FA0-B62E-F234-519ABBED56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graphicFrame>
        <p:nvGraphicFramePr>
          <p:cNvPr id="2" name="Table 2" descr="Home Support – Service Delivery Areas">
            <a:extLst>
              <a:ext uri="{FF2B5EF4-FFF2-40B4-BE49-F238E27FC236}">
                <a16:creationId xmlns:a16="http://schemas.microsoft.com/office/drawing/2014/main" id="{8FDB4625-5AF2-21C4-4F3E-AC2721EF4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81558"/>
              </p:ext>
            </p:extLst>
          </p:nvPr>
        </p:nvGraphicFramePr>
        <p:xfrm>
          <a:off x="755576" y="2499742"/>
          <a:ext cx="7345362" cy="16446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911">
                <a:tc>
                  <a:txBody>
                    <a:bodyPr/>
                    <a:lstStyle/>
                    <a:p>
                      <a:r>
                        <a:rPr lang="en-GB" sz="1000" dirty="0"/>
                        <a:t>Area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Current Provider Location Lots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Proposed Min. Provider Location Lots</a:t>
                      </a:r>
                    </a:p>
                  </a:txBody>
                  <a:tcPr marL="91447" marR="91447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48">
                <a:tc>
                  <a:txBody>
                    <a:bodyPr/>
                    <a:lstStyle/>
                    <a:p>
                      <a:r>
                        <a:rPr lang="en-GB" sz="1000" dirty="0"/>
                        <a:t>Area One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25 incl 5 Childrens</a:t>
                      </a:r>
                    </a:p>
                  </a:txBody>
                  <a:tcPr marL="91447" marR="91447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48">
                <a:tc>
                  <a:txBody>
                    <a:bodyPr/>
                    <a:lstStyle/>
                    <a:p>
                      <a:r>
                        <a:rPr lang="en-GB" sz="1000" dirty="0"/>
                        <a:t>Area Two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 incl 5 Childrens</a:t>
                      </a:r>
                    </a:p>
                  </a:txBody>
                  <a:tcPr marL="91447" marR="91447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48">
                <a:tc>
                  <a:txBody>
                    <a:bodyPr/>
                    <a:lstStyle/>
                    <a:p>
                      <a:r>
                        <a:rPr lang="en-GB" sz="1000" dirty="0"/>
                        <a:t>Area Three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15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 incl 5 Childrens</a:t>
                      </a:r>
                    </a:p>
                  </a:txBody>
                  <a:tcPr marL="91447" marR="91447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48">
                <a:tc>
                  <a:txBody>
                    <a:bodyPr/>
                    <a:lstStyle/>
                    <a:p>
                      <a:r>
                        <a:rPr lang="en-GB" sz="1000" dirty="0"/>
                        <a:t>Area Four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18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 incl 5 Childrens</a:t>
                      </a:r>
                    </a:p>
                  </a:txBody>
                  <a:tcPr marL="91447" marR="91447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48">
                <a:tc>
                  <a:txBody>
                    <a:bodyPr/>
                    <a:lstStyle/>
                    <a:p>
                      <a:r>
                        <a:rPr lang="en-GB" sz="1000" dirty="0"/>
                        <a:t>Area Five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91447" marR="91447" marT="45716" marB="45716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 incl 5 Childrens</a:t>
                      </a:r>
                    </a:p>
                  </a:txBody>
                  <a:tcPr marL="91447" marR="91447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1EDC5B3-77A5-BE2C-82C7-A8638973C3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140200" y="1058863"/>
            <a:ext cx="4552950" cy="3395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100" dirty="0"/>
              <a:t>Changed from ‘B’ postcode to </a:t>
            </a:r>
            <a:r>
              <a:rPr lang="en-GB" altLang="en-US" sz="1100" b="1" dirty="0"/>
              <a:t>locations which are within 2 miles of the Birmingham Council Tax boundary</a:t>
            </a:r>
          </a:p>
          <a:p>
            <a:pPr>
              <a:lnSpc>
                <a:spcPct val="80000"/>
              </a:lnSpc>
            </a:pPr>
            <a:r>
              <a:rPr lang="en-GB" altLang="en-US" sz="1100" dirty="0"/>
              <a:t>Proposal designed to: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cs typeface="Arial" panose="020B0604020202020204" pitchFamily="34" charset="0"/>
              </a:rPr>
              <a:t>ensure </a:t>
            </a:r>
            <a:r>
              <a:rPr lang="en-GB" altLang="en-US" sz="1000" dirty="0">
                <a:latin typeface="Arial Nova" panose="020B0504020202020204" pitchFamily="34" charset="0"/>
              </a:rPr>
              <a:t>local people are employed 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</a:rPr>
              <a:t>allow efficient care to be delivered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 providers are local (previously open to EU)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 travel time for staff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Net Zero compliance and</a:t>
            </a:r>
            <a:r>
              <a:rPr lang="en-GB" altLang="en-US" sz="1000" dirty="0">
                <a:latin typeface="Arial Nova" panose="020B0504020202020204" pitchFamily="34" charset="0"/>
                <a:cs typeface="Times New Roman" panose="02020603050405020304" pitchFamily="18" charset="0"/>
              </a:rPr>
              <a:t> reduce environmental impact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cs typeface="Times New Roman" panose="02020603050405020304" pitchFamily="18" charset="0"/>
              </a:rPr>
              <a:t>ensure care staff have access to local management/oversight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cs typeface="Times New Roman" panose="02020603050405020304" pitchFamily="18" charset="0"/>
              </a:rPr>
              <a:t>allow Commissioners to have oversight of the quality of services and undertake in-person quality visits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cs typeface="Times New Roman" panose="02020603050405020304" pitchFamily="18" charset="0"/>
              </a:rPr>
              <a:t>allows the majority of current contracted providers to apply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cs typeface="Times New Roman" panose="02020603050405020304" pitchFamily="18" charset="0"/>
              </a:rPr>
              <a:t>minimise the impact on citizens of needing to change providers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cs typeface="Times New Roman" panose="02020603050405020304" pitchFamily="18" charset="0"/>
              </a:rPr>
              <a:t>opens up to more providers to cover winter pressures</a:t>
            </a:r>
          </a:p>
          <a:p>
            <a:pPr lvl="1">
              <a:lnSpc>
                <a:spcPct val="80000"/>
              </a:lnSpc>
            </a:pPr>
            <a:r>
              <a:rPr lang="en-GB" altLang="en-US" sz="1000" dirty="0">
                <a:latin typeface="Arial Nova" panose="020B0504020202020204" pitchFamily="34" charset="0"/>
                <a:cs typeface="Times New Roman" panose="02020603050405020304" pitchFamily="18" charset="0"/>
              </a:rPr>
              <a:t>opens up to more providers registered to provide Children’s home support, where there have been capacity challenges</a:t>
            </a:r>
          </a:p>
          <a:p>
            <a:pPr>
              <a:lnSpc>
                <a:spcPct val="80000"/>
              </a:lnSpc>
            </a:pPr>
            <a:endParaRPr lang="en-GB" altLang="en-US" sz="1100" dirty="0"/>
          </a:p>
          <a:p>
            <a:pPr>
              <a:lnSpc>
                <a:spcPct val="80000"/>
              </a:lnSpc>
            </a:pPr>
            <a:endParaRPr lang="en-GB" altLang="en-US" sz="1100" dirty="0"/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57B42E41-5D57-E590-287E-A5F48471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200" y="206375"/>
            <a:ext cx="4546600" cy="744538"/>
          </a:xfrm>
        </p:spPr>
        <p:txBody>
          <a:bodyPr/>
          <a:lstStyle/>
          <a:p>
            <a:r>
              <a:rPr lang="en-GB" altLang="en-US" dirty="0"/>
              <a:t>Geographic Entry Criteria</a:t>
            </a:r>
          </a:p>
        </p:txBody>
      </p:sp>
      <p:sp>
        <p:nvSpPr>
          <p:cNvPr id="4" name="TextBox 3" descr="C">
            <a:extLst>
              <a:ext uri="{FF2B5EF4-FFF2-40B4-BE49-F238E27FC236}">
                <a16:creationId xmlns:a16="http://schemas.microsoft.com/office/drawing/2014/main" id="{11511697-F1CB-F972-604C-3BD95DA7B9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5288" y="4321310"/>
            <a:ext cx="3658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with the permission of the Controller of His Majesty’s Stationery Office and Crown Copyright. Unauthorised reproduction infringes Crown Copyright and may lead to prosecution or civil proceedings.</a:t>
            </a:r>
            <a:endParaRPr lang="en-GB" sz="600" dirty="0"/>
          </a:p>
        </p:txBody>
      </p:sp>
      <p:pic>
        <p:nvPicPr>
          <p:cNvPr id="5" name="Picture 4" descr="Map of Birmingham with CQC locations ">
            <a:extLst>
              <a:ext uri="{FF2B5EF4-FFF2-40B4-BE49-F238E27FC236}">
                <a16:creationId xmlns:a16="http://schemas.microsoft.com/office/drawing/2014/main" id="{C14DB404-93F1-E7B7-53E3-DB7F9F3820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34248"/>
            <a:ext cx="3658596" cy="4078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C552B68-54CB-5A59-AB76-1A87BCF78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altLang="en-US" dirty="0"/>
              <a:t>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0CB9-AFDB-CD1C-5B48-5156CF7F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2963"/>
            <a:ext cx="8229600" cy="3600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MS&amp;IF and ASCDF Grants for 23/24 currently being processed but will mean:</a:t>
            </a:r>
          </a:p>
          <a:p>
            <a:pPr lvl="1">
              <a:defRPr/>
            </a:pPr>
            <a:r>
              <a:rPr lang="en-GB" dirty="0"/>
              <a:t>One off payments in lieu of fee increase for 23/24 currently being processed</a:t>
            </a:r>
          </a:p>
          <a:p>
            <a:pPr lvl="1">
              <a:defRPr/>
            </a:pPr>
            <a:r>
              <a:rPr lang="en-GB" dirty="0"/>
              <a:t>Application of Grants into 24/25 fee rate = at least </a:t>
            </a:r>
            <a:r>
              <a:rPr lang="en-GB" b="1" dirty="0"/>
              <a:t>£20.59/hr </a:t>
            </a:r>
            <a:r>
              <a:rPr lang="en-GB" dirty="0"/>
              <a:t>for home support</a:t>
            </a:r>
          </a:p>
          <a:p>
            <a:pPr>
              <a:defRPr/>
            </a:pPr>
            <a:r>
              <a:rPr lang="en-GB" dirty="0"/>
              <a:t>National Living Wage confirmed as £11.44/hr from 1 April 2024</a:t>
            </a:r>
          </a:p>
          <a:p>
            <a:pPr>
              <a:defRPr/>
            </a:pPr>
            <a:r>
              <a:rPr lang="en-GB" dirty="0"/>
              <a:t>Council’s S114 Notice means revised budget setting process</a:t>
            </a:r>
          </a:p>
          <a:p>
            <a:pPr>
              <a:defRPr/>
            </a:pPr>
            <a:r>
              <a:rPr lang="en-GB" dirty="0"/>
              <a:t>Council budget to be finalised by 27 February 2024</a:t>
            </a:r>
          </a:p>
          <a:p>
            <a:pPr>
              <a:defRPr/>
            </a:pPr>
            <a:r>
              <a:rPr lang="en-GB" dirty="0"/>
              <a:t>Any inflation provision to be confirmed as soon after 27 Feb as possible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5EAF625-3FFE-772A-1304-65F46F9D08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77825" y="4835525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777875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898989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388938" indent="682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777875" indent="136525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168400" indent="203200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557338" indent="271463" algn="l" defTabSz="777875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PAGE </a:t>
            </a:r>
            <a:fld id="{52F05431-ECA0-4CD1-B089-B40555B9545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6A83336-E8E3-680A-DA3B-3292A38E8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 lIns="68580" tIns="34290" rIns="68580" bIns="34290" anchor="t"/>
          <a:lstStyle/>
          <a:p>
            <a:pPr eaLnBrk="1" hangingPunct="1"/>
            <a:r>
              <a:rPr lang="en-GB" altLang="en-US" dirty="0"/>
              <a:t>Transition Arrangements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78AED213-3722-2A65-E331-779446B3E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3394075"/>
          </a:xfrm>
        </p:spPr>
        <p:txBody>
          <a:bodyPr lIns="68580" tIns="34290" rIns="68580" bIns="34290"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GB" altLang="en-US" sz="1500" dirty="0"/>
              <a:t>Transition arrangements for:</a:t>
            </a:r>
          </a:p>
          <a:p>
            <a:pPr>
              <a:defRPr/>
            </a:pPr>
            <a:r>
              <a:rPr lang="en-GB" altLang="en-US" sz="1500" dirty="0"/>
              <a:t>Any unsuccessful providers who are currently contracted</a:t>
            </a:r>
          </a:p>
          <a:p>
            <a:pPr>
              <a:defRPr/>
            </a:pPr>
            <a:r>
              <a:rPr lang="en-GB" altLang="en-US" sz="1500" dirty="0"/>
              <a:t>Currently contracted providers who are rated RI at the time of the tender</a:t>
            </a:r>
          </a:p>
          <a:p>
            <a:pPr eaLnBrk="1" hangingPunct="1">
              <a:defRPr/>
            </a:pPr>
            <a:r>
              <a:rPr lang="en-GB" altLang="en-US" sz="1500" dirty="0"/>
              <a:t>Currently contracted providers who don’t have registered location within 2 miles of the Birmingham Council Tax Boundary</a:t>
            </a:r>
          </a:p>
          <a:p>
            <a:pPr eaLnBrk="1" hangingPunct="1">
              <a:defRPr/>
            </a:pPr>
            <a:r>
              <a:rPr lang="en-GB" altLang="en-US" sz="1500" dirty="0"/>
              <a:t>Two year transition period:</a:t>
            </a:r>
          </a:p>
          <a:p>
            <a:pPr lvl="1" eaLnBrk="1" hangingPunct="1">
              <a:defRPr/>
            </a:pPr>
            <a:r>
              <a:rPr lang="en-GB" altLang="en-US" sz="1200" dirty="0">
                <a:ea typeface="+mn-ea"/>
              </a:rPr>
              <a:t>Maintain existing commissioned packages of care during transition period</a:t>
            </a:r>
          </a:p>
          <a:p>
            <a:pPr lvl="1" eaLnBrk="1" hangingPunct="1">
              <a:defRPr/>
            </a:pPr>
            <a:r>
              <a:rPr lang="en-GB" altLang="en-US" sz="1200" dirty="0">
                <a:ea typeface="+mn-ea"/>
              </a:rPr>
              <a:t>No new commissioned packages of care</a:t>
            </a:r>
          </a:p>
          <a:p>
            <a:pPr lvl="1" eaLnBrk="1" hangingPunct="1">
              <a:defRPr/>
            </a:pPr>
            <a:r>
              <a:rPr lang="en-GB" altLang="en-US" sz="1200" dirty="0">
                <a:ea typeface="+mn-ea"/>
              </a:rPr>
              <a:t>Fee increase in </a:t>
            </a:r>
            <a:r>
              <a:rPr lang="en-GB" altLang="en-US" sz="1200" dirty="0"/>
              <a:t>2024/2025 </a:t>
            </a:r>
            <a:r>
              <a:rPr lang="en-GB" altLang="en-US" sz="1200" dirty="0">
                <a:ea typeface="+mn-ea"/>
              </a:rPr>
              <a:t>only – no fee increases after this for commissioned packages of care</a:t>
            </a:r>
          </a:p>
          <a:p>
            <a:pPr lvl="1" eaLnBrk="1" hangingPunct="1">
              <a:defRPr/>
            </a:pPr>
            <a:r>
              <a:rPr lang="en-GB" altLang="en-US" sz="1200" dirty="0">
                <a:ea typeface="+mn-ea"/>
              </a:rPr>
              <a:t>Routine social work reviews to consider if citizens wish to remain under a DP or whether they want the Council to recommission their care with a new contracted provider</a:t>
            </a:r>
          </a:p>
          <a:p>
            <a:pPr lvl="1" eaLnBrk="1" hangingPunct="1">
              <a:defRPr/>
            </a:pPr>
            <a:r>
              <a:rPr lang="en-GB" altLang="en-US" sz="1200" dirty="0">
                <a:ea typeface="+mn-ea"/>
              </a:rPr>
              <a:t>If citizens remain with the existing provider but under a DP</a:t>
            </a:r>
            <a:r>
              <a:rPr lang="en-GB" altLang="en-US" sz="1200" dirty="0"/>
              <a:t> any new DP rate will apply</a:t>
            </a:r>
            <a:endParaRPr lang="en-GB" altLang="en-US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altLang="en-US" sz="1500" dirty="0"/>
          </a:p>
          <a:p>
            <a:pPr eaLnBrk="1" hangingPunct="1">
              <a:defRPr/>
            </a:pPr>
            <a:endParaRPr lang="en-GB" altLang="en-US" sz="1500" dirty="0"/>
          </a:p>
          <a:p>
            <a:pPr eaLnBrk="1" hangingPunct="1">
              <a:defRPr/>
            </a:pPr>
            <a:endParaRPr lang="en-GB" altLang="en-US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31aceab7-6df5-4e67-8eb2-a4fa0b7f15f6"/>
  <p:tag name="ASSISTID" val="f2e26c7d-9c9d-48a4-837e-20ffae6b70b1"/>
</p:tagLst>
</file>

<file path=ppt/theme/theme1.xml><?xml version="1.0" encoding="utf-8"?>
<a:theme xmlns:a="http://schemas.openxmlformats.org/drawingml/2006/main" name="RRR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2.xml><?xml version="1.0" encoding="utf-8"?>
<a:theme xmlns:a="http://schemas.openxmlformats.org/drawingml/2006/main" name="RESE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3.xml><?xml version="1.0" encoding="utf-8"?>
<a:theme xmlns:a="http://schemas.openxmlformats.org/drawingml/2006/main" name="RESHAPE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4.xml><?xml version="1.0" encoding="utf-8"?>
<a:theme xmlns:a="http://schemas.openxmlformats.org/drawingml/2006/main" name="RESTAR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461007-a25a-448d-bdae-dc1c90bfd85b">
      <Terms xmlns="http://schemas.microsoft.com/office/infopath/2007/PartnerControls"/>
    </lcf76f155ced4ddcb4097134ff3c332f>
    <TaxCatchAll xmlns="00c65c4b-155f-4b7c-b131-6a8bb6e4eb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ED1A0134A2A1439C2C8DCEE3C06E83" ma:contentTypeVersion="17" ma:contentTypeDescription="Create a new document." ma:contentTypeScope="" ma:versionID="c228384b2d42ac45b0a3ae6702605668">
  <xsd:schema xmlns:xsd="http://www.w3.org/2001/XMLSchema" xmlns:xs="http://www.w3.org/2001/XMLSchema" xmlns:p="http://schemas.microsoft.com/office/2006/metadata/properties" xmlns:ns2="04461007-a25a-448d-bdae-dc1c90bfd85b" xmlns:ns3="00c65c4b-155f-4b7c-b131-6a8bb6e4eb8a" targetNamespace="http://schemas.microsoft.com/office/2006/metadata/properties" ma:root="true" ma:fieldsID="475b939b27c37d74c522bf382dc00fb2" ns2:_="" ns3:_="">
    <xsd:import namespace="04461007-a25a-448d-bdae-dc1c90bfd85b"/>
    <xsd:import namespace="00c65c4b-155f-4b7c-b131-6a8bb6e4eb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61007-a25a-448d-bdae-dc1c90bfd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65c4b-155f-4b7c-b131-6a8bb6e4eb8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3174e6-8f4e-4568-9eb4-6c1d9a41ed2e}" ma:internalName="TaxCatchAll" ma:showField="CatchAllData" ma:web="00c65c4b-155f-4b7c-b131-6a8bb6e4e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E03D2-F375-46B2-A89A-B3E83DF0526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8d52200-c0d3-49d1-aefb-8e4a6e87486a"/>
    <ds:schemaRef ds:uri="http://purl.org/dc/elements/1.1/"/>
    <ds:schemaRef ds:uri="http://schemas.microsoft.com/office/2006/metadata/properties"/>
    <ds:schemaRef ds:uri="a142b80d-944f-44f2-a3ac-74f5a99804bb"/>
    <ds:schemaRef ds:uri="http://purl.org/dc/terms/"/>
    <ds:schemaRef ds:uri="http://www.w3.org/XML/1998/namespace"/>
    <ds:schemaRef ds:uri="http://purl.org/dc/dcmitype/"/>
    <ds:schemaRef ds:uri="04461007-a25a-448d-bdae-dc1c90bfd85b"/>
    <ds:schemaRef ds:uri="00c65c4b-155f-4b7c-b131-6a8bb6e4eb8a"/>
  </ds:schemaRefs>
</ds:datastoreItem>
</file>

<file path=customXml/itemProps2.xml><?xml version="1.0" encoding="utf-8"?>
<ds:datastoreItem xmlns:ds="http://schemas.openxmlformats.org/officeDocument/2006/customXml" ds:itemID="{58E0DDEC-E693-42A7-AD51-19810DA018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B2E828-15D4-4C47-9A6B-29CDBF08A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61007-a25a-448d-bdae-dc1c90bfd85b"/>
    <ds:schemaRef ds:uri="00c65c4b-155f-4b7c-b131-6a8bb6e4e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Birmingham_City_Council___corp_template_updated_Mar_2021</Template>
  <TotalTime>1605</TotalTime>
  <Words>1342</Words>
  <Application>Microsoft Office PowerPoint</Application>
  <PresentationFormat>On-screen Show (16:9)</PresentationFormat>
  <Paragraphs>156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Nova</vt:lpstr>
      <vt:lpstr>Arial Nova Light</vt:lpstr>
      <vt:lpstr>Calibri</vt:lpstr>
      <vt:lpstr>Wingdings</vt:lpstr>
      <vt:lpstr>RRR 16:9 Master </vt:lpstr>
      <vt:lpstr>RESET 16:9 Master </vt:lpstr>
      <vt:lpstr>RESHAPE 16:9 Master </vt:lpstr>
      <vt:lpstr>RESTART 16:9 Master </vt:lpstr>
      <vt:lpstr>Adult Social Care Home Support and Quick Discharge Services Market Briefing</vt:lpstr>
      <vt:lpstr>Purpose of this Market Briefing</vt:lpstr>
      <vt:lpstr>Feedback from Market Engagement (Oct 23)</vt:lpstr>
      <vt:lpstr>Quality</vt:lpstr>
      <vt:lpstr>Contracts</vt:lpstr>
      <vt:lpstr>Home Support – Service Delivery Areas</vt:lpstr>
      <vt:lpstr>Geographic Entry Criteria</vt:lpstr>
      <vt:lpstr>Fees</vt:lpstr>
      <vt:lpstr>Transition Arrangements</vt:lpstr>
      <vt:lpstr>Quick Discharge Service</vt:lpstr>
      <vt:lpstr>Quick Discharge Service+</vt:lpstr>
      <vt:lpstr>Proposed Timescales/Next Steps </vt:lpstr>
      <vt:lpstr>Q&amp;A Session</vt:lpstr>
      <vt:lpstr>Contact information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Briefing December 2023</dc:title>
  <dc:creator>Dalbir Kaur</dc:creator>
  <cp:keywords>Birmingham City Council</cp:keywords>
  <cp:lastModifiedBy>Blessed Ephraim</cp:lastModifiedBy>
  <cp:revision>30</cp:revision>
  <dcterms:created xsi:type="dcterms:W3CDTF">2021-03-24T14:08:26Z</dcterms:created>
  <dcterms:modified xsi:type="dcterms:W3CDTF">2024-01-16T08:51:27Z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0x010100B342DBF74E46544D9222E7A47FFD408E</vt:lpwstr>
  </property>
  <property fmtid="{D5CDD505-2E9C-101B-9397-08002B2CF9AE}" pid="3" name="CloudStatistics_StoryID">
    <vt:lpwstr>704061a4-4bce-4e4e-b312-2fd27e5ffc60</vt:lpwstr>
  </property>
  <property fmtid="{D5CDD505-2E9C-101B-9397-08002B2CF9AE}" pid="4" name="MediaServiceImageTags">
    <vt:lpwstr/>
  </property>
  <property fmtid="{D5CDD505-2E9C-101B-9397-08002B2CF9AE}" pid="5" name="MSIP_Label_a17471b1-27ab-4640-9264-e69a67407ca3_Enabled">
    <vt:lpwstr>true</vt:lpwstr>
  </property>
  <property fmtid="{D5CDD505-2E9C-101B-9397-08002B2CF9AE}" pid="6" name="MSIP_Label_a17471b1-27ab-4640-9264-e69a67407ca3_SetDate">
    <vt:lpwstr>2023-08-14T12:07:23Z</vt:lpwstr>
  </property>
  <property fmtid="{D5CDD505-2E9C-101B-9397-08002B2CF9AE}" pid="7" name="MSIP_Label_a17471b1-27ab-4640-9264-e69a67407ca3_Method">
    <vt:lpwstr>Standard</vt:lpwstr>
  </property>
  <property fmtid="{D5CDD505-2E9C-101B-9397-08002B2CF9AE}" pid="8" name="MSIP_Label_a17471b1-27ab-4640-9264-e69a67407ca3_Name">
    <vt:lpwstr>BCC - OFFICIAL</vt:lpwstr>
  </property>
  <property fmtid="{D5CDD505-2E9C-101B-9397-08002B2CF9AE}" pid="9" name="MSIP_Label_a17471b1-27ab-4640-9264-e69a67407ca3_SiteId">
    <vt:lpwstr>699ace67-d2e4-4bcd-b303-d2bbe2b9bbf1</vt:lpwstr>
  </property>
  <property fmtid="{D5CDD505-2E9C-101B-9397-08002B2CF9AE}" pid="10" name="MSIP_Label_a17471b1-27ab-4640-9264-e69a67407ca3_ActionId">
    <vt:lpwstr>f7027033-fd5f-435e-b699-d9fe7cf21ff4</vt:lpwstr>
  </property>
  <property fmtid="{D5CDD505-2E9C-101B-9397-08002B2CF9AE}" pid="11" name="MSIP_Label_a17471b1-27ab-4640-9264-e69a67407ca3_ContentBits">
    <vt:lpwstr>2</vt:lpwstr>
  </property>
  <property fmtid="{D5CDD505-2E9C-101B-9397-08002B2CF9AE}" pid="12" name="ClassificationContentMarkingFooterLocations">
    <vt:lpwstr>BCC PPT 16\:9 Master :6\1_BCC PPT 16\:9 Healthier:6</vt:lpwstr>
  </property>
  <property fmtid="{D5CDD505-2E9C-101B-9397-08002B2CF9AE}" pid="13" name="ClassificationContentMarkingFooterText">
    <vt:lpwstr>OFFICIAL</vt:lpwstr>
  </property>
</Properties>
</file>