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7" r:id="rId5"/>
  </p:sldIdLst>
  <p:sldSz cx="6858000" cy="9144000" type="screen4x3"/>
  <p:notesSz cx="9926638" cy="14355763"/>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AC4E9-311C-4C5D-BD83-35A76500DAAA}" v="312" dt="2023-12-15T11:13:42.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4660"/>
  </p:normalViewPr>
  <p:slideViewPr>
    <p:cSldViewPr>
      <p:cViewPr varScale="1">
        <p:scale>
          <a:sx n="83" d="100"/>
          <a:sy n="83" d="100"/>
        </p:scale>
        <p:origin x="846" y="3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ise Watkin" userId="2e7082ac-17a0-4ce4-b571-cfb68d5e83f6" providerId="ADAL" clId="{1D2AC4E9-311C-4C5D-BD83-35A76500DAAA}"/>
    <pc:docChg chg="custSel modSld replTag">
      <pc:chgData name="Eloise Watkin" userId="2e7082ac-17a0-4ce4-b571-cfb68d5e83f6" providerId="ADAL" clId="{1D2AC4E9-311C-4C5D-BD83-35A76500DAAA}" dt="2023-12-15T11:13:42.991" v="598"/>
      <pc:docMkLst>
        <pc:docMk/>
      </pc:docMkLst>
      <pc:sldChg chg="delSp modSp mod">
        <pc:chgData name="Eloise Watkin" userId="2e7082ac-17a0-4ce4-b571-cfb68d5e83f6" providerId="ADAL" clId="{1D2AC4E9-311C-4C5D-BD83-35A76500DAAA}" dt="2023-12-15T11:13:42.991" v="598"/>
        <pc:sldMkLst>
          <pc:docMk/>
          <pc:sldMk cId="3840435082" sldId="267"/>
        </pc:sldMkLst>
        <pc:spChg chg="ord">
          <ac:chgData name="Eloise Watkin" userId="2e7082ac-17a0-4ce4-b571-cfb68d5e83f6" providerId="ADAL" clId="{1D2AC4E9-311C-4C5D-BD83-35A76500DAAA}" dt="2023-12-14T15:48:13.062" v="225" actId="13244"/>
          <ac:spMkLst>
            <pc:docMk/>
            <pc:sldMk cId="3840435082" sldId="267"/>
            <ac:spMk id="3" creationId="{7B14DE5A-ADBF-9AD1-0574-0A866B87825F}"/>
          </ac:spMkLst>
        </pc:spChg>
        <pc:spChg chg="del mod">
          <ac:chgData name="Eloise Watkin" userId="2e7082ac-17a0-4ce4-b571-cfb68d5e83f6" providerId="ADAL" clId="{1D2AC4E9-311C-4C5D-BD83-35A76500DAAA}" dt="2023-12-14T15:47:18.646" v="215" actId="478"/>
          <ac:spMkLst>
            <pc:docMk/>
            <pc:sldMk cId="3840435082" sldId="267"/>
            <ac:spMk id="5" creationId="{AD636C95-00DB-D0CE-1F2A-40C0E4759A55}"/>
          </ac:spMkLst>
        </pc:spChg>
        <pc:spChg chg="ord">
          <ac:chgData name="Eloise Watkin" userId="2e7082ac-17a0-4ce4-b571-cfb68d5e83f6" providerId="ADAL" clId="{1D2AC4E9-311C-4C5D-BD83-35A76500DAAA}" dt="2023-12-14T15:47:31.924" v="220" actId="13244"/>
          <ac:spMkLst>
            <pc:docMk/>
            <pc:sldMk cId="3840435082" sldId="267"/>
            <ac:spMk id="9" creationId="{1F6BD3C3-FDD7-F480-9920-106E7573671E}"/>
          </ac:spMkLst>
        </pc:spChg>
        <pc:spChg chg="mod ord">
          <ac:chgData name="Eloise Watkin" userId="2e7082ac-17a0-4ce4-b571-cfb68d5e83f6" providerId="ADAL" clId="{1D2AC4E9-311C-4C5D-BD83-35A76500DAAA}" dt="2023-12-15T11:13:14.941" v="578"/>
          <ac:spMkLst>
            <pc:docMk/>
            <pc:sldMk cId="3840435082" sldId="267"/>
            <ac:spMk id="17" creationId="{0F5A1921-2D70-21C0-EBC8-AB52D0A65131}"/>
          </ac:spMkLst>
        </pc:spChg>
        <pc:spChg chg="mod ord">
          <ac:chgData name="Eloise Watkin" userId="2e7082ac-17a0-4ce4-b571-cfb68d5e83f6" providerId="ADAL" clId="{1D2AC4E9-311C-4C5D-BD83-35A76500DAAA}" dt="2023-12-15T11:13:31.862" v="588"/>
          <ac:spMkLst>
            <pc:docMk/>
            <pc:sldMk cId="3840435082" sldId="267"/>
            <ac:spMk id="27" creationId="{F021AE00-0B1D-1A9E-3797-5808B8DACE7D}"/>
          </ac:spMkLst>
        </pc:spChg>
        <pc:spChg chg="mod">
          <ac:chgData name="Eloise Watkin" userId="2e7082ac-17a0-4ce4-b571-cfb68d5e83f6" providerId="ADAL" clId="{1D2AC4E9-311C-4C5D-BD83-35A76500DAAA}" dt="2023-12-15T11:13:42.991" v="598"/>
          <ac:spMkLst>
            <pc:docMk/>
            <pc:sldMk cId="3840435082" sldId="267"/>
            <ac:spMk id="28" creationId="{D19CDBD3-0B89-3CD9-1C44-C2B2AAAF972D}"/>
          </ac:spMkLst>
        </pc:spChg>
        <pc:picChg chg="mod">
          <ac:chgData name="Eloise Watkin" userId="2e7082ac-17a0-4ce4-b571-cfb68d5e83f6" providerId="ADAL" clId="{1D2AC4E9-311C-4C5D-BD83-35A76500DAAA}" dt="2023-12-15T11:10:43.555" v="460"/>
          <ac:picMkLst>
            <pc:docMk/>
            <pc:sldMk cId="3840435082" sldId="267"/>
            <ac:picMk id="6" creationId="{A7AC8E43-4F46-F83D-3857-FFBF1F28DD44}"/>
          </ac:picMkLst>
        </pc:picChg>
        <pc:picChg chg="mod">
          <ac:chgData name="Eloise Watkin" userId="2e7082ac-17a0-4ce4-b571-cfb68d5e83f6" providerId="ADAL" clId="{1D2AC4E9-311C-4C5D-BD83-35A76500DAAA}" dt="2023-12-15T11:10:38.240" v="455"/>
          <ac:picMkLst>
            <pc:docMk/>
            <pc:sldMk cId="3840435082" sldId="267"/>
            <ac:picMk id="8" creationId="{83BA19B1-146B-F088-E51F-A6783096AAE5}"/>
          </ac:picMkLst>
        </pc:picChg>
        <pc:picChg chg="mod">
          <ac:chgData name="Eloise Watkin" userId="2e7082ac-17a0-4ce4-b571-cfb68d5e83f6" providerId="ADAL" clId="{1D2AC4E9-311C-4C5D-BD83-35A76500DAAA}" dt="2023-12-15T11:10:49.434" v="470"/>
          <ac:picMkLst>
            <pc:docMk/>
            <pc:sldMk cId="3840435082" sldId="267"/>
            <ac:picMk id="12" creationId="{982AF26E-FB73-D86B-E931-10F9AB2BCFD0}"/>
          </ac:picMkLst>
        </pc:picChg>
        <pc:picChg chg="mod">
          <ac:chgData name="Eloise Watkin" userId="2e7082ac-17a0-4ce4-b571-cfb68d5e83f6" providerId="ADAL" clId="{1D2AC4E9-311C-4C5D-BD83-35A76500DAAA}" dt="2023-12-15T11:11:09.794" v="490"/>
          <ac:picMkLst>
            <pc:docMk/>
            <pc:sldMk cId="3840435082" sldId="267"/>
            <ac:picMk id="26" creationId="{6E3F69D8-1BB2-B2B7-F0DF-C23B01807807}"/>
          </ac:picMkLst>
        </pc:picChg>
        <pc:picChg chg="mod ord">
          <ac:chgData name="Eloise Watkin" userId="2e7082ac-17a0-4ce4-b571-cfb68d5e83f6" providerId="ADAL" clId="{1D2AC4E9-311C-4C5D-BD83-35A76500DAAA}" dt="2023-12-15T11:10:56.316" v="480"/>
          <ac:picMkLst>
            <pc:docMk/>
            <pc:sldMk cId="3840435082" sldId="267"/>
            <ac:picMk id="30" creationId="{E31B9CBE-D9AB-C948-45C5-D3C0A672CF68}"/>
          </ac:picMkLst>
        </pc:picChg>
      </pc:sldChg>
    </pc:docChg>
  </pc:docChgLst>
  <pc:docChgLst>
    <pc:chgData name="Eloise Watkin" userId="2e7082ac-17a0-4ce4-b571-cfb68d5e83f6" providerId="ADAL" clId="{2BFCACAA-1F81-4C36-BC5E-801D762E41BA}"/>
    <pc:docChg chg="custSel modSld replTag">
      <pc:chgData name="Eloise Watkin" userId="2e7082ac-17a0-4ce4-b571-cfb68d5e83f6" providerId="ADAL" clId="{2BFCACAA-1F81-4C36-BC5E-801D762E41BA}" dt="2023-10-25T11:06:24.763" v="1384"/>
      <pc:docMkLst>
        <pc:docMk/>
      </pc:docMkLst>
      <pc:sldChg chg="delSp modSp mod">
        <pc:chgData name="Eloise Watkin" userId="2e7082ac-17a0-4ce4-b571-cfb68d5e83f6" providerId="ADAL" clId="{2BFCACAA-1F81-4C36-BC5E-801D762E41BA}" dt="2023-10-25T11:06:24.763" v="1384"/>
        <pc:sldMkLst>
          <pc:docMk/>
          <pc:sldMk cId="3840435082" sldId="267"/>
        </pc:sldMkLst>
        <pc:spChg chg="mod">
          <ac:chgData name="Eloise Watkin" userId="2e7082ac-17a0-4ce4-b571-cfb68d5e83f6" providerId="ADAL" clId="{2BFCACAA-1F81-4C36-BC5E-801D762E41BA}" dt="2023-10-24T15:07:36.013" v="345" actId="20577"/>
          <ac:spMkLst>
            <pc:docMk/>
            <pc:sldMk cId="3840435082" sldId="267"/>
            <ac:spMk id="2" creationId="{7FECD2AA-0765-179A-2A78-519E41DDE48A}"/>
          </ac:spMkLst>
        </pc:spChg>
        <pc:spChg chg="del mod">
          <ac:chgData name="Eloise Watkin" userId="2e7082ac-17a0-4ce4-b571-cfb68d5e83f6" providerId="ADAL" clId="{2BFCACAA-1F81-4C36-BC5E-801D762E41BA}" dt="2023-10-24T14:02:10.326" v="156" actId="478"/>
          <ac:spMkLst>
            <pc:docMk/>
            <pc:sldMk cId="3840435082" sldId="267"/>
            <ac:spMk id="15" creationId="{3C321CC2-622A-3198-C1FC-07F9D9C605B9}"/>
          </ac:spMkLst>
        </pc:spChg>
        <pc:spChg chg="mod">
          <ac:chgData name="Eloise Watkin" userId="2e7082ac-17a0-4ce4-b571-cfb68d5e83f6" providerId="ADAL" clId="{2BFCACAA-1F81-4C36-BC5E-801D762E41BA}" dt="2023-10-25T11:06:24.745" v="1380"/>
          <ac:spMkLst>
            <pc:docMk/>
            <pc:sldMk cId="3840435082" sldId="267"/>
            <ac:spMk id="17" creationId="{0F5A1921-2D70-21C0-EBC8-AB52D0A65131}"/>
          </ac:spMkLst>
        </pc:spChg>
        <pc:spChg chg="mod">
          <ac:chgData name="Eloise Watkin" userId="2e7082ac-17a0-4ce4-b571-cfb68d5e83f6" providerId="ADAL" clId="{2BFCACAA-1F81-4C36-BC5E-801D762E41BA}" dt="2023-10-25T11:06:24.763" v="1382"/>
          <ac:spMkLst>
            <pc:docMk/>
            <pc:sldMk cId="3840435082" sldId="267"/>
            <ac:spMk id="27" creationId="{F021AE00-0B1D-1A9E-3797-5808B8DACE7D}"/>
          </ac:spMkLst>
        </pc:spChg>
        <pc:spChg chg="mod">
          <ac:chgData name="Eloise Watkin" userId="2e7082ac-17a0-4ce4-b571-cfb68d5e83f6" providerId="ADAL" clId="{2BFCACAA-1F81-4C36-BC5E-801D762E41BA}" dt="2023-10-25T11:06:24.763" v="1384"/>
          <ac:spMkLst>
            <pc:docMk/>
            <pc:sldMk cId="3840435082" sldId="267"/>
            <ac:spMk id="28" creationId="{D19CDBD3-0B89-3CD9-1C44-C2B2AAAF972D}"/>
          </ac:spMkLst>
        </pc:spChg>
        <pc:picChg chg="mod">
          <ac:chgData name="Eloise Watkin" userId="2e7082ac-17a0-4ce4-b571-cfb68d5e83f6" providerId="ADAL" clId="{2BFCACAA-1F81-4C36-BC5E-801D762E41BA}" dt="2023-10-25T11:06:24.626" v="1372"/>
          <ac:picMkLst>
            <pc:docMk/>
            <pc:sldMk cId="3840435082" sldId="267"/>
            <ac:picMk id="6" creationId="{A7AC8E43-4F46-F83D-3857-FFBF1F28DD44}"/>
          </ac:picMkLst>
        </pc:picChg>
        <pc:picChg chg="mod">
          <ac:chgData name="Eloise Watkin" userId="2e7082ac-17a0-4ce4-b571-cfb68d5e83f6" providerId="ADAL" clId="{2BFCACAA-1F81-4C36-BC5E-801D762E41BA}" dt="2023-10-25T11:06:24.626" v="1371"/>
          <ac:picMkLst>
            <pc:docMk/>
            <pc:sldMk cId="3840435082" sldId="267"/>
            <ac:picMk id="8" creationId="{83BA19B1-146B-F088-E51F-A6783096AAE5}"/>
          </ac:picMkLst>
        </pc:picChg>
        <pc:picChg chg="mod">
          <ac:chgData name="Eloise Watkin" userId="2e7082ac-17a0-4ce4-b571-cfb68d5e83f6" providerId="ADAL" clId="{2BFCACAA-1F81-4C36-BC5E-801D762E41BA}" dt="2023-10-25T11:06:24.642" v="1374"/>
          <ac:picMkLst>
            <pc:docMk/>
            <pc:sldMk cId="3840435082" sldId="267"/>
            <ac:picMk id="12" creationId="{982AF26E-FB73-D86B-E931-10F9AB2BCFD0}"/>
          </ac:picMkLst>
        </pc:picChg>
        <pc:picChg chg="mod">
          <ac:chgData name="Eloise Watkin" userId="2e7082ac-17a0-4ce4-b571-cfb68d5e83f6" providerId="ADAL" clId="{2BFCACAA-1F81-4C36-BC5E-801D762E41BA}" dt="2023-10-25T11:06:24.642" v="1376"/>
          <ac:picMkLst>
            <pc:docMk/>
            <pc:sldMk cId="3840435082" sldId="267"/>
            <ac:picMk id="26" creationId="{6E3F69D8-1BB2-B2B7-F0DF-C23B01807807}"/>
          </ac:picMkLst>
        </pc:picChg>
        <pc:picChg chg="mod">
          <ac:chgData name="Eloise Watkin" userId="2e7082ac-17a0-4ce4-b571-cfb68d5e83f6" providerId="ADAL" clId="{2BFCACAA-1F81-4C36-BC5E-801D762E41BA}" dt="2023-10-25T11:06:24.678" v="1378"/>
          <ac:picMkLst>
            <pc:docMk/>
            <pc:sldMk cId="3840435082" sldId="267"/>
            <ac:picMk id="30" creationId="{E31B9CBE-D9AB-C948-45C5-D3C0A672CF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17788"/>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idx="1"/>
          </p:nvPr>
        </p:nvSpPr>
        <p:spPr>
          <a:xfrm>
            <a:off x="5622799" y="0"/>
            <a:ext cx="4301543" cy="717788"/>
          </a:xfrm>
          <a:prstGeom prst="rect">
            <a:avLst/>
          </a:prstGeom>
        </p:spPr>
        <p:txBody>
          <a:bodyPr vert="horz" lIns="132762" tIns="66381" rIns="132762" bIns="66381" rtlCol="0"/>
          <a:lstStyle>
            <a:lvl1pPr algn="r">
              <a:defRPr sz="1700"/>
            </a:lvl1pPr>
          </a:lstStyle>
          <a:p>
            <a:fld id="{BD7DA61C-D6DD-4B86-B855-4B84686B6D76}" type="datetimeFigureOut">
              <a:rPr lang="en-GB" smtClean="0"/>
              <a:pPr/>
              <a:t>15/12/2023</a:t>
            </a:fld>
            <a:endParaRPr lang="en-GB"/>
          </a:p>
        </p:txBody>
      </p:sp>
      <p:sp>
        <p:nvSpPr>
          <p:cNvPr id="4" name="Slide Image Placeholder 3"/>
          <p:cNvSpPr>
            <a:spLocks noGrp="1" noRot="1" noChangeAspect="1"/>
          </p:cNvSpPr>
          <p:nvPr>
            <p:ph type="sldImg" idx="2"/>
          </p:nvPr>
        </p:nvSpPr>
        <p:spPr>
          <a:xfrm>
            <a:off x="2943225" y="1076325"/>
            <a:ext cx="4040188" cy="5384800"/>
          </a:xfrm>
          <a:prstGeom prst="rect">
            <a:avLst/>
          </a:prstGeom>
          <a:noFill/>
          <a:ln w="12700">
            <a:solidFill>
              <a:prstClr val="black"/>
            </a:solidFill>
          </a:ln>
        </p:spPr>
        <p:txBody>
          <a:bodyPr vert="horz" lIns="132762" tIns="66381" rIns="132762" bIns="66381" rtlCol="0" anchor="ctr"/>
          <a:lstStyle/>
          <a:p>
            <a:endParaRPr lang="en-GB"/>
          </a:p>
        </p:txBody>
      </p:sp>
      <p:sp>
        <p:nvSpPr>
          <p:cNvPr id="5" name="Notes Placeholder 4"/>
          <p:cNvSpPr>
            <a:spLocks noGrp="1"/>
          </p:cNvSpPr>
          <p:nvPr>
            <p:ph type="body" sz="quarter" idx="3"/>
          </p:nvPr>
        </p:nvSpPr>
        <p:spPr>
          <a:xfrm>
            <a:off x="992665" y="6818988"/>
            <a:ext cx="7941310" cy="6460093"/>
          </a:xfrm>
          <a:prstGeom prst="rect">
            <a:avLst/>
          </a:prstGeom>
        </p:spPr>
        <p:txBody>
          <a:bodyPr vert="horz" lIns="132762" tIns="66381" rIns="132762" bIns="66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635483"/>
            <a:ext cx="4301543" cy="717788"/>
          </a:xfrm>
          <a:prstGeom prst="rect">
            <a:avLst/>
          </a:prstGeom>
        </p:spPr>
        <p:txBody>
          <a:bodyPr vert="horz" lIns="132762" tIns="66381" rIns="132762" bIns="66381" rtlCol="0" anchor="b"/>
          <a:lstStyle>
            <a:lvl1pPr algn="l">
              <a:defRPr sz="1700"/>
            </a:lvl1pPr>
          </a:lstStyle>
          <a:p>
            <a:endParaRPr lang="en-GB"/>
          </a:p>
        </p:txBody>
      </p:sp>
      <p:sp>
        <p:nvSpPr>
          <p:cNvPr id="7" name="Slide Number Placeholder 6"/>
          <p:cNvSpPr>
            <a:spLocks noGrp="1"/>
          </p:cNvSpPr>
          <p:nvPr>
            <p:ph type="sldNum" sz="quarter" idx="5"/>
          </p:nvPr>
        </p:nvSpPr>
        <p:spPr>
          <a:xfrm>
            <a:off x="5622799" y="13635483"/>
            <a:ext cx="4301543" cy="717788"/>
          </a:xfrm>
          <a:prstGeom prst="rect">
            <a:avLst/>
          </a:prstGeom>
        </p:spPr>
        <p:txBody>
          <a:bodyPr vert="horz" lIns="132762" tIns="66381" rIns="132762" bIns="66381" rtlCol="0" anchor="b"/>
          <a:lstStyle>
            <a:lvl1pPr algn="r">
              <a:defRPr sz="1700"/>
            </a:lvl1pPr>
          </a:lstStyle>
          <a:p>
            <a:fld id="{6E0282F9-37A7-4AC8-8E06-8E568B48627B}" type="slidenum">
              <a:rPr lang="en-GB" smtClean="0"/>
              <a:pPr/>
              <a:t>‹#›</a:t>
            </a:fld>
            <a:endParaRPr lang="en-GB"/>
          </a:p>
        </p:txBody>
      </p:sp>
    </p:spTree>
    <p:extLst>
      <p:ext uri="{BB962C8B-B14F-4D97-AF65-F5344CB8AC3E}">
        <p14:creationId xmlns:p14="http://schemas.microsoft.com/office/powerpoint/2010/main" val="31052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A7D043-DC50-4AEB-9246-A9D21F3A4C3E}" type="datetime1">
              <a:rPr lang="en-GB" smtClean="0"/>
              <a:t>15/12/2023</a:t>
            </a:fld>
            <a:endParaRPr lang="en-GB"/>
          </a:p>
        </p:txBody>
      </p:sp>
      <p:sp>
        <p:nvSpPr>
          <p:cNvPr id="5" name="Footer Placeholder 4"/>
          <p:cNvSpPr>
            <a:spLocks noGrp="1"/>
          </p:cNvSpPr>
          <p:nvPr>
            <p:ph type="ftr" sz="quarter" idx="11"/>
          </p:nvPr>
        </p:nvSpPr>
        <p:spPr/>
        <p:txBody>
          <a:bodyPr/>
          <a:lstStyle/>
          <a:p>
            <a:r>
              <a:rPr lang="en-GB"/>
              <a:t>Health and Social Care: Newman University</a:t>
            </a:r>
          </a:p>
        </p:txBody>
      </p:sp>
      <p:sp>
        <p:nvSpPr>
          <p:cNvPr id="6" name="Slide Number Placeholder 5"/>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378438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A6DF4B-6AF9-4091-AA5F-91000FC33A2A}" type="datetime1">
              <a:rPr lang="en-GB" smtClean="0"/>
              <a:t>15/12/2023</a:t>
            </a:fld>
            <a:endParaRPr lang="en-GB"/>
          </a:p>
        </p:txBody>
      </p:sp>
      <p:sp>
        <p:nvSpPr>
          <p:cNvPr id="5" name="Footer Placeholder 4"/>
          <p:cNvSpPr>
            <a:spLocks noGrp="1"/>
          </p:cNvSpPr>
          <p:nvPr>
            <p:ph type="ftr" sz="quarter" idx="11"/>
          </p:nvPr>
        </p:nvSpPr>
        <p:spPr/>
        <p:txBody>
          <a:bodyPr/>
          <a:lstStyle/>
          <a:p>
            <a:r>
              <a:rPr lang="en-GB"/>
              <a:t>Health and Social Care: Newman University</a:t>
            </a:r>
          </a:p>
        </p:txBody>
      </p:sp>
      <p:sp>
        <p:nvSpPr>
          <p:cNvPr id="6" name="Slide Number Placeholder 5"/>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419751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8B62E2-357D-4562-9E6E-AF7D3FD9B1ED}" type="datetime1">
              <a:rPr lang="en-GB" smtClean="0"/>
              <a:t>15/12/2023</a:t>
            </a:fld>
            <a:endParaRPr lang="en-GB"/>
          </a:p>
        </p:txBody>
      </p:sp>
      <p:sp>
        <p:nvSpPr>
          <p:cNvPr id="5" name="Footer Placeholder 4"/>
          <p:cNvSpPr>
            <a:spLocks noGrp="1"/>
          </p:cNvSpPr>
          <p:nvPr>
            <p:ph type="ftr" sz="quarter" idx="11"/>
          </p:nvPr>
        </p:nvSpPr>
        <p:spPr/>
        <p:txBody>
          <a:bodyPr/>
          <a:lstStyle/>
          <a:p>
            <a:r>
              <a:rPr lang="en-GB"/>
              <a:t>Health and Social Care: Newman University</a:t>
            </a:r>
          </a:p>
        </p:txBody>
      </p:sp>
      <p:sp>
        <p:nvSpPr>
          <p:cNvPr id="6" name="Slide Number Placeholder 5"/>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259891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DA7356-3A4E-4086-9F17-D07E1E406040}" type="datetime1">
              <a:rPr lang="en-GB" smtClean="0"/>
              <a:t>15/12/2023</a:t>
            </a:fld>
            <a:endParaRPr lang="en-GB"/>
          </a:p>
        </p:txBody>
      </p:sp>
      <p:sp>
        <p:nvSpPr>
          <p:cNvPr id="5" name="Footer Placeholder 4"/>
          <p:cNvSpPr>
            <a:spLocks noGrp="1"/>
          </p:cNvSpPr>
          <p:nvPr>
            <p:ph type="ftr" sz="quarter" idx="11"/>
          </p:nvPr>
        </p:nvSpPr>
        <p:spPr/>
        <p:txBody>
          <a:bodyPr/>
          <a:lstStyle/>
          <a:p>
            <a:r>
              <a:rPr lang="en-GB"/>
              <a:t>Health and Social Care: Newman University</a:t>
            </a:r>
          </a:p>
        </p:txBody>
      </p:sp>
      <p:sp>
        <p:nvSpPr>
          <p:cNvPr id="6" name="Slide Number Placeholder 5"/>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45011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661C4-CB9D-47D6-BDEC-1EA2C90222FA}" type="datetime1">
              <a:rPr lang="en-GB" smtClean="0"/>
              <a:t>15/12/2023</a:t>
            </a:fld>
            <a:endParaRPr lang="en-GB"/>
          </a:p>
        </p:txBody>
      </p:sp>
      <p:sp>
        <p:nvSpPr>
          <p:cNvPr id="5" name="Footer Placeholder 4"/>
          <p:cNvSpPr>
            <a:spLocks noGrp="1"/>
          </p:cNvSpPr>
          <p:nvPr>
            <p:ph type="ftr" sz="quarter" idx="11"/>
          </p:nvPr>
        </p:nvSpPr>
        <p:spPr/>
        <p:txBody>
          <a:bodyPr/>
          <a:lstStyle/>
          <a:p>
            <a:r>
              <a:rPr lang="en-GB"/>
              <a:t>Health and Social Care: Newman University</a:t>
            </a:r>
          </a:p>
        </p:txBody>
      </p:sp>
      <p:sp>
        <p:nvSpPr>
          <p:cNvPr id="6" name="Slide Number Placeholder 5"/>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18531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F118D9-EBE0-451F-9D03-85B5DFE3F7D5}" type="datetime1">
              <a:rPr lang="en-GB" smtClean="0"/>
              <a:t>15/12/2023</a:t>
            </a:fld>
            <a:endParaRPr lang="en-GB"/>
          </a:p>
        </p:txBody>
      </p:sp>
      <p:sp>
        <p:nvSpPr>
          <p:cNvPr id="6" name="Footer Placeholder 5"/>
          <p:cNvSpPr>
            <a:spLocks noGrp="1"/>
          </p:cNvSpPr>
          <p:nvPr>
            <p:ph type="ftr" sz="quarter" idx="11"/>
          </p:nvPr>
        </p:nvSpPr>
        <p:spPr/>
        <p:txBody>
          <a:bodyPr/>
          <a:lstStyle/>
          <a:p>
            <a:r>
              <a:rPr lang="en-GB"/>
              <a:t>Health and Social Care: Newman University</a:t>
            </a:r>
          </a:p>
        </p:txBody>
      </p:sp>
      <p:sp>
        <p:nvSpPr>
          <p:cNvPr id="7" name="Slide Number Placeholder 6"/>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415547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5AECCB-5E9B-4A5B-BF43-6932E1552AC0}" type="datetime1">
              <a:rPr lang="en-GB" smtClean="0"/>
              <a:t>15/12/2023</a:t>
            </a:fld>
            <a:endParaRPr lang="en-GB"/>
          </a:p>
        </p:txBody>
      </p:sp>
      <p:sp>
        <p:nvSpPr>
          <p:cNvPr id="8" name="Footer Placeholder 7"/>
          <p:cNvSpPr>
            <a:spLocks noGrp="1"/>
          </p:cNvSpPr>
          <p:nvPr>
            <p:ph type="ftr" sz="quarter" idx="11"/>
          </p:nvPr>
        </p:nvSpPr>
        <p:spPr/>
        <p:txBody>
          <a:bodyPr/>
          <a:lstStyle/>
          <a:p>
            <a:r>
              <a:rPr lang="en-GB"/>
              <a:t>Health and Social Care: Newman University</a:t>
            </a:r>
          </a:p>
        </p:txBody>
      </p:sp>
      <p:sp>
        <p:nvSpPr>
          <p:cNvPr id="9" name="Slide Number Placeholder 8"/>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269212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41714D-CF7B-4966-B297-5CA68C1E9EFB}" type="datetime1">
              <a:rPr lang="en-GB" smtClean="0"/>
              <a:t>15/12/2023</a:t>
            </a:fld>
            <a:endParaRPr lang="en-GB"/>
          </a:p>
        </p:txBody>
      </p:sp>
      <p:sp>
        <p:nvSpPr>
          <p:cNvPr id="4" name="Footer Placeholder 3"/>
          <p:cNvSpPr>
            <a:spLocks noGrp="1"/>
          </p:cNvSpPr>
          <p:nvPr>
            <p:ph type="ftr" sz="quarter" idx="11"/>
          </p:nvPr>
        </p:nvSpPr>
        <p:spPr/>
        <p:txBody>
          <a:bodyPr/>
          <a:lstStyle/>
          <a:p>
            <a:r>
              <a:rPr lang="en-GB"/>
              <a:t>Health and Social Care: Newman University</a:t>
            </a:r>
          </a:p>
        </p:txBody>
      </p:sp>
      <p:sp>
        <p:nvSpPr>
          <p:cNvPr id="5" name="Slide Number Placeholder 4"/>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62028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B25CA-DAC6-4DD6-815D-C57620F55C3B}" type="datetime1">
              <a:rPr lang="en-GB" smtClean="0"/>
              <a:t>15/12/2023</a:t>
            </a:fld>
            <a:endParaRPr lang="en-GB"/>
          </a:p>
        </p:txBody>
      </p:sp>
      <p:sp>
        <p:nvSpPr>
          <p:cNvPr id="3" name="Footer Placeholder 2"/>
          <p:cNvSpPr>
            <a:spLocks noGrp="1"/>
          </p:cNvSpPr>
          <p:nvPr>
            <p:ph type="ftr" sz="quarter" idx="11"/>
          </p:nvPr>
        </p:nvSpPr>
        <p:spPr/>
        <p:txBody>
          <a:bodyPr/>
          <a:lstStyle/>
          <a:p>
            <a:r>
              <a:rPr lang="en-GB"/>
              <a:t>Health and Social Care: Newman University</a:t>
            </a:r>
          </a:p>
        </p:txBody>
      </p:sp>
      <p:sp>
        <p:nvSpPr>
          <p:cNvPr id="4" name="Slide Number Placeholder 3"/>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151372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137F5E-5C7B-4737-A374-C4D721AC2EEE}" type="datetime1">
              <a:rPr lang="en-GB" smtClean="0"/>
              <a:t>15/12/2023</a:t>
            </a:fld>
            <a:endParaRPr lang="en-GB"/>
          </a:p>
        </p:txBody>
      </p:sp>
      <p:sp>
        <p:nvSpPr>
          <p:cNvPr id="6" name="Footer Placeholder 5"/>
          <p:cNvSpPr>
            <a:spLocks noGrp="1"/>
          </p:cNvSpPr>
          <p:nvPr>
            <p:ph type="ftr" sz="quarter" idx="11"/>
          </p:nvPr>
        </p:nvSpPr>
        <p:spPr/>
        <p:txBody>
          <a:bodyPr/>
          <a:lstStyle/>
          <a:p>
            <a:r>
              <a:rPr lang="en-GB"/>
              <a:t>Health and Social Care: Newman University</a:t>
            </a:r>
          </a:p>
        </p:txBody>
      </p:sp>
      <p:sp>
        <p:nvSpPr>
          <p:cNvPr id="7" name="Slide Number Placeholder 6"/>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256104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30155-A5F9-4830-8027-BE34DCD7CB82}" type="datetime1">
              <a:rPr lang="en-GB" smtClean="0"/>
              <a:t>15/12/2023</a:t>
            </a:fld>
            <a:endParaRPr lang="en-GB"/>
          </a:p>
        </p:txBody>
      </p:sp>
      <p:sp>
        <p:nvSpPr>
          <p:cNvPr id="6" name="Footer Placeholder 5"/>
          <p:cNvSpPr>
            <a:spLocks noGrp="1"/>
          </p:cNvSpPr>
          <p:nvPr>
            <p:ph type="ftr" sz="quarter" idx="11"/>
          </p:nvPr>
        </p:nvSpPr>
        <p:spPr/>
        <p:txBody>
          <a:bodyPr/>
          <a:lstStyle/>
          <a:p>
            <a:r>
              <a:rPr lang="en-GB"/>
              <a:t>Health and Social Care: Newman University</a:t>
            </a:r>
          </a:p>
        </p:txBody>
      </p:sp>
      <p:sp>
        <p:nvSpPr>
          <p:cNvPr id="7" name="Slide Number Placeholder 6"/>
          <p:cNvSpPr>
            <a:spLocks noGrp="1"/>
          </p:cNvSpPr>
          <p:nvPr>
            <p:ph type="sldNum" sz="quarter" idx="12"/>
          </p:nvPr>
        </p:nvSpPr>
        <p:spPr/>
        <p:txBody>
          <a:bodyPr/>
          <a:lstStyle/>
          <a:p>
            <a:fld id="{C2F69EFF-4D99-4F66-AF8B-62A21B7FCE2C}" type="slidenum">
              <a:rPr lang="en-GB" smtClean="0"/>
              <a:pPr/>
              <a:t>‹#›</a:t>
            </a:fld>
            <a:endParaRPr lang="en-GB"/>
          </a:p>
        </p:txBody>
      </p:sp>
    </p:spTree>
    <p:extLst>
      <p:ext uri="{BB962C8B-B14F-4D97-AF65-F5344CB8AC3E}">
        <p14:creationId xmlns:p14="http://schemas.microsoft.com/office/powerpoint/2010/main" val="324734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62E5584-9699-484A-AFEF-FD7431CC5A5A}" type="datetime1">
              <a:rPr lang="en-GB" smtClean="0"/>
              <a:t>15/12/2023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Health and Social Care: Newman University</a:t>
            </a: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2F69EFF-4D99-4F66-AF8B-62A21B7FCE2C}" type="slidenum">
              <a:rPr lang="en-GB" smtClean="0"/>
              <a:pPr/>
              <a:t>‹#›</a:t>
            </a:fld>
            <a:endParaRPr lang="en-GB"/>
          </a:p>
        </p:txBody>
      </p:sp>
      <p:sp>
        <p:nvSpPr>
          <p:cNvPr id="8" name="TextBox 7">
            <a:extLst>
              <a:ext uri="{FF2B5EF4-FFF2-40B4-BE49-F238E27FC236}">
                <a16:creationId xmlns:a16="http://schemas.microsoft.com/office/drawing/2014/main" id="{0B3B9C83-8677-9BB6-C377-061D618565B0}"/>
              </a:ext>
            </a:extLst>
          </p:cNvPr>
          <p:cNvSpPr txBox="1"/>
          <p:nvPr userDrawn="1">
            <p:extLst>
              <p:ext uri="{1162E1C5-73C7-4A58-AE30-91384D911F3F}">
                <p184:classification xmlns:p184="http://schemas.microsoft.com/office/powerpoint/2018/4/main" val="ftr"/>
              </p:ext>
            </p:extLst>
          </p:nvPr>
        </p:nvSpPr>
        <p:spPr>
          <a:xfrm>
            <a:off x="3198813" y="8991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65870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D2AA-0765-179A-2A78-519E41DDE48A}"/>
              </a:ext>
            </a:extLst>
          </p:cNvPr>
          <p:cNvSpPr>
            <a:spLocks noGrp="1"/>
          </p:cNvSpPr>
          <p:nvPr>
            <p:ph type="title"/>
          </p:nvPr>
        </p:nvSpPr>
        <p:spPr>
          <a:xfrm>
            <a:off x="121774" y="605355"/>
            <a:ext cx="6583825" cy="1125160"/>
          </a:xfrm>
          <a:solidFill>
            <a:schemeClr val="accent5">
              <a:lumMod val="50000"/>
            </a:schemeClr>
          </a:solidFill>
          <a:ln>
            <a:solidFill>
              <a:srgbClr val="FFFF00"/>
            </a:solidFill>
          </a:ln>
        </p:spPr>
        <p:txBody>
          <a:bodyPr>
            <a:normAutofit/>
          </a:bodyPr>
          <a:lstStyle/>
          <a:p>
            <a:r>
              <a:rPr lang="en-GB" sz="2000" b="1" dirty="0">
                <a:solidFill>
                  <a:srgbClr val="FFFF00"/>
                </a:solidFill>
                <a:latin typeface="Arial Nova Light" panose="020B0304020202020204" pitchFamily="34" charset="0"/>
              </a:rPr>
              <a:t>The contribution of Dr Nicole Andrews to the public debate about Covid-19 and the increased mortality in the Black community.</a:t>
            </a:r>
          </a:p>
        </p:txBody>
      </p:sp>
      <p:sp>
        <p:nvSpPr>
          <p:cNvPr id="9" name="Rectangle 8">
            <a:extLst>
              <a:ext uri="{FF2B5EF4-FFF2-40B4-BE49-F238E27FC236}">
                <a16:creationId xmlns:a16="http://schemas.microsoft.com/office/drawing/2014/main" id="{1F6BD3C3-FDD7-F480-9920-106E7573671E}"/>
              </a:ext>
            </a:extLst>
          </p:cNvPr>
          <p:cNvSpPr/>
          <p:nvPr/>
        </p:nvSpPr>
        <p:spPr>
          <a:xfrm>
            <a:off x="4648200" y="80263"/>
            <a:ext cx="1447800" cy="4868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5">
                    <a:lumMod val="50000"/>
                  </a:schemeClr>
                </a:solidFill>
                <a:latin typeface="Arial Nova Light" panose="020B0304020202020204" pitchFamily="34" charset="0"/>
              </a:rPr>
              <a:t>Dr Nicole Andrews</a:t>
            </a:r>
          </a:p>
          <a:p>
            <a:pPr algn="ctr"/>
            <a:r>
              <a:rPr lang="en-GB" sz="1200" dirty="0">
                <a:solidFill>
                  <a:schemeClr val="accent5">
                    <a:lumMod val="50000"/>
                  </a:schemeClr>
                </a:solidFill>
                <a:latin typeface="Arial Nova Light" panose="020B0304020202020204" pitchFamily="34" charset="0"/>
              </a:rPr>
              <a:t>Medical Sociologist</a:t>
            </a:r>
          </a:p>
          <a:p>
            <a:pPr algn="ctr"/>
            <a:r>
              <a:rPr lang="en-GB" sz="1200" dirty="0">
                <a:solidFill>
                  <a:schemeClr val="accent5">
                    <a:lumMod val="50000"/>
                  </a:schemeClr>
                </a:solidFill>
                <a:latin typeface="Arial Nova Light" panose="020B0304020202020204" pitchFamily="34" charset="0"/>
              </a:rPr>
              <a:t>1987- 2022</a:t>
            </a:r>
            <a:endParaRPr lang="en-GB" sz="1200" dirty="0">
              <a:solidFill>
                <a:schemeClr val="tx1"/>
              </a:solidFill>
              <a:latin typeface="Arial Narrow" panose="020B0606020202030204" pitchFamily="34" charset="0"/>
            </a:endParaRPr>
          </a:p>
        </p:txBody>
      </p:sp>
      <p:pic>
        <p:nvPicPr>
          <p:cNvPr id="8" name="Content Placeholder 7" descr="Image of Dr Nicole Andrews smiling.">
            <a:extLst>
              <a:ext uri="{FF2B5EF4-FFF2-40B4-BE49-F238E27FC236}">
                <a16:creationId xmlns:a16="http://schemas.microsoft.com/office/drawing/2014/main" id="{83BA19B1-146B-F088-E51F-A6783096AAE5}"/>
              </a:ext>
              <a:ext uri="{C183D7F6-B498-43B3-948B-1728B52AA6E4}">
                <adec:decorative xmlns:adec="http://schemas.microsoft.com/office/drawing/2017/decorative" val="0"/>
              </a:ext>
            </a:extLst>
          </p:cNvPr>
          <p:cNvPicPr>
            <a:picLocks noGrp="1" noChangeAspect="1"/>
          </p:cNvPicPr>
          <p:nvPr>
            <p:ph idx="1"/>
          </p:nvPr>
        </p:nvPicPr>
        <p:blipFill rotWithShape="1">
          <a:blip r:embed="rId2"/>
          <a:srcRect l="8024" t="6995" r="58642" b="9603"/>
          <a:stretch/>
        </p:blipFill>
        <p:spPr>
          <a:xfrm>
            <a:off x="6266629" y="9868"/>
            <a:ext cx="409517" cy="576357"/>
          </a:xfrm>
          <a:ln w="3175">
            <a:solidFill>
              <a:schemeClr val="tx1"/>
            </a:solidFill>
          </a:ln>
        </p:spPr>
      </p:pic>
      <p:pic>
        <p:nvPicPr>
          <p:cNvPr id="6" name="Picture 3" descr="Birmingham Newman University Logo.">
            <a:extLst>
              <a:ext uri="{FF2B5EF4-FFF2-40B4-BE49-F238E27FC236}">
                <a16:creationId xmlns:a16="http://schemas.microsoft.com/office/drawing/2014/main" id="{A7AC8E43-4F46-F83D-3857-FFBF1F28DD44}"/>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75" y="87436"/>
            <a:ext cx="1346202" cy="44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Rectangle 2">
            <a:extLst>
              <a:ext uri="{FF2B5EF4-FFF2-40B4-BE49-F238E27FC236}">
                <a16:creationId xmlns:a16="http://schemas.microsoft.com/office/drawing/2014/main" id="{7B14DE5A-ADBF-9AD1-0574-0A866B87825F}"/>
              </a:ext>
            </a:extLst>
          </p:cNvPr>
          <p:cNvSpPr/>
          <p:nvPr/>
        </p:nvSpPr>
        <p:spPr>
          <a:xfrm>
            <a:off x="2133600" y="228600"/>
            <a:ext cx="2133600" cy="3075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85000"/>
                  </a:schemeClr>
                </a:solidFill>
                <a:latin typeface="Arial Nova" panose="020B0504020202020204" pitchFamily="34" charset="0"/>
              </a:rPr>
              <a:t>Author: B. Bullivant.</a:t>
            </a:r>
          </a:p>
        </p:txBody>
      </p:sp>
      <p:sp>
        <p:nvSpPr>
          <p:cNvPr id="17" name="Title 1" descr="BACKGROUND&#10;. Dr Nicole Andrews was an accomplished academic, having attained a BSc in Psychology and Sociology (Aston University, 2008), Master's Degree in Sociology (Birmingham University, 2009), and a PhD in Medical Sociology (Birmingham University, 2015). Nicole was born and raised in Birmingham and as a committed black activist, Nicole was a founding member of the Organisation of Black Unity. Nicole was  a steering member of the Black Women’s Health and Wellbeing Research Network.">
            <a:extLst>
              <a:ext uri="{FF2B5EF4-FFF2-40B4-BE49-F238E27FC236}">
                <a16:creationId xmlns:a16="http://schemas.microsoft.com/office/drawing/2014/main" id="{0F5A1921-2D70-21C0-EBC8-AB52D0A65131}"/>
              </a:ext>
              <a:ext uri="{C183D7F6-B498-43B3-948B-1728B52AA6E4}">
                <adec:decorative xmlns:adec="http://schemas.microsoft.com/office/drawing/2017/decorative" val="0"/>
              </a:ext>
            </a:extLst>
          </p:cNvPr>
          <p:cNvSpPr txBox="1">
            <a:spLocks/>
          </p:cNvSpPr>
          <p:nvPr/>
        </p:nvSpPr>
        <p:spPr>
          <a:xfrm>
            <a:off x="121773" y="1768774"/>
            <a:ext cx="6583825" cy="1473912"/>
          </a:xfrm>
          <a:prstGeom prst="rect">
            <a:avLst/>
          </a:prstGeom>
          <a:solidFill>
            <a:schemeClr val="accent5">
              <a:lumMod val="50000"/>
            </a:schemeClr>
          </a:solidFill>
          <a:ln>
            <a:solidFill>
              <a:srgbClr val="FFFF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b="1" u="sng" dirty="0">
                <a:solidFill>
                  <a:srgbClr val="FFFF00"/>
                </a:solidFill>
                <a:latin typeface="Arial Nova Light" panose="020B0304020202020204" pitchFamily="34" charset="0"/>
              </a:rPr>
              <a:t>BACKGROUND</a:t>
            </a:r>
          </a:p>
          <a:p>
            <a:pPr algn="l"/>
            <a:r>
              <a:rPr lang="en-GB" sz="1200" dirty="0">
                <a:solidFill>
                  <a:schemeClr val="bg1"/>
                </a:solidFill>
                <a:latin typeface="Arial Nova Light" panose="020B0304020202020204" pitchFamily="34" charset="0"/>
              </a:rPr>
              <a:t>Dr Nicole Andrews was an accomplished academic, having attained a BSc in Psychology and Sociology (Aston University, 2008), Master's Degree in Sociology (Birmingham University, 2009), and a PhD in Medical Sociology (Birmingham University, 2015). Nicole was born and raised in Birmingham and as a committed black activist, Nicole was a founding member of the Organisation of Black Unity.</a:t>
            </a:r>
            <a:r>
              <a:rPr lang="en-GB" sz="1200" b="0" dirty="0">
                <a:solidFill>
                  <a:schemeClr val="bg1"/>
                </a:solidFill>
                <a:effectLst/>
                <a:latin typeface="Arial Nova Light" panose="020B0304020202020204" pitchFamily="34" charset="0"/>
              </a:rPr>
              <a:t> Nicole was  a steering member of the Black Women’s Health and Wellbeing Research Network</a:t>
            </a:r>
            <a:r>
              <a:rPr lang="en-GB" sz="1200" dirty="0">
                <a:solidFill>
                  <a:schemeClr val="bg1"/>
                </a:solidFill>
                <a:latin typeface="Arial Nova Light" panose="020B0304020202020204" pitchFamily="34" charset="0"/>
              </a:rPr>
              <a:t>.</a:t>
            </a:r>
          </a:p>
        </p:txBody>
      </p:sp>
      <p:sp>
        <p:nvSpPr>
          <p:cNvPr id="27" name="Title 1" descr="RESEARCH FOCUS. &#10;As well as researching HIV, Diabetic female, and black maternity patients (see graph below), Dr Andrews publicly addressed the issue of Covid-19 and the disproportionate mortality in the Black community (see Figure1 and BBC video interview). Dr Andrews shared her expertise and understanding of the structural sociological factors and health inequalities that predisposed the black community to heightened exposure and death due to the Covid-19 virus.">
            <a:extLst>
              <a:ext uri="{FF2B5EF4-FFF2-40B4-BE49-F238E27FC236}">
                <a16:creationId xmlns:a16="http://schemas.microsoft.com/office/drawing/2014/main" id="{F021AE00-0B1D-1A9E-3797-5808B8DACE7D}"/>
              </a:ext>
              <a:ext uri="{C183D7F6-B498-43B3-948B-1728B52AA6E4}">
                <adec:decorative xmlns:adec="http://schemas.microsoft.com/office/drawing/2017/decorative" val="0"/>
              </a:ext>
            </a:extLst>
          </p:cNvPr>
          <p:cNvSpPr txBox="1">
            <a:spLocks/>
          </p:cNvSpPr>
          <p:nvPr/>
        </p:nvSpPr>
        <p:spPr>
          <a:xfrm>
            <a:off x="121774" y="3280945"/>
            <a:ext cx="5059826" cy="1631087"/>
          </a:xfrm>
          <a:prstGeom prst="rect">
            <a:avLst/>
          </a:prstGeom>
          <a:solidFill>
            <a:schemeClr val="accent5">
              <a:lumMod val="50000"/>
            </a:schemeClr>
          </a:solidFill>
          <a:ln>
            <a:solidFill>
              <a:srgbClr val="FFFF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b="1" u="sng" dirty="0">
                <a:solidFill>
                  <a:srgbClr val="FFFF00"/>
                </a:solidFill>
                <a:latin typeface="Arial Nova Light" panose="020B0304020202020204" pitchFamily="34" charset="0"/>
              </a:rPr>
              <a:t>RESEARCH FOCUS</a:t>
            </a:r>
          </a:p>
          <a:p>
            <a:pPr algn="l"/>
            <a:r>
              <a:rPr lang="en-GB" sz="1200" i="0" dirty="0">
                <a:solidFill>
                  <a:schemeClr val="bg1"/>
                </a:solidFill>
                <a:latin typeface="Arial Nova Light" panose="020B0304020202020204" pitchFamily="34" charset="0"/>
              </a:rPr>
              <a:t>As well as researching </a:t>
            </a:r>
            <a:r>
              <a:rPr lang="en-GB" sz="1200" b="0" i="0" dirty="0">
                <a:solidFill>
                  <a:schemeClr val="bg1"/>
                </a:solidFill>
                <a:effectLst/>
                <a:latin typeface="Arial Nova Light" panose="020B0304020202020204" pitchFamily="34" charset="0"/>
              </a:rPr>
              <a:t>HIV</a:t>
            </a:r>
            <a:r>
              <a:rPr lang="en-GB" sz="1200" dirty="0">
                <a:solidFill>
                  <a:schemeClr val="bg1"/>
                </a:solidFill>
                <a:latin typeface="Arial Nova Light" panose="020B0304020202020204" pitchFamily="34" charset="0"/>
              </a:rPr>
              <a:t>,</a:t>
            </a:r>
            <a:r>
              <a:rPr lang="en-GB" sz="1200" b="0" i="0" dirty="0">
                <a:solidFill>
                  <a:schemeClr val="bg1"/>
                </a:solidFill>
                <a:effectLst/>
                <a:latin typeface="Arial Nova Light" panose="020B0304020202020204" pitchFamily="34" charset="0"/>
              </a:rPr>
              <a:t> Diabetic female,</a:t>
            </a:r>
            <a:r>
              <a:rPr lang="en-GB" sz="1200" i="0" dirty="0">
                <a:solidFill>
                  <a:schemeClr val="bg1"/>
                </a:solidFill>
                <a:latin typeface="Arial Nova Light" panose="020B0304020202020204" pitchFamily="34" charset="0"/>
              </a:rPr>
              <a:t> and black maternity </a:t>
            </a:r>
            <a:r>
              <a:rPr lang="en-GB" sz="1200" dirty="0">
                <a:solidFill>
                  <a:schemeClr val="bg1"/>
                </a:solidFill>
                <a:latin typeface="Arial Nova Light" panose="020B0304020202020204" pitchFamily="34" charset="0"/>
              </a:rPr>
              <a:t>patients (see graph below), Dr Andrews publicly addressed the issue of Covid-19 and the disproportionate mortality in the Black community (see Figure1 and BBC video interview). Dr Andrews shared her expertise and understanding of the structural sociological factors and health inequalities that predisposed the black community to heightened exposure and death due to the Covid-19 virus.</a:t>
            </a:r>
          </a:p>
        </p:txBody>
      </p:sp>
      <p:pic>
        <p:nvPicPr>
          <p:cNvPr id="12" name="Picture 11" descr="Dr Nicole Andrews being interviewed on BBC News.">
            <a:extLst>
              <a:ext uri="{FF2B5EF4-FFF2-40B4-BE49-F238E27FC236}">
                <a16:creationId xmlns:a16="http://schemas.microsoft.com/office/drawing/2014/main" id="{982AF26E-FB73-D86B-E931-10F9AB2BCFD0}"/>
              </a:ext>
              <a:ext uri="{C183D7F6-B498-43B3-948B-1728B52AA6E4}">
                <adec:decorative xmlns:adec="http://schemas.microsoft.com/office/drawing/2017/decorative" val="0"/>
              </a:ext>
            </a:extLst>
          </p:cNvPr>
          <p:cNvPicPr>
            <a:picLocks noChangeAspect="1"/>
          </p:cNvPicPr>
          <p:nvPr/>
        </p:nvPicPr>
        <p:blipFill rotWithShape="1">
          <a:blip r:embed="rId4"/>
          <a:srcRect l="8889" t="16420" r="32222" b="24321"/>
          <a:stretch/>
        </p:blipFill>
        <p:spPr>
          <a:xfrm>
            <a:off x="45574" y="4917457"/>
            <a:ext cx="2926225" cy="1656355"/>
          </a:xfrm>
          <a:prstGeom prst="rect">
            <a:avLst/>
          </a:prstGeom>
          <a:ln w="57150">
            <a:noFill/>
          </a:ln>
        </p:spPr>
      </p:pic>
      <p:pic>
        <p:nvPicPr>
          <p:cNvPr id="30" name="Picture 29" descr="Bar shart showing that the maternal death rate in the UK is highest for Black women.">
            <a:extLst>
              <a:ext uri="{FF2B5EF4-FFF2-40B4-BE49-F238E27FC236}">
                <a16:creationId xmlns:a16="http://schemas.microsoft.com/office/drawing/2014/main" id="{E31B9CBE-D9AB-C948-45C5-D3C0A672CF68}"/>
              </a:ext>
              <a:ext uri="{C183D7F6-B498-43B3-948B-1728B52AA6E4}">
                <adec:decorative xmlns:adec="http://schemas.microsoft.com/office/drawing/2017/decorative" val="0"/>
              </a:ext>
            </a:extLst>
          </p:cNvPr>
          <p:cNvPicPr>
            <a:picLocks noChangeAspect="1"/>
          </p:cNvPicPr>
          <p:nvPr/>
        </p:nvPicPr>
        <p:blipFill rotWithShape="1">
          <a:blip r:embed="rId5"/>
          <a:srcRect l="15556" t="12170" r="39492" b="22346"/>
          <a:stretch/>
        </p:blipFill>
        <p:spPr>
          <a:xfrm>
            <a:off x="2971800" y="4967804"/>
            <a:ext cx="2209800" cy="1594918"/>
          </a:xfrm>
          <a:prstGeom prst="rect">
            <a:avLst/>
          </a:prstGeom>
          <a:ln>
            <a:solidFill>
              <a:schemeClr val="tx1"/>
            </a:solidFill>
          </a:ln>
        </p:spPr>
      </p:pic>
      <p:pic>
        <p:nvPicPr>
          <p:cNvPr id="26" name="Picture 25" descr="Bar chart showing how the age-standardised rates for deaths involving COVID-19 varied by sex and ethnic group.">
            <a:extLst>
              <a:ext uri="{FF2B5EF4-FFF2-40B4-BE49-F238E27FC236}">
                <a16:creationId xmlns:a16="http://schemas.microsoft.com/office/drawing/2014/main" id="{6E3F69D8-1BB2-B2B7-F0DF-C23B01807807}"/>
              </a:ext>
              <a:ext uri="{C183D7F6-B498-43B3-948B-1728B52AA6E4}">
                <adec:decorative xmlns:adec="http://schemas.microsoft.com/office/drawing/2017/decorative" val="0"/>
              </a:ext>
            </a:extLst>
          </p:cNvPr>
          <p:cNvPicPr>
            <a:picLocks noChangeAspect="1"/>
          </p:cNvPicPr>
          <p:nvPr/>
        </p:nvPicPr>
        <p:blipFill rotWithShape="1">
          <a:blip r:embed="rId6"/>
          <a:srcRect l="23333" t="8519" r="42658" b="32222"/>
          <a:stretch/>
        </p:blipFill>
        <p:spPr>
          <a:xfrm>
            <a:off x="5257800" y="3280945"/>
            <a:ext cx="1447800" cy="3281777"/>
          </a:xfrm>
          <a:prstGeom prst="rect">
            <a:avLst/>
          </a:prstGeom>
          <a:ln w="9525">
            <a:solidFill>
              <a:schemeClr val="tx1"/>
            </a:solidFill>
          </a:ln>
        </p:spPr>
      </p:pic>
      <p:sp>
        <p:nvSpPr>
          <p:cNvPr id="28" name="Title 1" descr="LEGACY. &#10;&#10;Dr Andrews’ public discourse about the Covid -19 pandemic and the heightened mortality in black populations was important because it deflected the public discourse away from ‘victim blaming’ the Black community and shed light on the sociological structures in society that contributed to this problem. This discourse formed a valid foundation for subsequent medical sociologists to address this  phenomena. &#10;&#10;Dr Andrews was dedicated to researching how to improve the health of Black communities and it  was paradoxical that she died from a form of cancer that is three times more likely to kill Black women. &#10;&#10;The Harambee Organisation of Black Unity  have opened the Nicole Andrews Community Library to honour her legacy. Newman University and Birmingham City Public Health Team are funding a 3-year PhD studentship in her memory.">
            <a:extLst>
              <a:ext uri="{FF2B5EF4-FFF2-40B4-BE49-F238E27FC236}">
                <a16:creationId xmlns:a16="http://schemas.microsoft.com/office/drawing/2014/main" id="{D19CDBD3-0B89-3CD9-1C44-C2B2AAAF972D}"/>
              </a:ext>
              <a:ext uri="{C183D7F6-B498-43B3-948B-1728B52AA6E4}">
                <adec:decorative xmlns:adec="http://schemas.microsoft.com/office/drawing/2017/decorative" val="0"/>
              </a:ext>
            </a:extLst>
          </p:cNvPr>
          <p:cNvSpPr txBox="1">
            <a:spLocks/>
          </p:cNvSpPr>
          <p:nvPr/>
        </p:nvSpPr>
        <p:spPr>
          <a:xfrm>
            <a:off x="126086" y="6586803"/>
            <a:ext cx="6612342" cy="2527910"/>
          </a:xfrm>
          <a:prstGeom prst="rect">
            <a:avLst/>
          </a:prstGeom>
          <a:solidFill>
            <a:schemeClr val="accent5">
              <a:lumMod val="50000"/>
            </a:schemeClr>
          </a:solidFill>
          <a:ln>
            <a:solidFill>
              <a:srgbClr val="FFFF00"/>
            </a:solidFill>
          </a:ln>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900" b="1" u="sng" dirty="0">
                <a:solidFill>
                  <a:srgbClr val="FFFF00"/>
                </a:solidFill>
                <a:latin typeface="Arial Nova Light" panose="020B0304020202020204" pitchFamily="34" charset="0"/>
              </a:rPr>
              <a:t>LEGACY</a:t>
            </a:r>
          </a:p>
          <a:p>
            <a:pPr algn="l"/>
            <a:endParaRPr lang="en-GB" sz="3700" b="1" u="sng" dirty="0">
              <a:solidFill>
                <a:srgbClr val="FFFF00"/>
              </a:solidFill>
              <a:latin typeface="Arial Nova Light" panose="020B0304020202020204" pitchFamily="34" charset="0"/>
            </a:endParaRPr>
          </a:p>
          <a:p>
            <a:pPr algn="l"/>
            <a:r>
              <a:rPr lang="en-GB" sz="3700" b="0" dirty="0">
                <a:solidFill>
                  <a:schemeClr val="bg1"/>
                </a:solidFill>
                <a:effectLst/>
                <a:latin typeface="Arial Nova Light" panose="020B0304020202020204" pitchFamily="34" charset="0"/>
              </a:rPr>
              <a:t>Dr Andrews’ public discourse about the Covid -19 pandemic and the </a:t>
            </a:r>
            <a:r>
              <a:rPr lang="en-GB" sz="3700" dirty="0">
                <a:solidFill>
                  <a:schemeClr val="bg1"/>
                </a:solidFill>
                <a:latin typeface="Arial Nova Light" panose="020B0304020202020204" pitchFamily="34" charset="0"/>
              </a:rPr>
              <a:t>heightened</a:t>
            </a:r>
            <a:r>
              <a:rPr lang="en-GB" sz="3700" b="0" dirty="0">
                <a:solidFill>
                  <a:schemeClr val="bg1"/>
                </a:solidFill>
                <a:effectLst/>
                <a:latin typeface="Arial Nova Light" panose="020B0304020202020204" pitchFamily="34" charset="0"/>
              </a:rPr>
              <a:t> mortality in black populations was important because it deflected the </a:t>
            </a:r>
            <a:r>
              <a:rPr lang="en-GB" sz="3700" dirty="0">
                <a:solidFill>
                  <a:schemeClr val="bg1"/>
                </a:solidFill>
                <a:latin typeface="Arial Nova Light" panose="020B0304020202020204" pitchFamily="34" charset="0"/>
              </a:rPr>
              <a:t>public discourse </a:t>
            </a:r>
            <a:r>
              <a:rPr lang="en-GB" sz="3700" b="0" dirty="0">
                <a:solidFill>
                  <a:schemeClr val="bg1"/>
                </a:solidFill>
                <a:effectLst/>
                <a:latin typeface="Arial Nova Light" panose="020B0304020202020204" pitchFamily="34" charset="0"/>
              </a:rPr>
              <a:t>away from ‘victim blaming’ the Black community and </a:t>
            </a:r>
            <a:r>
              <a:rPr lang="en-GB" sz="3700" dirty="0">
                <a:solidFill>
                  <a:schemeClr val="bg1"/>
                </a:solidFill>
                <a:latin typeface="Arial Nova Light" panose="020B0304020202020204" pitchFamily="34" charset="0"/>
              </a:rPr>
              <a:t>shed light on </a:t>
            </a:r>
            <a:r>
              <a:rPr lang="en-GB" sz="3700" b="0" dirty="0">
                <a:solidFill>
                  <a:schemeClr val="bg1"/>
                </a:solidFill>
                <a:effectLst/>
                <a:latin typeface="Arial Nova Light" panose="020B0304020202020204" pitchFamily="34" charset="0"/>
              </a:rPr>
              <a:t>the sociological structures in society that contributed to this problem. This discourse formed a valid foundation for subsequent medical sociologists to address this  phenomena.</a:t>
            </a:r>
          </a:p>
          <a:p>
            <a:pPr algn="l"/>
            <a:endParaRPr lang="en-GB" sz="3700" b="0" dirty="0">
              <a:solidFill>
                <a:schemeClr val="bg1"/>
              </a:solidFill>
              <a:effectLst/>
              <a:latin typeface="Arial Nova Light" panose="020B0304020202020204" pitchFamily="34" charset="0"/>
            </a:endParaRPr>
          </a:p>
          <a:p>
            <a:pPr algn="l"/>
            <a:r>
              <a:rPr lang="en-GB" sz="3700" b="0" dirty="0">
                <a:solidFill>
                  <a:schemeClr val="bg1"/>
                </a:solidFill>
                <a:effectLst/>
                <a:latin typeface="Arial Nova Light" panose="020B0304020202020204" pitchFamily="34" charset="0"/>
              </a:rPr>
              <a:t>Dr Andrews was dedicated to researching how to improve the health of Black communities and it  was paradoxical that she died from a form of cancer that is three times more likely to kill Black women. </a:t>
            </a:r>
          </a:p>
          <a:p>
            <a:pPr algn="l"/>
            <a:endParaRPr lang="en-GB" sz="3700" b="0" dirty="0">
              <a:solidFill>
                <a:schemeClr val="bg1"/>
              </a:solidFill>
              <a:effectLst/>
              <a:latin typeface="Arial Nova Light" panose="020B0304020202020204" pitchFamily="34" charset="0"/>
            </a:endParaRPr>
          </a:p>
          <a:p>
            <a:pPr algn="l"/>
            <a:r>
              <a:rPr lang="en-GB" sz="3700" b="0" dirty="0">
                <a:solidFill>
                  <a:schemeClr val="bg1"/>
                </a:solidFill>
                <a:effectLst/>
                <a:latin typeface="Arial Nova Light" panose="020B0304020202020204" pitchFamily="34" charset="0"/>
              </a:rPr>
              <a:t>The Harambee Organisation of Black Unity  have opened the Nicole Andrews Community Library to honour her legacy.</a:t>
            </a:r>
            <a:r>
              <a:rPr lang="en-GB" sz="3700" dirty="0">
                <a:solidFill>
                  <a:schemeClr val="bg1"/>
                </a:solidFill>
                <a:latin typeface="Arial Nova Light" panose="020B0304020202020204" pitchFamily="34" charset="0"/>
              </a:rPr>
              <a:t> Newman University and Birmingham City Public Health Team are funding a 3-year PhD studentship in her memory.</a:t>
            </a:r>
            <a:endParaRPr lang="en-GB" sz="3700" b="0" dirty="0">
              <a:solidFill>
                <a:schemeClr val="bg1"/>
              </a:solidFill>
              <a:effectLst/>
              <a:latin typeface="Arial Nova Light" panose="020B0304020202020204" pitchFamily="34" charset="0"/>
            </a:endParaRPr>
          </a:p>
          <a:p>
            <a:pPr algn="l"/>
            <a:endParaRPr lang="en-GB"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40435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cae17c37-d955-41fa-928c-a168ce426f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9" ma:contentTypeDescription="Create a new document." ma:contentTypeScope="" ma:versionID="b71c3428aea0f5312628417b8a59cf46">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548234bdabce04fca606ffd5095753af"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F46C0B-B5AA-4311-A614-00B16D8CA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4a19d-5c10-49be-a954-679698bbb83e"/>
    <ds:schemaRef ds:uri="f99ec418-d0cf-4391-90fa-7b8540b6e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81FC87-77A7-4B91-B813-3C670FA22081}">
  <ds:schemaRefs>
    <ds:schemaRef ds:uri="http://schemas.microsoft.com/sharepoint/v3/contenttype/forms"/>
  </ds:schemaRefs>
</ds:datastoreItem>
</file>

<file path=customXml/itemProps3.xml><?xml version="1.0" encoding="utf-8"?>
<ds:datastoreItem xmlns:ds="http://schemas.openxmlformats.org/officeDocument/2006/customXml" ds:itemID="{90CB8911-64EB-4312-8744-53ED62C3E65F}">
  <ds:schemaRefs>
    <ds:schemaRef ds:uri="http://schemas.microsoft.com/office/2006/documentManagement/types"/>
    <ds:schemaRef ds:uri="http://purl.org/dc/terms/"/>
    <ds:schemaRef ds:uri="http://schemas.openxmlformats.org/package/2006/metadata/core-properties"/>
    <ds:schemaRef ds:uri="http://purl.org/dc/dcmitype/"/>
    <ds:schemaRef ds:uri="57e4a19d-5c10-49be-a954-679698bbb83e"/>
    <ds:schemaRef ds:uri="http://purl.org/dc/elements/1.1/"/>
    <ds:schemaRef ds:uri="http://schemas.microsoft.com/office/2006/metadata/properties"/>
    <ds:schemaRef ds:uri="http://schemas.microsoft.com/office/infopath/2007/PartnerControls"/>
    <ds:schemaRef ds:uri="f99ec418-d0cf-4391-90fa-7b8540b6e6a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97</TotalTime>
  <Words>334</Words>
  <Application>Microsoft Office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Arial Nova</vt:lpstr>
      <vt:lpstr>Arial Nova Light</vt:lpstr>
      <vt:lpstr>Calibri</vt:lpstr>
      <vt:lpstr>Office Theme</vt:lpstr>
      <vt:lpstr>The contribution of Dr Nicole Andrews to the public debate about Covid-19 and the increased mortality in the Black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contribution of Dr Nicole Andrews to the public debate about Covid-19 and the increased mortality in the Black community.</dc:title>
  <dc:creator>Bonnie Bullivant</dc:creator>
  <cp:lastModifiedBy>Eloise Watkin</cp:lastModifiedBy>
  <cp:revision>226</cp:revision>
  <cp:lastPrinted>2023-09-27T14:51:03Z</cp:lastPrinted>
  <dcterms:created xsi:type="dcterms:W3CDTF">2018-03-28T15:33:00Z</dcterms:created>
  <dcterms:modified xsi:type="dcterms:W3CDTF">2023-12-15T11:14:03Z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CloudStatistics_StoryID">
    <vt:lpwstr>ea8240b3-4c14-45fa-abe8-b109f291215c</vt:lpwstr>
  </property>
  <property fmtid="{D5CDD505-2E9C-101B-9397-08002B2CF9AE}" pid="4" name="MSIP_Label_a17471b1-27ab-4640-9264-e69a67407ca3_Enabled">
    <vt:lpwstr>true</vt:lpwstr>
  </property>
  <property fmtid="{D5CDD505-2E9C-101B-9397-08002B2CF9AE}" pid="5" name="MSIP_Label_a17471b1-27ab-4640-9264-e69a67407ca3_SetDate">
    <vt:lpwstr>2023-10-24T14:00:50Z</vt:lpwstr>
  </property>
  <property fmtid="{D5CDD505-2E9C-101B-9397-08002B2CF9AE}" pid="6" name="MSIP_Label_a17471b1-27ab-4640-9264-e69a67407ca3_Method">
    <vt:lpwstr>Standard</vt:lpwstr>
  </property>
  <property fmtid="{D5CDD505-2E9C-101B-9397-08002B2CF9AE}" pid="7" name="MSIP_Label_a17471b1-27ab-4640-9264-e69a67407ca3_Name">
    <vt:lpwstr>BCC - OFFICIAL</vt:lpwstr>
  </property>
  <property fmtid="{D5CDD505-2E9C-101B-9397-08002B2CF9AE}" pid="8" name="MSIP_Label_a17471b1-27ab-4640-9264-e69a67407ca3_SiteId">
    <vt:lpwstr>699ace67-d2e4-4bcd-b303-d2bbe2b9bbf1</vt:lpwstr>
  </property>
  <property fmtid="{D5CDD505-2E9C-101B-9397-08002B2CF9AE}" pid="9" name="MSIP_Label_a17471b1-27ab-4640-9264-e69a67407ca3_ActionId">
    <vt:lpwstr>69f140d1-b736-4449-9eb7-c53732f3564f</vt:lpwstr>
  </property>
  <property fmtid="{D5CDD505-2E9C-101B-9397-08002B2CF9AE}" pid="10" name="MSIP_Label_a17471b1-27ab-4640-9264-e69a67407ca3_ContentBits">
    <vt:lpwstr>2</vt:lpwstr>
  </property>
  <property fmtid="{D5CDD505-2E9C-101B-9397-08002B2CF9AE}" pid="11" name="ClassificationContentMarkingFooterLocations">
    <vt:lpwstr>Office Theme:8</vt:lpwstr>
  </property>
  <property fmtid="{D5CDD505-2E9C-101B-9397-08002B2CF9AE}" pid="12" name="ClassificationContentMarkingFooterText">
    <vt:lpwstr>OFFICIAL</vt:lpwstr>
  </property>
</Properties>
</file>