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00"/>
  </p:notesMasterIdLst>
  <p:sldIdLst>
    <p:sldId id="361" r:id="rId5"/>
    <p:sldId id="459" r:id="rId6"/>
    <p:sldId id="462" r:id="rId7"/>
    <p:sldId id="464" r:id="rId8"/>
    <p:sldId id="471" r:id="rId9"/>
    <p:sldId id="470" r:id="rId10"/>
    <p:sldId id="473" r:id="rId11"/>
    <p:sldId id="362" r:id="rId12"/>
    <p:sldId id="368" r:id="rId13"/>
    <p:sldId id="359" r:id="rId14"/>
    <p:sldId id="360" r:id="rId15"/>
    <p:sldId id="369" r:id="rId16"/>
    <p:sldId id="370" r:id="rId17"/>
    <p:sldId id="363" r:id="rId18"/>
    <p:sldId id="373" r:id="rId19"/>
    <p:sldId id="467" r:id="rId20"/>
    <p:sldId id="374" r:id="rId21"/>
    <p:sldId id="375" r:id="rId22"/>
    <p:sldId id="376" r:id="rId23"/>
    <p:sldId id="377" r:id="rId24"/>
    <p:sldId id="378" r:id="rId25"/>
    <p:sldId id="395" r:id="rId26"/>
    <p:sldId id="380" r:id="rId27"/>
    <p:sldId id="469" r:id="rId28"/>
    <p:sldId id="381" r:id="rId29"/>
    <p:sldId id="382" r:id="rId30"/>
    <p:sldId id="383" r:id="rId31"/>
    <p:sldId id="364" r:id="rId32"/>
    <p:sldId id="432" r:id="rId33"/>
    <p:sldId id="453" r:id="rId34"/>
    <p:sldId id="433" r:id="rId35"/>
    <p:sldId id="434" r:id="rId36"/>
    <p:sldId id="437" r:id="rId37"/>
    <p:sldId id="455" r:id="rId38"/>
    <p:sldId id="454" r:id="rId39"/>
    <p:sldId id="444" r:id="rId40"/>
    <p:sldId id="446" r:id="rId41"/>
    <p:sldId id="445" r:id="rId42"/>
    <p:sldId id="451" r:id="rId43"/>
    <p:sldId id="447" r:id="rId44"/>
    <p:sldId id="448" r:id="rId45"/>
    <p:sldId id="450" r:id="rId46"/>
    <p:sldId id="449" r:id="rId47"/>
    <p:sldId id="439" r:id="rId48"/>
    <p:sldId id="440" r:id="rId49"/>
    <p:sldId id="441" r:id="rId50"/>
    <p:sldId id="442" r:id="rId51"/>
    <p:sldId id="365" r:id="rId52"/>
    <p:sldId id="443" r:id="rId53"/>
    <p:sldId id="386" r:id="rId54"/>
    <p:sldId id="385" r:id="rId55"/>
    <p:sldId id="387" r:id="rId56"/>
    <p:sldId id="388" r:id="rId57"/>
    <p:sldId id="389" r:id="rId58"/>
    <p:sldId id="390" r:id="rId59"/>
    <p:sldId id="391" r:id="rId60"/>
    <p:sldId id="393" r:id="rId61"/>
    <p:sldId id="394" r:id="rId62"/>
    <p:sldId id="396" r:id="rId63"/>
    <p:sldId id="397" r:id="rId64"/>
    <p:sldId id="398" r:id="rId65"/>
    <p:sldId id="399" r:id="rId66"/>
    <p:sldId id="400" r:id="rId67"/>
    <p:sldId id="401" r:id="rId68"/>
    <p:sldId id="402" r:id="rId69"/>
    <p:sldId id="403" r:id="rId70"/>
    <p:sldId id="404" r:id="rId71"/>
    <p:sldId id="405" r:id="rId72"/>
    <p:sldId id="407" r:id="rId73"/>
    <p:sldId id="409" r:id="rId74"/>
    <p:sldId id="410" r:id="rId75"/>
    <p:sldId id="411" r:id="rId76"/>
    <p:sldId id="413" r:id="rId77"/>
    <p:sldId id="412" r:id="rId78"/>
    <p:sldId id="414" r:id="rId79"/>
    <p:sldId id="415" r:id="rId80"/>
    <p:sldId id="416" r:id="rId81"/>
    <p:sldId id="417" r:id="rId82"/>
    <p:sldId id="418" r:id="rId83"/>
    <p:sldId id="419" r:id="rId84"/>
    <p:sldId id="420" r:id="rId85"/>
    <p:sldId id="421" r:id="rId86"/>
    <p:sldId id="423" r:id="rId87"/>
    <p:sldId id="424" r:id="rId88"/>
    <p:sldId id="425" r:id="rId89"/>
    <p:sldId id="429" r:id="rId90"/>
    <p:sldId id="428" r:id="rId91"/>
    <p:sldId id="475" r:id="rId92"/>
    <p:sldId id="426" r:id="rId93"/>
    <p:sldId id="431" r:id="rId94"/>
    <p:sldId id="430" r:id="rId95"/>
    <p:sldId id="366" r:id="rId96"/>
    <p:sldId id="461" r:id="rId97"/>
    <p:sldId id="458" r:id="rId98"/>
    <p:sldId id="474" r:id="rId99"/>
  </p:sldIdLst>
  <p:sldSz cx="9906000" cy="6858000" type="A4"/>
  <p:notesSz cx="6858000" cy="9144000"/>
  <p:custDataLst>
    <p:tags r:id="rId10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ildhood Obesity Trailblazer Programme - Final Evaluation Report 2019-2022" id="{2E586796-630A-4AC5-A7B1-7E21F0D40C76}">
          <p14:sldIdLst>
            <p14:sldId id="361"/>
          </p14:sldIdLst>
        </p14:section>
        <p14:section name="Executive Summary" id="{6C4E1B92-D4B0-48C8-8068-F81DC1396DF7}">
          <p14:sldIdLst>
            <p14:sldId id="459"/>
            <p14:sldId id="462"/>
            <p14:sldId id="464"/>
            <p14:sldId id="471"/>
            <p14:sldId id="470"/>
          </p14:sldIdLst>
        </p14:section>
        <p14:section name="Contents" id="{FAE496EA-F62C-4385-B81E-F29B77F23C81}">
          <p14:sldIdLst>
            <p14:sldId id="473"/>
          </p14:sldIdLst>
        </p14:section>
        <p14:section name="Introduction" id="{2A70C913-7E6F-4E74-AB5E-EAD2CEA7C5A0}">
          <p14:sldIdLst>
            <p14:sldId id="362"/>
            <p14:sldId id="368"/>
            <p14:sldId id="359"/>
            <p14:sldId id="360"/>
            <p14:sldId id="369"/>
            <p14:sldId id="370"/>
          </p14:sldIdLst>
        </p14:section>
        <p14:section name="Work Stream 1" id="{162AAB23-67D5-4703-ACC1-3C14011B6FD4}">
          <p14:sldIdLst>
            <p14:sldId id="363"/>
            <p14:sldId id="373"/>
            <p14:sldId id="467"/>
            <p14:sldId id="374"/>
            <p14:sldId id="375"/>
            <p14:sldId id="376"/>
            <p14:sldId id="377"/>
            <p14:sldId id="378"/>
            <p14:sldId id="395"/>
            <p14:sldId id="380"/>
            <p14:sldId id="469"/>
            <p14:sldId id="381"/>
            <p14:sldId id="382"/>
            <p14:sldId id="383"/>
          </p14:sldIdLst>
        </p14:section>
        <p14:section name="Work Stream 2" id="{7B406271-8CA9-4806-9543-36A815E41E5A}">
          <p14:sldIdLst>
            <p14:sldId id="364"/>
            <p14:sldId id="432"/>
            <p14:sldId id="453"/>
            <p14:sldId id="433"/>
            <p14:sldId id="434"/>
            <p14:sldId id="437"/>
            <p14:sldId id="455"/>
            <p14:sldId id="454"/>
            <p14:sldId id="444"/>
            <p14:sldId id="446"/>
            <p14:sldId id="445"/>
            <p14:sldId id="451"/>
            <p14:sldId id="447"/>
            <p14:sldId id="448"/>
            <p14:sldId id="450"/>
            <p14:sldId id="449"/>
            <p14:sldId id="439"/>
            <p14:sldId id="440"/>
            <p14:sldId id="441"/>
            <p14:sldId id="442"/>
          </p14:sldIdLst>
        </p14:section>
        <p14:section name="Work Stream 3" id="{DAE50385-8E58-4F3A-A2A6-927ABF0E7A69}">
          <p14:sldIdLst>
            <p14:sldId id="365"/>
            <p14:sldId id="443"/>
            <p14:sldId id="386"/>
            <p14:sldId id="385"/>
            <p14:sldId id="387"/>
            <p14:sldId id="388"/>
            <p14:sldId id="389"/>
            <p14:sldId id="390"/>
            <p14:sldId id="391"/>
            <p14:sldId id="393"/>
            <p14:sldId id="394"/>
            <p14:sldId id="396"/>
            <p14:sldId id="397"/>
            <p14:sldId id="398"/>
            <p14:sldId id="399"/>
            <p14:sldId id="400"/>
            <p14:sldId id="401"/>
            <p14:sldId id="402"/>
            <p14:sldId id="403"/>
            <p14:sldId id="404"/>
            <p14:sldId id="405"/>
            <p14:sldId id="407"/>
            <p14:sldId id="409"/>
            <p14:sldId id="410"/>
            <p14:sldId id="411"/>
            <p14:sldId id="413"/>
            <p14:sldId id="412"/>
            <p14:sldId id="414"/>
            <p14:sldId id="415"/>
            <p14:sldId id="416"/>
            <p14:sldId id="417"/>
            <p14:sldId id="418"/>
            <p14:sldId id="419"/>
            <p14:sldId id="420"/>
            <p14:sldId id="421"/>
            <p14:sldId id="423"/>
            <p14:sldId id="424"/>
            <p14:sldId id="425"/>
            <p14:sldId id="429"/>
            <p14:sldId id="428"/>
            <p14:sldId id="475"/>
            <p14:sldId id="426"/>
            <p14:sldId id="431"/>
            <p14:sldId id="430"/>
          </p14:sldIdLst>
        </p14:section>
        <p14:section name="Discussion and Conclusion" id="{CA15E44B-9482-4D06-B506-9840A9F76650}">
          <p14:sldIdLst>
            <p14:sldId id="366"/>
            <p14:sldId id="461"/>
            <p14:sldId id="458"/>
            <p14:sldId id="4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sa Lindfield" initials="TL" lastIdx="15" clrIdx="0">
    <p:extLst>
      <p:ext uri="{19B8F6BF-5375-455C-9EA6-DF929625EA0E}">
        <p15:presenceInfo xmlns:p15="http://schemas.microsoft.com/office/powerpoint/2012/main" userId="S::Tessa.Lindfield@birmingham.gov.uk::8b8a7106-6f27-40be-a755-2b8fc3033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9EF"/>
    <a:srgbClr val="F5DEB1"/>
    <a:srgbClr val="E0B3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30" autoAdjust="0"/>
    <p:restoredTop sz="94660"/>
  </p:normalViewPr>
  <p:slideViewPr>
    <p:cSldViewPr snapToGrid="0">
      <p:cViewPr varScale="1">
        <p:scale>
          <a:sx n="78" d="100"/>
          <a:sy n="78" d="100"/>
        </p:scale>
        <p:origin x="1282"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1" u="sng"/>
              <a:t>Baseline</a:t>
            </a:r>
            <a:r>
              <a:rPr lang="en-GB" sz="1100" b="1" u="sng" baseline="0"/>
              <a:t> h</a:t>
            </a:r>
            <a:r>
              <a:rPr lang="en-GB" sz="1100" b="1" u="sng"/>
              <a:t>ealth literacy</a:t>
            </a:r>
            <a:r>
              <a:rPr lang="en-GB" sz="1100" b="1" u="sng" baseline="0"/>
              <a:t> levels (n=13)</a:t>
            </a:r>
            <a:endParaRPr lang="en-GB" sz="1100" b="1" u="sng"/>
          </a:p>
        </c:rich>
      </c:tx>
      <c:layout>
        <c:manualLayout>
          <c:xMode val="edge"/>
          <c:yMode val="edge"/>
          <c:x val="0.30382978723404253"/>
          <c:y val="2.4060146577444149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c:f>
              <c:strCache>
                <c:ptCount val="1"/>
                <c:pt idx="0">
                  <c:v>Level 3</c:v>
                </c:pt>
              </c:strCache>
            </c:strRef>
          </c:tx>
          <c:spPr>
            <a:solidFill>
              <a:srgbClr val="00B0F0"/>
            </a:solidFill>
            <a:ln>
              <a:solidFill>
                <a:srgbClr val="00B0F0"/>
              </a:solidFill>
            </a:ln>
            <a:effectLst/>
          </c:spPr>
          <c:invertIfNegative val="0"/>
          <c:dPt>
            <c:idx val="0"/>
            <c:invertIfNegative val="0"/>
            <c:bubble3D val="0"/>
            <c:spPr>
              <a:solidFill>
                <a:srgbClr val="00B0F0"/>
              </a:solidFill>
              <a:ln>
                <a:solidFill>
                  <a:srgbClr val="00B0F0"/>
                </a:solidFill>
              </a:ln>
              <a:effectLst/>
            </c:spPr>
            <c:extLst>
              <c:ext xmlns:c16="http://schemas.microsoft.com/office/drawing/2014/chart" uri="{C3380CC4-5D6E-409C-BE32-E72D297353CC}">
                <c16:uniqueId val="{00000001-D1F2-46B9-A204-FD1201DA1A61}"/>
              </c:ext>
            </c:extLst>
          </c:dPt>
          <c:dPt>
            <c:idx val="1"/>
            <c:invertIfNegative val="0"/>
            <c:bubble3D val="0"/>
            <c:spPr>
              <a:solidFill>
                <a:srgbClr val="FF0000"/>
              </a:solidFill>
              <a:ln>
                <a:solidFill>
                  <a:schemeClr val="accent6"/>
                </a:solidFill>
              </a:ln>
              <a:effectLst/>
            </c:spPr>
            <c:extLst>
              <c:ext xmlns:c16="http://schemas.microsoft.com/office/drawing/2014/chart" uri="{C3380CC4-5D6E-409C-BE32-E72D297353CC}">
                <c16:uniqueId val="{00000003-D1F2-46B9-A204-FD1201DA1A61}"/>
              </c:ext>
            </c:extLst>
          </c:dPt>
          <c:dPt>
            <c:idx val="3"/>
            <c:invertIfNegative val="0"/>
            <c:bubble3D val="0"/>
            <c:spPr>
              <a:solidFill>
                <a:srgbClr val="FF0000"/>
              </a:solidFill>
              <a:ln>
                <a:solidFill>
                  <a:schemeClr val="accent6"/>
                </a:solidFill>
              </a:ln>
              <a:effectLst/>
            </c:spPr>
            <c:extLst>
              <c:ext xmlns:c16="http://schemas.microsoft.com/office/drawing/2014/chart" uri="{C3380CC4-5D6E-409C-BE32-E72D297353CC}">
                <c16:uniqueId val="{00000005-D1F2-46B9-A204-FD1201DA1A61}"/>
              </c:ext>
            </c:extLst>
          </c:dPt>
          <c:cat>
            <c:numRef>
              <c:f>Sheet1!$B$3:$B$7</c:f>
              <c:numCache>
                <c:formatCode>General</c:formatCode>
                <c:ptCount val="5"/>
                <c:pt idx="0">
                  <c:v>3</c:v>
                </c:pt>
                <c:pt idx="1">
                  <c:v>4</c:v>
                </c:pt>
                <c:pt idx="2">
                  <c:v>5</c:v>
                </c:pt>
                <c:pt idx="3">
                  <c:v>6</c:v>
                </c:pt>
                <c:pt idx="4">
                  <c:v>7</c:v>
                </c:pt>
              </c:numCache>
            </c:numRef>
          </c:cat>
          <c:val>
            <c:numRef>
              <c:f>Sheet1!$C$3:$C$7</c:f>
              <c:numCache>
                <c:formatCode>General</c:formatCode>
                <c:ptCount val="5"/>
                <c:pt idx="0">
                  <c:v>34</c:v>
                </c:pt>
                <c:pt idx="1">
                  <c:v>40</c:v>
                </c:pt>
                <c:pt idx="2">
                  <c:v>44</c:v>
                </c:pt>
                <c:pt idx="3">
                  <c:v>30</c:v>
                </c:pt>
                <c:pt idx="4">
                  <c:v>46</c:v>
                </c:pt>
              </c:numCache>
            </c:numRef>
          </c:val>
          <c:extLst>
            <c:ext xmlns:c16="http://schemas.microsoft.com/office/drawing/2014/chart" uri="{C3380CC4-5D6E-409C-BE32-E72D297353CC}">
              <c16:uniqueId val="{00000006-D1F2-46B9-A204-FD1201DA1A61}"/>
            </c:ext>
          </c:extLst>
        </c:ser>
        <c:ser>
          <c:idx val="1"/>
          <c:order val="1"/>
          <c:tx>
            <c:strRef>
              <c:f>Sheet1!$D$2</c:f>
              <c:strCache>
                <c:ptCount val="1"/>
                <c:pt idx="0">
                  <c:v>Level 4</c:v>
                </c:pt>
              </c:strCache>
            </c:strRef>
          </c:tx>
          <c:spPr>
            <a:solidFill>
              <a:srgbClr val="FF000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8-D1F2-46B9-A204-FD1201DA1A61}"/>
              </c:ext>
            </c:extLst>
          </c:dPt>
          <c:dPt>
            <c:idx val="1"/>
            <c:invertIfNegative val="0"/>
            <c:bubble3D val="0"/>
            <c:spPr>
              <a:solidFill>
                <a:srgbClr val="FF0000"/>
              </a:solidFill>
              <a:ln>
                <a:noFill/>
              </a:ln>
              <a:effectLst/>
            </c:spPr>
            <c:extLst>
              <c:ext xmlns:c16="http://schemas.microsoft.com/office/drawing/2014/chart" uri="{C3380CC4-5D6E-409C-BE32-E72D297353CC}">
                <c16:uniqueId val="{0000000A-D1F2-46B9-A204-FD1201DA1A61}"/>
              </c:ext>
            </c:extLst>
          </c:dPt>
          <c:dPt>
            <c:idx val="2"/>
            <c:invertIfNegative val="0"/>
            <c:bubble3D val="0"/>
            <c:spPr>
              <a:solidFill>
                <a:srgbClr val="FF0000"/>
              </a:solidFill>
              <a:ln>
                <a:noFill/>
              </a:ln>
              <a:effectLst/>
            </c:spPr>
            <c:extLst>
              <c:ext xmlns:c16="http://schemas.microsoft.com/office/drawing/2014/chart" uri="{C3380CC4-5D6E-409C-BE32-E72D297353CC}">
                <c16:uniqueId val="{0000000C-D1F2-46B9-A204-FD1201DA1A61}"/>
              </c:ext>
            </c:extLst>
          </c:dPt>
          <c:dPt>
            <c:idx val="3"/>
            <c:invertIfNegative val="0"/>
            <c:bubble3D val="0"/>
            <c:spPr>
              <a:solidFill>
                <a:srgbClr val="FF0000"/>
              </a:solidFill>
              <a:ln>
                <a:noFill/>
              </a:ln>
              <a:effectLst/>
            </c:spPr>
            <c:extLst>
              <c:ext xmlns:c16="http://schemas.microsoft.com/office/drawing/2014/chart" uri="{C3380CC4-5D6E-409C-BE32-E72D297353CC}">
                <c16:uniqueId val="{0000000E-D1F2-46B9-A204-FD1201DA1A61}"/>
              </c:ext>
            </c:extLst>
          </c:dPt>
          <c:cat>
            <c:numRef>
              <c:f>Sheet1!$B$3:$B$7</c:f>
              <c:numCache>
                <c:formatCode>General</c:formatCode>
                <c:ptCount val="5"/>
                <c:pt idx="0">
                  <c:v>3</c:v>
                </c:pt>
                <c:pt idx="1">
                  <c:v>4</c:v>
                </c:pt>
                <c:pt idx="2">
                  <c:v>5</c:v>
                </c:pt>
                <c:pt idx="3">
                  <c:v>6</c:v>
                </c:pt>
                <c:pt idx="4">
                  <c:v>7</c:v>
                </c:pt>
              </c:numCache>
            </c:numRef>
          </c:cat>
          <c:val>
            <c:numRef>
              <c:f>Sheet1!$D$3:$D$6</c:f>
              <c:numCache>
                <c:formatCode>General</c:formatCode>
                <c:ptCount val="4"/>
                <c:pt idx="0">
                  <c:v>41</c:v>
                </c:pt>
                <c:pt idx="1">
                  <c:v>41</c:v>
                </c:pt>
                <c:pt idx="2">
                  <c:v>34</c:v>
                </c:pt>
                <c:pt idx="3">
                  <c:v>31</c:v>
                </c:pt>
              </c:numCache>
            </c:numRef>
          </c:val>
          <c:extLst>
            <c:ext xmlns:c16="http://schemas.microsoft.com/office/drawing/2014/chart" uri="{C3380CC4-5D6E-409C-BE32-E72D297353CC}">
              <c16:uniqueId val="{0000000F-D1F2-46B9-A204-FD1201DA1A61}"/>
            </c:ext>
          </c:extLst>
        </c:ser>
        <c:ser>
          <c:idx val="2"/>
          <c:order val="2"/>
          <c:tx>
            <c:strRef>
              <c:f>Sheet1!$E$2</c:f>
              <c:strCache>
                <c:ptCount val="1"/>
                <c:pt idx="0">
                  <c:v>Level 5</c:v>
                </c:pt>
              </c:strCache>
            </c:strRef>
          </c:tx>
          <c:spPr>
            <a:solidFill>
              <a:srgbClr val="00B0F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11-D1F2-46B9-A204-FD1201DA1A61}"/>
              </c:ext>
            </c:extLst>
          </c:dPt>
          <c:cat>
            <c:numRef>
              <c:f>Sheet1!$B$3:$B$7</c:f>
              <c:numCache>
                <c:formatCode>General</c:formatCode>
                <c:ptCount val="5"/>
                <c:pt idx="0">
                  <c:v>3</c:v>
                </c:pt>
                <c:pt idx="1">
                  <c:v>4</c:v>
                </c:pt>
                <c:pt idx="2">
                  <c:v>5</c:v>
                </c:pt>
                <c:pt idx="3">
                  <c:v>6</c:v>
                </c:pt>
                <c:pt idx="4">
                  <c:v>7</c:v>
                </c:pt>
              </c:numCache>
            </c:numRef>
          </c:cat>
          <c:val>
            <c:numRef>
              <c:f>Sheet1!$E$3:$E$4</c:f>
              <c:numCache>
                <c:formatCode>General</c:formatCode>
                <c:ptCount val="2"/>
                <c:pt idx="0">
                  <c:v>28</c:v>
                </c:pt>
                <c:pt idx="1">
                  <c:v>39</c:v>
                </c:pt>
              </c:numCache>
            </c:numRef>
          </c:val>
          <c:extLst>
            <c:ext xmlns:c16="http://schemas.microsoft.com/office/drawing/2014/chart" uri="{C3380CC4-5D6E-409C-BE32-E72D297353CC}">
              <c16:uniqueId val="{00000012-D1F2-46B9-A204-FD1201DA1A61}"/>
            </c:ext>
          </c:extLst>
        </c:ser>
        <c:ser>
          <c:idx val="3"/>
          <c:order val="3"/>
          <c:tx>
            <c:strRef>
              <c:f>Sheet1!$F$2</c:f>
              <c:strCache>
                <c:ptCount val="1"/>
                <c:pt idx="0">
                  <c:v>Level 6</c:v>
                </c:pt>
              </c:strCache>
            </c:strRef>
          </c:tx>
          <c:spPr>
            <a:solidFill>
              <a:srgbClr val="FF0000"/>
            </a:solidFill>
            <a:ln>
              <a:noFill/>
            </a:ln>
            <a:effectLst/>
          </c:spPr>
          <c:invertIfNegative val="0"/>
          <c:cat>
            <c:numRef>
              <c:f>Sheet1!$B$3:$B$7</c:f>
              <c:numCache>
                <c:formatCode>General</c:formatCode>
                <c:ptCount val="5"/>
                <c:pt idx="0">
                  <c:v>3</c:v>
                </c:pt>
                <c:pt idx="1">
                  <c:v>4</c:v>
                </c:pt>
                <c:pt idx="2">
                  <c:v>5</c:v>
                </c:pt>
                <c:pt idx="3">
                  <c:v>6</c:v>
                </c:pt>
                <c:pt idx="4">
                  <c:v>7</c:v>
                </c:pt>
              </c:numCache>
            </c:numRef>
          </c:cat>
          <c:val>
            <c:numRef>
              <c:f>Sheet1!$F$3</c:f>
              <c:numCache>
                <c:formatCode>General</c:formatCode>
                <c:ptCount val="1"/>
                <c:pt idx="0">
                  <c:v>39</c:v>
                </c:pt>
              </c:numCache>
            </c:numRef>
          </c:val>
          <c:extLst>
            <c:ext xmlns:c16="http://schemas.microsoft.com/office/drawing/2014/chart" uri="{C3380CC4-5D6E-409C-BE32-E72D297353CC}">
              <c16:uniqueId val="{00000013-D1F2-46B9-A204-FD1201DA1A61}"/>
            </c:ext>
          </c:extLst>
        </c:ser>
        <c:ser>
          <c:idx val="4"/>
          <c:order val="4"/>
          <c:tx>
            <c:strRef>
              <c:f>Sheet1!$G$2</c:f>
              <c:strCache>
                <c:ptCount val="1"/>
                <c:pt idx="0">
                  <c:v>Level 7</c:v>
                </c:pt>
              </c:strCache>
            </c:strRef>
          </c:tx>
          <c:spPr>
            <a:solidFill>
              <a:srgbClr val="FF0000"/>
            </a:solidFill>
            <a:ln>
              <a:noFill/>
            </a:ln>
            <a:effectLst/>
          </c:spPr>
          <c:invertIfNegative val="0"/>
          <c:cat>
            <c:numRef>
              <c:f>Sheet1!$B$3:$B$7</c:f>
              <c:numCache>
                <c:formatCode>General</c:formatCode>
                <c:ptCount val="5"/>
                <c:pt idx="0">
                  <c:v>3</c:v>
                </c:pt>
                <c:pt idx="1">
                  <c:v>4</c:v>
                </c:pt>
                <c:pt idx="2">
                  <c:v>5</c:v>
                </c:pt>
                <c:pt idx="3">
                  <c:v>6</c:v>
                </c:pt>
                <c:pt idx="4">
                  <c:v>7</c:v>
                </c:pt>
              </c:numCache>
            </c:numRef>
          </c:cat>
          <c:val>
            <c:numRef>
              <c:f>Sheet1!$G$3</c:f>
              <c:numCache>
                <c:formatCode>General</c:formatCode>
                <c:ptCount val="1"/>
                <c:pt idx="0">
                  <c:v>39</c:v>
                </c:pt>
              </c:numCache>
            </c:numRef>
          </c:val>
          <c:extLst>
            <c:ext xmlns:c16="http://schemas.microsoft.com/office/drawing/2014/chart" uri="{C3380CC4-5D6E-409C-BE32-E72D297353CC}">
              <c16:uniqueId val="{00000014-D1F2-46B9-A204-FD1201DA1A61}"/>
            </c:ext>
          </c:extLst>
        </c:ser>
        <c:dLbls>
          <c:showLegendKey val="0"/>
          <c:showVal val="0"/>
          <c:showCatName val="0"/>
          <c:showSerName val="0"/>
          <c:showPercent val="0"/>
          <c:showBubbleSize val="0"/>
        </c:dLbls>
        <c:gapWidth val="219"/>
        <c:overlap val="-27"/>
        <c:axId val="323807136"/>
        <c:axId val="319103680"/>
      </c:barChart>
      <c:catAx>
        <c:axId val="323807136"/>
        <c:scaling>
          <c:orientation val="minMax"/>
        </c:scaling>
        <c:delete val="0"/>
        <c:axPos val="b"/>
        <c:title>
          <c:tx>
            <c:rich>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r>
                  <a:rPr lang="en-US" sz="800" b="1"/>
                  <a:t>Apprenticeship</a:t>
                </a:r>
                <a:r>
                  <a:rPr lang="en-US" sz="800" b="1" baseline="0"/>
                  <a:t> t</a:t>
                </a:r>
                <a:r>
                  <a:rPr lang="en-US" sz="800" b="1"/>
                  <a:t>raining level (blue</a:t>
                </a:r>
                <a:r>
                  <a:rPr lang="en-US" sz="800" b="1" baseline="0"/>
                  <a:t> - male; red - female)</a:t>
                </a:r>
                <a:endParaRPr lang="en-US" sz="800" b="1"/>
              </a:p>
            </c:rich>
          </c:tx>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19103680"/>
        <c:crosses val="autoZero"/>
        <c:auto val="1"/>
        <c:lblAlgn val="ctr"/>
        <c:lblOffset val="100"/>
        <c:noMultiLvlLbl val="0"/>
      </c:catAx>
      <c:valAx>
        <c:axId val="319103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r>
                  <a:rPr lang="en-US" sz="800" b="1"/>
                  <a:t>Health literacy score</a:t>
                </a:r>
              </a:p>
            </c:rich>
          </c:tx>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23807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GB" sz="1100" b="1"/>
              <a:t>Health</a:t>
            </a:r>
            <a:r>
              <a:rPr lang="en-GB" sz="1100" b="1" baseline="0"/>
              <a:t> literacy after training modules (n=13)</a:t>
            </a:r>
            <a:endParaRPr lang="en-GB" sz="1100" b="1"/>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Level 3</c:v>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6BF2-42A7-A59E-D9A48908E673}"/>
              </c:ext>
            </c:extLst>
          </c:dPt>
          <c:dPt>
            <c:idx val="1"/>
            <c:invertIfNegative val="0"/>
            <c:bubble3D val="0"/>
            <c:spPr>
              <a:solidFill>
                <a:srgbClr val="FF0000"/>
              </a:solidFill>
              <a:ln>
                <a:noFill/>
              </a:ln>
              <a:effectLst/>
            </c:spPr>
            <c:extLst>
              <c:ext xmlns:c16="http://schemas.microsoft.com/office/drawing/2014/chart" uri="{C3380CC4-5D6E-409C-BE32-E72D297353CC}">
                <c16:uniqueId val="{00000003-6BF2-42A7-A59E-D9A48908E673}"/>
              </c:ext>
            </c:extLst>
          </c:dPt>
          <c:dPt>
            <c:idx val="2"/>
            <c:invertIfNegative val="0"/>
            <c:bubble3D val="0"/>
            <c:spPr>
              <a:solidFill>
                <a:srgbClr val="FF0000"/>
              </a:solidFill>
              <a:ln>
                <a:noFill/>
              </a:ln>
              <a:effectLst/>
            </c:spPr>
            <c:extLst>
              <c:ext xmlns:c16="http://schemas.microsoft.com/office/drawing/2014/chart" uri="{C3380CC4-5D6E-409C-BE32-E72D297353CC}">
                <c16:uniqueId val="{00000005-6BF2-42A7-A59E-D9A48908E673}"/>
              </c:ext>
            </c:extLst>
          </c:dPt>
          <c:dPt>
            <c:idx val="3"/>
            <c:invertIfNegative val="0"/>
            <c:bubble3D val="0"/>
            <c:spPr>
              <a:solidFill>
                <a:srgbClr val="00B0F0"/>
              </a:solidFill>
              <a:ln>
                <a:noFill/>
              </a:ln>
              <a:effectLst/>
            </c:spPr>
            <c:extLst>
              <c:ext xmlns:c16="http://schemas.microsoft.com/office/drawing/2014/chart" uri="{C3380CC4-5D6E-409C-BE32-E72D297353CC}">
                <c16:uniqueId val="{00000007-6BF2-42A7-A59E-D9A48908E673}"/>
              </c:ext>
            </c:extLst>
          </c:dPt>
          <c:dPt>
            <c:idx val="4"/>
            <c:invertIfNegative val="0"/>
            <c:bubble3D val="0"/>
            <c:spPr>
              <a:solidFill>
                <a:srgbClr val="00B0F0"/>
              </a:solidFill>
              <a:ln>
                <a:noFill/>
              </a:ln>
              <a:effectLst/>
            </c:spPr>
            <c:extLst>
              <c:ext xmlns:c16="http://schemas.microsoft.com/office/drawing/2014/chart" uri="{C3380CC4-5D6E-409C-BE32-E72D297353CC}">
                <c16:uniqueId val="{00000009-6BF2-42A7-A59E-D9A48908E673}"/>
              </c:ext>
            </c:extLst>
          </c:dPt>
          <c:cat>
            <c:numRef>
              <c:f>Sheet1!$P$3:$P$7</c:f>
              <c:numCache>
                <c:formatCode>General</c:formatCode>
                <c:ptCount val="5"/>
                <c:pt idx="0">
                  <c:v>3</c:v>
                </c:pt>
                <c:pt idx="1">
                  <c:v>4</c:v>
                </c:pt>
                <c:pt idx="2">
                  <c:v>5</c:v>
                </c:pt>
                <c:pt idx="3">
                  <c:v>6</c:v>
                </c:pt>
                <c:pt idx="4">
                  <c:v>7</c:v>
                </c:pt>
              </c:numCache>
            </c:numRef>
          </c:cat>
          <c:val>
            <c:numRef>
              <c:f>Sheet1!$Q$3:$Q$7</c:f>
              <c:numCache>
                <c:formatCode>General</c:formatCode>
                <c:ptCount val="5"/>
                <c:pt idx="0">
                  <c:v>34</c:v>
                </c:pt>
                <c:pt idx="1">
                  <c:v>40</c:v>
                </c:pt>
                <c:pt idx="2">
                  <c:v>44</c:v>
                </c:pt>
                <c:pt idx="3">
                  <c:v>30</c:v>
                </c:pt>
                <c:pt idx="4">
                  <c:v>46</c:v>
                </c:pt>
              </c:numCache>
            </c:numRef>
          </c:val>
          <c:extLst>
            <c:ext xmlns:c16="http://schemas.microsoft.com/office/drawing/2014/chart" uri="{C3380CC4-5D6E-409C-BE32-E72D297353CC}">
              <c16:uniqueId val="{0000000A-6BF2-42A7-A59E-D9A48908E673}"/>
            </c:ext>
          </c:extLst>
        </c:ser>
        <c:ser>
          <c:idx val="1"/>
          <c:order val="1"/>
          <c:tx>
            <c:v>Level 4</c:v>
          </c:tx>
          <c:spPr>
            <a:solidFill>
              <a:schemeClr val="accent2"/>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C-6BF2-42A7-A59E-D9A48908E673}"/>
              </c:ext>
            </c:extLst>
          </c:dPt>
          <c:dPt>
            <c:idx val="1"/>
            <c:invertIfNegative val="0"/>
            <c:bubble3D val="0"/>
            <c:spPr>
              <a:solidFill>
                <a:srgbClr val="FF0000"/>
              </a:solidFill>
              <a:ln>
                <a:noFill/>
              </a:ln>
              <a:effectLst/>
            </c:spPr>
            <c:extLst>
              <c:ext xmlns:c16="http://schemas.microsoft.com/office/drawing/2014/chart" uri="{C3380CC4-5D6E-409C-BE32-E72D297353CC}">
                <c16:uniqueId val="{0000000E-6BF2-42A7-A59E-D9A48908E673}"/>
              </c:ext>
            </c:extLst>
          </c:dPt>
          <c:dPt>
            <c:idx val="2"/>
            <c:invertIfNegative val="0"/>
            <c:bubble3D val="0"/>
            <c:spPr>
              <a:solidFill>
                <a:srgbClr val="00B0F0"/>
              </a:solidFill>
              <a:ln>
                <a:noFill/>
              </a:ln>
              <a:effectLst/>
            </c:spPr>
            <c:extLst>
              <c:ext xmlns:c16="http://schemas.microsoft.com/office/drawing/2014/chart" uri="{C3380CC4-5D6E-409C-BE32-E72D297353CC}">
                <c16:uniqueId val="{00000010-6BF2-42A7-A59E-D9A48908E673}"/>
              </c:ext>
            </c:extLst>
          </c:dPt>
          <c:dPt>
            <c:idx val="3"/>
            <c:invertIfNegative val="0"/>
            <c:bubble3D val="0"/>
            <c:spPr>
              <a:solidFill>
                <a:srgbClr val="00B0F0"/>
              </a:solidFill>
              <a:ln>
                <a:noFill/>
              </a:ln>
              <a:effectLst/>
            </c:spPr>
            <c:extLst>
              <c:ext xmlns:c16="http://schemas.microsoft.com/office/drawing/2014/chart" uri="{C3380CC4-5D6E-409C-BE32-E72D297353CC}">
                <c16:uniqueId val="{00000012-6BF2-42A7-A59E-D9A48908E673}"/>
              </c:ext>
            </c:extLst>
          </c:dPt>
          <c:cat>
            <c:numRef>
              <c:f>Sheet1!$P$3:$P$7</c:f>
              <c:numCache>
                <c:formatCode>General</c:formatCode>
                <c:ptCount val="5"/>
                <c:pt idx="0">
                  <c:v>3</c:v>
                </c:pt>
                <c:pt idx="1">
                  <c:v>4</c:v>
                </c:pt>
                <c:pt idx="2">
                  <c:v>5</c:v>
                </c:pt>
                <c:pt idx="3">
                  <c:v>6</c:v>
                </c:pt>
                <c:pt idx="4">
                  <c:v>7</c:v>
                </c:pt>
              </c:numCache>
            </c:numRef>
          </c:cat>
          <c:val>
            <c:numRef>
              <c:f>Sheet1!$R$3:$R$7</c:f>
              <c:numCache>
                <c:formatCode>General</c:formatCode>
                <c:ptCount val="5"/>
                <c:pt idx="0">
                  <c:v>41</c:v>
                </c:pt>
                <c:pt idx="1">
                  <c:v>41</c:v>
                </c:pt>
                <c:pt idx="2">
                  <c:v>34</c:v>
                </c:pt>
                <c:pt idx="3">
                  <c:v>31</c:v>
                </c:pt>
              </c:numCache>
            </c:numRef>
          </c:val>
          <c:extLst>
            <c:ext xmlns:c16="http://schemas.microsoft.com/office/drawing/2014/chart" uri="{C3380CC4-5D6E-409C-BE32-E72D297353CC}">
              <c16:uniqueId val="{00000013-6BF2-42A7-A59E-D9A48908E673}"/>
            </c:ext>
          </c:extLst>
        </c:ser>
        <c:ser>
          <c:idx val="2"/>
          <c:order val="2"/>
          <c:tx>
            <c:v>Level 5</c:v>
          </c:tx>
          <c:spPr>
            <a:solidFill>
              <a:srgbClr val="FF000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15-6BF2-42A7-A59E-D9A48908E673}"/>
              </c:ext>
            </c:extLst>
          </c:dPt>
          <c:dPt>
            <c:idx val="1"/>
            <c:invertIfNegative val="0"/>
            <c:bubble3D val="0"/>
            <c:spPr>
              <a:solidFill>
                <a:srgbClr val="FF0000"/>
              </a:solidFill>
              <a:ln>
                <a:noFill/>
              </a:ln>
              <a:effectLst/>
            </c:spPr>
            <c:extLst>
              <c:ext xmlns:c16="http://schemas.microsoft.com/office/drawing/2014/chart" uri="{C3380CC4-5D6E-409C-BE32-E72D297353CC}">
                <c16:uniqueId val="{00000017-6BF2-42A7-A59E-D9A48908E673}"/>
              </c:ext>
            </c:extLst>
          </c:dPt>
          <c:cat>
            <c:numRef>
              <c:f>Sheet1!$P$3:$P$7</c:f>
              <c:numCache>
                <c:formatCode>General</c:formatCode>
                <c:ptCount val="5"/>
                <c:pt idx="0">
                  <c:v>3</c:v>
                </c:pt>
                <c:pt idx="1">
                  <c:v>4</c:v>
                </c:pt>
                <c:pt idx="2">
                  <c:v>5</c:v>
                </c:pt>
                <c:pt idx="3">
                  <c:v>6</c:v>
                </c:pt>
                <c:pt idx="4">
                  <c:v>7</c:v>
                </c:pt>
              </c:numCache>
            </c:numRef>
          </c:cat>
          <c:val>
            <c:numRef>
              <c:f>Sheet1!$S$3:$S$7</c:f>
              <c:numCache>
                <c:formatCode>General</c:formatCode>
                <c:ptCount val="5"/>
                <c:pt idx="0">
                  <c:v>29</c:v>
                </c:pt>
                <c:pt idx="1">
                  <c:v>39</c:v>
                </c:pt>
              </c:numCache>
            </c:numRef>
          </c:val>
          <c:extLst>
            <c:ext xmlns:c16="http://schemas.microsoft.com/office/drawing/2014/chart" uri="{C3380CC4-5D6E-409C-BE32-E72D297353CC}">
              <c16:uniqueId val="{00000018-6BF2-42A7-A59E-D9A48908E673}"/>
            </c:ext>
          </c:extLst>
        </c:ser>
        <c:ser>
          <c:idx val="3"/>
          <c:order val="3"/>
          <c:tx>
            <c:v>Level 6</c:v>
          </c:tx>
          <c:spPr>
            <a:solidFill>
              <a:srgbClr val="FF0000"/>
            </a:solidFill>
            <a:ln>
              <a:noFill/>
            </a:ln>
            <a:effectLst/>
          </c:spPr>
          <c:invertIfNegative val="0"/>
          <c:cat>
            <c:numRef>
              <c:f>Sheet1!$P$3:$P$7</c:f>
              <c:numCache>
                <c:formatCode>General</c:formatCode>
                <c:ptCount val="5"/>
                <c:pt idx="0">
                  <c:v>3</c:v>
                </c:pt>
                <c:pt idx="1">
                  <c:v>4</c:v>
                </c:pt>
                <c:pt idx="2">
                  <c:v>5</c:v>
                </c:pt>
                <c:pt idx="3">
                  <c:v>6</c:v>
                </c:pt>
                <c:pt idx="4">
                  <c:v>7</c:v>
                </c:pt>
              </c:numCache>
            </c:numRef>
          </c:cat>
          <c:val>
            <c:numRef>
              <c:f>Sheet1!$T$3:$T$7</c:f>
              <c:numCache>
                <c:formatCode>General</c:formatCode>
                <c:ptCount val="5"/>
                <c:pt idx="0">
                  <c:v>39</c:v>
                </c:pt>
              </c:numCache>
            </c:numRef>
          </c:val>
          <c:extLst>
            <c:ext xmlns:c16="http://schemas.microsoft.com/office/drawing/2014/chart" uri="{C3380CC4-5D6E-409C-BE32-E72D297353CC}">
              <c16:uniqueId val="{00000019-6BF2-42A7-A59E-D9A48908E673}"/>
            </c:ext>
          </c:extLst>
        </c:ser>
        <c:ser>
          <c:idx val="4"/>
          <c:order val="4"/>
          <c:tx>
            <c:v>Level 7</c:v>
          </c:tx>
          <c:spPr>
            <a:solidFill>
              <a:srgbClr val="FF0000"/>
            </a:solidFill>
            <a:ln>
              <a:noFill/>
            </a:ln>
            <a:effectLst/>
          </c:spPr>
          <c:invertIfNegative val="0"/>
          <c:cat>
            <c:numRef>
              <c:f>Sheet1!$P$3:$P$7</c:f>
              <c:numCache>
                <c:formatCode>General</c:formatCode>
                <c:ptCount val="5"/>
                <c:pt idx="0">
                  <c:v>3</c:v>
                </c:pt>
                <c:pt idx="1">
                  <c:v>4</c:v>
                </c:pt>
                <c:pt idx="2">
                  <c:v>5</c:v>
                </c:pt>
                <c:pt idx="3">
                  <c:v>6</c:v>
                </c:pt>
                <c:pt idx="4">
                  <c:v>7</c:v>
                </c:pt>
              </c:numCache>
            </c:numRef>
          </c:cat>
          <c:val>
            <c:numRef>
              <c:f>Sheet1!$U$3:$U$7</c:f>
              <c:numCache>
                <c:formatCode>General</c:formatCode>
                <c:ptCount val="5"/>
                <c:pt idx="0">
                  <c:v>39</c:v>
                </c:pt>
              </c:numCache>
            </c:numRef>
          </c:val>
          <c:extLst>
            <c:ext xmlns:c16="http://schemas.microsoft.com/office/drawing/2014/chart" uri="{C3380CC4-5D6E-409C-BE32-E72D297353CC}">
              <c16:uniqueId val="{0000001A-6BF2-42A7-A59E-D9A48908E673}"/>
            </c:ext>
          </c:extLst>
        </c:ser>
        <c:dLbls>
          <c:showLegendKey val="0"/>
          <c:showVal val="0"/>
          <c:showCatName val="0"/>
          <c:showSerName val="0"/>
          <c:showPercent val="0"/>
          <c:showBubbleSize val="0"/>
        </c:dLbls>
        <c:gapWidth val="219"/>
        <c:overlap val="-27"/>
        <c:axId val="341475872"/>
        <c:axId val="340934336"/>
      </c:barChart>
      <c:catAx>
        <c:axId val="341475872"/>
        <c:scaling>
          <c:orientation val="minMax"/>
        </c:scaling>
        <c:delete val="0"/>
        <c:axPos val="b"/>
        <c:title>
          <c:tx>
            <c:rich>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r>
                  <a:rPr lang="en-GB" sz="800" b="1"/>
                  <a:t>Apprenticeship training level (blue-male; red</a:t>
                </a:r>
                <a:r>
                  <a:rPr lang="en-GB" sz="800" b="1" baseline="0"/>
                  <a:t> - female)</a:t>
                </a:r>
                <a:endParaRPr lang="en-GB" sz="800" b="1"/>
              </a:p>
            </c:rich>
          </c:tx>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40934336"/>
        <c:crosses val="autoZero"/>
        <c:auto val="1"/>
        <c:lblAlgn val="ctr"/>
        <c:lblOffset val="100"/>
        <c:noMultiLvlLbl val="0"/>
      </c:catAx>
      <c:valAx>
        <c:axId val="34093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r>
                  <a:rPr lang="en-GB" sz="800" b="1"/>
                  <a:t>Health</a:t>
                </a:r>
                <a:r>
                  <a:rPr lang="en-GB" sz="800" b="1" baseline="0"/>
                  <a:t> literacy </a:t>
                </a:r>
                <a:endParaRPr lang="en-GB" sz="800" b="1"/>
              </a:p>
            </c:rich>
          </c:tx>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1475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9AFFA-146A-46D4-8841-137108F48205}" type="datetimeFigureOut">
              <a:rPr lang="en-GB" smtClean="0"/>
              <a:t>10/08/2023</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3669A-4AC5-42C7-9884-A54D937D9922}" type="slidenum">
              <a:rPr lang="en-GB" smtClean="0"/>
              <a:t>‹#›</a:t>
            </a:fld>
            <a:endParaRPr lang="en-GB"/>
          </a:p>
        </p:txBody>
      </p:sp>
    </p:spTree>
    <p:extLst>
      <p:ext uri="{BB962C8B-B14F-4D97-AF65-F5344CB8AC3E}">
        <p14:creationId xmlns:p14="http://schemas.microsoft.com/office/powerpoint/2010/main" val="1307657527"/>
      </p:ext>
    </p:extLst>
  </p:cSld>
  <p:clrMap bg1="lt1" tx1="dk1" bg2="lt2" tx2="dk2" accent1="accent1" accent2="accent2" accent3="accent3" accent4="accent4" accent5="accent5" accent6="accent6" hlink="hlink" folHlink="folHlink"/>
  <p:notesStyle>
    <a:lvl1pPr marL="0" algn="l" defTabSz="985540" rtl="0" eaLnBrk="1" latinLnBrk="0" hangingPunct="1">
      <a:defRPr sz="1293" kern="1200">
        <a:solidFill>
          <a:schemeClr val="tx1"/>
        </a:solidFill>
        <a:latin typeface="+mn-lt"/>
        <a:ea typeface="+mn-ea"/>
        <a:cs typeface="+mn-cs"/>
      </a:defRPr>
    </a:lvl1pPr>
    <a:lvl2pPr marL="492770" algn="l" defTabSz="985540" rtl="0" eaLnBrk="1" latinLnBrk="0" hangingPunct="1">
      <a:defRPr sz="1293" kern="1200">
        <a:solidFill>
          <a:schemeClr val="tx1"/>
        </a:solidFill>
        <a:latin typeface="+mn-lt"/>
        <a:ea typeface="+mn-ea"/>
        <a:cs typeface="+mn-cs"/>
      </a:defRPr>
    </a:lvl2pPr>
    <a:lvl3pPr marL="985540" algn="l" defTabSz="985540" rtl="0" eaLnBrk="1" latinLnBrk="0" hangingPunct="1">
      <a:defRPr sz="1293" kern="1200">
        <a:solidFill>
          <a:schemeClr val="tx1"/>
        </a:solidFill>
        <a:latin typeface="+mn-lt"/>
        <a:ea typeface="+mn-ea"/>
        <a:cs typeface="+mn-cs"/>
      </a:defRPr>
    </a:lvl3pPr>
    <a:lvl4pPr marL="1478310" algn="l" defTabSz="985540" rtl="0" eaLnBrk="1" latinLnBrk="0" hangingPunct="1">
      <a:defRPr sz="1293" kern="1200">
        <a:solidFill>
          <a:schemeClr val="tx1"/>
        </a:solidFill>
        <a:latin typeface="+mn-lt"/>
        <a:ea typeface="+mn-ea"/>
        <a:cs typeface="+mn-cs"/>
      </a:defRPr>
    </a:lvl4pPr>
    <a:lvl5pPr marL="1971081" algn="l" defTabSz="985540" rtl="0" eaLnBrk="1" latinLnBrk="0" hangingPunct="1">
      <a:defRPr sz="1293" kern="1200">
        <a:solidFill>
          <a:schemeClr val="tx1"/>
        </a:solidFill>
        <a:latin typeface="+mn-lt"/>
        <a:ea typeface="+mn-ea"/>
        <a:cs typeface="+mn-cs"/>
      </a:defRPr>
    </a:lvl5pPr>
    <a:lvl6pPr marL="2463851" algn="l" defTabSz="985540" rtl="0" eaLnBrk="1" latinLnBrk="0" hangingPunct="1">
      <a:defRPr sz="1293" kern="1200">
        <a:solidFill>
          <a:schemeClr val="tx1"/>
        </a:solidFill>
        <a:latin typeface="+mn-lt"/>
        <a:ea typeface="+mn-ea"/>
        <a:cs typeface="+mn-cs"/>
      </a:defRPr>
    </a:lvl6pPr>
    <a:lvl7pPr marL="2956621" algn="l" defTabSz="985540" rtl="0" eaLnBrk="1" latinLnBrk="0" hangingPunct="1">
      <a:defRPr sz="1293" kern="1200">
        <a:solidFill>
          <a:schemeClr val="tx1"/>
        </a:solidFill>
        <a:latin typeface="+mn-lt"/>
        <a:ea typeface="+mn-ea"/>
        <a:cs typeface="+mn-cs"/>
      </a:defRPr>
    </a:lvl7pPr>
    <a:lvl8pPr marL="3449391" algn="l" defTabSz="985540" rtl="0" eaLnBrk="1" latinLnBrk="0" hangingPunct="1">
      <a:defRPr sz="1293" kern="1200">
        <a:solidFill>
          <a:schemeClr val="tx1"/>
        </a:solidFill>
        <a:latin typeface="+mn-lt"/>
        <a:ea typeface="+mn-ea"/>
        <a:cs typeface="+mn-cs"/>
      </a:defRPr>
    </a:lvl8pPr>
    <a:lvl9pPr marL="3942161" algn="l" defTabSz="985540" rtl="0" eaLnBrk="1" latinLnBrk="0" hangingPunct="1">
      <a:defRPr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D3669A-4AC5-42C7-9884-A54D937D9922}" type="slidenum">
              <a:rPr lang="en-GB" smtClean="0"/>
              <a:t>24</a:t>
            </a:fld>
            <a:endParaRPr lang="en-GB"/>
          </a:p>
        </p:txBody>
      </p:sp>
    </p:spTree>
    <p:extLst>
      <p:ext uri="{BB962C8B-B14F-4D97-AF65-F5344CB8AC3E}">
        <p14:creationId xmlns:p14="http://schemas.microsoft.com/office/powerpoint/2010/main" val="123365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D3669A-4AC5-42C7-9884-A54D937D9922}" type="slidenum">
              <a:rPr lang="en-GB" smtClean="0"/>
              <a:t>40</a:t>
            </a:fld>
            <a:endParaRPr lang="en-GB"/>
          </a:p>
        </p:txBody>
      </p:sp>
    </p:spTree>
    <p:extLst>
      <p:ext uri="{BB962C8B-B14F-4D97-AF65-F5344CB8AC3E}">
        <p14:creationId xmlns:p14="http://schemas.microsoft.com/office/powerpoint/2010/main" val="33665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93"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D3669A-4AC5-42C7-9884-A54D937D9922}" type="slidenum">
              <a:rPr lang="en-GB" smtClean="0"/>
              <a:t>41</a:t>
            </a:fld>
            <a:endParaRPr lang="en-GB"/>
          </a:p>
        </p:txBody>
      </p:sp>
    </p:spTree>
    <p:extLst>
      <p:ext uri="{BB962C8B-B14F-4D97-AF65-F5344CB8AC3E}">
        <p14:creationId xmlns:p14="http://schemas.microsoft.com/office/powerpoint/2010/main" val="3964315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D3669A-4AC5-42C7-9884-A54D937D9922}" type="slidenum">
              <a:rPr lang="en-GB" smtClean="0"/>
              <a:t>42</a:t>
            </a:fld>
            <a:endParaRPr lang="en-GB"/>
          </a:p>
        </p:txBody>
      </p:sp>
    </p:spTree>
    <p:extLst>
      <p:ext uri="{BB962C8B-B14F-4D97-AF65-F5344CB8AC3E}">
        <p14:creationId xmlns:p14="http://schemas.microsoft.com/office/powerpoint/2010/main" val="93667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D3669A-4AC5-42C7-9884-A54D937D9922}" type="slidenum">
              <a:rPr lang="en-GB" smtClean="0"/>
              <a:t>43</a:t>
            </a:fld>
            <a:endParaRPr lang="en-GB"/>
          </a:p>
        </p:txBody>
      </p:sp>
    </p:spTree>
    <p:extLst>
      <p:ext uri="{BB962C8B-B14F-4D97-AF65-F5344CB8AC3E}">
        <p14:creationId xmlns:p14="http://schemas.microsoft.com/office/powerpoint/2010/main" val="289064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D3669A-4AC5-42C7-9884-A54D937D9922}" type="slidenum">
              <a:rPr lang="en-GB" smtClean="0"/>
              <a:t>44</a:t>
            </a:fld>
            <a:endParaRPr lang="en-GB"/>
          </a:p>
        </p:txBody>
      </p:sp>
    </p:spTree>
    <p:extLst>
      <p:ext uri="{BB962C8B-B14F-4D97-AF65-F5344CB8AC3E}">
        <p14:creationId xmlns:p14="http://schemas.microsoft.com/office/powerpoint/2010/main" val="2455111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D3669A-4AC5-42C7-9884-A54D937D9922}" type="slidenum">
              <a:rPr lang="en-GB" smtClean="0"/>
              <a:t>91</a:t>
            </a:fld>
            <a:endParaRPr lang="en-GB"/>
          </a:p>
        </p:txBody>
      </p:sp>
    </p:spTree>
    <p:extLst>
      <p:ext uri="{BB962C8B-B14F-4D97-AF65-F5344CB8AC3E}">
        <p14:creationId xmlns:p14="http://schemas.microsoft.com/office/powerpoint/2010/main" val="235308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D3669A-4AC5-42C7-9884-A54D937D9922}" type="slidenum">
              <a:rPr lang="en-GB" smtClean="0"/>
              <a:t>29</a:t>
            </a:fld>
            <a:endParaRPr lang="en-GB"/>
          </a:p>
        </p:txBody>
      </p:sp>
    </p:spTree>
    <p:extLst>
      <p:ext uri="{BB962C8B-B14F-4D97-AF65-F5344CB8AC3E}">
        <p14:creationId xmlns:p14="http://schemas.microsoft.com/office/powerpoint/2010/main" val="98770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D3669A-4AC5-42C7-9884-A54D937D9922}" type="slidenum">
              <a:rPr lang="en-GB" smtClean="0"/>
              <a:t>30</a:t>
            </a:fld>
            <a:endParaRPr lang="en-GB"/>
          </a:p>
        </p:txBody>
      </p:sp>
    </p:spTree>
    <p:extLst>
      <p:ext uri="{BB962C8B-B14F-4D97-AF65-F5344CB8AC3E}">
        <p14:creationId xmlns:p14="http://schemas.microsoft.com/office/powerpoint/2010/main" val="125101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D3669A-4AC5-42C7-9884-A54D937D9922}" type="slidenum">
              <a:rPr lang="en-GB" smtClean="0"/>
              <a:t>31</a:t>
            </a:fld>
            <a:endParaRPr lang="en-GB"/>
          </a:p>
        </p:txBody>
      </p:sp>
    </p:spTree>
    <p:extLst>
      <p:ext uri="{BB962C8B-B14F-4D97-AF65-F5344CB8AC3E}">
        <p14:creationId xmlns:p14="http://schemas.microsoft.com/office/powerpoint/2010/main" val="315132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93" kern="1200">
                <a:solidFill>
                  <a:schemeClr val="tx1"/>
                </a:solidFill>
                <a:effectLst/>
                <a:latin typeface="+mn-lt"/>
                <a:ea typeface="+mn-ea"/>
                <a:cs typeface="+mn-cs"/>
              </a:rPr>
              <a:t> </a:t>
            </a:r>
          </a:p>
          <a:p>
            <a:r>
              <a:rPr lang="en-GB" sz="1293" kern="1200">
                <a:solidFill>
                  <a:schemeClr val="tx1"/>
                </a:solidFill>
                <a:effectLst/>
                <a:latin typeface="+mn-lt"/>
                <a:ea typeface="+mn-ea"/>
                <a:cs typeface="+mn-cs"/>
              </a:rPr>
              <a:t> </a:t>
            </a:r>
          </a:p>
          <a:p>
            <a:endParaRPr lang="en-GB"/>
          </a:p>
        </p:txBody>
      </p:sp>
      <p:sp>
        <p:nvSpPr>
          <p:cNvPr id="4" name="Slide Number Placeholder 3"/>
          <p:cNvSpPr>
            <a:spLocks noGrp="1"/>
          </p:cNvSpPr>
          <p:nvPr>
            <p:ph type="sldNum" sz="quarter" idx="5"/>
          </p:nvPr>
        </p:nvSpPr>
        <p:spPr/>
        <p:txBody>
          <a:bodyPr/>
          <a:lstStyle/>
          <a:p>
            <a:fld id="{0ED3669A-4AC5-42C7-9884-A54D937D9922}" type="slidenum">
              <a:rPr lang="en-GB" smtClean="0"/>
              <a:t>32</a:t>
            </a:fld>
            <a:endParaRPr lang="en-GB"/>
          </a:p>
        </p:txBody>
      </p:sp>
    </p:spTree>
    <p:extLst>
      <p:ext uri="{BB962C8B-B14F-4D97-AF65-F5344CB8AC3E}">
        <p14:creationId xmlns:p14="http://schemas.microsoft.com/office/powerpoint/2010/main" val="308575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D3669A-4AC5-42C7-9884-A54D937D9922}" type="slidenum">
              <a:rPr lang="en-GB" smtClean="0"/>
              <a:t>36</a:t>
            </a:fld>
            <a:endParaRPr lang="en-GB"/>
          </a:p>
        </p:txBody>
      </p:sp>
    </p:spTree>
    <p:extLst>
      <p:ext uri="{BB962C8B-B14F-4D97-AF65-F5344CB8AC3E}">
        <p14:creationId xmlns:p14="http://schemas.microsoft.com/office/powerpoint/2010/main" val="126663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D3669A-4AC5-42C7-9884-A54D937D9922}" type="slidenum">
              <a:rPr lang="en-GB" smtClean="0"/>
              <a:t>37</a:t>
            </a:fld>
            <a:endParaRPr lang="en-GB"/>
          </a:p>
        </p:txBody>
      </p:sp>
    </p:spTree>
    <p:extLst>
      <p:ext uri="{BB962C8B-B14F-4D97-AF65-F5344CB8AC3E}">
        <p14:creationId xmlns:p14="http://schemas.microsoft.com/office/powerpoint/2010/main" val="99107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D3669A-4AC5-42C7-9884-A54D937D9922}" type="slidenum">
              <a:rPr lang="en-GB" smtClean="0"/>
              <a:t>38</a:t>
            </a:fld>
            <a:endParaRPr lang="en-GB"/>
          </a:p>
        </p:txBody>
      </p:sp>
    </p:spTree>
    <p:extLst>
      <p:ext uri="{BB962C8B-B14F-4D97-AF65-F5344CB8AC3E}">
        <p14:creationId xmlns:p14="http://schemas.microsoft.com/office/powerpoint/2010/main" val="889827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93"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D3669A-4AC5-42C7-9884-A54D937D9922}" type="slidenum">
              <a:rPr lang="en-GB" smtClean="0"/>
              <a:t>39</a:t>
            </a:fld>
            <a:endParaRPr lang="en-GB"/>
          </a:p>
        </p:txBody>
      </p:sp>
    </p:spTree>
    <p:extLst>
      <p:ext uri="{BB962C8B-B14F-4D97-AF65-F5344CB8AC3E}">
        <p14:creationId xmlns:p14="http://schemas.microsoft.com/office/powerpoint/2010/main" val="421359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8F68E8-5814-41B0-A893-05167F4A1C3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728"/>
          <a:stretch/>
        </p:blipFill>
        <p:spPr>
          <a:xfrm>
            <a:off x="0" y="1284"/>
            <a:ext cx="9905999" cy="6856717"/>
          </a:xfrm>
          <a:prstGeom prst="rect">
            <a:avLst/>
          </a:prstGeom>
        </p:spPr>
      </p:pic>
      <p:pic>
        <p:nvPicPr>
          <p:cNvPr id="7" name="Picture 6" descr="Birmingham Food Revolution logo">
            <a:extLst>
              <a:ext uri="{FF2B5EF4-FFF2-40B4-BE49-F238E27FC236}">
                <a16:creationId xmlns:a16="http://schemas.microsoft.com/office/drawing/2014/main" id="{A8BF9A05-DBD3-4181-8237-E2B2EE5D044F}"/>
              </a:ext>
              <a:ext uri="{C183D7F6-B498-43B3-948B-1728B52AA6E4}">
                <adec:decorative xmlns:adec="http://schemas.microsoft.com/office/drawing/2017/decorative" val="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592" t="28449" r="27102" b="26025"/>
          <a:stretch/>
        </p:blipFill>
        <p:spPr>
          <a:xfrm>
            <a:off x="452232" y="287224"/>
            <a:ext cx="3131857" cy="1852329"/>
          </a:xfrm>
          <a:prstGeom prst="rect">
            <a:avLst/>
          </a:prstGeom>
        </p:spPr>
      </p:pic>
      <p:sp>
        <p:nvSpPr>
          <p:cNvPr id="10" name="Title 9">
            <a:extLst>
              <a:ext uri="{FF2B5EF4-FFF2-40B4-BE49-F238E27FC236}">
                <a16:creationId xmlns:a16="http://schemas.microsoft.com/office/drawing/2014/main" id="{119CAC5F-4ED3-458B-B8FC-656E5B643399}"/>
              </a:ext>
            </a:extLst>
          </p:cNvPr>
          <p:cNvSpPr>
            <a:spLocks noGrp="1"/>
          </p:cNvSpPr>
          <p:nvPr>
            <p:ph type="title"/>
          </p:nvPr>
        </p:nvSpPr>
        <p:spPr>
          <a:xfrm>
            <a:off x="561116" y="2259608"/>
            <a:ext cx="3343276" cy="2458840"/>
          </a:xfrm>
        </p:spPr>
        <p:txBody>
          <a:bodyPr>
            <a:normAutofit/>
          </a:bodyPr>
          <a:lstStyle>
            <a:lvl1pPr>
              <a:lnSpc>
                <a:spcPct val="120000"/>
              </a:lnSpc>
              <a:spcBef>
                <a:spcPts val="935"/>
              </a:spcBef>
              <a:defRPr sz="2800" b="1">
                <a:latin typeface="Avenir Next LT Pro" panose="020B0504020202020204" pitchFamily="34" charset="0"/>
              </a:defRPr>
            </a:lvl1pPr>
          </a:lstStyle>
          <a:p>
            <a:r>
              <a:rPr lang="en-US"/>
              <a:t>Click to edit Master title style</a:t>
            </a:r>
            <a:endParaRPr lang="en-GB"/>
          </a:p>
        </p:txBody>
      </p:sp>
      <p:sp>
        <p:nvSpPr>
          <p:cNvPr id="15" name="Subtitle 2">
            <a:extLst>
              <a:ext uri="{FF2B5EF4-FFF2-40B4-BE49-F238E27FC236}">
                <a16:creationId xmlns:a16="http://schemas.microsoft.com/office/drawing/2014/main" id="{1A03D776-BDB8-4303-8D96-90A0B6A3B05E}"/>
              </a:ext>
            </a:extLst>
          </p:cNvPr>
          <p:cNvSpPr>
            <a:spLocks noGrp="1"/>
          </p:cNvSpPr>
          <p:nvPr>
            <p:ph type="subTitle" idx="1"/>
          </p:nvPr>
        </p:nvSpPr>
        <p:spPr>
          <a:xfrm>
            <a:off x="560388" y="4718448"/>
            <a:ext cx="3343276" cy="1655364"/>
          </a:xfrm>
        </p:spPr>
        <p:txBody>
          <a:bodyPr>
            <a:normAutofit/>
          </a:bodyPr>
          <a:lstStyle>
            <a:lvl1pPr marL="0" indent="0" algn="l">
              <a:lnSpc>
                <a:spcPct val="120000"/>
              </a:lnSpc>
              <a:spcBef>
                <a:spcPts val="935"/>
              </a:spcBef>
              <a:buNone/>
              <a:defRPr sz="2200">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Birmingham City Council Logo">
            <a:extLst>
              <a:ext uri="{FF2B5EF4-FFF2-40B4-BE49-F238E27FC236}">
                <a16:creationId xmlns:a16="http://schemas.microsoft.com/office/drawing/2014/main" id="{99480C34-6FEE-4AA6-B039-5F20C0486D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8556" y="5877751"/>
            <a:ext cx="2156981" cy="492104"/>
          </a:xfrm>
          <a:prstGeom prst="rect">
            <a:avLst/>
          </a:prstGeom>
        </p:spPr>
      </p:pic>
    </p:spTree>
    <p:extLst>
      <p:ext uri="{BB962C8B-B14F-4D97-AF65-F5344CB8AC3E}">
        <p14:creationId xmlns:p14="http://schemas.microsoft.com/office/powerpoint/2010/main" val="291303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8FAE72-F215-4244-9A74-C714641E635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74"/>
            <a:ext cx="9906000" cy="6861611"/>
          </a:xfrm>
          <a:prstGeom prst="rect">
            <a:avLst/>
          </a:prstGeom>
          <a:solidFill>
            <a:srgbClr val="FEF9EF"/>
          </a:solidFill>
        </p:spPr>
      </p:pic>
      <p:sp>
        <p:nvSpPr>
          <p:cNvPr id="2" name="Title 1">
            <a:extLst>
              <a:ext uri="{FF2B5EF4-FFF2-40B4-BE49-F238E27FC236}">
                <a16:creationId xmlns:a16="http://schemas.microsoft.com/office/drawing/2014/main" id="{43896A06-A7F0-4B43-B800-74B787A13E8A}"/>
              </a:ext>
            </a:extLst>
          </p:cNvPr>
          <p:cNvSpPr>
            <a:spLocks noGrp="1"/>
          </p:cNvSpPr>
          <p:nvPr>
            <p:ph type="title"/>
          </p:nvPr>
        </p:nvSpPr>
        <p:spPr>
          <a:xfrm>
            <a:off x="439738" y="136523"/>
            <a:ext cx="8543925" cy="1325563"/>
          </a:xfrm>
        </p:spPr>
        <p:txBody>
          <a:bodyPr>
            <a:normAutofit/>
          </a:bodyPr>
          <a:lstStyle>
            <a:lvl1pPr>
              <a:defRPr sz="4000" b="1">
                <a:latin typeface="Avenir Next LT Pro" panose="020B0504020202020204" pitchFamily="34" charset="0"/>
              </a:defRPr>
            </a:lvl1pPr>
          </a:lstStyle>
          <a:p>
            <a:r>
              <a:rPr lang="en-US"/>
              <a:t>Click to edit Master title style</a:t>
            </a:r>
            <a:endParaRPr lang="en-GB"/>
          </a:p>
        </p:txBody>
      </p:sp>
      <p:sp>
        <p:nvSpPr>
          <p:cNvPr id="8" name="Slide Number Placeholder 4">
            <a:extLst>
              <a:ext uri="{FF2B5EF4-FFF2-40B4-BE49-F238E27FC236}">
                <a16:creationId xmlns:a16="http://schemas.microsoft.com/office/drawing/2014/main" id="{F8B94AEE-2139-49A1-8495-92F3C8DEA59A}"/>
              </a:ext>
            </a:extLst>
          </p:cNvPr>
          <p:cNvSpPr txBox="1">
            <a:spLocks/>
          </p:cNvSpPr>
          <p:nvPr userDrawn="1"/>
        </p:nvSpPr>
        <p:spPr>
          <a:xfrm>
            <a:off x="7663709" y="627636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6309A6-26F8-4E56-862C-83E1D153BCCC}" type="slidenum">
              <a:rPr lang="en-GB" smtClean="0"/>
              <a:pPr/>
              <a:t>‹#›</a:t>
            </a:fld>
            <a:endParaRPr lang="en-GB"/>
          </a:p>
        </p:txBody>
      </p:sp>
      <p:sp>
        <p:nvSpPr>
          <p:cNvPr id="10" name="Content Placeholder 9">
            <a:extLst>
              <a:ext uri="{FF2B5EF4-FFF2-40B4-BE49-F238E27FC236}">
                <a16:creationId xmlns:a16="http://schemas.microsoft.com/office/drawing/2014/main" id="{D40AFA5B-D05A-41FF-9141-4985843682EE}"/>
              </a:ext>
            </a:extLst>
          </p:cNvPr>
          <p:cNvSpPr>
            <a:spLocks noGrp="1"/>
          </p:cNvSpPr>
          <p:nvPr>
            <p:ph sz="quarter" idx="10"/>
          </p:nvPr>
        </p:nvSpPr>
        <p:spPr>
          <a:xfrm>
            <a:off x="5080000" y="1462088"/>
            <a:ext cx="4254500" cy="2284412"/>
          </a:xfrm>
        </p:spPr>
        <p:txBody>
          <a:bodyPr>
            <a:normAutofit/>
          </a:bodyPr>
          <a:lstStyle>
            <a:lvl1pPr marL="0" indent="0">
              <a:buNone/>
              <a:defRPr sz="1300">
                <a:latin typeface="Avenir Next LT Pro" panose="020B0504020202020204" pitchFamily="34" charset="0"/>
              </a:defRPr>
            </a:lvl1pPr>
            <a:lvl2pPr marL="177800" indent="-177800">
              <a:defRPr sz="1300">
                <a:latin typeface="Avenir Next LT Pro" panose="020B0504020202020204" pitchFamily="34" charset="0"/>
              </a:defRPr>
            </a:lvl2pPr>
            <a:lvl3pPr marL="177800" indent="-177800">
              <a:defRPr sz="1300">
                <a:latin typeface="Avenir Next LT Pro" panose="020B0504020202020204" pitchFamily="34" charset="0"/>
              </a:defRPr>
            </a:lvl3pPr>
            <a:lvl4pPr marL="177800" indent="-177800">
              <a:defRPr sz="1300">
                <a:latin typeface="Avenir Next LT Pro" panose="020B0504020202020204" pitchFamily="34" charset="0"/>
              </a:defRPr>
            </a:lvl4pPr>
            <a:lvl5pPr marL="177800" indent="-177800">
              <a:defRPr sz="13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7DAE70E9-F48C-4CDC-A762-2FC9116B57FC}"/>
              </a:ext>
            </a:extLst>
          </p:cNvPr>
          <p:cNvSpPr>
            <a:spLocks noGrp="1"/>
          </p:cNvSpPr>
          <p:nvPr>
            <p:ph sz="quarter" idx="11"/>
          </p:nvPr>
        </p:nvSpPr>
        <p:spPr>
          <a:xfrm>
            <a:off x="5080000" y="3746500"/>
            <a:ext cx="4254500" cy="2320925"/>
          </a:xfrm>
        </p:spPr>
        <p:txBody>
          <a:bodyPr>
            <a:normAutofit/>
          </a:bodyPr>
          <a:lstStyle>
            <a:lvl1pPr marL="0" indent="0">
              <a:buNone/>
              <a:defRPr sz="1300">
                <a:latin typeface="Avenir Next LT Pro" panose="020B0504020202020204" pitchFamily="34" charset="0"/>
              </a:defRPr>
            </a:lvl1pPr>
            <a:lvl2pPr marL="177800" indent="-177800">
              <a:defRPr sz="1300">
                <a:latin typeface="Avenir Next LT Pro" panose="020B0504020202020204" pitchFamily="34" charset="0"/>
              </a:defRPr>
            </a:lvl2pPr>
            <a:lvl3pPr marL="177800" indent="-177800">
              <a:defRPr sz="1300">
                <a:latin typeface="Avenir Next LT Pro" panose="020B0504020202020204" pitchFamily="34" charset="0"/>
              </a:defRPr>
            </a:lvl3pPr>
            <a:lvl4pPr marL="177800" indent="-177800">
              <a:defRPr sz="1300">
                <a:latin typeface="Avenir Next LT Pro" panose="020B0504020202020204" pitchFamily="34" charset="0"/>
              </a:defRPr>
            </a:lvl4pPr>
            <a:lvl5pPr marL="177800" indent="-177800">
              <a:defRPr sz="13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3CCDCBE-A35B-4CCA-8C6A-994CC58757BB}"/>
              </a:ext>
            </a:extLst>
          </p:cNvPr>
          <p:cNvSpPr>
            <a:spLocks noGrp="1"/>
          </p:cNvSpPr>
          <p:nvPr>
            <p:ph type="body" sz="quarter" idx="12"/>
          </p:nvPr>
        </p:nvSpPr>
        <p:spPr>
          <a:xfrm>
            <a:off x="439738" y="1462088"/>
            <a:ext cx="4640262" cy="3833812"/>
          </a:xfrm>
        </p:spPr>
        <p:txBody>
          <a:bodyPr>
            <a:normAutofit/>
          </a:bodyPr>
          <a:lstStyle>
            <a:lvl1pPr marL="0" indent="0">
              <a:buNone/>
              <a:defRPr sz="1300">
                <a:latin typeface="Avenir Next LT Pro" panose="020B0504020202020204" pitchFamily="34" charset="0"/>
              </a:defRPr>
            </a:lvl1pPr>
            <a:lvl2pPr marL="177800" indent="-177800">
              <a:defRPr sz="1300">
                <a:latin typeface="Avenir Next LT Pro" panose="020B0504020202020204" pitchFamily="34" charset="0"/>
              </a:defRPr>
            </a:lvl2pPr>
            <a:lvl3pPr marL="177800" indent="-177800">
              <a:defRPr sz="1300">
                <a:latin typeface="Avenir Next LT Pro" panose="020B0504020202020204" pitchFamily="34" charset="0"/>
              </a:defRPr>
            </a:lvl3pPr>
            <a:lvl4pPr marL="177800" indent="-177800">
              <a:defRPr sz="1300">
                <a:latin typeface="Avenir Next LT Pro" panose="020B0504020202020204" pitchFamily="34" charset="0"/>
              </a:defRPr>
            </a:lvl4pPr>
            <a:lvl5pPr marL="177800" indent="-177800">
              <a:defRPr sz="13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148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8FAE72-F215-4244-9A74-C714641E635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74"/>
            <a:ext cx="9906000" cy="6861611"/>
          </a:xfrm>
          <a:prstGeom prst="rect">
            <a:avLst/>
          </a:prstGeom>
          <a:solidFill>
            <a:srgbClr val="FEF9EF"/>
          </a:solidFill>
        </p:spPr>
      </p:pic>
      <p:sp>
        <p:nvSpPr>
          <p:cNvPr id="2" name="Title 1">
            <a:extLst>
              <a:ext uri="{FF2B5EF4-FFF2-40B4-BE49-F238E27FC236}">
                <a16:creationId xmlns:a16="http://schemas.microsoft.com/office/drawing/2014/main" id="{43896A06-A7F0-4B43-B800-74B787A13E8A}"/>
              </a:ext>
            </a:extLst>
          </p:cNvPr>
          <p:cNvSpPr>
            <a:spLocks noGrp="1"/>
          </p:cNvSpPr>
          <p:nvPr>
            <p:ph type="title"/>
          </p:nvPr>
        </p:nvSpPr>
        <p:spPr>
          <a:xfrm>
            <a:off x="439738" y="136523"/>
            <a:ext cx="8543925" cy="1325563"/>
          </a:xfrm>
        </p:spPr>
        <p:txBody>
          <a:bodyPr>
            <a:normAutofit/>
          </a:bodyPr>
          <a:lstStyle>
            <a:lvl1pPr>
              <a:defRPr sz="4000" b="1">
                <a:latin typeface="Avenir Next LT Pro" panose="020B0504020202020204" pitchFamily="34" charset="0"/>
              </a:defRPr>
            </a:lvl1pPr>
          </a:lstStyle>
          <a:p>
            <a:r>
              <a:rPr lang="en-US"/>
              <a:t>Click to edit Master title style</a:t>
            </a:r>
            <a:endParaRPr lang="en-GB"/>
          </a:p>
        </p:txBody>
      </p:sp>
      <p:sp>
        <p:nvSpPr>
          <p:cNvPr id="8" name="Slide Number Placeholder 4">
            <a:extLst>
              <a:ext uri="{FF2B5EF4-FFF2-40B4-BE49-F238E27FC236}">
                <a16:creationId xmlns:a16="http://schemas.microsoft.com/office/drawing/2014/main" id="{F8B94AEE-2139-49A1-8495-92F3C8DEA59A}"/>
              </a:ext>
            </a:extLst>
          </p:cNvPr>
          <p:cNvSpPr txBox="1">
            <a:spLocks/>
          </p:cNvSpPr>
          <p:nvPr userDrawn="1"/>
        </p:nvSpPr>
        <p:spPr>
          <a:xfrm>
            <a:off x="7663709" y="627636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6309A6-26F8-4E56-862C-83E1D153BCCC}" type="slidenum">
              <a:rPr lang="en-GB" smtClean="0"/>
              <a:pPr/>
              <a:t>‹#›</a:t>
            </a:fld>
            <a:endParaRPr lang="en-GB"/>
          </a:p>
        </p:txBody>
      </p:sp>
      <p:sp>
        <p:nvSpPr>
          <p:cNvPr id="14" name="Text Placeholder 13">
            <a:extLst>
              <a:ext uri="{FF2B5EF4-FFF2-40B4-BE49-F238E27FC236}">
                <a16:creationId xmlns:a16="http://schemas.microsoft.com/office/drawing/2014/main" id="{83CCDCBE-A35B-4CCA-8C6A-994CC58757BB}"/>
              </a:ext>
            </a:extLst>
          </p:cNvPr>
          <p:cNvSpPr>
            <a:spLocks noGrp="1"/>
          </p:cNvSpPr>
          <p:nvPr>
            <p:ph type="body" sz="quarter" idx="12"/>
          </p:nvPr>
        </p:nvSpPr>
        <p:spPr>
          <a:xfrm>
            <a:off x="439738" y="1462088"/>
            <a:ext cx="4513262" cy="3833812"/>
          </a:xfrm>
        </p:spPr>
        <p:txBody>
          <a:bodyPr>
            <a:normAutofit/>
          </a:bodyPr>
          <a:lstStyle>
            <a:lvl1pPr marL="0" indent="0">
              <a:buNone/>
              <a:defRPr sz="1300">
                <a:latin typeface="Avenir Next LT Pro" panose="020B0504020202020204" pitchFamily="34" charset="0"/>
              </a:defRPr>
            </a:lvl1pPr>
            <a:lvl2pPr marL="177800" indent="-177800">
              <a:defRPr sz="1300">
                <a:latin typeface="Avenir Next LT Pro" panose="020B0504020202020204" pitchFamily="34" charset="0"/>
              </a:defRPr>
            </a:lvl2pPr>
            <a:lvl3pPr marL="177800" indent="-177800">
              <a:defRPr sz="1300">
                <a:latin typeface="Avenir Next LT Pro" panose="020B0504020202020204" pitchFamily="34" charset="0"/>
              </a:defRPr>
            </a:lvl3pPr>
            <a:lvl4pPr marL="177800" indent="-177800">
              <a:defRPr sz="1300">
                <a:latin typeface="Avenir Next LT Pro" panose="020B0504020202020204" pitchFamily="34" charset="0"/>
              </a:defRPr>
            </a:lvl4pPr>
            <a:lvl5pPr marL="177800" indent="-177800">
              <a:defRPr sz="13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036C839E-315E-485F-A12D-E857A6A97EC3}"/>
              </a:ext>
            </a:extLst>
          </p:cNvPr>
          <p:cNvSpPr>
            <a:spLocks noGrp="1"/>
          </p:cNvSpPr>
          <p:nvPr>
            <p:ph type="body" sz="quarter" idx="13"/>
          </p:nvPr>
        </p:nvSpPr>
        <p:spPr>
          <a:xfrm>
            <a:off x="4953000" y="1462086"/>
            <a:ext cx="4513262" cy="3833812"/>
          </a:xfrm>
        </p:spPr>
        <p:txBody>
          <a:bodyPr>
            <a:normAutofit/>
          </a:bodyPr>
          <a:lstStyle>
            <a:lvl1pPr marL="0" indent="0">
              <a:buNone/>
              <a:defRPr sz="1300">
                <a:latin typeface="Avenir Next LT Pro" panose="020B0504020202020204" pitchFamily="34" charset="0"/>
              </a:defRPr>
            </a:lvl1pPr>
            <a:lvl2pPr marL="177800" indent="-177800">
              <a:defRPr sz="1300">
                <a:latin typeface="Avenir Next LT Pro" panose="020B0504020202020204" pitchFamily="34" charset="0"/>
              </a:defRPr>
            </a:lvl2pPr>
            <a:lvl3pPr marL="177800" indent="-177800">
              <a:defRPr sz="1300">
                <a:latin typeface="Avenir Next LT Pro" panose="020B0504020202020204" pitchFamily="34" charset="0"/>
              </a:defRPr>
            </a:lvl3pPr>
            <a:lvl4pPr marL="177800" indent="-177800">
              <a:defRPr sz="1300">
                <a:latin typeface="Avenir Next LT Pro" panose="020B0504020202020204" pitchFamily="34" charset="0"/>
              </a:defRPr>
            </a:lvl4pPr>
            <a:lvl5pPr marL="177800" indent="-177800">
              <a:defRPr sz="13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7956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descr="birmingam.gov.uk">
            <a:extLst>
              <a:ext uri="{FF2B5EF4-FFF2-40B4-BE49-F238E27FC236}">
                <a16:creationId xmlns:a16="http://schemas.microsoft.com/office/drawing/2014/main" id="{4310E2FE-1BC2-4E42-8074-6FCF6936630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782"/>
            <a:ext cx="9906000" cy="6917566"/>
          </a:xfrm>
          <a:prstGeom prst="rect">
            <a:avLst/>
          </a:prstGeom>
        </p:spPr>
      </p:pic>
      <p:sp>
        <p:nvSpPr>
          <p:cNvPr id="2" name="Title 1">
            <a:extLst>
              <a:ext uri="{FF2B5EF4-FFF2-40B4-BE49-F238E27FC236}">
                <a16:creationId xmlns:a16="http://schemas.microsoft.com/office/drawing/2014/main" id="{43896A06-A7F0-4B43-B800-74B787A13E8A}"/>
              </a:ext>
            </a:extLst>
          </p:cNvPr>
          <p:cNvSpPr>
            <a:spLocks noGrp="1"/>
          </p:cNvSpPr>
          <p:nvPr>
            <p:ph type="title"/>
          </p:nvPr>
        </p:nvSpPr>
        <p:spPr>
          <a:xfrm>
            <a:off x="552753" y="708917"/>
            <a:ext cx="8543925" cy="938104"/>
          </a:xfrm>
        </p:spPr>
        <p:txBody>
          <a:bodyPr>
            <a:normAutofit/>
          </a:bodyPr>
          <a:lstStyle>
            <a:lvl1pPr>
              <a:defRPr sz="4000" b="1">
                <a:latin typeface="Avenir Next LT Pro" panose="020B0504020202020204" pitchFamily="34" charset="0"/>
              </a:defRPr>
            </a:lvl1pPr>
          </a:lstStyle>
          <a:p>
            <a:r>
              <a:rPr lang="en-US"/>
              <a:t>Click to edit Master title style</a:t>
            </a:r>
            <a:endParaRPr lang="en-GB"/>
          </a:p>
        </p:txBody>
      </p:sp>
      <p:sp>
        <p:nvSpPr>
          <p:cNvPr id="14" name="Text Placeholder 13">
            <a:extLst>
              <a:ext uri="{FF2B5EF4-FFF2-40B4-BE49-F238E27FC236}">
                <a16:creationId xmlns:a16="http://schemas.microsoft.com/office/drawing/2014/main" id="{83CCDCBE-A35B-4CCA-8C6A-994CC58757BB}"/>
              </a:ext>
            </a:extLst>
          </p:cNvPr>
          <p:cNvSpPr>
            <a:spLocks noGrp="1"/>
          </p:cNvSpPr>
          <p:nvPr>
            <p:ph type="body" sz="quarter" idx="12"/>
          </p:nvPr>
        </p:nvSpPr>
        <p:spPr>
          <a:xfrm>
            <a:off x="634947" y="3739792"/>
            <a:ext cx="4513262" cy="1556107"/>
          </a:xfrm>
        </p:spPr>
        <p:txBody>
          <a:bodyPr>
            <a:normAutofit/>
          </a:bodyPr>
          <a:lstStyle>
            <a:lvl1pPr marL="0" indent="0">
              <a:buNone/>
              <a:defRPr sz="1300">
                <a:latin typeface="Avenir Next LT Pro" panose="020B0504020202020204" pitchFamily="34" charset="0"/>
              </a:defRPr>
            </a:lvl1pPr>
            <a:lvl2pPr marL="177800" indent="-177800">
              <a:defRPr sz="1300">
                <a:latin typeface="Avenir Next LT Pro" panose="020B0504020202020204" pitchFamily="34" charset="0"/>
              </a:defRPr>
            </a:lvl2pPr>
            <a:lvl3pPr marL="177800" indent="-177800">
              <a:defRPr sz="1300">
                <a:latin typeface="Avenir Next LT Pro" panose="020B0504020202020204" pitchFamily="34" charset="0"/>
              </a:defRPr>
            </a:lvl3pPr>
            <a:lvl4pPr marL="177800" indent="-177800">
              <a:defRPr sz="1300">
                <a:latin typeface="Avenir Next LT Pro" panose="020B0504020202020204" pitchFamily="34" charset="0"/>
              </a:defRPr>
            </a:lvl4pPr>
            <a:lvl5pPr marL="177800" indent="-177800">
              <a:defRPr sz="13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3">
            <a:extLst>
              <a:ext uri="{FF2B5EF4-FFF2-40B4-BE49-F238E27FC236}">
                <a16:creationId xmlns:a16="http://schemas.microsoft.com/office/drawing/2014/main" id="{036C839E-315E-485F-A12D-E857A6A97EC3}"/>
              </a:ext>
            </a:extLst>
          </p:cNvPr>
          <p:cNvSpPr>
            <a:spLocks noGrp="1"/>
          </p:cNvSpPr>
          <p:nvPr>
            <p:ph type="body" sz="quarter" idx="13"/>
          </p:nvPr>
        </p:nvSpPr>
        <p:spPr>
          <a:xfrm>
            <a:off x="4953000" y="1462086"/>
            <a:ext cx="4513262" cy="1342759"/>
          </a:xfrm>
        </p:spPr>
        <p:txBody>
          <a:bodyPr>
            <a:normAutofit/>
          </a:bodyPr>
          <a:lstStyle>
            <a:lvl1pPr marL="0" indent="0" algn="r">
              <a:buNone/>
              <a:defRPr sz="1300">
                <a:latin typeface="Avenir Next LT Pro" panose="020B0504020202020204" pitchFamily="34" charset="0"/>
              </a:defRPr>
            </a:lvl1pPr>
            <a:lvl2pPr marL="177800" indent="-177800" algn="r">
              <a:defRPr sz="1300">
                <a:latin typeface="Avenir Next LT Pro" panose="020B0504020202020204" pitchFamily="34" charset="0"/>
              </a:defRPr>
            </a:lvl2pPr>
            <a:lvl3pPr marL="177800" indent="-177800" algn="r">
              <a:defRPr sz="1300">
                <a:latin typeface="Avenir Next LT Pro" panose="020B0504020202020204" pitchFamily="34" charset="0"/>
              </a:defRPr>
            </a:lvl3pPr>
            <a:lvl4pPr marL="177800" indent="-177800" algn="r">
              <a:defRPr sz="1300">
                <a:latin typeface="Avenir Next LT Pro" panose="020B0504020202020204" pitchFamily="34" charset="0"/>
              </a:defRPr>
            </a:lvl4pPr>
            <a:lvl5pPr marL="177800" indent="-177800" algn="r">
              <a:defRPr sz="13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9972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3437B7-A8DE-492D-B984-96B998BF1692}"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309A6-26F8-4E56-862C-83E1D153BCCC}" type="slidenum">
              <a:rPr lang="en-GB" smtClean="0"/>
              <a:t>‹#›</a:t>
            </a:fld>
            <a:endParaRPr lang="en-GB"/>
          </a:p>
        </p:txBody>
      </p:sp>
    </p:spTree>
    <p:extLst>
      <p:ext uri="{BB962C8B-B14F-4D97-AF65-F5344CB8AC3E}">
        <p14:creationId xmlns:p14="http://schemas.microsoft.com/office/powerpoint/2010/main" val="3659550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437B7-A8DE-492D-B984-96B998BF1692}"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309A6-26F8-4E56-862C-83E1D153BCCC}" type="slidenum">
              <a:rPr lang="en-GB" smtClean="0"/>
              <a:t>‹#›</a:t>
            </a:fld>
            <a:endParaRPr lang="en-GB"/>
          </a:p>
        </p:txBody>
      </p:sp>
    </p:spTree>
    <p:extLst>
      <p:ext uri="{BB962C8B-B14F-4D97-AF65-F5344CB8AC3E}">
        <p14:creationId xmlns:p14="http://schemas.microsoft.com/office/powerpoint/2010/main" val="1696270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437B7-A8DE-492D-B984-96B998BF1692}"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309A6-26F8-4E56-862C-83E1D153BCCC}" type="slidenum">
              <a:rPr lang="en-GB" smtClean="0"/>
              <a:t>‹#›</a:t>
            </a:fld>
            <a:endParaRPr lang="en-GB"/>
          </a:p>
        </p:txBody>
      </p:sp>
    </p:spTree>
    <p:extLst>
      <p:ext uri="{BB962C8B-B14F-4D97-AF65-F5344CB8AC3E}">
        <p14:creationId xmlns:p14="http://schemas.microsoft.com/office/powerpoint/2010/main" val="1687583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437B7-A8DE-492D-B984-96B998BF1692}" type="datetimeFigureOut">
              <a:rPr lang="en-GB" smtClean="0"/>
              <a:t>10/08/2023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309A6-26F8-4E56-862C-83E1D153BCCC}" type="slidenum">
              <a:rPr lang="en-GB" smtClean="0"/>
              <a:t>‹#›</a:t>
            </a:fld>
            <a:endParaRPr lang="en-GB"/>
          </a:p>
        </p:txBody>
      </p:sp>
    </p:spTree>
    <p:extLst>
      <p:ext uri="{BB962C8B-B14F-4D97-AF65-F5344CB8AC3E}">
        <p14:creationId xmlns:p14="http://schemas.microsoft.com/office/powerpoint/2010/main" val="373370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437B7-A8DE-492D-B984-96B998BF1692}" type="datetimeFigureOut">
              <a:rPr lang="en-GB" smtClean="0"/>
              <a:t>10/08/2023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6309A6-26F8-4E56-862C-83E1D153BCCC}" type="slidenum">
              <a:rPr lang="en-GB" smtClean="0"/>
              <a:t>‹#›</a:t>
            </a:fld>
            <a:endParaRPr lang="en-GB"/>
          </a:p>
        </p:txBody>
      </p:sp>
    </p:spTree>
    <p:extLst>
      <p:ext uri="{BB962C8B-B14F-4D97-AF65-F5344CB8AC3E}">
        <p14:creationId xmlns:p14="http://schemas.microsoft.com/office/powerpoint/2010/main" val="2491253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437B7-A8DE-492D-B984-96B998BF1692}" type="datetimeFigureOut">
              <a:rPr lang="en-GB" smtClean="0"/>
              <a:t>10/08/2023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6309A6-26F8-4E56-862C-83E1D153BCCC}" type="slidenum">
              <a:rPr lang="en-GB" smtClean="0"/>
              <a:t>‹#›</a:t>
            </a:fld>
            <a:endParaRPr lang="en-GB"/>
          </a:p>
        </p:txBody>
      </p:sp>
    </p:spTree>
    <p:extLst>
      <p:ext uri="{BB962C8B-B14F-4D97-AF65-F5344CB8AC3E}">
        <p14:creationId xmlns:p14="http://schemas.microsoft.com/office/powerpoint/2010/main" val="2956610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437B7-A8DE-492D-B984-96B998BF1692}" type="datetimeFigureOut">
              <a:rPr lang="en-GB" smtClean="0"/>
              <a:t>10/08/2023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6309A6-26F8-4E56-862C-83E1D153BCCC}" type="slidenum">
              <a:rPr lang="en-GB" smtClean="0"/>
              <a:t>‹#›</a:t>
            </a:fld>
            <a:endParaRPr lang="en-GB"/>
          </a:p>
        </p:txBody>
      </p:sp>
    </p:spTree>
    <p:extLst>
      <p:ext uri="{BB962C8B-B14F-4D97-AF65-F5344CB8AC3E}">
        <p14:creationId xmlns:p14="http://schemas.microsoft.com/office/powerpoint/2010/main" val="405076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8771D9-C474-475F-A6C8-B376D455109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93"/>
            <a:ext cx="9906000" cy="6861611"/>
          </a:xfrm>
          <a:prstGeom prst="rect">
            <a:avLst/>
          </a:prstGeom>
          <a:solidFill>
            <a:srgbClr val="FEF9EF"/>
          </a:solidFill>
        </p:spPr>
      </p:pic>
      <p:pic>
        <p:nvPicPr>
          <p:cNvPr id="7" name="Picture 6">
            <a:extLst>
              <a:ext uri="{FF2B5EF4-FFF2-40B4-BE49-F238E27FC236}">
                <a16:creationId xmlns:a16="http://schemas.microsoft.com/office/drawing/2014/main" id="{27D1F932-2CCB-4BBF-AA02-3782E6B7DF9A}"/>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519" t="1092" r="31872" b="11800"/>
          <a:stretch/>
        </p:blipFill>
        <p:spPr>
          <a:xfrm>
            <a:off x="7227071" y="2265358"/>
            <a:ext cx="2555104" cy="4587860"/>
          </a:xfrm>
          <a:prstGeom prst="rect">
            <a:avLst/>
          </a:prstGeom>
        </p:spPr>
      </p:pic>
      <p:sp>
        <p:nvSpPr>
          <p:cNvPr id="2" name="Title 1">
            <a:extLst>
              <a:ext uri="{FF2B5EF4-FFF2-40B4-BE49-F238E27FC236}">
                <a16:creationId xmlns:a16="http://schemas.microsoft.com/office/drawing/2014/main" id="{F251F4D4-D761-4D29-B125-3DEEA3A31BEE}"/>
              </a:ext>
            </a:extLst>
          </p:cNvPr>
          <p:cNvSpPr>
            <a:spLocks noGrp="1"/>
          </p:cNvSpPr>
          <p:nvPr>
            <p:ph type="title"/>
          </p:nvPr>
        </p:nvSpPr>
        <p:spPr>
          <a:xfrm>
            <a:off x="299804" y="-9792"/>
            <a:ext cx="8866422" cy="1325563"/>
          </a:xfrm>
        </p:spPr>
        <p:txBody>
          <a:bodyPr>
            <a:normAutofit/>
          </a:bodyPr>
          <a:lstStyle>
            <a:lvl1pPr>
              <a:defRPr sz="4000" b="1">
                <a:latin typeface="Avenir Next LT Pro" panose="020B0504020202020204" pitchFamily="34"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A8065BB4-35CD-4D17-93C1-5638D0E1622E}"/>
              </a:ext>
            </a:extLst>
          </p:cNvPr>
          <p:cNvSpPr>
            <a:spLocks noGrp="1"/>
          </p:cNvSpPr>
          <p:nvPr>
            <p:ph type="body" sz="quarter" idx="13"/>
          </p:nvPr>
        </p:nvSpPr>
        <p:spPr>
          <a:xfrm>
            <a:off x="299803" y="1138238"/>
            <a:ext cx="9258535" cy="1194502"/>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360363" indent="-180975">
              <a:lnSpc>
                <a:spcPct val="100000"/>
              </a:lnSpc>
              <a:spcBef>
                <a:spcPts val="0"/>
              </a:spcBef>
              <a:defRPr sz="1300" b="0">
                <a:latin typeface="Avenir Next LT Pro" panose="020B0504020202020204" pitchFamily="34" charset="0"/>
              </a:defRPr>
            </a:lvl4pPr>
            <a:lvl5pPr marL="360363" indent="-1809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4">
            <a:extLst>
              <a:ext uri="{FF2B5EF4-FFF2-40B4-BE49-F238E27FC236}">
                <a16:creationId xmlns:a16="http://schemas.microsoft.com/office/drawing/2014/main" id="{3222CB89-1547-4515-9777-80D0B4C9CC88}"/>
              </a:ext>
            </a:extLst>
          </p:cNvPr>
          <p:cNvSpPr>
            <a:spLocks noGrp="1"/>
          </p:cNvSpPr>
          <p:nvPr>
            <p:ph type="body" sz="quarter" idx="14"/>
          </p:nvPr>
        </p:nvSpPr>
        <p:spPr>
          <a:xfrm>
            <a:off x="299804" y="2332740"/>
            <a:ext cx="6955072" cy="3387023"/>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360363" indent="-180975">
              <a:lnSpc>
                <a:spcPct val="100000"/>
              </a:lnSpc>
              <a:spcBef>
                <a:spcPts val="0"/>
              </a:spcBef>
              <a:defRPr sz="1300" b="0">
                <a:latin typeface="Avenir Next LT Pro" panose="020B0504020202020204" pitchFamily="34" charset="0"/>
              </a:defRPr>
            </a:lvl4pPr>
            <a:lvl5pPr marL="360363" indent="-1809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a:extLst>
              <a:ext uri="{FF2B5EF4-FFF2-40B4-BE49-F238E27FC236}">
                <a16:creationId xmlns:a16="http://schemas.microsoft.com/office/drawing/2014/main" id="{C0149B80-4436-41A5-9C3E-59DB6640564D}"/>
              </a:ext>
            </a:extLst>
          </p:cNvPr>
          <p:cNvSpPr>
            <a:spLocks noGrp="1"/>
          </p:cNvSpPr>
          <p:nvPr>
            <p:ph type="body" sz="quarter" idx="15"/>
          </p:nvPr>
        </p:nvSpPr>
        <p:spPr>
          <a:xfrm>
            <a:off x="7383463" y="2442891"/>
            <a:ext cx="2270125" cy="3286397"/>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449263" indent="-269875">
              <a:lnSpc>
                <a:spcPct val="100000"/>
              </a:lnSpc>
              <a:spcBef>
                <a:spcPts val="0"/>
              </a:spcBef>
              <a:defRPr sz="1300" b="0">
                <a:latin typeface="Avenir Next LT Pro" panose="020B0504020202020204" pitchFamily="34" charset="0"/>
              </a:defRPr>
            </a:lvl4pPr>
            <a:lvl5pPr marL="449263" indent="-2698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EE497301-2047-4623-A891-2E0B12ABE8CD}"/>
              </a:ext>
            </a:extLst>
          </p:cNvPr>
          <p:cNvSpPr>
            <a:spLocks noGrp="1"/>
          </p:cNvSpPr>
          <p:nvPr>
            <p:ph type="sldNum" sz="quarter" idx="12"/>
          </p:nvPr>
        </p:nvSpPr>
        <p:spPr>
          <a:xfrm>
            <a:off x="7663709" y="6276362"/>
            <a:ext cx="2228850" cy="365125"/>
          </a:xfrm>
        </p:spPr>
        <p:txBody>
          <a:bodyPr/>
          <a:lstStyle>
            <a:lvl1pPr>
              <a:defRPr sz="1400">
                <a:solidFill>
                  <a:schemeClr val="tx1"/>
                </a:solidFill>
              </a:defRPr>
            </a:lvl1pPr>
          </a:lstStyle>
          <a:p>
            <a:fld id="{1B6309A6-26F8-4E56-862C-83E1D153BCCC}" type="slidenum">
              <a:rPr lang="en-GB" smtClean="0"/>
              <a:pPr/>
              <a:t>‹#›</a:t>
            </a:fld>
            <a:endParaRPr lang="en-GB"/>
          </a:p>
        </p:txBody>
      </p:sp>
    </p:spTree>
    <p:extLst>
      <p:ext uri="{BB962C8B-B14F-4D97-AF65-F5344CB8AC3E}">
        <p14:creationId xmlns:p14="http://schemas.microsoft.com/office/powerpoint/2010/main" val="3326453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3437B7-A8DE-492D-B984-96B998BF1692}" type="datetimeFigureOut">
              <a:rPr lang="en-GB" smtClean="0"/>
              <a:t>10/08/2023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309A6-26F8-4E56-862C-83E1D153BCCC}" type="slidenum">
              <a:rPr lang="en-GB" smtClean="0"/>
              <a:t>‹#›</a:t>
            </a:fld>
            <a:endParaRPr lang="en-GB"/>
          </a:p>
        </p:txBody>
      </p:sp>
    </p:spTree>
    <p:extLst>
      <p:ext uri="{BB962C8B-B14F-4D97-AF65-F5344CB8AC3E}">
        <p14:creationId xmlns:p14="http://schemas.microsoft.com/office/powerpoint/2010/main" val="1402193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3437B7-A8DE-492D-B984-96B998BF1692}" type="datetimeFigureOut">
              <a:rPr lang="en-GB" smtClean="0"/>
              <a:t>10/08/2023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309A6-26F8-4E56-862C-83E1D153BCCC}" type="slidenum">
              <a:rPr lang="en-GB" smtClean="0"/>
              <a:t>‹#›</a:t>
            </a:fld>
            <a:endParaRPr lang="en-GB"/>
          </a:p>
        </p:txBody>
      </p:sp>
    </p:spTree>
    <p:extLst>
      <p:ext uri="{BB962C8B-B14F-4D97-AF65-F5344CB8AC3E}">
        <p14:creationId xmlns:p14="http://schemas.microsoft.com/office/powerpoint/2010/main" val="2668426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437B7-A8DE-492D-B984-96B998BF1692}"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309A6-26F8-4E56-862C-83E1D153BCCC}" type="slidenum">
              <a:rPr lang="en-GB" smtClean="0"/>
              <a:t>‹#›</a:t>
            </a:fld>
            <a:endParaRPr lang="en-GB"/>
          </a:p>
        </p:txBody>
      </p:sp>
    </p:spTree>
    <p:extLst>
      <p:ext uri="{BB962C8B-B14F-4D97-AF65-F5344CB8AC3E}">
        <p14:creationId xmlns:p14="http://schemas.microsoft.com/office/powerpoint/2010/main" val="4116367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437B7-A8DE-492D-B984-96B998BF1692}" type="datetimeFigureOut">
              <a:rPr lang="en-GB" smtClean="0"/>
              <a:t>10/08/2023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309A6-26F8-4E56-862C-83E1D153BCCC}" type="slidenum">
              <a:rPr lang="en-GB" smtClean="0"/>
              <a:t>‹#›</a:t>
            </a:fld>
            <a:endParaRPr lang="en-GB"/>
          </a:p>
        </p:txBody>
      </p:sp>
    </p:spTree>
    <p:extLst>
      <p:ext uri="{BB962C8B-B14F-4D97-AF65-F5344CB8AC3E}">
        <p14:creationId xmlns:p14="http://schemas.microsoft.com/office/powerpoint/2010/main" val="51417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D3AF85-0819-4AFF-9509-B225AAA9C88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398" y="0"/>
            <a:ext cx="9897203" cy="6858000"/>
          </a:xfrm>
          <a:prstGeom prst="rect">
            <a:avLst/>
          </a:prstGeom>
        </p:spPr>
      </p:pic>
      <p:pic>
        <p:nvPicPr>
          <p:cNvPr id="7" name="Picture 6">
            <a:extLst>
              <a:ext uri="{FF2B5EF4-FFF2-40B4-BE49-F238E27FC236}">
                <a16:creationId xmlns:a16="http://schemas.microsoft.com/office/drawing/2014/main" id="{F1D272BE-211B-4EF4-B214-EDA28AAACB8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519" t="1093" r="31862" b="8165"/>
          <a:stretch/>
        </p:blipFill>
        <p:spPr>
          <a:xfrm>
            <a:off x="6731307" y="158456"/>
            <a:ext cx="3075761" cy="6051558"/>
          </a:xfrm>
          <a:prstGeom prst="rect">
            <a:avLst/>
          </a:prstGeom>
        </p:spPr>
      </p:pic>
      <p:sp>
        <p:nvSpPr>
          <p:cNvPr id="12" name="Title 1">
            <a:extLst>
              <a:ext uri="{FF2B5EF4-FFF2-40B4-BE49-F238E27FC236}">
                <a16:creationId xmlns:a16="http://schemas.microsoft.com/office/drawing/2014/main" id="{440427DD-E533-41EA-84DF-0F059673A2A0}"/>
              </a:ext>
            </a:extLst>
          </p:cNvPr>
          <p:cNvSpPr>
            <a:spLocks noGrp="1"/>
          </p:cNvSpPr>
          <p:nvPr>
            <p:ph type="title"/>
          </p:nvPr>
        </p:nvSpPr>
        <p:spPr>
          <a:xfrm>
            <a:off x="350923" y="-9792"/>
            <a:ext cx="7728776" cy="1325563"/>
          </a:xfrm>
        </p:spPr>
        <p:txBody>
          <a:bodyPr>
            <a:normAutofit/>
          </a:bodyPr>
          <a:lstStyle>
            <a:lvl1pPr>
              <a:defRPr sz="4000" b="1">
                <a:latin typeface="Avenir Next LT Pro" panose="020B0504020202020204" pitchFamily="34" charset="0"/>
              </a:defRPr>
            </a:lvl1pPr>
          </a:lstStyle>
          <a:p>
            <a:r>
              <a:rPr lang="en-US"/>
              <a:t>Click to edit Master title style</a:t>
            </a:r>
            <a:endParaRPr lang="en-GB"/>
          </a:p>
        </p:txBody>
      </p:sp>
      <p:sp>
        <p:nvSpPr>
          <p:cNvPr id="14" name="Text Placeholder 14">
            <a:extLst>
              <a:ext uri="{FF2B5EF4-FFF2-40B4-BE49-F238E27FC236}">
                <a16:creationId xmlns:a16="http://schemas.microsoft.com/office/drawing/2014/main" id="{6DE52F1B-79E8-4A61-863D-0B27C174993A}"/>
              </a:ext>
            </a:extLst>
          </p:cNvPr>
          <p:cNvSpPr>
            <a:spLocks noGrp="1"/>
          </p:cNvSpPr>
          <p:nvPr>
            <p:ph type="body" sz="quarter" idx="14"/>
          </p:nvPr>
        </p:nvSpPr>
        <p:spPr>
          <a:xfrm>
            <a:off x="350922" y="1212351"/>
            <a:ext cx="6501854" cy="4201328"/>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360363" indent="-180975">
              <a:lnSpc>
                <a:spcPct val="100000"/>
              </a:lnSpc>
              <a:spcBef>
                <a:spcPts val="0"/>
              </a:spcBef>
              <a:defRPr sz="1300" b="0">
                <a:latin typeface="Avenir Next LT Pro" panose="020B0504020202020204" pitchFamily="34" charset="0"/>
              </a:defRPr>
            </a:lvl4pPr>
            <a:lvl5pPr marL="360363" indent="-1809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6">
            <a:extLst>
              <a:ext uri="{FF2B5EF4-FFF2-40B4-BE49-F238E27FC236}">
                <a16:creationId xmlns:a16="http://schemas.microsoft.com/office/drawing/2014/main" id="{57C0E38C-63BF-449C-91CB-AD8579AC9546}"/>
              </a:ext>
            </a:extLst>
          </p:cNvPr>
          <p:cNvSpPr>
            <a:spLocks noGrp="1"/>
          </p:cNvSpPr>
          <p:nvPr>
            <p:ph type="body" sz="quarter" idx="15"/>
          </p:nvPr>
        </p:nvSpPr>
        <p:spPr>
          <a:xfrm>
            <a:off x="6974246" y="350520"/>
            <a:ext cx="2580832" cy="4446331"/>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449263" indent="-269875">
              <a:lnSpc>
                <a:spcPct val="100000"/>
              </a:lnSpc>
              <a:spcBef>
                <a:spcPts val="0"/>
              </a:spcBef>
              <a:defRPr sz="1300" b="0">
                <a:latin typeface="Avenir Next LT Pro" panose="020B0504020202020204" pitchFamily="34" charset="0"/>
              </a:defRPr>
            </a:lvl4pPr>
            <a:lvl5pPr marL="449263" indent="-2698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4">
            <a:extLst>
              <a:ext uri="{FF2B5EF4-FFF2-40B4-BE49-F238E27FC236}">
                <a16:creationId xmlns:a16="http://schemas.microsoft.com/office/drawing/2014/main" id="{322CF226-F072-493B-908F-5507D3628E97}"/>
              </a:ext>
            </a:extLst>
          </p:cNvPr>
          <p:cNvSpPr>
            <a:spLocks noGrp="1"/>
          </p:cNvSpPr>
          <p:nvPr>
            <p:ph type="sldNum" sz="quarter" idx="12"/>
          </p:nvPr>
        </p:nvSpPr>
        <p:spPr>
          <a:xfrm>
            <a:off x="7663709" y="6276362"/>
            <a:ext cx="2228850" cy="365125"/>
          </a:xfrm>
        </p:spPr>
        <p:txBody>
          <a:bodyPr/>
          <a:lstStyle>
            <a:lvl1pPr>
              <a:defRPr sz="1400">
                <a:solidFill>
                  <a:schemeClr val="tx1"/>
                </a:solidFill>
              </a:defRPr>
            </a:lvl1pPr>
          </a:lstStyle>
          <a:p>
            <a:fld id="{1B6309A6-26F8-4E56-862C-83E1D153BCCC}" type="slidenum">
              <a:rPr lang="en-GB" smtClean="0"/>
              <a:pPr/>
              <a:t>‹#›</a:t>
            </a:fld>
            <a:endParaRPr lang="en-GB"/>
          </a:p>
        </p:txBody>
      </p:sp>
    </p:spTree>
    <p:extLst>
      <p:ext uri="{BB962C8B-B14F-4D97-AF65-F5344CB8AC3E}">
        <p14:creationId xmlns:p14="http://schemas.microsoft.com/office/powerpoint/2010/main" val="341618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B8A834-0980-4E55-ABAF-5AC60CCED1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38"/>
            <a:ext cx="9906000" cy="6917566"/>
          </a:xfrm>
          <a:prstGeom prst="rect">
            <a:avLst/>
          </a:prstGeom>
        </p:spPr>
      </p:pic>
      <p:sp>
        <p:nvSpPr>
          <p:cNvPr id="12" name="Title 1">
            <a:extLst>
              <a:ext uri="{FF2B5EF4-FFF2-40B4-BE49-F238E27FC236}">
                <a16:creationId xmlns:a16="http://schemas.microsoft.com/office/drawing/2014/main" id="{2404CA76-B94B-4669-A65E-7641016D086B}"/>
              </a:ext>
            </a:extLst>
          </p:cNvPr>
          <p:cNvSpPr>
            <a:spLocks noGrp="1"/>
          </p:cNvSpPr>
          <p:nvPr>
            <p:ph type="title"/>
          </p:nvPr>
        </p:nvSpPr>
        <p:spPr>
          <a:xfrm>
            <a:off x="350922" y="-9792"/>
            <a:ext cx="8815303" cy="1325563"/>
          </a:xfrm>
        </p:spPr>
        <p:txBody>
          <a:bodyPr>
            <a:normAutofit/>
          </a:bodyPr>
          <a:lstStyle>
            <a:lvl1pPr>
              <a:defRPr sz="4000" b="1">
                <a:latin typeface="Avenir Next LT Pro" panose="020B0504020202020204" pitchFamily="34" charset="0"/>
              </a:defRPr>
            </a:lvl1pPr>
          </a:lstStyle>
          <a:p>
            <a:r>
              <a:rPr lang="en-US"/>
              <a:t>Click to edit Master title style</a:t>
            </a:r>
            <a:endParaRPr lang="en-GB"/>
          </a:p>
        </p:txBody>
      </p:sp>
      <p:sp>
        <p:nvSpPr>
          <p:cNvPr id="14" name="Text Placeholder 12">
            <a:extLst>
              <a:ext uri="{FF2B5EF4-FFF2-40B4-BE49-F238E27FC236}">
                <a16:creationId xmlns:a16="http://schemas.microsoft.com/office/drawing/2014/main" id="{D5326E3C-DFDE-44B0-B41C-A12AC847720E}"/>
              </a:ext>
            </a:extLst>
          </p:cNvPr>
          <p:cNvSpPr>
            <a:spLocks noGrp="1"/>
          </p:cNvSpPr>
          <p:nvPr>
            <p:ph type="body" sz="quarter" idx="13"/>
          </p:nvPr>
        </p:nvSpPr>
        <p:spPr>
          <a:xfrm>
            <a:off x="299803" y="1315771"/>
            <a:ext cx="9258535" cy="1409863"/>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360363" indent="-180975">
              <a:lnSpc>
                <a:spcPct val="100000"/>
              </a:lnSpc>
              <a:spcBef>
                <a:spcPts val="0"/>
              </a:spcBef>
              <a:defRPr sz="1300" b="0">
                <a:latin typeface="Avenir Next LT Pro" panose="020B0504020202020204" pitchFamily="34" charset="0"/>
              </a:defRPr>
            </a:lvl4pPr>
            <a:lvl5pPr marL="360363" indent="-1809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4">
            <a:extLst>
              <a:ext uri="{FF2B5EF4-FFF2-40B4-BE49-F238E27FC236}">
                <a16:creationId xmlns:a16="http://schemas.microsoft.com/office/drawing/2014/main" id="{DF7E006C-A8D8-4E33-AFEB-CAC6F4FB2A05}"/>
              </a:ext>
            </a:extLst>
          </p:cNvPr>
          <p:cNvSpPr>
            <a:spLocks noGrp="1"/>
          </p:cNvSpPr>
          <p:nvPr>
            <p:ph type="body" sz="quarter" idx="14"/>
          </p:nvPr>
        </p:nvSpPr>
        <p:spPr>
          <a:xfrm>
            <a:off x="299804" y="2804881"/>
            <a:ext cx="6196163" cy="2914882"/>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360363" indent="-180975">
              <a:lnSpc>
                <a:spcPct val="100000"/>
              </a:lnSpc>
              <a:spcBef>
                <a:spcPts val="0"/>
              </a:spcBef>
              <a:defRPr sz="1300" b="0">
                <a:latin typeface="Avenir Next LT Pro" panose="020B0504020202020204" pitchFamily="34" charset="0"/>
              </a:defRPr>
            </a:lvl4pPr>
            <a:lvl5pPr marL="360363" indent="-1809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6">
            <a:extLst>
              <a:ext uri="{FF2B5EF4-FFF2-40B4-BE49-F238E27FC236}">
                <a16:creationId xmlns:a16="http://schemas.microsoft.com/office/drawing/2014/main" id="{5A6DF9F6-F29F-4F3C-A987-AAFC4A63127C}"/>
              </a:ext>
            </a:extLst>
          </p:cNvPr>
          <p:cNvSpPr>
            <a:spLocks noGrp="1"/>
          </p:cNvSpPr>
          <p:nvPr>
            <p:ph type="body" sz="quarter" idx="15"/>
          </p:nvPr>
        </p:nvSpPr>
        <p:spPr>
          <a:xfrm rot="21434657">
            <a:off x="6542594" y="3076962"/>
            <a:ext cx="3028325" cy="2012472"/>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449263" indent="-269875">
              <a:lnSpc>
                <a:spcPct val="100000"/>
              </a:lnSpc>
              <a:spcBef>
                <a:spcPts val="0"/>
              </a:spcBef>
              <a:defRPr sz="1300" b="0">
                <a:latin typeface="Avenir Next LT Pro" panose="020B0504020202020204" pitchFamily="34" charset="0"/>
              </a:defRPr>
            </a:lvl4pPr>
            <a:lvl5pPr marL="449263" indent="-2698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4">
            <a:extLst>
              <a:ext uri="{FF2B5EF4-FFF2-40B4-BE49-F238E27FC236}">
                <a16:creationId xmlns:a16="http://schemas.microsoft.com/office/drawing/2014/main" id="{AF6FEBBC-9816-4211-937E-366A0DF1F60C}"/>
              </a:ext>
            </a:extLst>
          </p:cNvPr>
          <p:cNvSpPr>
            <a:spLocks noGrp="1"/>
          </p:cNvSpPr>
          <p:nvPr>
            <p:ph type="sldNum" sz="quarter" idx="12"/>
          </p:nvPr>
        </p:nvSpPr>
        <p:spPr>
          <a:xfrm>
            <a:off x="6488487" y="6492875"/>
            <a:ext cx="2228850" cy="365125"/>
          </a:xfrm>
        </p:spPr>
        <p:txBody>
          <a:bodyPr/>
          <a:lstStyle>
            <a:lvl1pPr>
              <a:defRPr sz="1400">
                <a:solidFill>
                  <a:schemeClr val="tx1"/>
                </a:solidFill>
              </a:defRPr>
            </a:lvl1pPr>
          </a:lstStyle>
          <a:p>
            <a:fld id="{1B6309A6-26F8-4E56-862C-83E1D153BCCC}" type="slidenum">
              <a:rPr lang="en-GB" smtClean="0"/>
              <a:pPr/>
              <a:t>‹#›</a:t>
            </a:fld>
            <a:endParaRPr lang="en-GB"/>
          </a:p>
        </p:txBody>
      </p:sp>
    </p:spTree>
    <p:extLst>
      <p:ext uri="{BB962C8B-B14F-4D97-AF65-F5344CB8AC3E}">
        <p14:creationId xmlns:p14="http://schemas.microsoft.com/office/powerpoint/2010/main" val="298299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3BF4CD-9C27-41D6-8910-72CD64D80D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782"/>
            <a:ext cx="9906000" cy="6917566"/>
          </a:xfrm>
          <a:prstGeom prst="rect">
            <a:avLst/>
          </a:prstGeom>
        </p:spPr>
      </p:pic>
      <p:sp>
        <p:nvSpPr>
          <p:cNvPr id="2" name="Title 1">
            <a:extLst>
              <a:ext uri="{FF2B5EF4-FFF2-40B4-BE49-F238E27FC236}">
                <a16:creationId xmlns:a16="http://schemas.microsoft.com/office/drawing/2014/main" id="{3CDEA074-4E13-401A-9D8C-359DD3AE04FB}"/>
              </a:ext>
            </a:extLst>
          </p:cNvPr>
          <p:cNvSpPr>
            <a:spLocks noGrp="1"/>
          </p:cNvSpPr>
          <p:nvPr>
            <p:ph type="title"/>
          </p:nvPr>
        </p:nvSpPr>
        <p:spPr>
          <a:xfrm rot="21435382">
            <a:off x="2568584" y="1672971"/>
            <a:ext cx="5047747" cy="1325563"/>
          </a:xfrm>
        </p:spPr>
        <p:txBody>
          <a:bodyPr>
            <a:noAutofit/>
          </a:bodyPr>
          <a:lstStyle>
            <a:lvl1pPr algn="ctr">
              <a:lnSpc>
                <a:spcPct val="120000"/>
              </a:lnSpc>
              <a:defRPr sz="6100" b="1">
                <a:latin typeface="Avenir Next LT Pro" panose="020B0504020202020204" pitchFamily="34" charset="0"/>
              </a:defRPr>
            </a:lvl1p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9DD265F1-5687-47AA-8148-3D1A42866DDE}"/>
              </a:ext>
            </a:extLst>
          </p:cNvPr>
          <p:cNvSpPr>
            <a:spLocks noGrp="1"/>
          </p:cNvSpPr>
          <p:nvPr>
            <p:ph type="sldNum" sz="quarter" idx="12"/>
          </p:nvPr>
        </p:nvSpPr>
        <p:spPr/>
        <p:txBody>
          <a:bodyPr/>
          <a:lstStyle>
            <a:lvl1pPr>
              <a:defRPr>
                <a:solidFill>
                  <a:schemeClr val="bg1"/>
                </a:solidFill>
              </a:defRPr>
            </a:lvl1pPr>
          </a:lstStyle>
          <a:p>
            <a:fld id="{1B6309A6-26F8-4E56-862C-83E1D153BCCC}" type="slidenum">
              <a:rPr lang="en-GB" smtClean="0"/>
              <a:pPr/>
              <a:t>‹#›</a:t>
            </a:fld>
            <a:endParaRPr lang="en-GB"/>
          </a:p>
        </p:txBody>
      </p:sp>
    </p:spTree>
    <p:extLst>
      <p:ext uri="{BB962C8B-B14F-4D97-AF65-F5344CB8AC3E}">
        <p14:creationId xmlns:p14="http://schemas.microsoft.com/office/powerpoint/2010/main" val="377136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F8C073B-6A87-4644-B049-61F18D93D678}"/>
              </a:ext>
              <a:ext uri="{C183D7F6-B498-43B3-948B-1728B52AA6E4}">
                <adec:decorative xmlns:adec="http://schemas.microsoft.com/office/drawing/2017/decorative" val="1"/>
              </a:ext>
            </a:extLst>
          </p:cNvPr>
          <p:cNvGrpSpPr/>
          <p:nvPr userDrawn="1"/>
        </p:nvGrpSpPr>
        <p:grpSpPr>
          <a:xfrm>
            <a:off x="0" y="-29782"/>
            <a:ext cx="9906000" cy="6917566"/>
            <a:chOff x="60496" y="-29782"/>
            <a:chExt cx="9785009" cy="6917566"/>
          </a:xfrm>
        </p:grpSpPr>
        <p:pic>
          <p:nvPicPr>
            <p:cNvPr id="7" name="Picture 6">
              <a:extLst>
                <a:ext uri="{FF2B5EF4-FFF2-40B4-BE49-F238E27FC236}">
                  <a16:creationId xmlns:a16="http://schemas.microsoft.com/office/drawing/2014/main" id="{2365B059-0972-477F-A3C5-BDB3A89E3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96" y="-29782"/>
              <a:ext cx="9785009" cy="6917566"/>
            </a:xfrm>
            <a:prstGeom prst="rect">
              <a:avLst/>
            </a:prstGeom>
          </p:spPr>
        </p:pic>
        <p:sp>
          <p:nvSpPr>
            <p:cNvPr id="8" name="Rectangle 7">
              <a:extLst>
                <a:ext uri="{FF2B5EF4-FFF2-40B4-BE49-F238E27FC236}">
                  <a16:creationId xmlns:a16="http://schemas.microsoft.com/office/drawing/2014/main" id="{986E99E0-456E-401E-A47B-546280FAD673}"/>
                </a:ext>
              </a:extLst>
            </p:cNvPr>
            <p:cNvSpPr/>
            <p:nvPr/>
          </p:nvSpPr>
          <p:spPr>
            <a:xfrm>
              <a:off x="733215" y="815248"/>
              <a:ext cx="8565021" cy="4351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itle 13">
            <a:extLst>
              <a:ext uri="{FF2B5EF4-FFF2-40B4-BE49-F238E27FC236}">
                <a16:creationId xmlns:a16="http://schemas.microsoft.com/office/drawing/2014/main" id="{31861CE2-8D5C-4F6C-9FF2-A32B50A904A6}"/>
              </a:ext>
            </a:extLst>
          </p:cNvPr>
          <p:cNvSpPr>
            <a:spLocks noGrp="1"/>
          </p:cNvSpPr>
          <p:nvPr>
            <p:ph type="title"/>
          </p:nvPr>
        </p:nvSpPr>
        <p:spPr>
          <a:xfrm>
            <a:off x="681038" y="657546"/>
            <a:ext cx="8543925" cy="1033144"/>
          </a:xfrm>
        </p:spPr>
        <p:txBody>
          <a:bodyPr>
            <a:normAutofit/>
          </a:bodyPr>
          <a:lstStyle>
            <a:lvl1pPr algn="ctr">
              <a:defRPr sz="3400" b="1">
                <a:latin typeface="Avenir Next LT Pro" panose="020B0504020202020204" pitchFamily="34" charset="0"/>
              </a:defRPr>
            </a:lvl1pPr>
          </a:lstStyle>
          <a:p>
            <a:r>
              <a:rPr lang="en-US"/>
              <a:t>Click to edit Master title style</a:t>
            </a:r>
            <a:endParaRPr lang="en-GB"/>
          </a:p>
        </p:txBody>
      </p:sp>
      <p:sp>
        <p:nvSpPr>
          <p:cNvPr id="13" name="Text Placeholder 14">
            <a:extLst>
              <a:ext uri="{FF2B5EF4-FFF2-40B4-BE49-F238E27FC236}">
                <a16:creationId xmlns:a16="http://schemas.microsoft.com/office/drawing/2014/main" id="{BD3E131A-C00B-4DD1-A6A4-F343F8ECC55D}"/>
              </a:ext>
            </a:extLst>
          </p:cNvPr>
          <p:cNvSpPr>
            <a:spLocks noGrp="1"/>
          </p:cNvSpPr>
          <p:nvPr>
            <p:ph type="body" sz="quarter" idx="14"/>
          </p:nvPr>
        </p:nvSpPr>
        <p:spPr>
          <a:xfrm>
            <a:off x="663661" y="1465415"/>
            <a:ext cx="8705677" cy="3752866"/>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360363" indent="-180975">
              <a:lnSpc>
                <a:spcPct val="100000"/>
              </a:lnSpc>
              <a:spcBef>
                <a:spcPts val="0"/>
              </a:spcBef>
              <a:defRPr sz="1300" b="0">
                <a:latin typeface="Avenir Next LT Pro" panose="020B0504020202020204" pitchFamily="34" charset="0"/>
              </a:defRPr>
            </a:lvl4pPr>
            <a:lvl5pPr marL="360363" indent="-1809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lide Number Placeholder 4">
            <a:extLst>
              <a:ext uri="{FF2B5EF4-FFF2-40B4-BE49-F238E27FC236}">
                <a16:creationId xmlns:a16="http://schemas.microsoft.com/office/drawing/2014/main" id="{3B531E84-7D1D-4531-98F1-007A5B6F90F6}"/>
              </a:ext>
            </a:extLst>
          </p:cNvPr>
          <p:cNvSpPr>
            <a:spLocks noGrp="1"/>
          </p:cNvSpPr>
          <p:nvPr>
            <p:ph type="sldNum" sz="quarter" idx="12"/>
          </p:nvPr>
        </p:nvSpPr>
        <p:spPr>
          <a:xfrm>
            <a:off x="7493588" y="6522659"/>
            <a:ext cx="2228850" cy="365125"/>
          </a:xfrm>
        </p:spPr>
        <p:txBody>
          <a:bodyPr/>
          <a:lstStyle>
            <a:lvl1pPr>
              <a:defRPr sz="1400">
                <a:solidFill>
                  <a:schemeClr val="tx1"/>
                </a:solidFill>
              </a:defRPr>
            </a:lvl1pPr>
          </a:lstStyle>
          <a:p>
            <a:fld id="{1B6309A6-26F8-4E56-862C-83E1D153BCCC}" type="slidenum">
              <a:rPr lang="en-GB" smtClean="0"/>
              <a:pPr/>
              <a:t>‹#›</a:t>
            </a:fld>
            <a:endParaRPr lang="en-GB"/>
          </a:p>
        </p:txBody>
      </p:sp>
    </p:spTree>
    <p:extLst>
      <p:ext uri="{BB962C8B-B14F-4D97-AF65-F5344CB8AC3E}">
        <p14:creationId xmlns:p14="http://schemas.microsoft.com/office/powerpoint/2010/main" val="122182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F8C073B-6A87-4644-B049-61F18D93D678}"/>
              </a:ext>
              <a:ext uri="{C183D7F6-B498-43B3-948B-1728B52AA6E4}">
                <adec:decorative xmlns:adec="http://schemas.microsoft.com/office/drawing/2017/decorative" val="1"/>
              </a:ext>
            </a:extLst>
          </p:cNvPr>
          <p:cNvGrpSpPr/>
          <p:nvPr userDrawn="1"/>
        </p:nvGrpSpPr>
        <p:grpSpPr>
          <a:xfrm>
            <a:off x="0" y="-29782"/>
            <a:ext cx="9906000" cy="6917566"/>
            <a:chOff x="60496" y="-29782"/>
            <a:chExt cx="9785009" cy="6917566"/>
          </a:xfrm>
        </p:grpSpPr>
        <p:pic>
          <p:nvPicPr>
            <p:cNvPr id="7" name="Picture 6">
              <a:extLst>
                <a:ext uri="{FF2B5EF4-FFF2-40B4-BE49-F238E27FC236}">
                  <a16:creationId xmlns:a16="http://schemas.microsoft.com/office/drawing/2014/main" id="{2365B059-0972-477F-A3C5-BDB3A89E3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96" y="-29782"/>
              <a:ext cx="9785009" cy="6917566"/>
            </a:xfrm>
            <a:prstGeom prst="rect">
              <a:avLst/>
            </a:prstGeom>
          </p:spPr>
        </p:pic>
        <p:sp>
          <p:nvSpPr>
            <p:cNvPr id="8" name="Rectangle 7">
              <a:extLst>
                <a:ext uri="{FF2B5EF4-FFF2-40B4-BE49-F238E27FC236}">
                  <a16:creationId xmlns:a16="http://schemas.microsoft.com/office/drawing/2014/main" id="{986E99E0-456E-401E-A47B-546280FAD673}"/>
                </a:ext>
              </a:extLst>
            </p:cNvPr>
            <p:cNvSpPr/>
            <p:nvPr/>
          </p:nvSpPr>
          <p:spPr>
            <a:xfrm>
              <a:off x="733215" y="815248"/>
              <a:ext cx="8565021" cy="4351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itle 13">
            <a:extLst>
              <a:ext uri="{FF2B5EF4-FFF2-40B4-BE49-F238E27FC236}">
                <a16:creationId xmlns:a16="http://schemas.microsoft.com/office/drawing/2014/main" id="{31861CE2-8D5C-4F6C-9FF2-A32B50A904A6}"/>
              </a:ext>
            </a:extLst>
          </p:cNvPr>
          <p:cNvSpPr>
            <a:spLocks noGrp="1"/>
          </p:cNvSpPr>
          <p:nvPr>
            <p:ph type="title"/>
          </p:nvPr>
        </p:nvSpPr>
        <p:spPr>
          <a:xfrm>
            <a:off x="681038" y="657546"/>
            <a:ext cx="8543925" cy="1033144"/>
          </a:xfrm>
        </p:spPr>
        <p:txBody>
          <a:bodyPr>
            <a:normAutofit/>
          </a:bodyPr>
          <a:lstStyle>
            <a:lvl1pPr algn="ctr">
              <a:defRPr sz="3400" b="1">
                <a:latin typeface="Avenir Next LT Pro" panose="020B0504020202020204" pitchFamily="34" charset="0"/>
              </a:defRPr>
            </a:lvl1pPr>
          </a:lstStyle>
          <a:p>
            <a:r>
              <a:rPr lang="en-US"/>
              <a:t>Click to edit Master title style</a:t>
            </a:r>
            <a:endParaRPr lang="en-GB"/>
          </a:p>
        </p:txBody>
      </p:sp>
      <p:sp>
        <p:nvSpPr>
          <p:cNvPr id="13" name="Text Placeholder 14">
            <a:extLst>
              <a:ext uri="{FF2B5EF4-FFF2-40B4-BE49-F238E27FC236}">
                <a16:creationId xmlns:a16="http://schemas.microsoft.com/office/drawing/2014/main" id="{BD3E131A-C00B-4DD1-A6A4-F343F8ECC55D}"/>
              </a:ext>
            </a:extLst>
          </p:cNvPr>
          <p:cNvSpPr>
            <a:spLocks noGrp="1"/>
          </p:cNvSpPr>
          <p:nvPr>
            <p:ph type="body" sz="quarter" idx="14"/>
          </p:nvPr>
        </p:nvSpPr>
        <p:spPr>
          <a:xfrm>
            <a:off x="663661" y="1465415"/>
            <a:ext cx="8705677" cy="1581023"/>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360363" indent="-180975">
              <a:lnSpc>
                <a:spcPct val="100000"/>
              </a:lnSpc>
              <a:spcBef>
                <a:spcPts val="0"/>
              </a:spcBef>
              <a:defRPr sz="1300" b="0">
                <a:latin typeface="Avenir Next LT Pro" panose="020B0504020202020204" pitchFamily="34" charset="0"/>
              </a:defRPr>
            </a:lvl4pPr>
            <a:lvl5pPr marL="360363" indent="-1809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4">
            <a:extLst>
              <a:ext uri="{FF2B5EF4-FFF2-40B4-BE49-F238E27FC236}">
                <a16:creationId xmlns:a16="http://schemas.microsoft.com/office/drawing/2014/main" id="{A3FA9364-4DE8-4357-B6D0-4A12E2BF5D81}"/>
              </a:ext>
            </a:extLst>
          </p:cNvPr>
          <p:cNvSpPr>
            <a:spLocks noGrp="1"/>
          </p:cNvSpPr>
          <p:nvPr>
            <p:ph type="body" sz="quarter" idx="15"/>
          </p:nvPr>
        </p:nvSpPr>
        <p:spPr>
          <a:xfrm>
            <a:off x="663661" y="3084194"/>
            <a:ext cx="5838739" cy="2082717"/>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360363" indent="-180975">
              <a:lnSpc>
                <a:spcPct val="100000"/>
              </a:lnSpc>
              <a:spcBef>
                <a:spcPts val="0"/>
              </a:spcBef>
              <a:defRPr sz="1300" b="0">
                <a:latin typeface="Avenir Next LT Pro" panose="020B0504020202020204" pitchFamily="34" charset="0"/>
              </a:defRPr>
            </a:lvl4pPr>
            <a:lvl5pPr marL="360363" indent="-1809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0C32E61F-5F43-4EE5-951A-0375121633D8}"/>
              </a:ext>
            </a:extLst>
          </p:cNvPr>
          <p:cNvSpPr>
            <a:spLocks noGrp="1"/>
          </p:cNvSpPr>
          <p:nvPr>
            <p:ph sz="quarter" idx="17"/>
          </p:nvPr>
        </p:nvSpPr>
        <p:spPr>
          <a:xfrm>
            <a:off x="6515100" y="1503363"/>
            <a:ext cx="2884488" cy="1581150"/>
          </a:xfrm>
        </p:spPr>
        <p:txBody>
          <a:bodyPr>
            <a:normAutofit/>
          </a:bodyPr>
          <a:lstStyle>
            <a:lvl1pPr>
              <a:defRPr sz="1300">
                <a:latin typeface="Avenir Next LT Pro" panose="020B0504020202020204" pitchFamily="34" charset="0"/>
              </a:defRPr>
            </a:lvl1pPr>
            <a:lvl2pPr>
              <a:defRPr sz="1300">
                <a:latin typeface="Avenir Next LT Pro" panose="020B0504020202020204" pitchFamily="34" charset="0"/>
              </a:defRPr>
            </a:lvl2pPr>
            <a:lvl3pPr>
              <a:defRPr sz="1300">
                <a:latin typeface="Avenir Next LT Pro" panose="020B0504020202020204" pitchFamily="34" charset="0"/>
              </a:defRPr>
            </a:lvl3pPr>
            <a:lvl4pPr>
              <a:defRPr sz="1300">
                <a:latin typeface="Avenir Next LT Pro" panose="020B0504020202020204" pitchFamily="34" charset="0"/>
              </a:defRPr>
            </a:lvl4pPr>
            <a:lvl5pPr>
              <a:defRPr sz="13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4616AA10-E9ED-4A80-8C12-06A51A3505D6}"/>
              </a:ext>
            </a:extLst>
          </p:cNvPr>
          <p:cNvSpPr>
            <a:spLocks noGrp="1"/>
          </p:cNvSpPr>
          <p:nvPr>
            <p:ph sz="quarter" idx="16"/>
          </p:nvPr>
        </p:nvSpPr>
        <p:spPr>
          <a:xfrm>
            <a:off x="6515100" y="3046413"/>
            <a:ext cx="2871788" cy="2120900"/>
          </a:xfrm>
        </p:spPr>
        <p:txBody>
          <a:bodyPr>
            <a:normAutofit/>
          </a:bodyPr>
          <a:lstStyle>
            <a:lvl1pPr>
              <a:defRPr sz="1300">
                <a:latin typeface="Avenir Next LT Pro" panose="020B0504020202020204" pitchFamily="34" charset="0"/>
              </a:defRPr>
            </a:lvl1pPr>
            <a:lvl2pPr>
              <a:defRPr sz="1300">
                <a:latin typeface="Avenir Next LT Pro" panose="020B0504020202020204" pitchFamily="34" charset="0"/>
              </a:defRPr>
            </a:lvl2pPr>
            <a:lvl3pPr>
              <a:defRPr sz="1300">
                <a:latin typeface="Avenir Next LT Pro" panose="020B0504020202020204" pitchFamily="34" charset="0"/>
              </a:defRPr>
            </a:lvl3pPr>
            <a:lvl4pPr>
              <a:defRPr sz="1300">
                <a:latin typeface="Avenir Next LT Pro" panose="020B0504020202020204" pitchFamily="34" charset="0"/>
              </a:defRPr>
            </a:lvl4pPr>
            <a:lvl5pPr>
              <a:defRPr sz="130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Slide Number Placeholder 4">
            <a:extLst>
              <a:ext uri="{FF2B5EF4-FFF2-40B4-BE49-F238E27FC236}">
                <a16:creationId xmlns:a16="http://schemas.microsoft.com/office/drawing/2014/main" id="{3B531E84-7D1D-4531-98F1-007A5B6F90F6}"/>
              </a:ext>
            </a:extLst>
          </p:cNvPr>
          <p:cNvSpPr>
            <a:spLocks noGrp="1"/>
          </p:cNvSpPr>
          <p:nvPr>
            <p:ph type="sldNum" sz="quarter" idx="12"/>
          </p:nvPr>
        </p:nvSpPr>
        <p:spPr>
          <a:xfrm>
            <a:off x="7493588" y="6522659"/>
            <a:ext cx="2228850" cy="365125"/>
          </a:xfrm>
        </p:spPr>
        <p:txBody>
          <a:bodyPr/>
          <a:lstStyle>
            <a:lvl1pPr>
              <a:defRPr sz="1400">
                <a:solidFill>
                  <a:schemeClr val="tx1"/>
                </a:solidFill>
              </a:defRPr>
            </a:lvl1pPr>
          </a:lstStyle>
          <a:p>
            <a:fld id="{1B6309A6-26F8-4E56-862C-83E1D153BCCC}" type="slidenum">
              <a:rPr lang="en-GB" smtClean="0"/>
              <a:pPr/>
              <a:t>‹#›</a:t>
            </a:fld>
            <a:endParaRPr lang="en-GB"/>
          </a:p>
        </p:txBody>
      </p:sp>
    </p:spTree>
    <p:extLst>
      <p:ext uri="{BB962C8B-B14F-4D97-AF65-F5344CB8AC3E}">
        <p14:creationId xmlns:p14="http://schemas.microsoft.com/office/powerpoint/2010/main" val="368103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8771D9-C474-475F-A6C8-B376D455109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393"/>
            <a:ext cx="9906000" cy="6861611"/>
          </a:xfrm>
          <a:prstGeom prst="rect">
            <a:avLst/>
          </a:prstGeom>
          <a:solidFill>
            <a:srgbClr val="FEF9EF"/>
          </a:solidFill>
        </p:spPr>
      </p:pic>
      <p:pic>
        <p:nvPicPr>
          <p:cNvPr id="7" name="Picture 6">
            <a:extLst>
              <a:ext uri="{FF2B5EF4-FFF2-40B4-BE49-F238E27FC236}">
                <a16:creationId xmlns:a16="http://schemas.microsoft.com/office/drawing/2014/main" id="{27D1F932-2CCB-4BBF-AA02-3782E6B7DF9A}"/>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519" t="1092" r="31872" b="11800"/>
          <a:stretch/>
        </p:blipFill>
        <p:spPr>
          <a:xfrm>
            <a:off x="7879079" y="2265358"/>
            <a:ext cx="1903095" cy="4587860"/>
          </a:xfrm>
          <a:prstGeom prst="rect">
            <a:avLst/>
          </a:prstGeom>
        </p:spPr>
      </p:pic>
      <p:sp>
        <p:nvSpPr>
          <p:cNvPr id="2" name="Title 1">
            <a:extLst>
              <a:ext uri="{FF2B5EF4-FFF2-40B4-BE49-F238E27FC236}">
                <a16:creationId xmlns:a16="http://schemas.microsoft.com/office/drawing/2014/main" id="{F251F4D4-D761-4D29-B125-3DEEA3A31BEE}"/>
              </a:ext>
            </a:extLst>
          </p:cNvPr>
          <p:cNvSpPr>
            <a:spLocks noGrp="1"/>
          </p:cNvSpPr>
          <p:nvPr>
            <p:ph type="title"/>
          </p:nvPr>
        </p:nvSpPr>
        <p:spPr>
          <a:xfrm>
            <a:off x="299804" y="-9792"/>
            <a:ext cx="8866422" cy="1325563"/>
          </a:xfrm>
        </p:spPr>
        <p:txBody>
          <a:bodyPr>
            <a:normAutofit/>
          </a:bodyPr>
          <a:lstStyle>
            <a:lvl1pPr>
              <a:defRPr sz="4000" b="1">
                <a:latin typeface="Avenir Next LT Pro" panose="020B0504020202020204" pitchFamily="34"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A8065BB4-35CD-4D17-93C1-5638D0E1622E}"/>
              </a:ext>
            </a:extLst>
          </p:cNvPr>
          <p:cNvSpPr>
            <a:spLocks noGrp="1"/>
          </p:cNvSpPr>
          <p:nvPr>
            <p:ph type="body" sz="quarter" idx="13"/>
          </p:nvPr>
        </p:nvSpPr>
        <p:spPr>
          <a:xfrm>
            <a:off x="299803" y="1138238"/>
            <a:ext cx="9258535" cy="1194502"/>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360363" indent="-180975">
              <a:lnSpc>
                <a:spcPct val="100000"/>
              </a:lnSpc>
              <a:spcBef>
                <a:spcPts val="0"/>
              </a:spcBef>
              <a:defRPr sz="1300" b="0">
                <a:latin typeface="Avenir Next LT Pro" panose="020B0504020202020204" pitchFamily="34" charset="0"/>
              </a:defRPr>
            </a:lvl4pPr>
            <a:lvl5pPr marL="360363" indent="-1809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4">
            <a:extLst>
              <a:ext uri="{FF2B5EF4-FFF2-40B4-BE49-F238E27FC236}">
                <a16:creationId xmlns:a16="http://schemas.microsoft.com/office/drawing/2014/main" id="{3222CB89-1547-4515-9777-80D0B4C9CC88}"/>
              </a:ext>
            </a:extLst>
          </p:cNvPr>
          <p:cNvSpPr>
            <a:spLocks noGrp="1"/>
          </p:cNvSpPr>
          <p:nvPr>
            <p:ph type="body" sz="quarter" idx="14"/>
          </p:nvPr>
        </p:nvSpPr>
        <p:spPr>
          <a:xfrm>
            <a:off x="299804" y="2332740"/>
            <a:ext cx="7579274" cy="3387023"/>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360363" indent="-180975">
              <a:lnSpc>
                <a:spcPct val="100000"/>
              </a:lnSpc>
              <a:spcBef>
                <a:spcPts val="0"/>
              </a:spcBef>
              <a:defRPr sz="1300" b="0">
                <a:latin typeface="Avenir Next LT Pro" panose="020B0504020202020204" pitchFamily="34" charset="0"/>
              </a:defRPr>
            </a:lvl4pPr>
            <a:lvl5pPr marL="360363" indent="-1809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a:extLst>
              <a:ext uri="{FF2B5EF4-FFF2-40B4-BE49-F238E27FC236}">
                <a16:creationId xmlns:a16="http://schemas.microsoft.com/office/drawing/2014/main" id="{C0149B80-4436-41A5-9C3E-59DB6640564D}"/>
              </a:ext>
            </a:extLst>
          </p:cNvPr>
          <p:cNvSpPr>
            <a:spLocks noGrp="1"/>
          </p:cNvSpPr>
          <p:nvPr>
            <p:ph type="body" sz="quarter" idx="15"/>
          </p:nvPr>
        </p:nvSpPr>
        <p:spPr>
          <a:xfrm>
            <a:off x="8046720" y="2442891"/>
            <a:ext cx="1606868" cy="3286397"/>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449263" indent="-269875">
              <a:lnSpc>
                <a:spcPct val="100000"/>
              </a:lnSpc>
              <a:spcBef>
                <a:spcPts val="0"/>
              </a:spcBef>
              <a:defRPr sz="1300" b="0">
                <a:latin typeface="Avenir Next LT Pro" panose="020B0504020202020204" pitchFamily="34" charset="0"/>
              </a:defRPr>
            </a:lvl4pPr>
            <a:lvl5pPr marL="449263" indent="-2698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EE497301-2047-4623-A891-2E0B12ABE8CD}"/>
              </a:ext>
            </a:extLst>
          </p:cNvPr>
          <p:cNvSpPr>
            <a:spLocks noGrp="1"/>
          </p:cNvSpPr>
          <p:nvPr>
            <p:ph type="sldNum" sz="quarter" idx="12"/>
          </p:nvPr>
        </p:nvSpPr>
        <p:spPr>
          <a:xfrm>
            <a:off x="7663709" y="6276362"/>
            <a:ext cx="2228850" cy="365125"/>
          </a:xfrm>
        </p:spPr>
        <p:txBody>
          <a:bodyPr/>
          <a:lstStyle>
            <a:lvl1pPr>
              <a:defRPr sz="1400">
                <a:solidFill>
                  <a:schemeClr val="tx1"/>
                </a:solidFill>
              </a:defRPr>
            </a:lvl1pPr>
          </a:lstStyle>
          <a:p>
            <a:fld id="{1B6309A6-26F8-4E56-862C-83E1D153BCCC}" type="slidenum">
              <a:rPr lang="en-GB" smtClean="0"/>
              <a:pPr/>
              <a:t>‹#›</a:t>
            </a:fld>
            <a:endParaRPr lang="en-GB"/>
          </a:p>
        </p:txBody>
      </p:sp>
    </p:spTree>
    <p:extLst>
      <p:ext uri="{BB962C8B-B14F-4D97-AF65-F5344CB8AC3E}">
        <p14:creationId xmlns:p14="http://schemas.microsoft.com/office/powerpoint/2010/main" val="379198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4A26ED-B172-4CA2-961A-AC0BEC4CEB4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398" y="0"/>
            <a:ext cx="9897203" cy="6858000"/>
          </a:xfrm>
          <a:prstGeom prst="rect">
            <a:avLst/>
          </a:prstGeom>
        </p:spPr>
      </p:pic>
      <p:pic>
        <p:nvPicPr>
          <p:cNvPr id="7" name="Picture 6">
            <a:extLst>
              <a:ext uri="{FF2B5EF4-FFF2-40B4-BE49-F238E27FC236}">
                <a16:creationId xmlns:a16="http://schemas.microsoft.com/office/drawing/2014/main" id="{0A2C926F-E57A-4DD2-8B05-69D547B3818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519" t="1093" r="32307" b="16622"/>
          <a:stretch/>
        </p:blipFill>
        <p:spPr>
          <a:xfrm>
            <a:off x="5883007" y="158456"/>
            <a:ext cx="3870593" cy="6699544"/>
          </a:xfrm>
          <a:prstGeom prst="rect">
            <a:avLst/>
          </a:prstGeom>
        </p:spPr>
      </p:pic>
      <p:sp>
        <p:nvSpPr>
          <p:cNvPr id="11" name="Title 1">
            <a:extLst>
              <a:ext uri="{FF2B5EF4-FFF2-40B4-BE49-F238E27FC236}">
                <a16:creationId xmlns:a16="http://schemas.microsoft.com/office/drawing/2014/main" id="{C46ABC23-9A64-4503-93B9-EBFB1AA43453}"/>
              </a:ext>
            </a:extLst>
          </p:cNvPr>
          <p:cNvSpPr>
            <a:spLocks noGrp="1"/>
          </p:cNvSpPr>
          <p:nvPr>
            <p:ph type="title"/>
          </p:nvPr>
        </p:nvSpPr>
        <p:spPr>
          <a:xfrm>
            <a:off x="350923" y="-9792"/>
            <a:ext cx="7728776" cy="1325563"/>
          </a:xfrm>
        </p:spPr>
        <p:txBody>
          <a:bodyPr>
            <a:normAutofit/>
          </a:bodyPr>
          <a:lstStyle>
            <a:lvl1pPr>
              <a:defRPr sz="4000" b="1">
                <a:latin typeface="Avenir Next LT Pro" panose="020B0504020202020204" pitchFamily="34" charset="0"/>
              </a:defRPr>
            </a:lvl1pPr>
          </a:lstStyle>
          <a:p>
            <a:r>
              <a:rPr lang="en-US"/>
              <a:t>Click to edit Master title style</a:t>
            </a:r>
            <a:endParaRPr lang="en-GB"/>
          </a:p>
        </p:txBody>
      </p:sp>
      <p:sp>
        <p:nvSpPr>
          <p:cNvPr id="13" name="Text Placeholder 14">
            <a:extLst>
              <a:ext uri="{FF2B5EF4-FFF2-40B4-BE49-F238E27FC236}">
                <a16:creationId xmlns:a16="http://schemas.microsoft.com/office/drawing/2014/main" id="{42DC56DE-401A-4A90-A51A-29B3351F22F6}"/>
              </a:ext>
            </a:extLst>
          </p:cNvPr>
          <p:cNvSpPr>
            <a:spLocks noGrp="1"/>
          </p:cNvSpPr>
          <p:nvPr>
            <p:ph type="body" sz="quarter" idx="14"/>
          </p:nvPr>
        </p:nvSpPr>
        <p:spPr>
          <a:xfrm>
            <a:off x="350922" y="1212351"/>
            <a:ext cx="5714598" cy="4201328"/>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360363" indent="-180975">
              <a:lnSpc>
                <a:spcPct val="100000"/>
              </a:lnSpc>
              <a:spcBef>
                <a:spcPts val="0"/>
              </a:spcBef>
              <a:defRPr sz="1300" b="0">
                <a:latin typeface="Avenir Next LT Pro" panose="020B0504020202020204" pitchFamily="34" charset="0"/>
              </a:defRPr>
            </a:lvl4pPr>
            <a:lvl5pPr marL="360363" indent="-1809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6">
            <a:extLst>
              <a:ext uri="{FF2B5EF4-FFF2-40B4-BE49-F238E27FC236}">
                <a16:creationId xmlns:a16="http://schemas.microsoft.com/office/drawing/2014/main" id="{0EC74DC5-9FC6-4BD9-946A-E40BC17FC98B}"/>
              </a:ext>
            </a:extLst>
          </p:cNvPr>
          <p:cNvSpPr>
            <a:spLocks noGrp="1"/>
          </p:cNvSpPr>
          <p:nvPr>
            <p:ph type="body" sz="quarter" idx="15"/>
          </p:nvPr>
        </p:nvSpPr>
        <p:spPr>
          <a:xfrm>
            <a:off x="6172200" y="350520"/>
            <a:ext cx="3382878" cy="5410200"/>
          </a:xfrm>
        </p:spPr>
        <p:txBody>
          <a:bodyPr>
            <a:normAutofit/>
          </a:bodyPr>
          <a:lstStyle>
            <a:lvl1pPr marL="0" indent="0">
              <a:lnSpc>
                <a:spcPct val="100000"/>
              </a:lnSpc>
              <a:spcBef>
                <a:spcPts val="0"/>
              </a:spcBef>
              <a:buNone/>
              <a:defRPr sz="1300" b="0">
                <a:latin typeface="Avenir Next LT Pro" panose="020B0504020202020204" pitchFamily="34" charset="0"/>
              </a:defRPr>
            </a:lvl1pPr>
            <a:lvl2pPr marL="0" indent="0">
              <a:lnSpc>
                <a:spcPct val="100000"/>
              </a:lnSpc>
              <a:spcBef>
                <a:spcPts val="0"/>
              </a:spcBef>
              <a:buNone/>
              <a:defRPr sz="1300" b="0">
                <a:latin typeface="Avenir Next LT Pro" panose="020B0504020202020204" pitchFamily="34" charset="0"/>
              </a:defRPr>
            </a:lvl2pPr>
            <a:lvl3pPr marL="179388" indent="-179388">
              <a:lnSpc>
                <a:spcPct val="100000"/>
              </a:lnSpc>
              <a:spcBef>
                <a:spcPts val="0"/>
              </a:spcBef>
              <a:defRPr sz="1300" b="0">
                <a:latin typeface="Avenir Next LT Pro" panose="020B0504020202020204" pitchFamily="34" charset="0"/>
              </a:defRPr>
            </a:lvl3pPr>
            <a:lvl4pPr marL="449263" indent="-269875">
              <a:lnSpc>
                <a:spcPct val="100000"/>
              </a:lnSpc>
              <a:spcBef>
                <a:spcPts val="0"/>
              </a:spcBef>
              <a:defRPr sz="1300" b="0">
                <a:latin typeface="Avenir Next LT Pro" panose="020B0504020202020204" pitchFamily="34" charset="0"/>
              </a:defRPr>
            </a:lvl4pPr>
            <a:lvl5pPr marL="449263" indent="-269875">
              <a:lnSpc>
                <a:spcPct val="100000"/>
              </a:lnSpc>
              <a:spcBef>
                <a:spcPts val="0"/>
              </a:spcBef>
              <a:defRPr sz="1300" b="0">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4">
            <a:extLst>
              <a:ext uri="{FF2B5EF4-FFF2-40B4-BE49-F238E27FC236}">
                <a16:creationId xmlns:a16="http://schemas.microsoft.com/office/drawing/2014/main" id="{D8EBB836-A9B3-4128-84B1-EDAEC972603A}"/>
              </a:ext>
            </a:extLst>
          </p:cNvPr>
          <p:cNvSpPr>
            <a:spLocks noGrp="1"/>
          </p:cNvSpPr>
          <p:nvPr>
            <p:ph type="sldNum" sz="quarter" idx="12"/>
          </p:nvPr>
        </p:nvSpPr>
        <p:spPr>
          <a:xfrm>
            <a:off x="7663709" y="6276362"/>
            <a:ext cx="2228850" cy="365125"/>
          </a:xfrm>
        </p:spPr>
        <p:txBody>
          <a:bodyPr/>
          <a:lstStyle>
            <a:lvl1pPr>
              <a:defRPr sz="1400">
                <a:solidFill>
                  <a:schemeClr val="tx1"/>
                </a:solidFill>
              </a:defRPr>
            </a:lvl1pPr>
          </a:lstStyle>
          <a:p>
            <a:fld id="{1B6309A6-26F8-4E56-862C-83E1D153BCCC}" type="slidenum">
              <a:rPr lang="en-GB" smtClean="0"/>
              <a:pPr/>
              <a:t>‹#›</a:t>
            </a:fld>
            <a:endParaRPr lang="en-GB"/>
          </a:p>
        </p:txBody>
      </p:sp>
    </p:spTree>
    <p:extLst>
      <p:ext uri="{BB962C8B-B14F-4D97-AF65-F5344CB8AC3E}">
        <p14:creationId xmlns:p14="http://schemas.microsoft.com/office/powerpoint/2010/main" val="42336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437B7-A8DE-492D-B984-96B998BF1692}" type="datetimeFigureOut">
              <a:rPr lang="en-GB" smtClean="0"/>
              <a:t>10/08/2023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309A6-26F8-4E56-862C-83E1D153BCCC}" type="slidenum">
              <a:rPr lang="en-GB" smtClean="0"/>
              <a:t>‹#›</a:t>
            </a:fld>
            <a:endParaRPr lang="en-GB"/>
          </a:p>
        </p:txBody>
      </p:sp>
      <p:sp>
        <p:nvSpPr>
          <p:cNvPr id="8" name="TextBox 7">
            <a:extLst>
              <a:ext uri="{FF2B5EF4-FFF2-40B4-BE49-F238E27FC236}">
                <a16:creationId xmlns:a16="http://schemas.microsoft.com/office/drawing/2014/main" id="{8F0A627E-BDEB-7B09-B49E-CA28A6781776}"/>
              </a:ext>
            </a:extLst>
          </p:cNvPr>
          <p:cNvSpPr txBox="1"/>
          <p:nvPr userDrawn="1">
            <p:extLst>
              <p:ext uri="{1162E1C5-73C7-4A58-AE30-91384D911F3F}">
                <p184:classification xmlns:p184="http://schemas.microsoft.com/office/powerpoint/2018/4/main" val="ftr"/>
              </p:ext>
            </p:extLst>
          </p:nvPr>
        </p:nvSpPr>
        <p:spPr>
          <a:xfrm>
            <a:off x="4722813"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250992181"/>
      </p:ext>
    </p:extLst>
  </p:cSld>
  <p:clrMap bg1="lt1" tx1="dk1" bg2="lt2" tx2="dk2" accent1="accent1" accent2="accent2" accent3="accent3" accent4="accent4" accent5="accent5" accent6="accent6" hlink="hlink" folHlink="folHlink"/>
  <p:sldLayoutIdLst>
    <p:sldLayoutId id="2147483711" r:id="rId1"/>
    <p:sldLayoutId id="2147483708" r:id="rId2"/>
    <p:sldLayoutId id="2147483709" r:id="rId3"/>
    <p:sldLayoutId id="2147483710" r:id="rId4"/>
    <p:sldLayoutId id="2147483712" r:id="rId5"/>
    <p:sldLayoutId id="2147483713" r:id="rId6"/>
    <p:sldLayoutId id="2147483716" r:id="rId7"/>
    <p:sldLayoutId id="2147483714" r:id="rId8"/>
    <p:sldLayoutId id="2147483715" r:id="rId9"/>
    <p:sldLayoutId id="2147483717" r:id="rId10"/>
    <p:sldLayoutId id="2147483718" r:id="rId11"/>
    <p:sldLayoutId id="2147483719"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spatial-planning-for-health-evidence-review" TargetMode="External"/><Relationship Id="rId2" Type="http://schemas.openxmlformats.org/officeDocument/2006/relationships/hyperlink" Target="https://www.gov.uk/guidance/national-planning-policy-framework" TargetMode="External"/><Relationship Id="rId1" Type="http://schemas.openxmlformats.org/officeDocument/2006/relationships/slideLayout" Target="../slideLayouts/slideLayout3.xml"/><Relationship Id="rId4" Type="http://schemas.openxmlformats.org/officeDocument/2006/relationships/hyperlink" Target="https://tcpa.org.uk/areas-of-work/healthy-place-mak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eur01.safelinks.protection.outlook.com/?url=https%3A%2F%2Fwww.ukri.org%2F&amp;data=04%7C01%7CRosemary.Jenkins%40birmingham.gov.uk%7C08f18d6f0cb14bd4b79b08d9b4c4653c%7C699ace67d2e44bcdb303d2bbe2b9bbf1%7C0%7C0%7C637739577890080393%7CUnknown%7CTWFpbGZsb3d8eyJWIjoiMC4wLjAwMDAiLCJQIjoiV2luMzIiLCJBTiI6Ik1haWwiLCJXVCI6Mn0%3D%7C3000&amp;sdata=%2FSFUm26RITpyZY0%2FIAtdux%2BRx%2FK%2FGS1AY4KTdyf%2BxX4%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eur01.safelinks.protection.outlook.com/?url=https%3A%2F%2Fwww.ukri.org%2Four-work%2Four-main-funds%2Fstrategic-priorities-fund%2F&amp;data=04%7C01%7CRosemary.Jenkins%40birmingham.gov.uk%7C08f18d6f0cb14bd4b79b08d9b4c4653c%7C699ace67d2e44bcdb303d2bbe2b9bbf1%7C0%7C0%7C637739577890090344%7CUnknown%7CTWFpbGZsb3d8eyJWIjoiMC4wLjAwMDAiLCJQIjoiV2luMzIiLCJBTiI6Ik1haWwiLCJXVCI6Mn0%3D%7C3000&amp;sdata=VRcdQJzawTI6WdDYHxijdyuzd4Iken%2BmmFOmxBCTy2w%3D&amp;reserved=0"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hyperlink" Target="https://foodfoundation.org.uk/event/food-cities-2022-launch-event"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health.gov.on.ca/en/pro/programs/publichealth/oph_standards/docs/reference/monitoring_food_affordability_2018_en.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eatforum.org/eat-lancet-commission/the-planetary-health-diet-and-you/"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localofferbirmingham.co.uk/" TargetMode="External"/><Relationship Id="rId3" Type="http://schemas.openxmlformats.org/officeDocument/2006/relationships/hyperlink" Target="https://www.google.com/maps/d/u/0/viewer?mid=1VmIZ7IW0-jFLkDUkLoChMfKdjpwS3I3w&amp;ll=52.48002256225808%2C-1.891009841713942&amp;z=15" TargetMode="External"/><Relationship Id="rId7" Type="http://schemas.openxmlformats.org/officeDocument/2006/relationships/hyperlink" Target="https://the-waitingroom.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r2wbirmingham.info/home" TargetMode="External"/><Relationship Id="rId5" Type="http://schemas.openxmlformats.org/officeDocument/2006/relationships/hyperlink" Target="https://birmingham.connecttosupport.org/" TargetMode="External"/><Relationship Id="rId4" Type="http://schemas.openxmlformats.org/officeDocument/2006/relationships/hyperlink" Target="https://www.bvsc.org/neighbourhood-network-schemes-in-birmingham" TargetMode="External"/><Relationship Id="rId9" Type="http://schemas.openxmlformats.org/officeDocument/2006/relationships/hyperlink" Target="https://www.bringitonbrum.co.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94.xml"/><Relationship Id="rId13" Type="http://schemas.openxmlformats.org/officeDocument/2006/relationships/slide" Target="slide18.xml"/><Relationship Id="rId18" Type="http://schemas.openxmlformats.org/officeDocument/2006/relationships/slide" Target="slide30.xml"/><Relationship Id="rId3" Type="http://schemas.openxmlformats.org/officeDocument/2006/relationships/slide" Target="slide53.xml"/><Relationship Id="rId21" Type="http://schemas.openxmlformats.org/officeDocument/2006/relationships/slide" Target="slide47.xml"/><Relationship Id="rId7" Type="http://schemas.openxmlformats.org/officeDocument/2006/relationships/slide" Target="slide92.xml"/><Relationship Id="rId12" Type="http://schemas.openxmlformats.org/officeDocument/2006/relationships/slide" Target="slide14.xml"/><Relationship Id="rId17" Type="http://schemas.openxmlformats.org/officeDocument/2006/relationships/slide" Target="slide28.xml"/><Relationship Id="rId2" Type="http://schemas.openxmlformats.org/officeDocument/2006/relationships/slide" Target="slide48.xml"/><Relationship Id="rId16" Type="http://schemas.openxmlformats.org/officeDocument/2006/relationships/slide" Target="slide27.xml"/><Relationship Id="rId20" Type="http://schemas.openxmlformats.org/officeDocument/2006/relationships/slide" Target="slide45.xml"/><Relationship Id="rId1" Type="http://schemas.openxmlformats.org/officeDocument/2006/relationships/slideLayout" Target="../slideLayouts/slideLayout11.xml"/><Relationship Id="rId6" Type="http://schemas.openxmlformats.org/officeDocument/2006/relationships/slide" Target="slide90.xml"/><Relationship Id="rId11" Type="http://schemas.openxmlformats.org/officeDocument/2006/relationships/slide" Target="slide12.xml"/><Relationship Id="rId5" Type="http://schemas.openxmlformats.org/officeDocument/2006/relationships/slide" Target="slide89.xml"/><Relationship Id="rId15" Type="http://schemas.openxmlformats.org/officeDocument/2006/relationships/slide" Target="slide25.xml"/><Relationship Id="rId10" Type="http://schemas.openxmlformats.org/officeDocument/2006/relationships/slide" Target="slide8.xml"/><Relationship Id="rId19" Type="http://schemas.openxmlformats.org/officeDocument/2006/relationships/slide" Target="slide33.xml"/><Relationship Id="rId4" Type="http://schemas.openxmlformats.org/officeDocument/2006/relationships/slide" Target="slide58.xml"/><Relationship Id="rId9" Type="http://schemas.openxmlformats.org/officeDocument/2006/relationships/slide" Target="slide95.xml"/><Relationship Id="rId14" Type="http://schemas.openxmlformats.org/officeDocument/2006/relationships/slide" Target="slide2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https://www.birmingham.gov.uk/info/50279/food_revolution/2605/food_system_projects/4"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5229-5FAC-401D-85FC-5F896072FD92}"/>
              </a:ext>
            </a:extLst>
          </p:cNvPr>
          <p:cNvSpPr>
            <a:spLocks noGrp="1"/>
          </p:cNvSpPr>
          <p:nvPr>
            <p:ph type="title"/>
          </p:nvPr>
        </p:nvSpPr>
        <p:spPr/>
        <p:txBody>
          <a:bodyPr/>
          <a:lstStyle/>
          <a:p>
            <a:r>
              <a:rPr lang="en-GB"/>
              <a:t>Childhood Obesity Trailblazer Programme</a:t>
            </a:r>
          </a:p>
        </p:txBody>
      </p:sp>
      <p:sp>
        <p:nvSpPr>
          <p:cNvPr id="3" name="Subtitle 2">
            <a:extLst>
              <a:ext uri="{FF2B5EF4-FFF2-40B4-BE49-F238E27FC236}">
                <a16:creationId xmlns:a16="http://schemas.microsoft.com/office/drawing/2014/main" id="{0D522D4B-5651-4805-A983-64269222F94C}"/>
              </a:ext>
            </a:extLst>
          </p:cNvPr>
          <p:cNvSpPr>
            <a:spLocks noGrp="1"/>
          </p:cNvSpPr>
          <p:nvPr>
            <p:ph type="subTitle" idx="1"/>
          </p:nvPr>
        </p:nvSpPr>
        <p:spPr>
          <a:xfrm>
            <a:off x="561116" y="4577771"/>
            <a:ext cx="3343276" cy="1655364"/>
          </a:xfrm>
        </p:spPr>
        <p:txBody>
          <a:bodyPr/>
          <a:lstStyle/>
          <a:p>
            <a:r>
              <a:rPr lang="en-GB" b="1" dirty="0"/>
              <a:t>Final Evaluation Report</a:t>
            </a:r>
          </a:p>
          <a:p>
            <a:r>
              <a:rPr lang="en-GB" dirty="0"/>
              <a:t>2019-2022</a:t>
            </a:r>
          </a:p>
        </p:txBody>
      </p:sp>
    </p:spTree>
    <p:extLst>
      <p:ext uri="{BB962C8B-B14F-4D97-AF65-F5344CB8AC3E}">
        <p14:creationId xmlns:p14="http://schemas.microsoft.com/office/powerpoint/2010/main" val="346171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312E-89AE-478D-B60F-4CF292FD2F5E}"/>
              </a:ext>
            </a:extLst>
          </p:cNvPr>
          <p:cNvSpPr>
            <a:spLocks noGrp="1"/>
          </p:cNvSpPr>
          <p:nvPr>
            <p:ph type="title"/>
          </p:nvPr>
        </p:nvSpPr>
        <p:spPr/>
        <p:txBody>
          <a:bodyPr>
            <a:normAutofit/>
          </a:bodyPr>
          <a:lstStyle/>
          <a:p>
            <a:r>
              <a:rPr lang="en-GB"/>
              <a:t>The COTP Journey in Birmingham</a:t>
            </a:r>
          </a:p>
        </p:txBody>
      </p:sp>
      <p:sp>
        <p:nvSpPr>
          <p:cNvPr id="3" name="Text Placeholder 2">
            <a:extLst>
              <a:ext uri="{FF2B5EF4-FFF2-40B4-BE49-F238E27FC236}">
                <a16:creationId xmlns:a16="http://schemas.microsoft.com/office/drawing/2014/main" id="{9A0F4764-B062-44C1-B4BD-59E091C91451}"/>
              </a:ext>
            </a:extLst>
          </p:cNvPr>
          <p:cNvSpPr>
            <a:spLocks noGrp="1"/>
          </p:cNvSpPr>
          <p:nvPr>
            <p:ph type="body" sz="quarter" idx="13"/>
          </p:nvPr>
        </p:nvSpPr>
        <p:spPr>
          <a:xfrm>
            <a:off x="299804" y="1068388"/>
            <a:ext cx="9258534" cy="1377950"/>
          </a:xfrm>
        </p:spPr>
        <p:txBody>
          <a:bodyPr>
            <a:normAutofit lnSpcReduction="10000"/>
          </a:bodyPr>
          <a:lstStyle/>
          <a:p>
            <a:pPr>
              <a:lnSpc>
                <a:spcPct val="110000"/>
              </a:lnSpc>
            </a:pPr>
            <a:r>
              <a:rPr lang="en-GB" b="0"/>
              <a:t>When the COTP Programme started in Birmingham in 2019, it was initially led by the Place Team within the Public Health Division in Birmingham City Council. The portfolio of this team included food and physical activity. However, the COVID-19 pandemic and lockdown, and the role of the Public Health Division staff in the city’s emergency response, meant that progress with the COTP slowed down and initial plans had to be adapted. The Food System Team was set up in August 2021 and began leading the COTP work streams. The team includes four team members: a service lead, senior officer, officer and graduate officer. </a:t>
            </a:r>
          </a:p>
        </p:txBody>
      </p:sp>
      <p:sp>
        <p:nvSpPr>
          <p:cNvPr id="5" name="Text Placeholder 4">
            <a:extLst>
              <a:ext uri="{FF2B5EF4-FFF2-40B4-BE49-F238E27FC236}">
                <a16:creationId xmlns:a16="http://schemas.microsoft.com/office/drawing/2014/main" id="{6BF97637-E9C4-4A7C-B73E-635170028FCA}"/>
              </a:ext>
            </a:extLst>
          </p:cNvPr>
          <p:cNvSpPr>
            <a:spLocks noGrp="1"/>
          </p:cNvSpPr>
          <p:nvPr>
            <p:ph type="body" sz="quarter" idx="14"/>
          </p:nvPr>
        </p:nvSpPr>
        <p:spPr>
          <a:xfrm>
            <a:off x="299804" y="2446338"/>
            <a:ext cx="6955072" cy="3059037"/>
          </a:xfrm>
        </p:spPr>
        <p:txBody>
          <a:bodyPr>
            <a:normAutofit/>
          </a:bodyPr>
          <a:lstStyle/>
          <a:p>
            <a:pPr>
              <a:lnSpc>
                <a:spcPct val="100000"/>
              </a:lnSpc>
            </a:pPr>
            <a:r>
              <a:rPr lang="en-GB" b="0"/>
              <a:t>The new Food System Team members brought relevant expertise and experience and brought momentum to make the final year of the project as successful as possible. Their role has been to develop the Birmingham Food System Strategy, lead the Creating a Healthy City Food Forum with partners across the city, deliver on projects related to the food system, and deliver the COTP work stream projects. The graduate officer dedicated to the COTP work streams moved to a new job in December 2021, and the replacement graduate started their role in March 2022. </a:t>
            </a:r>
          </a:p>
          <a:p>
            <a:pPr>
              <a:lnSpc>
                <a:spcPct val="100000"/>
              </a:lnSpc>
            </a:pPr>
            <a:endParaRPr lang="en-GB" b="0"/>
          </a:p>
          <a:p>
            <a:pPr>
              <a:lnSpc>
                <a:spcPct val="100000"/>
              </a:lnSpc>
            </a:pPr>
            <a:r>
              <a:rPr lang="en-GB" b="0"/>
              <a:t>Running COTP during the disruptions in staffing and systems caused by Covid has </a:t>
            </a:r>
            <a:r>
              <a:rPr lang="en-GB"/>
              <a:t>required creativity, alongside</a:t>
            </a:r>
            <a:r>
              <a:rPr lang="en-GB" b="0"/>
              <a:t> adaptable plans and timelines to maintain momentum on the work streams.  The team has overcome issues such as delays in procurement through remaining agile in the face of obstacles. In the development of projects, contingency plans have always been considered including embedding projects as part of our wider city processes and work streams.</a:t>
            </a:r>
          </a:p>
        </p:txBody>
      </p:sp>
      <p:sp>
        <p:nvSpPr>
          <p:cNvPr id="4" name="Text Placeholder 3">
            <a:extLst>
              <a:ext uri="{FF2B5EF4-FFF2-40B4-BE49-F238E27FC236}">
                <a16:creationId xmlns:a16="http://schemas.microsoft.com/office/drawing/2014/main" id="{F3132621-7FD6-46ED-B2A7-8C307E19F71B}"/>
              </a:ext>
            </a:extLst>
          </p:cNvPr>
          <p:cNvSpPr>
            <a:spLocks noGrp="1"/>
          </p:cNvSpPr>
          <p:nvPr>
            <p:ph type="body" sz="quarter" idx="15"/>
          </p:nvPr>
        </p:nvSpPr>
        <p:spPr>
          <a:xfrm>
            <a:off x="7383463" y="2590800"/>
            <a:ext cx="2270125" cy="3214687"/>
          </a:xfrm>
        </p:spPr>
        <p:txBody>
          <a:bodyPr>
            <a:normAutofit/>
          </a:bodyPr>
          <a:lstStyle/>
          <a:p>
            <a:pPr>
              <a:lnSpc>
                <a:spcPct val="100000"/>
              </a:lnSpc>
              <a:spcBef>
                <a:spcPts val="0"/>
              </a:spcBef>
            </a:pPr>
            <a:r>
              <a:rPr lang="en-GB" b="0"/>
              <a:t>Embedding this work as part of a whole system approach, and linking to existing projects led by other teams and partners, has been a key way to ensure impact and legacy.</a:t>
            </a:r>
          </a:p>
          <a:p>
            <a:pPr>
              <a:lnSpc>
                <a:spcPct val="100000"/>
              </a:lnSpc>
              <a:spcBef>
                <a:spcPts val="0"/>
              </a:spcBef>
            </a:pPr>
            <a:endParaRPr lang="en-GB" b="0"/>
          </a:p>
          <a:p>
            <a:pPr>
              <a:lnSpc>
                <a:spcPct val="100000"/>
              </a:lnSpc>
              <a:spcBef>
                <a:spcPts val="0"/>
              </a:spcBef>
            </a:pPr>
            <a:r>
              <a:rPr lang="en-GB" b="0"/>
              <a:t>The Food System Team has also had to be adaptable to new ways of working due to the Covid-19 pandemic ensuring that, despite these challenges, the goals of the COTP project were met. </a:t>
            </a:r>
          </a:p>
        </p:txBody>
      </p:sp>
    </p:spTree>
    <p:extLst>
      <p:ext uri="{BB962C8B-B14F-4D97-AF65-F5344CB8AC3E}">
        <p14:creationId xmlns:p14="http://schemas.microsoft.com/office/powerpoint/2010/main" val="1812346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03F5-73F6-47AD-88E9-B87F4DC58CEF}"/>
              </a:ext>
            </a:extLst>
          </p:cNvPr>
          <p:cNvSpPr>
            <a:spLocks noGrp="1"/>
          </p:cNvSpPr>
          <p:nvPr>
            <p:ph type="title"/>
          </p:nvPr>
        </p:nvSpPr>
        <p:spPr/>
        <p:txBody>
          <a:bodyPr/>
          <a:lstStyle/>
          <a:p>
            <a:r>
              <a:rPr lang="en-GB"/>
              <a:t>Birmingham’s Approach</a:t>
            </a:r>
          </a:p>
        </p:txBody>
      </p:sp>
      <p:sp>
        <p:nvSpPr>
          <p:cNvPr id="3" name="Text Placeholder 2">
            <a:extLst>
              <a:ext uri="{FF2B5EF4-FFF2-40B4-BE49-F238E27FC236}">
                <a16:creationId xmlns:a16="http://schemas.microsoft.com/office/drawing/2014/main" id="{94A8CD72-7F6D-4918-918F-46CFF2BE4BFE}"/>
              </a:ext>
            </a:extLst>
          </p:cNvPr>
          <p:cNvSpPr>
            <a:spLocks noGrp="1"/>
          </p:cNvSpPr>
          <p:nvPr>
            <p:ph type="body" sz="quarter" idx="14"/>
          </p:nvPr>
        </p:nvSpPr>
        <p:spPr/>
        <p:txBody>
          <a:bodyPr>
            <a:normAutofit/>
          </a:bodyPr>
          <a:lstStyle/>
          <a:p>
            <a:pPr lvl="0">
              <a:lnSpc>
                <a:spcPct val="120000"/>
              </a:lnSpc>
              <a:spcBef>
                <a:spcPts val="1000"/>
              </a:spcBef>
              <a:defRPr/>
            </a:pPr>
            <a:r>
              <a:rPr lang="en-GB" b="0"/>
              <a:t>The COTP enabled highly influential pieces of work for Birmingham City Council. Three work streams were developed to create a lasting legacy in Birmingham influencing how future projects are carried out. This has involved:</a:t>
            </a:r>
          </a:p>
          <a:p>
            <a:pPr marL="285750" lvl="0" indent="-285750">
              <a:lnSpc>
                <a:spcPct val="120000"/>
              </a:lnSpc>
              <a:spcBef>
                <a:spcPts val="1000"/>
              </a:spcBef>
              <a:buFont typeface="Arial" panose="020B0604020202020204" pitchFamily="34" charset="0"/>
              <a:buChar char="•"/>
              <a:defRPr/>
            </a:pPr>
            <a:r>
              <a:rPr lang="en-GB" b="0"/>
              <a:t>Negotiating consensus on the overarching objectives for each of the three COTP work streams, so the legacy integrates with other BCC work and priorities.</a:t>
            </a:r>
          </a:p>
          <a:p>
            <a:pPr marL="285750" lvl="0" indent="-285750">
              <a:lnSpc>
                <a:spcPct val="120000"/>
              </a:lnSpc>
              <a:spcBef>
                <a:spcPts val="1000"/>
              </a:spcBef>
              <a:buFont typeface="Arial" panose="020B0604020202020204" pitchFamily="34" charset="0"/>
              <a:buChar char="•"/>
              <a:defRPr/>
            </a:pPr>
            <a:r>
              <a:rPr lang="en-GB" b="0"/>
              <a:t>Supporting the creation of a whole system approach to achieving these objectives and strengthening partnership and coordinated working.</a:t>
            </a:r>
          </a:p>
          <a:p>
            <a:pPr marL="285750" lvl="0" indent="-285750">
              <a:lnSpc>
                <a:spcPct val="120000"/>
              </a:lnSpc>
              <a:spcBef>
                <a:spcPts val="1000"/>
              </a:spcBef>
              <a:buFont typeface="Arial" panose="020B0604020202020204" pitchFamily="34" charset="0"/>
              <a:buChar char="•"/>
              <a:defRPr/>
            </a:pPr>
            <a:r>
              <a:rPr lang="en-GB" b="0"/>
              <a:t>Integrating the COTP projects and outputs with other work and initiatives happening within the council and across the city. </a:t>
            </a:r>
          </a:p>
          <a:p>
            <a:pPr marL="285750" lvl="0" indent="-285750">
              <a:lnSpc>
                <a:spcPct val="120000"/>
              </a:lnSpc>
              <a:spcBef>
                <a:spcPts val="1000"/>
              </a:spcBef>
              <a:buFont typeface="Arial" panose="020B0604020202020204" pitchFamily="34" charset="0"/>
              <a:buChar char="•"/>
              <a:defRPr/>
            </a:pPr>
            <a:r>
              <a:rPr lang="en-GB" b="0"/>
              <a:t>Ensuring the legacy of the COTP continues beyond the end of the programme, and the projects and outputs are integrated into wider delivery plans.</a:t>
            </a:r>
          </a:p>
          <a:p>
            <a:pPr lvl="0">
              <a:lnSpc>
                <a:spcPct val="120000"/>
              </a:lnSpc>
              <a:spcBef>
                <a:spcPts val="1000"/>
              </a:spcBef>
              <a:defRPr/>
            </a:pPr>
            <a:r>
              <a:rPr lang="en-GB" b="0"/>
              <a:t>The shift from initially seeing the COTP work streams as a collection of single projects, to working towards broader objectives, has been instrumental in enabling a whole system approach and a joint vision across the council.</a:t>
            </a:r>
          </a:p>
        </p:txBody>
      </p:sp>
      <p:sp>
        <p:nvSpPr>
          <p:cNvPr id="4" name="Text Placeholder 3">
            <a:extLst>
              <a:ext uri="{FF2B5EF4-FFF2-40B4-BE49-F238E27FC236}">
                <a16:creationId xmlns:a16="http://schemas.microsoft.com/office/drawing/2014/main" id="{20293ABA-9738-43DF-85A0-7F854895E9BA}"/>
              </a:ext>
            </a:extLst>
          </p:cNvPr>
          <p:cNvSpPr>
            <a:spLocks noGrp="1"/>
          </p:cNvSpPr>
          <p:nvPr>
            <p:ph type="body" sz="quarter" idx="15"/>
          </p:nvPr>
        </p:nvSpPr>
        <p:spPr>
          <a:xfrm>
            <a:off x="6974246" y="419046"/>
            <a:ext cx="2580832" cy="4454005"/>
          </a:xfrm>
        </p:spPr>
        <p:txBody>
          <a:bodyPr>
            <a:noAutofit/>
          </a:bodyPr>
          <a:lstStyle/>
          <a:p>
            <a:pPr algn="ctr">
              <a:spcBef>
                <a:spcPts val="600"/>
              </a:spcBef>
            </a:pPr>
            <a:r>
              <a:rPr lang="en-GB" sz="2500" b="1"/>
              <a:t>Work Streams</a:t>
            </a:r>
          </a:p>
          <a:p>
            <a:pPr>
              <a:spcBef>
                <a:spcPts val="600"/>
              </a:spcBef>
            </a:pPr>
            <a:r>
              <a:rPr lang="en-GB" sz="1600" b="1"/>
              <a:t>Work Stream 1</a:t>
            </a:r>
          </a:p>
          <a:p>
            <a:pPr>
              <a:spcBef>
                <a:spcPts val="600"/>
              </a:spcBef>
            </a:pPr>
            <a:r>
              <a:rPr lang="en-GB" sz="1600" b="0"/>
              <a:t>Integrate Public Health  into Built Environment Processes</a:t>
            </a:r>
          </a:p>
          <a:p>
            <a:pPr>
              <a:spcBef>
                <a:spcPts val="600"/>
              </a:spcBef>
            </a:pPr>
            <a:r>
              <a:rPr lang="en-GB" sz="1600" b="1"/>
              <a:t>Work Stream 2</a:t>
            </a:r>
          </a:p>
          <a:p>
            <a:pPr>
              <a:spcBef>
                <a:spcPts val="600"/>
              </a:spcBef>
            </a:pPr>
            <a:r>
              <a:rPr lang="en-GB" sz="1600" b="0"/>
              <a:t>Capture Food System Insights and Data</a:t>
            </a:r>
          </a:p>
          <a:p>
            <a:pPr>
              <a:spcBef>
                <a:spcPts val="600"/>
              </a:spcBef>
            </a:pPr>
            <a:r>
              <a:rPr lang="en-GB" sz="1600" b="1"/>
              <a:t>Work Stream 3</a:t>
            </a:r>
          </a:p>
          <a:p>
            <a:pPr>
              <a:spcBef>
                <a:spcPts val="600"/>
              </a:spcBef>
            </a:pPr>
            <a:r>
              <a:rPr lang="en-GB" sz="1600" b="0"/>
              <a:t>Embed Health Literacy Development: Identify Barriers and Enablers to Implementation and Practice</a:t>
            </a:r>
          </a:p>
        </p:txBody>
      </p:sp>
    </p:spTree>
    <p:extLst>
      <p:ext uri="{BB962C8B-B14F-4D97-AF65-F5344CB8AC3E}">
        <p14:creationId xmlns:p14="http://schemas.microsoft.com/office/powerpoint/2010/main" val="353711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5019-FE2C-4C47-B495-89FA6FEE29B9}"/>
              </a:ext>
            </a:extLst>
          </p:cNvPr>
          <p:cNvSpPr>
            <a:spLocks noGrp="1"/>
          </p:cNvSpPr>
          <p:nvPr>
            <p:ph type="title"/>
          </p:nvPr>
        </p:nvSpPr>
        <p:spPr/>
        <p:txBody>
          <a:bodyPr/>
          <a:lstStyle/>
          <a:p>
            <a:r>
              <a:rPr lang="en-GB"/>
              <a:t>Work Stream Objectives</a:t>
            </a:r>
          </a:p>
        </p:txBody>
      </p:sp>
      <p:sp>
        <p:nvSpPr>
          <p:cNvPr id="3" name="Text Placeholder 2">
            <a:extLst>
              <a:ext uri="{FF2B5EF4-FFF2-40B4-BE49-F238E27FC236}">
                <a16:creationId xmlns:a16="http://schemas.microsoft.com/office/drawing/2014/main" id="{F27059A9-164B-447A-B651-1184BE63230E}"/>
              </a:ext>
            </a:extLst>
          </p:cNvPr>
          <p:cNvSpPr>
            <a:spLocks noGrp="1"/>
          </p:cNvSpPr>
          <p:nvPr>
            <p:ph type="body" sz="quarter" idx="14"/>
          </p:nvPr>
        </p:nvSpPr>
        <p:spPr>
          <a:xfrm>
            <a:off x="663661" y="1414615"/>
            <a:ext cx="8705677" cy="3752866"/>
          </a:xfrm>
        </p:spPr>
        <p:txBody>
          <a:bodyPr>
            <a:noAutofit/>
          </a:bodyPr>
          <a:lstStyle/>
          <a:p>
            <a:pPr>
              <a:lnSpc>
                <a:spcPct val="120000"/>
              </a:lnSpc>
            </a:pPr>
            <a:r>
              <a:rPr lang="en-GB" sz="1500" b="1"/>
              <a:t>Work Stream 1 – Integrate Public Health into Built Environment Processes</a:t>
            </a:r>
          </a:p>
          <a:p>
            <a:pPr>
              <a:lnSpc>
                <a:spcPct val="120000"/>
              </a:lnSpc>
            </a:pPr>
            <a:r>
              <a:rPr lang="en-GB" b="1"/>
              <a:t>Objective: </a:t>
            </a:r>
            <a:r>
              <a:rPr lang="en-GB" b="0"/>
              <a:t>Review what shapes the built environment in Birmingham, including planning and land use processes, and identify opportunities and barriers to improving public health.</a:t>
            </a:r>
          </a:p>
          <a:p>
            <a:pPr>
              <a:lnSpc>
                <a:spcPct val="120000"/>
              </a:lnSpc>
            </a:pPr>
            <a:r>
              <a:rPr lang="en-GB" b="1"/>
              <a:t>Projects: </a:t>
            </a:r>
            <a:r>
              <a:rPr lang="en-GB" b="0"/>
              <a:t>Macro level - Healthy City Planning Toolkit, micro level – Exploration of Utilising Land for Community Growing Projects.</a:t>
            </a:r>
          </a:p>
          <a:p>
            <a:pPr>
              <a:lnSpc>
                <a:spcPct val="120000"/>
              </a:lnSpc>
            </a:pPr>
            <a:endParaRPr lang="en-GB" sz="600" b="0"/>
          </a:p>
          <a:p>
            <a:pPr>
              <a:lnSpc>
                <a:spcPct val="120000"/>
              </a:lnSpc>
            </a:pPr>
            <a:r>
              <a:rPr lang="en-GB" sz="1500" b="1"/>
              <a:t>Work Stream 2 – Capture Food System Insights and Data</a:t>
            </a:r>
          </a:p>
          <a:p>
            <a:pPr>
              <a:lnSpc>
                <a:spcPct val="120000"/>
              </a:lnSpc>
            </a:pPr>
            <a:r>
              <a:rPr lang="en-GB" b="1"/>
              <a:t>Objective: </a:t>
            </a:r>
            <a:r>
              <a:rPr lang="en-GB" b="0"/>
              <a:t>Develop tools, metrics and techniques to enable the effective capturing of insights and data across the food system to identify priorities and measure impact of actions.</a:t>
            </a:r>
          </a:p>
          <a:p>
            <a:pPr>
              <a:lnSpc>
                <a:spcPct val="120000"/>
              </a:lnSpc>
            </a:pPr>
            <a:r>
              <a:rPr lang="en-GB" b="1"/>
              <a:t>Projects: </a:t>
            </a:r>
            <a:r>
              <a:rPr lang="en-GB" b="0"/>
              <a:t>Youth Voice, East Birmingham Food System Exploration, Mandala Consortium Collaboration.</a:t>
            </a:r>
          </a:p>
          <a:p>
            <a:pPr>
              <a:lnSpc>
                <a:spcPct val="120000"/>
              </a:lnSpc>
            </a:pPr>
            <a:endParaRPr lang="en-GB" sz="600" b="0"/>
          </a:p>
          <a:p>
            <a:pPr>
              <a:lnSpc>
                <a:spcPct val="120000"/>
              </a:lnSpc>
            </a:pPr>
            <a:r>
              <a:rPr lang="en-GB" sz="1500" b="1"/>
              <a:t>Work Stream 3 – Embed Health Literacy Development: Identify Barriers and Enablers to Implementation and Practice </a:t>
            </a:r>
          </a:p>
          <a:p>
            <a:pPr>
              <a:lnSpc>
                <a:spcPct val="120000"/>
              </a:lnSpc>
            </a:pPr>
            <a:r>
              <a:rPr lang="en-GB" b="1"/>
              <a:t>Objective: </a:t>
            </a:r>
            <a:r>
              <a:rPr lang="en-GB" b="0"/>
              <a:t>Improve health literacy across the city through the integration of learning and development resources into existing projects and processes.</a:t>
            </a:r>
          </a:p>
          <a:p>
            <a:pPr>
              <a:lnSpc>
                <a:spcPct val="120000"/>
              </a:lnSpc>
            </a:pPr>
            <a:r>
              <a:rPr lang="en-GB" b="1"/>
              <a:t>Projects: </a:t>
            </a:r>
            <a:r>
              <a:rPr lang="en-GB" b="0"/>
              <a:t>Spiral Curriculum Health Literacy Apprenticeship Modules</a:t>
            </a:r>
          </a:p>
          <a:p>
            <a:endParaRPr lang="en-GB" b="0"/>
          </a:p>
        </p:txBody>
      </p:sp>
    </p:spTree>
    <p:extLst>
      <p:ext uri="{BB962C8B-B14F-4D97-AF65-F5344CB8AC3E}">
        <p14:creationId xmlns:p14="http://schemas.microsoft.com/office/powerpoint/2010/main" val="12410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5A979-D3A6-4D67-9ADB-482617E9010D}"/>
              </a:ext>
            </a:extLst>
          </p:cNvPr>
          <p:cNvSpPr>
            <a:spLocks noGrp="1"/>
          </p:cNvSpPr>
          <p:nvPr>
            <p:ph type="title"/>
          </p:nvPr>
        </p:nvSpPr>
        <p:spPr/>
        <p:txBody>
          <a:bodyPr>
            <a:normAutofit/>
          </a:bodyPr>
          <a:lstStyle/>
          <a:p>
            <a:r>
              <a:rPr lang="en-GB" sz="3200"/>
              <a:t>Aims of this Evaluation Report</a:t>
            </a:r>
          </a:p>
        </p:txBody>
      </p:sp>
      <p:sp>
        <p:nvSpPr>
          <p:cNvPr id="3" name="Text Placeholder 2">
            <a:extLst>
              <a:ext uri="{FF2B5EF4-FFF2-40B4-BE49-F238E27FC236}">
                <a16:creationId xmlns:a16="http://schemas.microsoft.com/office/drawing/2014/main" id="{4B841290-2456-44D1-AC09-01C23AB48D4E}"/>
              </a:ext>
            </a:extLst>
          </p:cNvPr>
          <p:cNvSpPr>
            <a:spLocks noGrp="1"/>
          </p:cNvSpPr>
          <p:nvPr>
            <p:ph type="body" sz="quarter" idx="14"/>
          </p:nvPr>
        </p:nvSpPr>
        <p:spPr>
          <a:xfrm>
            <a:off x="350922" y="967348"/>
            <a:ext cx="6501854" cy="4446331"/>
          </a:xfrm>
        </p:spPr>
        <p:txBody>
          <a:bodyPr>
            <a:normAutofit fontScale="92500" lnSpcReduction="20000"/>
          </a:bodyPr>
          <a:lstStyle/>
          <a:p>
            <a:pPr>
              <a:lnSpc>
                <a:spcPct val="120000"/>
              </a:lnSpc>
              <a:spcBef>
                <a:spcPts val="1000"/>
              </a:spcBef>
            </a:pPr>
            <a:r>
              <a:rPr lang="en-GB" sz="1400" b="0"/>
              <a:t>The aim of this final evaluation report is to evaluate the three COTP work streams individually and the COTP project as a whole. This will be achieved through reviewing the following elements in the light of the original objectives:</a:t>
            </a:r>
          </a:p>
          <a:p>
            <a:pPr marL="285750" indent="-285750">
              <a:lnSpc>
                <a:spcPct val="120000"/>
              </a:lnSpc>
              <a:spcBef>
                <a:spcPts val="1000"/>
              </a:spcBef>
              <a:buFont typeface="Arial" panose="020B0604020202020204" pitchFamily="34" charset="0"/>
              <a:buChar char="•"/>
            </a:pPr>
            <a:r>
              <a:rPr lang="en-GB" sz="1400" b="0"/>
              <a:t>The design of the project and its activities.</a:t>
            </a:r>
          </a:p>
          <a:p>
            <a:pPr marL="285750" indent="-285750">
              <a:lnSpc>
                <a:spcPct val="120000"/>
              </a:lnSpc>
              <a:spcBef>
                <a:spcPts val="1000"/>
              </a:spcBef>
              <a:buFont typeface="Arial" panose="020B0604020202020204" pitchFamily="34" charset="0"/>
              <a:buChar char="•"/>
            </a:pPr>
            <a:r>
              <a:rPr lang="en-GB" sz="1400" b="0"/>
              <a:t>Lessons learned from implementing the projects (facilitators and barriers).</a:t>
            </a:r>
          </a:p>
          <a:p>
            <a:pPr marL="285750" indent="-285750">
              <a:lnSpc>
                <a:spcPct val="120000"/>
              </a:lnSpc>
              <a:spcBef>
                <a:spcPts val="1000"/>
              </a:spcBef>
              <a:buFont typeface="Arial" panose="020B0604020202020204" pitchFamily="34" charset="0"/>
              <a:buChar char="•"/>
            </a:pPr>
            <a:r>
              <a:rPr lang="en-GB" sz="1400" b="0"/>
              <a:t>Adapting to Covid-19.</a:t>
            </a:r>
          </a:p>
          <a:p>
            <a:pPr marL="285750" indent="-285750">
              <a:lnSpc>
                <a:spcPct val="120000"/>
              </a:lnSpc>
              <a:spcBef>
                <a:spcPts val="1000"/>
              </a:spcBef>
              <a:buFont typeface="Arial" panose="020B0604020202020204" pitchFamily="34" charset="0"/>
              <a:buChar char="•"/>
            </a:pPr>
            <a:r>
              <a:rPr lang="en-GB" sz="1400" b="0"/>
              <a:t>Progress against plans (achievement of original objectives).</a:t>
            </a:r>
          </a:p>
          <a:p>
            <a:pPr marL="285750" indent="-285750">
              <a:lnSpc>
                <a:spcPct val="120000"/>
              </a:lnSpc>
              <a:spcBef>
                <a:spcPts val="1000"/>
              </a:spcBef>
              <a:buFont typeface="Arial" panose="020B0604020202020204" pitchFamily="34" charset="0"/>
              <a:buChar char="•"/>
            </a:pPr>
            <a:r>
              <a:rPr lang="en-GB" sz="1400" b="0"/>
              <a:t>Results of projects.</a:t>
            </a:r>
          </a:p>
          <a:p>
            <a:pPr marL="285750" indent="-285750">
              <a:lnSpc>
                <a:spcPct val="120000"/>
              </a:lnSpc>
              <a:spcBef>
                <a:spcPts val="1000"/>
              </a:spcBef>
              <a:buFont typeface="Arial" panose="020B0604020202020204" pitchFamily="34" charset="0"/>
              <a:buChar char="•"/>
            </a:pPr>
            <a:r>
              <a:rPr lang="en-GB" sz="1400" b="0"/>
              <a:t>Reflections on what might have been done differently.</a:t>
            </a:r>
          </a:p>
          <a:p>
            <a:pPr marL="285750" indent="-285750">
              <a:lnSpc>
                <a:spcPct val="120000"/>
              </a:lnSpc>
              <a:spcBef>
                <a:spcPts val="1000"/>
              </a:spcBef>
              <a:buFont typeface="Arial" panose="020B0604020202020204" pitchFamily="34" charset="0"/>
              <a:buChar char="•"/>
            </a:pPr>
            <a:r>
              <a:rPr lang="en-GB" sz="1400" b="0"/>
              <a:t>The lasting legacy of the project.</a:t>
            </a:r>
          </a:p>
          <a:p>
            <a:pPr marL="285750" indent="-285750">
              <a:lnSpc>
                <a:spcPct val="120000"/>
              </a:lnSpc>
              <a:spcBef>
                <a:spcPts val="1000"/>
              </a:spcBef>
              <a:buFont typeface="Arial" panose="020B0604020202020204" pitchFamily="34" charset="0"/>
              <a:buChar char="•"/>
            </a:pPr>
            <a:r>
              <a:rPr lang="en-GB" sz="1400" b="0"/>
              <a:t>Plans for sustaining project activities. </a:t>
            </a:r>
          </a:p>
          <a:p>
            <a:pPr>
              <a:lnSpc>
                <a:spcPct val="120000"/>
              </a:lnSpc>
              <a:spcBef>
                <a:spcPts val="1000"/>
              </a:spcBef>
            </a:pPr>
            <a:r>
              <a:rPr lang="en-GB" sz="1400" b="0"/>
              <a:t>This report will highlight the achievements of the COTP project and the key lessons from what has worked well and what has been challenging. It will provide lessons and learning for other local authorities who are looking to undertake similar actions and projects in the future.</a:t>
            </a:r>
          </a:p>
        </p:txBody>
      </p:sp>
      <p:sp>
        <p:nvSpPr>
          <p:cNvPr id="4" name="Text Placeholder 3">
            <a:extLst>
              <a:ext uri="{FF2B5EF4-FFF2-40B4-BE49-F238E27FC236}">
                <a16:creationId xmlns:a16="http://schemas.microsoft.com/office/drawing/2014/main" id="{4BE13123-5506-4790-BC42-F157BBF0F096}"/>
              </a:ext>
            </a:extLst>
          </p:cNvPr>
          <p:cNvSpPr>
            <a:spLocks noGrp="1"/>
          </p:cNvSpPr>
          <p:nvPr>
            <p:ph type="body" sz="quarter" idx="15"/>
          </p:nvPr>
        </p:nvSpPr>
        <p:spPr/>
        <p:txBody>
          <a:bodyPr>
            <a:normAutofit/>
          </a:bodyPr>
          <a:lstStyle/>
          <a:p>
            <a:pPr algn="ctr">
              <a:lnSpc>
                <a:spcPct val="120000"/>
              </a:lnSpc>
            </a:pPr>
            <a:r>
              <a:rPr lang="en-GB" sz="1600" b="1"/>
              <a:t>Structure of the Report </a:t>
            </a:r>
          </a:p>
          <a:p>
            <a:pPr>
              <a:lnSpc>
                <a:spcPct val="120000"/>
              </a:lnSpc>
            </a:pPr>
            <a:r>
              <a:rPr lang="en-GB" b="0"/>
              <a:t>The report will follow a structure whereby each work stream will be evaluated under the following headings; description of COTP work stream, findings and discussion: implementation and delivery, findings and discussion: outcomes and impacts, sustainability of initiatives/legacy, conclusions and recommendations. </a:t>
            </a:r>
          </a:p>
          <a:p>
            <a:pPr>
              <a:lnSpc>
                <a:spcPct val="120000"/>
              </a:lnSpc>
            </a:pPr>
            <a:endParaRPr lang="en-GB" sz="600" b="0"/>
          </a:p>
          <a:p>
            <a:pPr>
              <a:lnSpc>
                <a:spcPct val="120000"/>
              </a:lnSpc>
            </a:pPr>
            <a:r>
              <a:rPr lang="en-GB" b="0"/>
              <a:t>There will then be a broad summary of conclusions and recommendations for the COTP project as a whole. </a:t>
            </a:r>
          </a:p>
        </p:txBody>
      </p:sp>
    </p:spTree>
    <p:extLst>
      <p:ext uri="{BB962C8B-B14F-4D97-AF65-F5344CB8AC3E}">
        <p14:creationId xmlns:p14="http://schemas.microsoft.com/office/powerpoint/2010/main" val="1130429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E265-596C-40F8-BDE6-693BD82DD754}"/>
              </a:ext>
            </a:extLst>
          </p:cNvPr>
          <p:cNvSpPr>
            <a:spLocks noGrp="1"/>
          </p:cNvSpPr>
          <p:nvPr>
            <p:ph type="title"/>
          </p:nvPr>
        </p:nvSpPr>
        <p:spPr/>
        <p:txBody>
          <a:bodyPr/>
          <a:lstStyle/>
          <a:p>
            <a:r>
              <a:rPr lang="en-GB" sz="3200"/>
              <a:t>Work Stream 1</a:t>
            </a:r>
            <a:br>
              <a:rPr lang="en-GB" sz="3200"/>
            </a:br>
            <a:r>
              <a:rPr lang="en-GB" sz="3200"/>
              <a:t>Integrate Public Health into Built Environment Processes</a:t>
            </a:r>
          </a:p>
        </p:txBody>
      </p:sp>
    </p:spTree>
    <p:extLst>
      <p:ext uri="{BB962C8B-B14F-4D97-AF65-F5344CB8AC3E}">
        <p14:creationId xmlns:p14="http://schemas.microsoft.com/office/powerpoint/2010/main" val="122633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899D-5FB5-4C5F-A5A8-58E1B6490AB5}"/>
              </a:ext>
            </a:extLst>
          </p:cNvPr>
          <p:cNvSpPr>
            <a:spLocks noGrp="1"/>
          </p:cNvSpPr>
          <p:nvPr>
            <p:ph type="title"/>
          </p:nvPr>
        </p:nvSpPr>
        <p:spPr>
          <a:xfrm>
            <a:off x="299802" y="23020"/>
            <a:ext cx="8815303" cy="1325563"/>
          </a:xfrm>
        </p:spPr>
        <p:txBody>
          <a:bodyPr>
            <a:normAutofit/>
          </a:bodyPr>
          <a:lstStyle/>
          <a:p>
            <a:r>
              <a:rPr lang="en-GB" sz="2000"/>
              <a:t>Description of Work Stream 1</a:t>
            </a:r>
          </a:p>
        </p:txBody>
      </p:sp>
      <p:sp>
        <p:nvSpPr>
          <p:cNvPr id="3" name="Text Placeholder 2">
            <a:extLst>
              <a:ext uri="{FF2B5EF4-FFF2-40B4-BE49-F238E27FC236}">
                <a16:creationId xmlns:a16="http://schemas.microsoft.com/office/drawing/2014/main" id="{1F7BBECB-6B60-4108-A325-6CF9EB14DBE2}"/>
              </a:ext>
            </a:extLst>
          </p:cNvPr>
          <p:cNvSpPr>
            <a:spLocks noGrp="1"/>
          </p:cNvSpPr>
          <p:nvPr>
            <p:ph type="body" sz="quarter" idx="13"/>
          </p:nvPr>
        </p:nvSpPr>
        <p:spPr>
          <a:xfrm>
            <a:off x="299803" y="878300"/>
            <a:ext cx="9258535" cy="1499416"/>
          </a:xfrm>
        </p:spPr>
        <p:txBody>
          <a:bodyPr>
            <a:normAutofit fontScale="92500" lnSpcReduction="20000"/>
          </a:bodyPr>
          <a:lstStyle/>
          <a:p>
            <a:pPr>
              <a:lnSpc>
                <a:spcPct val="120000"/>
              </a:lnSpc>
            </a:pPr>
            <a:r>
              <a:rPr lang="en-GB" b="1"/>
              <a:t>1.1 Aims/Objectives</a:t>
            </a:r>
          </a:p>
          <a:p>
            <a:pPr>
              <a:lnSpc>
                <a:spcPct val="120000"/>
              </a:lnSpc>
            </a:pPr>
            <a:endParaRPr lang="en-GB" sz="400"/>
          </a:p>
          <a:p>
            <a:pPr>
              <a:lnSpc>
                <a:spcPct val="120000"/>
              </a:lnSpc>
            </a:pPr>
            <a:r>
              <a:rPr lang="en-GB"/>
              <a:t>Our aims were:</a:t>
            </a:r>
          </a:p>
          <a:p>
            <a:pPr marL="285750" indent="-285750">
              <a:lnSpc>
                <a:spcPct val="120000"/>
              </a:lnSpc>
              <a:buFont typeface="Arial" panose="020B0604020202020204" pitchFamily="34" charset="0"/>
              <a:buChar char="•"/>
            </a:pPr>
            <a:r>
              <a:rPr lang="en-GB"/>
              <a:t>To create a planning and development system that routinely maximises opportunities for creating </a:t>
            </a:r>
            <a:r>
              <a:rPr lang="en-GB" err="1"/>
              <a:t>salutogenic</a:t>
            </a:r>
            <a:r>
              <a:rPr lang="en-GB"/>
              <a:t> environments, through the adoption of specific policies, practices and frameworks;</a:t>
            </a:r>
          </a:p>
          <a:p>
            <a:pPr marL="285750" indent="-285750">
              <a:lnSpc>
                <a:spcPct val="120000"/>
              </a:lnSpc>
              <a:buFont typeface="Arial" panose="020B0604020202020204" pitchFamily="34" charset="0"/>
              <a:buChar char="•"/>
            </a:pPr>
            <a:r>
              <a:rPr lang="en-GB"/>
              <a:t>To maximise the opportunities to change planning and development policy that routinely offer improvement to the health and wellbeing of the population.</a:t>
            </a:r>
          </a:p>
          <a:p>
            <a:pPr>
              <a:lnSpc>
                <a:spcPct val="120000"/>
              </a:lnSpc>
            </a:pPr>
            <a:endParaRPr lang="en-GB" sz="400"/>
          </a:p>
          <a:p>
            <a:pPr>
              <a:lnSpc>
                <a:spcPct val="120000"/>
              </a:lnSpc>
            </a:pPr>
            <a:r>
              <a:rPr lang="en-GB"/>
              <a:t>Our objectives were to test the limits of our planning and health powers and levers by doing the following:</a:t>
            </a:r>
          </a:p>
        </p:txBody>
      </p:sp>
      <p:sp>
        <p:nvSpPr>
          <p:cNvPr id="4" name="Text Placeholder 3">
            <a:extLst>
              <a:ext uri="{FF2B5EF4-FFF2-40B4-BE49-F238E27FC236}">
                <a16:creationId xmlns:a16="http://schemas.microsoft.com/office/drawing/2014/main" id="{61F6CE3F-22AA-4EC8-9DC3-B306EC70597D}"/>
              </a:ext>
            </a:extLst>
          </p:cNvPr>
          <p:cNvSpPr>
            <a:spLocks noGrp="1"/>
          </p:cNvSpPr>
          <p:nvPr>
            <p:ph type="body" sz="quarter" idx="14"/>
          </p:nvPr>
        </p:nvSpPr>
        <p:spPr>
          <a:xfrm>
            <a:off x="299804" y="2336213"/>
            <a:ext cx="5986696" cy="3799889"/>
          </a:xfrm>
        </p:spPr>
        <p:txBody>
          <a:bodyPr>
            <a:normAutofit fontScale="92500" lnSpcReduction="10000"/>
          </a:bodyPr>
          <a:lstStyle/>
          <a:p>
            <a:pPr marL="285750" indent="-285750">
              <a:spcBef>
                <a:spcPts val="600"/>
              </a:spcBef>
              <a:buFont typeface="Arial" panose="020B0604020202020204" pitchFamily="34" charset="0"/>
              <a:buChar char="•"/>
            </a:pPr>
            <a:r>
              <a:rPr lang="en-GB"/>
              <a:t>Building a case to place health/wellbeing within the emerging (refresh) Birmingham Development Plan and supporting planning policy documents;</a:t>
            </a:r>
          </a:p>
          <a:p>
            <a:pPr marL="285750" indent="-285750">
              <a:spcBef>
                <a:spcPts val="600"/>
              </a:spcBef>
              <a:buFont typeface="Arial" panose="020B0604020202020204" pitchFamily="34" charset="0"/>
              <a:buChar char="•"/>
            </a:pPr>
            <a:r>
              <a:rPr lang="en-GB"/>
              <a:t>Ensuring that planning and development decisions prioritise health and wellbeing opportunities for the population;</a:t>
            </a:r>
          </a:p>
          <a:p>
            <a:pPr marL="285750" indent="-285750">
              <a:spcBef>
                <a:spcPts val="600"/>
              </a:spcBef>
              <a:buFont typeface="Arial" panose="020B0604020202020204" pitchFamily="34" charset="0"/>
              <a:buChar char="•"/>
            </a:pPr>
            <a:r>
              <a:rPr lang="en-GB"/>
              <a:t>Ensuring that the developer toolkit (a toolkit designed to engage planning applicants at the earliest stage of the planning and development process) is embedded into planning policy and is routinely used to create better health and wellbeing outcomes for our citizens;</a:t>
            </a:r>
          </a:p>
          <a:p>
            <a:pPr marL="285750" indent="-285750">
              <a:spcBef>
                <a:spcPts val="600"/>
              </a:spcBef>
              <a:buFont typeface="Arial" panose="020B0604020202020204" pitchFamily="34" charset="0"/>
              <a:buChar char="•"/>
            </a:pPr>
            <a:r>
              <a:rPr lang="en-GB"/>
              <a:t>Ensuring that section 106 funds are routinely considered, and wherever possible, awarded to work that will improve health and wellbeing;</a:t>
            </a:r>
          </a:p>
          <a:p>
            <a:pPr marL="285750" indent="-285750">
              <a:spcBef>
                <a:spcPts val="600"/>
              </a:spcBef>
              <a:buFont typeface="Arial" panose="020B0604020202020204" pitchFamily="34" charset="0"/>
              <a:buChar char="•"/>
            </a:pPr>
            <a:r>
              <a:rPr lang="en-GB"/>
              <a:t>Ensuring that there are mechanisms for communities to express their health needs during the planning process;</a:t>
            </a:r>
          </a:p>
          <a:p>
            <a:pPr marL="285750" indent="-285750">
              <a:spcBef>
                <a:spcPts val="600"/>
              </a:spcBef>
              <a:buFont typeface="Arial" panose="020B0604020202020204" pitchFamily="34" charset="0"/>
              <a:buChar char="•"/>
            </a:pPr>
            <a:r>
              <a:rPr lang="en-GB"/>
              <a:t>Creating environments that allow people to make healthier lifestyle choices, and will impact upon the wider determinants that drive obesity. They include access to safe, abundant physical spaces to be able to participate in habitual/planned physical activity, safer connectivity to encourage active travel, opportunities for community food growing at scale, and opportunities to provide better food/nutrition options, avoiding monopolisation by major retailers and those retailers who routinely provide unhealthy options and encourage poor food and nutrition choices.</a:t>
            </a:r>
          </a:p>
        </p:txBody>
      </p:sp>
      <p:sp>
        <p:nvSpPr>
          <p:cNvPr id="5" name="Text Placeholder 4">
            <a:extLst>
              <a:ext uri="{FF2B5EF4-FFF2-40B4-BE49-F238E27FC236}">
                <a16:creationId xmlns:a16="http://schemas.microsoft.com/office/drawing/2014/main" id="{A757F6CD-0566-4D32-82BF-F8ECE9DA6CBA}"/>
              </a:ext>
            </a:extLst>
          </p:cNvPr>
          <p:cNvSpPr>
            <a:spLocks noGrp="1"/>
          </p:cNvSpPr>
          <p:nvPr>
            <p:ph type="body" sz="quarter" idx="15"/>
          </p:nvPr>
        </p:nvSpPr>
        <p:spPr>
          <a:xfrm rot="21434657">
            <a:off x="6542594" y="2949962"/>
            <a:ext cx="3028325" cy="2012472"/>
          </a:xfrm>
        </p:spPr>
        <p:txBody>
          <a:bodyPr>
            <a:normAutofit/>
          </a:bodyPr>
          <a:lstStyle/>
          <a:p>
            <a:pPr algn="ctr"/>
            <a:r>
              <a:rPr lang="en-GB" sz="1600" b="1"/>
              <a:t>Original COTP Work Programme</a:t>
            </a:r>
            <a:endParaRPr lang="en-GB" sz="400"/>
          </a:p>
          <a:p>
            <a:r>
              <a:rPr lang="en-GB" sz="1600"/>
              <a:t>WP1 Planning and Development – Identifying the Key Levers, Baseline Mapping and Achievement of Time-Sensitive Opportunities</a:t>
            </a:r>
          </a:p>
        </p:txBody>
      </p:sp>
    </p:spTree>
    <p:extLst>
      <p:ext uri="{BB962C8B-B14F-4D97-AF65-F5344CB8AC3E}">
        <p14:creationId xmlns:p14="http://schemas.microsoft.com/office/powerpoint/2010/main" val="3124624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899D-5FB5-4C5F-A5A8-58E1B6490AB5}"/>
              </a:ext>
            </a:extLst>
          </p:cNvPr>
          <p:cNvSpPr>
            <a:spLocks noGrp="1"/>
          </p:cNvSpPr>
          <p:nvPr>
            <p:ph type="title"/>
          </p:nvPr>
        </p:nvSpPr>
        <p:spPr>
          <a:xfrm>
            <a:off x="350922" y="-1414488"/>
            <a:ext cx="8815303" cy="1325563"/>
          </a:xfrm>
        </p:spPr>
        <p:txBody>
          <a:bodyPr/>
          <a:lstStyle/>
          <a:p>
            <a:r>
              <a:rPr lang="en-GB" b="0"/>
              <a:t>Rationale</a:t>
            </a:r>
          </a:p>
        </p:txBody>
      </p:sp>
      <p:sp>
        <p:nvSpPr>
          <p:cNvPr id="3" name="Text Placeholder 2">
            <a:extLst>
              <a:ext uri="{FF2B5EF4-FFF2-40B4-BE49-F238E27FC236}">
                <a16:creationId xmlns:a16="http://schemas.microsoft.com/office/drawing/2014/main" id="{1F7BBECB-6B60-4108-A325-6CF9EB14DBE2}"/>
              </a:ext>
            </a:extLst>
          </p:cNvPr>
          <p:cNvSpPr>
            <a:spLocks noGrp="1"/>
          </p:cNvSpPr>
          <p:nvPr>
            <p:ph type="body" sz="quarter" idx="13"/>
          </p:nvPr>
        </p:nvSpPr>
        <p:spPr>
          <a:xfrm>
            <a:off x="299803" y="342295"/>
            <a:ext cx="9258535" cy="2403683"/>
          </a:xfrm>
        </p:spPr>
        <p:txBody>
          <a:bodyPr>
            <a:normAutofit lnSpcReduction="10000"/>
          </a:bodyPr>
          <a:lstStyle/>
          <a:p>
            <a:pPr>
              <a:lnSpc>
                <a:spcPct val="110000"/>
              </a:lnSpc>
              <a:spcBef>
                <a:spcPts val="600"/>
              </a:spcBef>
            </a:pPr>
            <a:r>
              <a:rPr lang="en-GB" b="1"/>
              <a:t>1.2.1 Rationale Behind the Work Stream </a:t>
            </a:r>
            <a:endParaRPr lang="en-GB"/>
          </a:p>
          <a:p>
            <a:pPr marL="285750" indent="-285750">
              <a:lnSpc>
                <a:spcPct val="110000"/>
              </a:lnSpc>
              <a:spcBef>
                <a:spcPts val="600"/>
              </a:spcBef>
              <a:buFont typeface="Arial" panose="020B0604020202020204" pitchFamily="34" charset="0"/>
              <a:buChar char="•"/>
            </a:pPr>
            <a:r>
              <a:rPr lang="en-GB"/>
              <a:t>The environment we live in impacts our health. By creating healthier built and natural environments we can prevent premature mortality and disease, enhance social cohesion and encourage physical activity. In contrast, a poorly designed built environment can adversely impact upon population health and lead to inequalities in both health and wellbeing. </a:t>
            </a:r>
          </a:p>
          <a:p>
            <a:pPr marL="285750" indent="-285750">
              <a:lnSpc>
                <a:spcPct val="110000"/>
              </a:lnSpc>
              <a:spcBef>
                <a:spcPts val="600"/>
              </a:spcBef>
              <a:buFont typeface="Arial" panose="020B0604020202020204" pitchFamily="34" charset="0"/>
              <a:buChar char="•"/>
            </a:pPr>
            <a:r>
              <a:rPr lang="en-GB"/>
              <a:t>When done well, combining planning and health can achieve measurable improvements for the environment, whilst ensuring economic growth and reducing costs, complexity and delays for developers.</a:t>
            </a:r>
          </a:p>
          <a:p>
            <a:pPr marL="285750" indent="-285750">
              <a:lnSpc>
                <a:spcPct val="110000"/>
              </a:lnSpc>
              <a:spcBef>
                <a:spcPts val="600"/>
              </a:spcBef>
              <a:buFont typeface="Arial" panose="020B0604020202020204" pitchFamily="34" charset="0"/>
              <a:buChar char="•"/>
            </a:pPr>
            <a:r>
              <a:rPr lang="en-GB"/>
              <a:t>Birmingham, as the 2nd city, is behind in its application of health/wellbeing as a priority within its own planning and development functions, and we can learn from other cities to address this imbalance, and look to innovate where there are gaps.</a:t>
            </a:r>
          </a:p>
        </p:txBody>
      </p:sp>
      <p:sp>
        <p:nvSpPr>
          <p:cNvPr id="4" name="Text Placeholder 3">
            <a:extLst>
              <a:ext uri="{FF2B5EF4-FFF2-40B4-BE49-F238E27FC236}">
                <a16:creationId xmlns:a16="http://schemas.microsoft.com/office/drawing/2014/main" id="{61F6CE3F-22AA-4EC8-9DC3-B306EC70597D}"/>
              </a:ext>
            </a:extLst>
          </p:cNvPr>
          <p:cNvSpPr>
            <a:spLocks noGrp="1"/>
          </p:cNvSpPr>
          <p:nvPr>
            <p:ph type="body" sz="quarter" idx="14"/>
          </p:nvPr>
        </p:nvSpPr>
        <p:spPr>
          <a:xfrm>
            <a:off x="299804" y="2586788"/>
            <a:ext cx="5986696" cy="3368839"/>
          </a:xfrm>
        </p:spPr>
        <p:txBody>
          <a:bodyPr>
            <a:normAutofit lnSpcReduction="10000"/>
          </a:bodyPr>
          <a:lstStyle/>
          <a:p>
            <a:pPr marL="285750" indent="-285750">
              <a:lnSpc>
                <a:spcPct val="110000"/>
              </a:lnSpc>
              <a:spcBef>
                <a:spcPts val="600"/>
              </a:spcBef>
              <a:buFont typeface="Arial" panose="020B0604020202020204" pitchFamily="34" charset="0"/>
              <a:buChar char="•"/>
            </a:pPr>
            <a:r>
              <a:rPr lang="en-GB"/>
              <a:t>Through working with the BCC planning team and other council departments, we can demonstrate the importance of coproduction and emphasise the cross over between our priorities. This stresses the importance of a whole system approach, which cannot be achieved by a single department.</a:t>
            </a:r>
          </a:p>
          <a:p>
            <a:pPr>
              <a:lnSpc>
                <a:spcPct val="110000"/>
              </a:lnSpc>
              <a:spcBef>
                <a:spcPts val="600"/>
              </a:spcBef>
            </a:pPr>
            <a:r>
              <a:rPr lang="en-GB" b="1"/>
              <a:t>1.2.3 Changes to the initial plan in 2021</a:t>
            </a:r>
          </a:p>
          <a:p>
            <a:pPr>
              <a:spcBef>
                <a:spcPts val="600"/>
              </a:spcBef>
            </a:pPr>
            <a:r>
              <a:rPr lang="en-GB"/>
              <a:t>We broadened our approach to include considering how we could influence other levers that influence public health, planning and land use in Birmingham, including:</a:t>
            </a:r>
          </a:p>
          <a:p>
            <a:pPr marL="285750" indent="-285750">
              <a:spcBef>
                <a:spcPts val="600"/>
              </a:spcBef>
              <a:buFont typeface="Arial" panose="020B0604020202020204" pitchFamily="34" charset="0"/>
              <a:buChar char="•"/>
            </a:pPr>
            <a:r>
              <a:rPr lang="en-GB"/>
              <a:t>Considering the processes involved with land use on a micro level from a community perspective, but considering the barriers to community growing;</a:t>
            </a:r>
          </a:p>
          <a:p>
            <a:pPr marL="285750" indent="-285750">
              <a:spcBef>
                <a:spcPts val="600"/>
              </a:spcBef>
              <a:buFont typeface="Arial" panose="020B0604020202020204" pitchFamily="34" charset="0"/>
              <a:buChar char="•"/>
            </a:pPr>
            <a:r>
              <a:rPr lang="en-GB"/>
              <a:t>Looking at practical solutions for how public health and planning colleagues could work more closely together;</a:t>
            </a:r>
          </a:p>
          <a:p>
            <a:pPr marL="285750" indent="-285750">
              <a:spcBef>
                <a:spcPts val="600"/>
              </a:spcBef>
              <a:buFont typeface="Arial" panose="020B0604020202020204" pitchFamily="34" charset="0"/>
              <a:buChar char="•"/>
            </a:pPr>
            <a:r>
              <a:rPr lang="en-GB"/>
              <a:t>Developing an action plan to ensure a whole system approach.</a:t>
            </a:r>
          </a:p>
          <a:p>
            <a:pPr>
              <a:lnSpc>
                <a:spcPct val="110000"/>
              </a:lnSpc>
              <a:spcBef>
                <a:spcPts val="600"/>
              </a:spcBef>
            </a:pPr>
            <a:endParaRPr lang="en-GB"/>
          </a:p>
        </p:txBody>
      </p:sp>
      <p:sp>
        <p:nvSpPr>
          <p:cNvPr id="5" name="Text Placeholder 4">
            <a:extLst>
              <a:ext uri="{FF2B5EF4-FFF2-40B4-BE49-F238E27FC236}">
                <a16:creationId xmlns:a16="http://schemas.microsoft.com/office/drawing/2014/main" id="{A757F6CD-0566-4D32-82BF-F8ECE9DA6CBA}"/>
              </a:ext>
            </a:extLst>
          </p:cNvPr>
          <p:cNvSpPr>
            <a:spLocks noGrp="1"/>
          </p:cNvSpPr>
          <p:nvPr>
            <p:ph type="body" sz="quarter" idx="15"/>
          </p:nvPr>
        </p:nvSpPr>
        <p:spPr>
          <a:xfrm rot="21434657">
            <a:off x="6542594" y="2949962"/>
            <a:ext cx="3028325" cy="2012472"/>
          </a:xfrm>
        </p:spPr>
        <p:txBody>
          <a:bodyPr>
            <a:normAutofit lnSpcReduction="10000"/>
          </a:bodyPr>
          <a:lstStyle/>
          <a:p>
            <a:pPr algn="ctr"/>
            <a:r>
              <a:rPr lang="en-GB" sz="1600" b="1"/>
              <a:t>Impact of COVID-19</a:t>
            </a:r>
          </a:p>
          <a:p>
            <a:r>
              <a:rPr lang="en-GB" sz="1600"/>
              <a:t>Progress in this work stream slowed during the pandemic. When momentum built back in 2021 we reviewed how a whole system approach to planning and public health could be embedded.</a:t>
            </a:r>
          </a:p>
        </p:txBody>
      </p:sp>
    </p:spTree>
    <p:extLst>
      <p:ext uri="{BB962C8B-B14F-4D97-AF65-F5344CB8AC3E}">
        <p14:creationId xmlns:p14="http://schemas.microsoft.com/office/powerpoint/2010/main" val="68549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ADF1D1E5-03ED-42AE-835C-9795C87AC106}"/>
              </a:ext>
              <a:ext uri="{C183D7F6-B498-43B3-948B-1728B52AA6E4}">
                <adec:decorative xmlns:adec="http://schemas.microsoft.com/office/drawing/2017/decorative" val="1"/>
              </a:ext>
            </a:extLst>
          </p:cNvPr>
          <p:cNvSpPr>
            <a:spLocks noGrp="1"/>
          </p:cNvSpPr>
          <p:nvPr>
            <p:ph type="title"/>
          </p:nvPr>
        </p:nvSpPr>
        <p:spPr>
          <a:xfrm>
            <a:off x="681038" y="-1325563"/>
            <a:ext cx="8543925" cy="1325563"/>
          </a:xfrm>
        </p:spPr>
        <p:txBody>
          <a:bodyPr vert="horz" lIns="91440" tIns="45720" rIns="91440" bIns="45720" rtlCol="0" anchor="b">
            <a:normAutofit/>
          </a:bodyPr>
          <a:lstStyle/>
          <a:p>
            <a:r>
              <a:rPr lang="en-GB" b="0"/>
              <a:t>Wider Policy Context</a:t>
            </a:r>
          </a:p>
        </p:txBody>
      </p:sp>
      <p:sp>
        <p:nvSpPr>
          <p:cNvPr id="4" name="Text Placeholder 3">
            <a:extLst>
              <a:ext uri="{FF2B5EF4-FFF2-40B4-BE49-F238E27FC236}">
                <a16:creationId xmlns:a16="http://schemas.microsoft.com/office/drawing/2014/main" id="{37EFB973-4714-4282-A389-DE38C47C42E8}"/>
              </a:ext>
            </a:extLst>
          </p:cNvPr>
          <p:cNvSpPr>
            <a:spLocks noGrp="1"/>
          </p:cNvSpPr>
          <p:nvPr>
            <p:ph type="body" sz="quarter" idx="14"/>
          </p:nvPr>
        </p:nvSpPr>
        <p:spPr>
          <a:xfrm>
            <a:off x="350922" y="381000"/>
            <a:ext cx="6259428" cy="5143500"/>
          </a:xfrm>
        </p:spPr>
        <p:txBody>
          <a:bodyPr>
            <a:normAutofit/>
          </a:bodyPr>
          <a:lstStyle/>
          <a:p>
            <a:pPr>
              <a:lnSpc>
                <a:spcPct val="110000"/>
              </a:lnSpc>
              <a:spcBef>
                <a:spcPts val="1000"/>
              </a:spcBef>
            </a:pPr>
            <a:r>
              <a:rPr lang="en-GB" b="1"/>
              <a:t>1.3 Wider Policy Context </a:t>
            </a:r>
          </a:p>
          <a:p>
            <a:pPr marL="171450" indent="-171450">
              <a:lnSpc>
                <a:spcPct val="110000"/>
              </a:lnSpc>
              <a:spcBef>
                <a:spcPts val="1000"/>
              </a:spcBef>
              <a:buFont typeface="Arial" panose="020B0604020202020204" pitchFamily="34" charset="0"/>
              <a:buChar char="•"/>
            </a:pPr>
            <a:r>
              <a:rPr lang="en-GB"/>
              <a:t>There is national guidance on planning and health through the National Planning Policy Framework. As a public health authority, we have NICE and PHE guidance on planning and health, we also have national good practice published through the Town and Country Planning Association (TCPA).</a:t>
            </a:r>
          </a:p>
          <a:p>
            <a:pPr marL="171450" indent="-171450">
              <a:lnSpc>
                <a:spcPct val="110000"/>
              </a:lnSpc>
              <a:spcBef>
                <a:spcPts val="1000"/>
              </a:spcBef>
              <a:buFont typeface="Arial" panose="020B0604020202020204" pitchFamily="34" charset="0"/>
              <a:buChar char="•"/>
            </a:pPr>
            <a:r>
              <a:rPr lang="en-GB"/>
              <a:t>See</a:t>
            </a:r>
            <a:r>
              <a:rPr lang="en-GB">
                <a:solidFill>
                  <a:srgbClr val="000000"/>
                </a:solidFill>
                <a:ea typeface="Calibri" panose="020F0502020204030204" pitchFamily="34" charset="0"/>
                <a:cs typeface="Times New Roman" panose="02020603050405020304" pitchFamily="18" charset="0"/>
              </a:rPr>
              <a:t> </a:t>
            </a:r>
            <a:r>
              <a:rPr lang="en-GB" u="sng">
                <a:solidFill>
                  <a:srgbClr val="0000FF"/>
                </a:solidFill>
                <a:ea typeface="Calibri" panose="020F0502020204030204" pitchFamily="34" charset="0"/>
                <a:cs typeface="Times New Roman" panose="02020603050405020304" pitchFamily="18" charset="0"/>
                <a:hlinkClick r:id="rId2"/>
              </a:rPr>
              <a:t>National Planning Policy Framework - GOV.UK (www.gov.uk)</a:t>
            </a:r>
            <a:r>
              <a:rPr lang="en-GB">
                <a:ea typeface="Calibri" panose="020F0502020204030204" pitchFamily="34" charset="0"/>
                <a:cs typeface="Times New Roman" panose="02020603050405020304" pitchFamily="18" charset="0"/>
                <a:hlinkClick r:id="rId2"/>
              </a:rPr>
              <a:t>, </a:t>
            </a:r>
            <a:r>
              <a:rPr lang="en-GB" u="sng">
                <a:solidFill>
                  <a:srgbClr val="0000FF"/>
                </a:solidFill>
                <a:ea typeface="Calibri" panose="020F0502020204030204" pitchFamily="34" charset="0"/>
                <a:cs typeface="Times New Roman" panose="02020603050405020304" pitchFamily="18" charset="0"/>
                <a:hlinkClick r:id="rId3"/>
              </a:rPr>
              <a:t>Spatial planning for health: evidence review - GOV.UK (www.gov.uk)</a:t>
            </a:r>
            <a:r>
              <a:rPr lang="en-GB">
                <a:ea typeface="Calibri" panose="020F0502020204030204" pitchFamily="34" charset="0"/>
                <a:cs typeface="Times New Roman" panose="02020603050405020304" pitchFamily="18" charset="0"/>
              </a:rPr>
              <a:t>, </a:t>
            </a:r>
            <a:r>
              <a:rPr lang="en-GB" u="sng">
                <a:solidFill>
                  <a:srgbClr val="0000FF"/>
                </a:solidFill>
                <a:ea typeface="Calibri" panose="020F0502020204030204" pitchFamily="34" charset="0"/>
                <a:cs typeface="Times New Roman" panose="02020603050405020304" pitchFamily="18" charset="0"/>
                <a:hlinkClick r:id="rId4"/>
              </a:rPr>
              <a:t>Healthy Place-making - Town and Country Planning Association (tcpa.org.uk)</a:t>
            </a:r>
            <a:endParaRPr lang="en-GB">
              <a:solidFill>
                <a:srgbClr val="000000"/>
              </a:solidFill>
              <a:ea typeface="Calibri" panose="020F0502020204030204" pitchFamily="34" charset="0"/>
              <a:cs typeface="Times New Roman" panose="02020603050405020304" pitchFamily="18" charset="0"/>
            </a:endParaRPr>
          </a:p>
          <a:p>
            <a:pPr marL="171450" lvl="0" indent="-171450">
              <a:lnSpc>
                <a:spcPct val="110000"/>
              </a:lnSpc>
              <a:spcBef>
                <a:spcPts val="1000"/>
              </a:spcBef>
              <a:buFont typeface="Arial" panose="020B0604020202020204" pitchFamily="34" charset="0"/>
              <a:buChar char="•"/>
            </a:pPr>
            <a:r>
              <a:rPr lang="en-GB">
                <a:ea typeface="Calibri" panose="020F0502020204030204" pitchFamily="34" charset="0"/>
                <a:cs typeface="Times New Roman" panose="02020603050405020304" pitchFamily="18" charset="0"/>
              </a:rPr>
              <a:t>There are untapped powers and levers at a local decision, particularly for new developments,  that we have not yet implemented or tested, including bylaws, local planning policies, through our Birmingham Development Plans and the Supplementary Planning Documents (SPDs). </a:t>
            </a:r>
          </a:p>
          <a:p>
            <a:pPr marL="171450" lvl="0" indent="-171450">
              <a:lnSpc>
                <a:spcPct val="110000"/>
              </a:lnSpc>
              <a:spcBef>
                <a:spcPts val="1000"/>
              </a:spcBef>
              <a:buFont typeface="Arial" panose="020B0604020202020204" pitchFamily="34" charset="0"/>
              <a:buChar char="•"/>
            </a:pPr>
            <a:r>
              <a:rPr lang="en-GB">
                <a:solidFill>
                  <a:srgbClr val="000000"/>
                </a:solidFill>
                <a:ea typeface="Calibri" panose="020F0502020204030204" pitchFamily="34" charset="0"/>
                <a:cs typeface="Times New Roman" panose="02020603050405020304" pitchFamily="18" charset="0"/>
              </a:rPr>
              <a:t>We have been able learn from other cities to address this imbalance and look to innovate where there are gaps.</a:t>
            </a:r>
            <a:endParaRPr lang="en-GB">
              <a:ea typeface="Calibri" panose="020F0502020204030204" pitchFamily="34" charset="0"/>
              <a:cs typeface="Times New Roman" panose="02020603050405020304" pitchFamily="18" charset="0"/>
            </a:endParaRPr>
          </a:p>
          <a:p>
            <a:pPr marL="171450" lvl="0" indent="-171450">
              <a:lnSpc>
                <a:spcPct val="110000"/>
              </a:lnSpc>
              <a:spcBef>
                <a:spcPts val="1000"/>
              </a:spcBef>
              <a:buFont typeface="Arial" panose="020B0604020202020204" pitchFamily="34" charset="0"/>
              <a:buChar char="•"/>
            </a:pPr>
            <a:r>
              <a:rPr lang="en-GB">
                <a:solidFill>
                  <a:srgbClr val="000000"/>
                </a:solidFill>
                <a:ea typeface="Calibri" panose="020F0502020204030204" pitchFamily="34" charset="0"/>
                <a:cs typeface="Times New Roman" panose="02020603050405020304" pitchFamily="18" charset="0"/>
              </a:rPr>
              <a:t>Examples of guidance tool and documents include the London Healthy Urban Development Unit (HUDU) assessment tool and related documents, and the World Health Organisation publication, Healthy Urban Planning (by Hugh Barton and Catherine </a:t>
            </a:r>
            <a:r>
              <a:rPr lang="en-GB" err="1">
                <a:solidFill>
                  <a:srgbClr val="000000"/>
                </a:solidFill>
                <a:ea typeface="Calibri" panose="020F0502020204030204" pitchFamily="34" charset="0"/>
                <a:cs typeface="Times New Roman" panose="02020603050405020304" pitchFamily="18" charset="0"/>
              </a:rPr>
              <a:t>Tsourou</a:t>
            </a:r>
            <a:r>
              <a:rPr lang="en-GB">
                <a:solidFill>
                  <a:srgbClr val="000000"/>
                </a:solidFill>
                <a:ea typeface="Calibri" panose="020F0502020204030204" pitchFamily="34" charset="0"/>
                <a:cs typeface="Times New Roman" panose="02020603050405020304" pitchFamily="18" charset="0"/>
              </a:rPr>
              <a:t>).</a:t>
            </a:r>
            <a:endParaRPr lang="en-GB">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9B152717-1F46-4D40-ADEF-5AEA4DC33DCA}"/>
              </a:ext>
            </a:extLst>
          </p:cNvPr>
          <p:cNvSpPr>
            <a:spLocks noGrp="1"/>
          </p:cNvSpPr>
          <p:nvPr>
            <p:ph type="body" sz="quarter" idx="15"/>
          </p:nvPr>
        </p:nvSpPr>
        <p:spPr>
          <a:xfrm>
            <a:off x="6974246" y="342900"/>
            <a:ext cx="2580832" cy="4415851"/>
          </a:xfrm>
        </p:spPr>
        <p:txBody>
          <a:bodyPr>
            <a:normAutofit/>
          </a:bodyPr>
          <a:lstStyle/>
          <a:p>
            <a:pPr lvl="0" algn="ctr">
              <a:lnSpc>
                <a:spcPct val="107000"/>
              </a:lnSpc>
              <a:spcAft>
                <a:spcPts val="800"/>
              </a:spcAft>
            </a:pPr>
            <a:r>
              <a:rPr lang="en-GB" sz="1500" b="1">
                <a:solidFill>
                  <a:srgbClr val="000000"/>
                </a:solidFill>
                <a:ea typeface="Calibri" panose="020F0502020204030204" pitchFamily="34" charset="0"/>
                <a:cs typeface="Times New Roman" panose="02020603050405020304" pitchFamily="18" charset="0"/>
              </a:rPr>
              <a:t>Learning from other cities</a:t>
            </a:r>
          </a:p>
          <a:p>
            <a:pPr lvl="0">
              <a:lnSpc>
                <a:spcPct val="107000"/>
              </a:lnSpc>
              <a:spcAft>
                <a:spcPts val="800"/>
              </a:spcAft>
            </a:pPr>
            <a:r>
              <a:rPr lang="en-GB">
                <a:solidFill>
                  <a:srgbClr val="000000"/>
                </a:solidFill>
                <a:ea typeface="Calibri" panose="020F0502020204030204" pitchFamily="34" charset="0"/>
                <a:cs typeface="Times New Roman" panose="02020603050405020304" pitchFamily="18" charset="0"/>
              </a:rPr>
              <a:t>Other Local Authorities have been able to share key learning and resources they developed whilst they went through this process which Birmingham has now benefited and learned from. </a:t>
            </a:r>
          </a:p>
          <a:p>
            <a:pPr lvl="0">
              <a:lnSpc>
                <a:spcPct val="107000"/>
              </a:lnSpc>
              <a:spcAft>
                <a:spcPts val="800"/>
              </a:spcAft>
            </a:pPr>
            <a:r>
              <a:rPr lang="en-GB">
                <a:solidFill>
                  <a:srgbClr val="000000"/>
                </a:solidFill>
                <a:ea typeface="Calibri" panose="020F0502020204030204" pitchFamily="34" charset="0"/>
                <a:cs typeface="Times New Roman" panose="02020603050405020304" pitchFamily="18" charset="0"/>
              </a:rPr>
              <a:t>During Autumn 2021, the Food System Team had learning sessions with other Local Authorities in England about how they have utilised their own Health Impact Assessment tools within planning processes, and Nottinghamshire have shared their policy and process documents.</a:t>
            </a:r>
            <a:endParaRPr lang="en-GB">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125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C0AF6A-815D-4FC9-BDC3-C5A2814BBBB1}"/>
              </a:ext>
              <a:ext uri="{C183D7F6-B498-43B3-948B-1728B52AA6E4}">
                <adec:decorative xmlns:adec="http://schemas.microsoft.com/office/drawing/2017/decorative" val="1"/>
              </a:ext>
            </a:extLst>
          </p:cNvPr>
          <p:cNvSpPr>
            <a:spLocks noGrp="1"/>
          </p:cNvSpPr>
          <p:nvPr>
            <p:ph type="title"/>
          </p:nvPr>
        </p:nvSpPr>
        <p:spPr>
          <a:xfrm>
            <a:off x="681038" y="-1421816"/>
            <a:ext cx="8543925" cy="1325563"/>
          </a:xfrm>
        </p:spPr>
        <p:txBody>
          <a:bodyPr vert="horz" lIns="91440" tIns="45720" rIns="91440" bIns="45720" rtlCol="0" anchor="b">
            <a:normAutofit fontScale="90000"/>
          </a:bodyPr>
          <a:lstStyle/>
          <a:p>
            <a:r>
              <a:rPr lang="en-GB" b="0"/>
              <a:t>Embedding public health considerations into planning processes and toolkit content</a:t>
            </a:r>
          </a:p>
        </p:txBody>
      </p:sp>
      <p:sp>
        <p:nvSpPr>
          <p:cNvPr id="3" name="Text Placeholder 2">
            <a:extLst>
              <a:ext uri="{FF2B5EF4-FFF2-40B4-BE49-F238E27FC236}">
                <a16:creationId xmlns:a16="http://schemas.microsoft.com/office/drawing/2014/main" id="{0A7AB81E-630E-4233-A2FC-6463907FA484}"/>
              </a:ext>
            </a:extLst>
          </p:cNvPr>
          <p:cNvSpPr>
            <a:spLocks noGrp="1"/>
          </p:cNvSpPr>
          <p:nvPr>
            <p:ph type="body" sz="quarter" idx="13"/>
          </p:nvPr>
        </p:nvSpPr>
        <p:spPr>
          <a:xfrm>
            <a:off x="299803" y="404059"/>
            <a:ext cx="9258535" cy="1524000"/>
          </a:xfrm>
        </p:spPr>
        <p:txBody>
          <a:bodyPr>
            <a:normAutofit/>
          </a:bodyPr>
          <a:lstStyle/>
          <a:p>
            <a:pPr>
              <a:lnSpc>
                <a:spcPct val="90000"/>
              </a:lnSpc>
              <a:spcBef>
                <a:spcPts val="1000"/>
              </a:spcBef>
            </a:pPr>
            <a:r>
              <a:rPr lang="en-GB" b="1"/>
              <a:t>1.4 Embedding Public Health Considerations into Planning Processes</a:t>
            </a:r>
          </a:p>
          <a:p>
            <a:pPr>
              <a:lnSpc>
                <a:spcPct val="90000"/>
              </a:lnSpc>
              <a:spcBef>
                <a:spcPts val="1000"/>
              </a:spcBef>
            </a:pPr>
            <a:r>
              <a:rPr lang="en-GB"/>
              <a:t>This work stream has explored  planning policy and processes in Birmingham and incorporated consideration  of the health impact of planning proposals in the development of the Healthy City Planning Toolkit. See appendix 1. The intention was that the toolkit will assist in identifying future development of policy and practice for urban planning in Birmingham to further embed health and wellbeing considerations.  The toolkit has been designed with a number of prompts for developers, architects and planners to consider and assess the impact that new developments have on the health and wellbeing of the population. </a:t>
            </a:r>
          </a:p>
          <a:p>
            <a:pPr>
              <a:lnSpc>
                <a:spcPct val="90000"/>
              </a:lnSpc>
              <a:spcBef>
                <a:spcPts val="1000"/>
              </a:spcBef>
            </a:pPr>
            <a:endParaRPr lang="en-GB"/>
          </a:p>
        </p:txBody>
      </p:sp>
      <p:sp>
        <p:nvSpPr>
          <p:cNvPr id="4" name="Text Placeholder 3">
            <a:extLst>
              <a:ext uri="{FF2B5EF4-FFF2-40B4-BE49-F238E27FC236}">
                <a16:creationId xmlns:a16="http://schemas.microsoft.com/office/drawing/2014/main" id="{67D0F2A1-48AD-48F6-8D0B-67253CC660EE}"/>
              </a:ext>
            </a:extLst>
          </p:cNvPr>
          <p:cNvSpPr>
            <a:spLocks noGrp="1"/>
          </p:cNvSpPr>
          <p:nvPr>
            <p:ph type="body" sz="quarter" idx="14"/>
          </p:nvPr>
        </p:nvSpPr>
        <p:spPr>
          <a:xfrm>
            <a:off x="299804" y="1855868"/>
            <a:ext cx="7624996" cy="3605213"/>
          </a:xfrm>
        </p:spPr>
        <p:txBody>
          <a:bodyPr>
            <a:normAutofit/>
          </a:bodyPr>
          <a:lstStyle/>
          <a:p>
            <a:pPr>
              <a:spcBef>
                <a:spcPts val="600"/>
              </a:spcBef>
            </a:pPr>
            <a:r>
              <a:rPr lang="en-GB" b="1">
                <a:ea typeface="Calibri" panose="020F0502020204030204" pitchFamily="34" charset="0"/>
                <a:cs typeface="Times New Roman" panose="02020603050405020304" pitchFamily="18" charset="0"/>
              </a:rPr>
              <a:t>1.4.1 Toolkit Content</a:t>
            </a:r>
          </a:p>
          <a:p>
            <a:pPr>
              <a:spcBef>
                <a:spcPts val="600"/>
              </a:spcBef>
              <a:buFont typeface="+mj-lt"/>
              <a:buAutoNum type="arabicPeriod"/>
            </a:pPr>
            <a:r>
              <a:rPr lang="en-GB" b="1">
                <a:ea typeface="Calibri" panose="020F0502020204030204" pitchFamily="34" charset="0"/>
                <a:cs typeface="Times New Roman" panose="02020603050405020304" pitchFamily="18" charset="0"/>
              </a:rPr>
              <a:t>Overview: </a:t>
            </a:r>
            <a:r>
              <a:rPr lang="en-GB">
                <a:ea typeface="Calibri" panose="020F0502020204030204" pitchFamily="34" charset="0"/>
                <a:cs typeface="Times New Roman" panose="02020603050405020304" pitchFamily="18" charset="0"/>
              </a:rPr>
              <a:t>This section provides guidance as to how the toolkit can be used. It also describes the three zones in which developments can be divided into; the core zone, the walkable zone and the buffer zone.</a:t>
            </a:r>
          </a:p>
          <a:p>
            <a:pPr>
              <a:spcBef>
                <a:spcPts val="600"/>
              </a:spcBef>
              <a:buFont typeface="+mj-lt"/>
              <a:buAutoNum type="arabicPeriod"/>
            </a:pPr>
            <a:r>
              <a:rPr lang="en-GB" b="1">
                <a:ea typeface="Calibri" panose="020F0502020204030204" pitchFamily="34" charset="0"/>
                <a:cs typeface="Times New Roman" panose="02020603050405020304" pitchFamily="18" charset="0"/>
              </a:rPr>
              <a:t>Preliminary Checklist: </a:t>
            </a:r>
            <a:r>
              <a:rPr lang="en-GB">
                <a:ea typeface="Calibri" panose="020F0502020204030204" pitchFamily="34" charset="0"/>
                <a:cs typeface="Times New Roman" panose="02020603050405020304" pitchFamily="18" charset="0"/>
              </a:rPr>
              <a:t>The checklist provides you with an ‘at-a-glance’ summary of the 14 criteria that will form the basis of initial discussions with Public Health and Planning and the areas scrutinised as part of the assessment of the final planning document.</a:t>
            </a:r>
          </a:p>
          <a:p>
            <a:pPr>
              <a:spcBef>
                <a:spcPts val="600"/>
              </a:spcBef>
              <a:buFont typeface="+mj-lt"/>
              <a:buAutoNum type="arabicPeriod"/>
            </a:pPr>
            <a:r>
              <a:rPr lang="en-GB" b="1">
                <a:ea typeface="Calibri" panose="020F0502020204030204" pitchFamily="34" charset="0"/>
                <a:cs typeface="Times New Roman" panose="02020603050405020304" pitchFamily="18" charset="0"/>
              </a:rPr>
              <a:t>Rapid Health Impact Assessment (HIA): </a:t>
            </a:r>
            <a:r>
              <a:rPr lang="en-GB">
                <a:ea typeface="Calibri" panose="020F0502020204030204" pitchFamily="34" charset="0"/>
                <a:cs typeface="Times New Roman" panose="02020603050405020304" pitchFamily="18" charset="0"/>
              </a:rPr>
              <a:t>A HIA ensures that the impact of the development on both health and health inequalities is deliberated and addressed during the planning process. The toolkit includes a HIA template, setting out key questions for consideration.  The assumption is that this will encourage the creation of healthy communities through health-promoting planning.  Key themes include housing quality and design, access to healthcare services and social infrastructure and access to open space and nature, heritage and culture.</a:t>
            </a:r>
          </a:p>
          <a:p>
            <a:pPr>
              <a:spcBef>
                <a:spcPts val="600"/>
              </a:spcBef>
              <a:buFont typeface="+mj-lt"/>
              <a:buAutoNum type="arabicPeriod"/>
            </a:pPr>
            <a:r>
              <a:rPr lang="en-GB" b="1">
                <a:ea typeface="Calibri" panose="020F0502020204030204" pitchFamily="34" charset="0"/>
                <a:cs typeface="Times New Roman" panose="02020603050405020304" pitchFamily="18" charset="0"/>
              </a:rPr>
              <a:t>Guide and Appendices: </a:t>
            </a:r>
            <a:r>
              <a:rPr lang="en-GB">
                <a:ea typeface="Calibri" panose="020F0502020204030204" pitchFamily="34" charset="0"/>
                <a:cs typeface="Times New Roman" panose="02020603050405020304" pitchFamily="18" charset="0"/>
              </a:rPr>
              <a:t>To supplement the HIA, this guide provides links to national and local resources and policy by themed areas, impacts of risk, additional considerations and information.</a:t>
            </a:r>
          </a:p>
        </p:txBody>
      </p:sp>
      <p:sp>
        <p:nvSpPr>
          <p:cNvPr id="5" name="Text Placeholder 4">
            <a:extLst>
              <a:ext uri="{FF2B5EF4-FFF2-40B4-BE49-F238E27FC236}">
                <a16:creationId xmlns:a16="http://schemas.microsoft.com/office/drawing/2014/main" id="{DBB7A6AF-B3A4-487A-9521-87DEBBB9B44D}"/>
              </a:ext>
            </a:extLst>
          </p:cNvPr>
          <p:cNvSpPr>
            <a:spLocks noGrp="1"/>
          </p:cNvSpPr>
          <p:nvPr>
            <p:ph type="body" sz="quarter" idx="15"/>
          </p:nvPr>
        </p:nvSpPr>
        <p:spPr>
          <a:xfrm>
            <a:off x="8065770" y="2480991"/>
            <a:ext cx="1559476" cy="3462609"/>
          </a:xfrm>
        </p:spPr>
        <p:txBody>
          <a:bodyPr>
            <a:normAutofit fontScale="92500"/>
          </a:bodyPr>
          <a:lstStyle/>
          <a:p>
            <a:pPr>
              <a:lnSpc>
                <a:spcPct val="90000"/>
              </a:lnSpc>
            </a:pPr>
            <a:r>
              <a:rPr lang="en-GB"/>
              <a:t>The Toolkit supports the creation of healthy communities through health-promoting planning policies, design and development management in Birmingham.</a:t>
            </a:r>
          </a:p>
          <a:p>
            <a:pPr>
              <a:lnSpc>
                <a:spcPct val="90000"/>
              </a:lnSpc>
            </a:pPr>
            <a:endParaRPr lang="en-GB" sz="600"/>
          </a:p>
          <a:p>
            <a:pPr>
              <a:lnSpc>
                <a:spcPct val="90000"/>
              </a:lnSpc>
            </a:pPr>
            <a:r>
              <a:rPr lang="en-GB"/>
              <a:t>It is also being used to identify aspects of the built environment which have an impact upon the health of Birmingham’s residents.</a:t>
            </a:r>
          </a:p>
        </p:txBody>
      </p:sp>
    </p:spTree>
    <p:extLst>
      <p:ext uri="{BB962C8B-B14F-4D97-AF65-F5344CB8AC3E}">
        <p14:creationId xmlns:p14="http://schemas.microsoft.com/office/powerpoint/2010/main" val="1528620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8FFE5B-970D-4E40-B8D8-E87223AE3881}"/>
              </a:ext>
              <a:ext uri="{C183D7F6-B498-43B3-948B-1728B52AA6E4}">
                <adec:decorative xmlns:adec="http://schemas.microsoft.com/office/drawing/2017/decorative" val="1"/>
              </a:ext>
            </a:extLst>
          </p:cNvPr>
          <p:cNvSpPr>
            <a:spLocks noGrp="1"/>
          </p:cNvSpPr>
          <p:nvPr>
            <p:ph type="title"/>
          </p:nvPr>
        </p:nvSpPr>
        <p:spPr>
          <a:xfrm>
            <a:off x="350922" y="-1438804"/>
            <a:ext cx="8543925" cy="1325563"/>
          </a:xfrm>
        </p:spPr>
        <p:txBody>
          <a:bodyPr vert="horz" lIns="91440" tIns="45720" rIns="91440" bIns="45720" rtlCol="0" anchor="b">
            <a:normAutofit/>
          </a:bodyPr>
          <a:lstStyle/>
          <a:p>
            <a:r>
              <a:rPr lang="en-GB" b="0"/>
              <a:t>Rationale Behind Toolkit Content</a:t>
            </a:r>
          </a:p>
        </p:txBody>
      </p:sp>
      <p:sp>
        <p:nvSpPr>
          <p:cNvPr id="3" name="Text Placeholder 2">
            <a:extLst>
              <a:ext uri="{FF2B5EF4-FFF2-40B4-BE49-F238E27FC236}">
                <a16:creationId xmlns:a16="http://schemas.microsoft.com/office/drawing/2014/main" id="{4B841290-2456-44D1-AC09-01C23AB48D4E}"/>
              </a:ext>
            </a:extLst>
          </p:cNvPr>
          <p:cNvSpPr>
            <a:spLocks noGrp="1"/>
          </p:cNvSpPr>
          <p:nvPr>
            <p:ph type="body" sz="quarter" idx="14"/>
          </p:nvPr>
        </p:nvSpPr>
        <p:spPr>
          <a:xfrm>
            <a:off x="266701" y="375920"/>
            <a:ext cx="6501854" cy="5063159"/>
          </a:xfrm>
        </p:spPr>
        <p:txBody>
          <a:bodyPr>
            <a:normAutofit lnSpcReduction="10000"/>
          </a:bodyPr>
          <a:lstStyle/>
          <a:p>
            <a:pPr>
              <a:spcBef>
                <a:spcPts val="1000"/>
              </a:spcBef>
            </a:pPr>
            <a:r>
              <a:rPr lang="en-GB" sz="1400" b="1"/>
              <a:t>1.4.2 Rationale Behind Toolkit Content</a:t>
            </a:r>
          </a:p>
          <a:p>
            <a:pPr marL="285750" indent="-285750">
              <a:spcBef>
                <a:spcPts val="1000"/>
              </a:spcBef>
              <a:buFont typeface="Arial" panose="020B0604020202020204" pitchFamily="34" charset="0"/>
              <a:buChar char="•"/>
            </a:pPr>
            <a:r>
              <a:rPr lang="en-GB" sz="1400"/>
              <a:t>Research for the contents of the toolkit, included reviews of national guidance documents (see section 1.2: wider policy context) and gathering of learning  from other Local Authorities in England from their experience of Health Impact Assessment tools within planning processes, e.g., Nottinghamshire.</a:t>
            </a:r>
          </a:p>
          <a:p>
            <a:pPr marL="285750" indent="-285750">
              <a:spcBef>
                <a:spcPts val="1000"/>
              </a:spcBef>
              <a:buFont typeface="Arial" panose="020B0604020202020204" pitchFamily="34" charset="0"/>
              <a:buChar char="•"/>
            </a:pPr>
            <a:r>
              <a:rPr lang="en-GB" sz="1400"/>
              <a:t>Content was checked with colleagues, including planning and legal as part of the pre-consultation to ensure that the content was correct.</a:t>
            </a:r>
          </a:p>
          <a:p>
            <a:pPr marL="285750" indent="-285750">
              <a:spcBef>
                <a:spcPts val="1000"/>
              </a:spcBef>
              <a:buFont typeface="Arial" panose="020B0604020202020204" pitchFamily="34" charset="0"/>
              <a:buChar char="•"/>
            </a:pPr>
            <a:r>
              <a:rPr lang="en-GB" sz="1400"/>
              <a:t>Public Consultation on the toolkit commenced March 2021. The feedback from public consultation was included in the final design of the toolkit.</a:t>
            </a:r>
          </a:p>
          <a:p>
            <a:pPr marL="285750" indent="-285750">
              <a:spcBef>
                <a:spcPts val="1000"/>
              </a:spcBef>
              <a:buFont typeface="Arial" panose="020B0604020202020204" pitchFamily="34" charset="0"/>
              <a:buChar char="•"/>
            </a:pPr>
            <a:r>
              <a:rPr lang="en-GB" sz="1400"/>
              <a:t>Our toolkit is an evolution of the standard HIA, including protected characteristics and digital technology. We included protected characteristics in as the built environment can contribute to a more equal, inclusive and cohesive society if places, facilities and neighbourhoods are designed to be accessible and inclusive for all. Inclusive design aims to remove the barriers that create undue effort and separation. </a:t>
            </a:r>
          </a:p>
          <a:p>
            <a:pPr marL="285750" indent="-285750">
              <a:spcBef>
                <a:spcPts val="1000"/>
              </a:spcBef>
              <a:buFont typeface="Arial" panose="020B0604020202020204" pitchFamily="34" charset="0"/>
              <a:buChar char="•"/>
            </a:pPr>
            <a:r>
              <a:rPr lang="en-GB" sz="1400"/>
              <a:t>Digital and technology were included as future planning for telecom infrastructure within the initial stages of planning can support new technologies,  consumer choice, and greater connectivity for those who need it. Both these sections provide additional guidance, currently not included in the national framework.</a:t>
            </a:r>
          </a:p>
        </p:txBody>
      </p:sp>
      <p:sp>
        <p:nvSpPr>
          <p:cNvPr id="4" name="Text Placeholder 3">
            <a:extLst>
              <a:ext uri="{FF2B5EF4-FFF2-40B4-BE49-F238E27FC236}">
                <a16:creationId xmlns:a16="http://schemas.microsoft.com/office/drawing/2014/main" id="{4BE13123-5506-4790-BC42-F157BBF0F096}"/>
              </a:ext>
            </a:extLst>
          </p:cNvPr>
          <p:cNvSpPr>
            <a:spLocks noGrp="1"/>
          </p:cNvSpPr>
          <p:nvPr>
            <p:ph type="body" sz="quarter" idx="15"/>
          </p:nvPr>
        </p:nvSpPr>
        <p:spPr>
          <a:xfrm>
            <a:off x="6903576" y="375920"/>
            <a:ext cx="2651502" cy="4411980"/>
          </a:xfrm>
        </p:spPr>
        <p:txBody>
          <a:bodyPr>
            <a:noAutofit/>
          </a:bodyPr>
          <a:lstStyle/>
          <a:p>
            <a:pPr marL="177800" indent="-177800">
              <a:spcBef>
                <a:spcPts val="900"/>
              </a:spcBef>
            </a:pPr>
            <a:r>
              <a:rPr lang="en-GB" b="1">
                <a:ea typeface="Calibri" panose="020F0502020204030204" pitchFamily="34" charset="0"/>
                <a:cs typeface="Times New Roman" panose="02020603050405020304" pitchFamily="18" charset="0"/>
              </a:rPr>
              <a:t>1.4.3 Public Consultation</a:t>
            </a:r>
          </a:p>
          <a:p>
            <a:pPr marL="177800" indent="-177800">
              <a:spcBef>
                <a:spcPts val="900"/>
              </a:spcBef>
              <a:buFont typeface="Arial" panose="020B0604020202020204" pitchFamily="34" charset="0"/>
              <a:buChar char="•"/>
            </a:pPr>
            <a:r>
              <a:rPr lang="en-GB">
                <a:ea typeface="Calibri" panose="020F0502020204030204" pitchFamily="34" charset="0"/>
                <a:cs typeface="Times New Roman" panose="02020603050405020304" pitchFamily="18" charset="0"/>
              </a:rPr>
              <a:t>The public consultation for the Birmingham Healthy City Planning Toolkit went out in March 2021 and continued until June 2021. </a:t>
            </a:r>
          </a:p>
          <a:p>
            <a:pPr marL="177800" indent="-177800">
              <a:spcBef>
                <a:spcPts val="900"/>
              </a:spcBef>
              <a:buFont typeface="Arial" panose="020B0604020202020204" pitchFamily="34" charset="0"/>
              <a:buChar char="•"/>
            </a:pPr>
            <a:r>
              <a:rPr lang="en-GB">
                <a:ea typeface="Calibri" panose="020F0502020204030204" pitchFamily="34" charset="0"/>
                <a:cs typeface="Times New Roman" panose="02020603050405020304" pitchFamily="18" charset="0"/>
              </a:rPr>
              <a:t>For us to get rich feedback, we directly reached out to stakeholders from across the city such as GPs, pharmacies, universities, schools, strategic forums, community partners and more.</a:t>
            </a:r>
          </a:p>
          <a:p>
            <a:pPr marL="177800" indent="-177800">
              <a:spcBef>
                <a:spcPts val="900"/>
              </a:spcBef>
              <a:buFont typeface="Arial" panose="020B0604020202020204" pitchFamily="34" charset="0"/>
              <a:buChar char="•"/>
            </a:pPr>
            <a:r>
              <a:rPr lang="en-GB">
                <a:ea typeface="Calibri" panose="020F0502020204030204" pitchFamily="34" charset="0"/>
                <a:cs typeface="Times New Roman" panose="02020603050405020304" pitchFamily="18" charset="0"/>
              </a:rPr>
              <a:t>A total of 22 responses were received, and all the findings were collated into a report that has been shared with key colleagues in BCC who are driving this project forwards.</a:t>
            </a:r>
          </a:p>
        </p:txBody>
      </p:sp>
    </p:spTree>
    <p:extLst>
      <p:ext uri="{BB962C8B-B14F-4D97-AF65-F5344CB8AC3E}">
        <p14:creationId xmlns:p14="http://schemas.microsoft.com/office/powerpoint/2010/main" val="324227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61BB-97BF-4A50-BA4A-A1F1FEB0289B}"/>
              </a:ext>
            </a:extLst>
          </p:cNvPr>
          <p:cNvSpPr>
            <a:spLocks noGrp="1"/>
          </p:cNvSpPr>
          <p:nvPr>
            <p:ph type="title"/>
          </p:nvPr>
        </p:nvSpPr>
        <p:spPr/>
        <p:txBody>
          <a:bodyPr>
            <a:normAutofit/>
          </a:bodyPr>
          <a:lstStyle/>
          <a:p>
            <a:r>
              <a:rPr lang="en-GB" sz="2000"/>
              <a:t>Executive Summary</a:t>
            </a:r>
            <a:br>
              <a:rPr lang="en-GB" sz="2000"/>
            </a:br>
            <a:r>
              <a:rPr lang="en-GB" sz="2000"/>
              <a:t>Introduction</a:t>
            </a:r>
          </a:p>
        </p:txBody>
      </p:sp>
      <p:sp>
        <p:nvSpPr>
          <p:cNvPr id="3" name="Text Placeholder 2">
            <a:extLst>
              <a:ext uri="{FF2B5EF4-FFF2-40B4-BE49-F238E27FC236}">
                <a16:creationId xmlns:a16="http://schemas.microsoft.com/office/drawing/2014/main" id="{DC8AD6C8-C96E-4A14-B555-B143C8A0CCBD}"/>
              </a:ext>
            </a:extLst>
          </p:cNvPr>
          <p:cNvSpPr>
            <a:spLocks noGrp="1"/>
          </p:cNvSpPr>
          <p:nvPr>
            <p:ph type="body" sz="quarter" idx="13"/>
          </p:nvPr>
        </p:nvSpPr>
        <p:spPr>
          <a:xfrm>
            <a:off x="299803" y="898889"/>
            <a:ext cx="9258535" cy="1736023"/>
          </a:xfrm>
        </p:spPr>
        <p:txBody>
          <a:bodyPr>
            <a:normAutofit/>
          </a:bodyPr>
          <a:lstStyle/>
          <a:p>
            <a:r>
              <a:rPr lang="en-GB"/>
              <a:t>The overarching aim of the Childhood Obesity Trailblazer Programme (COTP) was to create a city which enables all citizens to eat healthily and be active every day, including supporting children and families to achieve a healthy weight. The COTP project was designed to act as a catalyst to address the complex food system in Birmingham, driving forward change in the city.</a:t>
            </a:r>
          </a:p>
          <a:p>
            <a:endParaRPr lang="en-GB" sz="600"/>
          </a:p>
          <a:p>
            <a:r>
              <a:rPr lang="en-GB"/>
              <a:t>This aligns with our Birmingham Food System Strategy, which is the city’s ambitious eight-year approach to creating a bold, sustainable, healthy and thriving food system. This strategy is the outcome of three years of collaboration with</a:t>
            </a:r>
          </a:p>
        </p:txBody>
      </p:sp>
      <p:sp>
        <p:nvSpPr>
          <p:cNvPr id="4" name="Text Placeholder 3">
            <a:extLst>
              <a:ext uri="{FF2B5EF4-FFF2-40B4-BE49-F238E27FC236}">
                <a16:creationId xmlns:a16="http://schemas.microsoft.com/office/drawing/2014/main" id="{7A20F9EB-436F-478B-964E-96848834E1D4}"/>
              </a:ext>
            </a:extLst>
          </p:cNvPr>
          <p:cNvSpPr>
            <a:spLocks noGrp="1"/>
          </p:cNvSpPr>
          <p:nvPr>
            <p:ph type="body" sz="quarter" idx="14"/>
          </p:nvPr>
        </p:nvSpPr>
        <p:spPr>
          <a:xfrm>
            <a:off x="299804" y="2188356"/>
            <a:ext cx="7651666" cy="3492804"/>
          </a:xfrm>
        </p:spPr>
        <p:txBody>
          <a:bodyPr>
            <a:normAutofit/>
          </a:bodyPr>
          <a:lstStyle/>
          <a:p>
            <a:pPr>
              <a:lnSpc>
                <a:spcPct val="90000"/>
              </a:lnSpc>
            </a:pPr>
            <a:r>
              <a:rPr lang="en-GB"/>
              <a:t>partners and citizens; with the key aim of creating a whole-system strategy that demonstrates what we need to enable radical change locally, and shape a food system for all.</a:t>
            </a:r>
          </a:p>
          <a:p>
            <a:pPr>
              <a:lnSpc>
                <a:spcPct val="90000"/>
              </a:lnSpc>
            </a:pPr>
            <a:endParaRPr lang="en-GB" sz="600"/>
          </a:p>
          <a:p>
            <a:pPr>
              <a:lnSpc>
                <a:spcPct val="90000"/>
              </a:lnSpc>
            </a:pPr>
            <a:r>
              <a:rPr lang="en-GB"/>
              <a:t>We aimed to achieve the overarching aims of the COTP through three work streams. Work Stream 1 considered how to integrate public health into built environment processes, Work Stream 2 explored how to capture food system insights and data, and Work Stream 3 looked at health literacy development and identified barriers and enablers to implementation and practice.</a:t>
            </a:r>
          </a:p>
          <a:p>
            <a:pPr>
              <a:lnSpc>
                <a:spcPct val="90000"/>
              </a:lnSpc>
            </a:pPr>
            <a:endParaRPr lang="en-GB" sz="600"/>
          </a:p>
          <a:p>
            <a:pPr lvl="0">
              <a:lnSpc>
                <a:spcPct val="90000"/>
              </a:lnSpc>
              <a:defRPr/>
            </a:pPr>
            <a:r>
              <a:rPr lang="en-GB"/>
              <a:t>The COTP enabled highly influential pieces of work for Birmingham City Council. Three work streams were developed to create a lasting legacy in Birmingham influencing how future projects are carried out. This has involved supporting the creation of a whole system approach to achieving these objectives and strengthening partnership and coordinated working. In addition, it has involved integrating the COTP projects and outputs with other work and initiatives happening within the council and across the city. </a:t>
            </a:r>
          </a:p>
          <a:p>
            <a:pPr lvl="0">
              <a:lnSpc>
                <a:spcPct val="90000"/>
              </a:lnSpc>
              <a:defRPr/>
            </a:pPr>
            <a:endParaRPr lang="en-GB" sz="600"/>
          </a:p>
          <a:p>
            <a:pPr lvl="0">
              <a:lnSpc>
                <a:spcPct val="90000"/>
              </a:lnSpc>
              <a:defRPr/>
            </a:pPr>
            <a:r>
              <a:rPr lang="en-GB"/>
              <a:t>The shift from initially seeing the COTP work streams as a collection of single projects, to working towards broader objectives, has been instrumental in enabling a whole system approach and a joint vision across the council.</a:t>
            </a:r>
          </a:p>
        </p:txBody>
      </p:sp>
      <p:sp>
        <p:nvSpPr>
          <p:cNvPr id="5" name="Text Placeholder 4">
            <a:extLst>
              <a:ext uri="{FF2B5EF4-FFF2-40B4-BE49-F238E27FC236}">
                <a16:creationId xmlns:a16="http://schemas.microsoft.com/office/drawing/2014/main" id="{A63AC229-A68A-448B-B9E6-216AA5AD98EA}"/>
              </a:ext>
            </a:extLst>
          </p:cNvPr>
          <p:cNvSpPr>
            <a:spLocks noGrp="1"/>
          </p:cNvSpPr>
          <p:nvPr>
            <p:ph type="body" sz="quarter" idx="15"/>
          </p:nvPr>
        </p:nvSpPr>
        <p:spPr>
          <a:xfrm>
            <a:off x="8046720" y="2442891"/>
            <a:ext cx="1606868" cy="3480124"/>
          </a:xfrm>
        </p:spPr>
        <p:txBody>
          <a:bodyPr>
            <a:normAutofit/>
          </a:bodyPr>
          <a:lstStyle/>
          <a:p>
            <a:r>
              <a:rPr lang="en-GB" b="1"/>
              <a:t>COTP Leadership</a:t>
            </a:r>
          </a:p>
          <a:p>
            <a:endParaRPr lang="en-GB" sz="600"/>
          </a:p>
          <a:p>
            <a:r>
              <a:rPr lang="en-GB"/>
              <a:t>The COTP work streams have been led by the Public Health Division at Birmingham City Council. Initially led by the Place Team, and then the Food System Team post COVID-19 lockdowns. The University of Birmingham led the evaluation of Work Stream 3</a:t>
            </a:r>
          </a:p>
        </p:txBody>
      </p:sp>
    </p:spTree>
    <p:extLst>
      <p:ext uri="{BB962C8B-B14F-4D97-AF65-F5344CB8AC3E}">
        <p14:creationId xmlns:p14="http://schemas.microsoft.com/office/powerpoint/2010/main" val="134536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F4246E6-E77E-4424-9E23-FF74D920312D}"/>
              </a:ext>
              <a:ext uri="{C183D7F6-B498-43B3-948B-1728B52AA6E4}">
                <adec:decorative xmlns:adec="http://schemas.microsoft.com/office/drawing/2017/decorative" val="1"/>
              </a:ext>
            </a:extLst>
          </p:cNvPr>
          <p:cNvSpPr>
            <a:spLocks noGrp="1"/>
          </p:cNvSpPr>
          <p:nvPr>
            <p:ph type="title"/>
          </p:nvPr>
        </p:nvSpPr>
        <p:spPr>
          <a:xfrm>
            <a:off x="256676" y="-1530990"/>
            <a:ext cx="8815303" cy="1325563"/>
          </a:xfrm>
        </p:spPr>
        <p:txBody>
          <a:bodyPr/>
          <a:lstStyle/>
          <a:p>
            <a:r>
              <a:rPr lang="en-GB" b="0"/>
              <a:t>Action Plan and Use of the Toolkit</a:t>
            </a:r>
          </a:p>
        </p:txBody>
      </p:sp>
      <p:sp>
        <p:nvSpPr>
          <p:cNvPr id="3" name="Text Placeholder 2">
            <a:extLst>
              <a:ext uri="{FF2B5EF4-FFF2-40B4-BE49-F238E27FC236}">
                <a16:creationId xmlns:a16="http://schemas.microsoft.com/office/drawing/2014/main" id="{45083DFE-4B1D-4AC6-98A3-2DF7917E62FB}"/>
              </a:ext>
            </a:extLst>
          </p:cNvPr>
          <p:cNvSpPr>
            <a:spLocks noGrp="1"/>
          </p:cNvSpPr>
          <p:nvPr>
            <p:ph type="body" sz="quarter" idx="13"/>
          </p:nvPr>
        </p:nvSpPr>
        <p:spPr>
          <a:xfrm>
            <a:off x="256676" y="764710"/>
            <a:ext cx="9258535" cy="2170067"/>
          </a:xfrm>
        </p:spPr>
        <p:txBody>
          <a:bodyPr/>
          <a:lstStyle/>
          <a:p>
            <a:pPr>
              <a:spcBef>
                <a:spcPts val="1000"/>
              </a:spcBef>
            </a:pPr>
            <a:r>
              <a:rPr lang="en-GB" b="1">
                <a:ea typeface="Calibri" panose="020F0502020204030204" pitchFamily="34" charset="0"/>
                <a:cs typeface="Times New Roman" panose="02020603050405020304" pitchFamily="18" charset="0"/>
              </a:rPr>
              <a:t>1.4.4 Action Plan</a:t>
            </a:r>
          </a:p>
          <a:p>
            <a:pPr marL="285750" indent="-285750">
              <a:spcBef>
                <a:spcPts val="1000"/>
              </a:spcBef>
              <a:buFont typeface="Arial" panose="020B0604020202020204" pitchFamily="34" charset="0"/>
              <a:buChar char="•"/>
            </a:pPr>
            <a:r>
              <a:rPr lang="en-GB">
                <a:ea typeface="Calibri" panose="020F0502020204030204" pitchFamily="34" charset="0"/>
                <a:cs typeface="Times New Roman" panose="02020603050405020304" pitchFamily="18" charset="0"/>
              </a:rPr>
              <a:t>In February 2022, the Food System Team developed an action plan for the Healthy City Planning Toolkit, detailing how the toolkit could be embedded into planning processes in the long term. This action plan was developed through meetings with the BCC planning department, ensuring co-production across council departments.</a:t>
            </a:r>
          </a:p>
          <a:p>
            <a:pPr marL="285750" indent="-285750">
              <a:spcBef>
                <a:spcPts val="1000"/>
              </a:spcBef>
              <a:buFont typeface="Arial" panose="020B0604020202020204" pitchFamily="34" charset="0"/>
              <a:buChar char="•"/>
            </a:pPr>
            <a:r>
              <a:rPr lang="en-GB">
                <a:ea typeface="Calibri" panose="020F0502020204030204" pitchFamily="34" charset="0"/>
                <a:cs typeface="Times New Roman" panose="02020603050405020304" pitchFamily="18" charset="0"/>
              </a:rPr>
              <a:t>The recruitment process for the new Public Health Built Environment Team, who will be responsible for owning and driving this project, has gained momentum with some positions now in post.  </a:t>
            </a:r>
          </a:p>
        </p:txBody>
      </p:sp>
      <p:sp>
        <p:nvSpPr>
          <p:cNvPr id="4" name="Text Placeholder 3">
            <a:extLst>
              <a:ext uri="{FF2B5EF4-FFF2-40B4-BE49-F238E27FC236}">
                <a16:creationId xmlns:a16="http://schemas.microsoft.com/office/drawing/2014/main" id="{D0B265C5-9011-4377-A2A6-8069DA2DA55C}"/>
              </a:ext>
            </a:extLst>
          </p:cNvPr>
          <p:cNvSpPr>
            <a:spLocks noGrp="1"/>
          </p:cNvSpPr>
          <p:nvPr>
            <p:ph type="body" sz="quarter" idx="14"/>
          </p:nvPr>
        </p:nvSpPr>
        <p:spPr>
          <a:xfrm>
            <a:off x="256676" y="2442411"/>
            <a:ext cx="6024796" cy="3860800"/>
          </a:xfrm>
        </p:spPr>
        <p:txBody>
          <a:bodyPr>
            <a:normAutofit/>
          </a:bodyPr>
          <a:lstStyle/>
          <a:p>
            <a:pPr>
              <a:spcBef>
                <a:spcPts val="1000"/>
              </a:spcBef>
            </a:pPr>
            <a:r>
              <a:rPr lang="en-GB" b="1">
                <a:cs typeface="Times New Roman" panose="02020603050405020304" pitchFamily="18" charset="0"/>
              </a:rPr>
              <a:t>1.4.5 Use of the Toolkit</a:t>
            </a:r>
          </a:p>
          <a:p>
            <a:pPr marL="285750" indent="-285750">
              <a:spcBef>
                <a:spcPts val="1000"/>
              </a:spcBef>
              <a:buFont typeface="Arial" panose="020B0604020202020204" pitchFamily="34" charset="0"/>
              <a:buChar char="•"/>
            </a:pPr>
            <a:r>
              <a:rPr lang="en-GB">
                <a:cs typeface="Times New Roman" panose="02020603050405020304" pitchFamily="18" charset="0"/>
              </a:rPr>
              <a:t>The Planning Toolkit is actively being used by planning colleagues, for example, in Spring 2021 it was utilised as a Health Impact Assessment tool as part of developments at the Edgbaston Reservoir, and Perry Barr Athletes Village for the Commonwealth Games.</a:t>
            </a:r>
          </a:p>
          <a:p>
            <a:pPr marL="285750" indent="-285750">
              <a:spcBef>
                <a:spcPts val="1000"/>
              </a:spcBef>
              <a:buFont typeface="Arial" panose="020B0604020202020204" pitchFamily="34" charset="0"/>
              <a:buChar char="•"/>
            </a:pPr>
            <a:r>
              <a:rPr lang="en-GB">
                <a:cs typeface="Times New Roman" panose="02020603050405020304" pitchFamily="18" charset="0"/>
              </a:rPr>
              <a:t>The Public Health Built Environment Team will work with the BCC planning team to develop a Birmingham version of the policies and processes that have been shared by other Local Authorities, including Nottinghamshire. The planning team and Public Health Environment Team will also work to influence the Birmingham Development Plan that will underpin housing and other developments  over the coming years. </a:t>
            </a:r>
          </a:p>
          <a:p>
            <a:pPr>
              <a:spcBef>
                <a:spcPts val="1000"/>
              </a:spcBef>
            </a:pPr>
            <a:endParaRPr lang="en-GB">
              <a:cs typeface="Times New Roman" panose="02020603050405020304" pitchFamily="18" charset="0"/>
            </a:endParaRPr>
          </a:p>
        </p:txBody>
      </p:sp>
      <p:sp>
        <p:nvSpPr>
          <p:cNvPr id="5" name="Text Placeholder 4">
            <a:extLst>
              <a:ext uri="{FF2B5EF4-FFF2-40B4-BE49-F238E27FC236}">
                <a16:creationId xmlns:a16="http://schemas.microsoft.com/office/drawing/2014/main" id="{3F6314E8-2BC0-4D7E-BB62-289478F346B4}"/>
              </a:ext>
            </a:extLst>
          </p:cNvPr>
          <p:cNvSpPr>
            <a:spLocks noGrp="1"/>
          </p:cNvSpPr>
          <p:nvPr>
            <p:ph type="body" sz="quarter" idx="15"/>
          </p:nvPr>
        </p:nvSpPr>
        <p:spPr>
          <a:xfrm rot="21434657">
            <a:off x="6532046" y="3007684"/>
            <a:ext cx="3075970" cy="1792336"/>
          </a:xfrm>
        </p:spPr>
        <p:txBody>
          <a:bodyPr>
            <a:noAutofit/>
          </a:bodyPr>
          <a:lstStyle/>
          <a:p>
            <a:pPr algn="ctr"/>
            <a:r>
              <a:rPr lang="en-GB" sz="1600" b="1">
                <a:ea typeface="Calibri" panose="020F0502020204030204" pitchFamily="34" charset="0"/>
                <a:cs typeface="Times New Roman" panose="02020603050405020304" pitchFamily="18" charset="0"/>
              </a:rPr>
              <a:t>A Living Document</a:t>
            </a:r>
          </a:p>
          <a:p>
            <a:endParaRPr lang="en-GB" sz="300">
              <a:ea typeface="Calibri" panose="020F0502020204030204" pitchFamily="34" charset="0"/>
              <a:cs typeface="Times New Roman" panose="02020603050405020304" pitchFamily="18" charset="0"/>
            </a:endParaRPr>
          </a:p>
          <a:p>
            <a:r>
              <a:rPr lang="en-GB" sz="1500">
                <a:ea typeface="Calibri" panose="020F0502020204030204" pitchFamily="34" charset="0"/>
                <a:cs typeface="Times New Roman" panose="02020603050405020304" pitchFamily="18" charset="0"/>
              </a:rPr>
              <a:t>The Planning Toolkit is a living document that will be reviewed and developed to embed other public health priorities into planning and development processes as appropriate.</a:t>
            </a:r>
            <a:endParaRPr lang="en-GB" sz="1500">
              <a:cs typeface="Times New Roman" panose="02020603050405020304" pitchFamily="18" charset="0"/>
            </a:endParaRPr>
          </a:p>
        </p:txBody>
      </p:sp>
    </p:spTree>
    <p:extLst>
      <p:ext uri="{BB962C8B-B14F-4D97-AF65-F5344CB8AC3E}">
        <p14:creationId xmlns:p14="http://schemas.microsoft.com/office/powerpoint/2010/main" val="3469912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7371-EB1A-4F1A-B57E-7EC994D9E533}"/>
              </a:ext>
              <a:ext uri="{C183D7F6-B498-43B3-948B-1728B52AA6E4}">
                <adec:decorative xmlns:adec="http://schemas.microsoft.com/office/drawing/2017/decorative" val="1"/>
              </a:ext>
            </a:extLst>
          </p:cNvPr>
          <p:cNvSpPr>
            <a:spLocks noGrp="1"/>
          </p:cNvSpPr>
          <p:nvPr>
            <p:ph type="title"/>
          </p:nvPr>
        </p:nvSpPr>
        <p:spPr>
          <a:xfrm>
            <a:off x="134863" y="-1705242"/>
            <a:ext cx="7728776" cy="1325563"/>
          </a:xfrm>
        </p:spPr>
        <p:txBody>
          <a:bodyPr>
            <a:normAutofit fontScale="90000"/>
          </a:bodyPr>
          <a:lstStyle/>
          <a:p>
            <a:r>
              <a:rPr lang="en-GB" b="0"/>
              <a:t>Creating a whole system approach to public health and planning that continuously evolves – macro and micro level</a:t>
            </a:r>
          </a:p>
        </p:txBody>
      </p:sp>
      <p:sp>
        <p:nvSpPr>
          <p:cNvPr id="3" name="Text Placeholder 2">
            <a:extLst>
              <a:ext uri="{FF2B5EF4-FFF2-40B4-BE49-F238E27FC236}">
                <a16:creationId xmlns:a16="http://schemas.microsoft.com/office/drawing/2014/main" id="{1B02174E-72BB-4FFB-938A-4B194FB9F592}"/>
              </a:ext>
            </a:extLst>
          </p:cNvPr>
          <p:cNvSpPr>
            <a:spLocks noGrp="1"/>
          </p:cNvSpPr>
          <p:nvPr>
            <p:ph type="body" sz="quarter" idx="14"/>
          </p:nvPr>
        </p:nvSpPr>
        <p:spPr>
          <a:xfrm>
            <a:off x="350922" y="209550"/>
            <a:ext cx="5573628" cy="5204129"/>
          </a:xfrm>
        </p:spPr>
        <p:txBody>
          <a:bodyPr>
            <a:normAutofit/>
          </a:bodyPr>
          <a:lstStyle/>
          <a:p>
            <a:pPr>
              <a:lnSpc>
                <a:spcPct val="90000"/>
              </a:lnSpc>
              <a:spcBef>
                <a:spcPts val="1000"/>
              </a:spcBef>
            </a:pPr>
            <a:r>
              <a:rPr lang="en-GB" b="1"/>
              <a:t>1.5 Creating a whole system approach to public health and planning that continuously evolves – macro level:</a:t>
            </a:r>
          </a:p>
          <a:p>
            <a:pPr marL="285750" indent="-285750">
              <a:lnSpc>
                <a:spcPct val="90000"/>
              </a:lnSpc>
              <a:spcBef>
                <a:spcPts val="1000"/>
              </a:spcBef>
              <a:buFont typeface="Arial" panose="020B0604020202020204" pitchFamily="34" charset="0"/>
              <a:buChar char="•"/>
            </a:pPr>
            <a:r>
              <a:rPr lang="en-GB"/>
              <a:t>In the final stages of the COTP project, we expanded our approach considering how our work on the Healthy City Planning Toolkit can link to other areas of work within the council to develop a whole system public health approach to planning. </a:t>
            </a:r>
          </a:p>
          <a:p>
            <a:pPr marL="285750" indent="-285750">
              <a:lnSpc>
                <a:spcPct val="90000"/>
              </a:lnSpc>
              <a:spcBef>
                <a:spcPts val="1000"/>
              </a:spcBef>
              <a:buFont typeface="Arial" panose="020B0604020202020204" pitchFamily="34" charset="0"/>
              <a:buChar char="•"/>
            </a:pPr>
            <a:r>
              <a:rPr lang="en-GB"/>
              <a:t>For example, we have been considering the overlaps with the Compassionate Cities Charter. This work is being carried out by the Older People team within Public Health, which aims to facilitate improved health and wellbeing through kindness, compassion and how we cooperate and support each other.</a:t>
            </a:r>
          </a:p>
          <a:p>
            <a:pPr marL="285750" indent="-285750">
              <a:lnSpc>
                <a:spcPct val="90000"/>
              </a:lnSpc>
              <a:spcBef>
                <a:spcPts val="1000"/>
              </a:spcBef>
              <a:buFont typeface="Arial" panose="020B0604020202020204" pitchFamily="34" charset="0"/>
              <a:buChar char="•"/>
            </a:pPr>
            <a:r>
              <a:rPr lang="en-GB">
                <a:ea typeface="Calibri" panose="020F0502020204030204" pitchFamily="34" charset="0"/>
                <a:cs typeface="Times New Roman" panose="02020603050405020304" pitchFamily="18" charset="0"/>
              </a:rPr>
              <a:t>There is an opportunity to align planning processes with achieving best practice guidelines and tackling the priorities across public health through coordinated approaches and working. </a:t>
            </a:r>
          </a:p>
          <a:p>
            <a:pPr marL="285750" indent="-285750">
              <a:lnSpc>
                <a:spcPct val="90000"/>
              </a:lnSpc>
              <a:spcBef>
                <a:spcPts val="1000"/>
              </a:spcBef>
              <a:buFont typeface="Arial" panose="020B0604020202020204" pitchFamily="34" charset="0"/>
              <a:buChar char="•"/>
            </a:pPr>
            <a:r>
              <a:rPr lang="en-GB">
                <a:ea typeface="Calibri" panose="020F0502020204030204" pitchFamily="34" charset="0"/>
                <a:cs typeface="Times New Roman" panose="02020603050405020304" pitchFamily="18" charset="0"/>
              </a:rPr>
              <a:t>For example, the provision of healthy green spaces and community growing areas achieves several priorities including increasing physical activity, reducing isolation and improving community connections. </a:t>
            </a:r>
          </a:p>
          <a:p>
            <a:pPr marL="285750" indent="-285750">
              <a:lnSpc>
                <a:spcPct val="90000"/>
              </a:lnSpc>
              <a:spcBef>
                <a:spcPts val="1000"/>
              </a:spcBef>
              <a:buFont typeface="Arial" panose="020B0604020202020204" pitchFamily="34" charset="0"/>
              <a:buChar char="•"/>
            </a:pPr>
            <a:r>
              <a:rPr lang="en-GB">
                <a:ea typeface="Calibri" panose="020F0502020204030204" pitchFamily="34" charset="0"/>
                <a:cs typeface="Times New Roman" panose="02020603050405020304" pitchFamily="18" charset="0"/>
              </a:rPr>
              <a:t>We have moved the Healthy City Planning Toolkit Health Impact Assessment from being a static final document to instead being a living document. This means it will be reviewed and evolve so it builds on the latest guidelines and evidence and can therefore be an agile tool with which to tackle the biggest public health challenges related to our built environment.</a:t>
            </a:r>
          </a:p>
          <a:p>
            <a:pPr>
              <a:lnSpc>
                <a:spcPct val="90000"/>
              </a:lnSpc>
              <a:spcBef>
                <a:spcPts val="1000"/>
              </a:spcBef>
            </a:pPr>
            <a:endParaRPr lang="en-GB"/>
          </a:p>
        </p:txBody>
      </p:sp>
      <p:sp>
        <p:nvSpPr>
          <p:cNvPr id="4" name="Text Placeholder 3">
            <a:extLst>
              <a:ext uri="{FF2B5EF4-FFF2-40B4-BE49-F238E27FC236}">
                <a16:creationId xmlns:a16="http://schemas.microsoft.com/office/drawing/2014/main" id="{C6033473-D45B-4E40-A62C-59153967BF35}"/>
              </a:ext>
            </a:extLst>
          </p:cNvPr>
          <p:cNvSpPr>
            <a:spLocks noGrp="1"/>
          </p:cNvSpPr>
          <p:nvPr>
            <p:ph type="body" sz="quarter" idx="15"/>
          </p:nvPr>
        </p:nvSpPr>
        <p:spPr/>
        <p:txBody>
          <a:bodyPr>
            <a:normAutofit lnSpcReduction="10000"/>
          </a:bodyPr>
          <a:lstStyle/>
          <a:p>
            <a:pPr>
              <a:spcBef>
                <a:spcPts val="400"/>
              </a:spcBef>
            </a:pPr>
            <a:r>
              <a:rPr lang="en-GB" b="1">
                <a:ea typeface="Calibri" panose="020F0502020204030204" pitchFamily="34" charset="0"/>
                <a:cs typeface="Times New Roman" panose="02020603050405020304" pitchFamily="18" charset="0"/>
              </a:rPr>
              <a:t>1.6 Creating a whole system approach to public health and planning that continuously evolves – micro level:</a:t>
            </a:r>
          </a:p>
          <a:p>
            <a:pPr marL="171450" indent="-171450">
              <a:spcBef>
                <a:spcPts val="400"/>
              </a:spcBef>
              <a:buFont typeface="Arial" panose="020B0604020202020204" pitchFamily="34" charset="0"/>
              <a:buChar char="•"/>
            </a:pPr>
            <a:r>
              <a:rPr lang="en-GB">
                <a:ea typeface="Calibri" panose="020F0502020204030204" pitchFamily="34" charset="0"/>
                <a:cs typeface="Times New Roman" panose="02020603050405020304" pitchFamily="18" charset="0"/>
              </a:rPr>
              <a:t>In addition, we have been considering how partnership working and improved communication can overcome the barriers within planning and land use processes in our city. </a:t>
            </a:r>
          </a:p>
          <a:p>
            <a:pPr marL="171450" indent="-171450">
              <a:spcBef>
                <a:spcPts val="400"/>
              </a:spcBef>
              <a:buFont typeface="Arial" panose="020B0604020202020204" pitchFamily="34" charset="0"/>
              <a:buChar char="•"/>
            </a:pPr>
            <a:r>
              <a:rPr lang="en-GB">
                <a:ea typeface="Calibri" panose="020F0502020204030204" pitchFamily="34" charset="0"/>
                <a:cs typeface="Times New Roman" panose="02020603050405020304" pitchFamily="18" charset="0"/>
              </a:rPr>
              <a:t>We have worked with The Active Wellbeing Society, who are a member of our Creating a Healthy Food City Forum, to explore how we can improve processes and overcome barriers, so communities can engage with Local Authorities to identify growing sites and release land to local communities for food growing purposes. </a:t>
            </a:r>
          </a:p>
          <a:p>
            <a:pPr marL="171450" indent="-171450">
              <a:spcBef>
                <a:spcPts val="400"/>
              </a:spcBef>
              <a:buFont typeface="Arial" panose="020B0604020202020204" pitchFamily="34" charset="0"/>
              <a:buChar char="•"/>
            </a:pPr>
            <a:r>
              <a:rPr lang="en-GB">
                <a:ea typeface="Calibri" panose="020F0502020204030204" pitchFamily="34" charset="0"/>
                <a:cs typeface="Times New Roman" panose="02020603050405020304" pitchFamily="18" charset="0"/>
              </a:rPr>
              <a:t>Solutions being trialled includes risk assessments and responsibility for safety on the land being held by larger community organisations, rather than individuals. This is forming part of our wider approach to planning and health and improving the city’s food system by empowering communities.</a:t>
            </a:r>
          </a:p>
          <a:p>
            <a:pPr marL="171450" indent="-171450">
              <a:spcBef>
                <a:spcPts val="400"/>
              </a:spcBef>
              <a:buFont typeface="Arial" panose="020B0604020202020204" pitchFamily="34" charset="0"/>
              <a:buChar char="•"/>
            </a:pPr>
            <a:r>
              <a:rPr lang="en-GB">
                <a:ea typeface="Calibri" panose="020F0502020204030204" pitchFamily="34" charset="0"/>
                <a:cs typeface="Times New Roman" panose="02020603050405020304" pitchFamily="18" charset="0"/>
              </a:rPr>
              <a:t>A report on this work will be written later on in 2022 which will be shared on the BCC website. </a:t>
            </a:r>
          </a:p>
        </p:txBody>
      </p:sp>
    </p:spTree>
    <p:extLst>
      <p:ext uri="{BB962C8B-B14F-4D97-AF65-F5344CB8AC3E}">
        <p14:creationId xmlns:p14="http://schemas.microsoft.com/office/powerpoint/2010/main" val="3705217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FBE14-DCED-4AC1-870B-201B4D627BF6}"/>
              </a:ext>
            </a:extLst>
          </p:cNvPr>
          <p:cNvSpPr>
            <a:spLocks noGrp="1"/>
          </p:cNvSpPr>
          <p:nvPr>
            <p:ph type="title"/>
          </p:nvPr>
        </p:nvSpPr>
        <p:spPr>
          <a:xfrm>
            <a:off x="681038" y="530546"/>
            <a:ext cx="8543925" cy="1033144"/>
          </a:xfrm>
        </p:spPr>
        <p:txBody>
          <a:bodyPr>
            <a:normAutofit/>
          </a:bodyPr>
          <a:lstStyle/>
          <a:p>
            <a:r>
              <a:rPr lang="en-GB" sz="2000"/>
              <a:t>Findings and Discussion: Implementation and Delivery</a:t>
            </a:r>
          </a:p>
        </p:txBody>
      </p:sp>
      <p:sp>
        <p:nvSpPr>
          <p:cNvPr id="3" name="Text Placeholder 2">
            <a:extLst>
              <a:ext uri="{FF2B5EF4-FFF2-40B4-BE49-F238E27FC236}">
                <a16:creationId xmlns:a16="http://schemas.microsoft.com/office/drawing/2014/main" id="{19FA4E13-7689-41D3-83C9-FFC8D1172CB6}"/>
              </a:ext>
            </a:extLst>
          </p:cNvPr>
          <p:cNvSpPr>
            <a:spLocks noGrp="1"/>
          </p:cNvSpPr>
          <p:nvPr>
            <p:ph type="body" sz="quarter" idx="14"/>
          </p:nvPr>
        </p:nvSpPr>
        <p:spPr>
          <a:xfrm>
            <a:off x="663661" y="1282701"/>
            <a:ext cx="8705677" cy="1763738"/>
          </a:xfrm>
        </p:spPr>
        <p:txBody>
          <a:bodyPr>
            <a:normAutofit lnSpcReduction="10000"/>
          </a:bodyPr>
          <a:lstStyle/>
          <a:p>
            <a:pPr>
              <a:spcBef>
                <a:spcPts val="600"/>
              </a:spcBef>
            </a:pPr>
            <a:r>
              <a:rPr lang="en-GB" b="1"/>
              <a:t>1.7 Key Feedback from Public Consultation</a:t>
            </a:r>
          </a:p>
          <a:p>
            <a:pPr marL="285750" indent="-285750">
              <a:spcBef>
                <a:spcPts val="600"/>
              </a:spcBef>
              <a:buFont typeface="Arial" panose="020B0604020202020204" pitchFamily="34" charset="0"/>
              <a:buChar char="•"/>
            </a:pPr>
            <a:r>
              <a:rPr lang="en-GB"/>
              <a:t>“The Planning Committee of Birmingham Civic Society consider this a timely and thoroughly considered proposal. We have found in assessing applications that many fail because of a lack of consideration of aspects of design within the Toolkit and having the facilities to assess design in this respect, and better still enforce better design, is very welcome. BCC are to be congratulated for such a thorough document at consultation stage.” </a:t>
            </a:r>
          </a:p>
          <a:p>
            <a:pPr marL="285750" indent="-285750">
              <a:spcBef>
                <a:spcPts val="600"/>
              </a:spcBef>
              <a:buFont typeface="Arial" panose="020B0604020202020204" pitchFamily="34" charset="0"/>
              <a:buChar char="•"/>
            </a:pPr>
            <a:r>
              <a:rPr lang="en-GB"/>
              <a:t>“These proposals have been 10 years in the development, and it is good to see them becoming more formally adopted and integrated into the planning processes.”</a:t>
            </a:r>
          </a:p>
          <a:p>
            <a:endParaRPr lang="en-GB"/>
          </a:p>
        </p:txBody>
      </p:sp>
      <p:sp>
        <p:nvSpPr>
          <p:cNvPr id="4" name="Text Placeholder 3">
            <a:extLst>
              <a:ext uri="{FF2B5EF4-FFF2-40B4-BE49-F238E27FC236}">
                <a16:creationId xmlns:a16="http://schemas.microsoft.com/office/drawing/2014/main" id="{C66A8125-9522-415C-BE01-A09B26466454}"/>
              </a:ext>
            </a:extLst>
          </p:cNvPr>
          <p:cNvSpPr>
            <a:spLocks noGrp="1"/>
          </p:cNvSpPr>
          <p:nvPr>
            <p:ph type="body" sz="quarter" idx="15"/>
          </p:nvPr>
        </p:nvSpPr>
        <p:spPr>
          <a:xfrm>
            <a:off x="663660" y="2971800"/>
            <a:ext cx="6219739" cy="2220511"/>
          </a:xfrm>
        </p:spPr>
        <p:txBody>
          <a:bodyPr>
            <a:normAutofit lnSpcReduction="10000"/>
          </a:bodyPr>
          <a:lstStyle/>
          <a:p>
            <a:pPr marL="285750" indent="-285750">
              <a:spcBef>
                <a:spcPts val="600"/>
              </a:spcBef>
              <a:buFont typeface="Arial" panose="020B0604020202020204" pitchFamily="34" charset="0"/>
              <a:buChar char="•"/>
            </a:pPr>
            <a:r>
              <a:rPr lang="en-GB"/>
              <a:t>“This is a positive initiative towards integrating health in planning…”</a:t>
            </a:r>
          </a:p>
          <a:p>
            <a:pPr marL="285750" indent="-285750">
              <a:spcBef>
                <a:spcPts val="600"/>
              </a:spcBef>
              <a:buFont typeface="Arial" panose="020B0604020202020204" pitchFamily="34" charset="0"/>
              <a:buChar char="•"/>
            </a:pPr>
            <a:r>
              <a:rPr lang="en-GB"/>
              <a:t>"...Without any targets to reach, it becomes a document easy for planners to write around.“</a:t>
            </a:r>
          </a:p>
          <a:p>
            <a:pPr>
              <a:spcBef>
                <a:spcPts val="600"/>
              </a:spcBef>
            </a:pPr>
            <a:r>
              <a:rPr lang="en-GB" b="1"/>
              <a:t>1.7.1 Overall</a:t>
            </a:r>
          </a:p>
          <a:p>
            <a:pPr marL="285750" indent="-285750">
              <a:spcBef>
                <a:spcPts val="600"/>
              </a:spcBef>
              <a:buFont typeface="Arial" panose="020B0604020202020204" pitchFamily="34" charset="0"/>
              <a:buChar char="•"/>
            </a:pPr>
            <a:r>
              <a:rPr lang="en-GB"/>
              <a:t>Most responders strongly agree with the principle of having such a toolkit.</a:t>
            </a:r>
          </a:p>
          <a:p>
            <a:pPr marL="285750" indent="-285750">
              <a:spcBef>
                <a:spcPts val="600"/>
              </a:spcBef>
              <a:buFont typeface="Arial" panose="020B0604020202020204" pitchFamily="34" charset="0"/>
              <a:buChar char="•"/>
            </a:pPr>
            <a:r>
              <a:rPr lang="en-GB"/>
              <a:t>Most responders agree that all the indicators should be in the toolkit.</a:t>
            </a:r>
          </a:p>
          <a:p>
            <a:pPr marL="285750" indent="-285750">
              <a:spcBef>
                <a:spcPts val="600"/>
              </a:spcBef>
              <a:buFont typeface="Arial" panose="020B0604020202020204" pitchFamily="34" charset="0"/>
              <a:buChar char="•"/>
            </a:pPr>
            <a:r>
              <a:rPr lang="en-GB"/>
              <a:t>“This is a timely and thoroughly considered proposal that has allowed the community to bring ideas forward and contribute on how planning can and should impact health positively.”</a:t>
            </a:r>
          </a:p>
        </p:txBody>
      </p:sp>
      <p:pic>
        <p:nvPicPr>
          <p:cNvPr id="7" name="Content Placeholder 6" descr="Pie chart displaying percentage of people who agree with the principle of having such a toolkit. 43% agree strongly with having such a toolkit, 14% agree, 5% strongly disagree, 5% don't know, and 30% didn't answer.">
            <a:extLst>
              <a:ext uri="{FF2B5EF4-FFF2-40B4-BE49-F238E27FC236}">
                <a16:creationId xmlns:a16="http://schemas.microsoft.com/office/drawing/2014/main" id="{0005C241-09D0-4843-AD86-869DACC31463}"/>
              </a:ext>
            </a:extLst>
          </p:cNvPr>
          <p:cNvPicPr>
            <a:picLocks noGrp="1" noChangeAspect="1"/>
          </p:cNvPicPr>
          <p:nvPr>
            <p:ph sz="quarter" idx="16"/>
          </p:nvPr>
        </p:nvPicPr>
        <p:blipFill rotWithShape="1">
          <a:blip r:embed="rId2"/>
          <a:srcRect l="6133" t="3385" r="3026" b="966"/>
          <a:stretch/>
        </p:blipFill>
        <p:spPr>
          <a:xfrm>
            <a:off x="6846781" y="2970213"/>
            <a:ext cx="2538626" cy="2120900"/>
          </a:xfrm>
          <a:prstGeom prst="rect">
            <a:avLst/>
          </a:prstGeom>
        </p:spPr>
      </p:pic>
    </p:spTree>
    <p:extLst>
      <p:ext uri="{BB962C8B-B14F-4D97-AF65-F5344CB8AC3E}">
        <p14:creationId xmlns:p14="http://schemas.microsoft.com/office/powerpoint/2010/main" val="14197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5019-FE2C-4C47-B495-89FA6FEE29B9}"/>
              </a:ext>
              <a:ext uri="{C183D7F6-B498-43B3-948B-1728B52AA6E4}">
                <adec:decorative xmlns:adec="http://schemas.microsoft.com/office/drawing/2017/decorative" val="1"/>
              </a:ext>
            </a:extLst>
          </p:cNvPr>
          <p:cNvSpPr>
            <a:spLocks noGrp="1"/>
          </p:cNvSpPr>
          <p:nvPr>
            <p:ph type="title"/>
          </p:nvPr>
        </p:nvSpPr>
        <p:spPr>
          <a:xfrm>
            <a:off x="825413" y="-976206"/>
            <a:ext cx="8543925" cy="757069"/>
          </a:xfrm>
        </p:spPr>
        <p:txBody>
          <a:bodyPr>
            <a:normAutofit/>
          </a:bodyPr>
          <a:lstStyle/>
          <a:p>
            <a:r>
              <a:rPr lang="en-GB" sz="2000" b="0"/>
              <a:t>Concerns and Outcomes</a:t>
            </a:r>
          </a:p>
        </p:txBody>
      </p:sp>
      <p:sp>
        <p:nvSpPr>
          <p:cNvPr id="3" name="Text Placeholder 2">
            <a:extLst>
              <a:ext uri="{FF2B5EF4-FFF2-40B4-BE49-F238E27FC236}">
                <a16:creationId xmlns:a16="http://schemas.microsoft.com/office/drawing/2014/main" id="{F27059A9-164B-447A-B651-1184BE63230E}"/>
              </a:ext>
            </a:extLst>
          </p:cNvPr>
          <p:cNvSpPr>
            <a:spLocks noGrp="1"/>
          </p:cNvSpPr>
          <p:nvPr>
            <p:ph type="body" sz="quarter" idx="14"/>
          </p:nvPr>
        </p:nvSpPr>
        <p:spPr>
          <a:xfrm>
            <a:off x="663661" y="875489"/>
            <a:ext cx="8705677" cy="4474724"/>
          </a:xfrm>
        </p:spPr>
        <p:txBody>
          <a:bodyPr>
            <a:noAutofit/>
          </a:bodyPr>
          <a:lstStyle/>
          <a:p>
            <a:pPr>
              <a:spcBef>
                <a:spcPts val="1000"/>
              </a:spcBef>
            </a:pPr>
            <a:r>
              <a:rPr lang="en-GB" b="1"/>
              <a:t>1.7.2 Concerns</a:t>
            </a:r>
          </a:p>
          <a:p>
            <a:pPr marL="285750" indent="-285750">
              <a:spcBef>
                <a:spcPts val="1000"/>
              </a:spcBef>
              <a:buFont typeface="Arial" panose="020B0604020202020204" pitchFamily="34" charset="0"/>
              <a:buChar char="•"/>
            </a:pPr>
            <a:r>
              <a:rPr lang="en-GB"/>
              <a:t>“The non-binding status of the toolkit makes it not compulsory for planners to consider or implement.”</a:t>
            </a:r>
          </a:p>
          <a:p>
            <a:pPr marL="285750" indent="-285750">
              <a:spcBef>
                <a:spcPts val="1000"/>
              </a:spcBef>
              <a:buFont typeface="Arial" panose="020B0604020202020204" pitchFamily="34" charset="0"/>
              <a:buChar char="•"/>
            </a:pPr>
            <a:r>
              <a:rPr lang="en-GB"/>
              <a:t>“The toolkit needs to be clearer, more specific and measurable on what exactly developers need to do.”</a:t>
            </a:r>
          </a:p>
          <a:p>
            <a:pPr marL="285750" indent="-285750">
              <a:spcBef>
                <a:spcPts val="1000"/>
              </a:spcBef>
              <a:buFont typeface="Arial" panose="020B0604020202020204" pitchFamily="34" charset="0"/>
              <a:buChar char="•"/>
            </a:pPr>
            <a:r>
              <a:rPr lang="en-GB"/>
              <a:t>“Where will the cost and funding for this come from?”</a:t>
            </a:r>
          </a:p>
          <a:p>
            <a:pPr marL="285750" indent="-285750">
              <a:spcBef>
                <a:spcPts val="1000"/>
              </a:spcBef>
              <a:buFont typeface="Arial" panose="020B0604020202020204" pitchFamily="34" charset="0"/>
              <a:buChar char="•"/>
            </a:pPr>
            <a:r>
              <a:rPr lang="en-GB"/>
              <a:t>“Will it apply to every area or ward in the city?”</a:t>
            </a:r>
          </a:p>
          <a:p>
            <a:pPr marL="285750" indent="-285750">
              <a:spcBef>
                <a:spcPts val="1000"/>
              </a:spcBef>
              <a:buFont typeface="Arial" panose="020B0604020202020204" pitchFamily="34" charset="0"/>
              <a:buChar char="•"/>
            </a:pPr>
            <a:r>
              <a:rPr lang="en-GB"/>
              <a:t>“There is no reference to compliance to BS kitemark scheme, FENSA schemes etc.”</a:t>
            </a:r>
            <a:endParaRPr lang="en-GB" b="1"/>
          </a:p>
          <a:p>
            <a:pPr>
              <a:spcBef>
                <a:spcPts val="1000"/>
              </a:spcBef>
            </a:pPr>
            <a:r>
              <a:rPr lang="en-GB" b="1"/>
              <a:t>1.7.3 Outcomes</a:t>
            </a:r>
          </a:p>
          <a:p>
            <a:pPr marL="285750" indent="-285750">
              <a:spcBef>
                <a:spcPts val="1000"/>
              </a:spcBef>
              <a:buFont typeface="Arial" panose="020B0604020202020204" pitchFamily="34" charset="0"/>
              <a:buChar char="•"/>
            </a:pPr>
            <a:r>
              <a:rPr lang="en-GB"/>
              <a:t>Development of the Healthy City Planning Toolkit as a living document.</a:t>
            </a:r>
          </a:p>
          <a:p>
            <a:pPr marL="285750" indent="-285750">
              <a:spcBef>
                <a:spcPts val="1000"/>
              </a:spcBef>
              <a:buFont typeface="Arial" panose="020B0604020202020204" pitchFamily="34" charset="0"/>
              <a:buChar char="•"/>
            </a:pPr>
            <a:r>
              <a:rPr lang="en-GB"/>
              <a:t>Development of an action plan to implement the Healthy City Planning Toolkit.</a:t>
            </a:r>
          </a:p>
          <a:p>
            <a:pPr marL="285750" indent="-285750">
              <a:spcBef>
                <a:spcPts val="1000"/>
              </a:spcBef>
              <a:buFont typeface="Arial" panose="020B0604020202020204" pitchFamily="34" charset="0"/>
              <a:buChar char="•"/>
            </a:pPr>
            <a:r>
              <a:rPr lang="en-GB"/>
              <a:t>Building relationships with other council departments e.g. BCC planning department, ensuring coproduction across council departments. </a:t>
            </a:r>
          </a:p>
          <a:p>
            <a:pPr marL="285750" indent="-285750">
              <a:spcBef>
                <a:spcPts val="1000"/>
              </a:spcBef>
              <a:buFont typeface="Arial" panose="020B0604020202020204" pitchFamily="34" charset="0"/>
              <a:buChar char="•"/>
            </a:pPr>
            <a:r>
              <a:rPr lang="en-GB"/>
              <a:t>Creation of a new Public Health Built Environment Team, responsible for owning and driving the project.</a:t>
            </a:r>
          </a:p>
          <a:p>
            <a:pPr marL="285750" indent="-285750">
              <a:spcBef>
                <a:spcPts val="1000"/>
              </a:spcBef>
              <a:buFont typeface="Arial" panose="020B0604020202020204" pitchFamily="34" charset="0"/>
              <a:buChar char="•"/>
            </a:pPr>
            <a:r>
              <a:rPr lang="en-GB"/>
              <a:t>Influence over current planning projects, such as the Birmingham Development Plan, highlighting the importance of health with regard to planning policies. </a:t>
            </a:r>
          </a:p>
        </p:txBody>
      </p:sp>
    </p:spTree>
    <p:extLst>
      <p:ext uri="{BB962C8B-B14F-4D97-AF65-F5344CB8AC3E}">
        <p14:creationId xmlns:p14="http://schemas.microsoft.com/office/powerpoint/2010/main" val="3943705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5019-FE2C-4C47-B495-89FA6FEE29B9}"/>
              </a:ext>
              <a:ext uri="{C183D7F6-B498-43B3-948B-1728B52AA6E4}">
                <adec:decorative xmlns:adec="http://schemas.microsoft.com/office/drawing/2017/decorative" val="1"/>
              </a:ext>
            </a:extLst>
          </p:cNvPr>
          <p:cNvSpPr>
            <a:spLocks noGrp="1"/>
          </p:cNvSpPr>
          <p:nvPr>
            <p:ph type="title"/>
          </p:nvPr>
        </p:nvSpPr>
        <p:spPr>
          <a:xfrm>
            <a:off x="825413" y="-976206"/>
            <a:ext cx="8543925" cy="757069"/>
          </a:xfrm>
        </p:spPr>
        <p:txBody>
          <a:bodyPr>
            <a:normAutofit/>
          </a:bodyPr>
          <a:lstStyle/>
          <a:p>
            <a:r>
              <a:rPr lang="en-GB" sz="2000" b="0"/>
              <a:t>Progress Against Objectives</a:t>
            </a:r>
          </a:p>
        </p:txBody>
      </p:sp>
      <p:sp>
        <p:nvSpPr>
          <p:cNvPr id="3" name="Text Placeholder 2">
            <a:extLst>
              <a:ext uri="{FF2B5EF4-FFF2-40B4-BE49-F238E27FC236}">
                <a16:creationId xmlns:a16="http://schemas.microsoft.com/office/drawing/2014/main" id="{F27059A9-164B-447A-B651-1184BE63230E}"/>
              </a:ext>
            </a:extLst>
          </p:cNvPr>
          <p:cNvSpPr>
            <a:spLocks noGrp="1"/>
          </p:cNvSpPr>
          <p:nvPr>
            <p:ph type="body" sz="quarter" idx="14"/>
          </p:nvPr>
        </p:nvSpPr>
        <p:spPr>
          <a:xfrm>
            <a:off x="663661" y="839393"/>
            <a:ext cx="8705677" cy="4474724"/>
          </a:xfrm>
        </p:spPr>
        <p:txBody>
          <a:bodyPr>
            <a:noAutofit/>
          </a:bodyPr>
          <a:lstStyle/>
          <a:p>
            <a:pPr>
              <a:spcBef>
                <a:spcPts val="1000"/>
              </a:spcBef>
            </a:pPr>
            <a:r>
              <a:rPr lang="en-GB" b="1"/>
              <a:t>1.6 Progress against objectives</a:t>
            </a:r>
          </a:p>
          <a:p>
            <a:endParaRPr lang="en-GB" sz="300"/>
          </a:p>
          <a:p>
            <a:pPr>
              <a:spcBef>
                <a:spcPts val="400"/>
              </a:spcBef>
            </a:pPr>
            <a:r>
              <a:rPr lang="en-GB" sz="1250"/>
              <a:t>We have made good progress, but we are still working towards achieving the following objectives:</a:t>
            </a:r>
          </a:p>
          <a:p>
            <a:pPr marL="285750" indent="-285750">
              <a:spcBef>
                <a:spcPts val="400"/>
              </a:spcBef>
              <a:buFont typeface="Arial" panose="020B0604020202020204" pitchFamily="34" charset="0"/>
              <a:buChar char="•"/>
            </a:pPr>
            <a:r>
              <a:rPr lang="en-GB" sz="1250"/>
              <a:t>Building a case to place health/wellbeing within the emerging (refresh) Birmingham Development Plan and supporting planning policy documents;</a:t>
            </a:r>
          </a:p>
          <a:p>
            <a:pPr marL="285750" indent="-285750">
              <a:spcBef>
                <a:spcPts val="400"/>
              </a:spcBef>
              <a:buFont typeface="Arial" panose="020B0604020202020204" pitchFamily="34" charset="0"/>
              <a:buChar char="•"/>
            </a:pPr>
            <a:r>
              <a:rPr lang="en-GB" sz="1250"/>
              <a:t>Ensuring that planning and development decisions prioritise health and wellbeing opportunities for the population;</a:t>
            </a:r>
          </a:p>
          <a:p>
            <a:pPr marL="285750" indent="-285750">
              <a:spcBef>
                <a:spcPts val="400"/>
              </a:spcBef>
              <a:buFont typeface="Arial" panose="020B0604020202020204" pitchFamily="34" charset="0"/>
              <a:buChar char="•"/>
            </a:pPr>
            <a:r>
              <a:rPr lang="en-GB" sz="1250"/>
              <a:t>Ensuring that the developer toolkit (a toolkit designed to engage planning applicants at the earliest stage of the planning and development process) is embedded into planning policy and is routinely used to create better health and wellbeing outcomes for our citizens;</a:t>
            </a:r>
          </a:p>
          <a:p>
            <a:pPr marL="285750" indent="-285750">
              <a:spcBef>
                <a:spcPts val="400"/>
              </a:spcBef>
              <a:buFont typeface="Arial" panose="020B0604020202020204" pitchFamily="34" charset="0"/>
              <a:buChar char="•"/>
            </a:pPr>
            <a:r>
              <a:rPr lang="en-GB" sz="1250"/>
              <a:t>Ensuring that section 106 funds are routinely considered, and wherever possible, awarded to work that will improve health and wellbeing;</a:t>
            </a:r>
          </a:p>
          <a:p>
            <a:pPr marL="285750" indent="-285750">
              <a:spcBef>
                <a:spcPts val="400"/>
              </a:spcBef>
              <a:buFont typeface="Arial" panose="020B0604020202020204" pitchFamily="34" charset="0"/>
              <a:buChar char="•"/>
            </a:pPr>
            <a:r>
              <a:rPr lang="en-GB" sz="1250"/>
              <a:t>Ensuring that there are mechanisms for communities to express their health needs during the planning process;</a:t>
            </a:r>
          </a:p>
          <a:p>
            <a:pPr marL="285750" indent="-285750">
              <a:spcBef>
                <a:spcPts val="400"/>
              </a:spcBef>
              <a:buFont typeface="Arial" panose="020B0604020202020204" pitchFamily="34" charset="0"/>
              <a:buChar char="•"/>
            </a:pPr>
            <a:r>
              <a:rPr lang="en-GB" sz="1250"/>
              <a:t>Creating environments that allow people to make healthier lifestyle choices, and will impact upon the wider determinants that drive obesity. They include access to safe, abundant physical spaces to be able to participate in habitual/planned physical activity, safer connectivity to encourage active travel, opportunities for community food growing at scale, and opportunities to provide better food/nutrition options, avoiding monopolisation by major retailers and those retailers who routinely provide unhealthy options and encourage poor food and nutrition choices.</a:t>
            </a:r>
          </a:p>
          <a:p>
            <a:pPr>
              <a:spcBef>
                <a:spcPts val="400"/>
              </a:spcBef>
            </a:pPr>
            <a:r>
              <a:rPr lang="en-GB" sz="1250"/>
              <a:t>We have the Creating a Healthy City Toolkit, an action plan with steps that are needed next, and have an emerging partnership between public health and planning colleagues, but the journey is still at the early stages in Birmingham.</a:t>
            </a:r>
          </a:p>
        </p:txBody>
      </p:sp>
    </p:spTree>
    <p:extLst>
      <p:ext uri="{BB962C8B-B14F-4D97-AF65-F5344CB8AC3E}">
        <p14:creationId xmlns:p14="http://schemas.microsoft.com/office/powerpoint/2010/main" val="2683225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6314E8-2BC0-4D7E-BB62-289478F346B4}"/>
              </a:ext>
            </a:extLst>
          </p:cNvPr>
          <p:cNvSpPr>
            <a:spLocks noGrp="1"/>
          </p:cNvSpPr>
          <p:nvPr>
            <p:ph type="body" sz="quarter" idx="15"/>
          </p:nvPr>
        </p:nvSpPr>
        <p:spPr>
          <a:xfrm rot="21434657">
            <a:off x="6532046" y="2929864"/>
            <a:ext cx="3075970" cy="1792336"/>
          </a:xfrm>
        </p:spPr>
        <p:txBody>
          <a:bodyPr>
            <a:noAutofit/>
          </a:bodyPr>
          <a:lstStyle/>
          <a:p>
            <a:pPr algn="ctr"/>
            <a:r>
              <a:rPr lang="en-GB" sz="1800" b="1">
                <a:ea typeface="Calibri" panose="020F0502020204030204" pitchFamily="34" charset="0"/>
                <a:cs typeface="Times New Roman" panose="02020603050405020304" pitchFamily="18" charset="0"/>
              </a:rPr>
              <a:t>Review of Planning Processes</a:t>
            </a:r>
          </a:p>
          <a:p>
            <a:endParaRPr lang="en-GB" sz="400">
              <a:ea typeface="Calibri" panose="020F0502020204030204" pitchFamily="34" charset="0"/>
              <a:cs typeface="Times New Roman" panose="02020603050405020304" pitchFamily="18" charset="0"/>
            </a:endParaRPr>
          </a:p>
          <a:p>
            <a:r>
              <a:rPr lang="en-GB" sz="1600">
                <a:cs typeface="Times New Roman" panose="02020603050405020304" pitchFamily="18" charset="0"/>
              </a:rPr>
              <a:t>The Birmingham Development Plan is currently being reviewed and opportunities to influence public health outcomes are being identified.</a:t>
            </a:r>
          </a:p>
        </p:txBody>
      </p:sp>
      <p:sp>
        <p:nvSpPr>
          <p:cNvPr id="4" name="Text Placeholder 3">
            <a:extLst>
              <a:ext uri="{FF2B5EF4-FFF2-40B4-BE49-F238E27FC236}">
                <a16:creationId xmlns:a16="http://schemas.microsoft.com/office/drawing/2014/main" id="{D0B265C5-9011-4377-A2A6-8069DA2DA55C}"/>
              </a:ext>
            </a:extLst>
          </p:cNvPr>
          <p:cNvSpPr>
            <a:spLocks noGrp="1"/>
          </p:cNvSpPr>
          <p:nvPr>
            <p:ph type="body" sz="quarter" idx="14"/>
          </p:nvPr>
        </p:nvSpPr>
        <p:spPr>
          <a:xfrm>
            <a:off x="299805" y="2438562"/>
            <a:ext cx="6024796" cy="3733530"/>
          </a:xfrm>
        </p:spPr>
        <p:txBody>
          <a:bodyPr>
            <a:normAutofit/>
          </a:bodyPr>
          <a:lstStyle/>
          <a:p>
            <a:pPr marL="285750" indent="-285750">
              <a:spcBef>
                <a:spcPts val="600"/>
              </a:spcBef>
              <a:buFont typeface="Arial" panose="020B0604020202020204" pitchFamily="34" charset="0"/>
              <a:buChar char="•"/>
            </a:pPr>
            <a:r>
              <a:rPr lang="en-GB"/>
              <a:t>The toolkit has been co-produced with key stakeholders. We have established a partnership approach with the planning team and Public Health Built Environment Team to develop policies and processes and embed the approach in BCC planning policy, and both teams are onside, taking ownership and aware of what is needed.</a:t>
            </a:r>
            <a:endParaRPr lang="en-GB" b="1"/>
          </a:p>
          <a:p>
            <a:pPr marL="285750" indent="-285750">
              <a:spcBef>
                <a:spcPts val="600"/>
              </a:spcBef>
              <a:buFont typeface="Arial" panose="020B0604020202020204" pitchFamily="34" charset="0"/>
              <a:buChar char="•"/>
            </a:pPr>
            <a:r>
              <a:rPr lang="en-GB"/>
              <a:t>We are exploring the possibility of developing a Healthy Urban Development Group for Birmingham, one of the core objectives is to ensure that the toolkit is prioritised for adoption into local planning guidance and sits alongside the local validation criteria for all major developments.</a:t>
            </a:r>
          </a:p>
          <a:p>
            <a:pPr marL="285750" indent="-285750">
              <a:spcBef>
                <a:spcPts val="600"/>
              </a:spcBef>
              <a:buFont typeface="Arial" panose="020B0604020202020204" pitchFamily="34" charset="0"/>
              <a:buChar char="•"/>
            </a:pPr>
            <a:r>
              <a:rPr lang="en-GB"/>
              <a:t>The creation the Healthy City Development Toolkit action plan outlines how it can be integrated into the planning process, making it easier for the new Public Health Built Environment team to embed it into planning processes when they begin their work. This action plan has been approved by the Director of Public Health.</a:t>
            </a:r>
          </a:p>
        </p:txBody>
      </p:sp>
      <p:sp>
        <p:nvSpPr>
          <p:cNvPr id="3" name="Text Placeholder 2">
            <a:extLst>
              <a:ext uri="{FF2B5EF4-FFF2-40B4-BE49-F238E27FC236}">
                <a16:creationId xmlns:a16="http://schemas.microsoft.com/office/drawing/2014/main" id="{45083DFE-4B1D-4AC6-98A3-2DF7917E62FB}"/>
              </a:ext>
            </a:extLst>
          </p:cNvPr>
          <p:cNvSpPr>
            <a:spLocks noGrp="1"/>
          </p:cNvSpPr>
          <p:nvPr>
            <p:ph type="body" sz="quarter" idx="13"/>
          </p:nvPr>
        </p:nvSpPr>
        <p:spPr>
          <a:xfrm>
            <a:off x="299803" y="786597"/>
            <a:ext cx="9258535" cy="2170067"/>
          </a:xfrm>
        </p:spPr>
        <p:txBody>
          <a:bodyPr/>
          <a:lstStyle/>
          <a:p>
            <a:pPr>
              <a:spcBef>
                <a:spcPts val="600"/>
              </a:spcBef>
            </a:pPr>
            <a:r>
              <a:rPr lang="en-GB" b="1"/>
              <a:t>1.8.1 Successes</a:t>
            </a:r>
          </a:p>
          <a:p>
            <a:pPr marL="285750" indent="-285750">
              <a:spcBef>
                <a:spcPts val="600"/>
              </a:spcBef>
              <a:buFont typeface="Arial" panose="020B0604020202020204" pitchFamily="34" charset="0"/>
              <a:buChar char="•"/>
            </a:pPr>
            <a:r>
              <a:rPr lang="en-GB"/>
              <a:t>The toolkit has been endorsed by: Birmingham’s Corporate Leadership Team (November 2020),  Creating a Physically Active City Forum: subgroup of the Health and Wellbeing Board (December 2020), Health and Wellbeing Board (January 2021)</a:t>
            </a:r>
          </a:p>
          <a:p>
            <a:pPr marL="285750" indent="-285750">
              <a:spcBef>
                <a:spcPts val="600"/>
              </a:spcBef>
              <a:buFont typeface="Arial" panose="020B0604020202020204" pitchFamily="34" charset="0"/>
              <a:buChar char="•"/>
            </a:pPr>
            <a:r>
              <a:rPr lang="en-GB"/>
              <a:t>A presentation on the toolkit was given at the Innovation in Research and Industry Symposium at Birmingham City University in October 2021. Once available, a recording of the presentation will be shared with other local authorities who would like to learn from this work stream.</a:t>
            </a:r>
          </a:p>
        </p:txBody>
      </p:sp>
      <p:sp>
        <p:nvSpPr>
          <p:cNvPr id="6" name="Title 8">
            <a:extLst>
              <a:ext uri="{FF2B5EF4-FFF2-40B4-BE49-F238E27FC236}">
                <a16:creationId xmlns:a16="http://schemas.microsoft.com/office/drawing/2014/main" id="{73D149C4-6A71-4705-BEC5-DF28023B3B14}"/>
              </a:ext>
              <a:ext uri="{C183D7F6-B498-43B3-948B-1728B52AA6E4}">
                <adec:decorative xmlns:adec="http://schemas.microsoft.com/office/drawing/2017/decorative" val="0"/>
              </a:ext>
            </a:extLst>
          </p:cNvPr>
          <p:cNvSpPr txBox="1">
            <a:spLocks/>
          </p:cNvSpPr>
          <p:nvPr/>
        </p:nvSpPr>
        <p:spPr>
          <a:xfrm>
            <a:off x="374383" y="-132481"/>
            <a:ext cx="8815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venir Next LT Pro" panose="020B0504020202020204" pitchFamily="34" charset="0"/>
                <a:ea typeface="+mj-ea"/>
                <a:cs typeface="+mj-cs"/>
              </a:defRPr>
            </a:lvl1pPr>
          </a:lstStyle>
          <a:p>
            <a:r>
              <a:rPr lang="en-GB" sz="2000"/>
              <a:t>Findings and Discussion</a:t>
            </a:r>
          </a:p>
        </p:txBody>
      </p:sp>
      <p:sp>
        <p:nvSpPr>
          <p:cNvPr id="9" name="Title 8">
            <a:extLst>
              <a:ext uri="{FF2B5EF4-FFF2-40B4-BE49-F238E27FC236}">
                <a16:creationId xmlns:a16="http://schemas.microsoft.com/office/drawing/2014/main" id="{FF4246E6-E77E-4424-9E23-FF74D920312D}"/>
              </a:ext>
              <a:ext uri="{C183D7F6-B498-43B3-948B-1728B52AA6E4}">
                <adec:decorative xmlns:adec="http://schemas.microsoft.com/office/drawing/2017/decorative" val="1"/>
              </a:ext>
            </a:extLst>
          </p:cNvPr>
          <p:cNvSpPr>
            <a:spLocks noGrp="1"/>
          </p:cNvSpPr>
          <p:nvPr>
            <p:ph type="title"/>
          </p:nvPr>
        </p:nvSpPr>
        <p:spPr>
          <a:xfrm>
            <a:off x="374383" y="-1211322"/>
            <a:ext cx="8815303" cy="1325563"/>
          </a:xfrm>
        </p:spPr>
        <p:txBody>
          <a:bodyPr>
            <a:normAutofit/>
          </a:bodyPr>
          <a:lstStyle/>
          <a:p>
            <a:r>
              <a:rPr lang="en-GB" sz="2000" b="0"/>
              <a:t>Findings and Discussion: Successes</a:t>
            </a:r>
          </a:p>
        </p:txBody>
      </p:sp>
    </p:spTree>
    <p:extLst>
      <p:ext uri="{BB962C8B-B14F-4D97-AF65-F5344CB8AC3E}">
        <p14:creationId xmlns:p14="http://schemas.microsoft.com/office/powerpoint/2010/main" val="4088277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7371-EB1A-4F1A-B57E-7EC994D9E533}"/>
              </a:ext>
              <a:ext uri="{C183D7F6-B498-43B3-948B-1728B52AA6E4}">
                <adec:decorative xmlns:adec="http://schemas.microsoft.com/office/drawing/2017/decorative" val="1"/>
              </a:ext>
            </a:extLst>
          </p:cNvPr>
          <p:cNvSpPr>
            <a:spLocks noGrp="1"/>
          </p:cNvSpPr>
          <p:nvPr>
            <p:ph type="title"/>
          </p:nvPr>
        </p:nvSpPr>
        <p:spPr>
          <a:xfrm>
            <a:off x="134863" y="-1413415"/>
            <a:ext cx="7728776" cy="1325563"/>
          </a:xfrm>
        </p:spPr>
        <p:txBody>
          <a:bodyPr>
            <a:normAutofit/>
          </a:bodyPr>
          <a:lstStyle/>
          <a:p>
            <a:r>
              <a:rPr lang="en-GB" sz="3200" b="0"/>
              <a:t>Findings and Discussion: Challenges and impact of COVID-19</a:t>
            </a:r>
          </a:p>
        </p:txBody>
      </p:sp>
      <p:sp>
        <p:nvSpPr>
          <p:cNvPr id="3" name="Text Placeholder 2">
            <a:extLst>
              <a:ext uri="{FF2B5EF4-FFF2-40B4-BE49-F238E27FC236}">
                <a16:creationId xmlns:a16="http://schemas.microsoft.com/office/drawing/2014/main" id="{1B02174E-72BB-4FFB-938A-4B194FB9F592}"/>
              </a:ext>
            </a:extLst>
          </p:cNvPr>
          <p:cNvSpPr>
            <a:spLocks noGrp="1"/>
          </p:cNvSpPr>
          <p:nvPr>
            <p:ph type="body" sz="quarter" idx="14"/>
          </p:nvPr>
        </p:nvSpPr>
        <p:spPr>
          <a:xfrm>
            <a:off x="134863" y="372129"/>
            <a:ext cx="5573628" cy="5204129"/>
          </a:xfrm>
        </p:spPr>
        <p:txBody>
          <a:bodyPr>
            <a:normAutofit lnSpcReduction="10000"/>
          </a:bodyPr>
          <a:lstStyle/>
          <a:p>
            <a:pPr>
              <a:spcBef>
                <a:spcPts val="1000"/>
              </a:spcBef>
            </a:pPr>
            <a:r>
              <a:rPr lang="en-GB" b="1"/>
              <a:t>1.8.2 Challenges</a:t>
            </a:r>
          </a:p>
          <a:p>
            <a:pPr marL="285750" indent="-285750">
              <a:spcBef>
                <a:spcPts val="1000"/>
              </a:spcBef>
              <a:buFont typeface="Arial" panose="020B0604020202020204" pitchFamily="34" charset="0"/>
              <a:buChar char="•"/>
            </a:pPr>
            <a:r>
              <a:rPr lang="en-GB"/>
              <a:t>We faced the challenge of increasing the number of the members of the public and stakeholders who were engaged in the toolkit consultation. This was because the toolkit was a very long document, which included 14 indicators, which had their own set of questions in the consultation questionnaire. </a:t>
            </a:r>
          </a:p>
          <a:p>
            <a:pPr marL="285750" indent="-285750">
              <a:spcBef>
                <a:spcPts val="1000"/>
              </a:spcBef>
              <a:buFont typeface="Arial" panose="020B0604020202020204" pitchFamily="34" charset="0"/>
              <a:buChar char="•"/>
            </a:pPr>
            <a:r>
              <a:rPr lang="en-GB"/>
              <a:t>As an attempt to overcome this, we approached key stakeholders and encouraged them to complete the consultation and sent reminders.  We responded swiftly to feedback and produced a ‘How to download the toolkit’ guide as some people had trouble accessing it from the Birmingham City Council website. This increased the total number to 22 relevant responses, and we have  taken note of this barrier for future consultations.</a:t>
            </a:r>
          </a:p>
          <a:p>
            <a:pPr marL="285750" indent="-285750">
              <a:spcBef>
                <a:spcPts val="1000"/>
              </a:spcBef>
              <a:buFont typeface="Arial" panose="020B0604020202020204" pitchFamily="34" charset="0"/>
              <a:buChar char="•"/>
            </a:pPr>
            <a:r>
              <a:rPr lang="en-GB"/>
              <a:t>From anecdotal feedback, it seemed that some may have felt that the document was not relevant to them due to its technical nature, and did not realise that they could influence it.</a:t>
            </a:r>
          </a:p>
          <a:p>
            <a:pPr marL="285750" indent="-285750">
              <a:spcBef>
                <a:spcPts val="1000"/>
              </a:spcBef>
              <a:buFont typeface="Arial" panose="020B0604020202020204" pitchFamily="34" charset="0"/>
              <a:buChar char="•"/>
            </a:pPr>
            <a:r>
              <a:rPr lang="en-GB"/>
              <a:t>A key learning point has been the importance of making consultations feel relevant and emphasising the value of  perspectives from different sectors/areas to reveal issues that we have missed. </a:t>
            </a:r>
          </a:p>
          <a:p>
            <a:pPr marL="285750" indent="-285750">
              <a:spcBef>
                <a:spcPts val="1000"/>
              </a:spcBef>
              <a:buFont typeface="Arial" panose="020B0604020202020204" pitchFamily="34" charset="0"/>
              <a:buChar char="•"/>
            </a:pPr>
            <a:r>
              <a:rPr lang="en-GB"/>
              <a:t>The recruitment process for the Public Health Built Environment Team, who will be taking forward the toolkit work has been challenging,  with delays with the implementation of the action plan.</a:t>
            </a:r>
          </a:p>
        </p:txBody>
      </p:sp>
      <p:sp>
        <p:nvSpPr>
          <p:cNvPr id="4" name="Text Placeholder 3">
            <a:extLst>
              <a:ext uri="{FF2B5EF4-FFF2-40B4-BE49-F238E27FC236}">
                <a16:creationId xmlns:a16="http://schemas.microsoft.com/office/drawing/2014/main" id="{C6033473-D45B-4E40-A62C-59153967BF35}"/>
              </a:ext>
            </a:extLst>
          </p:cNvPr>
          <p:cNvSpPr>
            <a:spLocks noGrp="1"/>
          </p:cNvSpPr>
          <p:nvPr>
            <p:ph type="body" sz="quarter" idx="15"/>
          </p:nvPr>
        </p:nvSpPr>
        <p:spPr>
          <a:xfrm>
            <a:off x="6172200" y="564529"/>
            <a:ext cx="3382878" cy="5410200"/>
          </a:xfrm>
        </p:spPr>
        <p:txBody>
          <a:bodyPr>
            <a:normAutofit/>
          </a:bodyPr>
          <a:lstStyle/>
          <a:p>
            <a:pPr marL="174625" indent="-174625">
              <a:lnSpc>
                <a:spcPct val="120000"/>
              </a:lnSpc>
              <a:spcBef>
                <a:spcPts val="1000"/>
              </a:spcBef>
            </a:pPr>
            <a:r>
              <a:rPr lang="en-GB" b="1">
                <a:cs typeface="Times New Roman" panose="02020603050405020304" pitchFamily="18" charset="0"/>
              </a:rPr>
              <a:t>1.8.3 Impact of COVID-19</a:t>
            </a:r>
          </a:p>
          <a:p>
            <a:pPr marL="174625" indent="-174625">
              <a:lnSpc>
                <a:spcPct val="120000"/>
              </a:lnSpc>
              <a:spcBef>
                <a:spcPts val="1000"/>
              </a:spcBef>
              <a:buFont typeface="Arial" panose="020B0604020202020204" pitchFamily="34" charset="0"/>
              <a:buChar char="•"/>
            </a:pPr>
            <a:r>
              <a:rPr lang="en-GB">
                <a:cs typeface="Times New Roman" panose="02020603050405020304" pitchFamily="18" charset="0"/>
              </a:rPr>
              <a:t>Throughout the project, we have become increasingly aware of the effect of COVID-19 and how our internal response to the pandemic has impacted on our ability to deliver all work programmes within the COTP. We closely monitored the progression and milestones to ensure we are able to deliver and evaluate and that we capture all learning along the way. </a:t>
            </a:r>
          </a:p>
          <a:p>
            <a:pPr marL="174625" indent="-174625">
              <a:lnSpc>
                <a:spcPct val="120000"/>
              </a:lnSpc>
              <a:spcBef>
                <a:spcPts val="1000"/>
              </a:spcBef>
              <a:buFont typeface="Arial" panose="020B0604020202020204" pitchFamily="34" charset="0"/>
              <a:buChar char="•"/>
            </a:pPr>
            <a:r>
              <a:rPr lang="en-GB">
                <a:cs typeface="Times New Roman" panose="02020603050405020304" pitchFamily="18" charset="0"/>
              </a:rPr>
              <a:t>The Food System Team have introduced a robust method for capturing key actions, tasks, timelines, updates and feedback to ensure it is captured for effective delivery and evaluation, even with staff sickness or competing priorities due to the Public Health COVID response.</a:t>
            </a:r>
          </a:p>
        </p:txBody>
      </p:sp>
    </p:spTree>
    <p:extLst>
      <p:ext uri="{BB962C8B-B14F-4D97-AF65-F5344CB8AC3E}">
        <p14:creationId xmlns:p14="http://schemas.microsoft.com/office/powerpoint/2010/main" val="3165444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7371-EB1A-4F1A-B57E-7EC994D9E533}"/>
              </a:ext>
              <a:ext uri="{C183D7F6-B498-43B3-948B-1728B52AA6E4}">
                <adec:decorative xmlns:adec="http://schemas.microsoft.com/office/drawing/2017/decorative" val="0"/>
              </a:ext>
            </a:extLst>
          </p:cNvPr>
          <p:cNvSpPr>
            <a:spLocks noGrp="1"/>
          </p:cNvSpPr>
          <p:nvPr>
            <p:ph type="title"/>
          </p:nvPr>
        </p:nvSpPr>
        <p:spPr>
          <a:xfrm>
            <a:off x="350922" y="326353"/>
            <a:ext cx="7728776" cy="476352"/>
          </a:xfrm>
        </p:spPr>
        <p:txBody>
          <a:bodyPr>
            <a:normAutofit/>
          </a:bodyPr>
          <a:lstStyle/>
          <a:p>
            <a:r>
              <a:rPr lang="en-GB" sz="2000"/>
              <a:t>Sustainability of Initiatives and Legacy</a:t>
            </a:r>
          </a:p>
        </p:txBody>
      </p:sp>
      <p:sp>
        <p:nvSpPr>
          <p:cNvPr id="3" name="Text Placeholder 2">
            <a:extLst>
              <a:ext uri="{FF2B5EF4-FFF2-40B4-BE49-F238E27FC236}">
                <a16:creationId xmlns:a16="http://schemas.microsoft.com/office/drawing/2014/main" id="{1B02174E-72BB-4FFB-938A-4B194FB9F592}"/>
              </a:ext>
            </a:extLst>
          </p:cNvPr>
          <p:cNvSpPr>
            <a:spLocks noGrp="1"/>
          </p:cNvSpPr>
          <p:nvPr>
            <p:ph type="body" sz="quarter" idx="14"/>
          </p:nvPr>
        </p:nvSpPr>
        <p:spPr>
          <a:xfrm>
            <a:off x="350922" y="802705"/>
            <a:ext cx="5573628" cy="4610974"/>
          </a:xfrm>
        </p:spPr>
        <p:txBody>
          <a:bodyPr>
            <a:normAutofit lnSpcReduction="10000"/>
          </a:bodyPr>
          <a:lstStyle/>
          <a:p>
            <a:pPr>
              <a:lnSpc>
                <a:spcPct val="120000"/>
              </a:lnSpc>
              <a:spcBef>
                <a:spcPts val="1000"/>
              </a:spcBef>
            </a:pPr>
            <a:r>
              <a:rPr lang="en-GB" b="1"/>
              <a:t>1.9.1 Whole System Approach</a:t>
            </a:r>
          </a:p>
          <a:p>
            <a:pPr marL="285750" indent="-285750">
              <a:lnSpc>
                <a:spcPct val="120000"/>
              </a:lnSpc>
              <a:spcBef>
                <a:spcPts val="1000"/>
              </a:spcBef>
              <a:buFont typeface="Arial" panose="020B0604020202020204" pitchFamily="34" charset="0"/>
              <a:buChar char="•"/>
            </a:pPr>
            <a:r>
              <a:rPr lang="en-GB"/>
              <a:t>The projects carried out through this COTP work stream have instigated a whole system approach to planning and public health within the council and facilitated partnership working and coordinated approaches. This will leave a legacy and have a lasting impact in the city.</a:t>
            </a:r>
          </a:p>
          <a:p>
            <a:pPr marL="285750" indent="-285750">
              <a:lnSpc>
                <a:spcPct val="120000"/>
              </a:lnSpc>
              <a:spcBef>
                <a:spcPts val="1000"/>
              </a:spcBef>
              <a:buFont typeface="Arial" panose="020B0604020202020204" pitchFamily="34" charset="0"/>
              <a:buChar char="•"/>
            </a:pPr>
            <a:r>
              <a:rPr lang="en-GB"/>
              <a:t>A Public Health Built Environment Team is being recruited, who will own and drive this project post-completion of the COTP, resulting in longevity of the work stream. This will facilitate closer working relationships with planning teams beyond the use of the toolkit.</a:t>
            </a:r>
          </a:p>
          <a:p>
            <a:pPr>
              <a:lnSpc>
                <a:spcPct val="120000"/>
              </a:lnSpc>
              <a:spcBef>
                <a:spcPts val="1000"/>
              </a:spcBef>
            </a:pPr>
            <a:r>
              <a:rPr lang="en-GB" b="1"/>
              <a:t>1.9.2 Living Document </a:t>
            </a:r>
          </a:p>
          <a:p>
            <a:pPr marL="285750" indent="-285750">
              <a:lnSpc>
                <a:spcPct val="120000"/>
              </a:lnSpc>
              <a:spcBef>
                <a:spcPts val="1000"/>
              </a:spcBef>
              <a:buFont typeface="Arial" panose="020B0604020202020204" pitchFamily="34" charset="0"/>
              <a:buChar char="•"/>
            </a:pPr>
            <a:r>
              <a:rPr lang="en-GB"/>
              <a:t>The Healthy City Planning Toolkit Health Impact Assessment has moved from being a static final document to instead being a living document. This means it will be reviewed and evolve so it builds on the latest guidelines and evidence and can therefore be an agile tool with which to tackle the biggest public health challenges related to our built environment.</a:t>
            </a:r>
          </a:p>
        </p:txBody>
      </p:sp>
      <p:sp>
        <p:nvSpPr>
          <p:cNvPr id="4" name="Text Placeholder 3">
            <a:extLst>
              <a:ext uri="{FF2B5EF4-FFF2-40B4-BE49-F238E27FC236}">
                <a16:creationId xmlns:a16="http://schemas.microsoft.com/office/drawing/2014/main" id="{C6033473-D45B-4E40-A62C-59153967BF35}"/>
              </a:ext>
            </a:extLst>
          </p:cNvPr>
          <p:cNvSpPr>
            <a:spLocks noGrp="1"/>
          </p:cNvSpPr>
          <p:nvPr>
            <p:ph type="body" sz="quarter" idx="15"/>
          </p:nvPr>
        </p:nvSpPr>
        <p:spPr>
          <a:xfrm>
            <a:off x="6172200" y="326353"/>
            <a:ext cx="3382878" cy="5648376"/>
          </a:xfrm>
        </p:spPr>
        <p:txBody>
          <a:bodyPr>
            <a:normAutofit/>
          </a:bodyPr>
          <a:lstStyle/>
          <a:p>
            <a:pPr algn="ctr">
              <a:lnSpc>
                <a:spcPct val="120000"/>
              </a:lnSpc>
            </a:pPr>
            <a:r>
              <a:rPr lang="en-GB" sz="2000" b="1"/>
              <a:t>Lessons Learned</a:t>
            </a:r>
          </a:p>
          <a:p>
            <a:pPr>
              <a:lnSpc>
                <a:spcPct val="120000"/>
              </a:lnSpc>
            </a:pPr>
            <a:endParaRPr lang="en-GB" sz="300" b="1"/>
          </a:p>
          <a:p>
            <a:pPr>
              <a:lnSpc>
                <a:spcPct val="120000"/>
              </a:lnSpc>
            </a:pPr>
            <a:r>
              <a:rPr lang="en-GB" b="1"/>
              <a:t>Lesson 1: Work collaboratively from the outset</a:t>
            </a:r>
          </a:p>
          <a:p>
            <a:pPr>
              <a:lnSpc>
                <a:spcPct val="120000"/>
              </a:lnSpc>
            </a:pPr>
            <a:r>
              <a:rPr lang="en-GB"/>
              <a:t>It is essential that planning and public health colleagues work together collaboratively from the start. This ensures that the solutions produced are suitable for how corporate processes work in reality.</a:t>
            </a:r>
          </a:p>
          <a:p>
            <a:pPr>
              <a:lnSpc>
                <a:spcPct val="120000"/>
              </a:lnSpc>
            </a:pPr>
            <a:endParaRPr lang="en-GB" sz="600" b="1"/>
          </a:p>
          <a:p>
            <a:pPr>
              <a:lnSpc>
                <a:spcPct val="120000"/>
              </a:lnSpc>
            </a:pPr>
            <a:r>
              <a:rPr lang="en-GB" b="1"/>
              <a:t>Lesson 2: Map existing processes before developing solutions</a:t>
            </a:r>
          </a:p>
          <a:p>
            <a:pPr>
              <a:lnSpc>
                <a:spcPct val="120000"/>
              </a:lnSpc>
            </a:pPr>
            <a:r>
              <a:rPr lang="en-GB"/>
              <a:t>It is necessary to map out the existing planning processes in order to identify opportunities and potential challenges. A document that does not fit with existing processes will not be adopted.</a:t>
            </a:r>
          </a:p>
          <a:p>
            <a:pPr>
              <a:lnSpc>
                <a:spcPct val="120000"/>
              </a:lnSpc>
            </a:pPr>
            <a:endParaRPr lang="en-GB" sz="600"/>
          </a:p>
          <a:p>
            <a:pPr>
              <a:lnSpc>
                <a:spcPct val="120000"/>
              </a:lnSpc>
            </a:pPr>
            <a:r>
              <a:rPr lang="en-GB" b="1"/>
              <a:t>Lesson 3: Create a living document</a:t>
            </a:r>
          </a:p>
          <a:p>
            <a:pPr>
              <a:lnSpc>
                <a:spcPct val="120000"/>
              </a:lnSpc>
            </a:pPr>
            <a:r>
              <a:rPr lang="en-GB"/>
              <a:t>Planning and public health guidance and policy are continuously developing, so any solution needs to be designed to evolve, too. No solutions should be static.</a:t>
            </a:r>
          </a:p>
        </p:txBody>
      </p:sp>
    </p:spTree>
    <p:extLst>
      <p:ext uri="{BB962C8B-B14F-4D97-AF65-F5344CB8AC3E}">
        <p14:creationId xmlns:p14="http://schemas.microsoft.com/office/powerpoint/2010/main" val="914141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126F-FCCC-495F-AF52-63D86644E9AE}"/>
              </a:ext>
            </a:extLst>
          </p:cNvPr>
          <p:cNvSpPr>
            <a:spLocks noGrp="1"/>
          </p:cNvSpPr>
          <p:nvPr>
            <p:ph type="title"/>
          </p:nvPr>
        </p:nvSpPr>
        <p:spPr/>
        <p:txBody>
          <a:bodyPr/>
          <a:lstStyle/>
          <a:p>
            <a:r>
              <a:rPr lang="en-GB" sz="3200"/>
              <a:t>Work Stream 2</a:t>
            </a:r>
            <a:br>
              <a:rPr lang="en-GB" sz="3200"/>
            </a:br>
            <a:r>
              <a:rPr lang="en-GB" sz="3200"/>
              <a:t>Capture Food System Insights and Data</a:t>
            </a:r>
          </a:p>
        </p:txBody>
      </p:sp>
    </p:spTree>
    <p:extLst>
      <p:ext uri="{BB962C8B-B14F-4D97-AF65-F5344CB8AC3E}">
        <p14:creationId xmlns:p14="http://schemas.microsoft.com/office/powerpoint/2010/main" val="1809562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899D-5FB5-4C5F-A5A8-58E1B6490AB5}"/>
              </a:ext>
            </a:extLst>
          </p:cNvPr>
          <p:cNvSpPr>
            <a:spLocks noGrp="1"/>
          </p:cNvSpPr>
          <p:nvPr>
            <p:ph type="title"/>
          </p:nvPr>
        </p:nvSpPr>
        <p:spPr>
          <a:xfrm>
            <a:off x="350922" y="161658"/>
            <a:ext cx="8815303" cy="1325563"/>
          </a:xfrm>
        </p:spPr>
        <p:txBody>
          <a:bodyPr>
            <a:normAutofit/>
          </a:bodyPr>
          <a:lstStyle/>
          <a:p>
            <a:r>
              <a:rPr lang="en-GB" sz="2000"/>
              <a:t>Description of Work Stream 2</a:t>
            </a:r>
          </a:p>
        </p:txBody>
      </p:sp>
      <p:sp>
        <p:nvSpPr>
          <p:cNvPr id="3" name="Text Placeholder 2">
            <a:extLst>
              <a:ext uri="{FF2B5EF4-FFF2-40B4-BE49-F238E27FC236}">
                <a16:creationId xmlns:a16="http://schemas.microsoft.com/office/drawing/2014/main" id="{1F7BBECB-6B60-4108-A325-6CF9EB14DBE2}"/>
              </a:ext>
            </a:extLst>
          </p:cNvPr>
          <p:cNvSpPr>
            <a:spLocks noGrp="1"/>
          </p:cNvSpPr>
          <p:nvPr>
            <p:ph type="body" sz="quarter" idx="13"/>
          </p:nvPr>
        </p:nvSpPr>
        <p:spPr>
          <a:xfrm>
            <a:off x="299803" y="1220521"/>
            <a:ext cx="9258535" cy="1657807"/>
          </a:xfrm>
        </p:spPr>
        <p:txBody>
          <a:bodyPr>
            <a:normAutofit lnSpcReduction="10000"/>
          </a:bodyPr>
          <a:lstStyle/>
          <a:p>
            <a:r>
              <a:rPr lang="en-GB"/>
              <a:t>The purpose of this work stream was to develop a “Birmingham Basket”. The intent was for this to reflect the national shopping “basket of goods” by capturing what food citizens typically buy and at what cost, but at a local level. This type of basket measure has not been attempted at a local level before.</a:t>
            </a:r>
          </a:p>
          <a:p>
            <a:endParaRPr lang="en-GB"/>
          </a:p>
          <a:p>
            <a:r>
              <a:rPr lang="en-GB" b="1"/>
              <a:t>1.1 Aims/Objectives</a:t>
            </a:r>
            <a:endParaRPr lang="en-GB"/>
          </a:p>
          <a:p>
            <a:endParaRPr lang="en-GB" sz="300" b="1"/>
          </a:p>
          <a:p>
            <a:r>
              <a:rPr lang="en-GB" b="1"/>
              <a:t>Our aims were:</a:t>
            </a:r>
          </a:p>
          <a:p>
            <a:pPr marL="285750" indent="-285750">
              <a:buFont typeface="Arial" panose="020B0604020202020204" pitchFamily="34" charset="0"/>
              <a:buChar char="•"/>
            </a:pPr>
            <a:r>
              <a:rPr lang="en-GB"/>
              <a:t>To give Birmingham the ability to be able to identify localised baselines of consumer habits</a:t>
            </a:r>
          </a:p>
          <a:p>
            <a:pPr marL="285750" indent="-285750">
              <a:buFont typeface="Arial" panose="020B0604020202020204" pitchFamily="34" charset="0"/>
              <a:buChar char="•"/>
            </a:pPr>
            <a:r>
              <a:rPr lang="en-GB"/>
              <a:t>To capture localised data and utilise an innovative approach to measure our impact and to lever new approaches</a:t>
            </a:r>
          </a:p>
        </p:txBody>
      </p:sp>
      <p:sp>
        <p:nvSpPr>
          <p:cNvPr id="4" name="Text Placeholder 3">
            <a:extLst>
              <a:ext uri="{FF2B5EF4-FFF2-40B4-BE49-F238E27FC236}">
                <a16:creationId xmlns:a16="http://schemas.microsoft.com/office/drawing/2014/main" id="{61F6CE3F-22AA-4EC8-9DC3-B306EC70597D}"/>
              </a:ext>
            </a:extLst>
          </p:cNvPr>
          <p:cNvSpPr>
            <a:spLocks noGrp="1"/>
          </p:cNvSpPr>
          <p:nvPr>
            <p:ph type="body" sz="quarter" idx="14"/>
          </p:nvPr>
        </p:nvSpPr>
        <p:spPr>
          <a:xfrm>
            <a:off x="299803" y="2767264"/>
            <a:ext cx="6016775" cy="3404936"/>
          </a:xfrm>
        </p:spPr>
        <p:txBody>
          <a:bodyPr>
            <a:normAutofit lnSpcReduction="10000"/>
          </a:bodyPr>
          <a:lstStyle/>
          <a:p>
            <a:r>
              <a:rPr lang="en-GB" b="1"/>
              <a:t>Our objectives were:</a:t>
            </a:r>
          </a:p>
          <a:p>
            <a:pPr marL="285750" indent="-285750">
              <a:buFont typeface="Arial" panose="020B0604020202020204" pitchFamily="34" charset="0"/>
              <a:buChar char="•"/>
            </a:pPr>
            <a:r>
              <a:rPr lang="en-GB"/>
              <a:t>To set a national standard and develop and continuously refine high quality, relevant metrics as barometers to measure the impact of our efforts to improve the health and wellbeing of our population, especially from a food/nutrition perspective;</a:t>
            </a:r>
          </a:p>
          <a:p>
            <a:pPr marL="285750" indent="-285750">
              <a:buFont typeface="Arial" panose="020B0604020202020204" pitchFamily="34" charset="0"/>
              <a:buChar char="•"/>
            </a:pPr>
            <a:r>
              <a:rPr lang="en-GB"/>
              <a:t>To develop direct indicators of how good a whole system approach is, or is not, working in relation to food/nutrition;</a:t>
            </a:r>
          </a:p>
          <a:p>
            <a:pPr marL="285750" indent="-285750">
              <a:buFont typeface="Arial" panose="020B0604020202020204" pitchFamily="34" charset="0"/>
              <a:buChar char="•"/>
            </a:pPr>
            <a:r>
              <a:rPr lang="en-GB"/>
              <a:t>To develop a measure of consumer food shopping habits through a “Birmingham Basket” that gives us a clear baseline;</a:t>
            </a:r>
          </a:p>
          <a:p>
            <a:pPr marL="285750" indent="-285750">
              <a:buFont typeface="Arial" panose="020B0604020202020204" pitchFamily="34" charset="0"/>
              <a:buChar char="•"/>
            </a:pPr>
            <a:r>
              <a:rPr lang="en-GB"/>
              <a:t>To ensure we use the metrics available to us in innovative and useful ways;</a:t>
            </a:r>
          </a:p>
          <a:p>
            <a:pPr marL="285750" indent="-285750">
              <a:buFont typeface="Arial" panose="020B0604020202020204" pitchFamily="34" charset="0"/>
              <a:buChar char="•"/>
            </a:pPr>
            <a:r>
              <a:rPr lang="en-GB"/>
              <a:t>To share data and metrics more effectively with stakeholders and partners;</a:t>
            </a:r>
          </a:p>
          <a:p>
            <a:pPr marL="285750" indent="-285750">
              <a:buFont typeface="Arial" panose="020B0604020202020204" pitchFamily="34" charset="0"/>
              <a:buChar char="•"/>
            </a:pPr>
            <a:r>
              <a:rPr lang="en-GB"/>
              <a:t>To be able to use these baselines as a lever to effect change, to measure these changes, and to be able to report success;</a:t>
            </a:r>
          </a:p>
          <a:p>
            <a:pPr marL="285750" indent="-285750">
              <a:buFont typeface="Arial" panose="020B0604020202020204" pitchFamily="34" charset="0"/>
              <a:buChar char="•"/>
            </a:pPr>
            <a:r>
              <a:rPr lang="en-GB"/>
              <a:t>Impact positively on the ‘Birmingham Basket’ to reduce the overall calorific content and improve the proportion of fruit and vegetables (dependent on support for metric development).</a:t>
            </a:r>
          </a:p>
        </p:txBody>
      </p:sp>
      <p:sp>
        <p:nvSpPr>
          <p:cNvPr id="5" name="Text Placeholder 4">
            <a:extLst>
              <a:ext uri="{FF2B5EF4-FFF2-40B4-BE49-F238E27FC236}">
                <a16:creationId xmlns:a16="http://schemas.microsoft.com/office/drawing/2014/main" id="{A757F6CD-0566-4D32-82BF-F8ECE9DA6CBA}"/>
              </a:ext>
            </a:extLst>
          </p:cNvPr>
          <p:cNvSpPr>
            <a:spLocks noGrp="1"/>
          </p:cNvSpPr>
          <p:nvPr>
            <p:ph type="body" sz="quarter" idx="15"/>
          </p:nvPr>
        </p:nvSpPr>
        <p:spPr>
          <a:xfrm rot="21434657">
            <a:off x="6542594" y="2949962"/>
            <a:ext cx="3028325" cy="2012472"/>
          </a:xfrm>
        </p:spPr>
        <p:txBody>
          <a:bodyPr>
            <a:normAutofit/>
          </a:bodyPr>
          <a:lstStyle/>
          <a:p>
            <a:pPr algn="ctr"/>
            <a:r>
              <a:rPr lang="en-GB" sz="1600" b="1"/>
              <a:t>Original COTP Work Programme</a:t>
            </a:r>
            <a:endParaRPr lang="en-GB" sz="400"/>
          </a:p>
          <a:p>
            <a:r>
              <a:rPr lang="en-GB" sz="1800"/>
              <a:t>WP2 The Birmingham Basket Metric – Identification and Localised Design Phase</a:t>
            </a:r>
            <a:endParaRPr lang="en-GB" sz="2400"/>
          </a:p>
        </p:txBody>
      </p:sp>
    </p:spTree>
    <p:extLst>
      <p:ext uri="{BB962C8B-B14F-4D97-AF65-F5344CB8AC3E}">
        <p14:creationId xmlns:p14="http://schemas.microsoft.com/office/powerpoint/2010/main" val="348714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61BB-97BF-4A50-BA4A-A1F1FEB0289B}"/>
              </a:ext>
            </a:extLst>
          </p:cNvPr>
          <p:cNvSpPr>
            <a:spLocks noGrp="1"/>
          </p:cNvSpPr>
          <p:nvPr>
            <p:ph type="title"/>
          </p:nvPr>
        </p:nvSpPr>
        <p:spPr>
          <a:xfrm>
            <a:off x="299804" y="-60592"/>
            <a:ext cx="8866422" cy="1325563"/>
          </a:xfrm>
        </p:spPr>
        <p:txBody>
          <a:bodyPr>
            <a:normAutofit/>
          </a:bodyPr>
          <a:lstStyle/>
          <a:p>
            <a:r>
              <a:rPr lang="en-GB" sz="2000"/>
              <a:t>Executive Summary</a:t>
            </a:r>
            <a:br>
              <a:rPr lang="en-GB" sz="2000"/>
            </a:br>
            <a:r>
              <a:rPr lang="en-GB" sz="2000"/>
              <a:t>Work Stream 1- Integrate Public Health into Built Environment Processes</a:t>
            </a:r>
          </a:p>
        </p:txBody>
      </p:sp>
      <p:sp>
        <p:nvSpPr>
          <p:cNvPr id="3" name="Text Placeholder 2">
            <a:extLst>
              <a:ext uri="{FF2B5EF4-FFF2-40B4-BE49-F238E27FC236}">
                <a16:creationId xmlns:a16="http://schemas.microsoft.com/office/drawing/2014/main" id="{DC8AD6C8-C96E-4A14-B555-B143C8A0CCBD}"/>
              </a:ext>
            </a:extLst>
          </p:cNvPr>
          <p:cNvSpPr>
            <a:spLocks noGrp="1"/>
          </p:cNvSpPr>
          <p:nvPr>
            <p:ph type="body" sz="quarter" idx="13"/>
          </p:nvPr>
        </p:nvSpPr>
        <p:spPr>
          <a:xfrm>
            <a:off x="299803" y="1036638"/>
            <a:ext cx="9258535" cy="1368154"/>
          </a:xfrm>
        </p:spPr>
        <p:txBody>
          <a:bodyPr>
            <a:normAutofit fontScale="92500"/>
          </a:bodyPr>
          <a:lstStyle/>
          <a:p>
            <a:r>
              <a:rPr lang="en-GB" b="1"/>
              <a:t>About this Work Stream: </a:t>
            </a:r>
            <a:r>
              <a:rPr lang="en-GB"/>
              <a:t>Our aim was to create a planning and development system that routinely maximises opportunities for creating </a:t>
            </a:r>
            <a:r>
              <a:rPr lang="en-GB" err="1"/>
              <a:t>salutogenic</a:t>
            </a:r>
            <a:r>
              <a:rPr lang="en-GB"/>
              <a:t> environments, through the adoption of specific policies, practices and frameworks. We also wanted to maximise the opportunities to change planning and development policy that routinely offer improvement to the health and wellbeing of the population. We created a Healthy City Planning Toolkit Health Impact Assessment tool and explored how to embed a whole system approach to public health and planning.</a:t>
            </a:r>
          </a:p>
          <a:p>
            <a:endParaRPr lang="en-GB" sz="400"/>
          </a:p>
          <a:p>
            <a:r>
              <a:rPr lang="en-GB" b="1"/>
              <a:t>Successes: </a:t>
            </a:r>
            <a:r>
              <a:rPr lang="en-GB"/>
              <a:t>Created a Healthy City Planning Toolkit to support with the Health Impact Assessment of planning processes, and</a:t>
            </a:r>
          </a:p>
        </p:txBody>
      </p:sp>
      <p:sp>
        <p:nvSpPr>
          <p:cNvPr id="4" name="Text Placeholder 3">
            <a:extLst>
              <a:ext uri="{FF2B5EF4-FFF2-40B4-BE49-F238E27FC236}">
                <a16:creationId xmlns:a16="http://schemas.microsoft.com/office/drawing/2014/main" id="{7A20F9EB-436F-478B-964E-96848834E1D4}"/>
              </a:ext>
            </a:extLst>
          </p:cNvPr>
          <p:cNvSpPr>
            <a:spLocks noGrp="1"/>
          </p:cNvSpPr>
          <p:nvPr>
            <p:ph type="body" sz="quarter" idx="14"/>
          </p:nvPr>
        </p:nvSpPr>
        <p:spPr>
          <a:xfrm>
            <a:off x="299804" y="2184400"/>
            <a:ext cx="7579274" cy="3484563"/>
          </a:xfrm>
        </p:spPr>
        <p:txBody>
          <a:bodyPr>
            <a:normAutofit fontScale="92500"/>
          </a:bodyPr>
          <a:lstStyle/>
          <a:p>
            <a:r>
              <a:rPr lang="en-GB"/>
              <a:t>designed it as a living document that can be built on in the future. Birmingham’s approach goes beyond those recommended in national toolkits, and includes protected characteristics and digital technology. We have also developed an action plan to support the future embedding of public health in planning processes as part of a whole system approach. In addition, we have looked at how planning and land use can be considered from other angles, including from a community growing perspective.</a:t>
            </a:r>
          </a:p>
          <a:p>
            <a:endParaRPr lang="en-GB" sz="700"/>
          </a:p>
          <a:p>
            <a:r>
              <a:rPr lang="en-GB" b="1"/>
              <a:t>Challenges: </a:t>
            </a:r>
            <a:r>
              <a:rPr lang="en-GB"/>
              <a:t>The Public Health Division’s role in the emergency response to the COVID-19 pandemic, together with staff changes and sickness, meant that progress with this work stream was slowed.</a:t>
            </a:r>
          </a:p>
          <a:p>
            <a:endParaRPr lang="en-GB" sz="600"/>
          </a:p>
          <a:p>
            <a:r>
              <a:rPr lang="en-GB" b="1"/>
              <a:t>Conclusion: </a:t>
            </a:r>
            <a:r>
              <a:rPr lang="en-GB"/>
              <a:t>This work stream has instigated projects and relationships across Birmingham City Council that will drive forward the public health and planning agenda. We are still on the start of this journey.</a:t>
            </a:r>
          </a:p>
          <a:p>
            <a:endParaRPr lang="en-GB" sz="500"/>
          </a:p>
          <a:p>
            <a:r>
              <a:rPr lang="en-GB" b="1"/>
              <a:t>Lessons learned: </a:t>
            </a:r>
            <a:r>
              <a:rPr lang="en-GB"/>
              <a:t>It is essential that planning and public health colleagues work together collaboratively from the start. This ensures that the solutions produced are suitable for how corporate processes work in reality. Also, it is important to map out the existing planning processes in order to identify opportunities and potential challenges. A document that does not fit with existing processes will not be adopted. Finally, any resource should be a living document. Planning and public health guidance and policy are continuously developing, so any solution needs to be designed to evolve, too. No solutions should be static.</a:t>
            </a:r>
          </a:p>
          <a:p>
            <a:endParaRPr lang="en-GB"/>
          </a:p>
        </p:txBody>
      </p:sp>
      <p:sp>
        <p:nvSpPr>
          <p:cNvPr id="5" name="Text Placeholder 4">
            <a:extLst>
              <a:ext uri="{FF2B5EF4-FFF2-40B4-BE49-F238E27FC236}">
                <a16:creationId xmlns:a16="http://schemas.microsoft.com/office/drawing/2014/main" id="{A63AC229-A68A-448B-B9E6-216AA5AD98EA}"/>
              </a:ext>
            </a:extLst>
          </p:cNvPr>
          <p:cNvSpPr>
            <a:spLocks noGrp="1"/>
          </p:cNvSpPr>
          <p:nvPr>
            <p:ph type="body" sz="quarter" idx="15"/>
          </p:nvPr>
        </p:nvSpPr>
        <p:spPr>
          <a:xfrm>
            <a:off x="8046720" y="2442891"/>
            <a:ext cx="1606868" cy="3484563"/>
          </a:xfrm>
        </p:spPr>
        <p:txBody>
          <a:bodyPr/>
          <a:lstStyle/>
          <a:p>
            <a:pPr algn="ctr"/>
            <a:r>
              <a:rPr lang="en-GB" sz="1600" b="1"/>
              <a:t>Test and Learn</a:t>
            </a:r>
          </a:p>
          <a:p>
            <a:endParaRPr lang="en-GB" sz="300"/>
          </a:p>
          <a:p>
            <a:r>
              <a:rPr lang="en-GB"/>
              <a:t>Our approach evolved over time and rather than focusing on a single toolkit, we are now developing a whole system approach and closer working relationship between public health and planning colleagues.</a:t>
            </a:r>
          </a:p>
        </p:txBody>
      </p:sp>
    </p:spTree>
    <p:extLst>
      <p:ext uri="{BB962C8B-B14F-4D97-AF65-F5344CB8AC3E}">
        <p14:creationId xmlns:p14="http://schemas.microsoft.com/office/powerpoint/2010/main" val="2553932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899D-5FB5-4C5F-A5A8-58E1B6490AB5}"/>
              </a:ext>
            </a:extLst>
          </p:cNvPr>
          <p:cNvSpPr>
            <a:spLocks noGrp="1"/>
          </p:cNvSpPr>
          <p:nvPr>
            <p:ph type="title"/>
          </p:nvPr>
        </p:nvSpPr>
        <p:spPr>
          <a:xfrm>
            <a:off x="350922" y="113530"/>
            <a:ext cx="8815303" cy="1325563"/>
          </a:xfrm>
        </p:spPr>
        <p:txBody>
          <a:bodyPr>
            <a:normAutofit/>
          </a:bodyPr>
          <a:lstStyle/>
          <a:p>
            <a:r>
              <a:rPr lang="en-GB" sz="2000"/>
              <a:t>Methodology and Approach</a:t>
            </a:r>
          </a:p>
        </p:txBody>
      </p:sp>
      <p:sp>
        <p:nvSpPr>
          <p:cNvPr id="3" name="Text Placeholder 2">
            <a:extLst>
              <a:ext uri="{FF2B5EF4-FFF2-40B4-BE49-F238E27FC236}">
                <a16:creationId xmlns:a16="http://schemas.microsoft.com/office/drawing/2014/main" id="{1F7BBECB-6B60-4108-A325-6CF9EB14DBE2}"/>
              </a:ext>
            </a:extLst>
          </p:cNvPr>
          <p:cNvSpPr>
            <a:spLocks noGrp="1"/>
          </p:cNvSpPr>
          <p:nvPr>
            <p:ph type="body" sz="quarter" idx="13"/>
          </p:nvPr>
        </p:nvSpPr>
        <p:spPr>
          <a:xfrm>
            <a:off x="296543" y="953747"/>
            <a:ext cx="9258535" cy="1691125"/>
          </a:xfrm>
        </p:spPr>
        <p:txBody>
          <a:bodyPr>
            <a:normAutofit/>
          </a:bodyPr>
          <a:lstStyle/>
          <a:p>
            <a:pPr>
              <a:lnSpc>
                <a:spcPct val="110000"/>
              </a:lnSpc>
              <a:spcBef>
                <a:spcPts val="1000"/>
              </a:spcBef>
            </a:pPr>
            <a:r>
              <a:rPr lang="en-GB" b="1"/>
              <a:t>1.2.1 Initial Plan</a:t>
            </a:r>
            <a:endParaRPr lang="en-GB"/>
          </a:p>
          <a:p>
            <a:r>
              <a:rPr lang="en-GB"/>
              <a:t>Our plan for year 1 was to consult extensively with stakeholders with reference to the development of the Birmingham Basket. This especially included Kantar and similar organisations who gather shopping data and have consumer panels to capture purchasing habits of households. We expected to see the development and piloting of the tool in year two, with full adoption in year three.</a:t>
            </a:r>
          </a:p>
          <a:p>
            <a:endParaRPr lang="en-GB" sz="600"/>
          </a:p>
          <a:p>
            <a:r>
              <a:rPr lang="en-GB"/>
              <a:t>The ambition for the end of year three was to have a truly unique and practical tool to measure the progress against a baseline of population habits associated with poor and good health and wellbeing.</a:t>
            </a:r>
          </a:p>
        </p:txBody>
      </p:sp>
      <p:sp>
        <p:nvSpPr>
          <p:cNvPr id="4" name="Text Placeholder 3">
            <a:extLst>
              <a:ext uri="{FF2B5EF4-FFF2-40B4-BE49-F238E27FC236}">
                <a16:creationId xmlns:a16="http://schemas.microsoft.com/office/drawing/2014/main" id="{61F6CE3F-22AA-4EC8-9DC3-B306EC70597D}"/>
              </a:ext>
            </a:extLst>
          </p:cNvPr>
          <p:cNvSpPr>
            <a:spLocks noGrp="1"/>
          </p:cNvSpPr>
          <p:nvPr>
            <p:ph type="body" sz="quarter" idx="14"/>
          </p:nvPr>
        </p:nvSpPr>
        <p:spPr>
          <a:xfrm>
            <a:off x="288454" y="2644872"/>
            <a:ext cx="5848333" cy="3525252"/>
          </a:xfrm>
        </p:spPr>
        <p:txBody>
          <a:bodyPr>
            <a:normAutofit fontScale="92500"/>
          </a:bodyPr>
          <a:lstStyle/>
          <a:p>
            <a:r>
              <a:rPr lang="en-GB" b="1"/>
              <a:t>1.2.2 Changes to the Initial Plan</a:t>
            </a:r>
          </a:p>
          <a:p>
            <a:r>
              <a:rPr lang="en-GB"/>
              <a:t>Our planned approach changed for three key reasons:</a:t>
            </a:r>
          </a:p>
          <a:p>
            <a:endParaRPr lang="en-GB" sz="600"/>
          </a:p>
          <a:p>
            <a:pPr marL="342900" indent="-342900">
              <a:buFont typeface="+mj-lt"/>
              <a:buAutoNum type="arabicPeriod"/>
            </a:pPr>
            <a:r>
              <a:rPr lang="en-GB" b="1"/>
              <a:t>Stakeholder feedback</a:t>
            </a:r>
          </a:p>
          <a:p>
            <a:r>
              <a:rPr lang="en-GB"/>
              <a:t>Following extensive consultation with stakeholders we realised that the “Birmingham Basket” concept had challenges and it was necessary to explore other tools and approaches. Challenges included a significant gap in accessible data on consumption of food at a local authority level and sample sizes of national data sets not being large enough to be representative of Birmingham.</a:t>
            </a:r>
          </a:p>
          <a:p>
            <a:endParaRPr lang="en-GB" sz="600"/>
          </a:p>
          <a:p>
            <a:pPr marL="342900" indent="-342900">
              <a:buFont typeface="+mj-lt"/>
              <a:buAutoNum type="arabicPeriod" startAt="2"/>
            </a:pPr>
            <a:r>
              <a:rPr lang="en-GB" b="1"/>
              <a:t>COVID-19 Pandemic</a:t>
            </a:r>
          </a:p>
          <a:p>
            <a:r>
              <a:rPr lang="en-GB"/>
              <a:t>COVID-19, lockdown and Public Health Division staff being redeployed into emergency response roles meant that stakeholder consultation was delayed and the team leading on the project changed.</a:t>
            </a:r>
          </a:p>
          <a:p>
            <a:endParaRPr lang="en-GB" sz="600"/>
          </a:p>
          <a:p>
            <a:pPr marL="342900" indent="-342900">
              <a:buFont typeface="+mj-lt"/>
              <a:buAutoNum type="arabicPeriod" startAt="3"/>
            </a:pPr>
            <a:r>
              <a:rPr lang="en-GB" b="1"/>
              <a:t>Birmingham Food System Strategy and Birmingham Food Revolution</a:t>
            </a:r>
          </a:p>
          <a:p>
            <a:r>
              <a:rPr lang="en-GB"/>
              <a:t>The emerging food system work taking place in the city is intrinsically linked to this work stream, and the development of tools and metrics has been key to our broader approach.</a:t>
            </a:r>
          </a:p>
        </p:txBody>
      </p:sp>
      <p:sp>
        <p:nvSpPr>
          <p:cNvPr id="5" name="Text Placeholder 4">
            <a:extLst>
              <a:ext uri="{FF2B5EF4-FFF2-40B4-BE49-F238E27FC236}">
                <a16:creationId xmlns:a16="http://schemas.microsoft.com/office/drawing/2014/main" id="{A757F6CD-0566-4D32-82BF-F8ECE9DA6CBA}"/>
              </a:ext>
            </a:extLst>
          </p:cNvPr>
          <p:cNvSpPr>
            <a:spLocks noGrp="1"/>
          </p:cNvSpPr>
          <p:nvPr>
            <p:ph type="body" sz="quarter" idx="15"/>
          </p:nvPr>
        </p:nvSpPr>
        <p:spPr>
          <a:xfrm rot="21434657">
            <a:off x="6542594" y="2949962"/>
            <a:ext cx="3028325" cy="2012472"/>
          </a:xfrm>
        </p:spPr>
        <p:txBody>
          <a:bodyPr>
            <a:normAutofit/>
          </a:bodyPr>
          <a:lstStyle/>
          <a:p>
            <a:pPr algn="ctr"/>
            <a:r>
              <a:rPr lang="en-GB" sz="1600" b="1"/>
              <a:t>Test and Learn</a:t>
            </a:r>
          </a:p>
          <a:p>
            <a:endParaRPr lang="en-GB" sz="400"/>
          </a:p>
          <a:p>
            <a:r>
              <a:rPr lang="en-GB" sz="1800"/>
              <a:t>This work stream has continuously developed in response to feedback, and has been connected into a whole system approach.</a:t>
            </a:r>
            <a:endParaRPr lang="en-GB" sz="2400"/>
          </a:p>
        </p:txBody>
      </p:sp>
    </p:spTree>
    <p:extLst>
      <p:ext uri="{BB962C8B-B14F-4D97-AF65-F5344CB8AC3E}">
        <p14:creationId xmlns:p14="http://schemas.microsoft.com/office/powerpoint/2010/main" val="1142061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ADF1D1E5-03ED-42AE-835C-9795C87AC106}"/>
              </a:ext>
              <a:ext uri="{C183D7F6-B498-43B3-948B-1728B52AA6E4}">
                <adec:decorative xmlns:adec="http://schemas.microsoft.com/office/drawing/2017/decorative" val="1"/>
              </a:ext>
            </a:extLst>
          </p:cNvPr>
          <p:cNvSpPr>
            <a:spLocks noGrp="1"/>
          </p:cNvSpPr>
          <p:nvPr>
            <p:ph type="title"/>
          </p:nvPr>
        </p:nvSpPr>
        <p:spPr>
          <a:xfrm>
            <a:off x="681038" y="-1385723"/>
            <a:ext cx="8543925" cy="1325563"/>
          </a:xfrm>
        </p:spPr>
        <p:txBody>
          <a:bodyPr vert="horz" lIns="91440" tIns="45720" rIns="91440" bIns="45720" rtlCol="0" anchor="b">
            <a:normAutofit/>
          </a:bodyPr>
          <a:lstStyle/>
          <a:p>
            <a:r>
              <a:rPr lang="en-GB" b="0" dirty="0"/>
              <a:t>Wider Policy Context 2</a:t>
            </a:r>
          </a:p>
        </p:txBody>
      </p:sp>
      <p:sp>
        <p:nvSpPr>
          <p:cNvPr id="4" name="Text Placeholder 3">
            <a:extLst>
              <a:ext uri="{FF2B5EF4-FFF2-40B4-BE49-F238E27FC236}">
                <a16:creationId xmlns:a16="http://schemas.microsoft.com/office/drawing/2014/main" id="{37EFB973-4714-4282-A389-DE38C47C42E8}"/>
              </a:ext>
            </a:extLst>
          </p:cNvPr>
          <p:cNvSpPr>
            <a:spLocks noGrp="1"/>
          </p:cNvSpPr>
          <p:nvPr>
            <p:ph type="body" sz="quarter" idx="14"/>
          </p:nvPr>
        </p:nvSpPr>
        <p:spPr>
          <a:xfrm>
            <a:off x="350922" y="381000"/>
            <a:ext cx="6259428" cy="5143500"/>
          </a:xfrm>
        </p:spPr>
        <p:txBody>
          <a:bodyPr>
            <a:noAutofit/>
          </a:bodyPr>
          <a:lstStyle/>
          <a:p>
            <a:pPr>
              <a:spcBef>
                <a:spcPts val="600"/>
              </a:spcBef>
            </a:pPr>
            <a:r>
              <a:rPr lang="en-GB" b="1"/>
              <a:t>1.3 Evolving context </a:t>
            </a:r>
          </a:p>
          <a:p>
            <a:pPr>
              <a:spcBef>
                <a:spcPts val="600"/>
              </a:spcBef>
            </a:pPr>
            <a:r>
              <a:rPr lang="en-GB"/>
              <a:t>The stakeholders, partners, and priorities in Birmingham have developed since this COTP work stream began in 2019. This evolving landscape has shaped the approach we have taken as part of a whole system approach.</a:t>
            </a:r>
          </a:p>
          <a:p>
            <a:pPr>
              <a:spcBef>
                <a:spcPts val="600"/>
              </a:spcBef>
            </a:pPr>
            <a:r>
              <a:rPr lang="en-GB" b="1"/>
              <a:t>The Mandala Consortium</a:t>
            </a:r>
            <a:endParaRPr lang="en-GB"/>
          </a:p>
          <a:p>
            <a:pPr>
              <a:spcBef>
                <a:spcPts val="600"/>
              </a:spcBef>
            </a:pPr>
            <a:r>
              <a:rPr lang="en-GB"/>
              <a:t>In 2019 we reached out to food system experts and began conversations to explore food system metrics and research. These conversations inspired a consortium of universities to focus their research project application on our city.</a:t>
            </a:r>
          </a:p>
          <a:p>
            <a:pPr>
              <a:spcBef>
                <a:spcPts val="600"/>
              </a:spcBef>
            </a:pPr>
            <a:r>
              <a:rPr lang="en-GB"/>
              <a:t>The Mandala Consortium is conducting research into food system transformation focused on the city of Birmingham. The research consortium includes international experts in population health, food and nutrition, environmental sustainability, health economics and commerce, renowned for their disciplinary expertise, theoretical and methodological developments, and capability for strategic leadership.</a:t>
            </a:r>
          </a:p>
          <a:p>
            <a:pPr>
              <a:spcBef>
                <a:spcPts val="600"/>
              </a:spcBef>
            </a:pPr>
            <a:r>
              <a:rPr lang="en-GB"/>
              <a:t>The research began in 2021 and is being funded through the </a:t>
            </a:r>
            <a:r>
              <a:rPr lang="en-GB" u="sng">
                <a:hlinkClick r:id="rId3"/>
              </a:rPr>
              <a:t>UK Research and Innovation</a:t>
            </a:r>
            <a:r>
              <a:rPr lang="en-GB"/>
              <a:t> (UKRI) </a:t>
            </a:r>
            <a:r>
              <a:rPr lang="en-GB" u="sng">
                <a:hlinkClick r:id="rId4"/>
              </a:rPr>
              <a:t>Strategic Priorities Fund (SPF),</a:t>
            </a:r>
            <a:r>
              <a:rPr lang="en-GB"/>
              <a:t> with a budget of £6 million for research that will take 5 years. The Birmingham Food System Team lead on both the COTP work streams and the partnership work with the Mandala Consortium. They have been instrumental with the development of this work stream in particular, as they have been conducting interviews and focus with people from across the food system, and are developing insight tools and metrics. They are using their findings to develop and test pilot food system projects in Birmingham in the coming years.</a:t>
            </a:r>
          </a:p>
        </p:txBody>
      </p:sp>
      <p:sp>
        <p:nvSpPr>
          <p:cNvPr id="6" name="Text Placeholder 5">
            <a:extLst>
              <a:ext uri="{FF2B5EF4-FFF2-40B4-BE49-F238E27FC236}">
                <a16:creationId xmlns:a16="http://schemas.microsoft.com/office/drawing/2014/main" id="{9B152717-1F46-4D40-ADEF-5AEA4DC33DCA}"/>
              </a:ext>
            </a:extLst>
          </p:cNvPr>
          <p:cNvSpPr>
            <a:spLocks noGrp="1"/>
          </p:cNvSpPr>
          <p:nvPr>
            <p:ph type="body" sz="quarter" idx="15"/>
          </p:nvPr>
        </p:nvSpPr>
        <p:spPr>
          <a:xfrm>
            <a:off x="6882061" y="348920"/>
            <a:ext cx="2755231" cy="4506088"/>
          </a:xfrm>
        </p:spPr>
        <p:txBody>
          <a:bodyPr>
            <a:noAutofit/>
          </a:bodyPr>
          <a:lstStyle/>
          <a:p>
            <a:pPr algn="ctr"/>
            <a:r>
              <a:rPr lang="en-GB" b="1"/>
              <a:t>East Birmingham Inclusive Growth Strategy</a:t>
            </a:r>
            <a:endParaRPr lang="en-GB"/>
          </a:p>
          <a:p>
            <a:endParaRPr lang="en-GB"/>
          </a:p>
          <a:p>
            <a:r>
              <a:rPr lang="en-GB"/>
              <a:t>We are supporting the 2021 East Birmingham Inclusive Growth Strategy. This strategy sets out the council’s 20-year vision for the transformation of East Birmingham. This will be delivered through a focus on both places, including improving transport connections and stimulating growth, and people including involving local communities in shaping this growth and partnership working to improve the way that the public sector works. We have utilised this opportunity to capture insights about the food system in this area of Birmingham.</a:t>
            </a:r>
          </a:p>
        </p:txBody>
      </p:sp>
    </p:spTree>
    <p:extLst>
      <p:ext uri="{BB962C8B-B14F-4D97-AF65-F5344CB8AC3E}">
        <p14:creationId xmlns:p14="http://schemas.microsoft.com/office/powerpoint/2010/main" val="2486508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85C0AF6A-815D-4FC9-BDC3-C5A2814BBBB1}"/>
              </a:ext>
              <a:ext uri="{C183D7F6-B498-43B3-948B-1728B52AA6E4}">
                <adec:decorative xmlns:adec="http://schemas.microsoft.com/office/drawing/2017/decorative" val="1"/>
              </a:ext>
            </a:extLst>
          </p:cNvPr>
          <p:cNvSpPr>
            <a:spLocks noGrp="1"/>
          </p:cNvSpPr>
          <p:nvPr>
            <p:ph type="title"/>
          </p:nvPr>
        </p:nvSpPr>
        <p:spPr>
          <a:xfrm>
            <a:off x="681038" y="-1397755"/>
            <a:ext cx="8543925" cy="1325563"/>
          </a:xfrm>
        </p:spPr>
        <p:txBody>
          <a:bodyPr vert="horz" lIns="91440" tIns="45720" rIns="91440" bIns="45720" rtlCol="0" anchor="b">
            <a:normAutofit/>
          </a:bodyPr>
          <a:lstStyle/>
          <a:p>
            <a:r>
              <a:rPr lang="en-GB" b="0"/>
              <a:t>Revised Approach</a:t>
            </a:r>
          </a:p>
        </p:txBody>
      </p:sp>
      <p:sp>
        <p:nvSpPr>
          <p:cNvPr id="3" name="Text Placeholder 2">
            <a:extLst>
              <a:ext uri="{FF2B5EF4-FFF2-40B4-BE49-F238E27FC236}">
                <a16:creationId xmlns:a16="http://schemas.microsoft.com/office/drawing/2014/main" id="{0A7AB81E-630E-4233-A2FC-6463907FA484}"/>
              </a:ext>
            </a:extLst>
          </p:cNvPr>
          <p:cNvSpPr>
            <a:spLocks noGrp="1"/>
          </p:cNvSpPr>
          <p:nvPr>
            <p:ph type="body" sz="quarter" idx="13"/>
          </p:nvPr>
        </p:nvSpPr>
        <p:spPr>
          <a:xfrm>
            <a:off x="299803" y="476250"/>
            <a:ext cx="9258535" cy="1725530"/>
          </a:xfrm>
        </p:spPr>
        <p:txBody>
          <a:bodyPr>
            <a:normAutofit/>
          </a:bodyPr>
          <a:lstStyle/>
          <a:p>
            <a:pPr>
              <a:lnSpc>
                <a:spcPct val="90000"/>
              </a:lnSpc>
              <a:spcBef>
                <a:spcPts val="1000"/>
              </a:spcBef>
            </a:pPr>
            <a:r>
              <a:rPr lang="en-GB" b="1"/>
              <a:t>1.4.1 Our revised approach</a:t>
            </a:r>
          </a:p>
          <a:p>
            <a:pPr>
              <a:lnSpc>
                <a:spcPct val="90000"/>
              </a:lnSpc>
              <a:spcBef>
                <a:spcPts val="1000"/>
              </a:spcBef>
            </a:pPr>
            <a:r>
              <a:rPr lang="en-GB"/>
              <a:t>We adapted our plan to not limit ourselves to the development of one specific tool, and instead broaden our approach to the development of metrics and tools in general to gain insights into the food system. Our revised approach included:</a:t>
            </a:r>
          </a:p>
          <a:p>
            <a:pPr marL="285750" indent="-285750">
              <a:lnSpc>
                <a:spcPct val="90000"/>
              </a:lnSpc>
              <a:spcBef>
                <a:spcPts val="600"/>
              </a:spcBef>
              <a:buFont typeface="Arial" panose="020B0604020202020204" pitchFamily="34" charset="0"/>
              <a:buChar char="•"/>
            </a:pPr>
            <a:r>
              <a:rPr lang="en-GB"/>
              <a:t>Increasing our stakeholder engagement and co-production approaches with universities, community organisations and communities themselves;</a:t>
            </a:r>
          </a:p>
          <a:p>
            <a:pPr marL="285750" indent="-285750">
              <a:lnSpc>
                <a:spcPct val="90000"/>
              </a:lnSpc>
              <a:spcBef>
                <a:spcPts val="600"/>
              </a:spcBef>
              <a:buFont typeface="Arial" panose="020B0604020202020204" pitchFamily="34" charset="0"/>
              <a:buChar char="•"/>
            </a:pPr>
            <a:r>
              <a:rPr lang="en-GB"/>
              <a:t>Exploring the feasibility of measuring consumer food purchasing habits on a localised level;</a:t>
            </a:r>
          </a:p>
          <a:p>
            <a:pPr marL="285750" indent="-285750">
              <a:lnSpc>
                <a:spcPct val="90000"/>
              </a:lnSpc>
              <a:spcBef>
                <a:spcPts val="600"/>
              </a:spcBef>
              <a:buFont typeface="Arial" panose="020B0604020202020204" pitchFamily="34" charset="0"/>
              <a:buChar char="•"/>
            </a:pPr>
            <a:r>
              <a:rPr lang="en-GB"/>
              <a:t>Developing tools in response to need demonstrated during engagement activities with stakeholders and partners;</a:t>
            </a:r>
          </a:p>
        </p:txBody>
      </p:sp>
      <p:sp>
        <p:nvSpPr>
          <p:cNvPr id="4" name="Text Placeholder 3">
            <a:extLst>
              <a:ext uri="{FF2B5EF4-FFF2-40B4-BE49-F238E27FC236}">
                <a16:creationId xmlns:a16="http://schemas.microsoft.com/office/drawing/2014/main" id="{67D0F2A1-48AD-48F6-8D0B-67253CC660EE}"/>
              </a:ext>
            </a:extLst>
          </p:cNvPr>
          <p:cNvSpPr>
            <a:spLocks noGrp="1"/>
          </p:cNvSpPr>
          <p:nvPr>
            <p:ph type="body" sz="quarter" idx="14"/>
          </p:nvPr>
        </p:nvSpPr>
        <p:spPr>
          <a:xfrm>
            <a:off x="299804" y="2118790"/>
            <a:ext cx="7624996" cy="3462609"/>
          </a:xfrm>
        </p:spPr>
        <p:txBody>
          <a:bodyPr>
            <a:normAutofit lnSpcReduction="10000"/>
          </a:bodyPr>
          <a:lstStyle/>
          <a:p>
            <a:pPr marL="285750" indent="-285750">
              <a:spcBef>
                <a:spcPts val="600"/>
              </a:spcBef>
              <a:buFont typeface="Arial" panose="020B0604020202020204" pitchFamily="34" charset="0"/>
              <a:buChar char="•"/>
            </a:pPr>
            <a:r>
              <a:rPr lang="en-GB"/>
              <a:t>Developing tools and approaches to capture barriers and facilitators to increasing supply and demand of healthier and more sustainable food.</a:t>
            </a:r>
          </a:p>
          <a:p>
            <a:pPr>
              <a:spcBef>
                <a:spcPts val="600"/>
              </a:spcBef>
            </a:pPr>
            <a:endParaRPr lang="en-GB" sz="100" b="1">
              <a:ea typeface="Calibri" panose="020F0502020204030204" pitchFamily="34" charset="0"/>
              <a:cs typeface="Times New Roman" panose="02020603050405020304" pitchFamily="18" charset="0"/>
            </a:endParaRPr>
          </a:p>
          <a:p>
            <a:pPr>
              <a:spcBef>
                <a:spcPts val="600"/>
              </a:spcBef>
            </a:pPr>
            <a:r>
              <a:rPr lang="en-GB" b="1">
                <a:ea typeface="Calibri" panose="020F0502020204030204" pitchFamily="34" charset="0"/>
                <a:cs typeface="Times New Roman" panose="02020603050405020304" pitchFamily="18" charset="0"/>
              </a:rPr>
              <a:t>1.4.2 Guiding principles of the tools</a:t>
            </a:r>
          </a:p>
          <a:p>
            <a:pPr>
              <a:spcBef>
                <a:spcPts val="600"/>
              </a:spcBef>
            </a:pPr>
            <a:r>
              <a:rPr lang="en-GB">
                <a:ea typeface="Calibri" panose="020F0502020204030204" pitchFamily="34" charset="0"/>
                <a:cs typeface="Times New Roman" panose="02020603050405020304" pitchFamily="18" charset="0"/>
              </a:rPr>
              <a:t>Key principles of the tools we wanted to develop included:</a:t>
            </a:r>
          </a:p>
          <a:p>
            <a:pPr marL="285750" indent="-285750">
              <a:spcBef>
                <a:spcPts val="600"/>
              </a:spcBef>
              <a:buFont typeface="Arial" panose="020B0604020202020204" pitchFamily="34" charset="0"/>
              <a:buChar char="•"/>
            </a:pPr>
            <a:r>
              <a:rPr lang="en-GB">
                <a:cs typeface="Times New Roman" panose="02020603050405020304" pitchFamily="18" charset="0"/>
              </a:rPr>
              <a:t>Ensuring the tools capture data that is useful and needed;</a:t>
            </a:r>
          </a:p>
          <a:p>
            <a:pPr marL="285750" indent="-285750">
              <a:spcBef>
                <a:spcPts val="600"/>
              </a:spcBef>
              <a:buFont typeface="Arial" panose="020B0604020202020204" pitchFamily="34" charset="0"/>
              <a:buChar char="•"/>
            </a:pPr>
            <a:r>
              <a:rPr lang="en-GB">
                <a:cs typeface="Times New Roman" panose="02020603050405020304" pitchFamily="18" charset="0"/>
              </a:rPr>
              <a:t>Engaging with experts and being influenced by evidence and best practice to ensure the tools are scientifically robust;</a:t>
            </a:r>
          </a:p>
          <a:p>
            <a:pPr marL="285750" indent="-285750">
              <a:spcBef>
                <a:spcPts val="600"/>
              </a:spcBef>
              <a:buFont typeface="Arial" panose="020B0604020202020204" pitchFamily="34" charset="0"/>
              <a:buChar char="•"/>
            </a:pPr>
            <a:r>
              <a:rPr lang="en-GB">
                <a:cs typeface="Times New Roman" panose="02020603050405020304" pitchFamily="18" charset="0"/>
              </a:rPr>
              <a:t>Co-producing tools with those that will utilise them, or use the data that comes from them, to ensure they are fit for purpose;</a:t>
            </a:r>
          </a:p>
          <a:p>
            <a:pPr marL="285750" indent="-285750">
              <a:spcBef>
                <a:spcPts val="600"/>
              </a:spcBef>
              <a:buFont typeface="Arial" panose="020B0604020202020204" pitchFamily="34" charset="0"/>
              <a:buChar char="•"/>
            </a:pPr>
            <a:r>
              <a:rPr lang="en-GB">
                <a:cs typeface="Times New Roman" panose="02020603050405020304" pitchFamily="18" charset="0"/>
              </a:rPr>
              <a:t>Considering costs, staffing and logistics for using a tool and analysing the data in the long term, to ensure their continued use is feasible and sustainable.</a:t>
            </a:r>
          </a:p>
          <a:p>
            <a:pPr marL="285750" indent="-285750">
              <a:spcBef>
                <a:spcPts val="600"/>
              </a:spcBef>
              <a:buFont typeface="Arial" panose="020B0604020202020204" pitchFamily="34" charset="0"/>
              <a:buChar char="•"/>
            </a:pPr>
            <a:r>
              <a:rPr lang="en-GB">
                <a:cs typeface="Times New Roman" panose="02020603050405020304" pitchFamily="18" charset="0"/>
              </a:rPr>
              <a:t>Identifying opportunities to connect with other work and priorities across the city;</a:t>
            </a:r>
          </a:p>
          <a:p>
            <a:pPr marL="285750" indent="-285750">
              <a:spcBef>
                <a:spcPts val="600"/>
              </a:spcBef>
              <a:buFont typeface="Arial" panose="020B0604020202020204" pitchFamily="34" charset="0"/>
              <a:buChar char="•"/>
            </a:pPr>
            <a:r>
              <a:rPr lang="en-GB">
                <a:cs typeface="Times New Roman" panose="02020603050405020304" pitchFamily="18" charset="0"/>
              </a:rPr>
              <a:t>Considering data sharing, confidentiality, GDPR, logistics of collection, storing and sharing of data and possible limitations.</a:t>
            </a:r>
          </a:p>
        </p:txBody>
      </p:sp>
      <p:sp>
        <p:nvSpPr>
          <p:cNvPr id="5" name="Text Placeholder 4">
            <a:extLst>
              <a:ext uri="{FF2B5EF4-FFF2-40B4-BE49-F238E27FC236}">
                <a16:creationId xmlns:a16="http://schemas.microsoft.com/office/drawing/2014/main" id="{DBB7A6AF-B3A4-487A-9521-87DEBBB9B44D}"/>
              </a:ext>
            </a:extLst>
          </p:cNvPr>
          <p:cNvSpPr>
            <a:spLocks noGrp="1"/>
          </p:cNvSpPr>
          <p:nvPr>
            <p:ph type="body" sz="quarter" idx="15"/>
          </p:nvPr>
        </p:nvSpPr>
        <p:spPr>
          <a:xfrm>
            <a:off x="8065770" y="2480991"/>
            <a:ext cx="1559476" cy="3462609"/>
          </a:xfrm>
        </p:spPr>
        <p:txBody>
          <a:bodyPr>
            <a:normAutofit/>
          </a:bodyPr>
          <a:lstStyle/>
          <a:p>
            <a:pPr>
              <a:lnSpc>
                <a:spcPct val="90000"/>
              </a:lnSpc>
            </a:pPr>
            <a:r>
              <a:rPr lang="en-GB"/>
              <a:t>There is increasing interest in capturing food system insights and data so this work stream has been guiding Birmingham’s approach at a pivotal time. We are now having conversations with experts and stakeholders on a local, national and global level with a joint ambition of developing tools.</a:t>
            </a:r>
          </a:p>
        </p:txBody>
      </p:sp>
    </p:spTree>
    <p:extLst>
      <p:ext uri="{BB962C8B-B14F-4D97-AF65-F5344CB8AC3E}">
        <p14:creationId xmlns:p14="http://schemas.microsoft.com/office/powerpoint/2010/main" val="3067935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7371-EB1A-4F1A-B57E-7EC994D9E533}"/>
              </a:ext>
              <a:ext uri="{C183D7F6-B498-43B3-948B-1728B52AA6E4}">
                <adec:decorative xmlns:adec="http://schemas.microsoft.com/office/drawing/2017/decorative" val="1"/>
              </a:ext>
            </a:extLst>
          </p:cNvPr>
          <p:cNvSpPr>
            <a:spLocks noGrp="1"/>
          </p:cNvSpPr>
          <p:nvPr>
            <p:ph type="title"/>
          </p:nvPr>
        </p:nvSpPr>
        <p:spPr>
          <a:xfrm>
            <a:off x="134863" y="-1705242"/>
            <a:ext cx="7728776" cy="1325563"/>
          </a:xfrm>
        </p:spPr>
        <p:txBody>
          <a:bodyPr>
            <a:normAutofit fontScale="90000"/>
          </a:bodyPr>
          <a:lstStyle/>
          <a:p>
            <a:r>
              <a:rPr lang="en-GB" b="0"/>
              <a:t>Findings and Discussion: Stakeholder and Partner Engagement Pre-COVID</a:t>
            </a:r>
          </a:p>
        </p:txBody>
      </p:sp>
      <p:sp>
        <p:nvSpPr>
          <p:cNvPr id="3" name="Text Placeholder 2">
            <a:extLst>
              <a:ext uri="{FF2B5EF4-FFF2-40B4-BE49-F238E27FC236}">
                <a16:creationId xmlns:a16="http://schemas.microsoft.com/office/drawing/2014/main" id="{1B02174E-72BB-4FFB-938A-4B194FB9F592}"/>
              </a:ext>
            </a:extLst>
          </p:cNvPr>
          <p:cNvSpPr>
            <a:spLocks noGrp="1"/>
          </p:cNvSpPr>
          <p:nvPr>
            <p:ph type="body" sz="quarter" idx="14"/>
          </p:nvPr>
        </p:nvSpPr>
        <p:spPr>
          <a:xfrm>
            <a:off x="350921" y="192504"/>
            <a:ext cx="5664867" cy="5378116"/>
          </a:xfrm>
        </p:spPr>
        <p:txBody>
          <a:bodyPr>
            <a:normAutofit/>
          </a:bodyPr>
          <a:lstStyle/>
          <a:p>
            <a:pPr>
              <a:lnSpc>
                <a:spcPct val="90000"/>
              </a:lnSpc>
              <a:spcBef>
                <a:spcPts val="1000"/>
              </a:spcBef>
            </a:pPr>
            <a:r>
              <a:rPr lang="en-GB" sz="2000" b="1"/>
              <a:t>Findings and Discussion</a:t>
            </a:r>
          </a:p>
          <a:p>
            <a:pPr>
              <a:lnSpc>
                <a:spcPct val="90000"/>
              </a:lnSpc>
              <a:spcBef>
                <a:spcPts val="300"/>
              </a:spcBef>
            </a:pPr>
            <a:endParaRPr lang="en-GB" sz="300" b="1"/>
          </a:p>
          <a:p>
            <a:pPr>
              <a:lnSpc>
                <a:spcPct val="90000"/>
              </a:lnSpc>
              <a:spcBef>
                <a:spcPts val="300"/>
              </a:spcBef>
            </a:pPr>
            <a:r>
              <a:rPr lang="en-GB" b="1"/>
              <a:t>1.5.1 Stakeholder and Partner Engagement Pre-COVID 2019-2020 </a:t>
            </a:r>
          </a:p>
          <a:p>
            <a:pPr marL="180975" indent="-180975">
              <a:lnSpc>
                <a:spcPct val="90000"/>
              </a:lnSpc>
              <a:spcBef>
                <a:spcPts val="300"/>
              </a:spcBef>
              <a:buFont typeface="Arial" panose="020B0604020202020204" pitchFamily="34" charset="0"/>
              <a:buChar char="•"/>
            </a:pPr>
            <a:r>
              <a:rPr lang="en-GB"/>
              <a:t>Established ‘Creating a Healthy Food City Forum of stakeholder from across the city reporting to Health &amp; Wellbeing Board.</a:t>
            </a:r>
          </a:p>
          <a:p>
            <a:pPr marL="180975" indent="-180975">
              <a:lnSpc>
                <a:spcPct val="90000"/>
              </a:lnSpc>
              <a:spcBef>
                <a:spcPts val="300"/>
              </a:spcBef>
              <a:buFont typeface="Arial" panose="020B0604020202020204" pitchFamily="34" charset="0"/>
              <a:buChar char="•"/>
            </a:pPr>
            <a:r>
              <a:rPr lang="en-GB"/>
              <a:t>Engaged with topic experts including academics, universities, ONS and Kantar consumer research company to explore what data and tools are already available.</a:t>
            </a:r>
          </a:p>
          <a:p>
            <a:pPr marL="180975" indent="-180975">
              <a:lnSpc>
                <a:spcPct val="90000"/>
              </a:lnSpc>
              <a:spcBef>
                <a:spcPts val="300"/>
              </a:spcBef>
              <a:buFont typeface="Arial" panose="020B0604020202020204" pitchFamily="34" charset="0"/>
              <a:buChar char="•"/>
            </a:pPr>
            <a:r>
              <a:rPr lang="en-GB"/>
              <a:t>Seldom Heard Voices where 27 local (expert) providers appointed to carry out consultation within communities across 23 community groups. Within the findings, citizens have said that the food environment of the city is not supporting them to live healthy lives and asked us to change this.</a:t>
            </a:r>
          </a:p>
          <a:p>
            <a:pPr marL="180975" indent="-180975">
              <a:lnSpc>
                <a:spcPct val="90000"/>
              </a:lnSpc>
              <a:spcBef>
                <a:spcPts val="300"/>
              </a:spcBef>
              <a:buFont typeface="Arial" panose="020B0604020202020204" pitchFamily="34" charset="0"/>
              <a:buChar char="•"/>
            </a:pPr>
            <a:r>
              <a:rPr lang="en-GB"/>
              <a:t>Committed to developing a new strategy to Create a Healthy Food City and through this to be able to track impact and progress in terms of food consumption at meaningful scale.</a:t>
            </a:r>
            <a:endParaRPr lang="en-GB">
              <a:ea typeface="Calibri" panose="020F0502020204030204" pitchFamily="34" charset="0"/>
              <a:cs typeface="Times New Roman" panose="02020603050405020304" pitchFamily="18" charset="0"/>
            </a:endParaRPr>
          </a:p>
          <a:p>
            <a:pPr marL="180975" indent="-180975">
              <a:lnSpc>
                <a:spcPct val="90000"/>
              </a:lnSpc>
              <a:spcBef>
                <a:spcPts val="300"/>
              </a:spcBef>
              <a:buFont typeface="Arial" panose="020B0604020202020204" pitchFamily="34" charset="0"/>
              <a:buChar char="•"/>
            </a:pPr>
            <a:r>
              <a:rPr lang="en-GB">
                <a:ea typeface="Calibri" panose="020F0502020204030204" pitchFamily="34" charset="0"/>
                <a:cs typeface="Times New Roman" panose="02020603050405020304" pitchFamily="18" charset="0"/>
              </a:rPr>
              <a:t>Launched the Birmingham Food Conversations to increase understanding of people’s relationship with food across Birmingham including surveys and focus groups which formed part of the National Food Strategy.</a:t>
            </a:r>
          </a:p>
          <a:p>
            <a:pPr marL="180975" indent="-180975">
              <a:lnSpc>
                <a:spcPct val="90000"/>
              </a:lnSpc>
              <a:spcBef>
                <a:spcPts val="300"/>
              </a:spcBef>
              <a:buFont typeface="Arial" panose="020B0604020202020204" pitchFamily="34" charset="0"/>
              <a:buChar char="•"/>
            </a:pPr>
            <a:r>
              <a:rPr lang="en-GB">
                <a:ea typeface="Calibri" panose="020F0502020204030204" pitchFamily="34" charset="0"/>
                <a:cs typeface="Times New Roman" panose="02020603050405020304" pitchFamily="18" charset="0"/>
              </a:rPr>
              <a:t>Continued with international partnerships including the Milan Urban Food Policy Pact (MUFPP), </a:t>
            </a:r>
            <a:r>
              <a:rPr lang="en-GB"/>
              <a:t>a European partnership for action on creating healthy food environments in cities and towns, with a network of 217 cities across the world. An exercise was conducted to map food indicators against the Milan Urban Food Policy Pact indicator suite and found many gaps.</a:t>
            </a:r>
            <a:endParaRPr lang="en-GB">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6033473-D45B-4E40-A62C-59153967BF35}"/>
              </a:ext>
            </a:extLst>
          </p:cNvPr>
          <p:cNvSpPr>
            <a:spLocks noGrp="1"/>
          </p:cNvSpPr>
          <p:nvPr>
            <p:ph type="body" sz="quarter" idx="15"/>
          </p:nvPr>
        </p:nvSpPr>
        <p:spPr>
          <a:xfrm>
            <a:off x="6172200" y="541424"/>
            <a:ext cx="3382878" cy="5291488"/>
          </a:xfrm>
        </p:spPr>
        <p:txBody>
          <a:bodyPr>
            <a:normAutofit/>
          </a:bodyPr>
          <a:lstStyle/>
          <a:p>
            <a:pPr algn="ctr">
              <a:lnSpc>
                <a:spcPct val="120000"/>
              </a:lnSpc>
              <a:spcBef>
                <a:spcPts val="1000"/>
              </a:spcBef>
            </a:pPr>
            <a:r>
              <a:rPr lang="en-GB" b="1"/>
              <a:t>Birmingham Digital Food Hunt</a:t>
            </a:r>
          </a:p>
          <a:p>
            <a:pPr>
              <a:lnSpc>
                <a:spcPct val="120000"/>
              </a:lnSpc>
              <a:spcBef>
                <a:spcPts val="1000"/>
              </a:spcBef>
            </a:pPr>
            <a:r>
              <a:rPr lang="en-GB"/>
              <a:t>This activity was carried out in June 2019 to map data sources across the food system in Birmingham.</a:t>
            </a:r>
          </a:p>
          <a:p>
            <a:pPr>
              <a:lnSpc>
                <a:spcPct val="120000"/>
              </a:lnSpc>
              <a:spcBef>
                <a:spcPts val="1000"/>
              </a:spcBef>
            </a:pPr>
            <a:r>
              <a:rPr lang="en-GB"/>
              <a:t>The conclusion of this work was that you should not assume that the data, information and insight on food is available.</a:t>
            </a:r>
          </a:p>
          <a:p>
            <a:pPr>
              <a:lnSpc>
                <a:spcPct val="120000"/>
              </a:lnSpc>
              <a:spcBef>
                <a:spcPts val="1000"/>
              </a:spcBef>
            </a:pPr>
            <a:r>
              <a:rPr lang="en-GB"/>
              <a:t>This is a local and national issue for food system and there is a significant gap in accessible data on consumption of food at a local authority level or sub-geography level.</a:t>
            </a:r>
          </a:p>
          <a:p>
            <a:pPr>
              <a:lnSpc>
                <a:spcPct val="120000"/>
              </a:lnSpc>
              <a:spcBef>
                <a:spcPts val="1000"/>
              </a:spcBef>
            </a:pPr>
            <a:r>
              <a:rPr lang="en-GB"/>
              <a:t>The hunt identified very limited access or availability of local level data on the food system. None of the national data sets on food have a large enough sample size in Birmingham to be representative.</a:t>
            </a:r>
            <a:endParaRPr lang="en-GB">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8303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7371-EB1A-4F1A-B57E-7EC994D9E533}"/>
              </a:ext>
              <a:ext uri="{C183D7F6-B498-43B3-948B-1728B52AA6E4}">
                <adec:decorative xmlns:adec="http://schemas.microsoft.com/office/drawing/2017/decorative" val="1"/>
              </a:ext>
            </a:extLst>
          </p:cNvPr>
          <p:cNvSpPr>
            <a:spLocks noGrp="1"/>
          </p:cNvSpPr>
          <p:nvPr>
            <p:ph type="title"/>
          </p:nvPr>
        </p:nvSpPr>
        <p:spPr>
          <a:xfrm>
            <a:off x="134863" y="-1705242"/>
            <a:ext cx="7728776" cy="1325563"/>
          </a:xfrm>
        </p:spPr>
        <p:txBody>
          <a:bodyPr>
            <a:normAutofit fontScale="90000"/>
          </a:bodyPr>
          <a:lstStyle/>
          <a:p>
            <a:r>
              <a:rPr lang="en-GB" b="0"/>
              <a:t>Findings and Discussion: Stakeholder and Partner Engagement 2021-22</a:t>
            </a:r>
          </a:p>
        </p:txBody>
      </p:sp>
      <p:sp>
        <p:nvSpPr>
          <p:cNvPr id="3" name="Text Placeholder 2">
            <a:extLst>
              <a:ext uri="{FF2B5EF4-FFF2-40B4-BE49-F238E27FC236}">
                <a16:creationId xmlns:a16="http://schemas.microsoft.com/office/drawing/2014/main" id="{1B02174E-72BB-4FFB-938A-4B194FB9F592}"/>
              </a:ext>
            </a:extLst>
          </p:cNvPr>
          <p:cNvSpPr>
            <a:spLocks noGrp="1"/>
          </p:cNvSpPr>
          <p:nvPr>
            <p:ph type="body" sz="quarter" idx="14"/>
          </p:nvPr>
        </p:nvSpPr>
        <p:spPr>
          <a:xfrm>
            <a:off x="350921" y="216568"/>
            <a:ext cx="5664867" cy="5378116"/>
          </a:xfrm>
        </p:spPr>
        <p:txBody>
          <a:bodyPr>
            <a:normAutofit/>
          </a:bodyPr>
          <a:lstStyle/>
          <a:p>
            <a:pPr>
              <a:spcBef>
                <a:spcPts val="1000"/>
              </a:spcBef>
            </a:pPr>
            <a:r>
              <a:rPr lang="en-GB" sz="2000" b="1"/>
              <a:t>Findings and Discussion</a:t>
            </a:r>
          </a:p>
          <a:p>
            <a:pPr>
              <a:spcBef>
                <a:spcPts val="600"/>
              </a:spcBef>
            </a:pPr>
            <a:r>
              <a:rPr lang="en-GB" b="1"/>
              <a:t>1.5.2 Stakeholder and Partner Engagement </a:t>
            </a:r>
            <a:r>
              <a:rPr lang="en-GB" b="1">
                <a:ea typeface="Calibri" panose="020F0502020204030204" pitchFamily="34" charset="0"/>
                <a:cs typeface="Times New Roman" panose="02020603050405020304" pitchFamily="18" charset="0"/>
              </a:rPr>
              <a:t>Post Lockdown 2021-22</a:t>
            </a:r>
          </a:p>
          <a:p>
            <a:pPr>
              <a:spcBef>
                <a:spcPts val="1000"/>
              </a:spcBef>
            </a:pPr>
            <a:r>
              <a:rPr lang="en-GB"/>
              <a:t>Work on the COTP projects slowed due to the Covid-19 pandemic lockdown and Public Health Division’s role in the emergency response. The work built up momentum again in September 2021 when the new Food System Team were set up and led on the COTP as well as developing the Birmingham Food System Strategy.</a:t>
            </a:r>
          </a:p>
          <a:p>
            <a:pPr>
              <a:spcBef>
                <a:spcPts val="1000"/>
              </a:spcBef>
            </a:pPr>
            <a:r>
              <a:rPr lang="en-GB"/>
              <a:t>In April 2021, Birmingham became a member of the Steering Committee of the Milan Urban Food Policy Pact. Birmingham is leading the pan city thinking on cultural dimensions of the food system and the political narrative around Food Justice. In 2021, we also formed part of the </a:t>
            </a:r>
            <a:r>
              <a:rPr lang="en-GB">
                <a:ea typeface="Calibri" panose="020F0502020204030204" pitchFamily="34" charset="0"/>
                <a:cs typeface="Times New Roman" panose="02020603050405020304" pitchFamily="18" charset="0"/>
                <a:hlinkClick r:id="rId2"/>
              </a:rPr>
              <a:t>Food Cities 2022</a:t>
            </a:r>
            <a:r>
              <a:rPr lang="en-GB">
                <a:ea typeface="Calibri" panose="020F0502020204030204" pitchFamily="34" charset="0"/>
                <a:cs typeface="Times New Roman" panose="02020603050405020304" pitchFamily="18" charset="0"/>
              </a:rPr>
              <a:t> Learning Partnership. These partnerships, together with the Mandala Consortium food system research project, have been instrumental in ensuring that the tools we have been looking to develop are being shaped by world leading food system experts.</a:t>
            </a:r>
          </a:p>
          <a:p>
            <a:pPr>
              <a:spcBef>
                <a:spcPts val="1000"/>
              </a:spcBef>
            </a:pPr>
            <a:r>
              <a:rPr lang="en-GB">
                <a:ea typeface="Calibri" panose="020F0502020204030204" pitchFamily="34" charset="0"/>
                <a:cs typeface="Times New Roman" panose="02020603050405020304" pitchFamily="18" charset="0"/>
              </a:rPr>
              <a:t>The pandemic cast a harsh light on our food security and revealed how important our food systems are. There was increased awareness across the city about food supply chains and how many people don’t have access to enough food. This has led to a united movement and willingness to work together to transform our city’s food system, and instigated the Birmingham Food Revolution.</a:t>
            </a:r>
          </a:p>
        </p:txBody>
      </p:sp>
      <p:sp>
        <p:nvSpPr>
          <p:cNvPr id="4" name="Text Placeholder 3">
            <a:extLst>
              <a:ext uri="{FF2B5EF4-FFF2-40B4-BE49-F238E27FC236}">
                <a16:creationId xmlns:a16="http://schemas.microsoft.com/office/drawing/2014/main" id="{C6033473-D45B-4E40-A62C-59153967BF35}"/>
              </a:ext>
            </a:extLst>
          </p:cNvPr>
          <p:cNvSpPr>
            <a:spLocks noGrp="1"/>
          </p:cNvSpPr>
          <p:nvPr>
            <p:ph type="body" sz="quarter" idx="15"/>
          </p:nvPr>
        </p:nvSpPr>
        <p:spPr>
          <a:xfrm>
            <a:off x="6172200" y="445168"/>
            <a:ext cx="3382878" cy="5291488"/>
          </a:xfrm>
        </p:spPr>
        <p:txBody>
          <a:bodyPr>
            <a:normAutofit lnSpcReduction="10000"/>
          </a:bodyPr>
          <a:lstStyle/>
          <a:p>
            <a:pPr algn="ctr">
              <a:spcBef>
                <a:spcPts val="1000"/>
              </a:spcBef>
            </a:pPr>
            <a:r>
              <a:rPr lang="en-GB" sz="1600" b="1">
                <a:ea typeface="Calibri" panose="020F0502020204030204" pitchFamily="34" charset="0"/>
                <a:cs typeface="Times New Roman" panose="02020603050405020304" pitchFamily="18" charset="0"/>
              </a:rPr>
              <a:t>Birmingham Food Revolution</a:t>
            </a:r>
          </a:p>
          <a:p>
            <a:pPr>
              <a:spcBef>
                <a:spcPts val="1000"/>
              </a:spcBef>
            </a:pPr>
            <a:r>
              <a:rPr lang="en-GB">
                <a:ea typeface="Calibri" panose="020F0502020204030204" pitchFamily="34" charset="0"/>
                <a:cs typeface="Times New Roman" panose="02020603050405020304" pitchFamily="18" charset="0"/>
              </a:rPr>
              <a:t>The Creating a Healthy Food City Forum led the development of the Birmingham Food System Strategy.</a:t>
            </a:r>
          </a:p>
          <a:p>
            <a:pPr>
              <a:spcBef>
                <a:spcPts val="1000"/>
              </a:spcBef>
            </a:pPr>
            <a:r>
              <a:rPr lang="en-GB">
                <a:ea typeface="Calibri" panose="020F0502020204030204" pitchFamily="34" charset="0"/>
                <a:cs typeface="Times New Roman" panose="02020603050405020304" pitchFamily="18" charset="0"/>
              </a:rPr>
              <a:t>A key driver of the food system transformation taking place across the city has been the city-owned Birmingham Food Revolution, and capturing the stories and best practice from our Local Food Legends.</a:t>
            </a:r>
          </a:p>
          <a:p>
            <a:pPr>
              <a:spcBef>
                <a:spcPts val="1000"/>
              </a:spcBef>
            </a:pPr>
            <a:r>
              <a:rPr lang="en-GB">
                <a:ea typeface="Calibri" panose="020F0502020204030204" pitchFamily="34" charset="0"/>
                <a:cs typeface="Times New Roman" panose="02020603050405020304" pitchFamily="18" charset="0"/>
              </a:rPr>
              <a:t>Meaningful engagement with a wide variety of stakeholders has been key to the development of the strategy. This includes universities, Kantar, Food Justice Network (200+ community organisations and volunteers who supported citizens with food parcels during the pandemic), youth boards, eight pre-consultation focus groups, as well as many public consultation workshops, surveys and meetings (still ongoing as of August 2022).</a:t>
            </a:r>
          </a:p>
          <a:p>
            <a:pPr>
              <a:spcBef>
                <a:spcPts val="1000"/>
              </a:spcBef>
            </a:pPr>
            <a:r>
              <a:rPr lang="en-GB">
                <a:ea typeface="Calibri" panose="020F0502020204030204" pitchFamily="34" charset="0"/>
                <a:cs typeface="Times New Roman" panose="02020603050405020304" pitchFamily="18" charset="0"/>
              </a:rPr>
              <a:t>Data and tools to capture insights have formed a key part of our conversations.</a:t>
            </a:r>
          </a:p>
        </p:txBody>
      </p:sp>
    </p:spTree>
    <p:extLst>
      <p:ext uri="{BB962C8B-B14F-4D97-AF65-F5344CB8AC3E}">
        <p14:creationId xmlns:p14="http://schemas.microsoft.com/office/powerpoint/2010/main" val="4255250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7371-EB1A-4F1A-B57E-7EC994D9E533}"/>
              </a:ext>
              <a:ext uri="{C183D7F6-B498-43B3-948B-1728B52AA6E4}">
                <adec:decorative xmlns:adec="http://schemas.microsoft.com/office/drawing/2017/decorative" val="1"/>
              </a:ext>
            </a:extLst>
          </p:cNvPr>
          <p:cNvSpPr>
            <a:spLocks noGrp="1"/>
          </p:cNvSpPr>
          <p:nvPr>
            <p:ph type="title"/>
          </p:nvPr>
        </p:nvSpPr>
        <p:spPr>
          <a:xfrm>
            <a:off x="134863" y="-1705242"/>
            <a:ext cx="7728776" cy="1325563"/>
          </a:xfrm>
        </p:spPr>
        <p:txBody>
          <a:bodyPr>
            <a:normAutofit fontScale="90000"/>
          </a:bodyPr>
          <a:lstStyle/>
          <a:p>
            <a:r>
              <a:rPr lang="en-GB" b="0"/>
              <a:t>Findings and Discussion: Key Insights from Stakeholder Engagement</a:t>
            </a:r>
          </a:p>
        </p:txBody>
      </p:sp>
      <p:sp>
        <p:nvSpPr>
          <p:cNvPr id="3" name="Text Placeholder 2">
            <a:extLst>
              <a:ext uri="{FF2B5EF4-FFF2-40B4-BE49-F238E27FC236}">
                <a16:creationId xmlns:a16="http://schemas.microsoft.com/office/drawing/2014/main" id="{1B02174E-72BB-4FFB-938A-4B194FB9F592}"/>
              </a:ext>
            </a:extLst>
          </p:cNvPr>
          <p:cNvSpPr>
            <a:spLocks noGrp="1"/>
          </p:cNvSpPr>
          <p:nvPr>
            <p:ph type="body" sz="quarter" idx="14"/>
          </p:nvPr>
        </p:nvSpPr>
        <p:spPr>
          <a:xfrm>
            <a:off x="350922" y="324853"/>
            <a:ext cx="5573628" cy="5088826"/>
          </a:xfrm>
        </p:spPr>
        <p:txBody>
          <a:bodyPr>
            <a:normAutofit/>
          </a:bodyPr>
          <a:lstStyle/>
          <a:p>
            <a:pPr>
              <a:lnSpc>
                <a:spcPct val="90000"/>
              </a:lnSpc>
              <a:spcBef>
                <a:spcPts val="1000"/>
              </a:spcBef>
            </a:pPr>
            <a:r>
              <a:rPr lang="en-GB" b="1"/>
              <a:t>1.5.3 Key insights from stakeholder engagement</a:t>
            </a:r>
          </a:p>
          <a:p>
            <a:pPr marL="285750" indent="-285750">
              <a:lnSpc>
                <a:spcPct val="90000"/>
              </a:lnSpc>
              <a:spcBef>
                <a:spcPts val="1000"/>
              </a:spcBef>
              <a:buFont typeface="Arial" panose="020B0604020202020204" pitchFamily="34" charset="0"/>
              <a:buChar char="•"/>
            </a:pPr>
            <a:r>
              <a:rPr lang="en-GB"/>
              <a:t>A key driver with this work stream has been stakeholder and partner engagement. The conversations and ongoing partnerships that have been developed have driven forward the food system insight work taking place across the city.</a:t>
            </a:r>
          </a:p>
          <a:p>
            <a:pPr marL="285750" indent="-285750">
              <a:lnSpc>
                <a:spcPct val="90000"/>
              </a:lnSpc>
              <a:spcBef>
                <a:spcPts val="1000"/>
              </a:spcBef>
              <a:buFont typeface="Arial" panose="020B0604020202020204" pitchFamily="34" charset="0"/>
              <a:buChar char="•"/>
            </a:pPr>
            <a:r>
              <a:rPr lang="en-GB">
                <a:ea typeface="Calibri" panose="020F0502020204030204" pitchFamily="34" charset="0"/>
                <a:cs typeface="Times New Roman" panose="02020603050405020304" pitchFamily="18" charset="0"/>
              </a:rPr>
              <a:t>Our stakeholder and partner engagement revealed that many tools have been created over the years and it is important to:</a:t>
            </a:r>
          </a:p>
          <a:p>
            <a:pPr marL="465138" lvl="2" indent="-285750">
              <a:lnSpc>
                <a:spcPct val="90000"/>
              </a:lnSpc>
              <a:spcBef>
                <a:spcPts val="1000"/>
              </a:spcBef>
            </a:pPr>
            <a:r>
              <a:rPr lang="en-GB">
                <a:ea typeface="Calibri" panose="020F0502020204030204" pitchFamily="34" charset="0"/>
                <a:cs typeface="Times New Roman" panose="02020603050405020304" pitchFamily="18" charset="0"/>
              </a:rPr>
              <a:t>Utilise tools that have been shown to be successful and have an evidence base;</a:t>
            </a:r>
          </a:p>
          <a:p>
            <a:pPr marL="465138" lvl="2" indent="-285750">
              <a:lnSpc>
                <a:spcPct val="90000"/>
              </a:lnSpc>
              <a:spcBef>
                <a:spcPts val="1000"/>
              </a:spcBef>
            </a:pPr>
            <a:r>
              <a:rPr lang="en-GB">
                <a:ea typeface="Calibri" panose="020F0502020204030204" pitchFamily="34" charset="0"/>
                <a:cs typeface="Times New Roman" panose="02020603050405020304" pitchFamily="18" charset="0"/>
              </a:rPr>
              <a:t>Discover what it is about tools, how they are delivered, and what data they produce, that makes them successful, or not.</a:t>
            </a:r>
          </a:p>
          <a:p>
            <a:pPr marL="465138" lvl="2" indent="-285750">
              <a:lnSpc>
                <a:spcPct val="90000"/>
              </a:lnSpc>
              <a:spcBef>
                <a:spcPts val="1000"/>
              </a:spcBef>
            </a:pPr>
            <a:r>
              <a:rPr lang="en-GB">
                <a:ea typeface="Calibri" panose="020F0502020204030204" pitchFamily="34" charset="0"/>
                <a:cs typeface="Times New Roman" panose="02020603050405020304" pitchFamily="18" charset="0"/>
              </a:rPr>
              <a:t>Learn from what has worked and hasn’t worked in the past and use this to shape future approaches.</a:t>
            </a:r>
          </a:p>
          <a:p>
            <a:pPr marL="285750" indent="-285750">
              <a:lnSpc>
                <a:spcPct val="90000"/>
              </a:lnSpc>
              <a:spcBef>
                <a:spcPts val="1000"/>
              </a:spcBef>
              <a:buFont typeface="Arial" panose="020B0604020202020204" pitchFamily="34" charset="0"/>
              <a:buChar char="•"/>
            </a:pPr>
            <a:r>
              <a:rPr lang="en-GB">
                <a:ea typeface="Calibri" panose="020F0502020204030204" pitchFamily="34" charset="0"/>
                <a:cs typeface="Times New Roman" panose="02020603050405020304" pitchFamily="18" charset="0"/>
              </a:rPr>
              <a:t>Tools must be logistically feasible to use, produce data that is useful, and be owned and driven by an organisation or team that benefits from the data it produces in order for it to be utilised in the long term.</a:t>
            </a:r>
          </a:p>
          <a:p>
            <a:pPr marL="285750" indent="-285750">
              <a:lnSpc>
                <a:spcPct val="90000"/>
              </a:lnSpc>
              <a:spcBef>
                <a:spcPts val="1000"/>
              </a:spcBef>
              <a:buFont typeface="Arial" panose="020B0604020202020204" pitchFamily="34" charset="0"/>
              <a:buChar char="•"/>
            </a:pPr>
            <a:r>
              <a:rPr lang="en-GB">
                <a:ea typeface="Calibri" panose="020F0502020204030204" pitchFamily="34" charset="0"/>
                <a:cs typeface="Times New Roman" panose="02020603050405020304" pitchFamily="18" charset="0"/>
              </a:rPr>
              <a:t>Duplication happens frequently as partners aren’t always aware of what has been developed by others, or in other sectors. Whole system approaches mean that tools are developed by diverse people, so improved communication is key to driving this work area forwards.</a:t>
            </a:r>
          </a:p>
          <a:p>
            <a:pPr>
              <a:lnSpc>
                <a:spcPct val="90000"/>
              </a:lnSpc>
              <a:spcBef>
                <a:spcPts val="1000"/>
              </a:spcBef>
            </a:pPr>
            <a:endParaRPr lang="en-GB"/>
          </a:p>
        </p:txBody>
      </p:sp>
      <p:sp>
        <p:nvSpPr>
          <p:cNvPr id="4" name="Text Placeholder 3">
            <a:extLst>
              <a:ext uri="{FF2B5EF4-FFF2-40B4-BE49-F238E27FC236}">
                <a16:creationId xmlns:a16="http://schemas.microsoft.com/office/drawing/2014/main" id="{C6033473-D45B-4E40-A62C-59153967BF35}"/>
              </a:ext>
            </a:extLst>
          </p:cNvPr>
          <p:cNvSpPr>
            <a:spLocks noGrp="1"/>
          </p:cNvSpPr>
          <p:nvPr>
            <p:ph type="body" sz="quarter" idx="15"/>
          </p:nvPr>
        </p:nvSpPr>
        <p:spPr>
          <a:xfrm>
            <a:off x="6172200" y="469232"/>
            <a:ext cx="3382878" cy="5291488"/>
          </a:xfrm>
        </p:spPr>
        <p:txBody>
          <a:bodyPr>
            <a:normAutofit/>
          </a:bodyPr>
          <a:lstStyle/>
          <a:p>
            <a:pPr algn="ctr">
              <a:spcBef>
                <a:spcPts val="400"/>
              </a:spcBef>
            </a:pPr>
            <a:r>
              <a:rPr lang="en-GB" sz="1400" b="1">
                <a:ea typeface="Calibri" panose="020F0502020204030204" pitchFamily="34" charset="0"/>
                <a:cs typeface="Times New Roman" panose="02020603050405020304" pitchFamily="18" charset="0"/>
              </a:rPr>
              <a:t>Co-production of Tools</a:t>
            </a:r>
          </a:p>
          <a:p>
            <a:pPr marL="171450" indent="-171450">
              <a:spcBef>
                <a:spcPts val="400"/>
              </a:spcBef>
              <a:buFont typeface="Arial" panose="020B0604020202020204" pitchFamily="34" charset="0"/>
              <a:buChar char="•"/>
            </a:pPr>
            <a:r>
              <a:rPr lang="en-GB">
                <a:ea typeface="Calibri" panose="020F0502020204030204" pitchFamily="34" charset="0"/>
                <a:cs typeface="Times New Roman" panose="02020603050405020304" pitchFamily="18" charset="0"/>
              </a:rPr>
              <a:t>Universities, academics and researchers are key partners for developing scientifically robust tools. Recognising and utilising their expertise in the development of questions for surveys, scales and methodologies for data collection is vital.</a:t>
            </a:r>
          </a:p>
          <a:p>
            <a:pPr marL="171450" indent="-171450">
              <a:spcBef>
                <a:spcPts val="400"/>
              </a:spcBef>
              <a:buFont typeface="Arial" panose="020B0604020202020204" pitchFamily="34" charset="0"/>
              <a:buChar char="•"/>
            </a:pPr>
            <a:r>
              <a:rPr lang="en-GB">
                <a:ea typeface="Calibri" panose="020F0502020204030204" pitchFamily="34" charset="0"/>
                <a:cs typeface="Times New Roman" panose="02020603050405020304" pitchFamily="18" charset="0"/>
              </a:rPr>
              <a:t>It is vital to engage with community and voluntary organisations and settings, citizens and young people from the outset. Their perspective can help validate whether the key premise that is driving the development of a tool is accurate. They also support with developing tools that are realistic, useful, logistically feasible and sustainable in the long term.</a:t>
            </a:r>
          </a:p>
          <a:p>
            <a:pPr marL="171450" indent="-171450">
              <a:spcBef>
                <a:spcPts val="400"/>
              </a:spcBef>
              <a:buFont typeface="Arial" panose="020B0604020202020204" pitchFamily="34" charset="0"/>
              <a:buChar char="•"/>
            </a:pPr>
            <a:r>
              <a:rPr lang="en-GB">
                <a:ea typeface="Calibri" panose="020F0502020204030204" pitchFamily="34" charset="0"/>
                <a:cs typeface="Times New Roman" panose="02020603050405020304" pitchFamily="18" charset="0"/>
              </a:rPr>
              <a:t>The private sector routinely capture huge amounts of data, and developing stronger relationships with them to see how the insights gathered could benefit everyone is an area that could bring positive developments.</a:t>
            </a:r>
          </a:p>
        </p:txBody>
      </p:sp>
    </p:spTree>
    <p:extLst>
      <p:ext uri="{BB962C8B-B14F-4D97-AF65-F5344CB8AC3E}">
        <p14:creationId xmlns:p14="http://schemas.microsoft.com/office/powerpoint/2010/main" val="3727817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6314E8-2BC0-4D7E-BB62-289478F346B4}"/>
              </a:ext>
            </a:extLst>
          </p:cNvPr>
          <p:cNvSpPr>
            <a:spLocks noGrp="1"/>
          </p:cNvSpPr>
          <p:nvPr>
            <p:ph type="body" sz="quarter" idx="15"/>
          </p:nvPr>
        </p:nvSpPr>
        <p:spPr>
          <a:xfrm rot="21434657">
            <a:off x="6532046" y="2929864"/>
            <a:ext cx="3075970" cy="1792336"/>
          </a:xfrm>
        </p:spPr>
        <p:txBody>
          <a:bodyPr>
            <a:noAutofit/>
          </a:bodyPr>
          <a:lstStyle/>
          <a:p>
            <a:pPr algn="ctr"/>
            <a:r>
              <a:rPr lang="en-GB" sz="1800" b="1">
                <a:ea typeface="Calibri" panose="020F0502020204030204" pitchFamily="34" charset="0"/>
                <a:cs typeface="Times New Roman" panose="02020603050405020304" pitchFamily="18" charset="0"/>
              </a:rPr>
              <a:t>Creation of Tools</a:t>
            </a:r>
          </a:p>
          <a:p>
            <a:endParaRPr lang="en-GB" sz="400">
              <a:ea typeface="Calibri" panose="020F0502020204030204" pitchFamily="34" charset="0"/>
              <a:cs typeface="Times New Roman" panose="02020603050405020304" pitchFamily="18" charset="0"/>
            </a:endParaRPr>
          </a:p>
          <a:p>
            <a:r>
              <a:rPr lang="en-GB" sz="1600">
                <a:cs typeface="Times New Roman" panose="02020603050405020304" pitchFamily="18" charset="0"/>
              </a:rPr>
              <a:t>A partnership approach is key to developing useful insight tools that capture meaningful data from the food system. Each partner brings varied ideas and solutions.</a:t>
            </a:r>
          </a:p>
        </p:txBody>
      </p:sp>
      <p:sp>
        <p:nvSpPr>
          <p:cNvPr id="4" name="Text Placeholder 3">
            <a:extLst>
              <a:ext uri="{FF2B5EF4-FFF2-40B4-BE49-F238E27FC236}">
                <a16:creationId xmlns:a16="http://schemas.microsoft.com/office/drawing/2014/main" id="{D0B265C5-9011-4377-A2A6-8069DA2DA55C}"/>
              </a:ext>
            </a:extLst>
          </p:cNvPr>
          <p:cNvSpPr>
            <a:spLocks noGrp="1"/>
          </p:cNvSpPr>
          <p:nvPr>
            <p:ph type="body" sz="quarter" idx="14"/>
          </p:nvPr>
        </p:nvSpPr>
        <p:spPr>
          <a:xfrm>
            <a:off x="299805" y="3344779"/>
            <a:ext cx="6024796" cy="2995760"/>
          </a:xfrm>
        </p:spPr>
        <p:txBody>
          <a:bodyPr>
            <a:normAutofit/>
          </a:bodyPr>
          <a:lstStyle/>
          <a:p>
            <a:pPr>
              <a:spcBef>
                <a:spcPts val="600"/>
              </a:spcBef>
            </a:pPr>
            <a:r>
              <a:rPr lang="en-GB"/>
              <a:t>In the next section we will share more detail about each of these tools and approached, including:</a:t>
            </a:r>
          </a:p>
          <a:p>
            <a:pPr marL="285750" indent="-285750">
              <a:spcBef>
                <a:spcPts val="600"/>
              </a:spcBef>
              <a:buFont typeface="Arial" panose="020B0604020202020204" pitchFamily="34" charset="0"/>
              <a:buChar char="•"/>
            </a:pPr>
            <a:r>
              <a:rPr lang="en-GB"/>
              <a:t>Purpose of this type of tool/approach</a:t>
            </a:r>
          </a:p>
          <a:p>
            <a:pPr marL="285750" indent="-285750">
              <a:spcBef>
                <a:spcPts val="600"/>
              </a:spcBef>
              <a:buFont typeface="Arial" panose="020B0604020202020204" pitchFamily="34" charset="0"/>
              <a:buChar char="•"/>
            </a:pPr>
            <a:r>
              <a:rPr lang="en-GB"/>
              <a:t>Our approach</a:t>
            </a:r>
          </a:p>
          <a:p>
            <a:pPr marL="285750" indent="-285750">
              <a:spcBef>
                <a:spcPts val="600"/>
              </a:spcBef>
              <a:buFont typeface="Arial" panose="020B0604020202020204" pitchFamily="34" charset="0"/>
              <a:buChar char="•"/>
            </a:pPr>
            <a:r>
              <a:rPr lang="en-GB"/>
              <a:t>Strengths of this type of tool/approach</a:t>
            </a:r>
          </a:p>
          <a:p>
            <a:pPr marL="285750" indent="-285750">
              <a:spcBef>
                <a:spcPts val="600"/>
              </a:spcBef>
              <a:buFont typeface="Arial" panose="020B0604020202020204" pitchFamily="34" charset="0"/>
              <a:buChar char="•"/>
            </a:pPr>
            <a:r>
              <a:rPr lang="en-GB"/>
              <a:t>Challenges with this type of tool/approach</a:t>
            </a:r>
          </a:p>
          <a:p>
            <a:pPr marL="285750" indent="-285750">
              <a:spcBef>
                <a:spcPts val="600"/>
              </a:spcBef>
              <a:buFont typeface="Arial" panose="020B0604020202020204" pitchFamily="34" charset="0"/>
              <a:buChar char="•"/>
            </a:pPr>
            <a:r>
              <a:rPr lang="en-GB"/>
              <a:t>Conclusion</a:t>
            </a:r>
          </a:p>
          <a:p>
            <a:pPr marL="285750" indent="-285750">
              <a:spcBef>
                <a:spcPts val="600"/>
              </a:spcBef>
              <a:buFont typeface="Arial" panose="020B0604020202020204" pitchFamily="34" charset="0"/>
              <a:buChar char="•"/>
            </a:pPr>
            <a:r>
              <a:rPr lang="en-GB"/>
              <a:t>Next steps</a:t>
            </a:r>
          </a:p>
        </p:txBody>
      </p:sp>
      <p:sp>
        <p:nvSpPr>
          <p:cNvPr id="3" name="Text Placeholder 2">
            <a:extLst>
              <a:ext uri="{FF2B5EF4-FFF2-40B4-BE49-F238E27FC236}">
                <a16:creationId xmlns:a16="http://schemas.microsoft.com/office/drawing/2014/main" id="{45083DFE-4B1D-4AC6-98A3-2DF7917E62FB}"/>
              </a:ext>
            </a:extLst>
          </p:cNvPr>
          <p:cNvSpPr>
            <a:spLocks noGrp="1"/>
          </p:cNvSpPr>
          <p:nvPr>
            <p:ph type="body" sz="quarter" idx="13"/>
          </p:nvPr>
        </p:nvSpPr>
        <p:spPr>
          <a:xfrm>
            <a:off x="299803" y="786598"/>
            <a:ext cx="9258535" cy="2558181"/>
          </a:xfrm>
        </p:spPr>
        <p:txBody>
          <a:bodyPr>
            <a:normAutofit lnSpcReduction="10000"/>
          </a:bodyPr>
          <a:lstStyle/>
          <a:p>
            <a:pPr>
              <a:spcBef>
                <a:spcPts val="600"/>
              </a:spcBef>
            </a:pPr>
            <a:r>
              <a:rPr lang="en-GB" b="1"/>
              <a:t>1.5.4 Development of Tools to Capture Data and Insights</a:t>
            </a:r>
          </a:p>
          <a:p>
            <a:pPr>
              <a:spcBef>
                <a:spcPts val="600"/>
              </a:spcBef>
            </a:pPr>
            <a:r>
              <a:rPr lang="en-GB"/>
              <a:t>We have been developing tools and approaches to support with capturing data and insights from across the food system. These include:</a:t>
            </a:r>
          </a:p>
          <a:p>
            <a:pPr marL="285750" indent="-285750">
              <a:spcBef>
                <a:spcPts val="600"/>
              </a:spcBef>
              <a:buFont typeface="Arial" panose="020B0604020202020204" pitchFamily="34" charset="0"/>
              <a:buChar char="•"/>
            </a:pPr>
            <a:r>
              <a:rPr lang="en-GB"/>
              <a:t>Birmingham Basket – Consumer Panels and Data</a:t>
            </a:r>
          </a:p>
          <a:p>
            <a:pPr marL="285750" indent="-285750">
              <a:spcBef>
                <a:spcPts val="600"/>
              </a:spcBef>
              <a:buFont typeface="Arial" panose="020B0604020202020204" pitchFamily="34" charset="0"/>
              <a:buChar char="•"/>
            </a:pPr>
            <a:r>
              <a:rPr lang="en-GB"/>
              <a:t>Food Affordability Toolkit</a:t>
            </a:r>
          </a:p>
          <a:p>
            <a:pPr marL="285750" indent="-285750">
              <a:spcBef>
                <a:spcPts val="600"/>
              </a:spcBef>
              <a:buFont typeface="Arial" panose="020B0604020202020204" pitchFamily="34" charset="0"/>
              <a:buChar char="•"/>
            </a:pPr>
            <a:r>
              <a:rPr lang="en-GB"/>
              <a:t>Asset Mapping</a:t>
            </a:r>
          </a:p>
          <a:p>
            <a:pPr marL="285750" indent="-285750">
              <a:spcBef>
                <a:spcPts val="600"/>
              </a:spcBef>
              <a:buFont typeface="Arial" panose="020B0604020202020204" pitchFamily="34" charset="0"/>
              <a:buChar char="•"/>
            </a:pPr>
            <a:r>
              <a:rPr lang="en-GB"/>
              <a:t>Community Researchers</a:t>
            </a:r>
          </a:p>
          <a:p>
            <a:pPr marL="285750" indent="-285750">
              <a:spcBef>
                <a:spcPts val="600"/>
              </a:spcBef>
              <a:buFont typeface="Arial" panose="020B0604020202020204" pitchFamily="34" charset="0"/>
              <a:buChar char="•"/>
            </a:pPr>
            <a:r>
              <a:rPr lang="en-GB"/>
              <a:t>Youth Researchers</a:t>
            </a:r>
          </a:p>
          <a:p>
            <a:pPr marL="285750" indent="-285750">
              <a:spcBef>
                <a:spcPts val="600"/>
              </a:spcBef>
              <a:buFont typeface="Arial" panose="020B0604020202020204" pitchFamily="34" charset="0"/>
              <a:buChar char="•"/>
            </a:pPr>
            <a:r>
              <a:rPr lang="en-GB"/>
              <a:t>Focus Groups</a:t>
            </a:r>
          </a:p>
          <a:p>
            <a:pPr marL="285750" indent="-285750">
              <a:spcBef>
                <a:spcPts val="600"/>
              </a:spcBef>
              <a:buFont typeface="Arial" panose="020B0604020202020204" pitchFamily="34" charset="0"/>
              <a:buChar char="•"/>
            </a:pPr>
            <a:r>
              <a:rPr lang="en-GB"/>
              <a:t>Surveys and Questionnaires</a:t>
            </a:r>
          </a:p>
        </p:txBody>
      </p:sp>
      <p:sp>
        <p:nvSpPr>
          <p:cNvPr id="6" name="Title 8">
            <a:extLst>
              <a:ext uri="{FF2B5EF4-FFF2-40B4-BE49-F238E27FC236}">
                <a16:creationId xmlns:a16="http://schemas.microsoft.com/office/drawing/2014/main" id="{73D149C4-6A71-4705-BEC5-DF28023B3B14}"/>
              </a:ext>
              <a:ext uri="{C183D7F6-B498-43B3-948B-1728B52AA6E4}">
                <adec:decorative xmlns:adec="http://schemas.microsoft.com/office/drawing/2017/decorative" val="0"/>
              </a:ext>
            </a:extLst>
          </p:cNvPr>
          <p:cNvSpPr txBox="1">
            <a:spLocks/>
          </p:cNvSpPr>
          <p:nvPr/>
        </p:nvSpPr>
        <p:spPr>
          <a:xfrm>
            <a:off x="374383" y="-132481"/>
            <a:ext cx="8815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venir Next LT Pro" panose="020B0504020202020204" pitchFamily="34" charset="0"/>
                <a:ea typeface="+mj-ea"/>
                <a:cs typeface="+mj-cs"/>
              </a:defRPr>
            </a:lvl1pPr>
          </a:lstStyle>
          <a:p>
            <a:r>
              <a:rPr lang="en-GB" sz="2000"/>
              <a:t>Findings and Discussion</a:t>
            </a:r>
          </a:p>
        </p:txBody>
      </p:sp>
      <p:sp>
        <p:nvSpPr>
          <p:cNvPr id="9" name="Title 8">
            <a:extLst>
              <a:ext uri="{FF2B5EF4-FFF2-40B4-BE49-F238E27FC236}">
                <a16:creationId xmlns:a16="http://schemas.microsoft.com/office/drawing/2014/main" id="{FF4246E6-E77E-4424-9E23-FF74D920312D}"/>
              </a:ext>
              <a:ext uri="{C183D7F6-B498-43B3-948B-1728B52AA6E4}">
                <adec:decorative xmlns:adec="http://schemas.microsoft.com/office/drawing/2017/decorative" val="1"/>
              </a:ext>
            </a:extLst>
          </p:cNvPr>
          <p:cNvSpPr>
            <a:spLocks noGrp="1"/>
          </p:cNvSpPr>
          <p:nvPr>
            <p:ph type="title"/>
          </p:nvPr>
        </p:nvSpPr>
        <p:spPr>
          <a:xfrm>
            <a:off x="374383" y="-1211322"/>
            <a:ext cx="8815303" cy="1325563"/>
          </a:xfrm>
        </p:spPr>
        <p:txBody>
          <a:bodyPr>
            <a:normAutofit/>
          </a:bodyPr>
          <a:lstStyle/>
          <a:p>
            <a:r>
              <a:rPr lang="en-GB" sz="2000" b="0"/>
              <a:t>Findings and Discussion: Development of Tools to Capture Data and Insights</a:t>
            </a:r>
          </a:p>
        </p:txBody>
      </p:sp>
    </p:spTree>
    <p:extLst>
      <p:ext uri="{BB962C8B-B14F-4D97-AF65-F5344CB8AC3E}">
        <p14:creationId xmlns:p14="http://schemas.microsoft.com/office/powerpoint/2010/main" val="468993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F4246E6-E77E-4424-9E23-FF74D920312D}"/>
              </a:ext>
              <a:ext uri="{C183D7F6-B498-43B3-948B-1728B52AA6E4}">
                <adec:decorative xmlns:adec="http://schemas.microsoft.com/office/drawing/2017/decorative" val="1"/>
              </a:ext>
            </a:extLst>
          </p:cNvPr>
          <p:cNvSpPr>
            <a:spLocks noGrp="1"/>
          </p:cNvSpPr>
          <p:nvPr>
            <p:ph type="title"/>
          </p:nvPr>
        </p:nvSpPr>
        <p:spPr>
          <a:xfrm>
            <a:off x="286785" y="-145321"/>
            <a:ext cx="8815303" cy="1325563"/>
          </a:xfrm>
        </p:spPr>
        <p:txBody>
          <a:bodyPr>
            <a:normAutofit/>
          </a:bodyPr>
          <a:lstStyle/>
          <a:p>
            <a:r>
              <a:rPr lang="en-GB" sz="2000"/>
              <a:t>Birmingham Basket – Consumer Panels and Data</a:t>
            </a:r>
          </a:p>
        </p:txBody>
      </p:sp>
      <p:sp>
        <p:nvSpPr>
          <p:cNvPr id="3" name="Text Placeholder 2">
            <a:extLst>
              <a:ext uri="{FF2B5EF4-FFF2-40B4-BE49-F238E27FC236}">
                <a16:creationId xmlns:a16="http://schemas.microsoft.com/office/drawing/2014/main" id="{45083DFE-4B1D-4AC6-98A3-2DF7917E62FB}"/>
              </a:ext>
            </a:extLst>
          </p:cNvPr>
          <p:cNvSpPr>
            <a:spLocks noGrp="1"/>
          </p:cNvSpPr>
          <p:nvPr>
            <p:ph type="body" sz="quarter" idx="13"/>
          </p:nvPr>
        </p:nvSpPr>
        <p:spPr>
          <a:xfrm>
            <a:off x="299803" y="736600"/>
            <a:ext cx="9258535" cy="2499895"/>
          </a:xfrm>
        </p:spPr>
        <p:txBody>
          <a:bodyPr>
            <a:normAutofit/>
          </a:bodyPr>
          <a:lstStyle/>
          <a:p>
            <a:r>
              <a:rPr lang="en-GB" sz="1200" b="1"/>
              <a:t>Purpose of this type of tool/approach</a:t>
            </a:r>
          </a:p>
          <a:p>
            <a:r>
              <a:rPr lang="en-GB" sz="1200"/>
              <a:t>National consumer research companies routinely capture purchasing data from industry (e.g. supermarkets), and also have consumer panels where they recruit representative samples of households across the country to regularly record what they have purchased. The data related to food purchases and particular geographic areas can be isolated from the rest of the data, then purchased and analysed by organisations that want to gain further insights.</a:t>
            </a:r>
          </a:p>
          <a:p>
            <a:endParaRPr lang="en-GB" sz="400"/>
          </a:p>
          <a:p>
            <a:r>
              <a:rPr lang="en-GB" sz="1200" b="1"/>
              <a:t>Our approach</a:t>
            </a:r>
          </a:p>
          <a:p>
            <a:r>
              <a:rPr lang="en-GB" sz="1200"/>
              <a:t>We explored what data was available with Kantar consumer research company and they collect useful food purchasing data. We also discussed our plans with the Mandala Consortium who revealed they were also utilising consumer research panel data in their Birmingham food system research project, so there was a risk of duplication if we were to purchase this data too.</a:t>
            </a:r>
          </a:p>
          <a:p>
            <a:endParaRPr lang="en-GB" sz="400"/>
          </a:p>
          <a:p>
            <a:r>
              <a:rPr lang="en-GB" sz="1200" b="1"/>
              <a:t>Strengths of this type of tool/approach</a:t>
            </a:r>
          </a:p>
          <a:p>
            <a:r>
              <a:rPr lang="en-GB" sz="1200"/>
              <a:t>Can compare city averages to the national average, or to comparator cities.</a:t>
            </a:r>
          </a:p>
        </p:txBody>
      </p:sp>
      <p:sp>
        <p:nvSpPr>
          <p:cNvPr id="4" name="Text Placeholder 3">
            <a:extLst>
              <a:ext uri="{FF2B5EF4-FFF2-40B4-BE49-F238E27FC236}">
                <a16:creationId xmlns:a16="http://schemas.microsoft.com/office/drawing/2014/main" id="{D0B265C5-9011-4377-A2A6-8069DA2DA55C}"/>
              </a:ext>
            </a:extLst>
          </p:cNvPr>
          <p:cNvSpPr>
            <a:spLocks noGrp="1"/>
          </p:cNvSpPr>
          <p:nvPr>
            <p:ph type="body" sz="quarter" idx="14"/>
          </p:nvPr>
        </p:nvSpPr>
        <p:spPr>
          <a:xfrm>
            <a:off x="299805" y="2882358"/>
            <a:ext cx="6024796" cy="3394682"/>
          </a:xfrm>
        </p:spPr>
        <p:txBody>
          <a:bodyPr>
            <a:normAutofit/>
          </a:bodyPr>
          <a:lstStyle/>
          <a:p>
            <a:r>
              <a:rPr lang="en-GB" sz="1200"/>
              <a:t>Can compare data over time. The data is routinely collected already, so you only have to purchase access to a data set, rather than having to commission the collection of the data.</a:t>
            </a:r>
            <a:endParaRPr lang="en-GB" sz="1200" b="1"/>
          </a:p>
          <a:p>
            <a:endParaRPr lang="en-GB" sz="400" b="1"/>
          </a:p>
          <a:p>
            <a:r>
              <a:rPr lang="en-GB" sz="1200" b="1"/>
              <a:t>Challenges with this type of tool/approach</a:t>
            </a:r>
          </a:p>
          <a:p>
            <a:r>
              <a:rPr lang="en-GB" sz="1200"/>
              <a:t>In 2021, Kantar had approximately 500 consumer panel households in Birmingham. This sample size is too small to get localised data beyond the city level. The data is owned by the consumer research company so it is necessary to negotiate purchasing that data at each time point you require, which can be challenging in a public sector setting where staff and budget changes mean that the future procurement processes and priorities are uncertain.</a:t>
            </a:r>
          </a:p>
          <a:p>
            <a:endParaRPr lang="en-GB" sz="400"/>
          </a:p>
          <a:p>
            <a:r>
              <a:rPr lang="en-GB" sz="1200" b="1"/>
              <a:t>Conclusion</a:t>
            </a:r>
          </a:p>
          <a:p>
            <a:r>
              <a:rPr lang="en-GB" sz="1200"/>
              <a:t>This data is useful if you have the budget for it, but does not provide localised data. It is more suitable for city to city, or city to national average, comparisons.</a:t>
            </a:r>
          </a:p>
          <a:p>
            <a:endParaRPr lang="en-GB" sz="400"/>
          </a:p>
          <a:p>
            <a:r>
              <a:rPr lang="en-GB" sz="1200" b="1"/>
              <a:t>Next steps</a:t>
            </a:r>
          </a:p>
          <a:p>
            <a:r>
              <a:rPr lang="en-GB" sz="1200"/>
              <a:t>Since the Mandala Consortium were exploring this type of data, we decided to focus on the development of other tools instead.</a:t>
            </a:r>
          </a:p>
        </p:txBody>
      </p:sp>
      <p:sp>
        <p:nvSpPr>
          <p:cNvPr id="5" name="Text Placeholder 4">
            <a:extLst>
              <a:ext uri="{FF2B5EF4-FFF2-40B4-BE49-F238E27FC236}">
                <a16:creationId xmlns:a16="http://schemas.microsoft.com/office/drawing/2014/main" id="{3F6314E8-2BC0-4D7E-BB62-289478F346B4}"/>
              </a:ext>
            </a:extLst>
          </p:cNvPr>
          <p:cNvSpPr>
            <a:spLocks noGrp="1"/>
          </p:cNvSpPr>
          <p:nvPr>
            <p:ph type="body" sz="quarter" idx="15"/>
          </p:nvPr>
        </p:nvSpPr>
        <p:spPr>
          <a:xfrm rot="21434657">
            <a:off x="6673122" y="3012473"/>
            <a:ext cx="2870074" cy="1740046"/>
          </a:xfrm>
        </p:spPr>
        <p:txBody>
          <a:bodyPr>
            <a:noAutofit/>
          </a:bodyPr>
          <a:lstStyle/>
          <a:p>
            <a:pPr algn="ctr"/>
            <a:r>
              <a:rPr lang="en-GB" sz="1800" b="1">
                <a:ea typeface="Calibri" panose="020F0502020204030204" pitchFamily="34" charset="0"/>
                <a:cs typeface="Times New Roman" panose="02020603050405020304" pitchFamily="18" charset="0"/>
              </a:rPr>
              <a:t>Take home message</a:t>
            </a:r>
          </a:p>
          <a:p>
            <a:endParaRPr lang="en-GB" sz="400">
              <a:ea typeface="Calibri" panose="020F0502020204030204" pitchFamily="34" charset="0"/>
              <a:cs typeface="Times New Roman" panose="02020603050405020304" pitchFamily="18" charset="0"/>
            </a:endParaRPr>
          </a:p>
          <a:p>
            <a:r>
              <a:rPr lang="en-GB" sz="1600">
                <a:cs typeface="Times New Roman" panose="02020603050405020304" pitchFamily="18" charset="0"/>
              </a:rPr>
              <a:t>This data is expensive to collect, and is suited to city to city, and city to national, comparisons rather than providing localised data.</a:t>
            </a:r>
          </a:p>
        </p:txBody>
      </p:sp>
    </p:spTree>
    <p:extLst>
      <p:ext uri="{BB962C8B-B14F-4D97-AF65-F5344CB8AC3E}">
        <p14:creationId xmlns:p14="http://schemas.microsoft.com/office/powerpoint/2010/main" val="732528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F4246E6-E77E-4424-9E23-FF74D920312D}"/>
              </a:ext>
              <a:ext uri="{C183D7F6-B498-43B3-948B-1728B52AA6E4}">
                <adec:decorative xmlns:adec="http://schemas.microsoft.com/office/drawing/2017/decorative" val="1"/>
              </a:ext>
            </a:extLst>
          </p:cNvPr>
          <p:cNvSpPr>
            <a:spLocks noGrp="1"/>
          </p:cNvSpPr>
          <p:nvPr>
            <p:ph type="title"/>
          </p:nvPr>
        </p:nvSpPr>
        <p:spPr>
          <a:xfrm>
            <a:off x="286518" y="-166567"/>
            <a:ext cx="8815303" cy="1325563"/>
          </a:xfrm>
        </p:spPr>
        <p:txBody>
          <a:bodyPr>
            <a:normAutofit/>
          </a:bodyPr>
          <a:lstStyle/>
          <a:p>
            <a:r>
              <a:rPr lang="en-GB" sz="2000"/>
              <a:t>Food Affordability Toolkit</a:t>
            </a:r>
          </a:p>
        </p:txBody>
      </p:sp>
      <p:sp>
        <p:nvSpPr>
          <p:cNvPr id="3" name="Text Placeholder 2">
            <a:extLst>
              <a:ext uri="{FF2B5EF4-FFF2-40B4-BE49-F238E27FC236}">
                <a16:creationId xmlns:a16="http://schemas.microsoft.com/office/drawing/2014/main" id="{45083DFE-4B1D-4AC6-98A3-2DF7917E62FB}"/>
              </a:ext>
            </a:extLst>
          </p:cNvPr>
          <p:cNvSpPr>
            <a:spLocks noGrp="1"/>
          </p:cNvSpPr>
          <p:nvPr>
            <p:ph type="body" sz="quarter" idx="13"/>
          </p:nvPr>
        </p:nvSpPr>
        <p:spPr>
          <a:xfrm>
            <a:off x="286518" y="613343"/>
            <a:ext cx="9258535" cy="2380114"/>
          </a:xfrm>
        </p:spPr>
        <p:txBody>
          <a:bodyPr>
            <a:normAutofit fontScale="92500"/>
          </a:bodyPr>
          <a:lstStyle/>
          <a:p>
            <a:r>
              <a:rPr lang="en-GB" b="1"/>
              <a:t>Purpose of this type of tool/approach</a:t>
            </a:r>
          </a:p>
          <a:p>
            <a:r>
              <a:rPr lang="en-GB"/>
              <a:t>Our aim was to create a tool to capture the cost of a nutritious and sustainable food shopping basket that would support a healthy diet in a wide variety of shops and locations across Birmingham. In addition, we wanted to capture the cost, and availability, of healthy, sustainable, ultra processed and high fat sugar and salt foods. We wanted to create a picture of the food available to citizens across the city, and the inequalities in access to and the cost of food depending on where people live and shop.</a:t>
            </a:r>
          </a:p>
          <a:p>
            <a:r>
              <a:rPr lang="en-GB" b="1"/>
              <a:t>Our approach</a:t>
            </a:r>
          </a:p>
          <a:p>
            <a:r>
              <a:rPr lang="en-GB"/>
              <a:t>We based our approach on the one outlined in the </a:t>
            </a:r>
            <a:r>
              <a:rPr lang="en-GB">
                <a:hlinkClick r:id="rId3"/>
              </a:rPr>
              <a:t>Monitoring Food Affordability Reference Document 2018 </a:t>
            </a:r>
            <a:r>
              <a:rPr lang="en-GB"/>
              <a:t>from the Population and Public Health Division in Ontario, Canada. We built on this approach by incorporating foods that are good for the planet and sustainability, as well as for people and health, by using the foods recommended in the </a:t>
            </a:r>
            <a:r>
              <a:rPr lang="en-GB">
                <a:hlinkClick r:id="rId4"/>
              </a:rPr>
              <a:t>EAT-Lancet Planetary Health Diet</a:t>
            </a:r>
            <a:r>
              <a:rPr lang="en-GB"/>
              <a:t>. In addition, we included ultra processed and high fat, sugar and salt foods. We developed the tool within the Public Health Division, initially as an Excel document, and then as an online survey. We partnered with local universities and students visited shops to record the food available and to test the tool and provide feedback.</a:t>
            </a:r>
          </a:p>
        </p:txBody>
      </p:sp>
      <p:sp>
        <p:nvSpPr>
          <p:cNvPr id="4" name="Text Placeholder 3">
            <a:extLst>
              <a:ext uri="{FF2B5EF4-FFF2-40B4-BE49-F238E27FC236}">
                <a16:creationId xmlns:a16="http://schemas.microsoft.com/office/drawing/2014/main" id="{D0B265C5-9011-4377-A2A6-8069DA2DA55C}"/>
              </a:ext>
            </a:extLst>
          </p:cNvPr>
          <p:cNvSpPr>
            <a:spLocks noGrp="1"/>
          </p:cNvSpPr>
          <p:nvPr>
            <p:ph type="body" sz="quarter" idx="14"/>
          </p:nvPr>
        </p:nvSpPr>
        <p:spPr>
          <a:xfrm>
            <a:off x="299804" y="2831557"/>
            <a:ext cx="6190933" cy="3483582"/>
          </a:xfrm>
        </p:spPr>
        <p:txBody>
          <a:bodyPr>
            <a:normAutofit fontScale="92500" lnSpcReduction="10000"/>
          </a:bodyPr>
          <a:lstStyle/>
          <a:p>
            <a:pPr>
              <a:lnSpc>
                <a:spcPct val="110000"/>
              </a:lnSpc>
            </a:pPr>
            <a:r>
              <a:rPr lang="en-GB" b="1"/>
              <a:t>Strengths of this type of tool/approach</a:t>
            </a:r>
          </a:p>
          <a:p>
            <a:pPr>
              <a:lnSpc>
                <a:spcPct val="110000"/>
              </a:lnSpc>
            </a:pPr>
            <a:r>
              <a:rPr lang="en-GB"/>
              <a:t>This tool would enable us to capture the costs of a variety of foods across the city, compare geographical areas, different types of shops, and at different time points.</a:t>
            </a:r>
          </a:p>
          <a:p>
            <a:pPr>
              <a:lnSpc>
                <a:spcPct val="110000"/>
              </a:lnSpc>
            </a:pPr>
            <a:r>
              <a:rPr lang="en-GB" b="1"/>
              <a:t>Challenges with this type of tool/approach</a:t>
            </a:r>
          </a:p>
          <a:p>
            <a:pPr>
              <a:lnSpc>
                <a:spcPct val="110000"/>
              </a:lnSpc>
            </a:pPr>
            <a:r>
              <a:rPr lang="en-GB"/>
              <a:t>The tool was difficult to utilise in a real-world setting and took two hours to complete per shop. There were challenges when the weights and quantities of food available in the shop did not match what was listed on the tool. The staff resource required to get a representative and meaningful collection of data from across the city would be huge. This tool would only capture what food is available – not what is bought.</a:t>
            </a:r>
          </a:p>
          <a:p>
            <a:pPr>
              <a:lnSpc>
                <a:spcPct val="110000"/>
              </a:lnSpc>
            </a:pPr>
            <a:r>
              <a:rPr lang="en-GB" b="1"/>
              <a:t>Conclusion</a:t>
            </a:r>
          </a:p>
          <a:p>
            <a:pPr>
              <a:lnSpc>
                <a:spcPct val="110000"/>
              </a:lnSpc>
            </a:pPr>
            <a:r>
              <a:rPr lang="en-GB"/>
              <a:t>This tool has potential, but needs to be a research project partnered with a university, and to have software developed to aid with data capture.</a:t>
            </a:r>
          </a:p>
          <a:p>
            <a:pPr>
              <a:lnSpc>
                <a:spcPct val="110000"/>
              </a:lnSpc>
            </a:pPr>
            <a:r>
              <a:rPr lang="en-GB" b="1"/>
              <a:t>Next steps</a:t>
            </a:r>
          </a:p>
          <a:p>
            <a:pPr>
              <a:lnSpc>
                <a:spcPct val="110000"/>
              </a:lnSpc>
            </a:pPr>
            <a:r>
              <a:rPr lang="en-GB"/>
              <a:t>We have a list of publications and references, draft tools that were developed, food lists, and feedback from those who tested the tools about their experience. We</a:t>
            </a:r>
          </a:p>
          <a:p>
            <a:pPr>
              <a:lnSpc>
                <a:spcPct val="110000"/>
              </a:lnSpc>
            </a:pPr>
            <a:r>
              <a:rPr lang="en-GB"/>
              <a:t>would be willing to share these with a university partner who was interested</a:t>
            </a:r>
          </a:p>
          <a:p>
            <a:pPr>
              <a:lnSpc>
                <a:spcPct val="110000"/>
              </a:lnSpc>
            </a:pPr>
            <a:r>
              <a:rPr lang="en-GB"/>
              <a:t>in developing a project in this topic area.</a:t>
            </a:r>
          </a:p>
        </p:txBody>
      </p:sp>
      <p:sp>
        <p:nvSpPr>
          <p:cNvPr id="5" name="Text Placeholder 4">
            <a:extLst>
              <a:ext uri="{FF2B5EF4-FFF2-40B4-BE49-F238E27FC236}">
                <a16:creationId xmlns:a16="http://schemas.microsoft.com/office/drawing/2014/main" id="{3F6314E8-2BC0-4D7E-BB62-289478F346B4}"/>
              </a:ext>
            </a:extLst>
          </p:cNvPr>
          <p:cNvSpPr>
            <a:spLocks noGrp="1"/>
          </p:cNvSpPr>
          <p:nvPr>
            <p:ph type="body" sz="quarter" idx="15"/>
          </p:nvPr>
        </p:nvSpPr>
        <p:spPr>
          <a:xfrm rot="21434657">
            <a:off x="6532046" y="2929864"/>
            <a:ext cx="3075970" cy="1792336"/>
          </a:xfrm>
        </p:spPr>
        <p:txBody>
          <a:bodyPr>
            <a:noAutofit/>
          </a:bodyPr>
          <a:lstStyle/>
          <a:p>
            <a:pPr algn="ctr"/>
            <a:r>
              <a:rPr lang="en-GB" sz="1800" b="1">
                <a:ea typeface="Calibri" panose="020F0502020204030204" pitchFamily="34" charset="0"/>
                <a:cs typeface="Times New Roman" panose="02020603050405020304" pitchFamily="18" charset="0"/>
              </a:rPr>
              <a:t>Take home message</a:t>
            </a:r>
          </a:p>
          <a:p>
            <a:endParaRPr lang="en-GB" sz="400">
              <a:ea typeface="Calibri" panose="020F0502020204030204" pitchFamily="34" charset="0"/>
              <a:cs typeface="Times New Roman" panose="02020603050405020304" pitchFamily="18" charset="0"/>
            </a:endParaRPr>
          </a:p>
          <a:p>
            <a:r>
              <a:rPr lang="en-GB" sz="1600">
                <a:cs typeface="Times New Roman" panose="02020603050405020304" pitchFamily="18" charset="0"/>
              </a:rPr>
              <a:t>Logistically very challenging to develop and deliver. Requires a lot of expert resource and development time. Bespoke software would support the process.</a:t>
            </a:r>
          </a:p>
        </p:txBody>
      </p:sp>
    </p:spTree>
    <p:extLst>
      <p:ext uri="{BB962C8B-B14F-4D97-AF65-F5344CB8AC3E}">
        <p14:creationId xmlns:p14="http://schemas.microsoft.com/office/powerpoint/2010/main" val="1208354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F4246E6-E77E-4424-9E23-FF74D920312D}"/>
              </a:ext>
              <a:ext uri="{C183D7F6-B498-43B3-948B-1728B52AA6E4}">
                <adec:decorative xmlns:adec="http://schemas.microsoft.com/office/drawing/2017/decorative" val="1"/>
              </a:ext>
            </a:extLst>
          </p:cNvPr>
          <p:cNvSpPr>
            <a:spLocks noGrp="1"/>
          </p:cNvSpPr>
          <p:nvPr>
            <p:ph type="title"/>
          </p:nvPr>
        </p:nvSpPr>
        <p:spPr>
          <a:xfrm>
            <a:off x="299803" y="-250790"/>
            <a:ext cx="8815303" cy="1325563"/>
          </a:xfrm>
        </p:spPr>
        <p:txBody>
          <a:bodyPr>
            <a:normAutofit/>
          </a:bodyPr>
          <a:lstStyle/>
          <a:p>
            <a:r>
              <a:rPr lang="en-GB" sz="2000"/>
              <a:t>Asset Mapping</a:t>
            </a:r>
          </a:p>
        </p:txBody>
      </p:sp>
      <p:sp>
        <p:nvSpPr>
          <p:cNvPr id="3" name="Text Placeholder 2">
            <a:extLst>
              <a:ext uri="{FF2B5EF4-FFF2-40B4-BE49-F238E27FC236}">
                <a16:creationId xmlns:a16="http://schemas.microsoft.com/office/drawing/2014/main" id="{45083DFE-4B1D-4AC6-98A3-2DF7917E62FB}"/>
              </a:ext>
            </a:extLst>
          </p:cNvPr>
          <p:cNvSpPr>
            <a:spLocks noGrp="1"/>
          </p:cNvSpPr>
          <p:nvPr>
            <p:ph type="body" sz="quarter" idx="13"/>
          </p:nvPr>
        </p:nvSpPr>
        <p:spPr>
          <a:xfrm>
            <a:off x="299803" y="606121"/>
            <a:ext cx="9258535" cy="1824257"/>
          </a:xfrm>
        </p:spPr>
        <p:txBody>
          <a:bodyPr>
            <a:normAutofit fontScale="85000" lnSpcReduction="20000"/>
          </a:bodyPr>
          <a:lstStyle/>
          <a:p>
            <a:pPr>
              <a:lnSpc>
                <a:spcPct val="110000"/>
              </a:lnSpc>
            </a:pPr>
            <a:r>
              <a:rPr lang="en-GB" b="1"/>
              <a:t>Purpose of this type of tool/approach</a:t>
            </a:r>
          </a:p>
          <a:p>
            <a:pPr>
              <a:lnSpc>
                <a:spcPct val="110000"/>
              </a:lnSpc>
            </a:pPr>
            <a:r>
              <a:rPr lang="en-GB"/>
              <a:t>Gain understanding of what assets are available to people across Birmingham, including food system assets such as community food projects, growing spaces and affordable food as well as other services. Share information with partners and citizens across the city and raise awareness of what is available.</a:t>
            </a:r>
          </a:p>
          <a:p>
            <a:pPr>
              <a:lnSpc>
                <a:spcPct val="110000"/>
              </a:lnSpc>
            </a:pPr>
            <a:endParaRPr lang="en-GB" sz="400"/>
          </a:p>
          <a:p>
            <a:pPr>
              <a:lnSpc>
                <a:spcPct val="110000"/>
              </a:lnSpc>
            </a:pPr>
            <a:r>
              <a:rPr lang="en-GB" b="1"/>
              <a:t>Our approach</a:t>
            </a:r>
          </a:p>
          <a:p>
            <a:pPr>
              <a:lnSpc>
                <a:spcPct val="110000"/>
              </a:lnSpc>
            </a:pPr>
            <a:r>
              <a:rPr lang="en-GB"/>
              <a:t>Our approach has been to capture what asset maps are already available in the city, what works well, and what the limitations are of each. We have also been sharing details about the asset maps we have discovered with other stakeholders and partners to enable a coordinated approach. We supported the Food Justice Network with updating the </a:t>
            </a:r>
            <a:r>
              <a:rPr lang="en-GB">
                <a:hlinkClick r:id="rId3"/>
              </a:rPr>
              <a:t>map of food banks</a:t>
            </a:r>
            <a:r>
              <a:rPr lang="en-GB"/>
              <a:t> to ensure the locations listed are still open and available to citizens. In addition, we captured the data about food banks and other affordable and community food projects in an Excel format to enable it to be utilised in a future mapping project. We are also aware of other asset lists, including growing spaces and allotments and we have identified other asset lists and maps including:</a:t>
            </a:r>
          </a:p>
        </p:txBody>
      </p:sp>
      <p:sp>
        <p:nvSpPr>
          <p:cNvPr id="4" name="Text Placeholder 3">
            <a:extLst>
              <a:ext uri="{FF2B5EF4-FFF2-40B4-BE49-F238E27FC236}">
                <a16:creationId xmlns:a16="http://schemas.microsoft.com/office/drawing/2014/main" id="{D0B265C5-9011-4377-A2A6-8069DA2DA55C}"/>
              </a:ext>
            </a:extLst>
          </p:cNvPr>
          <p:cNvSpPr>
            <a:spLocks noGrp="1"/>
          </p:cNvSpPr>
          <p:nvPr>
            <p:ph type="body" sz="quarter" idx="14"/>
          </p:nvPr>
        </p:nvSpPr>
        <p:spPr>
          <a:xfrm>
            <a:off x="299804" y="2346154"/>
            <a:ext cx="6190933" cy="3874065"/>
          </a:xfrm>
        </p:spPr>
        <p:txBody>
          <a:bodyPr>
            <a:normAutofit fontScale="85000" lnSpcReduction="10000"/>
          </a:bodyPr>
          <a:lstStyle/>
          <a:p>
            <a:pPr marL="285750" indent="-285750">
              <a:lnSpc>
                <a:spcPct val="110000"/>
              </a:lnSpc>
              <a:buFont typeface="Arial" panose="020B0604020202020204" pitchFamily="34" charset="0"/>
              <a:buChar char="•"/>
            </a:pPr>
            <a:r>
              <a:rPr lang="en-GB"/>
              <a:t>Connected Communities developed by the </a:t>
            </a:r>
            <a:r>
              <a:rPr lang="en-GB">
                <a:hlinkClick r:id="rId4"/>
              </a:rPr>
              <a:t>Neighbourhood Network Scheme</a:t>
            </a:r>
            <a:r>
              <a:rPr lang="en-GB"/>
              <a:t>,</a:t>
            </a:r>
          </a:p>
          <a:p>
            <a:pPr marL="285750" indent="-285750">
              <a:lnSpc>
                <a:spcPct val="110000"/>
              </a:lnSpc>
              <a:buFont typeface="Arial" panose="020B0604020202020204" pitchFamily="34" charset="0"/>
              <a:buChar char="•"/>
            </a:pPr>
            <a:r>
              <a:rPr lang="en-GB">
                <a:hlinkClick r:id="rId5"/>
              </a:rPr>
              <a:t>Connect to Support</a:t>
            </a:r>
            <a:r>
              <a:rPr lang="en-GB"/>
              <a:t> online directory,</a:t>
            </a:r>
          </a:p>
          <a:p>
            <a:pPr marL="285750" indent="-285750">
              <a:lnSpc>
                <a:spcPct val="110000"/>
              </a:lnSpc>
              <a:buFont typeface="Arial" panose="020B0604020202020204" pitchFamily="34" charset="0"/>
              <a:buChar char="•"/>
            </a:pPr>
            <a:r>
              <a:rPr lang="en-GB">
                <a:hlinkClick r:id="rId6"/>
              </a:rPr>
              <a:t>Root to Wellbeing</a:t>
            </a:r>
            <a:r>
              <a:rPr lang="en-GB"/>
              <a:t> guide to local voluntary and community health and care services in Birmingham utilised by the Early Help initiative,</a:t>
            </a:r>
          </a:p>
          <a:p>
            <a:pPr marL="285750" indent="-285750">
              <a:lnSpc>
                <a:spcPct val="110000"/>
              </a:lnSpc>
              <a:buFont typeface="Arial" panose="020B0604020202020204" pitchFamily="34" charset="0"/>
              <a:buChar char="•"/>
            </a:pPr>
            <a:r>
              <a:rPr lang="en-GB">
                <a:hlinkClick r:id="rId7"/>
              </a:rPr>
              <a:t>The Waiting Room</a:t>
            </a:r>
            <a:r>
              <a:rPr lang="en-GB"/>
              <a:t> which lists health and wellbeing services in Birmingham and Solihull,</a:t>
            </a:r>
          </a:p>
          <a:p>
            <a:pPr marL="285750" indent="-285750">
              <a:lnSpc>
                <a:spcPct val="110000"/>
              </a:lnSpc>
              <a:buFont typeface="Arial" panose="020B0604020202020204" pitchFamily="34" charset="0"/>
              <a:buChar char="•"/>
            </a:pPr>
            <a:r>
              <a:rPr lang="en-GB">
                <a:hlinkClick r:id="rId8"/>
              </a:rPr>
              <a:t>Birmingham’s SEND Local Offer Website</a:t>
            </a:r>
            <a:r>
              <a:rPr lang="en-GB"/>
              <a:t> with services available to Children and Young People with Special Educational Needs,</a:t>
            </a:r>
          </a:p>
          <a:p>
            <a:pPr marL="285750" indent="-285750">
              <a:lnSpc>
                <a:spcPct val="110000"/>
              </a:lnSpc>
              <a:buFont typeface="Arial" panose="020B0604020202020204" pitchFamily="34" charset="0"/>
              <a:buChar char="•"/>
            </a:pPr>
            <a:r>
              <a:rPr lang="en-GB">
                <a:hlinkClick r:id="rId9"/>
              </a:rPr>
              <a:t>Bring it on Brum</a:t>
            </a:r>
            <a:r>
              <a:rPr lang="en-GB"/>
              <a:t> Holiday Activities and Food Programme.</a:t>
            </a:r>
          </a:p>
          <a:p>
            <a:pPr>
              <a:lnSpc>
                <a:spcPct val="110000"/>
              </a:lnSpc>
            </a:pPr>
            <a:endParaRPr lang="en-GB" sz="500" b="1"/>
          </a:p>
          <a:p>
            <a:pPr>
              <a:lnSpc>
                <a:spcPct val="110000"/>
              </a:lnSpc>
            </a:pPr>
            <a:r>
              <a:rPr lang="en-GB" b="1"/>
              <a:t>Strengths of this type of tool/approach</a:t>
            </a:r>
          </a:p>
          <a:p>
            <a:pPr>
              <a:lnSpc>
                <a:spcPct val="110000"/>
              </a:lnSpc>
            </a:pPr>
            <a:r>
              <a:rPr lang="en-GB"/>
              <a:t>Capture assets from across the city.</a:t>
            </a:r>
          </a:p>
          <a:p>
            <a:pPr>
              <a:lnSpc>
                <a:spcPct val="110000"/>
              </a:lnSpc>
            </a:pPr>
            <a:endParaRPr lang="en-GB" sz="300" b="1"/>
          </a:p>
          <a:p>
            <a:pPr>
              <a:lnSpc>
                <a:spcPct val="110000"/>
              </a:lnSpc>
            </a:pPr>
            <a:r>
              <a:rPr lang="en-GB" b="1"/>
              <a:t>Challenges with this type of tool/approach</a:t>
            </a:r>
          </a:p>
          <a:p>
            <a:pPr>
              <a:lnSpc>
                <a:spcPct val="110000"/>
              </a:lnSpc>
            </a:pPr>
            <a:r>
              <a:rPr lang="en-GB"/>
              <a:t>Risk of duplication, information gets out of date quickly, would require significant investment in a technology platform to create a genuinely usable and interactive interface that can be easily updated by multiple stakeholders and filtered to be used for different purposes.</a:t>
            </a:r>
            <a:endParaRPr lang="en-GB" b="1"/>
          </a:p>
          <a:p>
            <a:pPr>
              <a:lnSpc>
                <a:spcPct val="110000"/>
              </a:lnSpc>
            </a:pPr>
            <a:endParaRPr lang="en-GB" sz="300" b="1"/>
          </a:p>
          <a:p>
            <a:pPr>
              <a:lnSpc>
                <a:spcPct val="110000"/>
              </a:lnSpc>
            </a:pPr>
            <a:r>
              <a:rPr lang="en-GB" b="1"/>
              <a:t>Conclusion</a:t>
            </a:r>
          </a:p>
          <a:p>
            <a:pPr>
              <a:lnSpc>
                <a:spcPct val="110000"/>
              </a:lnSpc>
            </a:pPr>
            <a:r>
              <a:rPr lang="en-GB"/>
              <a:t>Useful resource in principle, but often not well connected across sectors and services. Need a directory of all the asset maps and directories available.</a:t>
            </a:r>
          </a:p>
          <a:p>
            <a:pPr>
              <a:lnSpc>
                <a:spcPct val="110000"/>
              </a:lnSpc>
            </a:pPr>
            <a:endParaRPr lang="en-GB" sz="300" b="1"/>
          </a:p>
          <a:p>
            <a:pPr>
              <a:lnSpc>
                <a:spcPct val="110000"/>
              </a:lnSpc>
            </a:pPr>
            <a:r>
              <a:rPr lang="en-GB" b="1"/>
              <a:t>Next steps</a:t>
            </a:r>
          </a:p>
          <a:p>
            <a:pPr>
              <a:lnSpc>
                <a:spcPct val="110000"/>
              </a:lnSpc>
            </a:pPr>
            <a:r>
              <a:rPr lang="en-GB"/>
              <a:t>Continue to capture the asset maps and lists we come across and raise </a:t>
            </a:r>
          </a:p>
          <a:p>
            <a:pPr>
              <a:lnSpc>
                <a:spcPct val="110000"/>
              </a:lnSpc>
            </a:pPr>
            <a:r>
              <a:rPr lang="en-GB"/>
              <a:t>awareness of what’s available with stakeholders and partners.</a:t>
            </a:r>
          </a:p>
        </p:txBody>
      </p:sp>
      <p:sp>
        <p:nvSpPr>
          <p:cNvPr id="5" name="Text Placeholder 4">
            <a:extLst>
              <a:ext uri="{FF2B5EF4-FFF2-40B4-BE49-F238E27FC236}">
                <a16:creationId xmlns:a16="http://schemas.microsoft.com/office/drawing/2014/main" id="{3F6314E8-2BC0-4D7E-BB62-289478F346B4}"/>
              </a:ext>
            </a:extLst>
          </p:cNvPr>
          <p:cNvSpPr>
            <a:spLocks noGrp="1"/>
          </p:cNvSpPr>
          <p:nvPr>
            <p:ph type="body" sz="quarter" idx="15"/>
          </p:nvPr>
        </p:nvSpPr>
        <p:spPr>
          <a:xfrm rot="21434657">
            <a:off x="6532046" y="2929864"/>
            <a:ext cx="3075970" cy="1792336"/>
          </a:xfrm>
        </p:spPr>
        <p:txBody>
          <a:bodyPr>
            <a:noAutofit/>
          </a:bodyPr>
          <a:lstStyle/>
          <a:p>
            <a:pPr algn="ctr"/>
            <a:r>
              <a:rPr lang="en-GB" sz="2000" b="1">
                <a:ea typeface="Calibri" panose="020F0502020204030204" pitchFamily="34" charset="0"/>
                <a:cs typeface="Times New Roman" panose="02020603050405020304" pitchFamily="18" charset="0"/>
              </a:rPr>
              <a:t>Take home message</a:t>
            </a:r>
          </a:p>
          <a:p>
            <a:endParaRPr lang="en-GB" sz="500">
              <a:ea typeface="Calibri" panose="020F0502020204030204" pitchFamily="34" charset="0"/>
              <a:cs typeface="Times New Roman" panose="02020603050405020304" pitchFamily="18" charset="0"/>
            </a:endParaRPr>
          </a:p>
          <a:p>
            <a:r>
              <a:rPr lang="en-GB" sz="1600">
                <a:cs typeface="Times New Roman" panose="02020603050405020304" pitchFamily="18" charset="0"/>
              </a:rPr>
              <a:t>Useful tools but often duplicated or out of date. Need to connect with people and organisations across the city to coordinate approach.</a:t>
            </a:r>
          </a:p>
        </p:txBody>
      </p:sp>
    </p:spTree>
    <p:extLst>
      <p:ext uri="{BB962C8B-B14F-4D97-AF65-F5344CB8AC3E}">
        <p14:creationId xmlns:p14="http://schemas.microsoft.com/office/powerpoint/2010/main" val="400412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61BB-97BF-4A50-BA4A-A1F1FEB0289B}"/>
              </a:ext>
            </a:extLst>
          </p:cNvPr>
          <p:cNvSpPr>
            <a:spLocks noGrp="1"/>
          </p:cNvSpPr>
          <p:nvPr>
            <p:ph type="title"/>
          </p:nvPr>
        </p:nvSpPr>
        <p:spPr>
          <a:xfrm>
            <a:off x="299804" y="-47892"/>
            <a:ext cx="8866422" cy="1325563"/>
          </a:xfrm>
        </p:spPr>
        <p:txBody>
          <a:bodyPr>
            <a:normAutofit/>
          </a:bodyPr>
          <a:lstStyle/>
          <a:p>
            <a:r>
              <a:rPr lang="en-GB" sz="2000"/>
              <a:t>Executive Summary</a:t>
            </a:r>
            <a:br>
              <a:rPr lang="en-GB" sz="2000"/>
            </a:br>
            <a:r>
              <a:rPr lang="en-GB" sz="2000"/>
              <a:t>Work Stream 2 - Capture Food System Insights and Data</a:t>
            </a:r>
          </a:p>
        </p:txBody>
      </p:sp>
      <p:sp>
        <p:nvSpPr>
          <p:cNvPr id="3" name="Text Placeholder 2">
            <a:extLst>
              <a:ext uri="{FF2B5EF4-FFF2-40B4-BE49-F238E27FC236}">
                <a16:creationId xmlns:a16="http://schemas.microsoft.com/office/drawing/2014/main" id="{DC8AD6C8-C96E-4A14-B555-B143C8A0CCBD}"/>
              </a:ext>
            </a:extLst>
          </p:cNvPr>
          <p:cNvSpPr>
            <a:spLocks noGrp="1"/>
          </p:cNvSpPr>
          <p:nvPr>
            <p:ph type="body" sz="quarter" idx="13"/>
          </p:nvPr>
        </p:nvSpPr>
        <p:spPr>
          <a:xfrm>
            <a:off x="299803" y="952499"/>
            <a:ext cx="9258535" cy="1439591"/>
          </a:xfrm>
        </p:spPr>
        <p:txBody>
          <a:bodyPr>
            <a:normAutofit fontScale="92500" lnSpcReduction="10000"/>
          </a:bodyPr>
          <a:lstStyle/>
          <a:p>
            <a:pPr>
              <a:spcBef>
                <a:spcPts val="600"/>
              </a:spcBef>
            </a:pPr>
            <a:r>
              <a:rPr lang="en-GB" b="1"/>
              <a:t>About this Work Stream: </a:t>
            </a:r>
            <a:r>
              <a:rPr lang="en-GB"/>
              <a:t>Our aim was to develop tools, metrics and techniques to enable the effective capturing of insights and data across the food system to identify priorities and measure impact of actions. Our initial plan was to create a Birmingham Basket tool with consumer panel data to capture food purchasing habits in Birmingham, but our stakeholder and partner engagement activities led to us exploring many other tools to support with capturing food system insights. These included: a food affordability toolkit, asset mapping, community researchers, youth researchers, focus groups and surveys and questionnaires.</a:t>
            </a:r>
          </a:p>
          <a:p>
            <a:endParaRPr lang="en-GB" sz="600"/>
          </a:p>
          <a:p>
            <a:r>
              <a:rPr lang="en-GB" b="1"/>
              <a:t>Successes: </a:t>
            </a:r>
            <a:r>
              <a:rPr lang="en-GB"/>
              <a:t>We have developed strong relationships with a wide variety of stakeholders and partners across Birmingham which has reduced duplication in tools and has increased innovation and solutions. The conversations that took place as part of the initial</a:t>
            </a:r>
          </a:p>
        </p:txBody>
      </p:sp>
      <p:sp>
        <p:nvSpPr>
          <p:cNvPr id="4" name="Text Placeholder 3">
            <a:extLst>
              <a:ext uri="{FF2B5EF4-FFF2-40B4-BE49-F238E27FC236}">
                <a16:creationId xmlns:a16="http://schemas.microsoft.com/office/drawing/2014/main" id="{7A20F9EB-436F-478B-964E-96848834E1D4}"/>
              </a:ext>
            </a:extLst>
          </p:cNvPr>
          <p:cNvSpPr>
            <a:spLocks noGrp="1"/>
          </p:cNvSpPr>
          <p:nvPr>
            <p:ph type="body" sz="quarter" idx="14"/>
          </p:nvPr>
        </p:nvSpPr>
        <p:spPr>
          <a:xfrm>
            <a:off x="299804" y="2170258"/>
            <a:ext cx="7579274" cy="3462610"/>
          </a:xfrm>
        </p:spPr>
        <p:txBody>
          <a:bodyPr>
            <a:normAutofit fontScale="92500" lnSpcReduction="10000"/>
          </a:bodyPr>
          <a:lstStyle/>
          <a:p>
            <a:pPr lvl="0"/>
            <a:r>
              <a:rPr lang="en-GB"/>
              <a:t>scoping of this work stream led to the Mandala Consortium focusing their food system research project on Birmingham. We have ongoing project with community researchers and young people which will have impacts for years to come as we are developing tools that will be shared.</a:t>
            </a:r>
          </a:p>
          <a:p>
            <a:pPr lvl="0"/>
            <a:endParaRPr lang="en-GB" sz="500" b="1"/>
          </a:p>
          <a:p>
            <a:pPr lvl="0"/>
            <a:r>
              <a:rPr lang="en-GB" b="1"/>
              <a:t>Challenges: </a:t>
            </a:r>
            <a:r>
              <a:rPr lang="en-GB"/>
              <a:t>Communication and collaboration between diverse partners is challenging. Existing data collection across the food system is limited and GDPR and data laws mean that even when data is collected, it often cannot be shared between partners. Many data insight tools will require significant technology and software investment.</a:t>
            </a:r>
          </a:p>
          <a:p>
            <a:pPr lvl="0"/>
            <a:endParaRPr lang="en-GB" sz="500"/>
          </a:p>
          <a:p>
            <a:pPr lvl="0"/>
            <a:r>
              <a:rPr lang="en-GB" b="1"/>
              <a:t>Conclusion: </a:t>
            </a:r>
            <a:r>
              <a:rPr lang="en-GB"/>
              <a:t>This is an exciting work stream that is embedded into the innovative food system work taking place in Birmingham. There are many conversations taking place with partners to explore solutions.</a:t>
            </a:r>
          </a:p>
          <a:p>
            <a:pPr lvl="0"/>
            <a:endParaRPr lang="en-GB" sz="500" b="1"/>
          </a:p>
          <a:p>
            <a:pPr>
              <a:lnSpc>
                <a:spcPct val="110000"/>
              </a:lnSpc>
            </a:pPr>
            <a:r>
              <a:rPr lang="en-GB" b="1"/>
              <a:t>Lessons learned: </a:t>
            </a:r>
            <a:r>
              <a:rPr lang="en-GB"/>
              <a:t>It is necessary to ensure a variety of people are involved with the development of insight tools. This includes scientific and theoretical experts as well as those who are experienced in practical applications in real world settings. This will ensure any tools are scientifically robust, and logistically feasible to use. Also, it is important to develop strong relationships and communication with stakeholders and partners. Many solutions are already out there, or could be achieved through partnership working, so strong relationships and communication are key. Finally, the development of robust tools takes time with scoping existing tools, exploring ideas, validating plans, testing and refining the tools and gaining feedback so it is necessary to be patient.</a:t>
            </a:r>
          </a:p>
        </p:txBody>
      </p:sp>
      <p:sp>
        <p:nvSpPr>
          <p:cNvPr id="5" name="Text Placeholder 4">
            <a:extLst>
              <a:ext uri="{FF2B5EF4-FFF2-40B4-BE49-F238E27FC236}">
                <a16:creationId xmlns:a16="http://schemas.microsoft.com/office/drawing/2014/main" id="{A63AC229-A68A-448B-B9E6-216AA5AD98EA}"/>
              </a:ext>
            </a:extLst>
          </p:cNvPr>
          <p:cNvSpPr>
            <a:spLocks noGrp="1"/>
          </p:cNvSpPr>
          <p:nvPr>
            <p:ph type="body" sz="quarter" idx="15"/>
          </p:nvPr>
        </p:nvSpPr>
        <p:spPr>
          <a:xfrm>
            <a:off x="8046720" y="2442891"/>
            <a:ext cx="1606868" cy="3462610"/>
          </a:xfrm>
        </p:spPr>
        <p:txBody>
          <a:bodyPr>
            <a:normAutofit lnSpcReduction="10000"/>
          </a:bodyPr>
          <a:lstStyle/>
          <a:p>
            <a:pPr algn="ctr"/>
            <a:r>
              <a:rPr lang="en-GB" sz="1600" b="1"/>
              <a:t>Test and Learn</a:t>
            </a:r>
          </a:p>
          <a:p>
            <a:endParaRPr lang="en-GB" sz="600"/>
          </a:p>
          <a:p>
            <a:pPr>
              <a:spcBef>
                <a:spcPts val="600"/>
              </a:spcBef>
            </a:pPr>
            <a:r>
              <a:rPr lang="en-GB"/>
              <a:t>The test and learn approach of the COTP has been incredibly effective with this work stream. Continuously reflecting on our approach and feedback, and shaping the next steps, has been key to the momentum that has built in this area.</a:t>
            </a:r>
          </a:p>
        </p:txBody>
      </p:sp>
    </p:spTree>
    <p:extLst>
      <p:ext uri="{BB962C8B-B14F-4D97-AF65-F5344CB8AC3E}">
        <p14:creationId xmlns:p14="http://schemas.microsoft.com/office/powerpoint/2010/main" val="3769784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F4246E6-E77E-4424-9E23-FF74D920312D}"/>
              </a:ext>
              <a:ext uri="{C183D7F6-B498-43B3-948B-1728B52AA6E4}">
                <adec:decorative xmlns:adec="http://schemas.microsoft.com/office/drawing/2017/decorative" val="1"/>
              </a:ext>
            </a:extLst>
          </p:cNvPr>
          <p:cNvSpPr>
            <a:spLocks noGrp="1"/>
          </p:cNvSpPr>
          <p:nvPr>
            <p:ph type="title"/>
          </p:nvPr>
        </p:nvSpPr>
        <p:spPr>
          <a:xfrm>
            <a:off x="299803" y="-166567"/>
            <a:ext cx="8815303" cy="1325563"/>
          </a:xfrm>
        </p:spPr>
        <p:txBody>
          <a:bodyPr>
            <a:normAutofit/>
          </a:bodyPr>
          <a:lstStyle/>
          <a:p>
            <a:r>
              <a:rPr lang="en-GB" sz="2000"/>
              <a:t>Community Researchers</a:t>
            </a:r>
          </a:p>
        </p:txBody>
      </p:sp>
      <p:sp>
        <p:nvSpPr>
          <p:cNvPr id="3" name="Text Placeholder 2">
            <a:extLst>
              <a:ext uri="{FF2B5EF4-FFF2-40B4-BE49-F238E27FC236}">
                <a16:creationId xmlns:a16="http://schemas.microsoft.com/office/drawing/2014/main" id="{45083DFE-4B1D-4AC6-98A3-2DF7917E62FB}"/>
              </a:ext>
            </a:extLst>
          </p:cNvPr>
          <p:cNvSpPr>
            <a:spLocks noGrp="1"/>
          </p:cNvSpPr>
          <p:nvPr>
            <p:ph type="body" sz="quarter" idx="13"/>
          </p:nvPr>
        </p:nvSpPr>
        <p:spPr>
          <a:xfrm>
            <a:off x="299803" y="630184"/>
            <a:ext cx="9258535" cy="2449897"/>
          </a:xfrm>
        </p:spPr>
        <p:txBody>
          <a:bodyPr>
            <a:normAutofit fontScale="92500"/>
          </a:bodyPr>
          <a:lstStyle/>
          <a:p>
            <a:pPr>
              <a:lnSpc>
                <a:spcPct val="110000"/>
              </a:lnSpc>
            </a:pPr>
            <a:r>
              <a:rPr lang="en-GB" b="1"/>
              <a:t>Purpose of this type of tool/approach</a:t>
            </a:r>
          </a:p>
          <a:p>
            <a:pPr>
              <a:lnSpc>
                <a:spcPct val="110000"/>
              </a:lnSpc>
            </a:pPr>
            <a:r>
              <a:rPr lang="en-GB"/>
              <a:t>Conduct research in communities and empower local people to lead on gathering research and insights driven by their needs.</a:t>
            </a:r>
          </a:p>
          <a:p>
            <a:pPr>
              <a:lnSpc>
                <a:spcPct val="110000"/>
              </a:lnSpc>
            </a:pPr>
            <a:r>
              <a:rPr lang="en-GB" b="1"/>
              <a:t>Our approach</a:t>
            </a:r>
          </a:p>
          <a:p>
            <a:pPr>
              <a:lnSpc>
                <a:spcPct val="110000"/>
              </a:lnSpc>
            </a:pPr>
            <a:r>
              <a:rPr lang="en-GB"/>
              <a:t>We have developed participation-observation research training and resources so students and our staff can volunteer at community cafés and projects and capture insights at the same time. We are also co-producing tools with community researchers to enable them to lead on Food System Exploration projects in communities. This is an ongoing area of work in Birmingham.</a:t>
            </a:r>
          </a:p>
          <a:p>
            <a:pPr>
              <a:lnSpc>
                <a:spcPct val="110000"/>
              </a:lnSpc>
            </a:pPr>
            <a:r>
              <a:rPr lang="en-GB" b="1"/>
              <a:t>Strengths of this type of tool/approach</a:t>
            </a:r>
          </a:p>
          <a:p>
            <a:pPr marL="285750" indent="-285750">
              <a:lnSpc>
                <a:spcPct val="110000"/>
              </a:lnSpc>
              <a:buFont typeface="Arial" panose="020B0604020202020204" pitchFamily="34" charset="0"/>
              <a:buChar char="•"/>
            </a:pPr>
            <a:r>
              <a:rPr lang="en-GB"/>
              <a:t>Research is community owned and they can get insights from places that may not engage with academic researchers;</a:t>
            </a:r>
          </a:p>
          <a:p>
            <a:pPr marL="285750" indent="-285750">
              <a:lnSpc>
                <a:spcPct val="110000"/>
              </a:lnSpc>
              <a:buFont typeface="Arial" panose="020B0604020202020204" pitchFamily="34" charset="0"/>
              <a:buChar char="•"/>
            </a:pPr>
            <a:r>
              <a:rPr lang="en-GB"/>
              <a:t>Tools that are developed can be shaped based on feedback to continuously improve them;</a:t>
            </a:r>
          </a:p>
          <a:p>
            <a:pPr marL="285750" indent="-285750">
              <a:lnSpc>
                <a:spcPct val="110000"/>
              </a:lnSpc>
              <a:buFont typeface="Arial" panose="020B0604020202020204" pitchFamily="34" charset="0"/>
              <a:buChar char="•"/>
            </a:pPr>
            <a:r>
              <a:rPr lang="en-GB"/>
              <a:t>It empower peoples in communities to capture food system insights;</a:t>
            </a:r>
          </a:p>
          <a:p>
            <a:pPr marL="285750" indent="-285750">
              <a:lnSpc>
                <a:spcPct val="110000"/>
              </a:lnSpc>
              <a:buFont typeface="Arial" panose="020B0604020202020204" pitchFamily="34" charset="0"/>
              <a:buChar char="•"/>
            </a:pPr>
            <a:r>
              <a:rPr lang="en-GB"/>
              <a:t>Gather insights in real world and natural settings.</a:t>
            </a:r>
          </a:p>
        </p:txBody>
      </p:sp>
      <p:sp>
        <p:nvSpPr>
          <p:cNvPr id="4" name="Text Placeholder 3">
            <a:extLst>
              <a:ext uri="{FF2B5EF4-FFF2-40B4-BE49-F238E27FC236}">
                <a16:creationId xmlns:a16="http://schemas.microsoft.com/office/drawing/2014/main" id="{D0B265C5-9011-4377-A2A6-8069DA2DA55C}"/>
              </a:ext>
            </a:extLst>
          </p:cNvPr>
          <p:cNvSpPr>
            <a:spLocks noGrp="1"/>
          </p:cNvSpPr>
          <p:nvPr>
            <p:ph type="body" sz="quarter" idx="14"/>
          </p:nvPr>
        </p:nvSpPr>
        <p:spPr>
          <a:xfrm>
            <a:off x="299805" y="2875544"/>
            <a:ext cx="6024796" cy="3380771"/>
          </a:xfrm>
        </p:spPr>
        <p:txBody>
          <a:bodyPr>
            <a:normAutofit fontScale="92500" lnSpcReduction="10000"/>
          </a:bodyPr>
          <a:lstStyle/>
          <a:p>
            <a:pPr>
              <a:lnSpc>
                <a:spcPct val="110000"/>
              </a:lnSpc>
            </a:pPr>
            <a:r>
              <a:rPr lang="en-GB" b="1"/>
              <a:t>Challenges with this type of tool/approach</a:t>
            </a:r>
          </a:p>
          <a:p>
            <a:pPr marL="285750" indent="-285750">
              <a:lnSpc>
                <a:spcPct val="110000"/>
              </a:lnSpc>
              <a:buFont typeface="Arial" panose="020B0604020202020204" pitchFamily="34" charset="0"/>
              <a:buChar char="•"/>
            </a:pPr>
            <a:r>
              <a:rPr lang="en-GB"/>
              <a:t>Tools, methods and analysis can lack scientific robustness unless an experienced researcher is involved;</a:t>
            </a:r>
          </a:p>
          <a:p>
            <a:pPr marL="285750" indent="-285750">
              <a:lnSpc>
                <a:spcPct val="110000"/>
              </a:lnSpc>
              <a:buFont typeface="Arial" panose="020B0604020202020204" pitchFamily="34" charset="0"/>
              <a:buChar char="•"/>
            </a:pPr>
            <a:r>
              <a:rPr lang="en-GB"/>
              <a:t>Requires community researcher training and tools that are straightforward to use with clear instructions;</a:t>
            </a:r>
          </a:p>
          <a:p>
            <a:pPr marL="285750" indent="-285750">
              <a:lnSpc>
                <a:spcPct val="110000"/>
              </a:lnSpc>
              <a:buFont typeface="Arial" panose="020B0604020202020204" pitchFamily="34" charset="0"/>
              <a:buChar char="•"/>
            </a:pPr>
            <a:r>
              <a:rPr lang="en-GB"/>
              <a:t>Fair pay and working conditions and a reliable workforce are important when conducting a study, so this often requires the research to be led by an organisations with the capacity to manage this process.</a:t>
            </a:r>
          </a:p>
          <a:p>
            <a:pPr marL="285750" indent="-285750">
              <a:lnSpc>
                <a:spcPct val="110000"/>
              </a:lnSpc>
              <a:buFont typeface="Arial" panose="020B0604020202020204" pitchFamily="34" charset="0"/>
              <a:buChar char="•"/>
            </a:pPr>
            <a:r>
              <a:rPr lang="en-GB"/>
              <a:t>The data and insights collected don’t always get reported in a format that is shared with those who could utilise it (e.g. not always published and easily available).</a:t>
            </a:r>
          </a:p>
          <a:p>
            <a:pPr>
              <a:lnSpc>
                <a:spcPct val="110000"/>
              </a:lnSpc>
            </a:pPr>
            <a:r>
              <a:rPr lang="en-GB" b="1"/>
              <a:t>Conclusion</a:t>
            </a:r>
          </a:p>
          <a:p>
            <a:pPr>
              <a:lnSpc>
                <a:spcPct val="110000"/>
              </a:lnSpc>
            </a:pPr>
            <a:r>
              <a:rPr lang="en-GB"/>
              <a:t>Fantastic approach if a collaborative and co-production approach is utilised with community researchers. Birmingham is creating more tools in this area.</a:t>
            </a:r>
          </a:p>
          <a:p>
            <a:pPr>
              <a:lnSpc>
                <a:spcPct val="110000"/>
              </a:lnSpc>
            </a:pPr>
            <a:r>
              <a:rPr lang="en-GB" b="1"/>
              <a:t>Next steps</a:t>
            </a:r>
          </a:p>
          <a:p>
            <a:pPr>
              <a:lnSpc>
                <a:spcPct val="110000"/>
              </a:lnSpc>
            </a:pPr>
            <a:r>
              <a:rPr lang="en-GB"/>
              <a:t>Continue to refine tools that have been developed and share them on our </a:t>
            </a:r>
          </a:p>
          <a:p>
            <a:pPr>
              <a:lnSpc>
                <a:spcPct val="110000"/>
              </a:lnSpc>
            </a:pPr>
            <a:r>
              <a:rPr lang="en-GB"/>
              <a:t>website once we have the final version.</a:t>
            </a:r>
          </a:p>
        </p:txBody>
      </p:sp>
      <p:sp>
        <p:nvSpPr>
          <p:cNvPr id="5" name="Text Placeholder 4">
            <a:extLst>
              <a:ext uri="{FF2B5EF4-FFF2-40B4-BE49-F238E27FC236}">
                <a16:creationId xmlns:a16="http://schemas.microsoft.com/office/drawing/2014/main" id="{3F6314E8-2BC0-4D7E-BB62-289478F346B4}"/>
              </a:ext>
            </a:extLst>
          </p:cNvPr>
          <p:cNvSpPr>
            <a:spLocks noGrp="1"/>
          </p:cNvSpPr>
          <p:nvPr>
            <p:ph type="body" sz="quarter" idx="15"/>
          </p:nvPr>
        </p:nvSpPr>
        <p:spPr>
          <a:xfrm rot="21434657">
            <a:off x="6532046" y="2929864"/>
            <a:ext cx="3075970" cy="1792336"/>
          </a:xfrm>
        </p:spPr>
        <p:txBody>
          <a:bodyPr>
            <a:noAutofit/>
          </a:bodyPr>
          <a:lstStyle/>
          <a:p>
            <a:pPr algn="ctr"/>
            <a:r>
              <a:rPr lang="en-GB" sz="2000" b="1">
                <a:ea typeface="Calibri" panose="020F0502020204030204" pitchFamily="34" charset="0"/>
                <a:cs typeface="Times New Roman" panose="02020603050405020304" pitchFamily="18" charset="0"/>
              </a:rPr>
              <a:t>Take home message</a:t>
            </a:r>
          </a:p>
          <a:p>
            <a:endParaRPr lang="en-GB" sz="500">
              <a:ea typeface="Calibri" panose="020F0502020204030204" pitchFamily="34" charset="0"/>
              <a:cs typeface="Times New Roman" panose="02020603050405020304" pitchFamily="18" charset="0"/>
            </a:endParaRPr>
          </a:p>
          <a:p>
            <a:r>
              <a:rPr lang="en-GB" sz="1800">
                <a:cs typeface="Times New Roman" panose="02020603050405020304" pitchFamily="18" charset="0"/>
              </a:rPr>
              <a:t>Huge amount of potential and valuable insights if robust tools are developed with clear training and instructions.</a:t>
            </a:r>
          </a:p>
        </p:txBody>
      </p:sp>
    </p:spTree>
    <p:extLst>
      <p:ext uri="{BB962C8B-B14F-4D97-AF65-F5344CB8AC3E}">
        <p14:creationId xmlns:p14="http://schemas.microsoft.com/office/powerpoint/2010/main" val="1957341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F4246E6-E77E-4424-9E23-FF74D920312D}"/>
              </a:ext>
              <a:ext uri="{C183D7F6-B498-43B3-948B-1728B52AA6E4}">
                <adec:decorative xmlns:adec="http://schemas.microsoft.com/office/drawing/2017/decorative" val="1"/>
              </a:ext>
            </a:extLst>
          </p:cNvPr>
          <p:cNvSpPr>
            <a:spLocks noGrp="1"/>
          </p:cNvSpPr>
          <p:nvPr>
            <p:ph type="title"/>
          </p:nvPr>
        </p:nvSpPr>
        <p:spPr>
          <a:xfrm>
            <a:off x="264696" y="-193449"/>
            <a:ext cx="8825094" cy="1325563"/>
          </a:xfrm>
        </p:spPr>
        <p:txBody>
          <a:bodyPr>
            <a:normAutofit/>
          </a:bodyPr>
          <a:lstStyle/>
          <a:p>
            <a:r>
              <a:rPr lang="en-GB" sz="2000"/>
              <a:t>Youth Researchers</a:t>
            </a:r>
          </a:p>
        </p:txBody>
      </p:sp>
      <p:sp>
        <p:nvSpPr>
          <p:cNvPr id="3" name="Text Placeholder 2">
            <a:extLst>
              <a:ext uri="{FF2B5EF4-FFF2-40B4-BE49-F238E27FC236}">
                <a16:creationId xmlns:a16="http://schemas.microsoft.com/office/drawing/2014/main" id="{45083DFE-4B1D-4AC6-98A3-2DF7917E62FB}"/>
              </a:ext>
            </a:extLst>
          </p:cNvPr>
          <p:cNvSpPr>
            <a:spLocks noGrp="1"/>
          </p:cNvSpPr>
          <p:nvPr>
            <p:ph type="body" sz="quarter" idx="13"/>
          </p:nvPr>
        </p:nvSpPr>
        <p:spPr>
          <a:xfrm>
            <a:off x="299803" y="654247"/>
            <a:ext cx="9258535" cy="2449897"/>
          </a:xfrm>
        </p:spPr>
        <p:txBody>
          <a:bodyPr>
            <a:normAutofit lnSpcReduction="10000"/>
          </a:bodyPr>
          <a:lstStyle/>
          <a:p>
            <a:r>
              <a:rPr lang="en-GB" b="1"/>
              <a:t>Purpose of this type of tool/approach</a:t>
            </a:r>
          </a:p>
          <a:p>
            <a:r>
              <a:rPr lang="en-GB"/>
              <a:t>Empower young people to develop tools, conduct research and capture food system insights from their perspective.</a:t>
            </a:r>
          </a:p>
          <a:p>
            <a:endParaRPr lang="en-GB" sz="300"/>
          </a:p>
          <a:p>
            <a:r>
              <a:rPr lang="en-GB" b="1"/>
              <a:t>Our approach</a:t>
            </a:r>
          </a:p>
          <a:p>
            <a:r>
              <a:rPr lang="en-GB"/>
              <a:t>Young people play an active part in our Creating a Healthy Food City Forum and contributed to the Birmingham Food System Strategy consultation workshops and focus groups in 2021-22. As a result of this existing connection, we have begun a project with the Birmingham Youth Service to harness the youth voice in developing food system assessment tools. We are working to ascertain how young people (aged 13-18) perceive the food system in and around their schools, what they would like to know about these environments, and what changes they would like to see.</a:t>
            </a:r>
          </a:p>
          <a:p>
            <a:endParaRPr lang="en-GB" sz="300"/>
          </a:p>
          <a:p>
            <a:r>
              <a:rPr lang="en-GB" b="1"/>
              <a:t>Strengths of this type of tool/approach</a:t>
            </a:r>
          </a:p>
          <a:p>
            <a:r>
              <a:rPr lang="en-GB"/>
              <a:t>This work is being driven by passionate young people who see the food system from a different perspective to policy makers so it is essential that their voice is amplified and they play a part in shaping their future food system. The tools and solutions suggested have been innovative and utilise technology.</a:t>
            </a:r>
          </a:p>
        </p:txBody>
      </p:sp>
      <p:sp>
        <p:nvSpPr>
          <p:cNvPr id="4" name="Text Placeholder 3">
            <a:extLst>
              <a:ext uri="{FF2B5EF4-FFF2-40B4-BE49-F238E27FC236}">
                <a16:creationId xmlns:a16="http://schemas.microsoft.com/office/drawing/2014/main" id="{D0B265C5-9011-4377-A2A6-8069DA2DA55C}"/>
              </a:ext>
            </a:extLst>
          </p:cNvPr>
          <p:cNvSpPr>
            <a:spLocks noGrp="1"/>
          </p:cNvSpPr>
          <p:nvPr>
            <p:ph type="body" sz="quarter" idx="14"/>
          </p:nvPr>
        </p:nvSpPr>
        <p:spPr>
          <a:xfrm>
            <a:off x="299805" y="2902280"/>
            <a:ext cx="6024796" cy="3317938"/>
          </a:xfrm>
        </p:spPr>
        <p:txBody>
          <a:bodyPr>
            <a:normAutofit/>
          </a:bodyPr>
          <a:lstStyle/>
          <a:p>
            <a:r>
              <a:rPr lang="en-GB" b="1"/>
              <a:t>Challenges with this type of tool/approach</a:t>
            </a:r>
          </a:p>
          <a:p>
            <a:r>
              <a:rPr lang="en-GB"/>
              <a:t>It takes careful planning to ensure the project is genuinely youth led and utilises an authentically co-produced approach, whilst still producing robust tools that produce insights that will shape policy and practice.</a:t>
            </a:r>
          </a:p>
          <a:p>
            <a:endParaRPr lang="en-GB" sz="300"/>
          </a:p>
          <a:p>
            <a:r>
              <a:rPr lang="en-GB" b="1"/>
              <a:t>Conclusion</a:t>
            </a:r>
          </a:p>
          <a:p>
            <a:r>
              <a:rPr lang="en-GB"/>
              <a:t>Interestingly, the move to online forum meetings and workshops that came from the increase in homeworking during the pandemic has been beneficial for engaging with young people, as they are able to join meetings from a school computer. Youth Workers are valuable in guiding the co-production approach to ensure the project is youth led, whilst still providing the necessary support.</a:t>
            </a:r>
          </a:p>
          <a:p>
            <a:endParaRPr lang="en-GB" sz="300"/>
          </a:p>
          <a:p>
            <a:r>
              <a:rPr lang="en-GB" b="1"/>
              <a:t>Next steps</a:t>
            </a:r>
          </a:p>
          <a:p>
            <a:r>
              <a:rPr lang="en-GB"/>
              <a:t>Tools and resources that are developed by young people in Birmingham </a:t>
            </a:r>
          </a:p>
          <a:p>
            <a:r>
              <a:rPr lang="en-GB"/>
              <a:t>will be shared on our website. This project is ongoing.</a:t>
            </a:r>
          </a:p>
        </p:txBody>
      </p:sp>
      <p:sp>
        <p:nvSpPr>
          <p:cNvPr id="5" name="Text Placeholder 4">
            <a:extLst>
              <a:ext uri="{FF2B5EF4-FFF2-40B4-BE49-F238E27FC236}">
                <a16:creationId xmlns:a16="http://schemas.microsoft.com/office/drawing/2014/main" id="{3F6314E8-2BC0-4D7E-BB62-289478F346B4}"/>
              </a:ext>
            </a:extLst>
          </p:cNvPr>
          <p:cNvSpPr>
            <a:spLocks noGrp="1"/>
          </p:cNvSpPr>
          <p:nvPr>
            <p:ph type="body" sz="quarter" idx="15"/>
          </p:nvPr>
        </p:nvSpPr>
        <p:spPr>
          <a:xfrm rot="21434657">
            <a:off x="6532046" y="2990024"/>
            <a:ext cx="3075970" cy="1792336"/>
          </a:xfrm>
        </p:spPr>
        <p:txBody>
          <a:bodyPr>
            <a:noAutofit/>
          </a:bodyPr>
          <a:lstStyle/>
          <a:p>
            <a:pPr algn="ctr"/>
            <a:r>
              <a:rPr lang="en-GB" sz="1800" b="1">
                <a:ea typeface="Calibri" panose="020F0502020204030204" pitchFamily="34" charset="0"/>
                <a:cs typeface="Times New Roman" panose="02020603050405020304" pitchFamily="18" charset="0"/>
              </a:rPr>
              <a:t>Take home message</a:t>
            </a:r>
          </a:p>
          <a:p>
            <a:r>
              <a:rPr lang="en-GB" sz="1500">
                <a:cs typeface="Times New Roman" panose="02020603050405020304" pitchFamily="18" charset="0"/>
              </a:rPr>
              <a:t>If you empower young people to drive the approach then innovative solutions are produced. Facilitation is needed to ensure what is produced will influence policy and practice.</a:t>
            </a:r>
          </a:p>
        </p:txBody>
      </p:sp>
    </p:spTree>
    <p:extLst>
      <p:ext uri="{BB962C8B-B14F-4D97-AF65-F5344CB8AC3E}">
        <p14:creationId xmlns:p14="http://schemas.microsoft.com/office/powerpoint/2010/main" val="2360621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F4246E6-E77E-4424-9E23-FF74D920312D}"/>
              </a:ext>
              <a:ext uri="{C183D7F6-B498-43B3-948B-1728B52AA6E4}">
                <adec:decorative xmlns:adec="http://schemas.microsoft.com/office/drawing/2017/decorative" val="1"/>
              </a:ext>
            </a:extLst>
          </p:cNvPr>
          <p:cNvSpPr>
            <a:spLocks noGrp="1"/>
          </p:cNvSpPr>
          <p:nvPr>
            <p:ph type="title"/>
          </p:nvPr>
        </p:nvSpPr>
        <p:spPr>
          <a:xfrm>
            <a:off x="299803" y="-145321"/>
            <a:ext cx="8815303" cy="1325563"/>
          </a:xfrm>
        </p:spPr>
        <p:txBody>
          <a:bodyPr>
            <a:normAutofit/>
          </a:bodyPr>
          <a:lstStyle/>
          <a:p>
            <a:r>
              <a:rPr lang="en-GB" sz="2000"/>
              <a:t>Focus Groups</a:t>
            </a:r>
          </a:p>
        </p:txBody>
      </p:sp>
      <p:sp>
        <p:nvSpPr>
          <p:cNvPr id="3" name="Text Placeholder 2">
            <a:extLst>
              <a:ext uri="{FF2B5EF4-FFF2-40B4-BE49-F238E27FC236}">
                <a16:creationId xmlns:a16="http://schemas.microsoft.com/office/drawing/2014/main" id="{45083DFE-4B1D-4AC6-98A3-2DF7917E62FB}"/>
              </a:ext>
            </a:extLst>
          </p:cNvPr>
          <p:cNvSpPr>
            <a:spLocks noGrp="1"/>
          </p:cNvSpPr>
          <p:nvPr>
            <p:ph type="body" sz="quarter" idx="13"/>
          </p:nvPr>
        </p:nvSpPr>
        <p:spPr>
          <a:xfrm>
            <a:off x="299803" y="661738"/>
            <a:ext cx="9258535" cy="2574758"/>
          </a:xfrm>
        </p:spPr>
        <p:txBody>
          <a:bodyPr>
            <a:normAutofit fontScale="92500"/>
          </a:bodyPr>
          <a:lstStyle/>
          <a:p>
            <a:pPr>
              <a:spcBef>
                <a:spcPts val="300"/>
              </a:spcBef>
            </a:pPr>
            <a:r>
              <a:rPr lang="en-GB" b="1"/>
              <a:t>Purpose of this type of tool/approach</a:t>
            </a:r>
          </a:p>
          <a:p>
            <a:pPr>
              <a:spcBef>
                <a:spcPts val="300"/>
              </a:spcBef>
            </a:pPr>
            <a:r>
              <a:rPr lang="en-GB"/>
              <a:t>Engage with a group of people to gain insights on their experiences, perspectives or thoughts on a topic area and capture key themes and actions to guide the next steps in a project or approach.</a:t>
            </a:r>
          </a:p>
          <a:p>
            <a:pPr>
              <a:spcBef>
                <a:spcPts val="300"/>
              </a:spcBef>
            </a:pPr>
            <a:endParaRPr lang="en-GB" sz="300"/>
          </a:p>
          <a:p>
            <a:pPr>
              <a:spcBef>
                <a:spcPts val="300"/>
              </a:spcBef>
            </a:pPr>
            <a:r>
              <a:rPr lang="en-GB" b="1"/>
              <a:t>Our approach</a:t>
            </a:r>
          </a:p>
          <a:p>
            <a:pPr>
              <a:spcBef>
                <a:spcPts val="300"/>
              </a:spcBef>
            </a:pPr>
            <a:r>
              <a:rPr lang="en-GB"/>
              <a:t>Focus groups have been key for the early stages of the Birmingham Food System Strategy development. We have:</a:t>
            </a:r>
          </a:p>
          <a:p>
            <a:pPr marL="285750" indent="-285750">
              <a:spcBef>
                <a:spcPts val="300"/>
              </a:spcBef>
              <a:buFont typeface="Arial" panose="020B0604020202020204" pitchFamily="34" charset="0"/>
              <a:buChar char="•"/>
            </a:pPr>
            <a:r>
              <a:rPr lang="en-GB"/>
              <a:t>Commissioned local organisations to deliver focus groups with communities as part of the Birmingham Food Conversations;</a:t>
            </a:r>
          </a:p>
          <a:p>
            <a:pPr marL="285750" indent="-285750">
              <a:buFont typeface="Arial" panose="020B0604020202020204" pitchFamily="34" charset="0"/>
              <a:buChar char="•"/>
            </a:pPr>
            <a:r>
              <a:rPr lang="en-GB"/>
              <a:t>Held online focus groups to explore key food system themes, to shape the strategy, and to gain feedback on ideas, as well as part of the public consultation;</a:t>
            </a:r>
          </a:p>
          <a:p>
            <a:pPr marL="285750" indent="-285750">
              <a:buFont typeface="Arial" panose="020B0604020202020204" pitchFamily="34" charset="0"/>
              <a:buChar char="•"/>
            </a:pPr>
            <a:r>
              <a:rPr lang="en-GB"/>
              <a:t>Conducted in-person focus groups with young people in school and college settings as part of the strategy consultation.</a:t>
            </a:r>
          </a:p>
          <a:p>
            <a:pPr>
              <a:spcBef>
                <a:spcPts val="300"/>
              </a:spcBef>
            </a:pPr>
            <a:r>
              <a:rPr lang="en-GB" b="1"/>
              <a:t>Strengths of this type of tool/approach</a:t>
            </a:r>
          </a:p>
          <a:p>
            <a:pPr>
              <a:spcBef>
                <a:spcPts val="300"/>
              </a:spcBef>
            </a:pPr>
            <a:r>
              <a:rPr lang="en-GB"/>
              <a:t>Powerful way to explore a topic area and gather insights, key themes, different</a:t>
            </a:r>
          </a:p>
        </p:txBody>
      </p:sp>
      <p:sp>
        <p:nvSpPr>
          <p:cNvPr id="4" name="Text Placeholder 3">
            <a:extLst>
              <a:ext uri="{FF2B5EF4-FFF2-40B4-BE49-F238E27FC236}">
                <a16:creationId xmlns:a16="http://schemas.microsoft.com/office/drawing/2014/main" id="{D0B265C5-9011-4377-A2A6-8069DA2DA55C}"/>
              </a:ext>
            </a:extLst>
          </p:cNvPr>
          <p:cNvSpPr>
            <a:spLocks noGrp="1"/>
          </p:cNvSpPr>
          <p:nvPr>
            <p:ph type="body" sz="quarter" idx="14"/>
          </p:nvPr>
        </p:nvSpPr>
        <p:spPr>
          <a:xfrm>
            <a:off x="299805" y="2983832"/>
            <a:ext cx="6024796" cy="3212429"/>
          </a:xfrm>
        </p:spPr>
        <p:txBody>
          <a:bodyPr>
            <a:normAutofit fontScale="92500" lnSpcReduction="10000"/>
          </a:bodyPr>
          <a:lstStyle/>
          <a:p>
            <a:pPr>
              <a:spcBef>
                <a:spcPts val="300"/>
              </a:spcBef>
            </a:pPr>
            <a:r>
              <a:rPr lang="en-GB"/>
              <a:t>perspectives and gain feedback on plans. Also a valuable tool for evaluation.</a:t>
            </a:r>
          </a:p>
          <a:p>
            <a:pPr>
              <a:spcBef>
                <a:spcPts val="300"/>
              </a:spcBef>
            </a:pPr>
            <a:endParaRPr lang="en-GB" sz="300" b="1"/>
          </a:p>
          <a:p>
            <a:pPr>
              <a:spcBef>
                <a:spcPts val="300"/>
              </a:spcBef>
            </a:pPr>
            <a:r>
              <a:rPr lang="en-GB" b="1"/>
              <a:t>Challenges we faced with this type of tool/approach</a:t>
            </a:r>
          </a:p>
          <a:p>
            <a:pPr marL="285750" indent="-285750">
              <a:spcBef>
                <a:spcPts val="300"/>
              </a:spcBef>
              <a:buFont typeface="Arial" panose="020B0604020202020204" pitchFamily="34" charset="0"/>
              <a:buChar char="•"/>
            </a:pPr>
            <a:r>
              <a:rPr lang="en-GB"/>
              <a:t>In-person recruitment has been challenging during the pandemic, and not all stakeholders are comfortable with online meetings or don’t find them engaging;</a:t>
            </a:r>
          </a:p>
          <a:p>
            <a:pPr marL="285750" indent="-285750">
              <a:buFont typeface="Arial" panose="020B0604020202020204" pitchFamily="34" charset="0"/>
              <a:buChar char="•"/>
            </a:pPr>
            <a:r>
              <a:rPr lang="en-GB"/>
              <a:t>Only get insights from those who engage with you so not all voices are represented, and there is a risk the insights may not be representative;</a:t>
            </a:r>
          </a:p>
          <a:p>
            <a:pPr marL="285750" indent="-285750">
              <a:buFont typeface="Arial" panose="020B0604020202020204" pitchFamily="34" charset="0"/>
              <a:buChar char="•"/>
            </a:pPr>
            <a:r>
              <a:rPr lang="en-GB"/>
              <a:t>Requires staff resource and skills and experience in qualitative research;</a:t>
            </a:r>
          </a:p>
          <a:p>
            <a:pPr marL="285750" indent="-285750">
              <a:buFont typeface="Arial" panose="020B0604020202020204" pitchFamily="34" charset="0"/>
              <a:buChar char="•"/>
            </a:pPr>
            <a:r>
              <a:rPr lang="en-GB"/>
              <a:t>A productive focus groups requires strong facilitation and focus group guides.</a:t>
            </a:r>
          </a:p>
          <a:p>
            <a:pPr>
              <a:spcBef>
                <a:spcPts val="300"/>
              </a:spcBef>
            </a:pPr>
            <a:r>
              <a:rPr lang="en-GB" b="1"/>
              <a:t>Conclusion</a:t>
            </a:r>
          </a:p>
          <a:p>
            <a:pPr>
              <a:spcBef>
                <a:spcPts val="300"/>
              </a:spcBef>
            </a:pPr>
            <a:r>
              <a:rPr lang="en-GB"/>
              <a:t>A useful approach to explore topic areas and to guide next steps, as well as gaining feedback on a planned approach. Necessary to consider how to increase engagement and ensure feedback is representative of the population.</a:t>
            </a:r>
          </a:p>
          <a:p>
            <a:pPr>
              <a:spcBef>
                <a:spcPts val="300"/>
              </a:spcBef>
            </a:pPr>
            <a:r>
              <a:rPr lang="en-GB" b="1"/>
              <a:t>Next steps</a:t>
            </a:r>
          </a:p>
          <a:p>
            <a:pPr>
              <a:spcBef>
                <a:spcPts val="300"/>
              </a:spcBef>
            </a:pPr>
            <a:r>
              <a:rPr lang="en-GB"/>
              <a:t>Continue to utilise focus groups to shape the approach taken in Birmingham</a:t>
            </a:r>
          </a:p>
          <a:p>
            <a:pPr>
              <a:spcBef>
                <a:spcPts val="300"/>
              </a:spcBef>
            </a:pPr>
            <a:r>
              <a:rPr lang="en-GB"/>
              <a:t>to transform the city’s food system.</a:t>
            </a:r>
          </a:p>
        </p:txBody>
      </p:sp>
      <p:sp>
        <p:nvSpPr>
          <p:cNvPr id="5" name="Text Placeholder 4">
            <a:extLst>
              <a:ext uri="{FF2B5EF4-FFF2-40B4-BE49-F238E27FC236}">
                <a16:creationId xmlns:a16="http://schemas.microsoft.com/office/drawing/2014/main" id="{3F6314E8-2BC0-4D7E-BB62-289478F346B4}"/>
              </a:ext>
            </a:extLst>
          </p:cNvPr>
          <p:cNvSpPr>
            <a:spLocks noGrp="1"/>
          </p:cNvSpPr>
          <p:nvPr>
            <p:ph type="body" sz="quarter" idx="15"/>
          </p:nvPr>
        </p:nvSpPr>
        <p:spPr>
          <a:xfrm rot="21434657">
            <a:off x="6538353" y="2926902"/>
            <a:ext cx="3192766" cy="2057546"/>
          </a:xfrm>
        </p:spPr>
        <p:txBody>
          <a:bodyPr>
            <a:noAutofit/>
          </a:bodyPr>
          <a:lstStyle/>
          <a:p>
            <a:pPr algn="ctr"/>
            <a:r>
              <a:rPr lang="en-GB" sz="2000" b="1">
                <a:ea typeface="Calibri" panose="020F0502020204030204" pitchFamily="34" charset="0"/>
                <a:cs typeface="Times New Roman" panose="02020603050405020304" pitchFamily="18" charset="0"/>
              </a:rPr>
              <a:t>Take home message</a:t>
            </a:r>
          </a:p>
          <a:p>
            <a:endParaRPr lang="en-GB" sz="500">
              <a:ea typeface="Calibri" panose="020F0502020204030204" pitchFamily="34" charset="0"/>
              <a:cs typeface="Times New Roman" panose="02020603050405020304" pitchFamily="18" charset="0"/>
            </a:endParaRPr>
          </a:p>
          <a:p>
            <a:r>
              <a:rPr lang="en-GB" sz="1800">
                <a:cs typeface="Times New Roman" panose="02020603050405020304" pitchFamily="18" charset="0"/>
              </a:rPr>
              <a:t>Vital tool to shape project plans and approaches during the development phase, and to capture feedback during evaluation.</a:t>
            </a:r>
          </a:p>
        </p:txBody>
      </p:sp>
    </p:spTree>
    <p:extLst>
      <p:ext uri="{BB962C8B-B14F-4D97-AF65-F5344CB8AC3E}">
        <p14:creationId xmlns:p14="http://schemas.microsoft.com/office/powerpoint/2010/main" val="273314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F4246E6-E77E-4424-9E23-FF74D920312D}"/>
              </a:ext>
              <a:ext uri="{C183D7F6-B498-43B3-948B-1728B52AA6E4}">
                <adec:decorative xmlns:adec="http://schemas.microsoft.com/office/drawing/2017/decorative" val="1"/>
              </a:ext>
            </a:extLst>
          </p:cNvPr>
          <p:cNvSpPr>
            <a:spLocks noGrp="1"/>
          </p:cNvSpPr>
          <p:nvPr>
            <p:ph type="title"/>
          </p:nvPr>
        </p:nvSpPr>
        <p:spPr>
          <a:xfrm>
            <a:off x="299803" y="-145321"/>
            <a:ext cx="8815303" cy="1325563"/>
          </a:xfrm>
        </p:spPr>
        <p:txBody>
          <a:bodyPr>
            <a:normAutofit/>
          </a:bodyPr>
          <a:lstStyle/>
          <a:p>
            <a:r>
              <a:rPr lang="en-GB" sz="2000"/>
              <a:t>Surveys and Questionnaires</a:t>
            </a:r>
          </a:p>
        </p:txBody>
      </p:sp>
      <p:sp>
        <p:nvSpPr>
          <p:cNvPr id="3" name="Text Placeholder 2">
            <a:extLst>
              <a:ext uri="{FF2B5EF4-FFF2-40B4-BE49-F238E27FC236}">
                <a16:creationId xmlns:a16="http://schemas.microsoft.com/office/drawing/2014/main" id="{45083DFE-4B1D-4AC6-98A3-2DF7917E62FB}"/>
              </a:ext>
            </a:extLst>
          </p:cNvPr>
          <p:cNvSpPr>
            <a:spLocks noGrp="1"/>
          </p:cNvSpPr>
          <p:nvPr>
            <p:ph type="body" sz="quarter" idx="13"/>
          </p:nvPr>
        </p:nvSpPr>
        <p:spPr>
          <a:xfrm>
            <a:off x="299803" y="637986"/>
            <a:ext cx="9258535" cy="2526632"/>
          </a:xfrm>
        </p:spPr>
        <p:txBody>
          <a:bodyPr>
            <a:normAutofit fontScale="92500" lnSpcReduction="10000"/>
          </a:bodyPr>
          <a:lstStyle/>
          <a:p>
            <a:pPr>
              <a:spcBef>
                <a:spcPts val="600"/>
              </a:spcBef>
            </a:pPr>
            <a:r>
              <a:rPr lang="en-GB" b="1"/>
              <a:t>Purpose of this type of tool/approach</a:t>
            </a:r>
          </a:p>
          <a:p>
            <a:pPr>
              <a:spcBef>
                <a:spcPts val="600"/>
              </a:spcBef>
            </a:pPr>
            <a:r>
              <a:rPr lang="en-GB"/>
              <a:t>Capture qualitative and quantitative data on a large scale in a standardised way.</a:t>
            </a:r>
          </a:p>
          <a:p>
            <a:pPr>
              <a:spcBef>
                <a:spcPts val="600"/>
              </a:spcBef>
            </a:pPr>
            <a:r>
              <a:rPr lang="en-GB" b="1"/>
              <a:t>Our approach</a:t>
            </a:r>
          </a:p>
          <a:p>
            <a:pPr>
              <a:spcBef>
                <a:spcPts val="300"/>
              </a:spcBef>
            </a:pPr>
            <a:r>
              <a:rPr lang="en-GB"/>
              <a:t>We have utilised questionnaires to get city-wide feedback on key food system topics, and as part of the survey feedback as part of the Birmingham Food System Strategy public consultation. We are working with the Mandala Consortium food system research project to develop a city-wide survey that will be repeated at regular time points to track changes over time.</a:t>
            </a:r>
          </a:p>
          <a:p>
            <a:pPr>
              <a:spcBef>
                <a:spcPts val="600"/>
              </a:spcBef>
            </a:pPr>
            <a:r>
              <a:rPr lang="en-GB" b="1"/>
              <a:t>Strengths of this type of tool/approach</a:t>
            </a:r>
          </a:p>
          <a:p>
            <a:pPr marL="285750" indent="-285750">
              <a:spcBef>
                <a:spcPts val="600"/>
              </a:spcBef>
              <a:buFont typeface="Arial" panose="020B0604020202020204" pitchFamily="34" charset="0"/>
              <a:buChar char="•"/>
            </a:pPr>
            <a:r>
              <a:rPr lang="en-GB"/>
              <a:t>Can engage with a sample size large enough to be representative of a population;</a:t>
            </a:r>
          </a:p>
          <a:p>
            <a:pPr marL="285750" indent="-285750">
              <a:buFont typeface="Arial" panose="020B0604020202020204" pitchFamily="34" charset="0"/>
              <a:buChar char="•"/>
            </a:pPr>
            <a:r>
              <a:rPr lang="en-GB"/>
              <a:t>Can create a standardised tool to compare one time point to another, or one population group to another, and to reveal insights;</a:t>
            </a:r>
          </a:p>
          <a:p>
            <a:pPr marL="285750" indent="-285750">
              <a:buFont typeface="Arial" panose="020B0604020202020204" pitchFamily="34" charset="0"/>
              <a:buChar char="•"/>
            </a:pPr>
            <a:r>
              <a:rPr lang="en-GB"/>
              <a:t>Can gain an understanding of agreement levels and thoughts of topic areas and plans;</a:t>
            </a:r>
          </a:p>
          <a:p>
            <a:pPr marL="285750" indent="-285750">
              <a:buFont typeface="Arial" panose="020B0604020202020204" pitchFamily="34" charset="0"/>
              <a:buChar char="•"/>
            </a:pPr>
            <a:r>
              <a:rPr lang="en-GB"/>
              <a:t>Is an straightforward way to capture quantitative data and to measure impact.</a:t>
            </a:r>
          </a:p>
        </p:txBody>
      </p:sp>
      <p:sp>
        <p:nvSpPr>
          <p:cNvPr id="4" name="Text Placeholder 3">
            <a:extLst>
              <a:ext uri="{FF2B5EF4-FFF2-40B4-BE49-F238E27FC236}">
                <a16:creationId xmlns:a16="http://schemas.microsoft.com/office/drawing/2014/main" id="{D0B265C5-9011-4377-A2A6-8069DA2DA55C}"/>
              </a:ext>
            </a:extLst>
          </p:cNvPr>
          <p:cNvSpPr>
            <a:spLocks noGrp="1"/>
          </p:cNvSpPr>
          <p:nvPr>
            <p:ph type="body" sz="quarter" idx="14"/>
          </p:nvPr>
        </p:nvSpPr>
        <p:spPr>
          <a:xfrm>
            <a:off x="299805" y="3049806"/>
            <a:ext cx="6024796" cy="2998003"/>
          </a:xfrm>
        </p:spPr>
        <p:txBody>
          <a:bodyPr>
            <a:normAutofit fontScale="92500" lnSpcReduction="10000"/>
          </a:bodyPr>
          <a:lstStyle/>
          <a:p>
            <a:pPr>
              <a:spcBef>
                <a:spcPts val="600"/>
              </a:spcBef>
            </a:pPr>
            <a:r>
              <a:rPr lang="en-GB" b="1"/>
              <a:t>Challenges we faced with this type of tool/approach</a:t>
            </a:r>
          </a:p>
          <a:p>
            <a:pPr marL="285750" indent="-285750">
              <a:spcBef>
                <a:spcPts val="600"/>
              </a:spcBef>
              <a:buFont typeface="Arial" panose="020B0604020202020204" pitchFamily="34" charset="0"/>
              <a:buChar char="•"/>
            </a:pPr>
            <a:r>
              <a:rPr lang="en-GB"/>
              <a:t>Engagement with questionnaires and surveys can be low;</a:t>
            </a:r>
          </a:p>
          <a:p>
            <a:pPr marL="285750" indent="-285750">
              <a:buFont typeface="Arial" panose="020B0604020202020204" pitchFamily="34" charset="0"/>
              <a:buChar char="•"/>
            </a:pPr>
            <a:r>
              <a:rPr lang="en-GB"/>
              <a:t>There is fatigue due to people seeing multiple surveys and consultation questionnaires for many topic areas from many partners;</a:t>
            </a:r>
          </a:p>
          <a:p>
            <a:pPr marL="285750" indent="-285750">
              <a:buFont typeface="Arial" panose="020B0604020202020204" pitchFamily="34" charset="0"/>
              <a:buChar char="•"/>
            </a:pPr>
            <a:r>
              <a:rPr lang="en-GB"/>
              <a:t>The quality of questions is key to ensure they measure what you want them to measure, they produce reliable results, and are worded in a way that respondents understand;</a:t>
            </a:r>
          </a:p>
          <a:p>
            <a:pPr marL="285750" indent="-285750">
              <a:buFont typeface="Arial" panose="020B0604020202020204" pitchFamily="34" charset="0"/>
              <a:buChar char="•"/>
            </a:pPr>
            <a:r>
              <a:rPr lang="en-GB"/>
              <a:t>Skills and experience are needed to develop questionnaires and to analyse the results.</a:t>
            </a:r>
          </a:p>
          <a:p>
            <a:pPr>
              <a:spcBef>
                <a:spcPts val="600"/>
              </a:spcBef>
            </a:pPr>
            <a:r>
              <a:rPr lang="en-GB" b="1"/>
              <a:t>Conclusion</a:t>
            </a:r>
          </a:p>
          <a:p>
            <a:pPr>
              <a:spcBef>
                <a:spcPts val="300"/>
              </a:spcBef>
            </a:pPr>
            <a:r>
              <a:rPr lang="en-GB"/>
              <a:t>Surveys and questionnaires are useful tools for tracking changes over time and producing a measurable indicator if produced in a scientifically robust way.</a:t>
            </a:r>
          </a:p>
          <a:p>
            <a:pPr>
              <a:spcBef>
                <a:spcPts val="600"/>
              </a:spcBef>
            </a:pPr>
            <a:r>
              <a:rPr lang="en-GB" b="1"/>
              <a:t>Next steps</a:t>
            </a:r>
            <a:endParaRPr lang="en-GB"/>
          </a:p>
          <a:p>
            <a:pPr>
              <a:spcBef>
                <a:spcPts val="300"/>
              </a:spcBef>
            </a:pPr>
            <a:r>
              <a:rPr lang="en-GB"/>
              <a:t>We will continue to utilise surveys and questionnaires to gather city-wide insights and feedback whilst utilising other insight tools, too.</a:t>
            </a:r>
          </a:p>
        </p:txBody>
      </p:sp>
      <p:sp>
        <p:nvSpPr>
          <p:cNvPr id="5" name="Text Placeholder 4">
            <a:extLst>
              <a:ext uri="{FF2B5EF4-FFF2-40B4-BE49-F238E27FC236}">
                <a16:creationId xmlns:a16="http://schemas.microsoft.com/office/drawing/2014/main" id="{3F6314E8-2BC0-4D7E-BB62-289478F346B4}"/>
              </a:ext>
            </a:extLst>
          </p:cNvPr>
          <p:cNvSpPr>
            <a:spLocks noGrp="1"/>
          </p:cNvSpPr>
          <p:nvPr>
            <p:ph type="body" sz="quarter" idx="15"/>
          </p:nvPr>
        </p:nvSpPr>
        <p:spPr>
          <a:xfrm rot="21434657">
            <a:off x="6537046" y="2929743"/>
            <a:ext cx="3075970" cy="2000350"/>
          </a:xfrm>
        </p:spPr>
        <p:txBody>
          <a:bodyPr>
            <a:noAutofit/>
          </a:bodyPr>
          <a:lstStyle/>
          <a:p>
            <a:pPr algn="ctr"/>
            <a:r>
              <a:rPr lang="en-GB" sz="2000" b="1">
                <a:ea typeface="Calibri" panose="020F0502020204030204" pitchFamily="34" charset="0"/>
                <a:cs typeface="Times New Roman" panose="02020603050405020304" pitchFamily="18" charset="0"/>
              </a:rPr>
              <a:t>Take home message</a:t>
            </a:r>
          </a:p>
          <a:p>
            <a:endParaRPr lang="en-GB" sz="500">
              <a:ea typeface="Calibri" panose="020F0502020204030204" pitchFamily="34" charset="0"/>
              <a:cs typeface="Times New Roman" panose="02020603050405020304" pitchFamily="18" charset="0"/>
            </a:endParaRPr>
          </a:p>
          <a:p>
            <a:r>
              <a:rPr lang="en-GB" sz="1800">
                <a:cs typeface="Times New Roman" panose="02020603050405020304" pitchFamily="18" charset="0"/>
              </a:rPr>
              <a:t>Ensure questionnaires are developed by someone with skills and experience to make them robust and effective.</a:t>
            </a:r>
          </a:p>
        </p:txBody>
      </p:sp>
    </p:spTree>
    <p:extLst>
      <p:ext uri="{BB962C8B-B14F-4D97-AF65-F5344CB8AC3E}">
        <p14:creationId xmlns:p14="http://schemas.microsoft.com/office/powerpoint/2010/main" val="986553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5019-FE2C-4C47-B495-89FA6FEE29B9}"/>
              </a:ext>
              <a:ext uri="{C183D7F6-B498-43B3-948B-1728B52AA6E4}">
                <adec:decorative xmlns:adec="http://schemas.microsoft.com/office/drawing/2017/decorative" val="1"/>
              </a:ext>
            </a:extLst>
          </p:cNvPr>
          <p:cNvSpPr>
            <a:spLocks noGrp="1"/>
          </p:cNvSpPr>
          <p:nvPr>
            <p:ph type="title"/>
          </p:nvPr>
        </p:nvSpPr>
        <p:spPr>
          <a:xfrm>
            <a:off x="825413" y="-976206"/>
            <a:ext cx="8543925" cy="757069"/>
          </a:xfrm>
        </p:spPr>
        <p:txBody>
          <a:bodyPr>
            <a:normAutofit/>
          </a:bodyPr>
          <a:lstStyle/>
          <a:p>
            <a:r>
              <a:rPr lang="en-GB" sz="2000" b="0" dirty="0"/>
              <a:t>Progress Against Objectives 2</a:t>
            </a:r>
          </a:p>
        </p:txBody>
      </p:sp>
      <p:sp>
        <p:nvSpPr>
          <p:cNvPr id="3" name="Text Placeholder 2">
            <a:extLst>
              <a:ext uri="{FF2B5EF4-FFF2-40B4-BE49-F238E27FC236}">
                <a16:creationId xmlns:a16="http://schemas.microsoft.com/office/drawing/2014/main" id="{F27059A9-164B-447A-B651-1184BE63230E}"/>
              </a:ext>
            </a:extLst>
          </p:cNvPr>
          <p:cNvSpPr>
            <a:spLocks noGrp="1"/>
          </p:cNvSpPr>
          <p:nvPr>
            <p:ph type="body" sz="quarter" idx="14"/>
          </p:nvPr>
        </p:nvSpPr>
        <p:spPr>
          <a:xfrm>
            <a:off x="663661" y="875489"/>
            <a:ext cx="8705677" cy="4474724"/>
          </a:xfrm>
        </p:spPr>
        <p:txBody>
          <a:bodyPr>
            <a:noAutofit/>
          </a:bodyPr>
          <a:lstStyle/>
          <a:p>
            <a:pPr>
              <a:spcBef>
                <a:spcPts val="1000"/>
              </a:spcBef>
            </a:pPr>
            <a:r>
              <a:rPr lang="en-GB" b="1"/>
              <a:t>1.6 Progress against objectives</a:t>
            </a:r>
          </a:p>
          <a:p>
            <a:endParaRPr lang="en-GB" sz="300"/>
          </a:p>
          <a:p>
            <a:r>
              <a:rPr lang="en-GB"/>
              <a:t>We have achieved or are working towards the following objectives:</a:t>
            </a:r>
          </a:p>
          <a:p>
            <a:endParaRPr lang="en-GB" sz="300"/>
          </a:p>
          <a:p>
            <a:pPr marL="285750" indent="-285750">
              <a:lnSpc>
                <a:spcPct val="90000"/>
              </a:lnSpc>
              <a:buFont typeface="Arial" panose="020B0604020202020204" pitchFamily="34" charset="0"/>
              <a:buChar char="•"/>
            </a:pPr>
            <a:r>
              <a:rPr lang="en-GB"/>
              <a:t>To set a national standard and develop and continuously refine high quality, relevant metrics as barometers to measure the impact of our efforts to improve the health and wellbeing of our population, especially from a food/nutrition perspective;</a:t>
            </a:r>
          </a:p>
          <a:p>
            <a:pPr marL="285750" indent="-285750">
              <a:lnSpc>
                <a:spcPct val="90000"/>
              </a:lnSpc>
              <a:buFont typeface="Arial" panose="020B0604020202020204" pitchFamily="34" charset="0"/>
              <a:buChar char="•"/>
            </a:pPr>
            <a:r>
              <a:rPr lang="en-GB"/>
              <a:t>To develop direct indicators of how good a whole system approach is, or is not, working in relation to food/nutrition;</a:t>
            </a:r>
          </a:p>
          <a:p>
            <a:pPr marL="285750" indent="-285750">
              <a:lnSpc>
                <a:spcPct val="90000"/>
              </a:lnSpc>
              <a:buFont typeface="Arial" panose="020B0604020202020204" pitchFamily="34" charset="0"/>
              <a:buChar char="•"/>
            </a:pPr>
            <a:r>
              <a:rPr lang="en-GB"/>
              <a:t>To ensure we use the metrics available to us in innovative and useful ways;</a:t>
            </a:r>
          </a:p>
          <a:p>
            <a:pPr marL="285750" indent="-285750">
              <a:lnSpc>
                <a:spcPct val="90000"/>
              </a:lnSpc>
              <a:buFont typeface="Arial" panose="020B0604020202020204" pitchFamily="34" charset="0"/>
              <a:buChar char="•"/>
            </a:pPr>
            <a:r>
              <a:rPr lang="en-GB"/>
              <a:t>To share data and metrics more effectively with stakeholders and partners;</a:t>
            </a:r>
          </a:p>
          <a:p>
            <a:pPr marL="285750" indent="-285750">
              <a:lnSpc>
                <a:spcPct val="90000"/>
              </a:lnSpc>
              <a:buFont typeface="Arial" panose="020B0604020202020204" pitchFamily="34" charset="0"/>
              <a:buChar char="•"/>
            </a:pPr>
            <a:r>
              <a:rPr lang="en-GB"/>
              <a:t>To be able to use these baselines as a lever to effect change, to measure these changes, and to be able to report success;</a:t>
            </a:r>
          </a:p>
          <a:p>
            <a:endParaRPr lang="en-GB" sz="300"/>
          </a:p>
          <a:p>
            <a:r>
              <a:rPr lang="en-GB"/>
              <a:t>We have made strides to work to achieve these objectives, and the work that has taken place as part of this COTP work stream will ensure we continue to work towards them. Developing tools, utilising data, increasing coordinated partnership working and measuring success are key parts of the Birmingham Food System Strategy and our city-owned Birmingham Food Revolution which are now embedded in our city.</a:t>
            </a:r>
          </a:p>
          <a:p>
            <a:pPr>
              <a:lnSpc>
                <a:spcPct val="90000"/>
              </a:lnSpc>
            </a:pPr>
            <a:endParaRPr lang="en-GB" sz="700"/>
          </a:p>
          <a:p>
            <a:r>
              <a:rPr lang="en-GB"/>
              <a:t>We have not achieved the following objectives:</a:t>
            </a:r>
          </a:p>
          <a:p>
            <a:endParaRPr lang="en-GB" sz="300"/>
          </a:p>
          <a:p>
            <a:pPr marL="285750" indent="-285750">
              <a:lnSpc>
                <a:spcPct val="90000"/>
              </a:lnSpc>
              <a:buFont typeface="Arial" panose="020B0604020202020204" pitchFamily="34" charset="0"/>
              <a:buChar char="•"/>
            </a:pPr>
            <a:r>
              <a:rPr lang="en-GB"/>
              <a:t>To develop a measure of consumer food shopping habits through a “Birmingham Basket” that gives us a clear baseline;</a:t>
            </a:r>
          </a:p>
          <a:p>
            <a:pPr marL="285750" indent="-285750">
              <a:lnSpc>
                <a:spcPct val="90000"/>
              </a:lnSpc>
              <a:buFont typeface="Arial" panose="020B0604020202020204" pitchFamily="34" charset="0"/>
              <a:buChar char="•"/>
            </a:pPr>
            <a:r>
              <a:rPr lang="en-GB"/>
              <a:t>Impact positively on the ‘Birmingham Basket’ to reduce the overall calorific content and improve the proportion of fruit and vegetables (dependent on support for metric development).</a:t>
            </a:r>
          </a:p>
          <a:p>
            <a:pPr>
              <a:lnSpc>
                <a:spcPct val="90000"/>
              </a:lnSpc>
            </a:pPr>
            <a:endParaRPr lang="en-GB" sz="300"/>
          </a:p>
          <a:p>
            <a:r>
              <a:rPr lang="en-GB"/>
              <a:t>However, the process of developing this work stream has meant we have refocused our approach.</a:t>
            </a:r>
          </a:p>
        </p:txBody>
      </p:sp>
    </p:spTree>
    <p:extLst>
      <p:ext uri="{BB962C8B-B14F-4D97-AF65-F5344CB8AC3E}">
        <p14:creationId xmlns:p14="http://schemas.microsoft.com/office/powerpoint/2010/main" val="748286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6314E8-2BC0-4D7E-BB62-289478F346B4}"/>
              </a:ext>
            </a:extLst>
          </p:cNvPr>
          <p:cNvSpPr>
            <a:spLocks noGrp="1"/>
          </p:cNvSpPr>
          <p:nvPr>
            <p:ph type="body" sz="quarter" idx="15"/>
          </p:nvPr>
        </p:nvSpPr>
        <p:spPr>
          <a:xfrm rot="21434657">
            <a:off x="6532046" y="2929864"/>
            <a:ext cx="3075970" cy="1792336"/>
          </a:xfrm>
        </p:spPr>
        <p:txBody>
          <a:bodyPr>
            <a:noAutofit/>
          </a:bodyPr>
          <a:lstStyle/>
          <a:p>
            <a:pPr algn="ctr"/>
            <a:r>
              <a:rPr lang="en-GB" sz="1800" b="1">
                <a:ea typeface="Calibri" panose="020F0502020204030204" pitchFamily="34" charset="0"/>
                <a:cs typeface="Times New Roman" panose="02020603050405020304" pitchFamily="18" charset="0"/>
              </a:rPr>
              <a:t>Test and Learn</a:t>
            </a:r>
          </a:p>
          <a:p>
            <a:endParaRPr lang="en-GB" sz="400">
              <a:ea typeface="Calibri" panose="020F0502020204030204" pitchFamily="34" charset="0"/>
              <a:cs typeface="Times New Roman" panose="02020603050405020304" pitchFamily="18" charset="0"/>
            </a:endParaRPr>
          </a:p>
          <a:p>
            <a:r>
              <a:rPr lang="en-GB" sz="1600">
                <a:cs typeface="Times New Roman" panose="02020603050405020304" pitchFamily="18" charset="0"/>
              </a:rPr>
              <a:t>The test and learn approach has been at the core of this work stream and generated innovative and exciting projects that will leave a lasting legacy.</a:t>
            </a:r>
          </a:p>
        </p:txBody>
      </p:sp>
      <p:sp>
        <p:nvSpPr>
          <p:cNvPr id="4" name="Text Placeholder 3">
            <a:extLst>
              <a:ext uri="{FF2B5EF4-FFF2-40B4-BE49-F238E27FC236}">
                <a16:creationId xmlns:a16="http://schemas.microsoft.com/office/drawing/2014/main" id="{D0B265C5-9011-4377-A2A6-8069DA2DA55C}"/>
              </a:ext>
            </a:extLst>
          </p:cNvPr>
          <p:cNvSpPr>
            <a:spLocks noGrp="1"/>
          </p:cNvSpPr>
          <p:nvPr>
            <p:ph type="body" sz="quarter" idx="14"/>
          </p:nvPr>
        </p:nvSpPr>
        <p:spPr>
          <a:xfrm>
            <a:off x="299805" y="2683042"/>
            <a:ext cx="6024796" cy="3657498"/>
          </a:xfrm>
        </p:spPr>
        <p:txBody>
          <a:bodyPr>
            <a:normAutofit/>
          </a:bodyPr>
          <a:lstStyle/>
          <a:p>
            <a:pPr marL="285750" indent="-285750">
              <a:spcBef>
                <a:spcPts val="600"/>
              </a:spcBef>
              <a:buFont typeface="Arial" panose="020B0604020202020204" pitchFamily="34" charset="0"/>
              <a:buChar char="•"/>
            </a:pPr>
            <a:r>
              <a:rPr lang="en-GB"/>
              <a:t>The tools we are creating are being:</a:t>
            </a:r>
          </a:p>
          <a:p>
            <a:pPr marL="465138" lvl="2" indent="-285750">
              <a:spcBef>
                <a:spcPts val="600"/>
              </a:spcBef>
            </a:pPr>
            <a:r>
              <a:rPr lang="en-GB"/>
              <a:t>Developed based on need;</a:t>
            </a:r>
          </a:p>
          <a:p>
            <a:pPr marL="465138" lvl="2" indent="-285750">
              <a:spcBef>
                <a:spcPts val="600"/>
              </a:spcBef>
            </a:pPr>
            <a:r>
              <a:rPr lang="en-GB"/>
              <a:t>Validated, tested and developed from many angles, including theoretical and scientific perspectives, and real world and logistics perspectives;</a:t>
            </a:r>
          </a:p>
          <a:p>
            <a:pPr marL="465138" lvl="2" indent="-285750">
              <a:spcBef>
                <a:spcPts val="600"/>
              </a:spcBef>
            </a:pPr>
            <a:r>
              <a:rPr lang="en-GB"/>
              <a:t>Designed to be realistic, sustainable and useful tools in the long term;</a:t>
            </a:r>
          </a:p>
          <a:p>
            <a:pPr marL="465138" lvl="2" indent="-285750">
              <a:spcBef>
                <a:spcPts val="600"/>
              </a:spcBef>
            </a:pPr>
            <a:r>
              <a:rPr lang="en-GB"/>
              <a:t>Will be shared freely and widely on our website as part of our global learning and partnership approach.</a:t>
            </a:r>
          </a:p>
          <a:p>
            <a:pPr marL="285750" indent="-285750">
              <a:spcBef>
                <a:spcPts val="600"/>
              </a:spcBef>
              <a:buFont typeface="Arial" panose="020B0604020202020204" pitchFamily="34" charset="0"/>
              <a:buChar char="•"/>
            </a:pPr>
            <a:r>
              <a:rPr lang="en-GB"/>
              <a:t>This work stream has evolved into a whole system approach and is embedded in the Birmingham Food System Strategy and Birmingham Food Revolution.</a:t>
            </a:r>
          </a:p>
        </p:txBody>
      </p:sp>
      <p:sp>
        <p:nvSpPr>
          <p:cNvPr id="3" name="Text Placeholder 2">
            <a:extLst>
              <a:ext uri="{FF2B5EF4-FFF2-40B4-BE49-F238E27FC236}">
                <a16:creationId xmlns:a16="http://schemas.microsoft.com/office/drawing/2014/main" id="{45083DFE-4B1D-4AC6-98A3-2DF7917E62FB}"/>
              </a:ext>
            </a:extLst>
          </p:cNvPr>
          <p:cNvSpPr>
            <a:spLocks noGrp="1"/>
          </p:cNvSpPr>
          <p:nvPr>
            <p:ph type="body" sz="quarter" idx="13"/>
          </p:nvPr>
        </p:nvSpPr>
        <p:spPr>
          <a:xfrm>
            <a:off x="299803" y="786597"/>
            <a:ext cx="9258535" cy="2170067"/>
          </a:xfrm>
        </p:spPr>
        <p:txBody>
          <a:bodyPr/>
          <a:lstStyle/>
          <a:p>
            <a:pPr>
              <a:spcBef>
                <a:spcPts val="600"/>
              </a:spcBef>
            </a:pPr>
            <a:r>
              <a:rPr lang="en-GB" b="1"/>
              <a:t>1.7.1 Successes</a:t>
            </a:r>
          </a:p>
          <a:p>
            <a:pPr marL="285750" indent="-285750">
              <a:spcBef>
                <a:spcPts val="600"/>
              </a:spcBef>
              <a:buFont typeface="Arial" panose="020B0604020202020204" pitchFamily="34" charset="0"/>
              <a:buChar char="•"/>
            </a:pPr>
            <a:r>
              <a:rPr lang="en-GB"/>
              <a:t>The test and learn approach of the COTP has been incredibly effective with this work stream. Continuously reflecting on our approach and feedback, and shaping the next steps, has been key to the momentum that has built in this area.</a:t>
            </a:r>
          </a:p>
          <a:p>
            <a:pPr marL="285750" indent="-285750">
              <a:spcBef>
                <a:spcPts val="600"/>
              </a:spcBef>
              <a:buFont typeface="Arial" panose="020B0604020202020204" pitchFamily="34" charset="0"/>
              <a:buChar char="•"/>
            </a:pPr>
            <a:r>
              <a:rPr lang="en-GB"/>
              <a:t>Strong relationships have developed between stakeholders and partners across the city, and a truly open and collaborative culture has come as a result.</a:t>
            </a:r>
          </a:p>
          <a:p>
            <a:pPr marL="285750" indent="-285750">
              <a:spcBef>
                <a:spcPts val="600"/>
              </a:spcBef>
              <a:buFont typeface="Arial" panose="020B0604020202020204" pitchFamily="34" charset="0"/>
              <a:buChar char="•"/>
            </a:pPr>
            <a:r>
              <a:rPr lang="en-GB"/>
              <a:t>Birmingham has become known as leading in food system thinking, which then attracts even more food system experts, research and organisations. This means progress towards food system transformation is speeding up.</a:t>
            </a:r>
          </a:p>
        </p:txBody>
      </p:sp>
      <p:sp>
        <p:nvSpPr>
          <p:cNvPr id="6" name="Title 8">
            <a:extLst>
              <a:ext uri="{FF2B5EF4-FFF2-40B4-BE49-F238E27FC236}">
                <a16:creationId xmlns:a16="http://schemas.microsoft.com/office/drawing/2014/main" id="{73D149C4-6A71-4705-BEC5-DF28023B3B14}"/>
              </a:ext>
              <a:ext uri="{C183D7F6-B498-43B3-948B-1728B52AA6E4}">
                <adec:decorative xmlns:adec="http://schemas.microsoft.com/office/drawing/2017/decorative" val="0"/>
              </a:ext>
            </a:extLst>
          </p:cNvPr>
          <p:cNvSpPr txBox="1">
            <a:spLocks/>
          </p:cNvSpPr>
          <p:nvPr/>
        </p:nvSpPr>
        <p:spPr>
          <a:xfrm>
            <a:off x="374383" y="-132481"/>
            <a:ext cx="88153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venir Next LT Pro" panose="020B0504020202020204" pitchFamily="34" charset="0"/>
                <a:ea typeface="+mj-ea"/>
                <a:cs typeface="+mj-cs"/>
              </a:defRPr>
            </a:lvl1pPr>
          </a:lstStyle>
          <a:p>
            <a:r>
              <a:rPr lang="en-GB" sz="2000"/>
              <a:t>Findings and Discussion</a:t>
            </a:r>
          </a:p>
        </p:txBody>
      </p:sp>
      <p:sp>
        <p:nvSpPr>
          <p:cNvPr id="9" name="Title 8">
            <a:extLst>
              <a:ext uri="{FF2B5EF4-FFF2-40B4-BE49-F238E27FC236}">
                <a16:creationId xmlns:a16="http://schemas.microsoft.com/office/drawing/2014/main" id="{FF4246E6-E77E-4424-9E23-FF74D920312D}"/>
              </a:ext>
              <a:ext uri="{C183D7F6-B498-43B3-948B-1728B52AA6E4}">
                <adec:decorative xmlns:adec="http://schemas.microsoft.com/office/drawing/2017/decorative" val="1"/>
              </a:ext>
            </a:extLst>
          </p:cNvPr>
          <p:cNvSpPr>
            <a:spLocks noGrp="1"/>
          </p:cNvSpPr>
          <p:nvPr>
            <p:ph type="title"/>
          </p:nvPr>
        </p:nvSpPr>
        <p:spPr>
          <a:xfrm>
            <a:off x="374383" y="-1211322"/>
            <a:ext cx="8815303" cy="1325563"/>
          </a:xfrm>
        </p:spPr>
        <p:txBody>
          <a:bodyPr>
            <a:normAutofit/>
          </a:bodyPr>
          <a:lstStyle/>
          <a:p>
            <a:r>
              <a:rPr lang="en-GB" sz="2000" b="0" dirty="0"/>
              <a:t>Findings and Discussion: Successes </a:t>
            </a:r>
          </a:p>
        </p:txBody>
      </p:sp>
    </p:spTree>
    <p:extLst>
      <p:ext uri="{BB962C8B-B14F-4D97-AF65-F5344CB8AC3E}">
        <p14:creationId xmlns:p14="http://schemas.microsoft.com/office/powerpoint/2010/main" val="3686926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7371-EB1A-4F1A-B57E-7EC994D9E533}"/>
              </a:ext>
              <a:ext uri="{C183D7F6-B498-43B3-948B-1728B52AA6E4}">
                <adec:decorative xmlns:adec="http://schemas.microsoft.com/office/drawing/2017/decorative" val="1"/>
              </a:ext>
            </a:extLst>
          </p:cNvPr>
          <p:cNvSpPr>
            <a:spLocks noGrp="1"/>
          </p:cNvSpPr>
          <p:nvPr>
            <p:ph type="title"/>
          </p:nvPr>
        </p:nvSpPr>
        <p:spPr>
          <a:xfrm>
            <a:off x="134863" y="-1413415"/>
            <a:ext cx="7728776" cy="1325563"/>
          </a:xfrm>
        </p:spPr>
        <p:txBody>
          <a:bodyPr>
            <a:normAutofit/>
          </a:bodyPr>
          <a:lstStyle/>
          <a:p>
            <a:r>
              <a:rPr lang="en-GB" sz="3200" b="0" dirty="0"/>
              <a:t>Findings and Discussion: Challenges and impact of COVID-19 </a:t>
            </a:r>
          </a:p>
        </p:txBody>
      </p:sp>
      <p:sp>
        <p:nvSpPr>
          <p:cNvPr id="3" name="Text Placeholder 2">
            <a:extLst>
              <a:ext uri="{FF2B5EF4-FFF2-40B4-BE49-F238E27FC236}">
                <a16:creationId xmlns:a16="http://schemas.microsoft.com/office/drawing/2014/main" id="{1B02174E-72BB-4FFB-938A-4B194FB9F592}"/>
              </a:ext>
            </a:extLst>
          </p:cNvPr>
          <p:cNvSpPr>
            <a:spLocks noGrp="1"/>
          </p:cNvSpPr>
          <p:nvPr>
            <p:ph type="body" sz="quarter" idx="14"/>
          </p:nvPr>
        </p:nvSpPr>
        <p:spPr>
          <a:xfrm>
            <a:off x="350922" y="209550"/>
            <a:ext cx="5573628" cy="5204129"/>
          </a:xfrm>
        </p:spPr>
        <p:txBody>
          <a:bodyPr>
            <a:normAutofit/>
          </a:bodyPr>
          <a:lstStyle/>
          <a:p>
            <a:pPr>
              <a:spcBef>
                <a:spcPts val="1000"/>
              </a:spcBef>
            </a:pPr>
            <a:r>
              <a:rPr lang="en-GB" b="1"/>
              <a:t>1.7.2 Challenges</a:t>
            </a:r>
          </a:p>
          <a:p>
            <a:pPr marL="285750" indent="-285750">
              <a:spcBef>
                <a:spcPts val="1000"/>
              </a:spcBef>
              <a:buFont typeface="Arial" panose="020B0604020202020204" pitchFamily="34" charset="0"/>
              <a:buChar char="•"/>
            </a:pPr>
            <a:r>
              <a:rPr lang="en-GB"/>
              <a:t>Expectations of what can be measured, and the reality, are often very different. Developing measurement tools, metrics and gathering insights takes time and expertise.</a:t>
            </a:r>
          </a:p>
          <a:p>
            <a:pPr marL="285750" indent="-285750">
              <a:spcBef>
                <a:spcPts val="1000"/>
              </a:spcBef>
              <a:buFont typeface="Arial" panose="020B0604020202020204" pitchFamily="34" charset="0"/>
              <a:buChar char="•"/>
            </a:pPr>
            <a:r>
              <a:rPr lang="en-GB"/>
              <a:t>Stakeholders and partners across the food system come from very different sectors and backgrounds, with diverse priorities and pressures, so strong and tailored communication is key to maintaining good engagement and strong relationships.</a:t>
            </a:r>
          </a:p>
          <a:p>
            <a:pPr marL="285750" indent="-285750">
              <a:spcBef>
                <a:spcPts val="1000"/>
              </a:spcBef>
              <a:buFont typeface="Arial" panose="020B0604020202020204" pitchFamily="34" charset="0"/>
              <a:buChar char="•"/>
            </a:pPr>
            <a:r>
              <a:rPr lang="en-GB"/>
              <a:t>There is a huge risk of duplication with the development of any tools, so strong communication with a variety of stakeholders, evidence gathering and scoping is key to ensuring we build on successes, and learn from failures, rather than reinventing the wheel.</a:t>
            </a:r>
          </a:p>
          <a:p>
            <a:pPr marL="285750" indent="-285750">
              <a:spcBef>
                <a:spcPts val="1000"/>
              </a:spcBef>
              <a:buFont typeface="Arial" panose="020B0604020202020204" pitchFamily="34" charset="0"/>
              <a:buChar char="•"/>
            </a:pPr>
            <a:r>
              <a:rPr lang="en-GB"/>
              <a:t>GDPR and data laws mean that even when data is collected, it often cannot be shared between partners. Clear plans, consent and agreements are key.</a:t>
            </a:r>
          </a:p>
          <a:p>
            <a:pPr marL="285750" indent="-285750">
              <a:spcBef>
                <a:spcPts val="1000"/>
              </a:spcBef>
              <a:buFont typeface="Arial" panose="020B0604020202020204" pitchFamily="34" charset="0"/>
              <a:buChar char="•"/>
            </a:pPr>
            <a:r>
              <a:rPr lang="en-GB"/>
              <a:t>Scientifically robust tools are not always realistic in real world settings, and non-academic tools aren’t always scientifically robust, so it is essential to utilise co-production techniques and recognise and value the different priorities and perspectives that diverse groups bring.</a:t>
            </a:r>
          </a:p>
        </p:txBody>
      </p:sp>
      <p:sp>
        <p:nvSpPr>
          <p:cNvPr id="4" name="Text Placeholder 3">
            <a:extLst>
              <a:ext uri="{FF2B5EF4-FFF2-40B4-BE49-F238E27FC236}">
                <a16:creationId xmlns:a16="http://schemas.microsoft.com/office/drawing/2014/main" id="{C6033473-D45B-4E40-A62C-59153967BF35}"/>
              </a:ext>
            </a:extLst>
          </p:cNvPr>
          <p:cNvSpPr>
            <a:spLocks noGrp="1"/>
          </p:cNvSpPr>
          <p:nvPr>
            <p:ph type="body" sz="quarter" idx="15"/>
          </p:nvPr>
        </p:nvSpPr>
        <p:spPr>
          <a:xfrm>
            <a:off x="6172200" y="317367"/>
            <a:ext cx="3382878" cy="5765179"/>
          </a:xfrm>
        </p:spPr>
        <p:txBody>
          <a:bodyPr>
            <a:normAutofit/>
          </a:bodyPr>
          <a:lstStyle/>
          <a:p>
            <a:pPr marL="174625" indent="-174625">
              <a:lnSpc>
                <a:spcPct val="110000"/>
              </a:lnSpc>
              <a:spcBef>
                <a:spcPts val="600"/>
              </a:spcBef>
            </a:pPr>
            <a:r>
              <a:rPr lang="en-GB" b="1">
                <a:cs typeface="Times New Roman" panose="02020603050405020304" pitchFamily="18" charset="0"/>
              </a:rPr>
              <a:t>1.7.3 Impact of COVID-19</a:t>
            </a:r>
          </a:p>
          <a:p>
            <a:pPr marL="174625" indent="-174625">
              <a:lnSpc>
                <a:spcPct val="110000"/>
              </a:lnSpc>
              <a:spcBef>
                <a:spcPts val="600"/>
              </a:spcBef>
              <a:buFont typeface="Arial" panose="020B0604020202020204" pitchFamily="34" charset="0"/>
              <a:buChar char="•"/>
            </a:pPr>
            <a:r>
              <a:rPr lang="en-GB">
                <a:cs typeface="Times New Roman" panose="02020603050405020304" pitchFamily="18" charset="0"/>
              </a:rPr>
              <a:t>Staff capacity has been stretched;</a:t>
            </a:r>
          </a:p>
          <a:p>
            <a:pPr marL="174625" indent="-174625">
              <a:lnSpc>
                <a:spcPct val="110000"/>
              </a:lnSpc>
              <a:spcBef>
                <a:spcPts val="600"/>
              </a:spcBef>
              <a:buFont typeface="Arial" panose="020B0604020202020204" pitchFamily="34" charset="0"/>
              <a:buChar char="•"/>
            </a:pPr>
            <a:r>
              <a:rPr lang="en-GB">
                <a:cs typeface="Times New Roman" panose="02020603050405020304" pitchFamily="18" charset="0"/>
              </a:rPr>
              <a:t>In-person research has been challenging, however there has been increased engagement with some population groups due to increased confidence with online meetings, and increased accessibility with being able to connect online;</a:t>
            </a:r>
          </a:p>
          <a:p>
            <a:pPr marL="174625" indent="-174625">
              <a:lnSpc>
                <a:spcPct val="110000"/>
              </a:lnSpc>
              <a:spcBef>
                <a:spcPts val="600"/>
              </a:spcBef>
              <a:buFont typeface="Arial" panose="020B0604020202020204" pitchFamily="34" charset="0"/>
              <a:buChar char="•"/>
            </a:pPr>
            <a:r>
              <a:rPr lang="en-GB">
                <a:cs typeface="Times New Roman" panose="02020603050405020304" pitchFamily="18" charset="0"/>
              </a:rPr>
              <a:t>The food supply shortages, and people not having enough to eat, has acted as a call to action, and has unified people from across the city to collaborate and transform our city’s food system as part of the Birmingham Food Revolution;</a:t>
            </a:r>
          </a:p>
          <a:p>
            <a:pPr marL="174625" indent="-174625">
              <a:lnSpc>
                <a:spcPct val="110000"/>
              </a:lnSpc>
              <a:spcBef>
                <a:spcPts val="600"/>
              </a:spcBef>
              <a:buFont typeface="Arial" panose="020B0604020202020204" pitchFamily="34" charset="0"/>
              <a:buChar char="•"/>
            </a:pPr>
            <a:r>
              <a:rPr lang="en-GB">
                <a:cs typeface="Times New Roman" panose="02020603050405020304" pitchFamily="18" charset="0"/>
              </a:rPr>
              <a:t>Many projects were paused during the pandemic, which meant the development phase of the projects aligned well once work started up again. Partners across the food system have been able to have a say in other projects, and to learn from partners, and shape their approach.</a:t>
            </a:r>
          </a:p>
        </p:txBody>
      </p:sp>
    </p:spTree>
    <p:extLst>
      <p:ext uri="{BB962C8B-B14F-4D97-AF65-F5344CB8AC3E}">
        <p14:creationId xmlns:p14="http://schemas.microsoft.com/office/powerpoint/2010/main" val="3743032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7371-EB1A-4F1A-B57E-7EC994D9E533}"/>
              </a:ext>
              <a:ext uri="{C183D7F6-B498-43B3-948B-1728B52AA6E4}">
                <adec:decorative xmlns:adec="http://schemas.microsoft.com/office/drawing/2017/decorative" val="0"/>
              </a:ext>
            </a:extLst>
          </p:cNvPr>
          <p:cNvSpPr>
            <a:spLocks noGrp="1"/>
          </p:cNvSpPr>
          <p:nvPr>
            <p:ph type="title"/>
          </p:nvPr>
        </p:nvSpPr>
        <p:spPr>
          <a:xfrm>
            <a:off x="350922" y="326353"/>
            <a:ext cx="7728776" cy="476352"/>
          </a:xfrm>
        </p:spPr>
        <p:txBody>
          <a:bodyPr>
            <a:normAutofit/>
          </a:bodyPr>
          <a:lstStyle/>
          <a:p>
            <a:r>
              <a:rPr lang="en-GB" sz="2000" dirty="0"/>
              <a:t>Sustainability of Initiatives and Legacy </a:t>
            </a:r>
          </a:p>
        </p:txBody>
      </p:sp>
      <p:sp>
        <p:nvSpPr>
          <p:cNvPr id="3" name="Text Placeholder 2">
            <a:extLst>
              <a:ext uri="{FF2B5EF4-FFF2-40B4-BE49-F238E27FC236}">
                <a16:creationId xmlns:a16="http://schemas.microsoft.com/office/drawing/2014/main" id="{1B02174E-72BB-4FFB-938A-4B194FB9F592}"/>
              </a:ext>
            </a:extLst>
          </p:cNvPr>
          <p:cNvSpPr>
            <a:spLocks noGrp="1"/>
          </p:cNvSpPr>
          <p:nvPr>
            <p:ph type="body" sz="quarter" idx="14"/>
          </p:nvPr>
        </p:nvSpPr>
        <p:spPr>
          <a:xfrm>
            <a:off x="350922" y="802705"/>
            <a:ext cx="5573628" cy="4610974"/>
          </a:xfrm>
        </p:spPr>
        <p:txBody>
          <a:bodyPr>
            <a:normAutofit/>
          </a:bodyPr>
          <a:lstStyle/>
          <a:p>
            <a:pPr>
              <a:lnSpc>
                <a:spcPct val="120000"/>
              </a:lnSpc>
              <a:spcBef>
                <a:spcPts val="1000"/>
              </a:spcBef>
            </a:pPr>
            <a:r>
              <a:rPr lang="en-GB" b="1"/>
              <a:t>1.8 Whole System Approach</a:t>
            </a:r>
          </a:p>
          <a:p>
            <a:pPr marL="285750" indent="-285750">
              <a:lnSpc>
                <a:spcPct val="120000"/>
              </a:lnSpc>
              <a:spcBef>
                <a:spcPts val="1000"/>
              </a:spcBef>
              <a:buFont typeface="Arial" panose="020B0604020202020204" pitchFamily="34" charset="0"/>
              <a:buChar char="•"/>
            </a:pPr>
            <a:r>
              <a:rPr lang="en-GB"/>
              <a:t>Capturing food system insights and data has been embedded into the Birmingham Food System Strategy so there is a lasting legacy beyond the end of the COTP programme.</a:t>
            </a:r>
          </a:p>
          <a:p>
            <a:pPr marL="285750" indent="-285750">
              <a:lnSpc>
                <a:spcPct val="120000"/>
              </a:lnSpc>
              <a:spcBef>
                <a:spcPts val="1000"/>
              </a:spcBef>
              <a:buFont typeface="Arial" panose="020B0604020202020204" pitchFamily="34" charset="0"/>
              <a:buChar char="•"/>
            </a:pPr>
            <a:r>
              <a:rPr lang="en-GB"/>
              <a:t>The conversations in 2019 that were instigated by this COTP work stream have led to the Mandala Consortium focusing their food system research project on Birmingham, and collaborating in the development of food system insight tools and capturing data.</a:t>
            </a:r>
          </a:p>
          <a:p>
            <a:pPr marL="285750" indent="-285750">
              <a:lnSpc>
                <a:spcPct val="120000"/>
              </a:lnSpc>
              <a:spcBef>
                <a:spcPts val="1000"/>
              </a:spcBef>
              <a:buFont typeface="Arial" panose="020B0604020202020204" pitchFamily="34" charset="0"/>
              <a:buChar char="•"/>
            </a:pPr>
            <a:r>
              <a:rPr lang="en-GB"/>
              <a:t>The Mandala Consortium are developing a food system data dashboard for Birmingham in order to support with measuring the impact of interventions. They are developing system wide tools that could be rolled out to cities across the globe.</a:t>
            </a:r>
          </a:p>
          <a:p>
            <a:pPr marL="285750" indent="-285750">
              <a:lnSpc>
                <a:spcPct val="120000"/>
              </a:lnSpc>
              <a:spcBef>
                <a:spcPts val="1000"/>
              </a:spcBef>
              <a:buFont typeface="Arial" panose="020B0604020202020204" pitchFamily="34" charset="0"/>
              <a:buChar char="•"/>
            </a:pPr>
            <a:r>
              <a:rPr lang="en-GB"/>
              <a:t>The Food System Team who have been leading on the COTP work stream have focused on creating co-produced tools that will capture localised insights and support with the development of policy and interventions.</a:t>
            </a:r>
          </a:p>
        </p:txBody>
      </p:sp>
      <p:sp>
        <p:nvSpPr>
          <p:cNvPr id="4" name="Text Placeholder 3">
            <a:extLst>
              <a:ext uri="{FF2B5EF4-FFF2-40B4-BE49-F238E27FC236}">
                <a16:creationId xmlns:a16="http://schemas.microsoft.com/office/drawing/2014/main" id="{C6033473-D45B-4E40-A62C-59153967BF35}"/>
              </a:ext>
            </a:extLst>
          </p:cNvPr>
          <p:cNvSpPr>
            <a:spLocks noGrp="1"/>
          </p:cNvSpPr>
          <p:nvPr>
            <p:ph type="body" sz="quarter" idx="15"/>
          </p:nvPr>
        </p:nvSpPr>
        <p:spPr>
          <a:xfrm>
            <a:off x="6172200" y="326353"/>
            <a:ext cx="3382878" cy="5648376"/>
          </a:xfrm>
        </p:spPr>
        <p:txBody>
          <a:bodyPr>
            <a:normAutofit/>
          </a:bodyPr>
          <a:lstStyle/>
          <a:p>
            <a:pPr algn="ctr">
              <a:lnSpc>
                <a:spcPct val="110000"/>
              </a:lnSpc>
            </a:pPr>
            <a:r>
              <a:rPr lang="en-GB" sz="2000" b="1"/>
              <a:t>Lessons Learned</a:t>
            </a:r>
          </a:p>
          <a:p>
            <a:pPr>
              <a:lnSpc>
                <a:spcPct val="110000"/>
              </a:lnSpc>
            </a:pPr>
            <a:endParaRPr lang="en-GB" sz="300" b="1"/>
          </a:p>
          <a:p>
            <a:pPr>
              <a:lnSpc>
                <a:spcPct val="110000"/>
              </a:lnSpc>
            </a:pPr>
            <a:r>
              <a:rPr lang="en-GB" b="1"/>
              <a:t>Lesson 1: Ensure a variety of people are involved with the development of insight tools</a:t>
            </a:r>
          </a:p>
          <a:p>
            <a:pPr>
              <a:lnSpc>
                <a:spcPct val="110000"/>
              </a:lnSpc>
            </a:pPr>
            <a:r>
              <a:rPr lang="en-GB"/>
              <a:t>Engage with scientific and theoretical experts as well as those who are experienced in practical applications in real world settings to ensure any tools are scientifically robust, and logistically feasible to use.</a:t>
            </a:r>
          </a:p>
          <a:p>
            <a:pPr>
              <a:lnSpc>
                <a:spcPct val="110000"/>
              </a:lnSpc>
            </a:pPr>
            <a:endParaRPr lang="en-GB" sz="600" b="1"/>
          </a:p>
          <a:p>
            <a:pPr>
              <a:lnSpc>
                <a:spcPct val="110000"/>
              </a:lnSpc>
            </a:pPr>
            <a:r>
              <a:rPr lang="en-GB" b="1"/>
              <a:t>Lesson 2: Develop strong relationships and communication with stakeholders and partners</a:t>
            </a:r>
          </a:p>
          <a:p>
            <a:pPr>
              <a:lnSpc>
                <a:spcPct val="110000"/>
              </a:lnSpc>
            </a:pPr>
            <a:r>
              <a:rPr lang="en-GB"/>
              <a:t>Many solutions are already out there, or could be achieved through partnership working, so strong relationships and communication are key.</a:t>
            </a:r>
          </a:p>
          <a:p>
            <a:pPr>
              <a:lnSpc>
                <a:spcPct val="110000"/>
              </a:lnSpc>
            </a:pPr>
            <a:endParaRPr lang="en-GB" sz="600"/>
          </a:p>
          <a:p>
            <a:pPr>
              <a:lnSpc>
                <a:spcPct val="110000"/>
              </a:lnSpc>
            </a:pPr>
            <a:r>
              <a:rPr lang="en-GB" b="1"/>
              <a:t>Lesson 3: Be patient</a:t>
            </a:r>
          </a:p>
          <a:p>
            <a:pPr>
              <a:lnSpc>
                <a:spcPct val="110000"/>
              </a:lnSpc>
            </a:pPr>
            <a:r>
              <a:rPr lang="en-GB"/>
              <a:t>The development of robust tools takes time with scoping existing tools, exploring ideas, validating plans, testing and refining the tools and gaining feedback.</a:t>
            </a:r>
          </a:p>
        </p:txBody>
      </p:sp>
    </p:spTree>
    <p:extLst>
      <p:ext uri="{BB962C8B-B14F-4D97-AF65-F5344CB8AC3E}">
        <p14:creationId xmlns:p14="http://schemas.microsoft.com/office/powerpoint/2010/main" val="513996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8F18-5C93-4D34-A798-1DE6A696C6C2}"/>
              </a:ext>
            </a:extLst>
          </p:cNvPr>
          <p:cNvSpPr>
            <a:spLocks noGrp="1"/>
          </p:cNvSpPr>
          <p:nvPr>
            <p:ph type="title"/>
          </p:nvPr>
        </p:nvSpPr>
        <p:spPr/>
        <p:txBody>
          <a:bodyPr/>
          <a:lstStyle/>
          <a:p>
            <a:pPr>
              <a:lnSpc>
                <a:spcPct val="90000"/>
              </a:lnSpc>
            </a:pPr>
            <a:r>
              <a:rPr lang="en-GB" sz="3200"/>
              <a:t>Work Stream 3</a:t>
            </a:r>
            <a:br>
              <a:rPr lang="en-GB" sz="3200"/>
            </a:br>
            <a:r>
              <a:rPr lang="en-GB" sz="3200"/>
              <a:t>Embed Health Literacy Development: Identify Barriers and Enablers to Implementation and Practice</a:t>
            </a:r>
          </a:p>
        </p:txBody>
      </p:sp>
    </p:spTree>
    <p:extLst>
      <p:ext uri="{BB962C8B-B14F-4D97-AF65-F5344CB8AC3E}">
        <p14:creationId xmlns:p14="http://schemas.microsoft.com/office/powerpoint/2010/main" val="1315510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899D-5FB5-4C5F-A5A8-58E1B6490AB5}"/>
              </a:ext>
            </a:extLst>
          </p:cNvPr>
          <p:cNvSpPr>
            <a:spLocks noGrp="1"/>
          </p:cNvSpPr>
          <p:nvPr>
            <p:ph type="title"/>
          </p:nvPr>
        </p:nvSpPr>
        <p:spPr>
          <a:xfrm>
            <a:off x="350922" y="161658"/>
            <a:ext cx="8815303" cy="1325563"/>
          </a:xfrm>
        </p:spPr>
        <p:txBody>
          <a:bodyPr>
            <a:normAutofit/>
          </a:bodyPr>
          <a:lstStyle/>
          <a:p>
            <a:r>
              <a:rPr lang="en-GB" sz="2000"/>
              <a:t>Description of Work Stream 3</a:t>
            </a:r>
          </a:p>
        </p:txBody>
      </p:sp>
      <p:sp>
        <p:nvSpPr>
          <p:cNvPr id="3" name="Text Placeholder 2">
            <a:extLst>
              <a:ext uri="{FF2B5EF4-FFF2-40B4-BE49-F238E27FC236}">
                <a16:creationId xmlns:a16="http://schemas.microsoft.com/office/drawing/2014/main" id="{1F7BBECB-6B60-4108-A325-6CF9EB14DBE2}"/>
              </a:ext>
            </a:extLst>
          </p:cNvPr>
          <p:cNvSpPr>
            <a:spLocks noGrp="1"/>
          </p:cNvSpPr>
          <p:nvPr>
            <p:ph type="body" sz="quarter" idx="13"/>
          </p:nvPr>
        </p:nvSpPr>
        <p:spPr>
          <a:xfrm>
            <a:off x="296543" y="1088170"/>
            <a:ext cx="9258535" cy="1409863"/>
          </a:xfrm>
        </p:spPr>
        <p:txBody>
          <a:bodyPr/>
          <a:lstStyle/>
          <a:p>
            <a:r>
              <a:rPr lang="en-GB" b="1"/>
              <a:t>About Work Stream 3</a:t>
            </a:r>
          </a:p>
          <a:p>
            <a:r>
              <a:rPr lang="en-GB"/>
              <a:t>This section begins with a summary of why health literacy is important,  the level of evidence for intervention effectiveness, and the rationale for why it was chosen as the focus for the third work stream.  The methods for both the quantitative and qualitative evaluation of the health literacy work, led by our research partner organisation – The University of Birmingham, are explained. </a:t>
            </a:r>
          </a:p>
        </p:txBody>
      </p:sp>
      <p:sp>
        <p:nvSpPr>
          <p:cNvPr id="4" name="Text Placeholder 3">
            <a:extLst>
              <a:ext uri="{FF2B5EF4-FFF2-40B4-BE49-F238E27FC236}">
                <a16:creationId xmlns:a16="http://schemas.microsoft.com/office/drawing/2014/main" id="{61F6CE3F-22AA-4EC8-9DC3-B306EC70597D}"/>
              </a:ext>
            </a:extLst>
          </p:cNvPr>
          <p:cNvSpPr>
            <a:spLocks noGrp="1"/>
          </p:cNvSpPr>
          <p:nvPr>
            <p:ph type="body" sz="quarter" idx="14"/>
          </p:nvPr>
        </p:nvSpPr>
        <p:spPr>
          <a:xfrm>
            <a:off x="296544" y="2153648"/>
            <a:ext cx="5986696" cy="3850105"/>
          </a:xfrm>
        </p:spPr>
        <p:txBody>
          <a:bodyPr>
            <a:normAutofit lnSpcReduction="10000"/>
          </a:bodyPr>
          <a:lstStyle/>
          <a:p>
            <a:pPr>
              <a:lnSpc>
                <a:spcPct val="110000"/>
              </a:lnSpc>
            </a:pPr>
            <a:r>
              <a:rPr lang="en-GB" b="1"/>
              <a:t>3.1.1 Background to Health Literacy</a:t>
            </a:r>
          </a:p>
          <a:p>
            <a:pPr>
              <a:lnSpc>
                <a:spcPct val="110000"/>
              </a:lnSpc>
            </a:pPr>
            <a:r>
              <a:rPr lang="en-GB"/>
              <a:t>Concern about the health literacy levels of the general population and how this translates to lifestyle decisions for self-management as well as in the workplace are under explored. The World Health Organisation in 2015 defined health literacy as “The personal characteristics and social resources needed for individuals and communities to access, understand, appraise and use information and services to make decisions about health ” </a:t>
            </a:r>
          </a:p>
          <a:p>
            <a:pPr>
              <a:lnSpc>
                <a:spcPct val="110000"/>
              </a:lnSpc>
            </a:pPr>
            <a:endParaRPr lang="en-GB" sz="600"/>
          </a:p>
          <a:p>
            <a:pPr>
              <a:lnSpc>
                <a:spcPct val="110000"/>
              </a:lnSpc>
            </a:pPr>
            <a:r>
              <a:rPr lang="en-GB"/>
              <a:t>It is estimated that between 43% and 61% of adults working in England do not understand health information. Low health literacy is associated with increased use of health services, poorer health outcomes, higher mortality in older people and less preventive care.</a:t>
            </a:r>
          </a:p>
          <a:p>
            <a:pPr>
              <a:lnSpc>
                <a:spcPct val="110000"/>
              </a:lnSpc>
            </a:pPr>
            <a:endParaRPr lang="en-GB" sz="600"/>
          </a:p>
          <a:p>
            <a:pPr>
              <a:lnSpc>
                <a:spcPct val="110000"/>
              </a:lnSpc>
            </a:pPr>
            <a:r>
              <a:rPr lang="en-GB"/>
              <a:t>Increasing attention is being given to health literacy in the workplace, in recognition of how much time the adult population spend at work, the impact of rapid digitisation, and the blurring of work-life boundaries. The development and promotion of health literacy in the workplace can lead to improved lifestyle decisions within homes and thus represents an upstream intervention that has the potential to influence households and improve childhood obesity levels.</a:t>
            </a:r>
          </a:p>
          <a:p>
            <a:endParaRPr lang="en-GB"/>
          </a:p>
          <a:p>
            <a:endParaRPr lang="en-GB"/>
          </a:p>
          <a:p>
            <a:endParaRPr lang="en-GB"/>
          </a:p>
        </p:txBody>
      </p:sp>
      <p:sp>
        <p:nvSpPr>
          <p:cNvPr id="5" name="Text Placeholder 4">
            <a:extLst>
              <a:ext uri="{FF2B5EF4-FFF2-40B4-BE49-F238E27FC236}">
                <a16:creationId xmlns:a16="http://schemas.microsoft.com/office/drawing/2014/main" id="{A757F6CD-0566-4D32-82BF-F8ECE9DA6CBA}"/>
              </a:ext>
            </a:extLst>
          </p:cNvPr>
          <p:cNvSpPr>
            <a:spLocks noGrp="1"/>
          </p:cNvSpPr>
          <p:nvPr>
            <p:ph type="body" sz="quarter" idx="15"/>
          </p:nvPr>
        </p:nvSpPr>
        <p:spPr>
          <a:xfrm rot="21434657">
            <a:off x="6578690" y="3058250"/>
            <a:ext cx="3028325" cy="2012472"/>
          </a:xfrm>
        </p:spPr>
        <p:txBody>
          <a:bodyPr>
            <a:normAutofit/>
          </a:bodyPr>
          <a:lstStyle/>
          <a:p>
            <a:pPr algn="ctr"/>
            <a:r>
              <a:rPr lang="en-GB" sz="1600" b="1"/>
              <a:t>Original COTP Work Programme</a:t>
            </a:r>
            <a:endParaRPr lang="en-GB" sz="400"/>
          </a:p>
          <a:p>
            <a:r>
              <a:rPr lang="en-GB" sz="1600"/>
              <a:t>WP3 Employment, Skills, Training and Apprenticeships – Creating and Proof of Concept Testing</a:t>
            </a:r>
          </a:p>
        </p:txBody>
      </p:sp>
    </p:spTree>
    <p:extLst>
      <p:ext uri="{BB962C8B-B14F-4D97-AF65-F5344CB8AC3E}">
        <p14:creationId xmlns:p14="http://schemas.microsoft.com/office/powerpoint/2010/main" val="421965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61BB-97BF-4A50-BA4A-A1F1FEB0289B}"/>
              </a:ext>
            </a:extLst>
          </p:cNvPr>
          <p:cNvSpPr>
            <a:spLocks noGrp="1"/>
          </p:cNvSpPr>
          <p:nvPr>
            <p:ph type="title"/>
          </p:nvPr>
        </p:nvSpPr>
        <p:spPr>
          <a:xfrm>
            <a:off x="299804" y="-47892"/>
            <a:ext cx="8866422" cy="1325563"/>
          </a:xfrm>
        </p:spPr>
        <p:txBody>
          <a:bodyPr>
            <a:normAutofit/>
          </a:bodyPr>
          <a:lstStyle/>
          <a:p>
            <a:r>
              <a:rPr lang="en-GB" sz="2000"/>
              <a:t>Executive Summary</a:t>
            </a:r>
            <a:br>
              <a:rPr lang="en-GB" sz="2000"/>
            </a:br>
            <a:r>
              <a:rPr lang="en-GB" sz="2000"/>
              <a:t>Work Stream 3 - Embed Health Literacy Development: Identify Barriers and Enablers to Implementation and Practice</a:t>
            </a:r>
          </a:p>
        </p:txBody>
      </p:sp>
      <p:sp>
        <p:nvSpPr>
          <p:cNvPr id="3" name="Text Placeholder 2">
            <a:extLst>
              <a:ext uri="{FF2B5EF4-FFF2-40B4-BE49-F238E27FC236}">
                <a16:creationId xmlns:a16="http://schemas.microsoft.com/office/drawing/2014/main" id="{DC8AD6C8-C96E-4A14-B555-B143C8A0CCBD}"/>
              </a:ext>
            </a:extLst>
          </p:cNvPr>
          <p:cNvSpPr>
            <a:spLocks noGrp="1"/>
          </p:cNvSpPr>
          <p:nvPr>
            <p:ph type="body" sz="quarter" idx="13"/>
          </p:nvPr>
        </p:nvSpPr>
        <p:spPr>
          <a:xfrm>
            <a:off x="299803" y="1028427"/>
            <a:ext cx="9258535" cy="1325563"/>
          </a:xfrm>
        </p:spPr>
        <p:txBody>
          <a:bodyPr>
            <a:normAutofit fontScale="92500" lnSpcReduction="10000"/>
          </a:bodyPr>
          <a:lstStyle/>
          <a:p>
            <a:r>
              <a:rPr lang="en-GB" b="1"/>
              <a:t>About this Work Stream: </a:t>
            </a:r>
            <a:r>
              <a:rPr lang="en-GB"/>
              <a:t>Our aim was to develop accessible health literacy training modules for the different apprenticeship training levels on offer within Birmingham City Council.</a:t>
            </a:r>
          </a:p>
          <a:p>
            <a:endParaRPr lang="en-GB" sz="600"/>
          </a:p>
          <a:p>
            <a:r>
              <a:rPr lang="en-GB" b="1"/>
              <a:t>Successes: </a:t>
            </a:r>
            <a:r>
              <a:rPr lang="en-GB"/>
              <a:t>A team at the University of Birmingham conducted the evaluation of this Work Stream and captured valuable insights and learning that will guide future health literacy projects.</a:t>
            </a:r>
          </a:p>
          <a:p>
            <a:endParaRPr lang="en-GB" sz="600"/>
          </a:p>
          <a:p>
            <a:r>
              <a:rPr lang="en-GB" b="1"/>
              <a:t>Challenges: </a:t>
            </a:r>
            <a:r>
              <a:rPr lang="en-GB"/>
              <a:t>Staff changes and short timescales due to the impact of COVID-19 meant that we were not able to achieve a final training module. The rigid procurement processes of a Local Authority can be restrictive during a product development process.</a:t>
            </a:r>
          </a:p>
        </p:txBody>
      </p:sp>
      <p:sp>
        <p:nvSpPr>
          <p:cNvPr id="4" name="Text Placeholder 3">
            <a:extLst>
              <a:ext uri="{FF2B5EF4-FFF2-40B4-BE49-F238E27FC236}">
                <a16:creationId xmlns:a16="http://schemas.microsoft.com/office/drawing/2014/main" id="{7A20F9EB-436F-478B-964E-96848834E1D4}"/>
              </a:ext>
            </a:extLst>
          </p:cNvPr>
          <p:cNvSpPr>
            <a:spLocks noGrp="1"/>
          </p:cNvSpPr>
          <p:nvPr>
            <p:ph type="body" sz="quarter" idx="14"/>
          </p:nvPr>
        </p:nvSpPr>
        <p:spPr>
          <a:xfrm>
            <a:off x="299804" y="2239690"/>
            <a:ext cx="7579274" cy="3276874"/>
          </a:xfrm>
        </p:spPr>
        <p:txBody>
          <a:bodyPr>
            <a:normAutofit fontScale="92500"/>
          </a:bodyPr>
          <a:lstStyle/>
          <a:p>
            <a:pPr lvl="0"/>
            <a:r>
              <a:rPr lang="en-GB" b="1"/>
              <a:t>Conclusion: </a:t>
            </a:r>
            <a:r>
              <a:rPr lang="en-GB"/>
              <a:t>The learning from this evaluation will be valuable in future health literacy project development.</a:t>
            </a:r>
          </a:p>
          <a:p>
            <a:pPr lvl="0"/>
            <a:endParaRPr lang="en-GB" sz="500" b="1"/>
          </a:p>
          <a:p>
            <a:pPr>
              <a:lnSpc>
                <a:spcPct val="90000"/>
              </a:lnSpc>
            </a:pPr>
            <a:r>
              <a:rPr lang="en-GB" b="1"/>
              <a:t>Lessons learned: </a:t>
            </a:r>
          </a:p>
          <a:p>
            <a:pPr marL="171450" indent="-171450">
              <a:lnSpc>
                <a:spcPct val="90000"/>
              </a:lnSpc>
              <a:buFont typeface="Arial" panose="020B0604020202020204" pitchFamily="34" charset="0"/>
              <a:buChar char="•"/>
            </a:pPr>
            <a:r>
              <a:rPr lang="en-GB"/>
              <a:t>Allow plenty of time for module development to include time pilot-testing, tweaking and re-testing. </a:t>
            </a:r>
          </a:p>
          <a:p>
            <a:pPr marL="171450" indent="-171450">
              <a:lnSpc>
                <a:spcPct val="90000"/>
              </a:lnSpc>
              <a:buFont typeface="Arial" panose="020B0604020202020204" pitchFamily="34" charset="0"/>
              <a:buChar char="•"/>
            </a:pPr>
            <a:r>
              <a:rPr lang="en-GB"/>
              <a:t>Consider the design of modules separately for different levels of apprenticeship training.</a:t>
            </a:r>
          </a:p>
          <a:p>
            <a:pPr marL="171450" indent="-171450">
              <a:lnSpc>
                <a:spcPct val="90000"/>
              </a:lnSpc>
              <a:buFont typeface="Arial" panose="020B0604020202020204" pitchFamily="34" charset="0"/>
              <a:buChar char="•"/>
            </a:pPr>
            <a:r>
              <a:rPr lang="en-GB"/>
              <a:t>Ensure the brief for the tendering process is clear to manage expectations.</a:t>
            </a:r>
          </a:p>
          <a:p>
            <a:pPr marL="171450" indent="-171450">
              <a:lnSpc>
                <a:spcPct val="90000"/>
              </a:lnSpc>
              <a:buFont typeface="Arial" panose="020B0604020202020204" pitchFamily="34" charset="0"/>
              <a:buChar char="•"/>
            </a:pPr>
            <a:r>
              <a:rPr lang="en-GB"/>
              <a:t>Ensure clarity on the different apprenticeship courses offered and consider if the training needs for health literacy are homogenous even within the same levels of apprenticeship training offered.</a:t>
            </a:r>
          </a:p>
          <a:p>
            <a:pPr marL="171450" indent="-171450">
              <a:lnSpc>
                <a:spcPct val="90000"/>
              </a:lnSpc>
              <a:buFont typeface="Arial" panose="020B0604020202020204" pitchFamily="34" charset="0"/>
              <a:buChar char="•"/>
            </a:pPr>
            <a:r>
              <a:rPr lang="en-GB"/>
              <a:t>Allow plenty of time to follow the process of re-accreditation within established apprenticeship training schemes.</a:t>
            </a:r>
          </a:p>
          <a:p>
            <a:pPr marL="171450" indent="-171450">
              <a:lnSpc>
                <a:spcPct val="90000"/>
              </a:lnSpc>
              <a:buFont typeface="Arial" panose="020B0604020202020204" pitchFamily="34" charset="0"/>
              <a:buChar char="•"/>
            </a:pPr>
            <a:r>
              <a:rPr lang="en-GB"/>
              <a:t>Ensure adequate resources allocated to address diversity in content and delivery.</a:t>
            </a:r>
          </a:p>
          <a:p>
            <a:pPr marL="171450" indent="-171450">
              <a:lnSpc>
                <a:spcPct val="90000"/>
              </a:lnSpc>
              <a:buFont typeface="Arial" panose="020B0604020202020204" pitchFamily="34" charset="0"/>
              <a:buChar char="•"/>
            </a:pPr>
            <a:r>
              <a:rPr lang="en-GB"/>
              <a:t>Allow flexibility within local authority tendering processes to enable test and learn approaches.</a:t>
            </a:r>
          </a:p>
          <a:p>
            <a:pPr marL="171450" indent="-171450">
              <a:lnSpc>
                <a:spcPct val="90000"/>
              </a:lnSpc>
              <a:buFont typeface="Arial" panose="020B0604020202020204" pitchFamily="34" charset="0"/>
              <a:buChar char="•"/>
            </a:pPr>
            <a:r>
              <a:rPr lang="en-GB"/>
              <a:t>Consider what is already available with respect to health literacy training and ensure not duplicating effort.</a:t>
            </a:r>
          </a:p>
          <a:p>
            <a:pPr marL="171450" indent="-171450">
              <a:lnSpc>
                <a:spcPct val="90000"/>
              </a:lnSpc>
              <a:buFont typeface="Arial" panose="020B0604020202020204" pitchFamily="34" charset="0"/>
              <a:buChar char="•"/>
            </a:pPr>
            <a:r>
              <a:rPr lang="en-GB"/>
              <a:t>Ensure the course is interactive, with practical examples and flexibility in design to fit around busy schedules.</a:t>
            </a:r>
          </a:p>
          <a:p>
            <a:pPr marL="171450" indent="-171450">
              <a:lnSpc>
                <a:spcPct val="90000"/>
              </a:lnSpc>
              <a:buFont typeface="Arial" panose="020B0604020202020204" pitchFamily="34" charset="0"/>
              <a:buChar char="•"/>
            </a:pPr>
            <a:r>
              <a:rPr lang="en-GB"/>
              <a:t>Use a range of formats to promote accessibility, including a mix of online and face-to-face interaction, and avoid technical language. </a:t>
            </a:r>
          </a:p>
        </p:txBody>
      </p:sp>
      <p:sp>
        <p:nvSpPr>
          <p:cNvPr id="5" name="Text Placeholder 4">
            <a:extLst>
              <a:ext uri="{FF2B5EF4-FFF2-40B4-BE49-F238E27FC236}">
                <a16:creationId xmlns:a16="http://schemas.microsoft.com/office/drawing/2014/main" id="{A63AC229-A68A-448B-B9E6-216AA5AD98EA}"/>
              </a:ext>
            </a:extLst>
          </p:cNvPr>
          <p:cNvSpPr>
            <a:spLocks noGrp="1"/>
          </p:cNvSpPr>
          <p:nvPr>
            <p:ph type="body" sz="quarter" idx="15"/>
          </p:nvPr>
        </p:nvSpPr>
        <p:spPr>
          <a:xfrm>
            <a:off x="8046720" y="2430191"/>
            <a:ext cx="1606868" cy="3462610"/>
          </a:xfrm>
        </p:spPr>
        <p:txBody>
          <a:bodyPr>
            <a:normAutofit/>
          </a:bodyPr>
          <a:lstStyle/>
          <a:p>
            <a:pPr algn="ctr"/>
            <a:r>
              <a:rPr lang="en-GB" sz="1600" b="1"/>
              <a:t>Test and Learn</a:t>
            </a:r>
            <a:endParaRPr lang="en-GB" sz="300"/>
          </a:p>
          <a:p>
            <a:pPr>
              <a:spcBef>
                <a:spcPts val="600"/>
              </a:spcBef>
            </a:pPr>
            <a:r>
              <a:rPr lang="en-GB"/>
              <a:t>The test and learn approach enabled us to pause this project, review and learn from what had happened, and to adapt our approach going forwards. This means we have a valuable output with which to build future health literacy projects.</a:t>
            </a:r>
          </a:p>
        </p:txBody>
      </p:sp>
    </p:spTree>
    <p:extLst>
      <p:ext uri="{BB962C8B-B14F-4D97-AF65-F5344CB8AC3E}">
        <p14:creationId xmlns:p14="http://schemas.microsoft.com/office/powerpoint/2010/main" val="501367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9DAF4-EA9E-404B-A30B-CFE42166F30C}"/>
              </a:ext>
              <a:ext uri="{C183D7F6-B498-43B3-948B-1728B52AA6E4}">
                <adec:decorative xmlns:adec="http://schemas.microsoft.com/office/drawing/2017/decorative" val="1"/>
              </a:ext>
            </a:extLst>
          </p:cNvPr>
          <p:cNvSpPr>
            <a:spLocks noGrp="1"/>
          </p:cNvSpPr>
          <p:nvPr>
            <p:ph type="title"/>
          </p:nvPr>
        </p:nvSpPr>
        <p:spPr>
          <a:xfrm>
            <a:off x="350923" y="-1368692"/>
            <a:ext cx="7728776" cy="1325563"/>
          </a:xfrm>
        </p:spPr>
        <p:txBody>
          <a:bodyPr/>
          <a:lstStyle/>
          <a:p>
            <a:r>
              <a:rPr lang="en-GB" b="0"/>
              <a:t>Level of Health Literacy Evidence</a:t>
            </a:r>
            <a:endParaRPr lang="en-GB"/>
          </a:p>
        </p:txBody>
      </p:sp>
      <p:sp>
        <p:nvSpPr>
          <p:cNvPr id="3" name="Text Placeholder 2">
            <a:extLst>
              <a:ext uri="{FF2B5EF4-FFF2-40B4-BE49-F238E27FC236}">
                <a16:creationId xmlns:a16="http://schemas.microsoft.com/office/drawing/2014/main" id="{46FBF299-8F2B-494D-9557-C78D58969587}"/>
              </a:ext>
            </a:extLst>
          </p:cNvPr>
          <p:cNvSpPr>
            <a:spLocks noGrp="1"/>
          </p:cNvSpPr>
          <p:nvPr>
            <p:ph type="body" sz="quarter" idx="14"/>
          </p:nvPr>
        </p:nvSpPr>
        <p:spPr>
          <a:xfrm>
            <a:off x="350922" y="350520"/>
            <a:ext cx="6501854" cy="5063159"/>
          </a:xfrm>
        </p:spPr>
        <p:txBody>
          <a:bodyPr>
            <a:normAutofit/>
          </a:bodyPr>
          <a:lstStyle/>
          <a:p>
            <a:r>
              <a:rPr lang="en-GB" b="1"/>
              <a:t>3.1.2 Level of evidence</a:t>
            </a:r>
          </a:p>
          <a:p>
            <a:r>
              <a:rPr lang="en-GB"/>
              <a:t>In terms of interventions to address health literacy, in 2011, a published review identified 42 studies that had reported on intervention effectiveness and found insufficient evidence for effect on outcomes of behavioural intent. This review concluded that there is a need to develop and test interventions in a wide range of settings.  The majority of interventions focused on a health care setting and called for health care professionals to communicate with patients using health materials that are accessible, and efforts to raise general health literacy through educational programmes, leading to a positive impact on health.</a:t>
            </a:r>
          </a:p>
          <a:p>
            <a:endParaRPr lang="en-GB"/>
          </a:p>
          <a:p>
            <a:r>
              <a:rPr lang="en-GB"/>
              <a:t>A more recent review  (2021), summarised the current state of quantitative research on health literacy within the workplace. Several interventions were identified with a different design such as workshops, educational interventions and group trainings. The review found that most were aimed at mental health literacy, defined as knowledge about mental disorders that support detection and management, and were found to either have a significant positive impact on mental health outcomes, or improve attitudes towards mental health</a:t>
            </a:r>
          </a:p>
          <a:p>
            <a:endParaRPr lang="en-GB"/>
          </a:p>
          <a:p>
            <a:r>
              <a:rPr lang="en-GB"/>
              <a:t>Interestingly, this review did not find any published evaluations using either of the two purpose-built instruments developed to measure individual work-related health literacy, so this remains an under-researched area. The authors advocated a broad measure of outcome that considers outcomes beyond mental health, embracing the full definition of health literacy, to include physical health, and aspects of work-life balance.</a:t>
            </a:r>
          </a:p>
          <a:p>
            <a:endParaRPr lang="en-GB"/>
          </a:p>
        </p:txBody>
      </p:sp>
      <p:sp>
        <p:nvSpPr>
          <p:cNvPr id="4" name="Text Placeholder 3">
            <a:extLst>
              <a:ext uri="{FF2B5EF4-FFF2-40B4-BE49-F238E27FC236}">
                <a16:creationId xmlns:a16="http://schemas.microsoft.com/office/drawing/2014/main" id="{D3199A83-A290-4ED2-A90B-5C90A2068B4A}"/>
              </a:ext>
            </a:extLst>
          </p:cNvPr>
          <p:cNvSpPr>
            <a:spLocks noGrp="1"/>
          </p:cNvSpPr>
          <p:nvPr>
            <p:ph type="body" sz="quarter" idx="15"/>
          </p:nvPr>
        </p:nvSpPr>
        <p:spPr>
          <a:xfrm>
            <a:off x="6974246" y="350520"/>
            <a:ext cx="2677754" cy="4446331"/>
          </a:xfrm>
        </p:spPr>
        <p:txBody>
          <a:bodyPr>
            <a:normAutofit lnSpcReduction="10000"/>
          </a:bodyPr>
          <a:lstStyle/>
          <a:p>
            <a:pPr>
              <a:spcBef>
                <a:spcPts val="600"/>
              </a:spcBef>
            </a:pPr>
            <a:r>
              <a:rPr lang="en-GB"/>
              <a:t>We identified one published review of qualitative research of workplace health literacy interventions where key enablers and barriers were identified.</a:t>
            </a:r>
          </a:p>
          <a:p>
            <a:pPr>
              <a:spcBef>
                <a:spcPts val="600"/>
              </a:spcBef>
            </a:pPr>
            <a:r>
              <a:rPr lang="en-GB"/>
              <a:t>In terms of health literacy course structure, the enablers noted were opportunities for small group discussion, having mini-projects in place to be completed by pairs of participants and thus support peer-to-peer interaction, and opportunity to apply content to local practice.</a:t>
            </a:r>
          </a:p>
          <a:p>
            <a:pPr>
              <a:spcBef>
                <a:spcPts val="600"/>
              </a:spcBef>
            </a:pPr>
            <a:r>
              <a:rPr lang="en-GB"/>
              <a:t>The barriers noted were that the course content can be too academic and theoretical, with limited practical examples to help digest theoretical knowledge, and the modules can be too spaced out making the learning feel disjointed .</a:t>
            </a:r>
          </a:p>
        </p:txBody>
      </p:sp>
    </p:spTree>
    <p:extLst>
      <p:ext uri="{BB962C8B-B14F-4D97-AF65-F5344CB8AC3E}">
        <p14:creationId xmlns:p14="http://schemas.microsoft.com/office/powerpoint/2010/main" val="1972401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CFC0-AB18-4AFE-82EF-342CD2373949}"/>
              </a:ext>
              <a:ext uri="{C183D7F6-B498-43B3-948B-1728B52AA6E4}">
                <adec:decorative xmlns:adec="http://schemas.microsoft.com/office/drawing/2017/decorative" val="1"/>
              </a:ext>
            </a:extLst>
          </p:cNvPr>
          <p:cNvSpPr>
            <a:spLocks noGrp="1"/>
          </p:cNvSpPr>
          <p:nvPr>
            <p:ph type="title"/>
          </p:nvPr>
        </p:nvSpPr>
        <p:spPr>
          <a:xfrm>
            <a:off x="173122" y="-1355992"/>
            <a:ext cx="8815303" cy="1325563"/>
          </a:xfrm>
        </p:spPr>
        <p:txBody>
          <a:bodyPr/>
          <a:lstStyle/>
          <a:p>
            <a:r>
              <a:rPr lang="en-GB" b="0"/>
              <a:t>Apprenticeship Training</a:t>
            </a:r>
          </a:p>
        </p:txBody>
      </p:sp>
      <p:sp>
        <p:nvSpPr>
          <p:cNvPr id="3" name="Text Placeholder 2">
            <a:extLst>
              <a:ext uri="{FF2B5EF4-FFF2-40B4-BE49-F238E27FC236}">
                <a16:creationId xmlns:a16="http://schemas.microsoft.com/office/drawing/2014/main" id="{1E34AE0C-D8EE-4CF8-931A-F6451FF0CE13}"/>
              </a:ext>
            </a:extLst>
          </p:cNvPr>
          <p:cNvSpPr>
            <a:spLocks noGrp="1"/>
          </p:cNvSpPr>
          <p:nvPr>
            <p:ph type="body" sz="quarter" idx="13"/>
          </p:nvPr>
        </p:nvSpPr>
        <p:spPr>
          <a:xfrm>
            <a:off x="299803" y="469901"/>
            <a:ext cx="9258535" cy="2255734"/>
          </a:xfrm>
        </p:spPr>
        <p:txBody>
          <a:bodyPr>
            <a:noAutofit/>
          </a:bodyPr>
          <a:lstStyle/>
          <a:p>
            <a:pPr>
              <a:lnSpc>
                <a:spcPct val="120000"/>
              </a:lnSpc>
            </a:pPr>
            <a:r>
              <a:rPr lang="en-GB" b="1" dirty="0"/>
              <a:t>3.1.3 Apprenticeship training</a:t>
            </a:r>
          </a:p>
          <a:p>
            <a:pPr>
              <a:lnSpc>
                <a:spcPct val="120000"/>
              </a:lnSpc>
            </a:pPr>
            <a:r>
              <a:rPr lang="en-GB" dirty="0"/>
              <a:t>For this work stream, the focus was on developing an intervention to improve health literacy through the route of apprenticeship training.  Apprenticeships are designed to provide ‘on the job’ training so employees usually spend one or two days a week studying for a formal qualification, while still being paid to continue with their job.</a:t>
            </a:r>
          </a:p>
          <a:p>
            <a:pPr>
              <a:lnSpc>
                <a:spcPct val="120000"/>
              </a:lnSpc>
            </a:pPr>
            <a:endParaRPr lang="en-GB" dirty="0"/>
          </a:p>
          <a:p>
            <a:pPr>
              <a:lnSpc>
                <a:spcPct val="120000"/>
              </a:lnSpc>
            </a:pPr>
            <a:r>
              <a:rPr lang="en-GB" dirty="0"/>
              <a:t>At the end of the study programme, a nationally recognised qualification is awarded which can include functional skills (GCSE-level education); National Vocational Qualifications (NVQs) from Level 2 (comparable to 5 GCSEs) to Level 5 (equivalent to postgraduate degree); technical certificates such as a BTEC; or academic qualifications such as a Bachelor’s or a Master’s degree.</a:t>
            </a:r>
          </a:p>
        </p:txBody>
      </p:sp>
      <p:sp>
        <p:nvSpPr>
          <p:cNvPr id="4" name="Text Placeholder 3">
            <a:extLst>
              <a:ext uri="{FF2B5EF4-FFF2-40B4-BE49-F238E27FC236}">
                <a16:creationId xmlns:a16="http://schemas.microsoft.com/office/drawing/2014/main" id="{0174F4FE-534F-4DD6-BE4A-A6C4A46262E4}"/>
              </a:ext>
            </a:extLst>
          </p:cNvPr>
          <p:cNvSpPr>
            <a:spLocks noGrp="1"/>
          </p:cNvSpPr>
          <p:nvPr>
            <p:ph type="body" sz="quarter" idx="14"/>
          </p:nvPr>
        </p:nvSpPr>
        <p:spPr>
          <a:xfrm>
            <a:off x="299804" y="2899611"/>
            <a:ext cx="6196163" cy="2820151"/>
          </a:xfrm>
        </p:spPr>
        <p:txBody>
          <a:bodyPr>
            <a:noAutofit/>
          </a:bodyPr>
          <a:lstStyle/>
          <a:p>
            <a:pPr>
              <a:lnSpc>
                <a:spcPct val="120000"/>
              </a:lnSpc>
            </a:pPr>
            <a:r>
              <a:rPr lang="en-GB" b="1" dirty="0"/>
              <a:t>3.1.4 Food business perspective on jobs and skills</a:t>
            </a:r>
          </a:p>
          <a:p>
            <a:pPr>
              <a:lnSpc>
                <a:spcPct val="120000"/>
              </a:lnSpc>
            </a:pPr>
            <a:r>
              <a:rPr lang="en-GB" dirty="0"/>
              <a:t>Alongside the primary focus of creating the training, we also wanted to explore the wider employment training programmes across Birmingham, working alongside targeted food SME’s and business. </a:t>
            </a:r>
          </a:p>
          <a:p>
            <a:pPr>
              <a:lnSpc>
                <a:spcPct val="120000"/>
              </a:lnSpc>
            </a:pPr>
            <a:endParaRPr lang="en-GB" dirty="0"/>
          </a:p>
          <a:p>
            <a:pPr>
              <a:lnSpc>
                <a:spcPct val="120000"/>
              </a:lnSpc>
            </a:pPr>
            <a:r>
              <a:rPr lang="en-GB" dirty="0"/>
              <a:t>Our intention was to hold multiple focus groups with the Chamber of Commerce, local food SME’s and larger regional and national food business; to explore the gaps and needs of these business compared to what the catering colleges and vocational training centres offered providers.</a:t>
            </a:r>
          </a:p>
        </p:txBody>
      </p:sp>
      <p:sp>
        <p:nvSpPr>
          <p:cNvPr id="5" name="Text Placeholder 4">
            <a:extLst>
              <a:ext uri="{FF2B5EF4-FFF2-40B4-BE49-F238E27FC236}">
                <a16:creationId xmlns:a16="http://schemas.microsoft.com/office/drawing/2014/main" id="{9D12AD44-45E7-420E-844C-68182B955852}"/>
              </a:ext>
            </a:extLst>
          </p:cNvPr>
          <p:cNvSpPr>
            <a:spLocks noGrp="1"/>
          </p:cNvSpPr>
          <p:nvPr>
            <p:ph type="body" sz="quarter" idx="15"/>
          </p:nvPr>
        </p:nvSpPr>
        <p:spPr>
          <a:xfrm rot="21434657">
            <a:off x="6583063" y="2972909"/>
            <a:ext cx="3028325" cy="1913936"/>
          </a:xfrm>
        </p:spPr>
        <p:txBody>
          <a:bodyPr>
            <a:normAutofit/>
          </a:bodyPr>
          <a:lstStyle/>
          <a:p>
            <a:r>
              <a:rPr lang="en-GB" sz="1600"/>
              <a:t>BCC have a vibrant and diverse apprenticeship training programme.  The programmes run from 12 months up to 4 years depending on the pathway followed.</a:t>
            </a:r>
          </a:p>
        </p:txBody>
      </p:sp>
    </p:spTree>
    <p:extLst>
      <p:ext uri="{BB962C8B-B14F-4D97-AF65-F5344CB8AC3E}">
        <p14:creationId xmlns:p14="http://schemas.microsoft.com/office/powerpoint/2010/main" val="2665799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5514-933F-4456-AA29-2A4830F4FA33}"/>
              </a:ext>
            </a:extLst>
          </p:cNvPr>
          <p:cNvSpPr>
            <a:spLocks noGrp="1"/>
          </p:cNvSpPr>
          <p:nvPr>
            <p:ph type="title"/>
          </p:nvPr>
        </p:nvSpPr>
        <p:spPr/>
        <p:txBody>
          <a:bodyPr>
            <a:normAutofit/>
          </a:bodyPr>
          <a:lstStyle/>
          <a:p>
            <a:r>
              <a:rPr lang="en-GB" sz="2000"/>
              <a:t>Aims and Objectives</a:t>
            </a:r>
          </a:p>
        </p:txBody>
      </p:sp>
      <p:sp>
        <p:nvSpPr>
          <p:cNvPr id="3" name="Text Placeholder 2">
            <a:extLst>
              <a:ext uri="{FF2B5EF4-FFF2-40B4-BE49-F238E27FC236}">
                <a16:creationId xmlns:a16="http://schemas.microsoft.com/office/drawing/2014/main" id="{E87D56AD-F30D-453D-A57F-8C89C85A541A}"/>
              </a:ext>
            </a:extLst>
          </p:cNvPr>
          <p:cNvSpPr>
            <a:spLocks noGrp="1"/>
          </p:cNvSpPr>
          <p:nvPr>
            <p:ph type="body" sz="quarter" idx="14"/>
          </p:nvPr>
        </p:nvSpPr>
        <p:spPr/>
        <p:txBody>
          <a:bodyPr>
            <a:normAutofit fontScale="92500" lnSpcReduction="10000"/>
          </a:bodyPr>
          <a:lstStyle/>
          <a:p>
            <a:r>
              <a:rPr lang="en-GB" b="1" dirty="0"/>
              <a:t>3.2 Aims and Objectives</a:t>
            </a:r>
          </a:p>
          <a:p>
            <a:r>
              <a:rPr lang="en-GB" dirty="0"/>
              <a:t>The original aim of this work stream was to estimate the effect upon the health literacy of apprenticeship trainees from delivering an enhanced training programme that included embedded health literacy and health and wellbeing (HWB) training using a spiral curriculum approach.</a:t>
            </a:r>
            <a:r>
              <a:rPr lang="en-GB"/>
              <a:t> We also wanted to explore applicability of this approach more broadly across the food and drink sector.</a:t>
            </a:r>
          </a:p>
          <a:p>
            <a:endParaRPr lang="en-GB"/>
          </a:p>
          <a:p>
            <a:r>
              <a:rPr lang="en-GB" b="1" dirty="0"/>
              <a:t>Original set of objectives:</a:t>
            </a:r>
          </a:p>
          <a:p>
            <a:pPr marL="171450" indent="-171450">
              <a:buFont typeface="Arial" panose="020B0604020202020204" pitchFamily="34" charset="0"/>
              <a:buChar char="•"/>
            </a:pPr>
            <a:r>
              <a:rPr lang="en-GB" dirty="0"/>
              <a:t>To develop accessible health literacy training modules for the different apprenticeship training levels on offer within Birmingham City Council, embedded using a spiral curriculum approach.</a:t>
            </a:r>
          </a:p>
          <a:p>
            <a:pPr marL="171450" indent="-171450">
              <a:buFont typeface="Arial" panose="020B0604020202020204" pitchFamily="34" charset="0"/>
              <a:buChar char="•"/>
            </a:pPr>
            <a:r>
              <a:rPr lang="en-GB" dirty="0"/>
              <a:t>To undertake a quantitative assessment of the impact of this training by measuring the following:</a:t>
            </a:r>
          </a:p>
          <a:p>
            <a:pPr marL="171450" indent="-171450">
              <a:buFont typeface="Arial" panose="020B0604020202020204" pitchFamily="34" charset="0"/>
              <a:buChar char="•"/>
            </a:pPr>
            <a:r>
              <a:rPr lang="en-GB" dirty="0"/>
              <a:t>The ‘baseline’ health literacy levels of all council trainees prior to starting the apprenticeship training programme.</a:t>
            </a:r>
          </a:p>
          <a:p>
            <a:pPr marL="171450" indent="-171450">
              <a:buFont typeface="Arial" panose="020B0604020202020204" pitchFamily="34" charset="0"/>
              <a:buChar char="•"/>
            </a:pPr>
            <a:r>
              <a:rPr lang="en-GB" dirty="0"/>
              <a:t>To assess levels of health literacy, health and wellbeing, and productivity outcomes, after completing the modules, compared with ‘baseline’ levels.</a:t>
            </a:r>
          </a:p>
          <a:p>
            <a:pPr marL="171450" indent="-171450">
              <a:buFont typeface="Arial" panose="020B0604020202020204" pitchFamily="34" charset="0"/>
              <a:buChar char="•"/>
            </a:pPr>
            <a:r>
              <a:rPr lang="en-GB" dirty="0"/>
              <a:t>To identify differences in health-related quality of life, productivity and workforce wellbeing between baseline and follow-up levels.</a:t>
            </a:r>
          </a:p>
          <a:p>
            <a:pPr marL="171450" indent="-171450">
              <a:buFont typeface="Arial" panose="020B0604020202020204" pitchFamily="34" charset="0"/>
              <a:buChar char="•"/>
            </a:pPr>
            <a:r>
              <a:rPr lang="en-GB" dirty="0"/>
              <a:t>To undertake a qualitative assessment using one-to-one interviews adopting a purposive sampling approach to ensure all perspectives are captured.  Specifically, the perspectives to be captured were:</a:t>
            </a:r>
          </a:p>
          <a:p>
            <a:pPr marL="531813" lvl="3" indent="-171450"/>
            <a:r>
              <a:rPr lang="en-GB" dirty="0"/>
              <a:t>The apprentices who had completed the module training.</a:t>
            </a:r>
          </a:p>
          <a:p>
            <a:pPr marL="531813" lvl="3" indent="-171450"/>
            <a:r>
              <a:rPr lang="en-GB" dirty="0"/>
              <a:t>The external organisation responsible for module development.</a:t>
            </a:r>
          </a:p>
          <a:p>
            <a:pPr marL="531813" lvl="3" indent="-171450"/>
            <a:r>
              <a:rPr lang="en-GB" dirty="0"/>
              <a:t>BCC staff involved with this work stream.</a:t>
            </a:r>
            <a:endParaRPr lang="en-GB"/>
          </a:p>
          <a:p>
            <a:pPr marL="285750" lvl="1" indent="-285750">
              <a:buFont typeface="Arial" panose="020B0604020202020204" pitchFamily="34" charset="0"/>
              <a:buChar char="•"/>
            </a:pPr>
            <a:r>
              <a:rPr lang="en-GB"/>
              <a:t>To explore applicability of this approach across the food and drink sector</a:t>
            </a:r>
          </a:p>
        </p:txBody>
      </p:sp>
    </p:spTree>
    <p:extLst>
      <p:ext uri="{BB962C8B-B14F-4D97-AF65-F5344CB8AC3E}">
        <p14:creationId xmlns:p14="http://schemas.microsoft.com/office/powerpoint/2010/main" val="100021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F5D2-BEBB-44A8-8DDA-F2C9939BE100}"/>
              </a:ext>
            </a:extLst>
          </p:cNvPr>
          <p:cNvSpPr>
            <a:spLocks noGrp="1"/>
          </p:cNvSpPr>
          <p:nvPr>
            <p:ph type="title"/>
          </p:nvPr>
        </p:nvSpPr>
        <p:spPr>
          <a:xfrm>
            <a:off x="350923" y="-9791"/>
            <a:ext cx="7728776" cy="593991"/>
          </a:xfrm>
        </p:spPr>
        <p:txBody>
          <a:bodyPr>
            <a:normAutofit/>
          </a:bodyPr>
          <a:lstStyle/>
          <a:p>
            <a:r>
              <a:rPr lang="en-GB" sz="2000"/>
              <a:t>Methods</a:t>
            </a:r>
          </a:p>
        </p:txBody>
      </p:sp>
      <p:sp>
        <p:nvSpPr>
          <p:cNvPr id="3" name="Text Placeholder 2">
            <a:extLst>
              <a:ext uri="{FF2B5EF4-FFF2-40B4-BE49-F238E27FC236}">
                <a16:creationId xmlns:a16="http://schemas.microsoft.com/office/drawing/2014/main" id="{3C88E6E7-95A4-4AC3-A31A-5DA58CAD6922}"/>
              </a:ext>
            </a:extLst>
          </p:cNvPr>
          <p:cNvSpPr>
            <a:spLocks noGrp="1"/>
          </p:cNvSpPr>
          <p:nvPr>
            <p:ph type="body" sz="quarter" idx="14"/>
          </p:nvPr>
        </p:nvSpPr>
        <p:spPr>
          <a:xfrm>
            <a:off x="350922" y="393700"/>
            <a:ext cx="6610624" cy="5019979"/>
          </a:xfrm>
        </p:spPr>
        <p:txBody>
          <a:bodyPr>
            <a:noAutofit/>
          </a:bodyPr>
          <a:lstStyle/>
          <a:p>
            <a:pPr>
              <a:lnSpc>
                <a:spcPct val="90000"/>
              </a:lnSpc>
            </a:pPr>
            <a:r>
              <a:rPr lang="en-GB" b="1"/>
              <a:t>3.3.1 Development of module</a:t>
            </a:r>
          </a:p>
          <a:p>
            <a:pPr>
              <a:lnSpc>
                <a:spcPct val="90000"/>
              </a:lnSpc>
            </a:pPr>
            <a:r>
              <a:rPr lang="en-GB"/>
              <a:t>After consultation with the apprenticeship training providers, the council team realised that the objective of embedding health literacy training within established training courses, using a spiral curriculum approach, was not going to be possible within the timeframe of the study.  The reasons for this are highlighted in full within the qualitative section 2.4.  The work stream therefore reverted to a focus on developing the training as a suite of optional stand-alone modules that would sit alongside (rather than within) the apprenticeship training programmes.  </a:t>
            </a:r>
          </a:p>
          <a:p>
            <a:pPr>
              <a:lnSpc>
                <a:spcPct val="90000"/>
              </a:lnSpc>
            </a:pPr>
            <a:endParaRPr lang="en-GB" sz="800"/>
          </a:p>
          <a:p>
            <a:pPr>
              <a:lnSpc>
                <a:spcPct val="90000"/>
              </a:lnSpc>
            </a:pPr>
            <a:r>
              <a:rPr lang="en-GB"/>
              <a:t>Development of a ‘health literacy’ training module across an apprenticeship programme was completely new and previously untried and therefore the council worked with an external organisation to create the content for the modules.  The course was designed to fit the needs of the trainees on all levels 2 to 7 as follows:</a:t>
            </a:r>
          </a:p>
          <a:p>
            <a:pPr>
              <a:lnSpc>
                <a:spcPct val="90000"/>
              </a:lnSpc>
            </a:pPr>
            <a:endParaRPr lang="en-GB" sz="800"/>
          </a:p>
          <a:p>
            <a:pPr marL="88900" indent="-88900">
              <a:lnSpc>
                <a:spcPct val="90000"/>
              </a:lnSpc>
              <a:buFont typeface="Arial" panose="020B0604020202020204" pitchFamily="34" charset="0"/>
              <a:buChar char="•"/>
            </a:pPr>
            <a:r>
              <a:rPr lang="en-GB"/>
              <a:t>Trainees on levels 2 and 3 to complete Universal level.</a:t>
            </a:r>
          </a:p>
          <a:p>
            <a:pPr marL="88900" indent="-88900">
              <a:lnSpc>
                <a:spcPct val="90000"/>
              </a:lnSpc>
              <a:buFont typeface="Arial" panose="020B0604020202020204" pitchFamily="34" charset="0"/>
              <a:buChar char="•"/>
            </a:pPr>
            <a:r>
              <a:rPr lang="en-GB"/>
              <a:t>Trainees on levels 4 and 5 to complete Manager and Universal level.</a:t>
            </a:r>
          </a:p>
          <a:p>
            <a:pPr marL="88900" indent="-88900">
              <a:lnSpc>
                <a:spcPct val="90000"/>
              </a:lnSpc>
              <a:buFont typeface="Arial" panose="020B0604020202020204" pitchFamily="34" charset="0"/>
              <a:buChar char="•"/>
            </a:pPr>
            <a:r>
              <a:rPr lang="en-GB"/>
              <a:t>Trainees on levels 6 and 7 to complete Universal, Manager and Senior Leader level.</a:t>
            </a:r>
          </a:p>
          <a:p>
            <a:pPr>
              <a:lnSpc>
                <a:spcPct val="90000"/>
              </a:lnSpc>
            </a:pPr>
            <a:endParaRPr lang="en-GB" sz="800"/>
          </a:p>
          <a:p>
            <a:pPr>
              <a:lnSpc>
                <a:spcPct val="90000"/>
              </a:lnSpc>
            </a:pPr>
            <a:r>
              <a:rPr lang="en-GB"/>
              <a:t>Each course comprised 5 online modules developed to provide training on a range of health and wellbeing topics including health care, digital health, food health, physical health, and self-care (mental health).  The emphasis was on sharing little ‘hacks’ that could make a big difference and was adapted to fit the different levels of training by changing the emphasis from individual behaviours (Universal), to team behaviours (Managerial), to organisation behaviours (Senior Leader level).  Each module comprised 2 to 3 lessons, and each lesson was a 10–15-minute video followed by some downloadable activities.  The modules were deliberately designed to be flexible, either to be completed according to the apprentice’s schedule, or to be done all in one week.  On completion, a CPD certificate was awarded.  </a:t>
            </a:r>
          </a:p>
          <a:p>
            <a:pPr>
              <a:lnSpc>
                <a:spcPct val="90000"/>
              </a:lnSpc>
            </a:pPr>
            <a:endParaRPr lang="en-GB"/>
          </a:p>
          <a:p>
            <a:pPr>
              <a:lnSpc>
                <a:spcPct val="90000"/>
              </a:lnSpc>
            </a:pPr>
            <a:endParaRPr lang="en-GB"/>
          </a:p>
        </p:txBody>
      </p:sp>
      <p:sp>
        <p:nvSpPr>
          <p:cNvPr id="4" name="Text Placeholder 3">
            <a:extLst>
              <a:ext uri="{FF2B5EF4-FFF2-40B4-BE49-F238E27FC236}">
                <a16:creationId xmlns:a16="http://schemas.microsoft.com/office/drawing/2014/main" id="{6C86A32D-1BEE-41B8-8C30-0DD9D3C38720}"/>
              </a:ext>
            </a:extLst>
          </p:cNvPr>
          <p:cNvSpPr>
            <a:spLocks noGrp="1"/>
          </p:cNvSpPr>
          <p:nvPr>
            <p:ph type="body" sz="quarter" idx="15"/>
          </p:nvPr>
        </p:nvSpPr>
        <p:spPr>
          <a:xfrm>
            <a:off x="6961546" y="304800"/>
            <a:ext cx="2677754" cy="4555551"/>
          </a:xfrm>
        </p:spPr>
        <p:txBody>
          <a:bodyPr>
            <a:normAutofit lnSpcReduction="10000"/>
          </a:bodyPr>
          <a:lstStyle/>
          <a:p>
            <a:pPr>
              <a:spcBef>
                <a:spcPts val="600"/>
              </a:spcBef>
            </a:pPr>
            <a:r>
              <a:rPr lang="en-GB"/>
              <a:t>Due to the pandemic, and public health staff being restructured and repurposed within Birmingham City Council, there were unavoidable delays to putting out the tender for contract for the module development. </a:t>
            </a:r>
          </a:p>
          <a:p>
            <a:pPr>
              <a:spcBef>
                <a:spcPts val="600"/>
              </a:spcBef>
            </a:pPr>
            <a:r>
              <a:rPr lang="en-GB"/>
              <a:t>This resulted in delays and left little time available for the module development and therefore, the modules were developed at pace with the external organisation over the summer of 2021, to be implemented on time for the start of most of the apprenticeship training programmes from September 2021.</a:t>
            </a:r>
          </a:p>
          <a:p>
            <a:pPr>
              <a:spcBef>
                <a:spcPts val="600"/>
              </a:spcBef>
            </a:pPr>
            <a:r>
              <a:rPr lang="en-GB"/>
              <a:t>Key lessons have been learned through this process which are reported in later sections below.</a:t>
            </a:r>
          </a:p>
        </p:txBody>
      </p:sp>
    </p:spTree>
    <p:extLst>
      <p:ext uri="{BB962C8B-B14F-4D97-AF65-F5344CB8AC3E}">
        <p14:creationId xmlns:p14="http://schemas.microsoft.com/office/powerpoint/2010/main" val="1852587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9339-A408-4951-9CB5-48789DF022C8}"/>
              </a:ext>
              <a:ext uri="{C183D7F6-B498-43B3-948B-1728B52AA6E4}">
                <adec:decorative xmlns:adec="http://schemas.microsoft.com/office/drawing/2017/decorative" val="1"/>
              </a:ext>
            </a:extLst>
          </p:cNvPr>
          <p:cNvSpPr>
            <a:spLocks noGrp="1"/>
          </p:cNvSpPr>
          <p:nvPr>
            <p:ph type="title"/>
          </p:nvPr>
        </p:nvSpPr>
        <p:spPr>
          <a:xfrm>
            <a:off x="198204" y="-1325563"/>
            <a:ext cx="8866422" cy="1325563"/>
          </a:xfrm>
        </p:spPr>
        <p:txBody>
          <a:bodyPr/>
          <a:lstStyle/>
          <a:p>
            <a:r>
              <a:rPr lang="en-GB" b="0"/>
              <a:t>Methods for the Quantitative Evaluation</a:t>
            </a:r>
          </a:p>
        </p:txBody>
      </p:sp>
      <p:sp>
        <p:nvSpPr>
          <p:cNvPr id="3" name="Text Placeholder 2">
            <a:extLst>
              <a:ext uri="{FF2B5EF4-FFF2-40B4-BE49-F238E27FC236}">
                <a16:creationId xmlns:a16="http://schemas.microsoft.com/office/drawing/2014/main" id="{F1CBAC7A-5B74-47F2-B19C-EB409C7B14E7}"/>
              </a:ext>
            </a:extLst>
          </p:cNvPr>
          <p:cNvSpPr>
            <a:spLocks noGrp="1"/>
          </p:cNvSpPr>
          <p:nvPr>
            <p:ph type="body" sz="quarter" idx="13"/>
          </p:nvPr>
        </p:nvSpPr>
        <p:spPr>
          <a:xfrm>
            <a:off x="299803" y="177800"/>
            <a:ext cx="9258535" cy="1790700"/>
          </a:xfrm>
        </p:spPr>
        <p:txBody>
          <a:bodyPr>
            <a:noAutofit/>
          </a:bodyPr>
          <a:lstStyle/>
          <a:p>
            <a:pPr>
              <a:lnSpc>
                <a:spcPct val="110000"/>
              </a:lnSpc>
              <a:spcBef>
                <a:spcPts val="700"/>
              </a:spcBef>
            </a:pPr>
            <a:r>
              <a:rPr lang="en-GB" b="1"/>
              <a:t>3.3.2 Methods for the quantitative evaluation</a:t>
            </a:r>
          </a:p>
          <a:p>
            <a:pPr>
              <a:lnSpc>
                <a:spcPct val="110000"/>
              </a:lnSpc>
              <a:spcBef>
                <a:spcPts val="700"/>
              </a:spcBef>
            </a:pPr>
            <a:r>
              <a:rPr lang="en-GB"/>
              <a:t>The design for the quantitative evaluation was a before-and-after study.  The participants to be targeted were all council apprentices who had signed up to a council apprenticeship programme on all levels 2 to 7 from September 2021 to June 2022.  It was planned that, as part of their training, the apprentices would be invited to complete the stand-alone modules. Before beginning the modules, they would be asked to complete a ‘baseline’ survey comprising questions to measure health literacy, health and wellbeing.  Immediately after completing all 5 modules, they would then be asked to complete the survey again, and then again 3-months later to assess if levels were sustained. </a:t>
            </a:r>
          </a:p>
        </p:txBody>
      </p:sp>
      <p:sp>
        <p:nvSpPr>
          <p:cNvPr id="4" name="Text Placeholder 3">
            <a:extLst>
              <a:ext uri="{FF2B5EF4-FFF2-40B4-BE49-F238E27FC236}">
                <a16:creationId xmlns:a16="http://schemas.microsoft.com/office/drawing/2014/main" id="{E87E644F-4506-4E6E-BBCA-1F91F62A6284}"/>
              </a:ext>
            </a:extLst>
          </p:cNvPr>
          <p:cNvSpPr>
            <a:spLocks noGrp="1"/>
          </p:cNvSpPr>
          <p:nvPr>
            <p:ph type="body" sz="quarter" idx="14"/>
          </p:nvPr>
        </p:nvSpPr>
        <p:spPr>
          <a:xfrm>
            <a:off x="299804" y="1866900"/>
            <a:ext cx="7579274" cy="3852863"/>
          </a:xfrm>
        </p:spPr>
        <p:txBody>
          <a:bodyPr>
            <a:noAutofit/>
          </a:bodyPr>
          <a:lstStyle/>
          <a:p>
            <a:pPr>
              <a:spcBef>
                <a:spcPts val="700"/>
              </a:spcBef>
            </a:pPr>
            <a:r>
              <a:rPr lang="en-GB" b="1"/>
              <a:t>Selection of outcome measures</a:t>
            </a:r>
          </a:p>
          <a:p>
            <a:pPr>
              <a:spcBef>
                <a:spcPts val="700"/>
              </a:spcBef>
            </a:pPr>
            <a:r>
              <a:rPr lang="en-GB"/>
              <a:t>The outcome measure chosen to assess health literacy was the HLS-Q12 instrument .  This was chosen based on a scoping review designed to identify health literacy assessment tools.  From this scoping search, it appeared that many health literacy assessment tools have been designed to assess language barriers to accessing information within a health care context.</a:t>
            </a:r>
            <a:endParaRPr lang="en-GB" sz="800"/>
          </a:p>
          <a:p>
            <a:pPr>
              <a:spcBef>
                <a:spcPts val="700"/>
              </a:spcBef>
            </a:pPr>
            <a:r>
              <a:rPr lang="en-GB"/>
              <a:t>Three potential instruments were identified from this scoping review and appeared relevant to this evaluation – two on the basis that they were developed either within a European or UK context (AAHLS and HLS-Q12) and the third because of the perceived relevance of the instrument dimensions (ABCDE-HL). The HLS-Q12 was selected as it offered a 4-point Likert-type response scale anchored with the phrases “very difficult (1)”, “difficult (2)”, “easy (3)” and “very easy (4)”. Adding up the scores for each apprentice, the lowest possible score would be 12 and the highest 48. On the basis of Rasch modelling and using joint standard error to estimate confidence intervals’ upper bound, three benchmark cut-off values for statistically different levels of performance (four levels of HL) have been identified with the four levels being:</a:t>
            </a:r>
          </a:p>
          <a:p>
            <a:pPr>
              <a:spcBef>
                <a:spcPts val="700"/>
              </a:spcBef>
            </a:pPr>
            <a:endParaRPr lang="en-GB" sz="100"/>
          </a:p>
          <a:p>
            <a:pPr marL="285750" indent="-285750">
              <a:buFont typeface="Arial" panose="020B0604020202020204" pitchFamily="34" charset="0"/>
              <a:buChar char="•"/>
            </a:pPr>
            <a:r>
              <a:rPr lang="en-GB"/>
              <a:t>12-26 points is below level 1 and could be classified as having inadequate health literacy</a:t>
            </a:r>
          </a:p>
          <a:p>
            <a:pPr marL="285750" indent="-285750">
              <a:buFont typeface="Arial" panose="020B0604020202020204" pitchFamily="34" charset="0"/>
              <a:buChar char="•"/>
            </a:pPr>
            <a:r>
              <a:rPr lang="en-GB"/>
              <a:t>27-32 = level 1</a:t>
            </a:r>
          </a:p>
          <a:p>
            <a:pPr marL="285750" indent="-285750">
              <a:buFont typeface="Arial" panose="020B0604020202020204" pitchFamily="34" charset="0"/>
              <a:buChar char="•"/>
            </a:pPr>
            <a:r>
              <a:rPr lang="en-GB"/>
              <a:t>33-38 = level 2</a:t>
            </a:r>
          </a:p>
          <a:p>
            <a:pPr marL="285750" indent="-285750">
              <a:buFont typeface="Arial" panose="020B0604020202020204" pitchFamily="34" charset="0"/>
              <a:buChar char="•"/>
            </a:pPr>
            <a:r>
              <a:rPr lang="en-GB"/>
              <a:t>39-48 = level 3</a:t>
            </a:r>
          </a:p>
        </p:txBody>
      </p:sp>
      <p:sp>
        <p:nvSpPr>
          <p:cNvPr id="5" name="Text Placeholder 4">
            <a:extLst>
              <a:ext uri="{FF2B5EF4-FFF2-40B4-BE49-F238E27FC236}">
                <a16:creationId xmlns:a16="http://schemas.microsoft.com/office/drawing/2014/main" id="{868F5ACA-438A-4F6D-96EE-1EA1176686D6}"/>
              </a:ext>
            </a:extLst>
          </p:cNvPr>
          <p:cNvSpPr>
            <a:spLocks noGrp="1"/>
          </p:cNvSpPr>
          <p:nvPr>
            <p:ph type="body" sz="quarter" idx="15"/>
          </p:nvPr>
        </p:nvSpPr>
        <p:spPr>
          <a:xfrm>
            <a:off x="8026400" y="2442891"/>
            <a:ext cx="1627188" cy="3286397"/>
          </a:xfrm>
        </p:spPr>
        <p:txBody>
          <a:bodyPr>
            <a:noAutofit/>
          </a:bodyPr>
          <a:lstStyle/>
          <a:p>
            <a:r>
              <a:rPr lang="en-GB"/>
              <a:t>A systematic review published in 2018  of tools for assessing health literacy among the general population found that although there is an increasing trend for assessing health literacy, there is no clear consensus in the dimensions of health literacy tools.</a:t>
            </a:r>
          </a:p>
        </p:txBody>
      </p:sp>
    </p:spTree>
    <p:extLst>
      <p:ext uri="{BB962C8B-B14F-4D97-AF65-F5344CB8AC3E}">
        <p14:creationId xmlns:p14="http://schemas.microsoft.com/office/powerpoint/2010/main" val="1353507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AA0E-5A71-463F-BD2B-CC3DC3B12CB6}"/>
              </a:ext>
              <a:ext uri="{C183D7F6-B498-43B3-948B-1728B52AA6E4}">
                <adec:decorative xmlns:adec="http://schemas.microsoft.com/office/drawing/2017/decorative" val="1"/>
              </a:ext>
            </a:extLst>
          </p:cNvPr>
          <p:cNvSpPr>
            <a:spLocks noGrp="1"/>
          </p:cNvSpPr>
          <p:nvPr>
            <p:ph type="title"/>
          </p:nvPr>
        </p:nvSpPr>
        <p:spPr>
          <a:xfrm>
            <a:off x="350922" y="-1394092"/>
            <a:ext cx="8815303" cy="1325563"/>
          </a:xfrm>
        </p:spPr>
        <p:txBody>
          <a:bodyPr/>
          <a:lstStyle/>
          <a:p>
            <a:r>
              <a:rPr lang="en-GB" b="0"/>
              <a:t>Planned Statistical Analysis and Recruitment Method</a:t>
            </a:r>
          </a:p>
        </p:txBody>
      </p:sp>
      <p:sp>
        <p:nvSpPr>
          <p:cNvPr id="3" name="Text Placeholder 2">
            <a:extLst>
              <a:ext uri="{FF2B5EF4-FFF2-40B4-BE49-F238E27FC236}">
                <a16:creationId xmlns:a16="http://schemas.microsoft.com/office/drawing/2014/main" id="{ABADA85F-EAC9-4C76-B324-5727E0C1A548}"/>
              </a:ext>
            </a:extLst>
          </p:cNvPr>
          <p:cNvSpPr>
            <a:spLocks noGrp="1"/>
          </p:cNvSpPr>
          <p:nvPr>
            <p:ph type="body" sz="quarter" idx="13"/>
          </p:nvPr>
        </p:nvSpPr>
        <p:spPr>
          <a:xfrm>
            <a:off x="299803" y="493694"/>
            <a:ext cx="9258535" cy="2630506"/>
          </a:xfrm>
        </p:spPr>
        <p:txBody>
          <a:bodyPr>
            <a:normAutofit fontScale="92500" lnSpcReduction="10000"/>
          </a:bodyPr>
          <a:lstStyle/>
          <a:p>
            <a:pPr>
              <a:lnSpc>
                <a:spcPct val="110000"/>
              </a:lnSpc>
            </a:pPr>
            <a:r>
              <a:rPr lang="en-GB" sz="1400" b="1"/>
              <a:t>Additional Outcome Measures</a:t>
            </a:r>
          </a:p>
          <a:p>
            <a:pPr>
              <a:lnSpc>
                <a:spcPct val="110000"/>
              </a:lnSpc>
            </a:pPr>
            <a:r>
              <a:rPr lang="en-GB" sz="1400"/>
              <a:t>In addition to the HLS-Q12, additional outcomes were measured including health-related quality of life (EQ-5D-5L instrument ), workplace wellbeing, personal health and workplace health literacy.</a:t>
            </a:r>
          </a:p>
          <a:p>
            <a:pPr>
              <a:lnSpc>
                <a:spcPct val="110000"/>
              </a:lnSpc>
            </a:pPr>
            <a:endParaRPr lang="en-GB" sz="1400" b="1"/>
          </a:p>
          <a:p>
            <a:pPr>
              <a:lnSpc>
                <a:spcPct val="110000"/>
              </a:lnSpc>
            </a:pPr>
            <a:r>
              <a:rPr lang="en-GB" sz="1400" b="1"/>
              <a:t>Planned statistical analysis</a:t>
            </a:r>
          </a:p>
          <a:p>
            <a:pPr>
              <a:lnSpc>
                <a:spcPct val="110000"/>
              </a:lnSpc>
            </a:pPr>
            <a:r>
              <a:rPr lang="en-GB" sz="1400"/>
              <a:t>To examine the association of health literacy across different categories (as defined above) with levels of exposure to the modules, a linear regression model was planned on health literacy (before and after levels) adjusting for baseline health literacy and potential confounders, and allowing for the clustering of data within programmes.</a:t>
            </a:r>
          </a:p>
          <a:p>
            <a:pPr>
              <a:lnSpc>
                <a:spcPct val="110000"/>
              </a:lnSpc>
            </a:pPr>
            <a:endParaRPr lang="en-GB" sz="1400"/>
          </a:p>
          <a:p>
            <a:pPr>
              <a:lnSpc>
                <a:spcPct val="110000"/>
              </a:lnSpc>
            </a:pPr>
            <a:r>
              <a:rPr lang="en-GB" sz="1400"/>
              <a:t>Logistic and linear regression models were planned for the secondary outcomes, as appropriate.  The confounders for all the analyses were to include language other than English spoken at home, ethnicity, age, marital status, and socio-economic status (proxied by household postcode).</a:t>
            </a:r>
          </a:p>
        </p:txBody>
      </p:sp>
      <p:sp>
        <p:nvSpPr>
          <p:cNvPr id="4" name="Text Placeholder 3">
            <a:extLst>
              <a:ext uri="{FF2B5EF4-FFF2-40B4-BE49-F238E27FC236}">
                <a16:creationId xmlns:a16="http://schemas.microsoft.com/office/drawing/2014/main" id="{FB2A76F8-2D98-406F-ADBC-027C209BC5F5}"/>
              </a:ext>
            </a:extLst>
          </p:cNvPr>
          <p:cNvSpPr>
            <a:spLocks noGrp="1"/>
          </p:cNvSpPr>
          <p:nvPr>
            <p:ph type="body" sz="quarter" idx="14"/>
          </p:nvPr>
        </p:nvSpPr>
        <p:spPr>
          <a:xfrm>
            <a:off x="299805" y="3022599"/>
            <a:ext cx="6024796" cy="2849563"/>
          </a:xfrm>
        </p:spPr>
        <p:txBody>
          <a:bodyPr>
            <a:normAutofit/>
          </a:bodyPr>
          <a:lstStyle/>
          <a:p>
            <a:r>
              <a:rPr lang="en-GB" b="1"/>
              <a:t>Planned recruitment method</a:t>
            </a:r>
          </a:p>
          <a:p>
            <a:r>
              <a:rPr lang="en-GB"/>
              <a:t>The plan for recruitment was to target apprentices at the point of registration to a new training programme. At the point of registration, an invitation was sent via email that explained the purpose of the modules, with a link included to sign up and complete the modules.</a:t>
            </a:r>
          </a:p>
          <a:p>
            <a:endParaRPr lang="en-GB"/>
          </a:p>
          <a:p>
            <a:r>
              <a:rPr lang="en-GB"/>
              <a:t>Once the apprentices logged into the online module training, they were then invited to participate in the evaluation led by the University of Birmingham, their decision to take part did not affect their ability to complete the modules.</a:t>
            </a:r>
          </a:p>
          <a:p>
            <a:endParaRPr lang="en-GB"/>
          </a:p>
          <a:p>
            <a:r>
              <a:rPr lang="en-GB"/>
              <a:t>The apprentices were provided with a participant information sheet explaining the purpose of the evaluation, and then invited to provide consent and complete the online survey to capture ‘baseline’ measures. </a:t>
            </a:r>
          </a:p>
        </p:txBody>
      </p:sp>
      <p:sp>
        <p:nvSpPr>
          <p:cNvPr id="5" name="Text Placeholder 4">
            <a:extLst>
              <a:ext uri="{FF2B5EF4-FFF2-40B4-BE49-F238E27FC236}">
                <a16:creationId xmlns:a16="http://schemas.microsoft.com/office/drawing/2014/main" id="{5B91DE16-D38E-4B96-903F-2FCBEC054D97}"/>
              </a:ext>
            </a:extLst>
          </p:cNvPr>
          <p:cNvSpPr>
            <a:spLocks noGrp="1"/>
          </p:cNvSpPr>
          <p:nvPr>
            <p:ph type="body" sz="quarter" idx="15"/>
          </p:nvPr>
        </p:nvSpPr>
        <p:spPr>
          <a:xfrm rot="21434657">
            <a:off x="6580694" y="2911862"/>
            <a:ext cx="3028325" cy="2012472"/>
          </a:xfrm>
        </p:spPr>
        <p:txBody>
          <a:bodyPr>
            <a:noAutofit/>
          </a:bodyPr>
          <a:lstStyle/>
          <a:p>
            <a:pPr algn="ctr"/>
            <a:r>
              <a:rPr lang="en-GB" sz="1700" b="1"/>
              <a:t>Sample size</a:t>
            </a:r>
          </a:p>
          <a:p>
            <a:r>
              <a:rPr lang="en-GB" sz="1500"/>
              <a:t>The study did not include a formal sample size calculation as given the pragmatic nature in design, the plan was to recruit as many apprentices as possible within the study period available.</a:t>
            </a:r>
          </a:p>
        </p:txBody>
      </p:sp>
    </p:spTree>
    <p:extLst>
      <p:ext uri="{BB962C8B-B14F-4D97-AF65-F5344CB8AC3E}">
        <p14:creationId xmlns:p14="http://schemas.microsoft.com/office/powerpoint/2010/main" val="4227602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9339-A408-4951-9CB5-48789DF022C8}"/>
              </a:ext>
              <a:ext uri="{C183D7F6-B498-43B3-948B-1728B52AA6E4}">
                <adec:decorative xmlns:adec="http://schemas.microsoft.com/office/drawing/2017/decorative" val="1"/>
              </a:ext>
            </a:extLst>
          </p:cNvPr>
          <p:cNvSpPr>
            <a:spLocks noGrp="1"/>
          </p:cNvSpPr>
          <p:nvPr>
            <p:ph type="title"/>
          </p:nvPr>
        </p:nvSpPr>
        <p:spPr>
          <a:xfrm>
            <a:off x="198204" y="-1325563"/>
            <a:ext cx="8866422" cy="1325563"/>
          </a:xfrm>
        </p:spPr>
        <p:txBody>
          <a:bodyPr/>
          <a:lstStyle/>
          <a:p>
            <a:r>
              <a:rPr lang="en-GB" b="0"/>
              <a:t>Methods for the Qualitative Evaluation</a:t>
            </a:r>
          </a:p>
        </p:txBody>
      </p:sp>
      <p:sp>
        <p:nvSpPr>
          <p:cNvPr id="3" name="Text Placeholder 2">
            <a:extLst>
              <a:ext uri="{FF2B5EF4-FFF2-40B4-BE49-F238E27FC236}">
                <a16:creationId xmlns:a16="http://schemas.microsoft.com/office/drawing/2014/main" id="{F1CBAC7A-5B74-47F2-B19C-EB409C7B14E7}"/>
              </a:ext>
            </a:extLst>
          </p:cNvPr>
          <p:cNvSpPr>
            <a:spLocks noGrp="1"/>
          </p:cNvSpPr>
          <p:nvPr>
            <p:ph type="body" sz="quarter" idx="13"/>
          </p:nvPr>
        </p:nvSpPr>
        <p:spPr>
          <a:xfrm>
            <a:off x="299803" y="177800"/>
            <a:ext cx="9258535" cy="1790700"/>
          </a:xfrm>
        </p:spPr>
        <p:txBody>
          <a:bodyPr>
            <a:noAutofit/>
          </a:bodyPr>
          <a:lstStyle/>
          <a:p>
            <a:pPr>
              <a:lnSpc>
                <a:spcPct val="110000"/>
              </a:lnSpc>
              <a:spcBef>
                <a:spcPts val="700"/>
              </a:spcBef>
            </a:pPr>
            <a:r>
              <a:rPr lang="en-GB" b="1"/>
              <a:t>3.3.3 Methods for the qualitative evaluation</a:t>
            </a:r>
          </a:p>
          <a:p>
            <a:r>
              <a:rPr lang="en-GB"/>
              <a:t>The one-to-one interviews were all undertaken by a researcher within the University of Birmingham team who up to the point of interview, had had little involvement with the study and was therefore completely independent.</a:t>
            </a:r>
          </a:p>
          <a:p>
            <a:endParaRPr lang="en-GB" sz="1000"/>
          </a:p>
          <a:p>
            <a:r>
              <a:rPr lang="en-GB" b="1"/>
              <a:t>Recruitment and consent</a:t>
            </a:r>
          </a:p>
          <a:p>
            <a:r>
              <a:rPr lang="en-GB"/>
              <a:t>To identify participants for the one-to-one interviews, the following methods were applied –all apprentices who had completed the online training and indicated within the baseline survey that they would be happy to be contacted for further research, were sent a follow-up email inviting them to an interview. The external organisation who had developed the module was sent an email invitation to an interview; and finally council staff who were known to be involved with this work stream at various stages of development were identified either by the University team, or through contact with the lead members from the council team, and were also sent an email invitation to an interview.</a:t>
            </a:r>
          </a:p>
        </p:txBody>
      </p:sp>
      <p:sp>
        <p:nvSpPr>
          <p:cNvPr id="4" name="Text Placeholder 3">
            <a:extLst>
              <a:ext uri="{FF2B5EF4-FFF2-40B4-BE49-F238E27FC236}">
                <a16:creationId xmlns:a16="http://schemas.microsoft.com/office/drawing/2014/main" id="{E87E644F-4506-4E6E-BBCA-1F91F62A6284}"/>
              </a:ext>
            </a:extLst>
          </p:cNvPr>
          <p:cNvSpPr>
            <a:spLocks noGrp="1"/>
          </p:cNvSpPr>
          <p:nvPr>
            <p:ph type="body" sz="quarter" idx="14"/>
          </p:nvPr>
        </p:nvSpPr>
        <p:spPr>
          <a:xfrm>
            <a:off x="299804" y="2540000"/>
            <a:ext cx="7579274" cy="3141663"/>
          </a:xfrm>
        </p:spPr>
        <p:txBody>
          <a:bodyPr>
            <a:noAutofit/>
          </a:bodyPr>
          <a:lstStyle/>
          <a:p>
            <a:r>
              <a:rPr lang="en-GB"/>
              <a:t>For all participants, verbal consent was taken in advance of the interview and after the participant had time to review the information sheet and consent form in their own time, and had their questions answered to their satisfaction.</a:t>
            </a:r>
          </a:p>
          <a:p>
            <a:endParaRPr lang="en-GB" sz="1000"/>
          </a:p>
          <a:p>
            <a:r>
              <a:rPr lang="en-GB"/>
              <a:t>Phone or video conferencing software was used. Prior to starting the interview, the researcher talked through each statement on the consent form, and the participant was asked to give their agreement to each statement. This process was audio-recorded, and the consent recording was saved among the study records as proof of consent. The consent form (completed by the researcher) was sent to the participant for their own records.</a:t>
            </a:r>
          </a:p>
          <a:p>
            <a:endParaRPr lang="en-GB" sz="1000"/>
          </a:p>
          <a:p>
            <a:r>
              <a:rPr lang="en-GB"/>
              <a:t>Written consent was not used in this study as verbal consent enabled participation from a wider pool of people as it did not require postage and/or access to printing and scanning equipment, and minimised contact considering the ongoing COVID-19 pandemic.</a:t>
            </a:r>
          </a:p>
        </p:txBody>
      </p:sp>
      <p:sp>
        <p:nvSpPr>
          <p:cNvPr id="5" name="Text Placeholder 4">
            <a:extLst>
              <a:ext uri="{FF2B5EF4-FFF2-40B4-BE49-F238E27FC236}">
                <a16:creationId xmlns:a16="http://schemas.microsoft.com/office/drawing/2014/main" id="{868F5ACA-438A-4F6D-96EE-1EA1176686D6}"/>
              </a:ext>
            </a:extLst>
          </p:cNvPr>
          <p:cNvSpPr>
            <a:spLocks noGrp="1"/>
          </p:cNvSpPr>
          <p:nvPr>
            <p:ph type="body" sz="quarter" idx="15"/>
          </p:nvPr>
        </p:nvSpPr>
        <p:spPr>
          <a:xfrm>
            <a:off x="8026400" y="2438400"/>
            <a:ext cx="1627188" cy="3416299"/>
          </a:xfrm>
        </p:spPr>
        <p:txBody>
          <a:bodyPr>
            <a:noAutofit/>
          </a:bodyPr>
          <a:lstStyle/>
          <a:p>
            <a:r>
              <a:rPr lang="en-GB"/>
              <a:t>All individuals to be invited to an interview were approached by email up to three times.</a:t>
            </a:r>
          </a:p>
          <a:p>
            <a:endParaRPr lang="en-GB" sz="600"/>
          </a:p>
          <a:p>
            <a:r>
              <a:rPr lang="en-GB"/>
              <a:t>The email invitation included a participation information sheet and offered an optional phone-call to discuss the study if more information was required.</a:t>
            </a:r>
          </a:p>
        </p:txBody>
      </p:sp>
    </p:spTree>
    <p:extLst>
      <p:ext uri="{BB962C8B-B14F-4D97-AF65-F5344CB8AC3E}">
        <p14:creationId xmlns:p14="http://schemas.microsoft.com/office/powerpoint/2010/main" val="4012027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A7DCC-C5A6-4B17-B76A-8483889CDB19}"/>
              </a:ext>
              <a:ext uri="{C183D7F6-B498-43B3-948B-1728B52AA6E4}">
                <adec:decorative xmlns:adec="http://schemas.microsoft.com/office/drawing/2017/decorative" val="1"/>
              </a:ext>
            </a:extLst>
          </p:cNvPr>
          <p:cNvSpPr>
            <a:spLocks noGrp="1"/>
          </p:cNvSpPr>
          <p:nvPr>
            <p:ph type="title"/>
          </p:nvPr>
        </p:nvSpPr>
        <p:spPr>
          <a:xfrm>
            <a:off x="299803" y="-1325563"/>
            <a:ext cx="8815303" cy="1325563"/>
          </a:xfrm>
        </p:spPr>
        <p:txBody>
          <a:bodyPr/>
          <a:lstStyle/>
          <a:p>
            <a:r>
              <a:rPr lang="en-GB" b="0"/>
              <a:t>Data Collection, Analyses and Ethics</a:t>
            </a:r>
          </a:p>
        </p:txBody>
      </p:sp>
      <p:sp>
        <p:nvSpPr>
          <p:cNvPr id="3" name="Text Placeholder 2">
            <a:extLst>
              <a:ext uri="{FF2B5EF4-FFF2-40B4-BE49-F238E27FC236}">
                <a16:creationId xmlns:a16="http://schemas.microsoft.com/office/drawing/2014/main" id="{26C957FE-8F05-41B2-A113-F61AEA30B702}"/>
              </a:ext>
            </a:extLst>
          </p:cNvPr>
          <p:cNvSpPr>
            <a:spLocks noGrp="1"/>
          </p:cNvSpPr>
          <p:nvPr>
            <p:ph type="body" sz="quarter" idx="13"/>
          </p:nvPr>
        </p:nvSpPr>
        <p:spPr>
          <a:xfrm>
            <a:off x="299803" y="660400"/>
            <a:ext cx="9258535" cy="2155740"/>
          </a:xfrm>
        </p:spPr>
        <p:txBody>
          <a:bodyPr>
            <a:normAutofit/>
          </a:bodyPr>
          <a:lstStyle/>
          <a:p>
            <a:r>
              <a:rPr lang="en-GB" b="1"/>
              <a:t>Data collection</a:t>
            </a:r>
          </a:p>
          <a:p>
            <a:r>
              <a:rPr lang="en-GB"/>
              <a:t>The participants were not known to the interviewer prior to the interview. Preliminary topic guides were formulated in advance, informed by the research aims and adapted specifically to the perspective of the interviewee in relation to the online modules. The topic guides were iteratively refined to explore participant perspectives and cover areas relevant to the research objectives.</a:t>
            </a:r>
          </a:p>
          <a:p>
            <a:endParaRPr lang="en-GB"/>
          </a:p>
          <a:p>
            <a:r>
              <a:rPr lang="en-GB"/>
              <a:t>For the apprentices, questions broadly covered: their interest and expectations of the course; its content and delivery; their application of the training and its wider uptake. For the developer, questions related to their experience of working with the council and their use of feedback. For the council team, questions related to their assessment of the training; the development process; and the future plans for the programme. </a:t>
            </a:r>
          </a:p>
          <a:p>
            <a:endParaRPr lang="en-GB"/>
          </a:p>
        </p:txBody>
      </p:sp>
      <p:sp>
        <p:nvSpPr>
          <p:cNvPr id="4" name="Text Placeholder 3">
            <a:extLst>
              <a:ext uri="{FF2B5EF4-FFF2-40B4-BE49-F238E27FC236}">
                <a16:creationId xmlns:a16="http://schemas.microsoft.com/office/drawing/2014/main" id="{C1E73D97-788F-403D-9EB1-1546E694228E}"/>
              </a:ext>
            </a:extLst>
          </p:cNvPr>
          <p:cNvSpPr>
            <a:spLocks noGrp="1"/>
          </p:cNvSpPr>
          <p:nvPr>
            <p:ph type="body" sz="quarter" idx="14"/>
          </p:nvPr>
        </p:nvSpPr>
        <p:spPr>
          <a:xfrm>
            <a:off x="299805" y="2804880"/>
            <a:ext cx="6075596" cy="3545120"/>
          </a:xfrm>
        </p:spPr>
        <p:txBody>
          <a:bodyPr/>
          <a:lstStyle/>
          <a:p>
            <a:r>
              <a:rPr lang="en-GB"/>
              <a:t>Data collection was undertaken by a researcher with experience of qualitative methodology. Sessions were conducted using video-conferencing software and were audio-recorded. Each interview was transcribed verbatim.</a:t>
            </a:r>
          </a:p>
          <a:p>
            <a:endParaRPr lang="en-GB"/>
          </a:p>
          <a:p>
            <a:r>
              <a:rPr lang="en-GB" b="1"/>
              <a:t>Data analyses</a:t>
            </a:r>
          </a:p>
          <a:p>
            <a:r>
              <a:rPr lang="en-GB"/>
              <a:t>Transcripts were analysed using directed thematic analysis by the researcher. An initial coding framework was developed informed by the research aims. A flexible and iterative approach was used to continually develop and refine the coding frame, allowing for the identification of novel themes. Additional codes were developed and integrated as analysis progressed and the framework was modified as required. </a:t>
            </a:r>
          </a:p>
        </p:txBody>
      </p:sp>
      <p:sp>
        <p:nvSpPr>
          <p:cNvPr id="5" name="Text Placeholder 4">
            <a:extLst>
              <a:ext uri="{FF2B5EF4-FFF2-40B4-BE49-F238E27FC236}">
                <a16:creationId xmlns:a16="http://schemas.microsoft.com/office/drawing/2014/main" id="{15357077-71A8-4E14-8D2B-720849C9E59B}"/>
              </a:ext>
            </a:extLst>
          </p:cNvPr>
          <p:cNvSpPr>
            <a:spLocks noGrp="1"/>
          </p:cNvSpPr>
          <p:nvPr>
            <p:ph type="body" sz="quarter" idx="15"/>
          </p:nvPr>
        </p:nvSpPr>
        <p:spPr>
          <a:xfrm rot="21434657">
            <a:off x="6542594" y="3013462"/>
            <a:ext cx="3028325" cy="2012472"/>
          </a:xfrm>
        </p:spPr>
        <p:txBody>
          <a:bodyPr/>
          <a:lstStyle/>
          <a:p>
            <a:pPr algn="ctr"/>
            <a:r>
              <a:rPr lang="en-GB" sz="1600" b="1"/>
              <a:t>Ethics</a:t>
            </a:r>
          </a:p>
          <a:p>
            <a:r>
              <a:rPr lang="en-GB" sz="1600"/>
              <a:t>Ethical permission for both the quantitative and qualitative evaluation was granted from the University of Birmingham Research Ethics committee (Ref: ERN_19-1987).</a:t>
            </a:r>
          </a:p>
        </p:txBody>
      </p:sp>
    </p:spTree>
    <p:extLst>
      <p:ext uri="{BB962C8B-B14F-4D97-AF65-F5344CB8AC3E}">
        <p14:creationId xmlns:p14="http://schemas.microsoft.com/office/powerpoint/2010/main" val="2512032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2354-4326-47BC-8397-46E59F705E42}"/>
              </a:ext>
              <a:ext uri="{C183D7F6-B498-43B3-948B-1728B52AA6E4}">
                <adec:decorative xmlns:adec="http://schemas.microsoft.com/office/drawing/2017/decorative" val="1"/>
              </a:ext>
            </a:extLst>
          </p:cNvPr>
          <p:cNvSpPr>
            <a:spLocks noGrp="1"/>
          </p:cNvSpPr>
          <p:nvPr>
            <p:ph type="title"/>
          </p:nvPr>
        </p:nvSpPr>
        <p:spPr>
          <a:xfrm>
            <a:off x="300122" y="-1444892"/>
            <a:ext cx="7728776" cy="1325563"/>
          </a:xfrm>
        </p:spPr>
        <p:txBody>
          <a:bodyPr>
            <a:normAutofit/>
          </a:bodyPr>
          <a:lstStyle/>
          <a:p>
            <a:r>
              <a:rPr lang="en-GB" sz="2000" b="0" dirty="0"/>
              <a:t>Findings and Discussion: Implementation and Delivery </a:t>
            </a:r>
          </a:p>
        </p:txBody>
      </p:sp>
      <p:sp>
        <p:nvSpPr>
          <p:cNvPr id="3" name="Text Placeholder 2">
            <a:extLst>
              <a:ext uri="{FF2B5EF4-FFF2-40B4-BE49-F238E27FC236}">
                <a16:creationId xmlns:a16="http://schemas.microsoft.com/office/drawing/2014/main" id="{0D2E3DDB-1CFF-4D62-AA10-1A12BF74AB94}"/>
              </a:ext>
            </a:extLst>
          </p:cNvPr>
          <p:cNvSpPr>
            <a:spLocks noGrp="1"/>
          </p:cNvSpPr>
          <p:nvPr>
            <p:ph type="body" sz="quarter" idx="14"/>
          </p:nvPr>
        </p:nvSpPr>
        <p:spPr>
          <a:xfrm>
            <a:off x="350922" y="444500"/>
            <a:ext cx="5714598" cy="4969179"/>
          </a:xfrm>
        </p:spPr>
        <p:txBody>
          <a:bodyPr>
            <a:noAutofit/>
          </a:bodyPr>
          <a:lstStyle/>
          <a:p>
            <a:r>
              <a:rPr lang="en-GB" b="1"/>
              <a:t>3.4.1 Findings and Discussion: Implementation and Delivery</a:t>
            </a:r>
          </a:p>
          <a:p>
            <a:r>
              <a:rPr lang="en-GB"/>
              <a:t>This section first reports the findings from the quantitative evaluation and in particular the challenges encountered with engaging trainees with the modules, and with completing the surveys. The next part reports the findings from the qualitative interviews and draws insight with respect to the implementation and delivery of the online course.</a:t>
            </a:r>
          </a:p>
          <a:p>
            <a:endParaRPr lang="en-GB"/>
          </a:p>
          <a:p>
            <a:r>
              <a:rPr lang="en-GB" b="1"/>
              <a:t>3.4.2 Challenges with recruitment to the quantitative outcome evaluation study</a:t>
            </a:r>
          </a:p>
          <a:p>
            <a:r>
              <a:rPr lang="en-GB"/>
              <a:t>Recruitment was a challenging part of the outcome evaluation study; both in terms of engagement with the health literacy course and participation in the evaluation.</a:t>
            </a:r>
          </a:p>
          <a:p>
            <a:endParaRPr lang="en-GB"/>
          </a:p>
          <a:p>
            <a:r>
              <a:rPr lang="en-GB"/>
              <a:t>The qualitative evaluation revealed some insights from different perspectives – which are reported in section 3.5.  The decision to use email to invite apprentices to participate was considered the most efficient, uniform way of reaching them - however due to the nature in which apprentices ‘signed-up’ to the training programmes within the council, and the dynamic process between employee and line-manager, this proved a challenging way to engage participants.</a:t>
            </a:r>
          </a:p>
          <a:p>
            <a:endParaRPr lang="en-GB"/>
          </a:p>
          <a:p>
            <a:r>
              <a:rPr lang="en-GB"/>
              <a:t>Despite repeated attempts to re-energise the study and advertise the opportunity through various means, the response rate remained low.</a:t>
            </a:r>
          </a:p>
          <a:p>
            <a:endParaRPr lang="en-GB"/>
          </a:p>
        </p:txBody>
      </p:sp>
      <p:sp>
        <p:nvSpPr>
          <p:cNvPr id="4" name="Text Placeholder 3">
            <a:extLst>
              <a:ext uri="{FF2B5EF4-FFF2-40B4-BE49-F238E27FC236}">
                <a16:creationId xmlns:a16="http://schemas.microsoft.com/office/drawing/2014/main" id="{5B7C3F0D-AB30-413A-82FA-C81AE53E56C5}"/>
              </a:ext>
            </a:extLst>
          </p:cNvPr>
          <p:cNvSpPr>
            <a:spLocks noGrp="1"/>
          </p:cNvSpPr>
          <p:nvPr>
            <p:ph type="body" sz="quarter" idx="15"/>
          </p:nvPr>
        </p:nvSpPr>
        <p:spPr>
          <a:xfrm>
            <a:off x="6210300" y="444500"/>
            <a:ext cx="3263900" cy="5316220"/>
          </a:xfrm>
        </p:spPr>
        <p:txBody>
          <a:bodyPr>
            <a:normAutofit/>
          </a:bodyPr>
          <a:lstStyle/>
          <a:p>
            <a:r>
              <a:rPr lang="en-GB" b="1"/>
              <a:t>3.4.3 Challenges with implementing the modules</a:t>
            </a:r>
          </a:p>
          <a:p>
            <a:endParaRPr lang="en-GB"/>
          </a:p>
          <a:p>
            <a:r>
              <a:rPr lang="en-GB"/>
              <a:t>Furthermore, due to the rapid pace with which the modules were developed, the challenges to the quantitative evaluation were also compounded by a decision from the council team that more work (and time) was needed to reflect on and adapt the modules before they were ready to be rolled-out further across the council apprenticeship training schemes.</a:t>
            </a:r>
          </a:p>
          <a:p>
            <a:endParaRPr lang="en-GB"/>
          </a:p>
          <a:p>
            <a:r>
              <a:rPr lang="en-GB"/>
              <a:t>More detail on why this was the case is within the qualitative evaluation below and resulted in a halt to the planned quantitative evaluation and further efforts to recruit apprentices to complete the outcome measurements.</a:t>
            </a:r>
          </a:p>
          <a:p>
            <a:endParaRPr lang="en-GB"/>
          </a:p>
          <a:p>
            <a:r>
              <a:rPr lang="en-GB"/>
              <a:t>As a result of this decision, resources were repurposed to focus on the qualitative evaluation to reveal the enablers and barriers to developing and implementing the modules, as detailed in section 3.5.</a:t>
            </a:r>
          </a:p>
        </p:txBody>
      </p:sp>
    </p:spTree>
    <p:extLst>
      <p:ext uri="{BB962C8B-B14F-4D97-AF65-F5344CB8AC3E}">
        <p14:creationId xmlns:p14="http://schemas.microsoft.com/office/powerpoint/2010/main" val="10491539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F5B9A54-68E7-4981-AA9A-F66D11964040}"/>
              </a:ext>
            </a:extLst>
          </p:cNvPr>
          <p:cNvSpPr txBox="1"/>
          <p:nvPr/>
        </p:nvSpPr>
        <p:spPr>
          <a:xfrm>
            <a:off x="5315275" y="5201592"/>
            <a:ext cx="4150988" cy="430887"/>
          </a:xfrm>
          <a:prstGeom prst="rect">
            <a:avLst/>
          </a:prstGeom>
          <a:noFill/>
        </p:spPr>
        <p:txBody>
          <a:bodyPr wrap="square" rtlCol="0">
            <a:spAutoFit/>
          </a:bodyPr>
          <a:lstStyle/>
          <a:p>
            <a:r>
              <a:rPr lang="en-GB" sz="1100">
                <a:latin typeface="Avenir Next LT Pro" panose="020B0504020202020204" pitchFamily="34" charset="0"/>
              </a:rPr>
              <a:t>*These scores have been generated using the EQ5D-3L crosswalk value set.</a:t>
            </a:r>
          </a:p>
        </p:txBody>
      </p:sp>
      <p:graphicFrame>
        <p:nvGraphicFramePr>
          <p:cNvPr id="9" name="Table 9" descr="Table showing the baseline health related quality of live scores as generated using the EQ5D-3L crosswalk value set. Table shows the individual scores, and the average scores for each apprenticeship training level. Findings described in the text.">
            <a:extLst>
              <a:ext uri="{FF2B5EF4-FFF2-40B4-BE49-F238E27FC236}">
                <a16:creationId xmlns:a16="http://schemas.microsoft.com/office/drawing/2014/main" id="{5345C2EB-7D12-429C-9037-ABFF9D9678E5}"/>
              </a:ext>
            </a:extLst>
          </p:cNvPr>
          <p:cNvGraphicFramePr>
            <a:graphicFrameLocks noGrp="1"/>
          </p:cNvGraphicFramePr>
          <p:nvPr>
            <p:ph sz="quarter" idx="11"/>
            <p:extLst>
              <p:ext uri="{D42A27DB-BD31-4B8C-83A1-F6EECF244321}">
                <p14:modId xmlns:p14="http://schemas.microsoft.com/office/powerpoint/2010/main" val="84716917"/>
              </p:ext>
            </p:extLst>
          </p:nvPr>
        </p:nvGraphicFramePr>
        <p:xfrm>
          <a:off x="5315274" y="664290"/>
          <a:ext cx="4163688" cy="4502070"/>
        </p:xfrm>
        <a:graphic>
          <a:graphicData uri="http://schemas.openxmlformats.org/drawingml/2006/table">
            <a:tbl>
              <a:tblPr firstRow="1" bandRow="1">
                <a:tableStyleId>{00A15C55-8517-42AA-B614-E9B94910E393}</a:tableStyleId>
              </a:tblPr>
              <a:tblGrid>
                <a:gridCol w="1060126">
                  <a:extLst>
                    <a:ext uri="{9D8B030D-6E8A-4147-A177-3AD203B41FA5}">
                      <a16:colId xmlns:a16="http://schemas.microsoft.com/office/drawing/2014/main" val="222675279"/>
                    </a:ext>
                  </a:extLst>
                </a:gridCol>
                <a:gridCol w="889000">
                  <a:extLst>
                    <a:ext uri="{9D8B030D-6E8A-4147-A177-3AD203B41FA5}">
                      <a16:colId xmlns:a16="http://schemas.microsoft.com/office/drawing/2014/main" val="1488621739"/>
                    </a:ext>
                  </a:extLst>
                </a:gridCol>
                <a:gridCol w="220980">
                  <a:extLst>
                    <a:ext uri="{9D8B030D-6E8A-4147-A177-3AD203B41FA5}">
                      <a16:colId xmlns:a16="http://schemas.microsoft.com/office/drawing/2014/main" val="1428233502"/>
                    </a:ext>
                  </a:extLst>
                </a:gridCol>
                <a:gridCol w="1049020">
                  <a:extLst>
                    <a:ext uri="{9D8B030D-6E8A-4147-A177-3AD203B41FA5}">
                      <a16:colId xmlns:a16="http://schemas.microsoft.com/office/drawing/2014/main" val="2323945318"/>
                    </a:ext>
                  </a:extLst>
                </a:gridCol>
                <a:gridCol w="944562">
                  <a:extLst>
                    <a:ext uri="{9D8B030D-6E8A-4147-A177-3AD203B41FA5}">
                      <a16:colId xmlns:a16="http://schemas.microsoft.com/office/drawing/2014/main" val="600946502"/>
                    </a:ext>
                  </a:extLst>
                </a:gridCol>
              </a:tblGrid>
              <a:tr h="275510">
                <a:tc gridSpan="2">
                  <a:txBody>
                    <a:bodyPr/>
                    <a:lstStyle/>
                    <a:p>
                      <a:pPr algn="ctr"/>
                      <a:r>
                        <a:rPr lang="en-GB" sz="1300" b="1">
                          <a:solidFill>
                            <a:schemeClr val="tx1"/>
                          </a:solidFill>
                        </a:rPr>
                        <a:t>Individual Scores</a:t>
                      </a:r>
                    </a:p>
                  </a:txBody>
                  <a:tcPr/>
                </a:tc>
                <a:tc hMerge="1">
                  <a:txBody>
                    <a:bodyPr/>
                    <a:lstStyle/>
                    <a:p>
                      <a:endParaRPr lang="en-GB" sz="1300"/>
                    </a:p>
                  </a:txBody>
                  <a:tcPr/>
                </a:tc>
                <a:tc>
                  <a:txBody>
                    <a:bodyPr/>
                    <a:lstStyle/>
                    <a:p>
                      <a:endParaRPr lang="en-GB" sz="1300" b="1">
                        <a:solidFill>
                          <a:schemeClr val="tx1"/>
                        </a:solidFill>
                      </a:endParaRPr>
                    </a:p>
                  </a:txBody>
                  <a:tcPr/>
                </a:tc>
                <a:tc gridSpan="2">
                  <a:txBody>
                    <a:bodyPr/>
                    <a:lstStyle/>
                    <a:p>
                      <a:pPr algn="ctr"/>
                      <a:r>
                        <a:rPr lang="en-GB" sz="1300" b="1">
                          <a:solidFill>
                            <a:schemeClr val="tx1"/>
                          </a:solidFill>
                        </a:rPr>
                        <a:t>Average Scores</a:t>
                      </a:r>
                    </a:p>
                  </a:txBody>
                  <a:tcPr/>
                </a:tc>
                <a:tc hMerge="1">
                  <a:txBody>
                    <a:bodyPr/>
                    <a:lstStyle/>
                    <a:p>
                      <a:endParaRPr lang="en-GB" sz="1300"/>
                    </a:p>
                  </a:txBody>
                  <a:tcPr/>
                </a:tc>
                <a:extLst>
                  <a:ext uri="{0D108BD9-81ED-4DB2-BD59-A6C34878D82A}">
                    <a16:rowId xmlns:a16="http://schemas.microsoft.com/office/drawing/2014/main" val="2545030609"/>
                  </a:ext>
                </a:extLst>
              </a:tr>
              <a:tr h="448230">
                <a:tc>
                  <a:txBody>
                    <a:bodyPr/>
                    <a:lstStyle/>
                    <a:p>
                      <a:r>
                        <a:rPr lang="en-GB" sz="1100"/>
                        <a:t>Apprenticeship</a:t>
                      </a:r>
                      <a:r>
                        <a:rPr lang="en-GB" sz="1100" baseline="0"/>
                        <a:t> training level</a:t>
                      </a:r>
                      <a:endParaRPr lang="en-GB" sz="1100"/>
                    </a:p>
                  </a:txBody>
                  <a:tcPr/>
                </a:tc>
                <a:tc>
                  <a:txBody>
                    <a:bodyPr/>
                    <a:lstStyle/>
                    <a:p>
                      <a:r>
                        <a:rPr lang="en-GB" sz="1100"/>
                        <a:t>Utility Score</a:t>
                      </a:r>
                    </a:p>
                    <a:p>
                      <a:r>
                        <a:rPr lang="en-GB" sz="1100"/>
                        <a:t>(0-1 scale)*</a:t>
                      </a:r>
                    </a:p>
                  </a:txBody>
                  <a:tcPr/>
                </a:tc>
                <a:tc>
                  <a:txBody>
                    <a:bodyPr/>
                    <a:lstStyle/>
                    <a:p>
                      <a:endParaRPr lang="en-GB" sz="1100"/>
                    </a:p>
                  </a:txBody>
                  <a:tcPr/>
                </a:tc>
                <a:tc>
                  <a:txBody>
                    <a:bodyPr/>
                    <a:lstStyle/>
                    <a:p>
                      <a:r>
                        <a:rPr lang="en-GB" sz="1100"/>
                        <a:t>Apprenticeship training level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Utility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(0-1 scale)*</a:t>
                      </a:r>
                    </a:p>
                  </a:txBody>
                  <a:tcPr/>
                </a:tc>
                <a:extLst>
                  <a:ext uri="{0D108BD9-81ED-4DB2-BD59-A6C34878D82A}">
                    <a16:rowId xmlns:a16="http://schemas.microsoft.com/office/drawing/2014/main" val="3174689160"/>
                  </a:ext>
                </a:extLst>
              </a:tr>
              <a:tr h="275982">
                <a:tc>
                  <a:txBody>
                    <a:bodyPr/>
                    <a:lstStyle/>
                    <a:p>
                      <a:r>
                        <a:rPr lang="en-GB" sz="1300"/>
                        <a:t>Level 3</a:t>
                      </a:r>
                    </a:p>
                  </a:txBody>
                  <a:tcPr/>
                </a:tc>
                <a:tc>
                  <a:txBody>
                    <a:bodyPr/>
                    <a:lstStyle/>
                    <a:p>
                      <a:r>
                        <a:rPr lang="en-GB" sz="1300"/>
                        <a:t>0.320</a:t>
                      </a:r>
                    </a:p>
                  </a:txBody>
                  <a:tcPr/>
                </a:tc>
                <a:tc>
                  <a:txBody>
                    <a:bodyPr/>
                    <a:lstStyle/>
                    <a:p>
                      <a:endParaRPr lang="en-GB" sz="1300"/>
                    </a:p>
                  </a:txBody>
                  <a:tcPr/>
                </a:tc>
                <a:tc>
                  <a:txBody>
                    <a:bodyPr/>
                    <a:lstStyle/>
                    <a:p>
                      <a:r>
                        <a:rPr lang="en-GB" sz="1300"/>
                        <a:t>Level 3</a:t>
                      </a:r>
                    </a:p>
                  </a:txBody>
                  <a:tcPr/>
                </a:tc>
                <a:tc>
                  <a:txBody>
                    <a:bodyPr/>
                    <a:lstStyle/>
                    <a:p>
                      <a:r>
                        <a:rPr lang="en-GB" sz="1300"/>
                        <a:t>0.716</a:t>
                      </a:r>
                    </a:p>
                  </a:txBody>
                  <a:tcPr/>
                </a:tc>
                <a:extLst>
                  <a:ext uri="{0D108BD9-81ED-4DB2-BD59-A6C34878D82A}">
                    <a16:rowId xmlns:a16="http://schemas.microsoft.com/office/drawing/2014/main" val="1667731845"/>
                  </a:ext>
                </a:extLst>
              </a:tr>
              <a:tr h="275982">
                <a:tc>
                  <a:txBody>
                    <a:bodyPr/>
                    <a:lstStyle/>
                    <a:p>
                      <a:r>
                        <a:rPr lang="en-GB" sz="1300"/>
                        <a:t>Level 3</a:t>
                      </a:r>
                    </a:p>
                  </a:txBody>
                  <a:tcPr/>
                </a:tc>
                <a:tc>
                  <a:txBody>
                    <a:bodyPr/>
                    <a:lstStyle/>
                    <a:p>
                      <a:r>
                        <a:rPr lang="en-GB" sz="1300"/>
                        <a:t>1.000</a:t>
                      </a:r>
                    </a:p>
                  </a:txBody>
                  <a:tcPr/>
                </a:tc>
                <a:tc>
                  <a:txBody>
                    <a:bodyPr/>
                    <a:lstStyle/>
                    <a:p>
                      <a:endParaRPr lang="en-GB" sz="1300"/>
                    </a:p>
                  </a:txBody>
                  <a:tcPr/>
                </a:tc>
                <a:tc>
                  <a:txBody>
                    <a:bodyPr/>
                    <a:lstStyle/>
                    <a:p>
                      <a:r>
                        <a:rPr lang="en-GB" sz="1300"/>
                        <a:t>Level</a:t>
                      </a:r>
                      <a:r>
                        <a:rPr lang="en-GB" sz="1300" baseline="0"/>
                        <a:t> 4</a:t>
                      </a:r>
                      <a:endParaRPr lang="en-GB" sz="1300"/>
                    </a:p>
                  </a:txBody>
                  <a:tcPr/>
                </a:tc>
                <a:tc>
                  <a:txBody>
                    <a:bodyPr/>
                    <a:lstStyle/>
                    <a:p>
                      <a:r>
                        <a:rPr lang="en-GB" sz="1300"/>
                        <a:t>0.806</a:t>
                      </a:r>
                    </a:p>
                  </a:txBody>
                  <a:tcPr/>
                </a:tc>
                <a:extLst>
                  <a:ext uri="{0D108BD9-81ED-4DB2-BD59-A6C34878D82A}">
                    <a16:rowId xmlns:a16="http://schemas.microsoft.com/office/drawing/2014/main" val="4029073516"/>
                  </a:ext>
                </a:extLst>
              </a:tr>
              <a:tr h="275982">
                <a:tc>
                  <a:txBody>
                    <a:bodyPr/>
                    <a:lstStyle/>
                    <a:p>
                      <a:r>
                        <a:rPr lang="en-GB" sz="1300"/>
                        <a:t>Level</a:t>
                      </a:r>
                      <a:r>
                        <a:rPr lang="en-GB" sz="1300" baseline="0"/>
                        <a:t> 3</a:t>
                      </a:r>
                      <a:endParaRPr lang="en-GB" sz="1300"/>
                    </a:p>
                  </a:txBody>
                  <a:tcPr/>
                </a:tc>
                <a:tc>
                  <a:txBody>
                    <a:bodyPr/>
                    <a:lstStyle/>
                    <a:p>
                      <a:r>
                        <a:rPr lang="en-GB" sz="1300"/>
                        <a:t>0.795</a:t>
                      </a:r>
                    </a:p>
                  </a:txBody>
                  <a:tcPr/>
                </a:tc>
                <a:tc>
                  <a:txBody>
                    <a:bodyPr/>
                    <a:lstStyle/>
                    <a:p>
                      <a:endParaRPr lang="en-GB" sz="1300"/>
                    </a:p>
                  </a:txBody>
                  <a:tcPr/>
                </a:tc>
                <a:tc>
                  <a:txBody>
                    <a:bodyPr/>
                    <a:lstStyle/>
                    <a:p>
                      <a:r>
                        <a:rPr lang="en-GB" sz="1300"/>
                        <a:t>Level 5</a:t>
                      </a:r>
                    </a:p>
                  </a:txBody>
                  <a:tcPr/>
                </a:tc>
                <a:tc>
                  <a:txBody>
                    <a:bodyPr/>
                    <a:lstStyle/>
                    <a:p>
                      <a:r>
                        <a:rPr lang="en-GB" sz="1300"/>
                        <a:t>0.695</a:t>
                      </a:r>
                    </a:p>
                  </a:txBody>
                  <a:tcPr/>
                </a:tc>
                <a:extLst>
                  <a:ext uri="{0D108BD9-81ED-4DB2-BD59-A6C34878D82A}">
                    <a16:rowId xmlns:a16="http://schemas.microsoft.com/office/drawing/2014/main" val="1003633958"/>
                  </a:ext>
                </a:extLst>
              </a:tr>
              <a:tr h="275982">
                <a:tc>
                  <a:txBody>
                    <a:bodyPr/>
                    <a:lstStyle/>
                    <a:p>
                      <a:r>
                        <a:rPr lang="en-GB" sz="1300"/>
                        <a:t>Level 3</a:t>
                      </a:r>
                    </a:p>
                  </a:txBody>
                  <a:tcPr/>
                </a:tc>
                <a:tc>
                  <a:txBody>
                    <a:bodyPr/>
                    <a:lstStyle/>
                    <a:p>
                      <a:r>
                        <a:rPr lang="en-GB" sz="1300"/>
                        <a:t>0.696</a:t>
                      </a:r>
                    </a:p>
                  </a:txBody>
                  <a:tcPr/>
                </a:tc>
                <a:tc>
                  <a:txBody>
                    <a:bodyPr/>
                    <a:lstStyle/>
                    <a:p>
                      <a:endParaRPr lang="en-GB" sz="1300"/>
                    </a:p>
                  </a:txBody>
                  <a:tcPr/>
                </a:tc>
                <a:tc>
                  <a:txBody>
                    <a:bodyPr/>
                    <a:lstStyle/>
                    <a:p>
                      <a:r>
                        <a:rPr lang="en-GB" sz="1300"/>
                        <a:t>Level 6</a:t>
                      </a:r>
                    </a:p>
                  </a:txBody>
                  <a:tcPr/>
                </a:tc>
                <a:tc>
                  <a:txBody>
                    <a:bodyPr/>
                    <a:lstStyle/>
                    <a:p>
                      <a:r>
                        <a:rPr lang="en-GB" sz="1300"/>
                        <a:t>0.745</a:t>
                      </a:r>
                    </a:p>
                  </a:txBody>
                  <a:tcPr/>
                </a:tc>
                <a:extLst>
                  <a:ext uri="{0D108BD9-81ED-4DB2-BD59-A6C34878D82A}">
                    <a16:rowId xmlns:a16="http://schemas.microsoft.com/office/drawing/2014/main" val="4168107770"/>
                  </a:ext>
                </a:extLst>
              </a:tr>
              <a:tr h="275982">
                <a:tc>
                  <a:txBody>
                    <a:bodyPr/>
                    <a:lstStyle/>
                    <a:p>
                      <a:r>
                        <a:rPr lang="en-GB" sz="1300"/>
                        <a:t>Level 3</a:t>
                      </a:r>
                    </a:p>
                  </a:txBody>
                  <a:tcPr/>
                </a:tc>
                <a:tc>
                  <a:txBody>
                    <a:bodyPr/>
                    <a:lstStyle/>
                    <a:p>
                      <a:r>
                        <a:rPr lang="en-GB" sz="1300"/>
                        <a:t>0.768</a:t>
                      </a:r>
                    </a:p>
                  </a:txBody>
                  <a:tcPr/>
                </a:tc>
                <a:tc>
                  <a:txBody>
                    <a:bodyPr/>
                    <a:lstStyle/>
                    <a:p>
                      <a:endParaRPr lang="en-GB" sz="1300"/>
                    </a:p>
                  </a:txBody>
                  <a:tcPr/>
                </a:tc>
                <a:tc>
                  <a:txBody>
                    <a:bodyPr/>
                    <a:lstStyle/>
                    <a:p>
                      <a:r>
                        <a:rPr lang="en-GB" sz="1300"/>
                        <a:t>Level 7</a:t>
                      </a:r>
                    </a:p>
                  </a:txBody>
                  <a:tcPr/>
                </a:tc>
                <a:tc>
                  <a:txBody>
                    <a:bodyPr/>
                    <a:lstStyle/>
                    <a:p>
                      <a:r>
                        <a:rPr lang="en-GB" sz="1300"/>
                        <a:t>0.577</a:t>
                      </a:r>
                    </a:p>
                  </a:txBody>
                  <a:tcPr/>
                </a:tc>
                <a:extLst>
                  <a:ext uri="{0D108BD9-81ED-4DB2-BD59-A6C34878D82A}">
                    <a16:rowId xmlns:a16="http://schemas.microsoft.com/office/drawing/2014/main" val="1080352930"/>
                  </a:ext>
                </a:extLst>
              </a:tr>
              <a:tr h="275982">
                <a:tc>
                  <a:txBody>
                    <a:bodyPr/>
                    <a:lstStyle/>
                    <a:p>
                      <a:r>
                        <a:rPr lang="en-GB" sz="1300"/>
                        <a:t>Level 4</a:t>
                      </a:r>
                    </a:p>
                  </a:txBody>
                  <a:tcPr/>
                </a:tc>
                <a:tc>
                  <a:txBody>
                    <a:bodyPr/>
                    <a:lstStyle/>
                    <a:p>
                      <a:r>
                        <a:rPr lang="en-GB" sz="1300"/>
                        <a:t>1.000</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1017600845"/>
                  </a:ext>
                </a:extLst>
              </a:tr>
              <a:tr h="275982">
                <a:tc>
                  <a:txBody>
                    <a:bodyPr/>
                    <a:lstStyle/>
                    <a:p>
                      <a:r>
                        <a:rPr lang="en-GB" sz="1300"/>
                        <a:t>Level 4</a:t>
                      </a:r>
                    </a:p>
                  </a:txBody>
                  <a:tcPr/>
                </a:tc>
                <a:tc>
                  <a:txBody>
                    <a:bodyPr/>
                    <a:lstStyle/>
                    <a:p>
                      <a:r>
                        <a:rPr lang="en-GB" sz="1300"/>
                        <a:t>0.711</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3051924444"/>
                  </a:ext>
                </a:extLst>
              </a:tr>
              <a:tr h="275982">
                <a:tc>
                  <a:txBody>
                    <a:bodyPr/>
                    <a:lstStyle/>
                    <a:p>
                      <a:r>
                        <a:rPr lang="en-GB" sz="1300"/>
                        <a:t>Level 4</a:t>
                      </a:r>
                    </a:p>
                  </a:txBody>
                  <a:tcPr/>
                </a:tc>
                <a:tc>
                  <a:txBody>
                    <a:bodyPr/>
                    <a:lstStyle/>
                    <a:p>
                      <a:r>
                        <a:rPr lang="en-GB" sz="1300"/>
                        <a:t>0.708</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1663343227"/>
                  </a:ext>
                </a:extLst>
              </a:tr>
              <a:tr h="275982">
                <a:tc>
                  <a:txBody>
                    <a:bodyPr/>
                    <a:lstStyle/>
                    <a:p>
                      <a:r>
                        <a:rPr lang="en-GB" sz="1300"/>
                        <a:t>Level 5</a:t>
                      </a:r>
                    </a:p>
                  </a:txBody>
                  <a:tcPr/>
                </a:tc>
                <a:tc>
                  <a:txBody>
                    <a:bodyPr/>
                    <a:lstStyle/>
                    <a:p>
                      <a:r>
                        <a:rPr lang="en-GB" sz="1300"/>
                        <a:t>0.736</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3847277149"/>
                  </a:ext>
                </a:extLst>
              </a:tr>
              <a:tr h="275982">
                <a:tc>
                  <a:txBody>
                    <a:bodyPr/>
                    <a:lstStyle/>
                    <a:p>
                      <a:r>
                        <a:rPr lang="en-GB" sz="1300"/>
                        <a:t>Level 5</a:t>
                      </a:r>
                    </a:p>
                  </a:txBody>
                  <a:tcPr/>
                </a:tc>
                <a:tc>
                  <a:txBody>
                    <a:bodyPr/>
                    <a:lstStyle/>
                    <a:p>
                      <a:r>
                        <a:rPr lang="en-GB" sz="1300"/>
                        <a:t>0.654</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610880925"/>
                  </a:ext>
                </a:extLst>
              </a:tr>
              <a:tr h="275982">
                <a:tc>
                  <a:txBody>
                    <a:bodyPr/>
                    <a:lstStyle/>
                    <a:p>
                      <a:r>
                        <a:rPr lang="en-GB" sz="1300"/>
                        <a:t>Level 6</a:t>
                      </a:r>
                    </a:p>
                  </a:txBody>
                  <a:tcPr/>
                </a:tc>
                <a:tc>
                  <a:txBody>
                    <a:bodyPr/>
                    <a:lstStyle/>
                    <a:p>
                      <a:r>
                        <a:rPr lang="en-GB" sz="1300"/>
                        <a:t>0.768</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109878385"/>
                  </a:ext>
                </a:extLst>
              </a:tr>
              <a:tr h="275982">
                <a:tc>
                  <a:txBody>
                    <a:bodyPr/>
                    <a:lstStyle/>
                    <a:p>
                      <a:r>
                        <a:rPr lang="en-GB" sz="1300"/>
                        <a:t>Level 6</a:t>
                      </a:r>
                    </a:p>
                  </a:txBody>
                  <a:tcPr/>
                </a:tc>
                <a:tc>
                  <a:txBody>
                    <a:bodyPr/>
                    <a:lstStyle/>
                    <a:p>
                      <a:r>
                        <a:rPr lang="en-GB" sz="1300"/>
                        <a:t>0.721</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1250469885"/>
                  </a:ext>
                </a:extLst>
              </a:tr>
              <a:tr h="275982">
                <a:tc>
                  <a:txBody>
                    <a:bodyPr/>
                    <a:lstStyle/>
                    <a:p>
                      <a:r>
                        <a:rPr lang="en-GB" sz="1300"/>
                        <a:t>Level 7</a:t>
                      </a:r>
                    </a:p>
                  </a:txBody>
                  <a:tcPr/>
                </a:tc>
                <a:tc>
                  <a:txBody>
                    <a:bodyPr/>
                    <a:lstStyle/>
                    <a:p>
                      <a:r>
                        <a:rPr lang="en-GB" sz="1300"/>
                        <a:t>0.577</a:t>
                      </a:r>
                    </a:p>
                  </a:txBody>
                  <a:tcPr/>
                </a:tc>
                <a:tc>
                  <a:txBody>
                    <a:bodyPr/>
                    <a:lstStyle/>
                    <a:p>
                      <a:endParaRPr lang="en-GB" sz="1300"/>
                    </a:p>
                  </a:txBody>
                  <a:tcPr/>
                </a:tc>
                <a:tc>
                  <a:txBody>
                    <a:bodyPr/>
                    <a:lstStyle/>
                    <a:p>
                      <a:endParaRPr lang="en-GB" sz="1300"/>
                    </a:p>
                  </a:txBody>
                  <a:tcPr/>
                </a:tc>
                <a:tc>
                  <a:txBody>
                    <a:bodyPr/>
                    <a:lstStyle/>
                    <a:p>
                      <a:endParaRPr lang="en-GB" sz="1300" dirty="0"/>
                    </a:p>
                  </a:txBody>
                  <a:tcPr/>
                </a:tc>
                <a:extLst>
                  <a:ext uri="{0D108BD9-81ED-4DB2-BD59-A6C34878D82A}">
                    <a16:rowId xmlns:a16="http://schemas.microsoft.com/office/drawing/2014/main" val="3084160441"/>
                  </a:ext>
                </a:extLst>
              </a:tr>
            </a:tbl>
          </a:graphicData>
        </a:graphic>
      </p:graphicFrame>
      <p:sp>
        <p:nvSpPr>
          <p:cNvPr id="10" name="Rectangle 1">
            <a:extLst>
              <a:ext uri="{FF2B5EF4-FFF2-40B4-BE49-F238E27FC236}">
                <a16:creationId xmlns:a16="http://schemas.microsoft.com/office/drawing/2014/main" id="{58936C8F-A778-4695-9BF6-F90AD759B4D8}"/>
              </a:ext>
            </a:extLst>
          </p:cNvPr>
          <p:cNvSpPr>
            <a:spLocks noChangeArrowheads="1"/>
          </p:cNvSpPr>
          <p:nvPr/>
        </p:nvSpPr>
        <p:spPr bwMode="auto">
          <a:xfrm>
            <a:off x="5315274" y="368300"/>
            <a:ext cx="3960488" cy="29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a:ln>
                  <a:noFill/>
                </a:ln>
                <a:solidFill>
                  <a:schemeClr val="tx1"/>
                </a:solidFill>
                <a:effectLst/>
                <a:latin typeface="Avenir Next LT Pro" panose="020B0504020202020204" pitchFamily="34" charset="0"/>
                <a:ea typeface="Calibri" panose="020F0502020204030204" pitchFamily="34" charset="0"/>
                <a:cs typeface="Arial" panose="020B0604020202020204" pitchFamily="34" charset="0"/>
              </a:rPr>
              <a:t>Baseline Health-Related Quality of Life Scores</a:t>
            </a:r>
            <a:r>
              <a:rPr kumimoji="0" lang="en-GB" altLang="en-US" sz="1300" b="0" i="0" u="none" strike="noStrike" cap="none" normalizeH="0" baseline="0">
                <a:ln>
                  <a:noFill/>
                </a:ln>
                <a:solidFill>
                  <a:srgbClr val="FFFFFF"/>
                </a:solidFill>
                <a:effectLst/>
                <a:latin typeface="Avenir Next LT Pro" panose="020B0504020202020204" pitchFamily="34" charset="0"/>
                <a:ea typeface="Calibri" panose="020F0502020204030204" pitchFamily="34" charset="0"/>
                <a:cs typeface="Arial" panose="020B0604020202020204" pitchFamily="34" charset="0"/>
              </a:rPr>
              <a:t>.</a:t>
            </a:r>
            <a:endParaRPr kumimoji="0" lang="en-GB" altLang="en-US" sz="1300" b="0" i="0" u="none" strike="noStrike" cap="none" normalizeH="0" baseline="0">
              <a:ln>
                <a:noFill/>
              </a:ln>
              <a:solidFill>
                <a:schemeClr val="tx1"/>
              </a:solidFill>
              <a:effectLst/>
              <a:latin typeface="Avenir Next LT Pro" panose="020B0504020202020204" pitchFamily="34" charset="0"/>
            </a:endParaRPr>
          </a:p>
        </p:txBody>
      </p:sp>
      <p:graphicFrame>
        <p:nvGraphicFramePr>
          <p:cNvPr id="8" name="Content Placeholder 7" descr="Bar chart showing baseline health literacy levels for the 13 apprenticeships. Bars display baseline health literacy levels for males ad females in each apprenticeship training level. Findings described in the text.">
            <a:extLst>
              <a:ext uri="{FF2B5EF4-FFF2-40B4-BE49-F238E27FC236}">
                <a16:creationId xmlns:a16="http://schemas.microsoft.com/office/drawing/2014/main" id="{836679BC-15FC-4B08-880C-11C4D794F6B4}"/>
              </a:ext>
            </a:extLst>
          </p:cNvPr>
          <p:cNvGraphicFramePr>
            <a:graphicFrameLocks noGrp="1"/>
          </p:cNvGraphicFramePr>
          <p:nvPr>
            <p:ph sz="quarter" idx="10"/>
            <p:extLst>
              <p:ext uri="{D42A27DB-BD31-4B8C-83A1-F6EECF244321}">
                <p14:modId xmlns:p14="http://schemas.microsoft.com/office/powerpoint/2010/main" val="3143225193"/>
              </p:ext>
            </p:extLst>
          </p:nvPr>
        </p:nvGraphicFramePr>
        <p:xfrm>
          <a:off x="528638" y="2895600"/>
          <a:ext cx="4254500" cy="22844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86F681FF-8E53-4302-9F9D-0E7EEC84CA6C}"/>
              </a:ext>
            </a:extLst>
          </p:cNvPr>
          <p:cNvSpPr>
            <a:spLocks noGrp="1"/>
          </p:cNvSpPr>
          <p:nvPr>
            <p:ph type="body" sz="quarter" idx="12"/>
          </p:nvPr>
        </p:nvSpPr>
        <p:spPr>
          <a:xfrm>
            <a:off x="439738" y="368300"/>
            <a:ext cx="4640262" cy="2667000"/>
          </a:xfrm>
        </p:spPr>
        <p:txBody>
          <a:bodyPr>
            <a:normAutofit/>
          </a:bodyPr>
          <a:lstStyle/>
          <a:p>
            <a:pPr>
              <a:spcBef>
                <a:spcPts val="400"/>
              </a:spcBef>
            </a:pPr>
            <a:r>
              <a:rPr lang="en-GB" b="1"/>
              <a:t>3.4.4 Sample characteristics</a:t>
            </a:r>
          </a:p>
          <a:p>
            <a:pPr>
              <a:spcBef>
                <a:spcPts val="400"/>
              </a:spcBef>
            </a:pPr>
            <a:r>
              <a:rPr lang="en-GB"/>
              <a:t>Of the apprentices that did take part in the course and complete the quantitative surveys, 13 participants completed the baseline survey – 4 male and 9 female.  There was no clear pattern in baseline literacy levels by level of apprenticeship training.</a:t>
            </a:r>
          </a:p>
          <a:p>
            <a:pPr>
              <a:spcBef>
                <a:spcPts val="400"/>
              </a:spcBef>
            </a:pPr>
            <a:r>
              <a:rPr lang="en-GB"/>
              <a:t>Of note, prior to starting the training, 4/13 (31%) participants had a baseline health literacy level equivalent to level 1, 2/13 (15%) scored level 2, and 7/13 (54%) scored the highest level of health literacy (level 3).  In terms of health-related quality of life, the following were reported (quality of life scored on a 0 to 1 scale, with 1 reflecting a state of perfect health, and zero equivalent to dead).</a:t>
            </a:r>
          </a:p>
        </p:txBody>
      </p:sp>
      <p:sp>
        <p:nvSpPr>
          <p:cNvPr id="2" name="Title 1">
            <a:extLst>
              <a:ext uri="{FF2B5EF4-FFF2-40B4-BE49-F238E27FC236}">
                <a16:creationId xmlns:a16="http://schemas.microsoft.com/office/drawing/2014/main" id="{F76FCE84-8F78-40DD-B3C3-A5D211352BD5}"/>
              </a:ext>
              <a:ext uri="{C183D7F6-B498-43B3-948B-1728B52AA6E4}">
                <adec:decorative xmlns:adec="http://schemas.microsoft.com/office/drawing/2017/decorative" val="1"/>
              </a:ext>
            </a:extLst>
          </p:cNvPr>
          <p:cNvSpPr>
            <a:spLocks noGrp="1"/>
          </p:cNvSpPr>
          <p:nvPr>
            <p:ph type="title"/>
          </p:nvPr>
        </p:nvSpPr>
        <p:spPr>
          <a:xfrm>
            <a:off x="439738" y="-1412877"/>
            <a:ext cx="8543925" cy="1325563"/>
          </a:xfrm>
        </p:spPr>
        <p:txBody>
          <a:bodyPr/>
          <a:lstStyle/>
          <a:p>
            <a:r>
              <a:rPr lang="en-GB" b="0"/>
              <a:t>Sample Characteristics at Baseline</a:t>
            </a:r>
          </a:p>
        </p:txBody>
      </p:sp>
    </p:spTree>
    <p:extLst>
      <p:ext uri="{BB962C8B-B14F-4D97-AF65-F5344CB8AC3E}">
        <p14:creationId xmlns:p14="http://schemas.microsoft.com/office/powerpoint/2010/main" val="160645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7C9C-92E8-4F77-B3A6-09D5E369D950}"/>
              </a:ext>
            </a:extLst>
          </p:cNvPr>
          <p:cNvSpPr>
            <a:spLocks noGrp="1"/>
          </p:cNvSpPr>
          <p:nvPr>
            <p:ph type="title"/>
          </p:nvPr>
        </p:nvSpPr>
        <p:spPr/>
        <p:txBody>
          <a:bodyPr>
            <a:normAutofit/>
          </a:bodyPr>
          <a:lstStyle/>
          <a:p>
            <a:r>
              <a:rPr lang="en-GB" sz="2000"/>
              <a:t>Executive Summary</a:t>
            </a:r>
            <a:br>
              <a:rPr lang="en-GB" sz="2000"/>
            </a:br>
            <a:r>
              <a:rPr lang="en-GB" sz="2000"/>
              <a:t>Recommendations</a:t>
            </a:r>
          </a:p>
        </p:txBody>
      </p:sp>
      <p:sp>
        <p:nvSpPr>
          <p:cNvPr id="5" name="Text Placeholder 4">
            <a:extLst>
              <a:ext uri="{FF2B5EF4-FFF2-40B4-BE49-F238E27FC236}">
                <a16:creationId xmlns:a16="http://schemas.microsoft.com/office/drawing/2014/main" id="{C0ED5D68-0F36-4E51-BA56-B8226277E518}"/>
              </a:ext>
            </a:extLst>
          </p:cNvPr>
          <p:cNvSpPr>
            <a:spLocks noGrp="1"/>
          </p:cNvSpPr>
          <p:nvPr>
            <p:ph type="body" sz="quarter" idx="12"/>
          </p:nvPr>
        </p:nvSpPr>
        <p:spPr>
          <a:xfrm>
            <a:off x="439738" y="1070811"/>
            <a:ext cx="8980988" cy="4225089"/>
          </a:xfrm>
        </p:spPr>
        <p:txBody>
          <a:bodyPr>
            <a:normAutofit fontScale="92500" lnSpcReduction="20000"/>
          </a:bodyPr>
          <a:lstStyle/>
          <a:p>
            <a:pPr marL="342900" indent="-342900">
              <a:lnSpc>
                <a:spcPct val="120000"/>
              </a:lnSpc>
              <a:spcBef>
                <a:spcPts val="300"/>
              </a:spcBef>
              <a:buFont typeface="+mj-lt"/>
              <a:buAutoNum type="arabicPeriod"/>
            </a:pPr>
            <a:r>
              <a:rPr lang="en-GB"/>
              <a:t>Develop </a:t>
            </a:r>
            <a:r>
              <a:rPr lang="en-GB" b="1"/>
              <a:t>strong relationships and communication with stakeholders and partners </a:t>
            </a:r>
            <a:r>
              <a:rPr lang="en-GB"/>
              <a:t>as many solutions are already out there, or could be achieved through partnership working, so strong relationships and communication are key.</a:t>
            </a:r>
          </a:p>
          <a:p>
            <a:pPr marL="342900" indent="-342900">
              <a:lnSpc>
                <a:spcPct val="120000"/>
              </a:lnSpc>
              <a:spcBef>
                <a:spcPts val="300"/>
              </a:spcBef>
              <a:buFont typeface="+mj-lt"/>
              <a:buAutoNum type="arabicPeriod"/>
            </a:pPr>
            <a:r>
              <a:rPr lang="en-GB"/>
              <a:t>Work </a:t>
            </a:r>
            <a:r>
              <a:rPr lang="en-GB" b="1"/>
              <a:t>collaboratively from the outset </a:t>
            </a:r>
            <a:r>
              <a:rPr lang="en-GB"/>
              <a:t>with colleagues from other departments, and with partner organisations and stakeholders. This ensures that the solutions produced are suitable for how corporate processes work in reality.</a:t>
            </a:r>
          </a:p>
          <a:p>
            <a:pPr marL="342900" indent="-342900">
              <a:lnSpc>
                <a:spcPct val="120000"/>
              </a:lnSpc>
              <a:spcBef>
                <a:spcPts val="300"/>
              </a:spcBef>
              <a:buFont typeface="+mj-lt"/>
              <a:buAutoNum type="arabicPeriod"/>
            </a:pPr>
            <a:r>
              <a:rPr lang="en-GB"/>
              <a:t>Ensure a </a:t>
            </a:r>
            <a:r>
              <a:rPr lang="en-GB" b="1"/>
              <a:t>variety of people are involved with the development of solutions. </a:t>
            </a:r>
            <a:r>
              <a:rPr lang="en-GB"/>
              <a:t>This includes scientific and theoretical experts, subject experts, those experienced in practical applications and real world settings. This will ensure that solutions are scientifically robust whilst still being logistically feasible to implement.</a:t>
            </a:r>
          </a:p>
          <a:p>
            <a:pPr marL="342900" indent="-342900">
              <a:lnSpc>
                <a:spcPct val="120000"/>
              </a:lnSpc>
              <a:spcBef>
                <a:spcPts val="300"/>
              </a:spcBef>
              <a:buFont typeface="+mj-lt"/>
              <a:buAutoNum type="arabicPeriod"/>
            </a:pPr>
            <a:r>
              <a:rPr lang="en-GB"/>
              <a:t>Be patient as the </a:t>
            </a:r>
            <a:r>
              <a:rPr lang="en-GB" b="1"/>
              <a:t>development of robust solutions takes time. </a:t>
            </a:r>
            <a:r>
              <a:rPr lang="en-GB"/>
              <a:t>Need to scope existing evidence and solutions, explore ideas, validate plans, test and refine the solution, gain feedback, and evaluate. Separating the project up into parts can help ensure that each phase influences the next and allows for the plan to evolve over time.</a:t>
            </a:r>
          </a:p>
          <a:p>
            <a:pPr marL="342900" indent="-342900">
              <a:lnSpc>
                <a:spcPct val="120000"/>
              </a:lnSpc>
              <a:spcBef>
                <a:spcPts val="300"/>
              </a:spcBef>
              <a:buFont typeface="+mj-lt"/>
              <a:buAutoNum type="arabicPeriod"/>
            </a:pPr>
            <a:r>
              <a:rPr lang="en-GB"/>
              <a:t>Utilise </a:t>
            </a:r>
            <a:r>
              <a:rPr lang="en-GB" b="1"/>
              <a:t>participation-observation research techniques </a:t>
            </a:r>
            <a:r>
              <a:rPr lang="en-GB"/>
              <a:t>to gather insights from real world settings.</a:t>
            </a:r>
          </a:p>
          <a:p>
            <a:pPr marL="342900" indent="-342900">
              <a:lnSpc>
                <a:spcPct val="120000"/>
              </a:lnSpc>
              <a:spcBef>
                <a:spcPts val="300"/>
              </a:spcBef>
              <a:buFont typeface="+mj-lt"/>
              <a:buAutoNum type="arabicPeriod"/>
            </a:pPr>
            <a:r>
              <a:rPr lang="en-GB"/>
              <a:t>Initially </a:t>
            </a:r>
            <a:r>
              <a:rPr lang="en-GB" b="1"/>
              <a:t>map existing processes before developing solutions</a:t>
            </a:r>
            <a:r>
              <a:rPr lang="en-GB"/>
              <a:t>. Identify opportunities and potential challenges. A solution that doesn’t fit into this existing process will likely not be adopted.</a:t>
            </a:r>
          </a:p>
          <a:p>
            <a:pPr marL="342900" indent="-342900">
              <a:lnSpc>
                <a:spcPct val="120000"/>
              </a:lnSpc>
              <a:spcBef>
                <a:spcPts val="300"/>
              </a:spcBef>
              <a:buFont typeface="+mj-lt"/>
              <a:buAutoNum type="arabicPeriod"/>
            </a:pPr>
            <a:r>
              <a:rPr lang="en-GB"/>
              <a:t>Consider solutions from the </a:t>
            </a:r>
            <a:r>
              <a:rPr lang="en-GB" b="1"/>
              <a:t>perspective of diverse people </a:t>
            </a:r>
            <a:r>
              <a:rPr lang="en-GB"/>
              <a:t>at every stage of the process, and capture feedback from a wide variety of people, to ensure that the solution is as effective as possible.</a:t>
            </a:r>
          </a:p>
          <a:p>
            <a:pPr marL="342900" indent="-342900">
              <a:lnSpc>
                <a:spcPct val="120000"/>
              </a:lnSpc>
              <a:spcBef>
                <a:spcPts val="300"/>
              </a:spcBef>
              <a:buFont typeface="+mj-lt"/>
              <a:buAutoNum type="arabicPeriod"/>
            </a:pPr>
            <a:r>
              <a:rPr lang="en-GB"/>
              <a:t>Create </a:t>
            </a:r>
            <a:r>
              <a:rPr lang="en-GB" b="1"/>
              <a:t>living documents that evolve</a:t>
            </a:r>
            <a:r>
              <a:rPr lang="en-GB"/>
              <a:t>, rather than static tools, to allow for guidance and policy that continuously develop.</a:t>
            </a:r>
          </a:p>
          <a:p>
            <a:pPr marL="342900" indent="-342900">
              <a:lnSpc>
                <a:spcPct val="120000"/>
              </a:lnSpc>
              <a:spcBef>
                <a:spcPts val="300"/>
              </a:spcBef>
              <a:buFont typeface="+mj-lt"/>
              <a:buAutoNum type="arabicPeriod"/>
            </a:pPr>
            <a:r>
              <a:rPr lang="en-GB"/>
              <a:t>Ensure </a:t>
            </a:r>
            <a:r>
              <a:rPr lang="en-GB" b="1"/>
              <a:t>that briefs for product development and partner relationships are clear</a:t>
            </a:r>
            <a:r>
              <a:rPr lang="en-GB"/>
              <a:t>, manage expectations, and regularly review and refine the brief as things evolve.</a:t>
            </a:r>
          </a:p>
          <a:p>
            <a:pPr marL="342900" indent="-342900">
              <a:lnSpc>
                <a:spcPct val="120000"/>
              </a:lnSpc>
              <a:spcBef>
                <a:spcPts val="300"/>
              </a:spcBef>
              <a:buFont typeface="+mj-lt"/>
              <a:buAutoNum type="arabicPeriod"/>
            </a:pPr>
            <a:r>
              <a:rPr lang="en-GB"/>
              <a:t>Ensure </a:t>
            </a:r>
            <a:r>
              <a:rPr lang="en-GB" b="1"/>
              <a:t>adequate resources to address diversity in content and delivery</a:t>
            </a:r>
            <a:r>
              <a:rPr lang="en-GB"/>
              <a:t>, and to ensure the resources are interactive and engaging, and use a range of formats to promote accessibility.</a:t>
            </a:r>
          </a:p>
        </p:txBody>
      </p:sp>
    </p:spTree>
    <p:extLst>
      <p:ext uri="{BB962C8B-B14F-4D97-AF65-F5344CB8AC3E}">
        <p14:creationId xmlns:p14="http://schemas.microsoft.com/office/powerpoint/2010/main" val="3456995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F5B9A54-68E7-4981-AA9A-F66D11964040}"/>
              </a:ext>
            </a:extLst>
          </p:cNvPr>
          <p:cNvSpPr txBox="1"/>
          <p:nvPr/>
        </p:nvSpPr>
        <p:spPr>
          <a:xfrm>
            <a:off x="5315275" y="5531792"/>
            <a:ext cx="4150988" cy="430887"/>
          </a:xfrm>
          <a:prstGeom prst="rect">
            <a:avLst/>
          </a:prstGeom>
          <a:noFill/>
        </p:spPr>
        <p:txBody>
          <a:bodyPr wrap="square" rtlCol="0">
            <a:spAutoFit/>
          </a:bodyPr>
          <a:lstStyle/>
          <a:p>
            <a:r>
              <a:rPr lang="en-GB" sz="1100">
                <a:latin typeface="Avenir Next LT Pro" panose="020B0504020202020204" pitchFamily="34" charset="0"/>
              </a:rPr>
              <a:t>*These scores have been generated using the EQ5D-3L crosswalk value set.</a:t>
            </a:r>
          </a:p>
        </p:txBody>
      </p:sp>
      <p:graphicFrame>
        <p:nvGraphicFramePr>
          <p:cNvPr id="9" name="Table 9" descr="Table showing the baseline health related quality of live scores as generated using the EQ5D-3L crosswalk value set. Table shows the individual scores, and the average scores for each apprenticeship training level. Findings described in the text.">
            <a:extLst>
              <a:ext uri="{FF2B5EF4-FFF2-40B4-BE49-F238E27FC236}">
                <a16:creationId xmlns:a16="http://schemas.microsoft.com/office/drawing/2014/main" id="{5345C2EB-7D12-429C-9037-ABFF9D9678E5}"/>
              </a:ext>
            </a:extLst>
          </p:cNvPr>
          <p:cNvGraphicFramePr>
            <a:graphicFrameLocks noGrp="1"/>
          </p:cNvGraphicFramePr>
          <p:nvPr>
            <p:ph sz="quarter" idx="11"/>
            <p:extLst>
              <p:ext uri="{D42A27DB-BD31-4B8C-83A1-F6EECF244321}">
                <p14:modId xmlns:p14="http://schemas.microsoft.com/office/powerpoint/2010/main" val="2141804825"/>
              </p:ext>
            </p:extLst>
          </p:nvPr>
        </p:nvGraphicFramePr>
        <p:xfrm>
          <a:off x="5315274" y="1096090"/>
          <a:ext cx="4163688" cy="4502070"/>
        </p:xfrm>
        <a:graphic>
          <a:graphicData uri="http://schemas.openxmlformats.org/drawingml/2006/table">
            <a:tbl>
              <a:tblPr firstRow="1" bandRow="1">
                <a:tableStyleId>{00A15C55-8517-42AA-B614-E9B94910E393}</a:tableStyleId>
              </a:tblPr>
              <a:tblGrid>
                <a:gridCol w="1060126">
                  <a:extLst>
                    <a:ext uri="{9D8B030D-6E8A-4147-A177-3AD203B41FA5}">
                      <a16:colId xmlns:a16="http://schemas.microsoft.com/office/drawing/2014/main" val="222675279"/>
                    </a:ext>
                  </a:extLst>
                </a:gridCol>
                <a:gridCol w="889000">
                  <a:extLst>
                    <a:ext uri="{9D8B030D-6E8A-4147-A177-3AD203B41FA5}">
                      <a16:colId xmlns:a16="http://schemas.microsoft.com/office/drawing/2014/main" val="1488621739"/>
                    </a:ext>
                  </a:extLst>
                </a:gridCol>
                <a:gridCol w="220980">
                  <a:extLst>
                    <a:ext uri="{9D8B030D-6E8A-4147-A177-3AD203B41FA5}">
                      <a16:colId xmlns:a16="http://schemas.microsoft.com/office/drawing/2014/main" val="1428233502"/>
                    </a:ext>
                  </a:extLst>
                </a:gridCol>
                <a:gridCol w="1049020">
                  <a:extLst>
                    <a:ext uri="{9D8B030D-6E8A-4147-A177-3AD203B41FA5}">
                      <a16:colId xmlns:a16="http://schemas.microsoft.com/office/drawing/2014/main" val="2323945318"/>
                    </a:ext>
                  </a:extLst>
                </a:gridCol>
                <a:gridCol w="944562">
                  <a:extLst>
                    <a:ext uri="{9D8B030D-6E8A-4147-A177-3AD203B41FA5}">
                      <a16:colId xmlns:a16="http://schemas.microsoft.com/office/drawing/2014/main" val="600946502"/>
                    </a:ext>
                  </a:extLst>
                </a:gridCol>
              </a:tblGrid>
              <a:tr h="275510">
                <a:tc gridSpan="2">
                  <a:txBody>
                    <a:bodyPr/>
                    <a:lstStyle/>
                    <a:p>
                      <a:pPr algn="ctr"/>
                      <a:r>
                        <a:rPr lang="en-GB" sz="1300" b="1">
                          <a:solidFill>
                            <a:schemeClr val="tx1"/>
                          </a:solidFill>
                        </a:rPr>
                        <a:t>Individual Scores</a:t>
                      </a:r>
                    </a:p>
                  </a:txBody>
                  <a:tcPr/>
                </a:tc>
                <a:tc hMerge="1">
                  <a:txBody>
                    <a:bodyPr/>
                    <a:lstStyle/>
                    <a:p>
                      <a:endParaRPr lang="en-GB" sz="1300"/>
                    </a:p>
                  </a:txBody>
                  <a:tcPr/>
                </a:tc>
                <a:tc>
                  <a:txBody>
                    <a:bodyPr/>
                    <a:lstStyle/>
                    <a:p>
                      <a:endParaRPr lang="en-GB" sz="1300" b="1">
                        <a:solidFill>
                          <a:schemeClr val="tx1"/>
                        </a:solidFill>
                      </a:endParaRPr>
                    </a:p>
                  </a:txBody>
                  <a:tcPr/>
                </a:tc>
                <a:tc gridSpan="2">
                  <a:txBody>
                    <a:bodyPr/>
                    <a:lstStyle/>
                    <a:p>
                      <a:pPr algn="ctr"/>
                      <a:r>
                        <a:rPr lang="en-GB" sz="1300" b="1">
                          <a:solidFill>
                            <a:schemeClr val="tx1"/>
                          </a:solidFill>
                        </a:rPr>
                        <a:t>Average Scores</a:t>
                      </a:r>
                    </a:p>
                  </a:txBody>
                  <a:tcPr/>
                </a:tc>
                <a:tc hMerge="1">
                  <a:txBody>
                    <a:bodyPr/>
                    <a:lstStyle/>
                    <a:p>
                      <a:endParaRPr lang="en-GB" sz="1300"/>
                    </a:p>
                  </a:txBody>
                  <a:tcPr/>
                </a:tc>
                <a:extLst>
                  <a:ext uri="{0D108BD9-81ED-4DB2-BD59-A6C34878D82A}">
                    <a16:rowId xmlns:a16="http://schemas.microsoft.com/office/drawing/2014/main" val="2545030609"/>
                  </a:ext>
                </a:extLst>
              </a:tr>
              <a:tr h="448230">
                <a:tc>
                  <a:txBody>
                    <a:bodyPr/>
                    <a:lstStyle/>
                    <a:p>
                      <a:r>
                        <a:rPr lang="en-GB" sz="1100"/>
                        <a:t>Apprenticeship</a:t>
                      </a:r>
                      <a:r>
                        <a:rPr lang="en-GB" sz="1100" baseline="0"/>
                        <a:t> training level</a:t>
                      </a:r>
                      <a:endParaRPr lang="en-GB" sz="1100"/>
                    </a:p>
                  </a:txBody>
                  <a:tcPr/>
                </a:tc>
                <a:tc>
                  <a:txBody>
                    <a:bodyPr/>
                    <a:lstStyle/>
                    <a:p>
                      <a:r>
                        <a:rPr lang="en-GB" sz="1100"/>
                        <a:t>Utility Score</a:t>
                      </a:r>
                    </a:p>
                    <a:p>
                      <a:r>
                        <a:rPr lang="en-GB" sz="1100"/>
                        <a:t>(0-1 scale)*</a:t>
                      </a:r>
                    </a:p>
                  </a:txBody>
                  <a:tcPr/>
                </a:tc>
                <a:tc>
                  <a:txBody>
                    <a:bodyPr/>
                    <a:lstStyle/>
                    <a:p>
                      <a:endParaRPr lang="en-GB" sz="1100"/>
                    </a:p>
                  </a:txBody>
                  <a:tcPr/>
                </a:tc>
                <a:tc>
                  <a:txBody>
                    <a:bodyPr/>
                    <a:lstStyle/>
                    <a:p>
                      <a:r>
                        <a:rPr lang="en-GB" sz="1100"/>
                        <a:t>Apprenticeship training level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Utility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(0-1 scale)*</a:t>
                      </a:r>
                    </a:p>
                  </a:txBody>
                  <a:tcPr/>
                </a:tc>
                <a:extLst>
                  <a:ext uri="{0D108BD9-81ED-4DB2-BD59-A6C34878D82A}">
                    <a16:rowId xmlns:a16="http://schemas.microsoft.com/office/drawing/2014/main" val="3174689160"/>
                  </a:ext>
                </a:extLst>
              </a:tr>
              <a:tr h="275982">
                <a:tc>
                  <a:txBody>
                    <a:bodyPr/>
                    <a:lstStyle/>
                    <a:p>
                      <a:r>
                        <a:rPr lang="en-GB" sz="1300"/>
                        <a:t>Level 3</a:t>
                      </a:r>
                    </a:p>
                  </a:txBody>
                  <a:tcPr/>
                </a:tc>
                <a:tc>
                  <a:txBody>
                    <a:bodyPr/>
                    <a:lstStyle/>
                    <a:p>
                      <a:r>
                        <a:rPr lang="en-GB" sz="1300"/>
                        <a:t>0.320</a:t>
                      </a:r>
                    </a:p>
                  </a:txBody>
                  <a:tcPr/>
                </a:tc>
                <a:tc>
                  <a:txBody>
                    <a:bodyPr/>
                    <a:lstStyle/>
                    <a:p>
                      <a:endParaRPr lang="en-GB" sz="1300"/>
                    </a:p>
                  </a:txBody>
                  <a:tcPr/>
                </a:tc>
                <a:tc>
                  <a:txBody>
                    <a:bodyPr/>
                    <a:lstStyle/>
                    <a:p>
                      <a:r>
                        <a:rPr lang="en-GB" sz="1300"/>
                        <a:t>Level 3</a:t>
                      </a:r>
                    </a:p>
                  </a:txBody>
                  <a:tcPr/>
                </a:tc>
                <a:tc>
                  <a:txBody>
                    <a:bodyPr/>
                    <a:lstStyle/>
                    <a:p>
                      <a:r>
                        <a:rPr lang="en-GB" sz="1300"/>
                        <a:t>0.609</a:t>
                      </a:r>
                    </a:p>
                  </a:txBody>
                  <a:tcPr/>
                </a:tc>
                <a:extLst>
                  <a:ext uri="{0D108BD9-81ED-4DB2-BD59-A6C34878D82A}">
                    <a16:rowId xmlns:a16="http://schemas.microsoft.com/office/drawing/2014/main" val="1667731845"/>
                  </a:ext>
                </a:extLst>
              </a:tr>
              <a:tr h="275982">
                <a:tc>
                  <a:txBody>
                    <a:bodyPr/>
                    <a:lstStyle/>
                    <a:p>
                      <a:r>
                        <a:rPr lang="en-GB" sz="1300"/>
                        <a:t>Level 3</a:t>
                      </a:r>
                    </a:p>
                  </a:txBody>
                  <a:tcPr/>
                </a:tc>
                <a:tc>
                  <a:txBody>
                    <a:bodyPr/>
                    <a:lstStyle/>
                    <a:p>
                      <a:r>
                        <a:rPr lang="en-GB" sz="1300"/>
                        <a:t>1.000</a:t>
                      </a:r>
                    </a:p>
                  </a:txBody>
                  <a:tcPr/>
                </a:tc>
                <a:tc>
                  <a:txBody>
                    <a:bodyPr/>
                    <a:lstStyle/>
                    <a:p>
                      <a:endParaRPr lang="en-GB" sz="1300"/>
                    </a:p>
                  </a:txBody>
                  <a:tcPr/>
                </a:tc>
                <a:tc>
                  <a:txBody>
                    <a:bodyPr/>
                    <a:lstStyle/>
                    <a:p>
                      <a:r>
                        <a:rPr lang="en-GB" sz="1300"/>
                        <a:t>Level</a:t>
                      </a:r>
                      <a:r>
                        <a:rPr lang="en-GB" sz="1300" baseline="0"/>
                        <a:t> 4</a:t>
                      </a:r>
                      <a:endParaRPr lang="en-GB" sz="1300"/>
                    </a:p>
                  </a:txBody>
                  <a:tcPr/>
                </a:tc>
                <a:tc>
                  <a:txBody>
                    <a:bodyPr/>
                    <a:lstStyle/>
                    <a:p>
                      <a:r>
                        <a:rPr lang="en-GB" sz="1300"/>
                        <a:t>0.806</a:t>
                      </a:r>
                    </a:p>
                  </a:txBody>
                  <a:tcPr/>
                </a:tc>
                <a:extLst>
                  <a:ext uri="{0D108BD9-81ED-4DB2-BD59-A6C34878D82A}">
                    <a16:rowId xmlns:a16="http://schemas.microsoft.com/office/drawing/2014/main" val="4029073516"/>
                  </a:ext>
                </a:extLst>
              </a:tr>
              <a:tr h="275982">
                <a:tc>
                  <a:txBody>
                    <a:bodyPr/>
                    <a:lstStyle/>
                    <a:p>
                      <a:r>
                        <a:rPr lang="en-GB" sz="1300"/>
                        <a:t>Level</a:t>
                      </a:r>
                      <a:r>
                        <a:rPr lang="en-GB" sz="1300" baseline="0"/>
                        <a:t> 3</a:t>
                      </a:r>
                      <a:endParaRPr lang="en-GB" sz="1300"/>
                    </a:p>
                  </a:txBody>
                  <a:tcPr/>
                </a:tc>
                <a:tc>
                  <a:txBody>
                    <a:bodyPr/>
                    <a:lstStyle/>
                    <a:p>
                      <a:r>
                        <a:rPr lang="en-GB" sz="1300"/>
                        <a:t>0.795</a:t>
                      </a:r>
                    </a:p>
                  </a:txBody>
                  <a:tcPr/>
                </a:tc>
                <a:tc>
                  <a:txBody>
                    <a:bodyPr/>
                    <a:lstStyle/>
                    <a:p>
                      <a:endParaRPr lang="en-GB" sz="1300"/>
                    </a:p>
                  </a:txBody>
                  <a:tcPr/>
                </a:tc>
                <a:tc>
                  <a:txBody>
                    <a:bodyPr/>
                    <a:lstStyle/>
                    <a:p>
                      <a:r>
                        <a:rPr lang="en-GB" sz="1300"/>
                        <a:t>Level 5</a:t>
                      </a:r>
                    </a:p>
                  </a:txBody>
                  <a:tcPr/>
                </a:tc>
                <a:tc>
                  <a:txBody>
                    <a:bodyPr/>
                    <a:lstStyle/>
                    <a:p>
                      <a:r>
                        <a:rPr lang="en-GB" sz="1300"/>
                        <a:t>0.695</a:t>
                      </a:r>
                    </a:p>
                  </a:txBody>
                  <a:tcPr/>
                </a:tc>
                <a:extLst>
                  <a:ext uri="{0D108BD9-81ED-4DB2-BD59-A6C34878D82A}">
                    <a16:rowId xmlns:a16="http://schemas.microsoft.com/office/drawing/2014/main" val="1003633958"/>
                  </a:ext>
                </a:extLst>
              </a:tr>
              <a:tr h="275982">
                <a:tc>
                  <a:txBody>
                    <a:bodyPr/>
                    <a:lstStyle/>
                    <a:p>
                      <a:r>
                        <a:rPr lang="en-GB" sz="1300"/>
                        <a:t>Level 3</a:t>
                      </a:r>
                    </a:p>
                  </a:txBody>
                  <a:tcPr/>
                </a:tc>
                <a:tc>
                  <a:txBody>
                    <a:bodyPr/>
                    <a:lstStyle/>
                    <a:p>
                      <a:r>
                        <a:rPr lang="en-GB" sz="1300"/>
                        <a:t>0.164</a:t>
                      </a:r>
                    </a:p>
                  </a:txBody>
                  <a:tcPr/>
                </a:tc>
                <a:tc>
                  <a:txBody>
                    <a:bodyPr/>
                    <a:lstStyle/>
                    <a:p>
                      <a:endParaRPr lang="en-GB" sz="1300"/>
                    </a:p>
                  </a:txBody>
                  <a:tcPr/>
                </a:tc>
                <a:tc>
                  <a:txBody>
                    <a:bodyPr/>
                    <a:lstStyle/>
                    <a:p>
                      <a:r>
                        <a:rPr lang="en-GB" sz="1300"/>
                        <a:t>Level 6</a:t>
                      </a:r>
                    </a:p>
                  </a:txBody>
                  <a:tcPr/>
                </a:tc>
                <a:tc>
                  <a:txBody>
                    <a:bodyPr/>
                    <a:lstStyle/>
                    <a:p>
                      <a:r>
                        <a:rPr lang="en-GB" sz="1300"/>
                        <a:t>0.745</a:t>
                      </a:r>
                    </a:p>
                  </a:txBody>
                  <a:tcPr/>
                </a:tc>
                <a:extLst>
                  <a:ext uri="{0D108BD9-81ED-4DB2-BD59-A6C34878D82A}">
                    <a16:rowId xmlns:a16="http://schemas.microsoft.com/office/drawing/2014/main" val="4168107770"/>
                  </a:ext>
                </a:extLst>
              </a:tr>
              <a:tr h="275982">
                <a:tc>
                  <a:txBody>
                    <a:bodyPr/>
                    <a:lstStyle/>
                    <a:p>
                      <a:r>
                        <a:rPr lang="en-GB" sz="1300"/>
                        <a:t>Level 3</a:t>
                      </a:r>
                    </a:p>
                  </a:txBody>
                  <a:tcPr/>
                </a:tc>
                <a:tc>
                  <a:txBody>
                    <a:bodyPr/>
                    <a:lstStyle/>
                    <a:p>
                      <a:r>
                        <a:rPr lang="en-GB" sz="1300"/>
                        <a:t>0.768</a:t>
                      </a:r>
                    </a:p>
                  </a:txBody>
                  <a:tcPr/>
                </a:tc>
                <a:tc>
                  <a:txBody>
                    <a:bodyPr/>
                    <a:lstStyle/>
                    <a:p>
                      <a:endParaRPr lang="en-GB" sz="1300"/>
                    </a:p>
                  </a:txBody>
                  <a:tcPr/>
                </a:tc>
                <a:tc>
                  <a:txBody>
                    <a:bodyPr/>
                    <a:lstStyle/>
                    <a:p>
                      <a:r>
                        <a:rPr lang="en-GB" sz="1300"/>
                        <a:t>Level 7</a:t>
                      </a:r>
                    </a:p>
                  </a:txBody>
                  <a:tcPr/>
                </a:tc>
                <a:tc>
                  <a:txBody>
                    <a:bodyPr/>
                    <a:lstStyle/>
                    <a:p>
                      <a:r>
                        <a:rPr lang="en-GB" sz="1300"/>
                        <a:t>0.577</a:t>
                      </a:r>
                    </a:p>
                  </a:txBody>
                  <a:tcPr/>
                </a:tc>
                <a:extLst>
                  <a:ext uri="{0D108BD9-81ED-4DB2-BD59-A6C34878D82A}">
                    <a16:rowId xmlns:a16="http://schemas.microsoft.com/office/drawing/2014/main" val="1080352930"/>
                  </a:ext>
                </a:extLst>
              </a:tr>
              <a:tr h="275982">
                <a:tc>
                  <a:txBody>
                    <a:bodyPr/>
                    <a:lstStyle/>
                    <a:p>
                      <a:r>
                        <a:rPr lang="en-GB" sz="1300"/>
                        <a:t>Level 4</a:t>
                      </a:r>
                    </a:p>
                  </a:txBody>
                  <a:tcPr/>
                </a:tc>
                <a:tc>
                  <a:txBody>
                    <a:bodyPr/>
                    <a:lstStyle/>
                    <a:p>
                      <a:r>
                        <a:rPr lang="en-GB" sz="1300"/>
                        <a:t>1.000</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1017600845"/>
                  </a:ext>
                </a:extLst>
              </a:tr>
              <a:tr h="275982">
                <a:tc>
                  <a:txBody>
                    <a:bodyPr/>
                    <a:lstStyle/>
                    <a:p>
                      <a:r>
                        <a:rPr lang="en-GB" sz="1300"/>
                        <a:t>Level 4</a:t>
                      </a:r>
                    </a:p>
                  </a:txBody>
                  <a:tcPr/>
                </a:tc>
                <a:tc>
                  <a:txBody>
                    <a:bodyPr/>
                    <a:lstStyle/>
                    <a:p>
                      <a:r>
                        <a:rPr lang="en-GB" sz="1300"/>
                        <a:t>0.711</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3051924444"/>
                  </a:ext>
                </a:extLst>
              </a:tr>
              <a:tr h="275982">
                <a:tc>
                  <a:txBody>
                    <a:bodyPr/>
                    <a:lstStyle/>
                    <a:p>
                      <a:r>
                        <a:rPr lang="en-GB" sz="1300"/>
                        <a:t>Level 4</a:t>
                      </a:r>
                    </a:p>
                  </a:txBody>
                  <a:tcPr/>
                </a:tc>
                <a:tc>
                  <a:txBody>
                    <a:bodyPr/>
                    <a:lstStyle/>
                    <a:p>
                      <a:r>
                        <a:rPr lang="en-GB" sz="1300"/>
                        <a:t>0.708</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1663343227"/>
                  </a:ext>
                </a:extLst>
              </a:tr>
              <a:tr h="275982">
                <a:tc>
                  <a:txBody>
                    <a:bodyPr/>
                    <a:lstStyle/>
                    <a:p>
                      <a:r>
                        <a:rPr lang="en-GB" sz="1300"/>
                        <a:t>Level 5</a:t>
                      </a:r>
                    </a:p>
                  </a:txBody>
                  <a:tcPr/>
                </a:tc>
                <a:tc>
                  <a:txBody>
                    <a:bodyPr/>
                    <a:lstStyle/>
                    <a:p>
                      <a:r>
                        <a:rPr lang="en-GB" sz="1300"/>
                        <a:t>0.736</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3847277149"/>
                  </a:ext>
                </a:extLst>
              </a:tr>
              <a:tr h="275982">
                <a:tc>
                  <a:txBody>
                    <a:bodyPr/>
                    <a:lstStyle/>
                    <a:p>
                      <a:r>
                        <a:rPr lang="en-GB" sz="1300"/>
                        <a:t>Level 5</a:t>
                      </a:r>
                    </a:p>
                  </a:txBody>
                  <a:tcPr/>
                </a:tc>
                <a:tc>
                  <a:txBody>
                    <a:bodyPr/>
                    <a:lstStyle/>
                    <a:p>
                      <a:r>
                        <a:rPr lang="en-GB" sz="1300"/>
                        <a:t>0.654</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610880925"/>
                  </a:ext>
                </a:extLst>
              </a:tr>
              <a:tr h="275982">
                <a:tc>
                  <a:txBody>
                    <a:bodyPr/>
                    <a:lstStyle/>
                    <a:p>
                      <a:r>
                        <a:rPr lang="en-GB" sz="1300"/>
                        <a:t>Level 6</a:t>
                      </a:r>
                    </a:p>
                  </a:txBody>
                  <a:tcPr/>
                </a:tc>
                <a:tc>
                  <a:txBody>
                    <a:bodyPr/>
                    <a:lstStyle/>
                    <a:p>
                      <a:r>
                        <a:rPr lang="en-GB" sz="1300"/>
                        <a:t>0.768</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109878385"/>
                  </a:ext>
                </a:extLst>
              </a:tr>
              <a:tr h="275982">
                <a:tc>
                  <a:txBody>
                    <a:bodyPr/>
                    <a:lstStyle/>
                    <a:p>
                      <a:r>
                        <a:rPr lang="en-GB" sz="1300"/>
                        <a:t>Level 6</a:t>
                      </a:r>
                    </a:p>
                  </a:txBody>
                  <a:tcPr/>
                </a:tc>
                <a:tc>
                  <a:txBody>
                    <a:bodyPr/>
                    <a:lstStyle/>
                    <a:p>
                      <a:r>
                        <a:rPr lang="en-GB" sz="1300"/>
                        <a:t>0.721</a:t>
                      </a:r>
                    </a:p>
                  </a:txBody>
                  <a:tcPr/>
                </a:tc>
                <a:tc>
                  <a:txBody>
                    <a:bodyPr/>
                    <a:lstStyle/>
                    <a:p>
                      <a:endParaRPr lang="en-GB" sz="1300"/>
                    </a:p>
                  </a:txBody>
                  <a:tcPr/>
                </a:tc>
                <a:tc>
                  <a:txBody>
                    <a:bodyPr/>
                    <a:lstStyle/>
                    <a:p>
                      <a:endParaRPr lang="en-GB" sz="1300"/>
                    </a:p>
                  </a:txBody>
                  <a:tcPr/>
                </a:tc>
                <a:tc>
                  <a:txBody>
                    <a:bodyPr/>
                    <a:lstStyle/>
                    <a:p>
                      <a:endParaRPr lang="en-GB" sz="1300"/>
                    </a:p>
                  </a:txBody>
                  <a:tcPr/>
                </a:tc>
                <a:extLst>
                  <a:ext uri="{0D108BD9-81ED-4DB2-BD59-A6C34878D82A}">
                    <a16:rowId xmlns:a16="http://schemas.microsoft.com/office/drawing/2014/main" val="1250469885"/>
                  </a:ext>
                </a:extLst>
              </a:tr>
              <a:tr h="275982">
                <a:tc>
                  <a:txBody>
                    <a:bodyPr/>
                    <a:lstStyle/>
                    <a:p>
                      <a:r>
                        <a:rPr lang="en-GB" sz="1300"/>
                        <a:t>Level 7</a:t>
                      </a:r>
                    </a:p>
                  </a:txBody>
                  <a:tcPr/>
                </a:tc>
                <a:tc>
                  <a:txBody>
                    <a:bodyPr/>
                    <a:lstStyle/>
                    <a:p>
                      <a:r>
                        <a:rPr lang="en-GB" sz="1300"/>
                        <a:t>0.577</a:t>
                      </a:r>
                    </a:p>
                  </a:txBody>
                  <a:tcPr/>
                </a:tc>
                <a:tc>
                  <a:txBody>
                    <a:bodyPr/>
                    <a:lstStyle/>
                    <a:p>
                      <a:endParaRPr lang="en-GB" sz="1300"/>
                    </a:p>
                  </a:txBody>
                  <a:tcPr/>
                </a:tc>
                <a:tc>
                  <a:txBody>
                    <a:bodyPr/>
                    <a:lstStyle/>
                    <a:p>
                      <a:endParaRPr lang="en-GB" sz="1300"/>
                    </a:p>
                  </a:txBody>
                  <a:tcPr/>
                </a:tc>
                <a:tc>
                  <a:txBody>
                    <a:bodyPr/>
                    <a:lstStyle/>
                    <a:p>
                      <a:endParaRPr lang="en-GB" sz="1300" dirty="0"/>
                    </a:p>
                  </a:txBody>
                  <a:tcPr/>
                </a:tc>
                <a:extLst>
                  <a:ext uri="{0D108BD9-81ED-4DB2-BD59-A6C34878D82A}">
                    <a16:rowId xmlns:a16="http://schemas.microsoft.com/office/drawing/2014/main" val="3084160441"/>
                  </a:ext>
                </a:extLst>
              </a:tr>
            </a:tbl>
          </a:graphicData>
        </a:graphic>
      </p:graphicFrame>
      <p:sp>
        <p:nvSpPr>
          <p:cNvPr id="10" name="Rectangle 1">
            <a:extLst>
              <a:ext uri="{FF2B5EF4-FFF2-40B4-BE49-F238E27FC236}">
                <a16:creationId xmlns:a16="http://schemas.microsoft.com/office/drawing/2014/main" id="{58936C8F-A778-4695-9BF6-F90AD759B4D8}"/>
              </a:ext>
            </a:extLst>
          </p:cNvPr>
          <p:cNvSpPr>
            <a:spLocks noChangeArrowheads="1"/>
          </p:cNvSpPr>
          <p:nvPr/>
        </p:nvSpPr>
        <p:spPr bwMode="auto">
          <a:xfrm>
            <a:off x="5315274" y="345158"/>
            <a:ext cx="39604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sz="1300">
                <a:latin typeface="Avenir Next LT Pro" panose="020B0504020202020204" pitchFamily="34" charset="0"/>
              </a:rPr>
              <a:t>In terms of quality of life, the following were reported:</a:t>
            </a:r>
          </a:p>
          <a:p>
            <a:pPr defTabSz="914400" eaLnBrk="0" fontAlgn="base" hangingPunct="0">
              <a:spcBef>
                <a:spcPct val="0"/>
              </a:spcBef>
              <a:spcAft>
                <a:spcPct val="0"/>
              </a:spcAft>
            </a:pPr>
            <a:endParaRPr kumimoji="0" lang="en-GB" altLang="en-US" sz="200" b="1" i="0" u="none" strike="noStrike" cap="none" normalizeH="0" baseline="0">
              <a:ln>
                <a:noFill/>
              </a:ln>
              <a:solidFill>
                <a:schemeClr val="tx1"/>
              </a:solidFill>
              <a:effectLst/>
              <a:latin typeface="Avenir Next LT Pro" panose="020B05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300" b="1">
                <a:latin typeface="Avenir Next LT Pro" panose="020B0504020202020204" pitchFamily="34" charset="0"/>
                <a:ea typeface="Calibri" panose="020F0502020204030204" pitchFamily="34" charset="0"/>
                <a:cs typeface="Arial" panose="020B0604020202020204" pitchFamily="34" charset="0"/>
              </a:rPr>
              <a:t>‘After’ </a:t>
            </a:r>
            <a:r>
              <a:rPr kumimoji="0" lang="en-GB" altLang="en-US" sz="1300" b="1" i="0" u="none" strike="noStrike" cap="none" normalizeH="0" baseline="0">
                <a:ln>
                  <a:noFill/>
                </a:ln>
                <a:solidFill>
                  <a:schemeClr val="tx1"/>
                </a:solidFill>
                <a:effectLst/>
                <a:latin typeface="Avenir Next LT Pro" panose="020B0504020202020204" pitchFamily="34" charset="0"/>
                <a:ea typeface="Calibri" panose="020F0502020204030204" pitchFamily="34" charset="0"/>
                <a:cs typeface="Arial" panose="020B0604020202020204" pitchFamily="34" charset="0"/>
              </a:rPr>
              <a:t>Health-Related Quality of Life Scores</a:t>
            </a:r>
            <a:r>
              <a:rPr kumimoji="0" lang="en-GB" altLang="en-US" sz="1300" b="0" i="0" u="none" strike="noStrike" cap="none" normalizeH="0" baseline="0">
                <a:ln>
                  <a:noFill/>
                </a:ln>
                <a:solidFill>
                  <a:srgbClr val="FFFFFF"/>
                </a:solidFill>
                <a:effectLst/>
                <a:latin typeface="Avenir Next LT Pro" panose="020B0504020202020204" pitchFamily="34" charset="0"/>
                <a:ea typeface="Calibri" panose="020F0502020204030204" pitchFamily="34" charset="0"/>
                <a:cs typeface="Arial" panose="020B0604020202020204" pitchFamily="34" charset="0"/>
              </a:rPr>
              <a:t>.</a:t>
            </a:r>
            <a:endParaRPr kumimoji="0" lang="en-GB" altLang="en-US" sz="1300" b="0" i="0" u="none" strike="noStrike" cap="none" normalizeH="0" baseline="0">
              <a:ln>
                <a:noFill/>
              </a:ln>
              <a:solidFill>
                <a:schemeClr val="tx1"/>
              </a:solidFill>
              <a:effectLst/>
              <a:latin typeface="Avenir Next LT Pro" panose="020B0504020202020204" pitchFamily="34" charset="0"/>
            </a:endParaRPr>
          </a:p>
        </p:txBody>
      </p:sp>
      <p:graphicFrame>
        <p:nvGraphicFramePr>
          <p:cNvPr id="13" name="Chart 12" descr="Bar chart showing baseline health literacy levels for the 13 apprenticeships. Bars display baseline health literacy levels for males ad females in each apprenticeship training level. Findings described in the text.">
            <a:extLst>
              <a:ext uri="{FF2B5EF4-FFF2-40B4-BE49-F238E27FC236}">
                <a16:creationId xmlns:a16="http://schemas.microsoft.com/office/drawing/2014/main" id="{F6BB4FF9-D386-452D-907C-FF17210A6193}"/>
              </a:ext>
            </a:extLst>
          </p:cNvPr>
          <p:cNvGraphicFramePr/>
          <p:nvPr>
            <p:extLst>
              <p:ext uri="{D42A27DB-BD31-4B8C-83A1-F6EECF244321}">
                <p14:modId xmlns:p14="http://schemas.microsoft.com/office/powerpoint/2010/main" val="1263140925"/>
              </p:ext>
            </p:extLst>
          </p:nvPr>
        </p:nvGraphicFramePr>
        <p:xfrm>
          <a:off x="546161" y="2881948"/>
          <a:ext cx="4133466" cy="22844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86F681FF-8E53-4302-9F9D-0E7EEC84CA6C}"/>
              </a:ext>
            </a:extLst>
          </p:cNvPr>
          <p:cNvSpPr>
            <a:spLocks noGrp="1"/>
          </p:cNvSpPr>
          <p:nvPr>
            <p:ph type="body" sz="quarter" idx="12"/>
          </p:nvPr>
        </p:nvSpPr>
        <p:spPr>
          <a:xfrm>
            <a:off x="439738" y="368300"/>
            <a:ext cx="4640262" cy="2667000"/>
          </a:xfrm>
        </p:spPr>
        <p:txBody>
          <a:bodyPr>
            <a:normAutofit/>
          </a:bodyPr>
          <a:lstStyle/>
          <a:p>
            <a:pPr>
              <a:spcBef>
                <a:spcPts val="800"/>
              </a:spcBef>
            </a:pPr>
            <a:r>
              <a:rPr lang="en-GB"/>
              <a:t>13 participants completed the online training and the ‘after’ survey.  The resulting health literacy levels are presented in the graph below.  Note that not necessarily the same participants completed both the baseline and the ‘after’ survey so unfortunately the planned analyses were not possible, and we were unable to assess impact on change in health literacy over time.</a:t>
            </a:r>
          </a:p>
          <a:p>
            <a:pPr>
              <a:spcBef>
                <a:spcPts val="800"/>
              </a:spcBef>
            </a:pPr>
            <a:r>
              <a:rPr lang="en-GB"/>
              <a:t>After the training, 3/13 (23%) achieved level 1 health literacy, 2/13 (15%) scored level 2, and 8/13 (62%) reported the highest level of health literacy.  Caution should be exercised over interpreting these numbers as the sample size was small and the measures were not taken on the same participants before and after.</a:t>
            </a:r>
          </a:p>
        </p:txBody>
      </p:sp>
      <p:sp>
        <p:nvSpPr>
          <p:cNvPr id="2" name="Title 1">
            <a:extLst>
              <a:ext uri="{FF2B5EF4-FFF2-40B4-BE49-F238E27FC236}">
                <a16:creationId xmlns:a16="http://schemas.microsoft.com/office/drawing/2014/main" id="{F76FCE84-8F78-40DD-B3C3-A5D211352BD5}"/>
              </a:ext>
              <a:ext uri="{C183D7F6-B498-43B3-948B-1728B52AA6E4}">
                <adec:decorative xmlns:adec="http://schemas.microsoft.com/office/drawing/2017/decorative" val="1"/>
              </a:ext>
            </a:extLst>
          </p:cNvPr>
          <p:cNvSpPr>
            <a:spLocks noGrp="1"/>
          </p:cNvSpPr>
          <p:nvPr>
            <p:ph type="title"/>
          </p:nvPr>
        </p:nvSpPr>
        <p:spPr>
          <a:xfrm>
            <a:off x="439738" y="-1412877"/>
            <a:ext cx="8543925" cy="1325563"/>
          </a:xfrm>
        </p:spPr>
        <p:txBody>
          <a:bodyPr/>
          <a:lstStyle/>
          <a:p>
            <a:r>
              <a:rPr lang="en-GB" b="0"/>
              <a:t>Sample Characteristics After the Online Training</a:t>
            </a:r>
          </a:p>
        </p:txBody>
      </p:sp>
    </p:spTree>
    <p:extLst>
      <p:ext uri="{BB962C8B-B14F-4D97-AF65-F5344CB8AC3E}">
        <p14:creationId xmlns:p14="http://schemas.microsoft.com/office/powerpoint/2010/main" val="37277775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9450-236B-4B89-9D7E-EF20EE94A348}"/>
              </a:ext>
              <a:ext uri="{C183D7F6-B498-43B3-948B-1728B52AA6E4}">
                <adec:decorative xmlns:adec="http://schemas.microsoft.com/office/drawing/2017/decorative" val="1"/>
              </a:ext>
            </a:extLst>
          </p:cNvPr>
          <p:cNvSpPr>
            <a:spLocks noGrp="1"/>
          </p:cNvSpPr>
          <p:nvPr>
            <p:ph type="title"/>
          </p:nvPr>
        </p:nvSpPr>
        <p:spPr>
          <a:xfrm>
            <a:off x="350922" y="-1457592"/>
            <a:ext cx="7728776" cy="1325563"/>
          </a:xfrm>
        </p:spPr>
        <p:txBody>
          <a:bodyPr>
            <a:normAutofit/>
          </a:bodyPr>
          <a:lstStyle/>
          <a:p>
            <a:r>
              <a:rPr lang="en-GB" b="0">
                <a:latin typeface="Arial Nova" panose="020B0504020202020204" pitchFamily="34" charset="0"/>
              </a:rPr>
              <a:t>Findings from the qualitative evaluation</a:t>
            </a:r>
            <a:endParaRPr lang="en-GB" b="0"/>
          </a:p>
        </p:txBody>
      </p:sp>
      <p:sp>
        <p:nvSpPr>
          <p:cNvPr id="3" name="Text Placeholder 2">
            <a:extLst>
              <a:ext uri="{FF2B5EF4-FFF2-40B4-BE49-F238E27FC236}">
                <a16:creationId xmlns:a16="http://schemas.microsoft.com/office/drawing/2014/main" id="{EE1D7F8D-B2E1-4591-B24F-F3607B23D877}"/>
              </a:ext>
            </a:extLst>
          </p:cNvPr>
          <p:cNvSpPr>
            <a:spLocks noGrp="1"/>
          </p:cNvSpPr>
          <p:nvPr>
            <p:ph type="body" sz="quarter" idx="14"/>
          </p:nvPr>
        </p:nvSpPr>
        <p:spPr>
          <a:xfrm>
            <a:off x="110517" y="177800"/>
            <a:ext cx="6825304" cy="5235879"/>
          </a:xfrm>
        </p:spPr>
        <p:txBody>
          <a:bodyPr>
            <a:noAutofit/>
          </a:bodyPr>
          <a:lstStyle/>
          <a:p>
            <a:pPr>
              <a:lnSpc>
                <a:spcPct val="90000"/>
              </a:lnSpc>
            </a:pPr>
            <a:r>
              <a:rPr lang="en-GB" b="1" dirty="0"/>
              <a:t>3.5 Findings from the qualitative evaluation</a:t>
            </a:r>
            <a:endParaRPr lang="en-GB" dirty="0"/>
          </a:p>
          <a:p>
            <a:pPr>
              <a:lnSpc>
                <a:spcPct val="90000"/>
              </a:lnSpc>
            </a:pPr>
            <a:r>
              <a:rPr lang="en-GB" dirty="0"/>
              <a:t>As described earlier, the quantitative evaluation ceased because of ongoing recruitment issues. Following a decision by a senior council officer, resources were repurposed towards the qualitative research to draw out the main findings from the process of developing and implementing the modules, to inform future ways of working.</a:t>
            </a:r>
          </a:p>
          <a:p>
            <a:pPr>
              <a:lnSpc>
                <a:spcPct val="90000"/>
              </a:lnSpc>
            </a:pPr>
            <a:endParaRPr lang="en-GB" sz="500" dirty="0"/>
          </a:p>
          <a:p>
            <a:pPr>
              <a:lnSpc>
                <a:spcPct val="90000"/>
              </a:lnSpc>
            </a:pPr>
            <a:r>
              <a:rPr lang="en-GB" dirty="0"/>
              <a:t>The qualitative data collection took place from February-April 2022, involving one-to-one interviews with 10 participants. Interviews lasted approximately 40-60 minutes. Four participants were part of the council team, five were apprentices, and one was the external developer. Three of the apprentice participants had undertaken the training designed for line-managers, the remaining two had received the universal training for apprentices at lower levels. Two of the council delivery team had only been involved with the training during the early stages of its development and were unable to comment on its eventual delivery or final content. Of the two other council team members, one had contact with the programme at every stage of its development and delivery while the other had joined the team at a later stage.  Unfortunately, the audio recording of the interview with the external developer failed, and so insights from this interview were drawn from the written notes taken by the interviewer during the interview, and reflective notes after the interview was completed.  </a:t>
            </a:r>
          </a:p>
          <a:p>
            <a:pPr>
              <a:lnSpc>
                <a:spcPct val="90000"/>
              </a:lnSpc>
            </a:pPr>
            <a:endParaRPr lang="en-GB" sz="500" dirty="0"/>
          </a:p>
          <a:p>
            <a:pPr>
              <a:lnSpc>
                <a:spcPct val="90000"/>
              </a:lnSpc>
            </a:pPr>
            <a:r>
              <a:rPr lang="en-GB" dirty="0"/>
              <a:t>The findings from the qualitative evaluation in this section are presented in four parts. The first relates to the ambitious plans, the second - the process for course development, the third about the impact of COVID-19, and finally the suggested solutions to ease implementation and delivery.</a:t>
            </a:r>
          </a:p>
          <a:p>
            <a:pPr>
              <a:lnSpc>
                <a:spcPct val="90000"/>
              </a:lnSpc>
            </a:pPr>
            <a:endParaRPr lang="en-GB" sz="400" dirty="0"/>
          </a:p>
          <a:p>
            <a:pPr>
              <a:lnSpc>
                <a:spcPct val="90000"/>
              </a:lnSpc>
            </a:pPr>
            <a:r>
              <a:rPr lang="en-GB" b="1" dirty="0"/>
              <a:t>3.5.1 Ambitious Plans</a:t>
            </a:r>
          </a:p>
          <a:p>
            <a:pPr>
              <a:lnSpc>
                <a:spcPct val="90000"/>
              </a:lnSpc>
            </a:pPr>
            <a:r>
              <a:rPr lang="en-GB" dirty="0"/>
              <a:t>The idea for the “health-by-stealth” health literacy spiral curriculum originated during the “discovery phase” at the start of the project and the planning for delivery followed. Compared to other local authorities bidding for the same funds, one participant reported Birmingham City Council’s plans to be ambitious:</a:t>
            </a:r>
          </a:p>
        </p:txBody>
      </p:sp>
      <p:sp>
        <p:nvSpPr>
          <p:cNvPr id="4" name="Text Placeholder 3">
            <a:extLst>
              <a:ext uri="{FF2B5EF4-FFF2-40B4-BE49-F238E27FC236}">
                <a16:creationId xmlns:a16="http://schemas.microsoft.com/office/drawing/2014/main" id="{5135F820-62A8-4E34-BB70-8E9BFEE7EE7E}"/>
              </a:ext>
            </a:extLst>
          </p:cNvPr>
          <p:cNvSpPr>
            <a:spLocks noGrp="1"/>
          </p:cNvSpPr>
          <p:nvPr>
            <p:ph type="body" sz="quarter" idx="15"/>
          </p:nvPr>
        </p:nvSpPr>
        <p:spPr/>
        <p:txBody>
          <a:bodyPr>
            <a:normAutofit fontScale="92500" lnSpcReduction="20000"/>
          </a:bodyPr>
          <a:lstStyle/>
          <a:p>
            <a:r>
              <a:rPr lang="en-GB" sz="1400" i="1"/>
              <a:t>“So the trailblazer started with what they called a discovery phase and I think that was for one year prior to the delivery phase which was a three year section” </a:t>
            </a:r>
          </a:p>
          <a:p>
            <a:endParaRPr lang="en-GB" sz="1400" i="1"/>
          </a:p>
          <a:p>
            <a:r>
              <a:rPr lang="en-GB" sz="1400" i="1"/>
              <a:t>“[the funder] seemed quite excited about the work in Birmingham because we were doing something quite big, quite large scale, some other areas because of their COVID response and understandably had pitched a lot simpler, a lot more straightforward… we’d gone full on, ‘No, we want to get involved in directly in people’s education and use that for health literacy purposes.’ Other people had just said, ‘We want to get posters on campus to signpost people into services, which is fine, but I just didn’t feel the ambition was there as much as it was with us.” </a:t>
            </a:r>
          </a:p>
        </p:txBody>
      </p:sp>
    </p:spTree>
    <p:extLst>
      <p:ext uri="{BB962C8B-B14F-4D97-AF65-F5344CB8AC3E}">
        <p14:creationId xmlns:p14="http://schemas.microsoft.com/office/powerpoint/2010/main" val="22229739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3" y="-1381392"/>
            <a:ext cx="7728776" cy="1325563"/>
          </a:xfrm>
        </p:spPr>
        <p:txBody>
          <a:bodyPr/>
          <a:lstStyle/>
          <a:p>
            <a:r>
              <a:rPr lang="en-GB" b="0"/>
              <a:t>Process for Course Development Part 1</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350922" y="254000"/>
            <a:ext cx="5643478" cy="5185079"/>
          </a:xfrm>
        </p:spPr>
        <p:txBody>
          <a:bodyPr>
            <a:noAutofit/>
          </a:bodyPr>
          <a:lstStyle/>
          <a:p>
            <a:r>
              <a:rPr lang="en-GB" b="1"/>
              <a:t>3.5.2 Process for course development</a:t>
            </a:r>
          </a:p>
          <a:p>
            <a:endParaRPr lang="en-GB" sz="800"/>
          </a:p>
          <a:p>
            <a:r>
              <a:rPr lang="en-GB" b="1"/>
              <a:t>Conceptualising the training modules:</a:t>
            </a:r>
          </a:p>
          <a:p>
            <a:endParaRPr lang="en-GB" sz="300"/>
          </a:p>
          <a:p>
            <a:r>
              <a:rPr lang="en-GB"/>
              <a:t>The original plan was for the modules to be developed internally within the council. However, it was reported that after early consultation with the apprenticeship training providers, the council team realised that the original plan for taking an embedded spiral curriculum approach would not be feasible, and at the same time, the council team also recognised that they did not have the expertise to develop the modules themselves, so consequently prepared a tender to seek help from an external provider:</a:t>
            </a:r>
          </a:p>
          <a:p>
            <a:endParaRPr lang="en-GB" sz="800" i="1"/>
          </a:p>
          <a:p>
            <a:r>
              <a:rPr lang="en-GB" i="1"/>
              <a:t>“We were planning to create the content internally and then I think after that wakeup call conversation with the service providers of all the things we couldn’t do I think it also suddenly clicked into my head I don’t know how to write a module for a university course and I don’t think anyone in public health does …I did ask around and we have academia background… people who had lectured or people who had supervised dissertations and things like that, but not people who’d actually been the head of a module design and module development. So yeah, but we then took the decision that what we need is someone with both public health, health literacy, food health literacy background as well as a background in designing academic training modules... I had to have the conversation of can I take some of the budget that I’d badged against something else and repurpose it into a tender for module design?”</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72200" y="388620"/>
            <a:ext cx="3382878" cy="5410200"/>
          </a:xfrm>
        </p:spPr>
        <p:txBody>
          <a:bodyPr>
            <a:normAutofit/>
          </a:bodyPr>
          <a:lstStyle/>
          <a:p>
            <a:pPr>
              <a:spcBef>
                <a:spcPts val="900"/>
              </a:spcBef>
            </a:pPr>
            <a:r>
              <a:rPr lang="en-GB"/>
              <a:t>Furthermore, it was explained that adding to, or adapting existing apprenticeship training programmes would require a lengthy re-accreditation process and one of the senior team described the bureaucracy associated with making any changes:</a:t>
            </a:r>
          </a:p>
          <a:p>
            <a:pPr>
              <a:spcBef>
                <a:spcPts val="900"/>
              </a:spcBef>
            </a:pPr>
            <a:r>
              <a:rPr lang="en-GB" i="1"/>
              <a:t>“through some of the initial conversations [advisors] said that that might be a challenge in terms of getting it embedded into accredited courses, …There are processes and it takes ages…just the smallest things changed on curriculums ... So having this idea about how do we get all of this embedded into an accredited course was a great idea… but practically if that wanted to happen it was a very much longer process and a very difficult process”</a:t>
            </a:r>
          </a:p>
          <a:p>
            <a:pPr>
              <a:spcBef>
                <a:spcPts val="900"/>
              </a:spcBef>
            </a:pPr>
            <a:r>
              <a:rPr lang="en-GB"/>
              <a:t>This was particularly problematic because the health literacy content was not related to several of the apprenticeship courses so may have jeopardised accreditation and its addition perhaps being construed by managers as misrepresentation or dilution of the course.</a:t>
            </a:r>
            <a:endParaRPr lang="en-GB" i="1"/>
          </a:p>
        </p:txBody>
      </p:sp>
    </p:spTree>
    <p:extLst>
      <p:ext uri="{BB962C8B-B14F-4D97-AF65-F5344CB8AC3E}">
        <p14:creationId xmlns:p14="http://schemas.microsoft.com/office/powerpoint/2010/main" val="1686929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3" y="-1381392"/>
            <a:ext cx="7728776" cy="1325563"/>
          </a:xfrm>
        </p:spPr>
        <p:txBody>
          <a:bodyPr/>
          <a:lstStyle/>
          <a:p>
            <a:r>
              <a:rPr lang="en-GB" b="0"/>
              <a:t>Process for Course Development Part 2</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350922" y="254000"/>
            <a:ext cx="5643478" cy="5185079"/>
          </a:xfrm>
        </p:spPr>
        <p:txBody>
          <a:bodyPr>
            <a:noAutofit/>
          </a:bodyPr>
          <a:lstStyle/>
          <a:p>
            <a:pPr>
              <a:lnSpc>
                <a:spcPct val="90000"/>
              </a:lnSpc>
            </a:pPr>
            <a:r>
              <a:rPr lang="en-GB"/>
              <a:t>A member of the council development team was also advised that the use of apprenticeship courses as a vehicle for public health context could be interpreted as a misuse of apprenticeship funds.</a:t>
            </a:r>
          </a:p>
          <a:p>
            <a:pPr>
              <a:lnSpc>
                <a:spcPct val="90000"/>
              </a:lnSpc>
            </a:pPr>
            <a:endParaRPr lang="en-GB" sz="1000"/>
          </a:p>
          <a:p>
            <a:pPr>
              <a:lnSpc>
                <a:spcPct val="90000"/>
              </a:lnSpc>
            </a:pPr>
            <a:r>
              <a:rPr lang="en-GB" i="1"/>
              <a:t>“[health literacy] is not relevant to the role and therefore the people who are engaging in that degree, they would’ve been mis-sold almost I think. That they think they’re getting a degree that’s relevant to their role and then they’re getting a degree that’s partially relevant to their role and partially around health literacy. …A very similar position with the manager in that they’re freeing up staff time for them to get a degree that is relevant to their role and we’re then diluting that with something else. So yeah, for the person involved and the manager we’d have misled them as to what they were going to be learning. And then the last angle was around misappropriation of the apprenticeship funds themselves on the basis that again they are there for people to develop skills for their career, not for us to embed health literacy skills.” </a:t>
            </a:r>
          </a:p>
          <a:p>
            <a:pPr>
              <a:lnSpc>
                <a:spcPct val="90000"/>
              </a:lnSpc>
            </a:pPr>
            <a:endParaRPr lang="en-GB" sz="1000"/>
          </a:p>
          <a:p>
            <a:pPr>
              <a:lnSpc>
                <a:spcPct val="90000"/>
              </a:lnSpc>
            </a:pPr>
            <a:r>
              <a:rPr lang="en-GB"/>
              <a:t>Furthermore, the practical complexity associated with what was being requested may have also put off the apprenticeship training providers:</a:t>
            </a:r>
          </a:p>
          <a:p>
            <a:pPr>
              <a:lnSpc>
                <a:spcPct val="90000"/>
              </a:lnSpc>
            </a:pPr>
            <a:endParaRPr lang="en-GB" sz="1000"/>
          </a:p>
          <a:p>
            <a:pPr>
              <a:lnSpc>
                <a:spcPct val="90000"/>
              </a:lnSpc>
            </a:pPr>
            <a:r>
              <a:rPr lang="en-GB" i="1"/>
              <a:t>“I think what they [training providers] disliked was the complex, lengthy process of reaccrediting their modules. That’s what they didn’t want to do. I don’t think they were averse to the idea of actually embedding it. I think it was the governance process that they would have to engage to enable that to happen”</a:t>
            </a:r>
          </a:p>
          <a:p>
            <a:pPr>
              <a:lnSpc>
                <a:spcPct val="90000"/>
              </a:lnSpc>
            </a:pPr>
            <a:endParaRPr lang="en-GB" sz="1000"/>
          </a:p>
          <a:p>
            <a:pPr>
              <a:lnSpc>
                <a:spcPct val="90000"/>
              </a:lnSpc>
            </a:pPr>
            <a:r>
              <a:rPr lang="en-GB"/>
              <a:t>Consequently, the focus shifted towards working with an external provider to develop a stand-alone course that would fit alongside the apprenticeship training schemes. </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72200" y="388620"/>
            <a:ext cx="3382878" cy="5410200"/>
          </a:xfrm>
        </p:spPr>
        <p:txBody>
          <a:bodyPr>
            <a:normAutofit fontScale="92500" lnSpcReduction="10000"/>
          </a:bodyPr>
          <a:lstStyle/>
          <a:p>
            <a:pPr algn="ctr"/>
            <a:r>
              <a:rPr lang="en-GB" sz="1400" b="1"/>
              <a:t>Timing for development of the course</a:t>
            </a:r>
          </a:p>
          <a:p>
            <a:endParaRPr lang="en-GB" sz="300"/>
          </a:p>
          <a:p>
            <a:r>
              <a:rPr lang="en-GB" sz="1400"/>
              <a:t>Participants from the senior council team described how the initial phases of course development were rushed through as there was insufficient time for testing and refining the course. The issue of time was considered by one participant to be common in local authority settings:</a:t>
            </a:r>
          </a:p>
          <a:p>
            <a:endParaRPr lang="en-GB" sz="1400"/>
          </a:p>
          <a:p>
            <a:r>
              <a:rPr lang="en-GB" sz="1400" i="1"/>
              <a:t>“The product development process is really, really useful… testing it, tweaking it and then developing it further. I was a little concerned because local authorities often have very short timescales to develop products and they don’t tend to have that development tool phase. Sadly, I was right about that in that it was being rushed through. Not that what they were going for wasn’t right; it’s just that there’s so much to learn from the Beta testing but if you rush to the final product, you miss out on all of those rich insights.” </a:t>
            </a:r>
          </a:p>
          <a:p>
            <a:endParaRPr lang="en-GB" sz="1400"/>
          </a:p>
          <a:p>
            <a:r>
              <a:rPr lang="en-GB" sz="1400"/>
              <a:t>This was reiterated by the module developer, who described how the first draft was the version used without editing and removing background noises, advising that 6 months were required for development rather than 3 months. </a:t>
            </a:r>
          </a:p>
        </p:txBody>
      </p:sp>
    </p:spTree>
    <p:extLst>
      <p:ext uri="{BB962C8B-B14F-4D97-AF65-F5344CB8AC3E}">
        <p14:creationId xmlns:p14="http://schemas.microsoft.com/office/powerpoint/2010/main" val="2190439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3" y="-1381392"/>
            <a:ext cx="7728776" cy="1325563"/>
          </a:xfrm>
        </p:spPr>
        <p:txBody>
          <a:bodyPr/>
          <a:lstStyle/>
          <a:p>
            <a:r>
              <a:rPr lang="en-GB" b="0"/>
              <a:t>Process for Course Development Part 3</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350922" y="254000"/>
            <a:ext cx="5643478" cy="5185079"/>
          </a:xfrm>
        </p:spPr>
        <p:txBody>
          <a:bodyPr>
            <a:noAutofit/>
          </a:bodyPr>
          <a:lstStyle/>
          <a:p>
            <a:pPr>
              <a:lnSpc>
                <a:spcPct val="110000"/>
              </a:lnSpc>
            </a:pPr>
            <a:r>
              <a:rPr lang="en-GB"/>
              <a:t>The issue of timing was also raised with respect to the procurement process within the public sector.  In addition, the ambitions of the kind of media and delivery that could be used was not possible with the funds and resource available:</a:t>
            </a:r>
          </a:p>
          <a:p>
            <a:pPr>
              <a:lnSpc>
                <a:spcPct val="110000"/>
              </a:lnSpc>
            </a:pPr>
            <a:endParaRPr lang="en-GB" sz="900"/>
          </a:p>
          <a:p>
            <a:pPr>
              <a:lnSpc>
                <a:spcPct val="110000"/>
              </a:lnSpc>
            </a:pPr>
            <a:r>
              <a:rPr lang="en-GB" i="1"/>
              <a:t>“this was non-recurrent funding for one year I think or two years. There were time limits, which when you take into account public sector procurement takes about three months. We were already running massively behind” </a:t>
            </a:r>
          </a:p>
          <a:p>
            <a:pPr>
              <a:lnSpc>
                <a:spcPct val="110000"/>
              </a:lnSpc>
            </a:pPr>
            <a:endParaRPr lang="en-GB" sz="900" i="1"/>
          </a:p>
          <a:p>
            <a:pPr>
              <a:lnSpc>
                <a:spcPct val="110000"/>
              </a:lnSpc>
            </a:pPr>
            <a:r>
              <a:rPr lang="en-GB" i="1"/>
              <a:t>“There are so many engaging types of videos that you can find online that you could learn from and capture the best bits; feature people from diverse cultures and backgrounds; make it engaging in terms of changing landscapes that are on the video rather than having one static type of shot. That was also a limitation of the funds that were available and the time that was available” </a:t>
            </a:r>
          </a:p>
          <a:p>
            <a:pPr>
              <a:lnSpc>
                <a:spcPct val="110000"/>
              </a:lnSpc>
            </a:pPr>
            <a:endParaRPr lang="en-GB" sz="900" b="1"/>
          </a:p>
          <a:p>
            <a:pPr>
              <a:lnSpc>
                <a:spcPct val="110000"/>
              </a:lnSpc>
            </a:pPr>
            <a:r>
              <a:rPr lang="en-GB" b="1"/>
              <a:t>Clarity of the brief</a:t>
            </a:r>
          </a:p>
          <a:p>
            <a:pPr>
              <a:lnSpc>
                <a:spcPct val="110000"/>
              </a:lnSpc>
            </a:pPr>
            <a:endParaRPr lang="en-GB" sz="300"/>
          </a:p>
          <a:p>
            <a:pPr>
              <a:lnSpc>
                <a:spcPct val="110000"/>
              </a:lnSpc>
            </a:pPr>
            <a:r>
              <a:rPr lang="en-GB"/>
              <a:t>The course developer (herein described as the developer) described their experience.  They felt that the original brief was clear, and the budget was appropriate, and that this was to develop an online course. However, over time, the requirements deviated from this original brief with the additional requirement for the course content to be adapted to different apprenticeship levels.</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72200" y="520700"/>
            <a:ext cx="3382878" cy="5278120"/>
          </a:xfrm>
        </p:spPr>
        <p:txBody>
          <a:bodyPr>
            <a:normAutofit/>
          </a:bodyPr>
          <a:lstStyle/>
          <a:p>
            <a:pPr>
              <a:lnSpc>
                <a:spcPct val="120000"/>
              </a:lnSpc>
            </a:pPr>
            <a:r>
              <a:rPr lang="en-GB"/>
              <a:t>The senior council team also explained that the team overseeing the execution of the course were unclear about the work stream aims and requirements which meant there was a mismatch in terms of what was wanted by the council, and what was delivered by the developer:</a:t>
            </a:r>
          </a:p>
          <a:p>
            <a:pPr>
              <a:lnSpc>
                <a:spcPct val="120000"/>
              </a:lnSpc>
            </a:pPr>
            <a:endParaRPr lang="en-GB" i="1"/>
          </a:p>
          <a:p>
            <a:pPr>
              <a:lnSpc>
                <a:spcPct val="120000"/>
              </a:lnSpc>
            </a:pPr>
            <a:r>
              <a:rPr lang="en-GB" i="1"/>
              <a:t>“our side wasn’t on top of it and didn’t understand really what they were buying. Which is one of the challenges actually, if you don’t understand what you’re buying the person selling it to you can’t give you the right product.” </a:t>
            </a:r>
          </a:p>
          <a:p>
            <a:pPr>
              <a:lnSpc>
                <a:spcPct val="120000"/>
              </a:lnSpc>
            </a:pPr>
            <a:endParaRPr lang="en-GB" i="1"/>
          </a:p>
          <a:p>
            <a:pPr>
              <a:lnSpc>
                <a:spcPct val="120000"/>
              </a:lnSpc>
            </a:pPr>
            <a:r>
              <a:rPr lang="en-GB" i="1"/>
              <a:t>“If people don’t capture what they’re hoping and are very specific about what they want in the output, then everybody has got a different vision of what they think they’re working towards.” </a:t>
            </a:r>
          </a:p>
        </p:txBody>
      </p:sp>
    </p:spTree>
    <p:extLst>
      <p:ext uri="{BB962C8B-B14F-4D97-AF65-F5344CB8AC3E}">
        <p14:creationId xmlns:p14="http://schemas.microsoft.com/office/powerpoint/2010/main" val="9979596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3" y="-1381392"/>
            <a:ext cx="7728776" cy="1325563"/>
          </a:xfrm>
        </p:spPr>
        <p:txBody>
          <a:bodyPr/>
          <a:lstStyle/>
          <a:p>
            <a:r>
              <a:rPr lang="en-GB" b="0"/>
              <a:t>Process for Course Development Part 4</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350922" y="254000"/>
            <a:ext cx="5554578" cy="5185079"/>
          </a:xfrm>
        </p:spPr>
        <p:txBody>
          <a:bodyPr>
            <a:noAutofit/>
          </a:bodyPr>
          <a:lstStyle/>
          <a:p>
            <a:pPr>
              <a:lnSpc>
                <a:spcPct val="110000"/>
              </a:lnSpc>
            </a:pPr>
            <a:r>
              <a:rPr lang="en-GB"/>
              <a:t>One participant described how having re-read the specification, it was understandable that those reading it could interpret its contents differently:</a:t>
            </a:r>
          </a:p>
          <a:p>
            <a:pPr>
              <a:lnSpc>
                <a:spcPct val="110000"/>
              </a:lnSpc>
            </a:pPr>
            <a:endParaRPr lang="en-GB"/>
          </a:p>
          <a:p>
            <a:pPr>
              <a:lnSpc>
                <a:spcPct val="110000"/>
              </a:lnSpc>
            </a:pPr>
            <a:r>
              <a:rPr lang="en-GB" i="1"/>
              <a:t>“The spec … didn’t really have much detail in it... there was very little shared expectations. There were a lot of assumptions by everybody and very little on paper very explicitly saying what was expected, how it should be delivered, what should be included, what was considered good practice and what would make it something that was good. None of that was there and so if people are disappointed that something wasn’t there and it wasn’t written down, which none of these things were, there’s no way it could ever be realised and it’s just a missed opportunity in some ways” </a:t>
            </a:r>
          </a:p>
          <a:p>
            <a:pPr>
              <a:lnSpc>
                <a:spcPct val="110000"/>
              </a:lnSpc>
            </a:pPr>
            <a:endParaRPr lang="en-GB"/>
          </a:p>
          <a:p>
            <a:pPr>
              <a:lnSpc>
                <a:spcPct val="110000"/>
              </a:lnSpc>
            </a:pPr>
            <a:r>
              <a:rPr lang="en-GB"/>
              <a:t>This led to differences within the council team regarding what was to be accomplished:</a:t>
            </a:r>
          </a:p>
          <a:p>
            <a:pPr>
              <a:lnSpc>
                <a:spcPct val="110000"/>
              </a:lnSpc>
            </a:pPr>
            <a:endParaRPr lang="en-GB"/>
          </a:p>
          <a:p>
            <a:pPr>
              <a:lnSpc>
                <a:spcPct val="110000"/>
              </a:lnSpc>
            </a:pPr>
            <a:r>
              <a:rPr lang="en-GB" i="1"/>
              <a:t>“the people who worked on this project before me felt like the goalposts kept moving and people kept saying that it was working towards different things. I couldn’t work out whether it was miscommunication because people didn’t understand each other’s perspectives or if the goalposts were physically changing and the expectations were evolving.” </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97600" y="457200"/>
            <a:ext cx="3251200" cy="5278120"/>
          </a:xfrm>
        </p:spPr>
        <p:txBody>
          <a:bodyPr>
            <a:normAutofit/>
          </a:bodyPr>
          <a:lstStyle/>
          <a:p>
            <a:pPr>
              <a:lnSpc>
                <a:spcPct val="120000"/>
              </a:lnSpc>
            </a:pPr>
            <a:r>
              <a:rPr lang="en-GB"/>
              <a:t>This sentiment was shared by the developer who felt that the brief kept changing.  As a result, there were efforts within the council team to clarify aims and these were understood by all.  There may have also been a lack of understanding around who the target groups were for the training which may have meant that the course was pitched in the wrong way:</a:t>
            </a:r>
          </a:p>
          <a:p>
            <a:pPr>
              <a:lnSpc>
                <a:spcPct val="120000"/>
              </a:lnSpc>
            </a:pPr>
            <a:endParaRPr lang="en-GB"/>
          </a:p>
          <a:p>
            <a:pPr>
              <a:lnSpc>
                <a:spcPct val="120000"/>
              </a:lnSpc>
            </a:pPr>
            <a:r>
              <a:rPr lang="en-GB" i="1"/>
              <a:t>“there was also a perception that apprentices meant young people entering work for the first time but that isn’t at all how apprentices are in Birmingham. You’ve got apprentices who are just learning about some different skill or area that is just very different to what they’re in. They are absolutely world leaders in what they do but they’re apprenticing in another area as well.”</a:t>
            </a:r>
          </a:p>
        </p:txBody>
      </p:sp>
    </p:spTree>
    <p:extLst>
      <p:ext uri="{BB962C8B-B14F-4D97-AF65-F5344CB8AC3E}">
        <p14:creationId xmlns:p14="http://schemas.microsoft.com/office/powerpoint/2010/main" val="3342715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3" y="-1381392"/>
            <a:ext cx="7728776" cy="1325563"/>
          </a:xfrm>
        </p:spPr>
        <p:txBody>
          <a:bodyPr/>
          <a:lstStyle/>
          <a:p>
            <a:r>
              <a:rPr lang="en-GB" b="0"/>
              <a:t>Impact of COVID-19</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350922" y="254000"/>
            <a:ext cx="5554577" cy="5185079"/>
          </a:xfrm>
        </p:spPr>
        <p:txBody>
          <a:bodyPr>
            <a:noAutofit/>
          </a:bodyPr>
          <a:lstStyle/>
          <a:p>
            <a:pPr>
              <a:lnSpc>
                <a:spcPct val="90000"/>
              </a:lnSpc>
              <a:spcBef>
                <a:spcPts val="700"/>
              </a:spcBef>
            </a:pPr>
            <a:r>
              <a:rPr lang="en-GB" b="1"/>
              <a:t>3.5.3 Impact of COVID-19</a:t>
            </a:r>
          </a:p>
          <a:p>
            <a:pPr>
              <a:lnSpc>
                <a:spcPct val="90000"/>
              </a:lnSpc>
              <a:spcBef>
                <a:spcPts val="700"/>
              </a:spcBef>
            </a:pPr>
            <a:r>
              <a:rPr lang="en-GB"/>
              <a:t>The extent to which the discovery phase and the second year became useful parts of the process was limited by workforce capacity issues and then coronavirus:</a:t>
            </a:r>
            <a:endParaRPr lang="en-GB" i="1"/>
          </a:p>
          <a:p>
            <a:pPr>
              <a:lnSpc>
                <a:spcPct val="90000"/>
              </a:lnSpc>
              <a:spcBef>
                <a:spcPts val="700"/>
              </a:spcBef>
            </a:pPr>
            <a:r>
              <a:rPr lang="en-GB" i="1"/>
              <a:t>“In year one basically very, very little happened. So the idea was still on a page. So I came in year two and it was still kind of like the idea was there, but nothing had really been done with it… it was impacted by staff absence and the pure volume of the work. That would’ve been up until the start of COVID effectively. I then took over …it did heavily affect how much I was able to do in that year too, notwithstanding the fact that we also found out that we couldn’t do what we wanted to and had to basically redo the whole project from the ground up.” </a:t>
            </a:r>
          </a:p>
          <a:p>
            <a:pPr>
              <a:lnSpc>
                <a:spcPct val="90000"/>
              </a:lnSpc>
              <a:spcBef>
                <a:spcPts val="700"/>
              </a:spcBef>
            </a:pPr>
            <a:r>
              <a:rPr lang="en-GB"/>
              <a:t>Those involved in the course development and planning perceived that the planning and delivery of the course was affected by staff illness and turnover, in addition to the refocusing of efforts due to COVID that led to reduced oversight from the senior team. This led to a vacuum whereby a junior team was responsible for delivery but did not have a detailed understanding of the aims of the course and there was limited ownership and buy-in:</a:t>
            </a:r>
          </a:p>
          <a:p>
            <a:pPr>
              <a:lnSpc>
                <a:spcPct val="90000"/>
              </a:lnSpc>
              <a:spcBef>
                <a:spcPts val="700"/>
              </a:spcBef>
            </a:pPr>
            <a:r>
              <a:rPr lang="en-GB" i="1"/>
              <a:t>“it was after </a:t>
            </a:r>
            <a:r>
              <a:rPr lang="en-GB" i="1" err="1"/>
              <a:t>Covid</a:t>
            </a:r>
            <a:r>
              <a:rPr lang="en-GB" i="1"/>
              <a:t> and we were trying to wrap up a programme… They basically just thought, ‘Is this not done already?’ So it’s difficult to get buy-in because things just change and evolve, especially when staff changes and leadership changes. It’s often something that has been inherited from someone else. You’re not going to get buy-in when someone’s just inherited a project that somebody else started.”</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34100" y="355600"/>
            <a:ext cx="3484478" cy="5481320"/>
          </a:xfrm>
        </p:spPr>
        <p:txBody>
          <a:bodyPr>
            <a:normAutofit fontScale="92500" lnSpcReduction="20000"/>
          </a:bodyPr>
          <a:lstStyle/>
          <a:p>
            <a:r>
              <a:rPr lang="en-GB" sz="1400" i="1"/>
              <a:t>“one of the key members of staff had a significant period of sickness absence. So there’s been a lot of churn in that team and I think that has meant that the provider has been left with a very limited steer, probably by staff that were a bit too junior to understand what we were trying to achieve.”</a:t>
            </a:r>
          </a:p>
          <a:p>
            <a:endParaRPr lang="en-GB" sz="1400" i="1"/>
          </a:p>
          <a:p>
            <a:r>
              <a:rPr lang="en-GB" sz="1400" i="1"/>
              <a:t>“And then COVID hit and so the vast majority of public health work was paused because of the emergency response…We didn’t stop working on the trailblazer, but it reduced dramatically because of COVID… So it wasn’t a fluid journey” </a:t>
            </a:r>
          </a:p>
          <a:p>
            <a:endParaRPr lang="en-GB" sz="1400"/>
          </a:p>
          <a:p>
            <a:r>
              <a:rPr lang="en-GB" sz="1400"/>
              <a:t>Despite the restructuring within public health as part of the COVID-19 response, the council team worked hard to continue with the work stream:</a:t>
            </a:r>
          </a:p>
          <a:p>
            <a:endParaRPr lang="en-GB" sz="1400"/>
          </a:p>
          <a:p>
            <a:r>
              <a:rPr lang="en-GB" sz="1400" i="1"/>
              <a:t>“I was basically told… ‘There’s some food work we just can’t stop because it’s too high profile and the funding is time-limited.’ You know, politically it would’ve just been just a nightmare to just go, ‘We’re not going to do this work around food’ during a time where food bank usage shot through the roof.” </a:t>
            </a:r>
          </a:p>
          <a:p>
            <a:endParaRPr lang="en-GB" sz="1400" i="1"/>
          </a:p>
          <a:p>
            <a:r>
              <a:rPr lang="en-GB" sz="1400" i="1"/>
              <a:t>“COVID had a massive impact on how much I was able to deliver because I basically had another job and a half’s worth of work to go on top of the food portfolio which in itself is massive if I’m honest.” </a:t>
            </a:r>
          </a:p>
        </p:txBody>
      </p:sp>
    </p:spTree>
    <p:extLst>
      <p:ext uri="{BB962C8B-B14F-4D97-AF65-F5344CB8AC3E}">
        <p14:creationId xmlns:p14="http://schemas.microsoft.com/office/powerpoint/2010/main" val="37228790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3" y="-1381392"/>
            <a:ext cx="7728776" cy="1325563"/>
          </a:xfrm>
        </p:spPr>
        <p:txBody>
          <a:bodyPr/>
          <a:lstStyle/>
          <a:p>
            <a:r>
              <a:rPr lang="en-GB" b="0"/>
              <a:t>Finding Solutions – Pivot to Evaluation</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350922" y="254000"/>
            <a:ext cx="5554577" cy="5185079"/>
          </a:xfrm>
        </p:spPr>
        <p:txBody>
          <a:bodyPr>
            <a:noAutofit/>
          </a:bodyPr>
          <a:lstStyle/>
          <a:p>
            <a:pPr>
              <a:lnSpc>
                <a:spcPct val="90000"/>
              </a:lnSpc>
              <a:spcBef>
                <a:spcPts val="1000"/>
              </a:spcBef>
            </a:pPr>
            <a:r>
              <a:rPr lang="en-GB" b="1"/>
              <a:t>3.5.4 Finding solutions</a:t>
            </a:r>
          </a:p>
          <a:p>
            <a:pPr>
              <a:lnSpc>
                <a:spcPct val="90000"/>
              </a:lnSpc>
              <a:spcBef>
                <a:spcPts val="1000"/>
              </a:spcBef>
            </a:pPr>
            <a:r>
              <a:rPr lang="en-GB"/>
              <a:t>After consultation with the apprenticeship training providers, the modules were appended onto the apprenticeship rather than being integrated as a spiral curriculum:</a:t>
            </a:r>
          </a:p>
          <a:p>
            <a:pPr>
              <a:lnSpc>
                <a:spcPct val="90000"/>
              </a:lnSpc>
              <a:spcBef>
                <a:spcPts val="1000"/>
              </a:spcBef>
            </a:pPr>
            <a:r>
              <a:rPr lang="en-GB" i="1"/>
              <a:t>“that’s when we started engaging with colleges and university staff and other training providers, like apprenticeship providers. …we had a couple of online sessions …to talk through what our idea and our vision was and to sort of say, ‘You are the experts, you understand how things work in your area, can we do this? And if we can’t do this, can you give us an idea of how we maybe could do a different version of this that would work in your settings? ...’ So we had those sessions, that was really, really useful to think through, that it could sit alongside rather than being a part of the accredited courses.” </a:t>
            </a:r>
          </a:p>
          <a:p>
            <a:pPr>
              <a:lnSpc>
                <a:spcPct val="90000"/>
              </a:lnSpc>
              <a:spcBef>
                <a:spcPts val="1000"/>
              </a:spcBef>
            </a:pPr>
            <a:r>
              <a:rPr lang="en-GB"/>
              <a:t>However, as this was not the original aim, this had to be accepted by the senior management team:</a:t>
            </a:r>
          </a:p>
          <a:p>
            <a:pPr>
              <a:lnSpc>
                <a:spcPct val="90000"/>
              </a:lnSpc>
              <a:spcBef>
                <a:spcPts val="1000"/>
              </a:spcBef>
            </a:pPr>
            <a:r>
              <a:rPr lang="en-GB" i="1"/>
              <a:t>“I then went away and fed this back to my senior management team and director and they were like, ‘Well that’s not a spiral curriculum and we said we were going to deliver a spiral curriculum, that’s what we’re being funded to do.’ So yeah, I think I had a really hard sell with the management team to say it has our specs of a spiral curriculum, it delivers in a way that the learning is scalable across different learning levels. The elements are there, but we can’t deliver it in the way we want to deliver it… set out a clear point by point business case of, ‘We can’t do it because of these reasons, but we can do this and it will achieve the outcome that we want.’” </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34100" y="355600"/>
            <a:ext cx="3484478" cy="5481320"/>
          </a:xfrm>
        </p:spPr>
        <p:txBody>
          <a:bodyPr>
            <a:normAutofit/>
          </a:bodyPr>
          <a:lstStyle/>
          <a:p>
            <a:pPr algn="ctr"/>
            <a:r>
              <a:rPr lang="en-GB" b="1"/>
              <a:t>Pivot to evaluation</a:t>
            </a:r>
          </a:p>
          <a:p>
            <a:r>
              <a:rPr lang="en-GB"/>
              <a:t>As described previously, because of the delays to the work stream and the rapid nature at which the modules were developed, the focus was shifted to the qualitative evaluation.</a:t>
            </a:r>
          </a:p>
          <a:p>
            <a:endParaRPr lang="en-GB" sz="800" i="1"/>
          </a:p>
          <a:p>
            <a:r>
              <a:rPr lang="en-GB"/>
              <a:t>For many of the interviewees, re-framing the work to a reflective exercise meant that the lessons learned could be formalised and the experience could be used to inform future activities:</a:t>
            </a:r>
          </a:p>
          <a:p>
            <a:endParaRPr lang="en-GB" sz="800"/>
          </a:p>
          <a:p>
            <a:r>
              <a:rPr lang="en-GB" i="1"/>
              <a:t>“it wasn’t that it was a final product but that we wanted people to help shape the product. That meant that if people took part of the course and didn’t like it, that was perfectly valid and it didn’t matter because we wanted their feedback. Whereas, if they thought that was a final product and then did it and didn’t like it, that would have been quite reputationally tricky. Equally, if people did do it and they loved it, that was fine too and that could add to the evaluation. So reframing the expectations of what people had going in to testing the module was really important..” </a:t>
            </a:r>
          </a:p>
        </p:txBody>
      </p:sp>
    </p:spTree>
    <p:extLst>
      <p:ext uri="{BB962C8B-B14F-4D97-AF65-F5344CB8AC3E}">
        <p14:creationId xmlns:p14="http://schemas.microsoft.com/office/powerpoint/2010/main" val="23927705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3" y="-1381392"/>
            <a:ext cx="7728776" cy="1325563"/>
          </a:xfrm>
        </p:spPr>
        <p:txBody>
          <a:bodyPr/>
          <a:lstStyle/>
          <a:p>
            <a:r>
              <a:rPr lang="en-GB" b="0"/>
              <a:t>Finding Solutions – Flexibility with Tendering</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350922" y="254000"/>
            <a:ext cx="5554578" cy="5185079"/>
          </a:xfrm>
        </p:spPr>
        <p:txBody>
          <a:bodyPr>
            <a:noAutofit/>
          </a:bodyPr>
          <a:lstStyle/>
          <a:p>
            <a:r>
              <a:rPr lang="en-GB"/>
              <a:t>For one participant, the work had always been a pilot to inform rolling training out to a wider cohort and this was the ethos of the funding:</a:t>
            </a:r>
          </a:p>
          <a:p>
            <a:endParaRPr lang="en-GB" sz="600" i="1"/>
          </a:p>
          <a:p>
            <a:r>
              <a:rPr lang="en-GB" i="1"/>
              <a:t>“we were using the Birmingham cohort as the pilot for something that we could push wider and say, ‘Well why don’t we just put this onto every university programme?’ The reason for using the Birmingham cohort very simply is it’s easy to access for us because it’s in-house. … if It works how do we scale it to the point where basically it just becomes part of everyone’s degree.” </a:t>
            </a:r>
          </a:p>
          <a:p>
            <a:endParaRPr lang="en-GB" sz="600" i="1"/>
          </a:p>
          <a:p>
            <a:r>
              <a:rPr lang="en-GB" i="1"/>
              <a:t>“it can be a bit more fluid and a bit more open to change as the process goes. In fact very much what the trailblazer was about, they called it a test and learn approach and I think to an extent this example particularly really drove that home for me that that’s how you should work.” </a:t>
            </a:r>
          </a:p>
          <a:p>
            <a:endParaRPr lang="en-GB" sz="600" b="1" i="1"/>
          </a:p>
          <a:p>
            <a:r>
              <a:rPr lang="en-GB" b="1"/>
              <a:t>Flexibility with tendering</a:t>
            </a:r>
          </a:p>
          <a:p>
            <a:r>
              <a:rPr lang="en-GB"/>
              <a:t>One proposed solution to the issues encountered was to amend the tendering process, so that it included a consultation period and guidance that enabled potential bidders to have a better understanding of what was being requested, and to incorporate opportunity to flag issues. This would enable councils to work in new areas:</a:t>
            </a:r>
          </a:p>
          <a:p>
            <a:endParaRPr lang="en-GB" sz="600"/>
          </a:p>
          <a:p>
            <a:r>
              <a:rPr lang="en-GB" i="1"/>
              <a:t>“I don’t know whether it would be appropriate…, [we’ll say], ‘We’re going to do an information session maybe on this day.’ .. But then at least then everybody that’s interested and has seen the tender opportunity up to that point has got the opportunity to go and learn more about what the ask is.” </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72200" y="406400"/>
            <a:ext cx="3484478" cy="5481320"/>
          </a:xfrm>
        </p:spPr>
        <p:txBody>
          <a:bodyPr>
            <a:normAutofit/>
          </a:bodyPr>
          <a:lstStyle/>
          <a:p>
            <a:pPr>
              <a:lnSpc>
                <a:spcPct val="95000"/>
              </a:lnSpc>
            </a:pPr>
            <a:r>
              <a:rPr lang="en-GB" i="1"/>
              <a:t>“a final tweak opportunity … [because] I don’t think providers necessarily feel confident enough to say, ‘Hang on a minute. You need to change your timelines to allow for Beta testing and feedback.’ Instead, they respond to the tender that’s asked and so they say, ‘This is the spec. I’ll meet the spec and then I can be commissioned.’ There needs to be, at some point, somebody saying, ‘Hang on, that’s not right. We need to rethink this.’ I think the strict process involved with tenders means that the people writing the tender spec in the council don’t know about product development and the people applying are then trying to match what’s being asked for... What would be amazing is for local authorities …  having more insight into what’s involved with the process and how you’d make sure that you get something really robust and good at the end, having best practice guidelines of this is what you should follow if you’re commissioning someone to develop a service programme or product of a training resource. I think having a resource such as that would have helped that process.” </a:t>
            </a:r>
          </a:p>
        </p:txBody>
      </p:sp>
    </p:spTree>
    <p:extLst>
      <p:ext uri="{BB962C8B-B14F-4D97-AF65-F5344CB8AC3E}">
        <p14:creationId xmlns:p14="http://schemas.microsoft.com/office/powerpoint/2010/main" val="2677672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1D44-286F-42CB-AB59-34C699FD4B62}"/>
              </a:ext>
              <a:ext uri="{C183D7F6-B498-43B3-948B-1728B52AA6E4}">
                <adec:decorative xmlns:adec="http://schemas.microsoft.com/office/drawing/2017/decorative" val="1"/>
              </a:ext>
            </a:extLst>
          </p:cNvPr>
          <p:cNvSpPr>
            <a:spLocks noGrp="1"/>
          </p:cNvSpPr>
          <p:nvPr>
            <p:ph type="title"/>
          </p:nvPr>
        </p:nvSpPr>
        <p:spPr>
          <a:xfrm>
            <a:off x="299803" y="-1447357"/>
            <a:ext cx="8866422" cy="1325563"/>
          </a:xfrm>
        </p:spPr>
        <p:txBody>
          <a:bodyPr/>
          <a:lstStyle/>
          <a:p>
            <a:r>
              <a:rPr lang="en-GB" b="0"/>
              <a:t>Finding Solutions – Tendering Process</a:t>
            </a:r>
          </a:p>
        </p:txBody>
      </p:sp>
      <p:sp>
        <p:nvSpPr>
          <p:cNvPr id="3" name="Text Placeholder 2">
            <a:extLst>
              <a:ext uri="{FF2B5EF4-FFF2-40B4-BE49-F238E27FC236}">
                <a16:creationId xmlns:a16="http://schemas.microsoft.com/office/drawing/2014/main" id="{48896D5F-1AD3-413F-A06A-7B8051DD3DB0}"/>
              </a:ext>
            </a:extLst>
          </p:cNvPr>
          <p:cNvSpPr>
            <a:spLocks noGrp="1"/>
          </p:cNvSpPr>
          <p:nvPr>
            <p:ph type="body" sz="quarter" idx="13"/>
          </p:nvPr>
        </p:nvSpPr>
        <p:spPr>
          <a:xfrm>
            <a:off x="299803" y="469899"/>
            <a:ext cx="9258535" cy="2036491"/>
          </a:xfrm>
        </p:spPr>
        <p:txBody>
          <a:bodyPr>
            <a:normAutofit/>
          </a:bodyPr>
          <a:lstStyle/>
          <a:p>
            <a:pPr>
              <a:lnSpc>
                <a:spcPct val="120000"/>
              </a:lnSpc>
            </a:pPr>
            <a:r>
              <a:rPr lang="en-GB"/>
              <a:t>They (the council team) shared their view on the compatibility of the rigid tendering process with the amorphous nature of public health work:</a:t>
            </a:r>
          </a:p>
          <a:p>
            <a:pPr>
              <a:lnSpc>
                <a:spcPct val="120000"/>
              </a:lnSpc>
            </a:pPr>
            <a:endParaRPr lang="en-GB" i="1"/>
          </a:p>
          <a:p>
            <a:pPr>
              <a:lnSpc>
                <a:spcPct val="120000"/>
              </a:lnSpc>
            </a:pPr>
            <a:r>
              <a:rPr lang="en-GB" i="1"/>
              <a:t>“Public health is quite flexible, so the projects that we’re working on like the trailblazer, like other things that we tender for, … we want to reach many people, there are different ways in which to do that. But when you come to a tendering process it’s very rigid and you have to try and fit all of this kind of like cloud stuff, all this kind of like marshmallow-y stuff that can stretch and absorb other things into these very rigid boxes that sometimes don’t quite fit in... We’re not a rigid service, but that is a rigid process that we have to go through.” </a:t>
            </a:r>
          </a:p>
        </p:txBody>
      </p:sp>
      <p:sp>
        <p:nvSpPr>
          <p:cNvPr id="4" name="Text Placeholder 3">
            <a:extLst>
              <a:ext uri="{FF2B5EF4-FFF2-40B4-BE49-F238E27FC236}">
                <a16:creationId xmlns:a16="http://schemas.microsoft.com/office/drawing/2014/main" id="{B19209C4-F4EF-42C8-B4FB-90D5422A50AF}"/>
              </a:ext>
            </a:extLst>
          </p:cNvPr>
          <p:cNvSpPr>
            <a:spLocks noGrp="1"/>
          </p:cNvSpPr>
          <p:nvPr>
            <p:ph type="body" sz="quarter" idx="14"/>
          </p:nvPr>
        </p:nvSpPr>
        <p:spPr>
          <a:xfrm>
            <a:off x="299804" y="2531790"/>
            <a:ext cx="6955072" cy="3213373"/>
          </a:xfrm>
        </p:spPr>
        <p:txBody>
          <a:bodyPr>
            <a:normAutofit/>
          </a:bodyPr>
          <a:lstStyle/>
          <a:p>
            <a:pPr>
              <a:lnSpc>
                <a:spcPct val="120000"/>
              </a:lnSpc>
            </a:pPr>
            <a:r>
              <a:rPr lang="en-GB"/>
              <a:t>This is because what is known about a planned intervention may change throughout the development and delivery process, or little may be known in the first instance particularly if the work is novel, but the aim is still for it to be effective and have maximum benefit for as many people as possible, and this is an important feature of public health research:</a:t>
            </a:r>
          </a:p>
          <a:p>
            <a:pPr>
              <a:lnSpc>
                <a:spcPct val="120000"/>
              </a:lnSpc>
            </a:pPr>
            <a:endParaRPr lang="en-GB" i="1"/>
          </a:p>
          <a:p>
            <a:pPr>
              <a:lnSpc>
                <a:spcPct val="120000"/>
              </a:lnSpc>
            </a:pPr>
            <a:r>
              <a:rPr lang="en-GB" i="1"/>
              <a:t>“you might not know exactly how it works and it might actually have to change because there is no point going along that journey sticking rigidly to something if you come up against something three quarters of the way through that goes, ‘Actually yeah that’s not going to work because we didn’t know that at the beginning.’ So there has to be some degree of flexibility in order to have a project that has every chance it can to succeed.”</a:t>
            </a:r>
          </a:p>
        </p:txBody>
      </p:sp>
      <p:sp>
        <p:nvSpPr>
          <p:cNvPr id="5" name="Text Placeholder 4">
            <a:extLst>
              <a:ext uri="{FF2B5EF4-FFF2-40B4-BE49-F238E27FC236}">
                <a16:creationId xmlns:a16="http://schemas.microsoft.com/office/drawing/2014/main" id="{F03B6C66-2E0B-44FB-8788-2F1198D9F316}"/>
              </a:ext>
            </a:extLst>
          </p:cNvPr>
          <p:cNvSpPr>
            <a:spLocks noGrp="1"/>
          </p:cNvSpPr>
          <p:nvPr>
            <p:ph type="body" sz="quarter" idx="15"/>
          </p:nvPr>
        </p:nvSpPr>
        <p:spPr>
          <a:xfrm>
            <a:off x="7383463" y="2506391"/>
            <a:ext cx="2270125" cy="3286397"/>
          </a:xfrm>
        </p:spPr>
        <p:txBody>
          <a:bodyPr>
            <a:normAutofit/>
          </a:bodyPr>
          <a:lstStyle/>
          <a:p>
            <a:r>
              <a:rPr lang="en-GB" i="1"/>
              <a:t>“public health ... It’s very much like, ‘How do we help all these very different people with very different needs in very different situations in different ways?’ So everything that we do is not a one cap fits all. Like none of it is, none of it’s a one cap fits all and that’s very hard. Because you actually have to have a cap knowing that it won’t fit everybody because otherwise you can’t do a lot of things.” </a:t>
            </a:r>
          </a:p>
        </p:txBody>
      </p:sp>
    </p:spTree>
    <p:extLst>
      <p:ext uri="{BB962C8B-B14F-4D97-AF65-F5344CB8AC3E}">
        <p14:creationId xmlns:p14="http://schemas.microsoft.com/office/powerpoint/2010/main" val="194783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00547B-52BA-4811-9041-36727F378AFA}"/>
              </a:ext>
            </a:extLst>
          </p:cNvPr>
          <p:cNvSpPr>
            <a:spLocks noGrp="1"/>
          </p:cNvSpPr>
          <p:nvPr>
            <p:ph type="body" sz="quarter" idx="13"/>
          </p:nvPr>
        </p:nvSpPr>
        <p:spPr>
          <a:xfrm>
            <a:off x="5089358" y="1462086"/>
            <a:ext cx="4376904" cy="3833812"/>
          </a:xfrm>
        </p:spPr>
        <p:txBody>
          <a:bodyPr/>
          <a:lstStyle/>
          <a:p>
            <a:r>
              <a:rPr lang="en-GB" b="1" dirty="0"/>
              <a:t>48 </a:t>
            </a:r>
            <a:r>
              <a:rPr lang="en-GB" b="1" dirty="0">
                <a:hlinkClick r:id="rId2" action="ppaction://hlinksldjump"/>
              </a:rPr>
              <a:t>Work Stream 3 – Embed Health Literacy Development: Identify Barriers and Enablers to Implementation and Practice</a:t>
            </a:r>
            <a:r>
              <a:rPr lang="en-GB" b="1" dirty="0"/>
              <a:t> </a:t>
            </a:r>
          </a:p>
          <a:p>
            <a:pPr>
              <a:tabLst>
                <a:tab pos="444500" algn="l"/>
              </a:tabLst>
            </a:pPr>
            <a:r>
              <a:rPr lang="en-GB" dirty="0"/>
              <a:t>	53 </a:t>
            </a:r>
            <a:r>
              <a:rPr lang="en-GB" dirty="0">
                <a:hlinkClick r:id="rId3" action="ppaction://hlinksldjump"/>
              </a:rPr>
              <a:t>Methodology</a:t>
            </a:r>
            <a:r>
              <a:rPr lang="en-GB" dirty="0"/>
              <a:t> </a:t>
            </a:r>
          </a:p>
          <a:p>
            <a:pPr>
              <a:tabLst>
                <a:tab pos="444500" algn="l"/>
              </a:tabLst>
            </a:pPr>
            <a:r>
              <a:rPr lang="en-GB" dirty="0"/>
              <a:t>	58 </a:t>
            </a:r>
            <a:r>
              <a:rPr lang="en-GB" dirty="0">
                <a:hlinkClick r:id="rId4" action="ppaction://hlinksldjump"/>
              </a:rPr>
              <a:t>Findings and Discussion</a:t>
            </a:r>
            <a:r>
              <a:rPr lang="en-GB" dirty="0"/>
              <a:t> </a:t>
            </a:r>
          </a:p>
          <a:p>
            <a:pPr>
              <a:tabLst>
                <a:tab pos="444500" algn="l"/>
              </a:tabLst>
            </a:pPr>
            <a:r>
              <a:rPr lang="en-GB" dirty="0"/>
              <a:t>	89 </a:t>
            </a:r>
            <a:r>
              <a:rPr lang="en-GB" dirty="0">
                <a:hlinkClick r:id="rId5" action="ppaction://hlinksldjump"/>
              </a:rPr>
              <a:t>Successes and Challenges</a:t>
            </a:r>
            <a:r>
              <a:rPr lang="en-GB" dirty="0"/>
              <a:t> </a:t>
            </a:r>
          </a:p>
          <a:p>
            <a:pPr>
              <a:tabLst>
                <a:tab pos="444500" algn="l"/>
              </a:tabLst>
            </a:pPr>
            <a:r>
              <a:rPr lang="en-GB" dirty="0"/>
              <a:t>	90 </a:t>
            </a:r>
            <a:r>
              <a:rPr lang="en-GB" dirty="0">
                <a:hlinkClick r:id="rId6" action="ppaction://hlinksldjump"/>
              </a:rPr>
              <a:t>Conclusion</a:t>
            </a:r>
            <a:r>
              <a:rPr lang="en-GB" dirty="0"/>
              <a:t> </a:t>
            </a:r>
          </a:p>
          <a:p>
            <a:pPr>
              <a:tabLst>
                <a:tab pos="444500" algn="l"/>
              </a:tabLst>
            </a:pPr>
            <a:r>
              <a:rPr lang="en-GB" b="1" dirty="0"/>
              <a:t>92 </a:t>
            </a:r>
            <a:r>
              <a:rPr lang="en-GB" b="1" dirty="0">
                <a:hlinkClick r:id="rId7" action="ppaction://hlinksldjump"/>
              </a:rPr>
              <a:t>COTP Conclusion</a:t>
            </a:r>
            <a:r>
              <a:rPr lang="en-GB" b="1" dirty="0"/>
              <a:t> </a:t>
            </a:r>
          </a:p>
          <a:p>
            <a:r>
              <a:rPr lang="en-GB" b="1" dirty="0"/>
              <a:t>94 </a:t>
            </a:r>
            <a:r>
              <a:rPr lang="en-GB" b="1" dirty="0">
                <a:hlinkClick r:id="rId8" action="ppaction://hlinksldjump"/>
              </a:rPr>
              <a:t>Recommendations</a:t>
            </a:r>
            <a:endParaRPr lang="en-GB" b="1" dirty="0"/>
          </a:p>
          <a:p>
            <a:r>
              <a:rPr lang="en-GB" b="1" dirty="0"/>
              <a:t>95 </a:t>
            </a:r>
            <a:r>
              <a:rPr lang="en-GB" b="1" dirty="0">
                <a:hlinkClick r:id="rId9" action="ppaction://hlinksldjump"/>
              </a:rPr>
              <a:t>Authors</a:t>
            </a:r>
            <a:r>
              <a:rPr lang="en-GB" b="1" dirty="0"/>
              <a:t> </a:t>
            </a:r>
          </a:p>
        </p:txBody>
      </p:sp>
      <p:sp>
        <p:nvSpPr>
          <p:cNvPr id="3" name="Text Placeholder 2">
            <a:extLst>
              <a:ext uri="{FF2B5EF4-FFF2-40B4-BE49-F238E27FC236}">
                <a16:creationId xmlns:a16="http://schemas.microsoft.com/office/drawing/2014/main" id="{50B16AD4-C056-43FC-9885-22B26CA46EB8}"/>
              </a:ext>
            </a:extLst>
          </p:cNvPr>
          <p:cNvSpPr>
            <a:spLocks noGrp="1"/>
          </p:cNvSpPr>
          <p:nvPr>
            <p:ph type="body" sz="quarter" idx="12"/>
          </p:nvPr>
        </p:nvSpPr>
        <p:spPr/>
        <p:txBody>
          <a:bodyPr>
            <a:normAutofit lnSpcReduction="10000"/>
          </a:bodyPr>
          <a:lstStyle/>
          <a:p>
            <a:r>
              <a:rPr lang="en-GB" b="1"/>
              <a:t>8 </a:t>
            </a:r>
            <a:r>
              <a:rPr lang="en-GB" b="1">
                <a:hlinkClick r:id="rId10" action="ppaction://hlinksldjump"/>
              </a:rPr>
              <a:t>Introduction</a:t>
            </a:r>
            <a:endParaRPr lang="en-GB" b="1"/>
          </a:p>
          <a:p>
            <a:r>
              <a:rPr lang="en-GB" b="1"/>
              <a:t>12 </a:t>
            </a:r>
            <a:r>
              <a:rPr lang="en-GB" b="1">
                <a:hlinkClick r:id="rId11" action="ppaction://hlinksldjump"/>
              </a:rPr>
              <a:t>Work Stream Objectives</a:t>
            </a:r>
            <a:r>
              <a:rPr lang="en-GB" b="1"/>
              <a:t> </a:t>
            </a:r>
          </a:p>
          <a:p>
            <a:r>
              <a:rPr lang="en-GB" b="1"/>
              <a:t>14 </a:t>
            </a:r>
            <a:r>
              <a:rPr lang="en-GB" b="1">
                <a:hlinkClick r:id="rId12" action="ppaction://hlinksldjump"/>
              </a:rPr>
              <a:t>Work Stream 1 – Integrate Public Health into Built Environment Processes</a:t>
            </a:r>
            <a:r>
              <a:rPr lang="en-GB" b="1"/>
              <a:t> </a:t>
            </a:r>
          </a:p>
          <a:p>
            <a:pPr>
              <a:tabLst>
                <a:tab pos="360363" algn="l"/>
              </a:tabLst>
            </a:pPr>
            <a:r>
              <a:rPr lang="en-GB"/>
              <a:t>	18 </a:t>
            </a:r>
            <a:r>
              <a:rPr lang="en-GB">
                <a:hlinkClick r:id="rId13" action="ppaction://hlinksldjump"/>
              </a:rPr>
              <a:t>Methodology</a:t>
            </a:r>
            <a:r>
              <a:rPr lang="en-GB"/>
              <a:t> </a:t>
            </a:r>
          </a:p>
          <a:p>
            <a:pPr>
              <a:tabLst>
                <a:tab pos="360363" algn="l"/>
              </a:tabLst>
            </a:pPr>
            <a:r>
              <a:rPr lang="en-GB"/>
              <a:t>	22 </a:t>
            </a:r>
            <a:r>
              <a:rPr lang="en-GB">
                <a:hlinkClick r:id="rId14" action="ppaction://hlinksldjump"/>
              </a:rPr>
              <a:t>Findings and Discussion</a:t>
            </a:r>
            <a:r>
              <a:rPr lang="en-GB"/>
              <a:t> </a:t>
            </a:r>
          </a:p>
          <a:p>
            <a:pPr>
              <a:tabLst>
                <a:tab pos="360363" algn="l"/>
              </a:tabLst>
            </a:pPr>
            <a:r>
              <a:rPr lang="en-GB"/>
              <a:t>	25 </a:t>
            </a:r>
            <a:r>
              <a:rPr lang="en-GB">
                <a:hlinkClick r:id="rId15" action="ppaction://hlinksldjump"/>
              </a:rPr>
              <a:t>Successes and Challenges</a:t>
            </a:r>
            <a:r>
              <a:rPr lang="en-GB"/>
              <a:t> </a:t>
            </a:r>
          </a:p>
          <a:p>
            <a:pPr>
              <a:tabLst>
                <a:tab pos="360363" algn="l"/>
              </a:tabLst>
            </a:pPr>
            <a:r>
              <a:rPr lang="en-GB"/>
              <a:t>	27 </a:t>
            </a:r>
            <a:r>
              <a:rPr lang="en-GB">
                <a:hlinkClick r:id="rId16" action="ppaction://hlinksldjump"/>
              </a:rPr>
              <a:t>Conclusion</a:t>
            </a:r>
            <a:r>
              <a:rPr lang="en-GB"/>
              <a:t> </a:t>
            </a:r>
          </a:p>
          <a:p>
            <a:r>
              <a:rPr lang="en-GB" b="1"/>
              <a:t>28 </a:t>
            </a:r>
            <a:r>
              <a:rPr lang="en-GB" b="1">
                <a:hlinkClick r:id="rId17" action="ppaction://hlinksldjump"/>
              </a:rPr>
              <a:t>Work Stream 2 – Capture Food System Insights and Data</a:t>
            </a:r>
            <a:r>
              <a:rPr lang="en-GB" b="1"/>
              <a:t> </a:t>
            </a:r>
          </a:p>
          <a:p>
            <a:pPr>
              <a:tabLst>
                <a:tab pos="360363" algn="l"/>
              </a:tabLst>
            </a:pPr>
            <a:r>
              <a:rPr lang="en-GB"/>
              <a:t>	30 </a:t>
            </a:r>
            <a:r>
              <a:rPr lang="en-GB">
                <a:hlinkClick r:id="rId18" action="ppaction://hlinksldjump"/>
              </a:rPr>
              <a:t>Methodology</a:t>
            </a:r>
            <a:r>
              <a:rPr lang="en-GB"/>
              <a:t> </a:t>
            </a:r>
          </a:p>
          <a:p>
            <a:pPr>
              <a:tabLst>
                <a:tab pos="360363" algn="l"/>
              </a:tabLst>
            </a:pPr>
            <a:r>
              <a:rPr lang="en-GB"/>
              <a:t>	33 </a:t>
            </a:r>
            <a:r>
              <a:rPr lang="en-GB">
                <a:hlinkClick r:id="rId19" action="ppaction://hlinksldjump"/>
              </a:rPr>
              <a:t>Findings and Discussion</a:t>
            </a:r>
            <a:r>
              <a:rPr lang="en-GB"/>
              <a:t> </a:t>
            </a:r>
          </a:p>
          <a:p>
            <a:pPr>
              <a:tabLst>
                <a:tab pos="360363" algn="l"/>
              </a:tabLst>
            </a:pPr>
            <a:r>
              <a:rPr lang="en-GB"/>
              <a:t>	45 </a:t>
            </a:r>
            <a:r>
              <a:rPr lang="en-GB">
                <a:hlinkClick r:id="rId20" action="ppaction://hlinksldjump"/>
              </a:rPr>
              <a:t>Successes and Challenges</a:t>
            </a:r>
            <a:r>
              <a:rPr lang="en-GB"/>
              <a:t> </a:t>
            </a:r>
          </a:p>
          <a:p>
            <a:pPr>
              <a:tabLst>
                <a:tab pos="360363" algn="l"/>
              </a:tabLst>
            </a:pPr>
            <a:r>
              <a:rPr lang="en-GB"/>
              <a:t>	47 </a:t>
            </a:r>
            <a:r>
              <a:rPr lang="en-GB">
                <a:hlinkClick r:id="rId21" action="ppaction://hlinksldjump"/>
              </a:rPr>
              <a:t>Conclusion</a:t>
            </a:r>
            <a:r>
              <a:rPr lang="en-GB"/>
              <a:t> </a:t>
            </a:r>
          </a:p>
        </p:txBody>
      </p:sp>
      <p:sp>
        <p:nvSpPr>
          <p:cNvPr id="5" name="TextBox 4">
            <a:extLst>
              <a:ext uri="{FF2B5EF4-FFF2-40B4-BE49-F238E27FC236}">
                <a16:creationId xmlns:a16="http://schemas.microsoft.com/office/drawing/2014/main" id="{C2BE9409-CF80-46DD-B66C-7F3FD537F8B7}"/>
              </a:ext>
            </a:extLst>
          </p:cNvPr>
          <p:cNvSpPr txBox="1"/>
          <p:nvPr/>
        </p:nvSpPr>
        <p:spPr>
          <a:xfrm>
            <a:off x="439738" y="908087"/>
            <a:ext cx="8734926" cy="338554"/>
          </a:xfrm>
          <a:prstGeom prst="rect">
            <a:avLst/>
          </a:prstGeom>
          <a:noFill/>
        </p:spPr>
        <p:txBody>
          <a:bodyPr wrap="square" rtlCol="0">
            <a:spAutoFit/>
          </a:bodyPr>
          <a:lstStyle/>
          <a:p>
            <a:r>
              <a:rPr lang="en-GB" sz="1600">
                <a:latin typeface="Avenir Next LT Pro" panose="020B0504020202020204" pitchFamily="34" charset="0"/>
              </a:rPr>
              <a:t>Childhood Obesity Trailblazer Programme Final Evaluation Report 2019-2022</a:t>
            </a:r>
          </a:p>
        </p:txBody>
      </p:sp>
      <p:sp>
        <p:nvSpPr>
          <p:cNvPr id="2" name="Title 1">
            <a:extLst>
              <a:ext uri="{FF2B5EF4-FFF2-40B4-BE49-F238E27FC236}">
                <a16:creationId xmlns:a16="http://schemas.microsoft.com/office/drawing/2014/main" id="{AE9354BA-CC0E-46CE-B376-EF584969C234}"/>
              </a:ext>
            </a:extLst>
          </p:cNvPr>
          <p:cNvSpPr>
            <a:spLocks noGrp="1"/>
          </p:cNvSpPr>
          <p:nvPr>
            <p:ph type="title"/>
          </p:nvPr>
        </p:nvSpPr>
        <p:spPr>
          <a:xfrm>
            <a:off x="439738" y="76363"/>
            <a:ext cx="8543925" cy="1325563"/>
          </a:xfrm>
        </p:spPr>
        <p:txBody>
          <a:bodyPr>
            <a:normAutofit/>
          </a:bodyPr>
          <a:lstStyle/>
          <a:p>
            <a:r>
              <a:rPr lang="en-GB" sz="2800"/>
              <a:t>Contents</a:t>
            </a:r>
          </a:p>
        </p:txBody>
      </p:sp>
    </p:spTree>
    <p:extLst>
      <p:ext uri="{BB962C8B-B14F-4D97-AF65-F5344CB8AC3E}">
        <p14:creationId xmlns:p14="http://schemas.microsoft.com/office/powerpoint/2010/main" val="1495563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1D44-286F-42CB-AB59-34C699FD4B62}"/>
              </a:ext>
              <a:ext uri="{C183D7F6-B498-43B3-948B-1728B52AA6E4}">
                <adec:decorative xmlns:adec="http://schemas.microsoft.com/office/drawing/2017/decorative" val="1"/>
              </a:ext>
            </a:extLst>
          </p:cNvPr>
          <p:cNvSpPr>
            <a:spLocks noGrp="1"/>
          </p:cNvSpPr>
          <p:nvPr>
            <p:ph type="title"/>
          </p:nvPr>
        </p:nvSpPr>
        <p:spPr>
          <a:xfrm>
            <a:off x="299803" y="-1447357"/>
            <a:ext cx="8866422" cy="1325563"/>
          </a:xfrm>
        </p:spPr>
        <p:txBody>
          <a:bodyPr/>
          <a:lstStyle/>
          <a:p>
            <a:r>
              <a:rPr lang="en-GB" b="0"/>
              <a:t>Finding Solutions – Working Closely with the Developer</a:t>
            </a:r>
          </a:p>
        </p:txBody>
      </p:sp>
      <p:sp>
        <p:nvSpPr>
          <p:cNvPr id="3" name="Text Placeholder 2">
            <a:extLst>
              <a:ext uri="{FF2B5EF4-FFF2-40B4-BE49-F238E27FC236}">
                <a16:creationId xmlns:a16="http://schemas.microsoft.com/office/drawing/2014/main" id="{48896D5F-1AD3-413F-A06A-7B8051DD3DB0}"/>
              </a:ext>
            </a:extLst>
          </p:cNvPr>
          <p:cNvSpPr>
            <a:spLocks noGrp="1"/>
          </p:cNvSpPr>
          <p:nvPr>
            <p:ph type="body" sz="quarter" idx="13"/>
          </p:nvPr>
        </p:nvSpPr>
        <p:spPr>
          <a:xfrm>
            <a:off x="299803" y="304799"/>
            <a:ext cx="9258535" cy="2044701"/>
          </a:xfrm>
        </p:spPr>
        <p:txBody>
          <a:bodyPr>
            <a:normAutofit/>
          </a:bodyPr>
          <a:lstStyle/>
          <a:p>
            <a:pPr>
              <a:lnSpc>
                <a:spcPct val="90000"/>
              </a:lnSpc>
            </a:pPr>
            <a:r>
              <a:rPr lang="en-GB" b="1"/>
              <a:t>Working closely with the developer</a:t>
            </a:r>
          </a:p>
          <a:p>
            <a:pPr>
              <a:lnSpc>
                <a:spcPct val="90000"/>
              </a:lnSpc>
            </a:pPr>
            <a:endParaRPr lang="en-GB" sz="300" b="1"/>
          </a:p>
          <a:p>
            <a:pPr>
              <a:lnSpc>
                <a:spcPct val="90000"/>
              </a:lnSpc>
            </a:pPr>
            <a:r>
              <a:rPr lang="en-GB"/>
              <a:t>The developer had appropriate experience and engaged with the process:</a:t>
            </a:r>
          </a:p>
          <a:p>
            <a:pPr>
              <a:lnSpc>
                <a:spcPct val="90000"/>
              </a:lnSpc>
            </a:pPr>
            <a:endParaRPr lang="en-GB" sz="600" i="1"/>
          </a:p>
          <a:p>
            <a:pPr>
              <a:lnSpc>
                <a:spcPct val="90000"/>
              </a:lnSpc>
            </a:pPr>
            <a:r>
              <a:rPr lang="en-GB" i="1"/>
              <a:t>“the module developer … appeared to be fairly proficient in that area of developing sort of online personal learning modules in that health field. They’d shown that they’d got previous experience in that area and various different contracts that they’ve worked for the government and other people. And they were keen to get information and understand more clearly what the ask was and what the expectation was.” </a:t>
            </a:r>
          </a:p>
          <a:p>
            <a:pPr>
              <a:lnSpc>
                <a:spcPct val="90000"/>
              </a:lnSpc>
            </a:pPr>
            <a:endParaRPr lang="en-GB" sz="600" i="1"/>
          </a:p>
          <a:p>
            <a:pPr>
              <a:lnSpc>
                <a:spcPct val="90000"/>
              </a:lnSpc>
            </a:pPr>
            <a:r>
              <a:rPr lang="en-GB"/>
              <a:t>However, the gap between what was understood by the developer and the council team soon became evident:</a:t>
            </a:r>
          </a:p>
          <a:p>
            <a:pPr>
              <a:lnSpc>
                <a:spcPct val="90000"/>
              </a:lnSpc>
            </a:pPr>
            <a:endParaRPr lang="en-GB" sz="600" i="1"/>
          </a:p>
          <a:p>
            <a:pPr>
              <a:lnSpc>
                <a:spcPct val="90000"/>
              </a:lnSpc>
            </a:pPr>
            <a:r>
              <a:rPr lang="en-GB" i="1"/>
              <a:t>“we got to the post-interview stage the module developer I think was a little bit concerned about the level of work, the timeframe and actually I’m not sure the tender provided the information that was then being given verbally afterwards to</a:t>
            </a:r>
          </a:p>
        </p:txBody>
      </p:sp>
      <p:sp>
        <p:nvSpPr>
          <p:cNvPr id="4" name="Text Placeholder 3">
            <a:extLst>
              <a:ext uri="{FF2B5EF4-FFF2-40B4-BE49-F238E27FC236}">
                <a16:creationId xmlns:a16="http://schemas.microsoft.com/office/drawing/2014/main" id="{B19209C4-F4EF-42C8-B4FB-90D5422A50AF}"/>
              </a:ext>
            </a:extLst>
          </p:cNvPr>
          <p:cNvSpPr>
            <a:spLocks noGrp="1"/>
          </p:cNvSpPr>
          <p:nvPr>
            <p:ph type="body" sz="quarter" idx="14"/>
          </p:nvPr>
        </p:nvSpPr>
        <p:spPr>
          <a:xfrm>
            <a:off x="299803" y="2209800"/>
            <a:ext cx="6955072" cy="2314846"/>
          </a:xfrm>
        </p:spPr>
        <p:txBody>
          <a:bodyPr>
            <a:noAutofit/>
          </a:bodyPr>
          <a:lstStyle/>
          <a:p>
            <a:pPr>
              <a:lnSpc>
                <a:spcPct val="90000"/>
              </a:lnSpc>
            </a:pPr>
            <a:r>
              <a:rPr lang="en-GB" i="1"/>
              <a:t>say, ‘This is what we want and this is what we’re expecting and this is how it needs to work and how can we do this and where can we host it?’” </a:t>
            </a:r>
          </a:p>
          <a:p>
            <a:pPr>
              <a:lnSpc>
                <a:spcPct val="90000"/>
              </a:lnSpc>
            </a:pPr>
            <a:endParaRPr lang="en-GB" sz="600" i="1"/>
          </a:p>
          <a:p>
            <a:pPr>
              <a:lnSpc>
                <a:spcPct val="90000"/>
              </a:lnSpc>
            </a:pPr>
            <a:r>
              <a:rPr lang="en-GB"/>
              <a:t>One interviewee shared concern and again referred to the limited timeframe to work-up the course design:</a:t>
            </a:r>
          </a:p>
          <a:p>
            <a:pPr>
              <a:lnSpc>
                <a:spcPct val="90000"/>
              </a:lnSpc>
            </a:pPr>
            <a:endParaRPr lang="en-GB" sz="600" i="1"/>
          </a:p>
          <a:p>
            <a:pPr>
              <a:lnSpc>
                <a:spcPct val="90000"/>
              </a:lnSpc>
            </a:pPr>
            <a:r>
              <a:rPr lang="en-GB" i="1"/>
              <a:t>“One of the challenges I had was that the concepts of what were going to be presented within the module were already written and very set. It was like, ‘These are the slides. I need your approval by next week,’ but really, what should have happened was, ‘Here’s the outline of what I’m thinking of pulling together. Have you got any suggestions about whether this is the right focus or whether this key message...?’ It should have been evolving in partnership and it should have been Beta tested with users all along that period... Again, that’s down to the funding that was available and the time that was available being really tight. I think with projects that I’m doing at the moment where we’ve got timelines that are a problem, instead of rushing it through to hit the timeline, I have just simply worked out a way to change the timeline. You can’t rush. It’s much more important to have quality rather than speed.” </a:t>
            </a:r>
          </a:p>
        </p:txBody>
      </p:sp>
      <p:sp>
        <p:nvSpPr>
          <p:cNvPr id="5" name="Text Placeholder 4">
            <a:extLst>
              <a:ext uri="{FF2B5EF4-FFF2-40B4-BE49-F238E27FC236}">
                <a16:creationId xmlns:a16="http://schemas.microsoft.com/office/drawing/2014/main" id="{F03B6C66-2E0B-44FB-8788-2F1198D9F316}"/>
              </a:ext>
            </a:extLst>
          </p:cNvPr>
          <p:cNvSpPr>
            <a:spLocks noGrp="1"/>
          </p:cNvSpPr>
          <p:nvPr>
            <p:ph type="body" sz="quarter" idx="15"/>
          </p:nvPr>
        </p:nvSpPr>
        <p:spPr>
          <a:xfrm>
            <a:off x="7383463" y="2506391"/>
            <a:ext cx="2270125" cy="3286397"/>
          </a:xfrm>
        </p:spPr>
        <p:txBody>
          <a:bodyPr>
            <a:normAutofit fontScale="92500" lnSpcReduction="10000"/>
          </a:bodyPr>
          <a:lstStyle/>
          <a:p>
            <a:pPr>
              <a:spcBef>
                <a:spcPts val="900"/>
              </a:spcBef>
            </a:pPr>
            <a:r>
              <a:rPr lang="en-GB" sz="1400"/>
              <a:t>The developer shared how they had been in frequent contact at the start of the contract but this changed after the first month. They described how they had enjoyed being part of an interdisciplinary team and that it had been quite robust and collaborative, sharing the example of how they had decided to proceed with naming the website, ‘Healthy Brum’. </a:t>
            </a:r>
          </a:p>
          <a:p>
            <a:pPr>
              <a:spcBef>
                <a:spcPts val="900"/>
              </a:spcBef>
            </a:pPr>
            <a:r>
              <a:rPr lang="en-GB" sz="1400"/>
              <a:t>This insight demonstrates the importance of close partnership working.</a:t>
            </a:r>
          </a:p>
        </p:txBody>
      </p:sp>
    </p:spTree>
    <p:extLst>
      <p:ext uri="{BB962C8B-B14F-4D97-AF65-F5344CB8AC3E}">
        <p14:creationId xmlns:p14="http://schemas.microsoft.com/office/powerpoint/2010/main" val="31486560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2091-0962-48B7-9D28-D3840B981D2D}"/>
              </a:ext>
              <a:ext uri="{C183D7F6-B498-43B3-948B-1728B52AA6E4}">
                <adec:decorative xmlns:adec="http://schemas.microsoft.com/office/drawing/2017/decorative" val="1"/>
              </a:ext>
            </a:extLst>
          </p:cNvPr>
          <p:cNvSpPr>
            <a:spLocks noGrp="1"/>
          </p:cNvSpPr>
          <p:nvPr>
            <p:ph type="title"/>
          </p:nvPr>
        </p:nvSpPr>
        <p:spPr>
          <a:xfrm>
            <a:off x="350922" y="-1406792"/>
            <a:ext cx="8815303" cy="1325563"/>
          </a:xfrm>
        </p:spPr>
        <p:txBody>
          <a:bodyPr/>
          <a:lstStyle/>
          <a:p>
            <a:r>
              <a:rPr lang="en-GB" b="0"/>
              <a:t>Finding Solutions – Timeframe</a:t>
            </a:r>
          </a:p>
        </p:txBody>
      </p:sp>
      <p:sp>
        <p:nvSpPr>
          <p:cNvPr id="3" name="Text Placeholder 2">
            <a:extLst>
              <a:ext uri="{FF2B5EF4-FFF2-40B4-BE49-F238E27FC236}">
                <a16:creationId xmlns:a16="http://schemas.microsoft.com/office/drawing/2014/main" id="{B104F31E-D4D6-4112-81E4-7EB009A12E0D}"/>
              </a:ext>
            </a:extLst>
          </p:cNvPr>
          <p:cNvSpPr>
            <a:spLocks noGrp="1"/>
          </p:cNvSpPr>
          <p:nvPr>
            <p:ph type="body" sz="quarter" idx="13"/>
          </p:nvPr>
        </p:nvSpPr>
        <p:spPr>
          <a:xfrm>
            <a:off x="299803" y="596901"/>
            <a:ext cx="9258535" cy="2128734"/>
          </a:xfrm>
        </p:spPr>
        <p:txBody>
          <a:bodyPr>
            <a:normAutofit/>
          </a:bodyPr>
          <a:lstStyle/>
          <a:p>
            <a:r>
              <a:rPr lang="en-GB"/>
              <a:t>One interviewee shared concern and again referred to the limited timeframe to work-up the course design: </a:t>
            </a:r>
          </a:p>
          <a:p>
            <a:endParaRPr lang="en-GB" i="1"/>
          </a:p>
          <a:p>
            <a:r>
              <a:rPr lang="en-GB" i="1"/>
              <a:t>“One of the challenges I had was that the concepts of what were going to be presented within the module were already written and very set. It was like, ‘These are the slides. I need your approval by next week,’ but really, what should have happened was, ‘Here’s the outline of what I’m thinking of pulling together. Have you got any suggestions about whether this is the right focus or whether this key message...?’ It should have been evolving in partnership and it should have been Beta tested with users all along that period... Again, that’s down to the funding that was available and the time that was available being really tight. I think with projects that I’m doing at the moment where we’ve got timelines that are a problem, instead of rushing it through to hit the timeline, I have just simply worked out a way to change the timeline. You can’t rush. It’s much more important to have quality rather than speed.” </a:t>
            </a:r>
          </a:p>
        </p:txBody>
      </p:sp>
      <p:sp>
        <p:nvSpPr>
          <p:cNvPr id="4" name="Text Placeholder 3">
            <a:extLst>
              <a:ext uri="{FF2B5EF4-FFF2-40B4-BE49-F238E27FC236}">
                <a16:creationId xmlns:a16="http://schemas.microsoft.com/office/drawing/2014/main" id="{BAAB6696-D0DF-4AD8-A874-8991AB00EDBA}"/>
              </a:ext>
            </a:extLst>
          </p:cNvPr>
          <p:cNvSpPr>
            <a:spLocks noGrp="1"/>
          </p:cNvSpPr>
          <p:nvPr>
            <p:ph type="body" sz="quarter" idx="14"/>
          </p:nvPr>
        </p:nvSpPr>
        <p:spPr/>
        <p:txBody>
          <a:bodyPr>
            <a:normAutofit/>
          </a:bodyPr>
          <a:lstStyle/>
          <a:p>
            <a:r>
              <a:rPr lang="en-GB"/>
              <a:t>The developer shared how they had been in frequent contact at the start of the contract but this changed after the first month. They described how they had enjoyed being part of an interdisciplinary team and that it had been quite robust and collaborative, sharing the example of how they had decided to proceed with naming the website, ‘Healthy Brum’. </a:t>
            </a:r>
          </a:p>
          <a:p>
            <a:endParaRPr lang="en-GB"/>
          </a:p>
          <a:p>
            <a:r>
              <a:rPr lang="en-GB"/>
              <a:t>This insight demonstrates the importance of close partnership working.</a:t>
            </a:r>
          </a:p>
        </p:txBody>
      </p:sp>
      <p:sp>
        <p:nvSpPr>
          <p:cNvPr id="5" name="Text Placeholder 4">
            <a:extLst>
              <a:ext uri="{FF2B5EF4-FFF2-40B4-BE49-F238E27FC236}">
                <a16:creationId xmlns:a16="http://schemas.microsoft.com/office/drawing/2014/main" id="{BDE58194-5AA3-4395-88C4-BC37283DE028}"/>
              </a:ext>
            </a:extLst>
          </p:cNvPr>
          <p:cNvSpPr>
            <a:spLocks noGrp="1"/>
          </p:cNvSpPr>
          <p:nvPr>
            <p:ph type="body" sz="quarter" idx="15"/>
          </p:nvPr>
        </p:nvSpPr>
        <p:spPr>
          <a:xfrm rot="21434657">
            <a:off x="6639937" y="3410898"/>
            <a:ext cx="2943835" cy="1475748"/>
          </a:xfrm>
        </p:spPr>
        <p:txBody>
          <a:bodyPr>
            <a:normAutofit/>
          </a:bodyPr>
          <a:lstStyle/>
          <a:p>
            <a:r>
              <a:rPr lang="en-GB" sz="1800" i="1"/>
              <a:t>“You can’t rush. It’s much more important to have quality rather than speed.”</a:t>
            </a:r>
            <a:endParaRPr lang="en-GB" sz="1800">
              <a:latin typeface="Arial Nova" panose="020B0504020202020204" pitchFamily="34" charset="0"/>
            </a:endParaRPr>
          </a:p>
        </p:txBody>
      </p:sp>
    </p:spTree>
    <p:extLst>
      <p:ext uri="{BB962C8B-B14F-4D97-AF65-F5344CB8AC3E}">
        <p14:creationId xmlns:p14="http://schemas.microsoft.com/office/powerpoint/2010/main" val="770276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3" y="-1381392"/>
            <a:ext cx="7728776" cy="1325563"/>
          </a:xfrm>
        </p:spPr>
        <p:txBody>
          <a:bodyPr/>
          <a:lstStyle/>
          <a:p>
            <a:r>
              <a:rPr lang="en-GB" b="0"/>
              <a:t>Feedback on Course Content – Different Course Levels</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152400" y="254000"/>
            <a:ext cx="5816600" cy="5185079"/>
          </a:xfrm>
        </p:spPr>
        <p:txBody>
          <a:bodyPr>
            <a:noAutofit/>
          </a:bodyPr>
          <a:lstStyle/>
          <a:p>
            <a:pPr>
              <a:lnSpc>
                <a:spcPct val="90000"/>
              </a:lnSpc>
              <a:spcBef>
                <a:spcPts val="600"/>
              </a:spcBef>
            </a:pPr>
            <a:r>
              <a:rPr lang="en-GB" b="1"/>
              <a:t>3.5.5 Feedback on course content</a:t>
            </a:r>
          </a:p>
          <a:p>
            <a:pPr>
              <a:lnSpc>
                <a:spcPct val="90000"/>
              </a:lnSpc>
              <a:spcBef>
                <a:spcPts val="600"/>
              </a:spcBef>
            </a:pPr>
            <a:r>
              <a:rPr lang="en-GB"/>
              <a:t>The next section draws out the insights of what was valued and suggestions for improvement in the course design.</a:t>
            </a:r>
          </a:p>
          <a:p>
            <a:pPr>
              <a:lnSpc>
                <a:spcPct val="90000"/>
              </a:lnSpc>
              <a:spcBef>
                <a:spcPts val="600"/>
              </a:spcBef>
            </a:pPr>
            <a:r>
              <a:rPr lang="en-GB" b="1"/>
              <a:t>Meeting the needs of both junior and senior apprentices</a:t>
            </a:r>
          </a:p>
          <a:p>
            <a:pPr>
              <a:lnSpc>
                <a:spcPct val="90000"/>
              </a:lnSpc>
              <a:spcBef>
                <a:spcPts val="600"/>
              </a:spcBef>
            </a:pPr>
            <a:r>
              <a:rPr lang="en-GB"/>
              <a:t>The senior team described the difficulty of being able to use the same module content with apprentices at different levels of training and considered the feasibility of this. This was due to the extremes in terms of the needs for each end of the spectrum, that those on senior apprenticeships were world leaders and would have very different requirements to more junior colleagues:</a:t>
            </a:r>
            <a:endParaRPr lang="en-GB" i="1"/>
          </a:p>
          <a:p>
            <a:pPr>
              <a:lnSpc>
                <a:spcPct val="90000"/>
              </a:lnSpc>
              <a:spcBef>
                <a:spcPts val="600"/>
              </a:spcBef>
            </a:pPr>
            <a:r>
              <a:rPr lang="en-GB" i="1"/>
              <a:t>“How do you do something that works for a level three and a level seven? And actually maybe the answer is you don’t. You know, it’s too complicated to do them all at once and we should’ve been less ambitious … the content for level one to three is probably okay … But it’s completely inappropriate for a level five to seven because where they are in their education attainment and capacity, they would discount and disconnect too quickly from the kind of waffle.”</a:t>
            </a:r>
          </a:p>
          <a:p>
            <a:pPr>
              <a:lnSpc>
                <a:spcPct val="90000"/>
              </a:lnSpc>
              <a:spcBef>
                <a:spcPts val="600"/>
              </a:spcBef>
            </a:pPr>
            <a:r>
              <a:rPr lang="en-GB"/>
              <a:t>One participant described how trying to encompass both meant that the needs of both the junior and the senior apprentices were unmet. As a result, a course targeting senior apprentices may need to be commissioned separately so that it would be fit for purpose: </a:t>
            </a:r>
            <a:endParaRPr lang="en-GB" i="1"/>
          </a:p>
          <a:p>
            <a:pPr>
              <a:lnSpc>
                <a:spcPct val="90000"/>
              </a:lnSpc>
              <a:spcBef>
                <a:spcPts val="600"/>
              </a:spcBef>
            </a:pPr>
            <a:r>
              <a:rPr lang="en-GB" i="1"/>
              <a:t>“we were trying to do level one and level seven and we ended up with level one mess basically. And I think if we start at the other end and we go level seven, can we commission something which is specifically around managing your own health and wellbeing as a senior leader and managing the health and wellbeing of a high functioning </a:t>
            </a:r>
          </a:p>
          <a:p>
            <a:pPr>
              <a:lnSpc>
                <a:spcPct val="90000"/>
              </a:lnSpc>
            </a:pPr>
            <a:r>
              <a:rPr lang="en-GB" i="1"/>
              <a:t>team” </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72200" y="406400"/>
            <a:ext cx="3484478" cy="5481320"/>
          </a:xfrm>
        </p:spPr>
        <p:txBody>
          <a:bodyPr>
            <a:normAutofit/>
          </a:bodyPr>
          <a:lstStyle/>
          <a:p>
            <a:r>
              <a:rPr lang="en-GB"/>
              <a:t>By focusing on the two separately, the individual needs of the apprentices could be explored to a greater degree:</a:t>
            </a:r>
            <a:r>
              <a:rPr lang="en-GB" i="1"/>
              <a:t> </a:t>
            </a:r>
          </a:p>
          <a:p>
            <a:endParaRPr lang="en-GB" i="1"/>
          </a:p>
          <a:p>
            <a:r>
              <a:rPr lang="en-GB" i="1"/>
              <a:t>“in the context of level seven business apprenticeships which the MBA is one … We might want to include managing across cultures. Health and wellbeing in the context of international business, health and wellbeing in the context of a global workforce” </a:t>
            </a:r>
          </a:p>
          <a:p>
            <a:endParaRPr lang="en-GB" i="1"/>
          </a:p>
          <a:p>
            <a:r>
              <a:rPr lang="en-GB"/>
              <a:t>Additionally, the feasibility of the spiral curriculum and its incompatibility with the heterogeneity of the apprenticeship courses meant that this element was not realised:</a:t>
            </a:r>
          </a:p>
          <a:p>
            <a:endParaRPr lang="en-GB" i="1"/>
          </a:p>
          <a:p>
            <a:r>
              <a:rPr lang="en-GB" i="1"/>
              <a:t>“Unfortunately the apprenticeship [training] providers very quickly came back and went, ‘You just can’t do it because a level three in hairdressing is completely different from a level three in business administration.’ So it is too complicated to create a spiral curriculum that will actually work in the context of the diversity of apprenticeships.” </a:t>
            </a:r>
          </a:p>
        </p:txBody>
      </p:sp>
    </p:spTree>
    <p:extLst>
      <p:ext uri="{BB962C8B-B14F-4D97-AF65-F5344CB8AC3E}">
        <p14:creationId xmlns:p14="http://schemas.microsoft.com/office/powerpoint/2010/main" val="1347334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1D44-286F-42CB-AB59-34C699FD4B62}"/>
              </a:ext>
              <a:ext uri="{C183D7F6-B498-43B3-948B-1728B52AA6E4}">
                <adec:decorative xmlns:adec="http://schemas.microsoft.com/office/drawing/2017/decorative" val="1"/>
              </a:ext>
            </a:extLst>
          </p:cNvPr>
          <p:cNvSpPr>
            <a:spLocks noGrp="1"/>
          </p:cNvSpPr>
          <p:nvPr>
            <p:ph type="title"/>
          </p:nvPr>
        </p:nvSpPr>
        <p:spPr>
          <a:xfrm>
            <a:off x="299803" y="-1447357"/>
            <a:ext cx="8866422" cy="1325563"/>
          </a:xfrm>
        </p:spPr>
        <p:txBody>
          <a:bodyPr/>
          <a:lstStyle/>
          <a:p>
            <a:r>
              <a:rPr lang="en-GB" b="0"/>
              <a:t>Feedback on Course Content – Junior and Managerial Levels </a:t>
            </a:r>
          </a:p>
        </p:txBody>
      </p:sp>
      <p:sp>
        <p:nvSpPr>
          <p:cNvPr id="3" name="Text Placeholder 2">
            <a:extLst>
              <a:ext uri="{FF2B5EF4-FFF2-40B4-BE49-F238E27FC236}">
                <a16:creationId xmlns:a16="http://schemas.microsoft.com/office/drawing/2014/main" id="{48896D5F-1AD3-413F-A06A-7B8051DD3DB0}"/>
              </a:ext>
            </a:extLst>
          </p:cNvPr>
          <p:cNvSpPr>
            <a:spLocks noGrp="1"/>
          </p:cNvSpPr>
          <p:nvPr>
            <p:ph type="body" sz="quarter" idx="13"/>
          </p:nvPr>
        </p:nvSpPr>
        <p:spPr>
          <a:xfrm>
            <a:off x="299803" y="317501"/>
            <a:ext cx="9258535" cy="1841499"/>
          </a:xfrm>
        </p:spPr>
        <p:txBody>
          <a:bodyPr>
            <a:noAutofit/>
          </a:bodyPr>
          <a:lstStyle/>
          <a:p>
            <a:pPr>
              <a:spcBef>
                <a:spcPts val="700"/>
              </a:spcBef>
            </a:pPr>
            <a:r>
              <a:rPr lang="en-GB" b="1"/>
              <a:t>Junior apprentice course content</a:t>
            </a:r>
          </a:p>
          <a:p>
            <a:pPr>
              <a:spcBef>
                <a:spcPts val="700"/>
              </a:spcBef>
            </a:pPr>
            <a:r>
              <a:rPr lang="en-GB"/>
              <a:t>A member of the council team described how everyone below a certain level of seniority had been positive about the training:</a:t>
            </a:r>
            <a:endParaRPr lang="en-GB" i="1"/>
          </a:p>
          <a:p>
            <a:pPr>
              <a:spcBef>
                <a:spcPts val="700"/>
              </a:spcBef>
            </a:pPr>
            <a:r>
              <a:rPr lang="en-GB" i="1"/>
              <a:t>“it was pitched more at the don’t know much about Public Health or health literacy angle and that worked well for everyone I spoke who was new to the area or didn’t know much about it. Everybody at that level loved it.” </a:t>
            </a:r>
          </a:p>
          <a:p>
            <a:pPr>
              <a:spcBef>
                <a:spcPts val="700"/>
              </a:spcBef>
            </a:pPr>
            <a:r>
              <a:rPr lang="en-GB"/>
              <a:t>Some apprentice participants shared this sentiment and a junior apprentice described how the course contained unfamiliar content:</a:t>
            </a:r>
          </a:p>
        </p:txBody>
      </p:sp>
      <p:sp>
        <p:nvSpPr>
          <p:cNvPr id="4" name="Text Placeholder 3">
            <a:extLst>
              <a:ext uri="{FF2B5EF4-FFF2-40B4-BE49-F238E27FC236}">
                <a16:creationId xmlns:a16="http://schemas.microsoft.com/office/drawing/2014/main" id="{B19209C4-F4EF-42C8-B4FB-90D5422A50AF}"/>
              </a:ext>
            </a:extLst>
          </p:cNvPr>
          <p:cNvSpPr>
            <a:spLocks noGrp="1"/>
          </p:cNvSpPr>
          <p:nvPr>
            <p:ph type="body" sz="quarter" idx="14"/>
          </p:nvPr>
        </p:nvSpPr>
        <p:spPr>
          <a:xfrm>
            <a:off x="299804" y="2032000"/>
            <a:ext cx="6955072" cy="3662363"/>
          </a:xfrm>
        </p:spPr>
        <p:txBody>
          <a:bodyPr>
            <a:noAutofit/>
          </a:bodyPr>
          <a:lstStyle/>
          <a:p>
            <a:pPr>
              <a:spcBef>
                <a:spcPts val="700"/>
              </a:spcBef>
            </a:pPr>
            <a:r>
              <a:rPr lang="en-GB" i="1"/>
              <a:t>“it gave me something new, thinking about my health and different things about health that I normally don't pay attention to, such as digital health, and also active walking, and taking care of your portion sizes and stuff like that. I wouldn't say I don't care about it, but I never thought of it in this perspective that the training presented it in.” </a:t>
            </a:r>
            <a:endParaRPr lang="en-GB"/>
          </a:p>
          <a:p>
            <a:pPr>
              <a:spcBef>
                <a:spcPts val="700"/>
              </a:spcBef>
            </a:pPr>
            <a:r>
              <a:rPr lang="en-GB"/>
              <a:t>This was echoed by a managerial apprentice participant who felt the content was appropriate for newcomers to the subject.</a:t>
            </a:r>
          </a:p>
          <a:p>
            <a:pPr>
              <a:spcBef>
                <a:spcPts val="700"/>
              </a:spcBef>
            </a:pPr>
            <a:r>
              <a:rPr lang="en-GB" b="1"/>
              <a:t>Managerial apprentice course content</a:t>
            </a:r>
          </a:p>
          <a:p>
            <a:pPr>
              <a:spcBef>
                <a:spcPts val="700"/>
              </a:spcBef>
            </a:pPr>
            <a:r>
              <a:rPr lang="en-GB"/>
              <a:t>One participant not working in public health but with an interest in health felt the level of information was appropriate for someone with limited prior knowledge of health:</a:t>
            </a:r>
            <a:endParaRPr lang="en-GB" i="1"/>
          </a:p>
          <a:p>
            <a:pPr>
              <a:spcBef>
                <a:spcPts val="700"/>
              </a:spcBef>
            </a:pPr>
            <a:r>
              <a:rPr lang="en-GB" i="1"/>
              <a:t>“I did recognise that the course was very much aimed at people who had limited or no knowledge. There were a couple of times where I found it a bit simplistic but I don’t think it should be changed because of that. That’s more about the fact that I already know a bit about that and I get it but there’s a bit more to it than that. If you gave that level of information to somebody that was coming to it new, I think you’d overload them.” </a:t>
            </a:r>
            <a:endParaRPr lang="en-GB"/>
          </a:p>
        </p:txBody>
      </p:sp>
      <p:sp>
        <p:nvSpPr>
          <p:cNvPr id="5" name="Text Placeholder 4">
            <a:extLst>
              <a:ext uri="{FF2B5EF4-FFF2-40B4-BE49-F238E27FC236}">
                <a16:creationId xmlns:a16="http://schemas.microsoft.com/office/drawing/2014/main" id="{F03B6C66-2E0B-44FB-8788-2F1198D9F316}"/>
              </a:ext>
            </a:extLst>
          </p:cNvPr>
          <p:cNvSpPr>
            <a:spLocks noGrp="1"/>
          </p:cNvSpPr>
          <p:nvPr>
            <p:ph type="body" sz="quarter" idx="15"/>
          </p:nvPr>
        </p:nvSpPr>
        <p:spPr>
          <a:xfrm>
            <a:off x="7480300" y="2679700"/>
            <a:ext cx="2173288" cy="3087688"/>
          </a:xfrm>
        </p:spPr>
        <p:txBody>
          <a:bodyPr>
            <a:normAutofit/>
          </a:bodyPr>
          <a:lstStyle/>
          <a:p>
            <a:r>
              <a:rPr lang="en-GB" sz="1800"/>
              <a:t>A one-size-fits-all approach to developing health literacy will not work. Both the content and the delivery method needs to be tailored to the audience.</a:t>
            </a:r>
          </a:p>
        </p:txBody>
      </p:sp>
    </p:spTree>
    <p:extLst>
      <p:ext uri="{BB962C8B-B14F-4D97-AF65-F5344CB8AC3E}">
        <p14:creationId xmlns:p14="http://schemas.microsoft.com/office/powerpoint/2010/main" val="21378423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3" y="-1381392"/>
            <a:ext cx="7728776" cy="1325563"/>
          </a:xfrm>
        </p:spPr>
        <p:txBody>
          <a:bodyPr/>
          <a:lstStyle/>
          <a:p>
            <a:r>
              <a:rPr lang="en-GB" b="0"/>
              <a:t>Feedback on Course Content – Managerial and Senior Levels</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152400" y="254000"/>
            <a:ext cx="5816600" cy="5185079"/>
          </a:xfrm>
        </p:spPr>
        <p:txBody>
          <a:bodyPr>
            <a:noAutofit/>
          </a:bodyPr>
          <a:lstStyle/>
          <a:p>
            <a:pPr>
              <a:spcBef>
                <a:spcPts val="1000"/>
              </a:spcBef>
            </a:pPr>
            <a:r>
              <a:rPr lang="en-GB"/>
              <a:t>The other senior apprentice participants worked in public health. Two of these described how they felt some of the content was flawed and contradicted their own understanding of public health and food behaviours:</a:t>
            </a:r>
            <a:endParaRPr lang="en-GB" i="1"/>
          </a:p>
          <a:p>
            <a:pPr>
              <a:spcBef>
                <a:spcPts val="1000"/>
              </a:spcBef>
            </a:pPr>
            <a:r>
              <a:rPr lang="en-GB" i="1"/>
              <a:t>“I did find the way that the food stuff was framed to actually be quite unhelpful. … And I think, yeah, again, with that kind of public health nutrition hat on, I think that personally that isn't the ideal way of trying to get people to eat healthily. That's kind of like a quick fix.” </a:t>
            </a:r>
          </a:p>
          <a:p>
            <a:pPr>
              <a:spcBef>
                <a:spcPts val="1000"/>
              </a:spcBef>
            </a:pPr>
            <a:r>
              <a:rPr lang="en-GB" i="1"/>
              <a:t>“[that] there's this need to trick the brain, and I just wonder if that's a positive message to convey… rather than encouraging this change of perspective, and also embracing the fact that lots of healthy food is actually really tasty. It's just that marketing and capitalism has told us otherwise.” </a:t>
            </a:r>
          </a:p>
          <a:p>
            <a:pPr>
              <a:spcBef>
                <a:spcPts val="1000"/>
              </a:spcBef>
            </a:pPr>
            <a:r>
              <a:rPr lang="en-GB"/>
              <a:t>A senior management participant reported how for those more experienced in public health, it was missing the elements they would expect, such as evidence and scientifically driven models:</a:t>
            </a:r>
          </a:p>
          <a:p>
            <a:pPr>
              <a:spcBef>
                <a:spcPts val="1000"/>
              </a:spcBef>
            </a:pPr>
            <a:r>
              <a:rPr lang="en-GB" i="1"/>
              <a:t>“people who were more experienced in Public Health, quite knowledgeable in the field and so on, it didn’t hit the right angle for them. I think there was a lack of evidence and models that were scientifically driven, system-thinking and Public Health leadership type approaches... it didn’t hit the mark for people who were leading, like genuinely world-wide leaders in system change. I think it felt perhaps a little boring and patronising but that’s why it needs to be developed in a different way for those audiences.” </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72200" y="381000"/>
            <a:ext cx="3314700" cy="5481320"/>
          </a:xfrm>
        </p:spPr>
        <p:txBody>
          <a:bodyPr>
            <a:normAutofit fontScale="92500" lnSpcReduction="20000"/>
          </a:bodyPr>
          <a:lstStyle/>
          <a:p>
            <a:r>
              <a:rPr lang="en-GB" sz="1400"/>
              <a:t>These individuals and the other participant who worked in management (who had worked in fitness and nutrition previously) felt that the course did not teach them anything new. For one participant, this was one reason they had doubts about doing the course in the first place considering their workload:</a:t>
            </a:r>
          </a:p>
          <a:p>
            <a:endParaRPr lang="en-GB" sz="1400" i="1"/>
          </a:p>
          <a:p>
            <a:r>
              <a:rPr lang="en-GB" sz="1400" i="1"/>
              <a:t>“perhaps maybe slightly that it would be a repetition of lots of things that I potentially already knew, and that it would take out time” </a:t>
            </a:r>
          </a:p>
          <a:p>
            <a:endParaRPr lang="en-GB" sz="1400" i="1"/>
          </a:p>
          <a:p>
            <a:r>
              <a:rPr lang="en-GB" sz="1400" i="1"/>
              <a:t>“As an apprentice I didn’t feel particularly engaged, as a level seven apprentice I was going, ‘Hold on, I’m a senior executive and you’re making me listen to quite long, being talked at, not very engaging education modules’” </a:t>
            </a:r>
          </a:p>
          <a:p>
            <a:endParaRPr lang="en-GB" sz="1400" i="1"/>
          </a:p>
          <a:p>
            <a:r>
              <a:rPr lang="en-GB" sz="1400"/>
              <a:t>Despite this, one participant shared that there were parts that were new to them and clearly conveyed:</a:t>
            </a:r>
          </a:p>
          <a:p>
            <a:endParaRPr lang="en-GB" sz="1400" i="1"/>
          </a:p>
          <a:p>
            <a:r>
              <a:rPr lang="en-GB" sz="1400" i="1"/>
              <a:t>“there were definitely some bits where I definitely learnt something, and I think there was important content around… there were things around food packaging and prescription labels that I don't think get talked through that much, actually, and it was really clear and concise and useful.” </a:t>
            </a:r>
          </a:p>
        </p:txBody>
      </p:sp>
    </p:spTree>
    <p:extLst>
      <p:ext uri="{BB962C8B-B14F-4D97-AF65-F5344CB8AC3E}">
        <p14:creationId xmlns:p14="http://schemas.microsoft.com/office/powerpoint/2010/main" val="2413061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1D44-286F-42CB-AB59-34C699FD4B62}"/>
              </a:ext>
              <a:ext uri="{C183D7F6-B498-43B3-948B-1728B52AA6E4}">
                <adec:decorative xmlns:adec="http://schemas.microsoft.com/office/drawing/2017/decorative" val="1"/>
              </a:ext>
            </a:extLst>
          </p:cNvPr>
          <p:cNvSpPr>
            <a:spLocks noGrp="1"/>
          </p:cNvSpPr>
          <p:nvPr>
            <p:ph type="title"/>
          </p:nvPr>
        </p:nvSpPr>
        <p:spPr>
          <a:xfrm>
            <a:off x="299803" y="-1447357"/>
            <a:ext cx="8866422" cy="1325563"/>
          </a:xfrm>
        </p:spPr>
        <p:txBody>
          <a:bodyPr>
            <a:normAutofit/>
          </a:bodyPr>
          <a:lstStyle/>
          <a:p>
            <a:r>
              <a:rPr lang="en-GB" b="0"/>
              <a:t>Feedback on Course Content – Representation and Diversity</a:t>
            </a:r>
          </a:p>
        </p:txBody>
      </p:sp>
      <p:sp>
        <p:nvSpPr>
          <p:cNvPr id="3" name="Text Placeholder 2">
            <a:extLst>
              <a:ext uri="{FF2B5EF4-FFF2-40B4-BE49-F238E27FC236}">
                <a16:creationId xmlns:a16="http://schemas.microsoft.com/office/drawing/2014/main" id="{48896D5F-1AD3-413F-A06A-7B8051DD3DB0}"/>
              </a:ext>
            </a:extLst>
          </p:cNvPr>
          <p:cNvSpPr>
            <a:spLocks noGrp="1"/>
          </p:cNvSpPr>
          <p:nvPr>
            <p:ph type="body" sz="quarter" idx="13"/>
          </p:nvPr>
        </p:nvSpPr>
        <p:spPr>
          <a:xfrm>
            <a:off x="299803" y="266701"/>
            <a:ext cx="9258535" cy="2138090"/>
          </a:xfrm>
        </p:spPr>
        <p:txBody>
          <a:bodyPr>
            <a:normAutofit fontScale="92500" lnSpcReduction="20000"/>
          </a:bodyPr>
          <a:lstStyle/>
          <a:p>
            <a:pPr>
              <a:lnSpc>
                <a:spcPct val="110000"/>
              </a:lnSpc>
              <a:spcBef>
                <a:spcPts val="700"/>
              </a:spcBef>
            </a:pPr>
            <a:r>
              <a:rPr lang="en-GB" sz="1400" b="1"/>
              <a:t>Ensure representation and diversity</a:t>
            </a:r>
          </a:p>
          <a:p>
            <a:pPr>
              <a:lnSpc>
                <a:spcPct val="110000"/>
              </a:lnSpc>
              <a:spcBef>
                <a:spcPts val="700"/>
              </a:spcBef>
            </a:pPr>
            <a:r>
              <a:rPr lang="en-GB" sz="1400"/>
              <a:t>The participants referred to how the training had captured the range of cultures and ethnicities of Birmingham. The developer described how they had included content that represented Birmingham’s diversity but could have supplemented this with footage from the council, such as recordings of people’s tips and tricks, to capture this. However, he also shared that this would not have been possible due to: the COVID restrictions at the time; the limited budget; and insufficient time. A member of the senior council team described how representation could have been achieved had this been a goal from the start and a course that did not capture this would not be fit for purpose for Birmingham’s population:</a:t>
            </a:r>
            <a:endParaRPr lang="en-GB" sz="1400" i="1"/>
          </a:p>
          <a:p>
            <a:pPr>
              <a:lnSpc>
                <a:spcPct val="110000"/>
              </a:lnSpc>
              <a:spcBef>
                <a:spcPts val="700"/>
              </a:spcBef>
            </a:pPr>
            <a:r>
              <a:rPr lang="en-GB" sz="1400" i="1"/>
              <a:t>“having different people leading it, or different actors, or different presenters doing different elements because what you want is everyone to feel like there is someone like me on there. …” </a:t>
            </a:r>
          </a:p>
        </p:txBody>
      </p:sp>
      <p:sp>
        <p:nvSpPr>
          <p:cNvPr id="4" name="Text Placeholder 3">
            <a:extLst>
              <a:ext uri="{FF2B5EF4-FFF2-40B4-BE49-F238E27FC236}">
                <a16:creationId xmlns:a16="http://schemas.microsoft.com/office/drawing/2014/main" id="{B19209C4-F4EF-42C8-B4FB-90D5422A50AF}"/>
              </a:ext>
            </a:extLst>
          </p:cNvPr>
          <p:cNvSpPr>
            <a:spLocks noGrp="1"/>
          </p:cNvSpPr>
          <p:nvPr>
            <p:ph type="body" sz="quarter" idx="14"/>
          </p:nvPr>
        </p:nvSpPr>
        <p:spPr>
          <a:xfrm>
            <a:off x="299804" y="2286000"/>
            <a:ext cx="6955072" cy="3433763"/>
          </a:xfrm>
        </p:spPr>
        <p:txBody>
          <a:bodyPr>
            <a:noAutofit/>
          </a:bodyPr>
          <a:lstStyle/>
          <a:p>
            <a:pPr>
              <a:lnSpc>
                <a:spcPct val="90000"/>
              </a:lnSpc>
              <a:spcBef>
                <a:spcPts val="700"/>
              </a:spcBef>
            </a:pPr>
            <a:r>
              <a:rPr lang="en-GB" i="1"/>
              <a:t>Several participants described how the course was limited by its representation of diversity and inclusivity. One of the junior apprentices shared how some of the examples used in the course were not relevant to them as they related to alcohol and eating pork:</a:t>
            </a:r>
          </a:p>
          <a:p>
            <a:pPr>
              <a:lnSpc>
                <a:spcPct val="90000"/>
              </a:lnSpc>
              <a:spcBef>
                <a:spcPts val="700"/>
              </a:spcBef>
            </a:pPr>
            <a:r>
              <a:rPr lang="en-GB" i="1"/>
              <a:t>“It didn’t because with regard to ethnic backgrounds, some of the stuff …didn’t actually apply and I was thinking, ‘It would be better if there was someone who understood our culture … In our community, we have weddings and festivals and maybe they could talk about that because then they could talk about the healthier options there and that would have been more interesting. … it would have been more beneficial to take into account people’s backgrounds, especially if it’s about wellbeing.” </a:t>
            </a:r>
          </a:p>
          <a:p>
            <a:pPr>
              <a:lnSpc>
                <a:spcPct val="90000"/>
              </a:lnSpc>
              <a:spcBef>
                <a:spcPts val="700"/>
              </a:spcBef>
            </a:pPr>
            <a:r>
              <a:rPr lang="en-GB"/>
              <a:t>One apprentice participant noted how using more than one presenter may have made the course more engaging for more people:</a:t>
            </a:r>
          </a:p>
          <a:p>
            <a:pPr>
              <a:lnSpc>
                <a:spcPct val="90000"/>
              </a:lnSpc>
              <a:spcBef>
                <a:spcPts val="700"/>
              </a:spcBef>
            </a:pPr>
            <a:r>
              <a:rPr lang="en-GB" i="1"/>
              <a:t>“where there are a couple of people. It’s a change then, isn’t it? It’s a different type of delivery. One person you might not be able to resonate with but then another person, you might. I just feel it’s more interesting and engaging.” </a:t>
            </a:r>
          </a:p>
        </p:txBody>
      </p:sp>
      <p:sp>
        <p:nvSpPr>
          <p:cNvPr id="5" name="Text Placeholder 4">
            <a:extLst>
              <a:ext uri="{FF2B5EF4-FFF2-40B4-BE49-F238E27FC236}">
                <a16:creationId xmlns:a16="http://schemas.microsoft.com/office/drawing/2014/main" id="{F03B6C66-2E0B-44FB-8788-2F1198D9F316}"/>
              </a:ext>
            </a:extLst>
          </p:cNvPr>
          <p:cNvSpPr>
            <a:spLocks noGrp="1"/>
          </p:cNvSpPr>
          <p:nvPr>
            <p:ph type="body" sz="quarter" idx="15"/>
          </p:nvPr>
        </p:nvSpPr>
        <p:spPr>
          <a:xfrm>
            <a:off x="7442201" y="2417491"/>
            <a:ext cx="2154238" cy="3433763"/>
          </a:xfrm>
        </p:spPr>
        <p:txBody>
          <a:bodyPr>
            <a:normAutofit fontScale="92500" lnSpcReduction="20000"/>
          </a:bodyPr>
          <a:lstStyle/>
          <a:p>
            <a:pPr>
              <a:lnSpc>
                <a:spcPct val="120000"/>
              </a:lnSpc>
              <a:spcBef>
                <a:spcPts val="300"/>
              </a:spcBef>
            </a:pPr>
            <a:r>
              <a:rPr lang="en-GB" sz="1400"/>
              <a:t>Culture, religion and available money are just some of the things that influence health behaviours and choices.</a:t>
            </a:r>
          </a:p>
          <a:p>
            <a:pPr>
              <a:lnSpc>
                <a:spcPct val="120000"/>
              </a:lnSpc>
              <a:spcBef>
                <a:spcPts val="300"/>
              </a:spcBef>
            </a:pPr>
            <a:r>
              <a:rPr lang="en-GB" sz="1400"/>
              <a:t>Birmingham is the most culturally and ethnically diverse city outside of London.</a:t>
            </a:r>
          </a:p>
          <a:p>
            <a:pPr>
              <a:lnSpc>
                <a:spcPct val="120000"/>
              </a:lnSpc>
              <a:spcBef>
                <a:spcPts val="300"/>
              </a:spcBef>
            </a:pPr>
            <a:r>
              <a:rPr lang="en-GB" sz="1400"/>
              <a:t>41% of children in Birmingham live in poverty, compared to the national average of 31%.</a:t>
            </a:r>
          </a:p>
          <a:p>
            <a:pPr>
              <a:lnSpc>
                <a:spcPct val="120000"/>
              </a:lnSpc>
              <a:spcBef>
                <a:spcPts val="300"/>
              </a:spcBef>
            </a:pPr>
            <a:r>
              <a:rPr lang="en-GB" sz="1400"/>
              <a:t>Any initiatives need to be appropriate for our diverse city.</a:t>
            </a:r>
          </a:p>
        </p:txBody>
      </p:sp>
    </p:spTree>
    <p:extLst>
      <p:ext uri="{BB962C8B-B14F-4D97-AF65-F5344CB8AC3E}">
        <p14:creationId xmlns:p14="http://schemas.microsoft.com/office/powerpoint/2010/main" val="24493244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3" y="-1381392"/>
            <a:ext cx="7728776" cy="1325563"/>
          </a:xfrm>
        </p:spPr>
        <p:txBody>
          <a:bodyPr/>
          <a:lstStyle/>
          <a:p>
            <a:r>
              <a:rPr lang="en-GB" b="0"/>
              <a:t>Feedback on Course Content - Accessibility</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152400" y="254000"/>
            <a:ext cx="5816600" cy="5185079"/>
          </a:xfrm>
        </p:spPr>
        <p:txBody>
          <a:bodyPr>
            <a:noAutofit/>
          </a:bodyPr>
          <a:lstStyle/>
          <a:p>
            <a:r>
              <a:rPr lang="en-GB" b="1"/>
              <a:t>Accessibility</a:t>
            </a:r>
          </a:p>
          <a:p>
            <a:r>
              <a:rPr lang="en-GB"/>
              <a:t>The extent to which the course was accessible was considered by the participants. One described how subtitles might have increased accessibility:</a:t>
            </a:r>
          </a:p>
          <a:p>
            <a:endParaRPr lang="en-GB" i="1"/>
          </a:p>
          <a:p>
            <a:r>
              <a:rPr lang="en-GB" i="1"/>
              <a:t>“I don't have any, but I just thought that while I was looking at it, that some people that might have hearing impairments may not be able to hear it properly because there wasn't any subtitles. That may have been not as accessible for some.” </a:t>
            </a:r>
          </a:p>
          <a:p>
            <a:endParaRPr lang="en-GB" i="1"/>
          </a:p>
          <a:p>
            <a:r>
              <a:rPr lang="en-GB" i="1"/>
              <a:t>Use of a range of delivery formats would have also promoted accessibility:</a:t>
            </a:r>
          </a:p>
          <a:p>
            <a:endParaRPr lang="en-GB" i="1"/>
          </a:p>
          <a:p>
            <a:r>
              <a:rPr lang="en-GB" i="1"/>
              <a:t>“I can't help but feel that perhaps to increase the accessibility, you would potentially have the talker there the entire time but with the information in the background.” </a:t>
            </a:r>
          </a:p>
          <a:p>
            <a:endParaRPr lang="en-GB" i="1"/>
          </a:p>
          <a:p>
            <a:r>
              <a:rPr lang="en-GB"/>
              <a:t>Some participants, described how the presenter was likeable and relatable, which may have made the training more inclusive:</a:t>
            </a:r>
          </a:p>
          <a:p>
            <a:endParaRPr lang="en-GB" i="1"/>
          </a:p>
          <a:p>
            <a:r>
              <a:rPr lang="en-GB" i="1"/>
              <a:t>“the guy seemed approachable and friendly, and I think he might have appealed to some people. …” </a:t>
            </a:r>
          </a:p>
          <a:p>
            <a:endParaRPr lang="en-GB" i="1"/>
          </a:p>
          <a:p>
            <a:r>
              <a:rPr lang="en-GB" i="1"/>
              <a:t>“I think anyone would have been able to listen in. It wasn't overly jargoned or lots of technical language or anything like that. I think it was accessible” </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72200" y="677240"/>
            <a:ext cx="3314700" cy="5185080"/>
          </a:xfrm>
        </p:spPr>
        <p:txBody>
          <a:bodyPr>
            <a:normAutofit/>
          </a:bodyPr>
          <a:lstStyle/>
          <a:p>
            <a:pPr>
              <a:lnSpc>
                <a:spcPct val="120000"/>
              </a:lnSpc>
            </a:pPr>
            <a:r>
              <a:rPr lang="en-GB"/>
              <a:t>It was noted that the approach inherent in the course was pragmatic and accessible - this was important because health should be accessible to all:</a:t>
            </a:r>
          </a:p>
          <a:p>
            <a:pPr>
              <a:lnSpc>
                <a:spcPct val="120000"/>
              </a:lnSpc>
            </a:pPr>
            <a:endParaRPr lang="en-GB" i="1"/>
          </a:p>
          <a:p>
            <a:pPr>
              <a:lnSpc>
                <a:spcPct val="120000"/>
              </a:lnSpc>
            </a:pPr>
            <a:r>
              <a:rPr lang="en-GB" i="1"/>
              <a:t>“I quite liked as well, just in terms of the general content, right at the start about the honesty about, “Look, we're not here to try and make you climb a mountain every day or to take on things that are unrealistic.” It was really like a realistic approach to just making small incremental changes as well. And I think the content reflected that.” </a:t>
            </a:r>
          </a:p>
          <a:p>
            <a:pPr>
              <a:lnSpc>
                <a:spcPct val="120000"/>
              </a:lnSpc>
            </a:pPr>
            <a:endParaRPr lang="en-GB" i="1"/>
          </a:p>
          <a:p>
            <a:pPr>
              <a:lnSpc>
                <a:spcPct val="120000"/>
              </a:lnSpc>
            </a:pPr>
            <a:r>
              <a:rPr lang="en-GB" i="1"/>
              <a:t>“This is accessible to everybody, basically. This isn't just an elite club of people that are much more capable than the rest of us, like anybody is capable of doing this.” </a:t>
            </a:r>
          </a:p>
        </p:txBody>
      </p:sp>
    </p:spTree>
    <p:extLst>
      <p:ext uri="{BB962C8B-B14F-4D97-AF65-F5344CB8AC3E}">
        <p14:creationId xmlns:p14="http://schemas.microsoft.com/office/powerpoint/2010/main" val="14066044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3" y="-1381392"/>
            <a:ext cx="7728776" cy="1325563"/>
          </a:xfrm>
        </p:spPr>
        <p:txBody>
          <a:bodyPr/>
          <a:lstStyle/>
          <a:p>
            <a:r>
              <a:rPr lang="en-GB" b="0"/>
              <a:t>Feedback on Course Content – Comparison with Other Courses</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419100" y="254000"/>
            <a:ext cx="5473700" cy="5185079"/>
          </a:xfrm>
        </p:spPr>
        <p:txBody>
          <a:bodyPr>
            <a:noAutofit/>
          </a:bodyPr>
          <a:lstStyle/>
          <a:p>
            <a:pPr>
              <a:lnSpc>
                <a:spcPct val="120000"/>
              </a:lnSpc>
            </a:pPr>
            <a:r>
              <a:rPr lang="en-GB" b="1"/>
              <a:t>Comparison with other courses</a:t>
            </a:r>
          </a:p>
          <a:p>
            <a:pPr>
              <a:lnSpc>
                <a:spcPct val="120000"/>
              </a:lnSpc>
            </a:pPr>
            <a:r>
              <a:rPr lang="en-GB"/>
              <a:t>Most participants compared the training delivery to other courses they had previously received or described how content could be delivered in different ways to make it more engaging or promote its retention. Some felt this course was lacking in comparison. However, there was an appreciation from the senior team and the developer that use of a range of media and formats would require a larger budget than was available:</a:t>
            </a:r>
          </a:p>
          <a:p>
            <a:pPr>
              <a:lnSpc>
                <a:spcPct val="120000"/>
              </a:lnSpc>
            </a:pPr>
            <a:endParaRPr lang="en-GB" i="1"/>
          </a:p>
          <a:p>
            <a:pPr>
              <a:lnSpc>
                <a:spcPct val="120000"/>
              </a:lnSpc>
            </a:pPr>
            <a:r>
              <a:rPr lang="en-GB" i="1"/>
              <a:t>“I thought it would just be any normal course, you read stuff and then take a quiz or something like that. But it was different from what I expected, actually… all of the learning content was in a lecture style, because it was videos…it wasn't reading and there weren’t any activities apart from a quiz that you could do to consolidate your learning” </a:t>
            </a:r>
          </a:p>
          <a:p>
            <a:pPr>
              <a:lnSpc>
                <a:spcPct val="120000"/>
              </a:lnSpc>
            </a:pPr>
            <a:endParaRPr lang="en-GB" i="1"/>
          </a:p>
          <a:p>
            <a:pPr>
              <a:lnSpc>
                <a:spcPct val="120000"/>
              </a:lnSpc>
            </a:pPr>
            <a:r>
              <a:rPr lang="en-GB" i="1"/>
              <a:t>“there wasn’t any use of graphics or text box or highlight moments to kind of go, ‘This is the bit that I want you to remember and take home.’ So there was no billboard-</a:t>
            </a:r>
            <a:r>
              <a:rPr lang="en-GB" i="1" err="1"/>
              <a:t>ing</a:t>
            </a:r>
            <a:r>
              <a:rPr lang="en-GB" i="1"/>
              <a:t> of the key messaging, which would’ve made it a lot better.” </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72200" y="431800"/>
            <a:ext cx="3314700" cy="5443220"/>
          </a:xfrm>
        </p:spPr>
        <p:txBody>
          <a:bodyPr>
            <a:normAutofit fontScale="85000" lnSpcReduction="10000"/>
          </a:bodyPr>
          <a:lstStyle/>
          <a:p>
            <a:pPr>
              <a:lnSpc>
                <a:spcPct val="130000"/>
              </a:lnSpc>
            </a:pPr>
            <a:r>
              <a:rPr lang="en-GB" sz="1400"/>
              <a:t>For one participant, they felt the health literacy course was delivered to a higher standard than their apprenticeship:</a:t>
            </a:r>
          </a:p>
          <a:p>
            <a:pPr>
              <a:lnSpc>
                <a:spcPct val="130000"/>
              </a:lnSpc>
            </a:pPr>
            <a:endParaRPr lang="en-GB" sz="900" i="1"/>
          </a:p>
          <a:p>
            <a:pPr>
              <a:lnSpc>
                <a:spcPct val="130000"/>
              </a:lnSpc>
            </a:pPr>
            <a:r>
              <a:rPr lang="en-GB" sz="1400" i="1"/>
              <a:t>“the apprenticeship I’m on … there have been a few delivery issues and a few people have been a bit disgruntled about the quality of the delivery of what’s gone on. So compared to that, yours is brilliant! [Laughter]” </a:t>
            </a:r>
          </a:p>
          <a:p>
            <a:pPr>
              <a:lnSpc>
                <a:spcPct val="130000"/>
              </a:lnSpc>
            </a:pPr>
            <a:endParaRPr lang="en-GB" sz="900" i="1"/>
          </a:p>
          <a:p>
            <a:pPr>
              <a:lnSpc>
                <a:spcPct val="130000"/>
              </a:lnSpc>
            </a:pPr>
            <a:r>
              <a:rPr lang="en-GB" sz="1400"/>
              <a:t>It was felt that expectations of this training would differ from courses from which the recipient would get a qualification and that the format was appropriate in this case:</a:t>
            </a:r>
          </a:p>
          <a:p>
            <a:pPr>
              <a:lnSpc>
                <a:spcPct val="130000"/>
              </a:lnSpc>
            </a:pPr>
            <a:endParaRPr lang="en-GB" sz="900" i="1"/>
          </a:p>
          <a:p>
            <a:pPr>
              <a:lnSpc>
                <a:spcPct val="130000"/>
              </a:lnSpc>
            </a:pPr>
            <a:r>
              <a:rPr lang="en-GB" sz="1400" i="1"/>
              <a:t>“yours is very much an entry level and it’s about raising awareness of what to do. If there was something that I needed and you said, ‘Come and do this and get a Level 2 in nutrition or a Level 2 in fitness,’ then I’d expect it to be more interactive than it is but I think for where you are and for what you’re doing, as I say, I think it’s the right medium.” </a:t>
            </a:r>
          </a:p>
        </p:txBody>
      </p:sp>
    </p:spTree>
    <p:extLst>
      <p:ext uri="{BB962C8B-B14F-4D97-AF65-F5344CB8AC3E}">
        <p14:creationId xmlns:p14="http://schemas.microsoft.com/office/powerpoint/2010/main" val="11759356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3" y="-1381392"/>
            <a:ext cx="7728776" cy="1325563"/>
          </a:xfrm>
        </p:spPr>
        <p:txBody>
          <a:bodyPr/>
          <a:lstStyle/>
          <a:p>
            <a:r>
              <a:rPr lang="en-GB" b="0"/>
              <a:t>Feedback on Course Design – Part 1</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419100" y="254000"/>
            <a:ext cx="5473700" cy="5185079"/>
          </a:xfrm>
        </p:spPr>
        <p:txBody>
          <a:bodyPr>
            <a:noAutofit/>
          </a:bodyPr>
          <a:lstStyle/>
          <a:p>
            <a:pPr>
              <a:lnSpc>
                <a:spcPct val="90000"/>
              </a:lnSpc>
              <a:spcBef>
                <a:spcPts val="1000"/>
              </a:spcBef>
            </a:pPr>
            <a:r>
              <a:rPr lang="en-GB" b="1"/>
              <a:t>3.5.6 Feedback on course design</a:t>
            </a:r>
          </a:p>
          <a:p>
            <a:pPr>
              <a:lnSpc>
                <a:spcPct val="90000"/>
              </a:lnSpc>
              <a:spcBef>
                <a:spcPts val="1000"/>
              </a:spcBef>
            </a:pPr>
            <a:r>
              <a:rPr lang="en-GB"/>
              <a:t>Some felt the course was clearly delivered while others felt it was not and was instead somewhat erratic:</a:t>
            </a:r>
            <a:endParaRPr lang="en-GB" i="1"/>
          </a:p>
          <a:p>
            <a:pPr>
              <a:lnSpc>
                <a:spcPct val="90000"/>
              </a:lnSpc>
              <a:spcBef>
                <a:spcPts val="1000"/>
              </a:spcBef>
            </a:pPr>
            <a:r>
              <a:rPr lang="en-GB" i="1"/>
              <a:t>“it was very clear through everything, properly. Even sometimes when he would say stuff, there would be a list next to him and he would read from that list. So, yeah, it was quite clear.” </a:t>
            </a:r>
          </a:p>
          <a:p>
            <a:pPr>
              <a:lnSpc>
                <a:spcPct val="90000"/>
              </a:lnSpc>
              <a:spcBef>
                <a:spcPts val="1000"/>
              </a:spcBef>
            </a:pPr>
            <a:r>
              <a:rPr lang="en-GB" i="1"/>
              <a:t>“it jumped around, the presentations jumped around… Because it’s gone from eating, to brushing your teeth, to physical activity, to sleep. There were no anchors to hook it to, to kind of go, ‘This is helping me remember’ or positioning it in the context of a working life.” </a:t>
            </a:r>
            <a:endParaRPr lang="en-GB"/>
          </a:p>
          <a:p>
            <a:pPr>
              <a:lnSpc>
                <a:spcPct val="90000"/>
              </a:lnSpc>
              <a:spcBef>
                <a:spcPts val="1000"/>
              </a:spcBef>
            </a:pPr>
            <a:r>
              <a:rPr lang="en-GB"/>
              <a:t>Others felt it was unnecessarily long:</a:t>
            </a:r>
            <a:endParaRPr lang="en-GB" i="1"/>
          </a:p>
          <a:p>
            <a:pPr>
              <a:lnSpc>
                <a:spcPct val="90000"/>
              </a:lnSpc>
              <a:spcBef>
                <a:spcPts val="1000"/>
              </a:spcBef>
            </a:pPr>
            <a:r>
              <a:rPr lang="en-GB" i="1"/>
              <a:t>“the delivery was quite long, so there could have been fewer stuff in there and it still would have had the same impact, I think.” </a:t>
            </a:r>
          </a:p>
          <a:p>
            <a:pPr>
              <a:lnSpc>
                <a:spcPct val="90000"/>
              </a:lnSpc>
              <a:spcBef>
                <a:spcPts val="1000"/>
              </a:spcBef>
            </a:pPr>
            <a:r>
              <a:rPr lang="en-GB"/>
              <a:t>Participants described how the course was delivered without use of a script by the presenter which meant the content was not delivered in a way that was to the point and they digressed into inaccuracy:</a:t>
            </a:r>
            <a:endParaRPr lang="en-GB" i="1"/>
          </a:p>
          <a:p>
            <a:pPr>
              <a:lnSpc>
                <a:spcPct val="90000"/>
              </a:lnSpc>
              <a:spcBef>
                <a:spcPts val="1000"/>
              </a:spcBef>
            </a:pPr>
            <a:r>
              <a:rPr lang="en-GB" i="1"/>
              <a:t>“a lot of talking, not very engaging, quite ambling, rambling. Didn’t really bring out for me clear, coherent cause to action or things to do. Didn’t really use anything that would help anchor that learning.” </a:t>
            </a:r>
          </a:p>
          <a:p>
            <a:pPr>
              <a:lnSpc>
                <a:spcPct val="90000"/>
              </a:lnSpc>
              <a:spcBef>
                <a:spcPts val="1000"/>
              </a:spcBef>
            </a:pPr>
            <a:r>
              <a:rPr lang="en-GB" i="1"/>
              <a:t>“it seemed like they didn't use a script, which is good in terms of like not just reading off a script. Obviously, that's really boring, but at the same time, it did just feel quite like verbose, it just could have been more to the point” </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72200" y="596900"/>
            <a:ext cx="3314700" cy="5278120"/>
          </a:xfrm>
        </p:spPr>
        <p:txBody>
          <a:bodyPr>
            <a:normAutofit/>
          </a:bodyPr>
          <a:lstStyle/>
          <a:p>
            <a:r>
              <a:rPr lang="en-GB" sz="1400"/>
              <a:t>For one participant, they felt they would not have gone ahead with the course had they known it would be delivered in this way:</a:t>
            </a:r>
          </a:p>
          <a:p>
            <a:endParaRPr lang="en-GB" sz="1400" i="1"/>
          </a:p>
          <a:p>
            <a:r>
              <a:rPr lang="en-GB" sz="1400" i="1"/>
              <a:t>” There was nothing interactive about it. If I knew it was going to be someone just talking about one topic and then talking about the next topic, I don’t think I would have signed up for it.” </a:t>
            </a:r>
          </a:p>
          <a:p>
            <a:endParaRPr lang="en-GB" sz="1400" i="1"/>
          </a:p>
          <a:p>
            <a:r>
              <a:rPr lang="en-GB" sz="1400"/>
              <a:t>The same participant felt that as a result, the course made very little impact:</a:t>
            </a:r>
          </a:p>
          <a:p>
            <a:endParaRPr lang="en-GB" sz="1400" i="1"/>
          </a:p>
          <a:p>
            <a:r>
              <a:rPr lang="en-GB" sz="1400" i="1"/>
              <a:t>“I can’t really remember it but I think that’s a sign that it wasn’t really that impactful [laughter]. Sorry… There were no real visual aids or anything. It was just someone... I don’t know but I don’t find that kind of learning interesting.” </a:t>
            </a:r>
          </a:p>
        </p:txBody>
      </p:sp>
    </p:spTree>
    <p:extLst>
      <p:ext uri="{BB962C8B-B14F-4D97-AF65-F5344CB8AC3E}">
        <p14:creationId xmlns:p14="http://schemas.microsoft.com/office/powerpoint/2010/main" val="3950380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3" y="-1381392"/>
            <a:ext cx="7728776" cy="1325563"/>
          </a:xfrm>
        </p:spPr>
        <p:txBody>
          <a:bodyPr/>
          <a:lstStyle/>
          <a:p>
            <a:r>
              <a:rPr lang="en-GB" b="0"/>
              <a:t>Feedback on Course Design – Part 2</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406400" y="215900"/>
            <a:ext cx="5486400" cy="5185079"/>
          </a:xfrm>
        </p:spPr>
        <p:txBody>
          <a:bodyPr>
            <a:noAutofit/>
          </a:bodyPr>
          <a:lstStyle/>
          <a:p>
            <a:pPr>
              <a:spcBef>
                <a:spcPts val="800"/>
              </a:spcBef>
            </a:pPr>
            <a:r>
              <a:rPr lang="en-GB"/>
              <a:t>One participant described that use of additional ways of delivering information would have made it easier for recipients of the training but also would take pressure off the presenter:</a:t>
            </a:r>
            <a:endParaRPr lang="en-GB" i="1"/>
          </a:p>
          <a:p>
            <a:pPr>
              <a:spcBef>
                <a:spcPts val="800"/>
              </a:spcBef>
            </a:pPr>
            <a:r>
              <a:rPr lang="en-GB" i="1"/>
              <a:t>“the switch between the talking and the ability to see the key bullet points for me perhaps made it just a little bit less easy to digest, I think. And I think it made it harder for the presenter because they were having to explain everything.” </a:t>
            </a:r>
          </a:p>
          <a:p>
            <a:pPr>
              <a:spcBef>
                <a:spcPts val="800"/>
              </a:spcBef>
            </a:pPr>
            <a:r>
              <a:rPr lang="en-GB"/>
              <a:t>Another participant shared how the quizzes used in the course did not serve the intended purpose but instead served as prompts to indicate key areas to note:</a:t>
            </a:r>
            <a:endParaRPr lang="en-GB" i="1"/>
          </a:p>
          <a:p>
            <a:pPr>
              <a:spcBef>
                <a:spcPts val="800"/>
              </a:spcBef>
            </a:pPr>
            <a:r>
              <a:rPr lang="en-GB" i="1"/>
              <a:t>“And because you did the quiz at the beginning, you then knew exactly which facts to memorise. So I kind of was just like, “Oh yeah, I need to memorise that one,” and I just wrote them all down ... you were kind of like just listening out in the video for those facts and you could zone out a bit because it didn't really, like you knew how to pass the quiz.” </a:t>
            </a:r>
          </a:p>
          <a:p>
            <a:pPr>
              <a:spcBef>
                <a:spcPts val="800"/>
              </a:spcBef>
            </a:pPr>
            <a:r>
              <a:rPr lang="en-GB"/>
              <a:t>The scientific basis for the quizzes was also questioned:</a:t>
            </a:r>
            <a:endParaRPr lang="en-GB" i="1"/>
          </a:p>
          <a:p>
            <a:pPr>
              <a:spcBef>
                <a:spcPts val="800"/>
              </a:spcBef>
            </a:pPr>
            <a:r>
              <a:rPr lang="en-GB" i="1"/>
              <a:t>“… It's really hard in a quiz or a survey to actually measure motivation for change, knowledge to… I guess you'd have to use one of the different behavioural change models, but to actually kind of measure that would be quite challenging” </a:t>
            </a:r>
          </a:p>
          <a:p>
            <a:pPr>
              <a:spcBef>
                <a:spcPts val="800"/>
              </a:spcBef>
            </a:pPr>
            <a:r>
              <a:rPr lang="en-GB"/>
              <a:t>The developer shared how they had received negative feedback from the participants about the quizzes and that they would remove them.</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59500" y="342900"/>
            <a:ext cx="3467100" cy="5621020"/>
          </a:xfrm>
        </p:spPr>
        <p:txBody>
          <a:bodyPr>
            <a:normAutofit fontScale="92500" lnSpcReduction="20000"/>
          </a:bodyPr>
          <a:lstStyle/>
          <a:p>
            <a:pPr>
              <a:spcBef>
                <a:spcPts val="700"/>
              </a:spcBef>
            </a:pPr>
            <a:r>
              <a:rPr lang="en-GB" sz="1400"/>
              <a:t>Participants described how they would have preferred if the course used a range of media and graphics or had a seminar style rather than only a lecture-style presentation where the participant was passive. One participant said they were used to this though, having recently done most of their undergraduate degree remotely. They also described how use of other formats would be more convenient:</a:t>
            </a:r>
          </a:p>
          <a:p>
            <a:pPr>
              <a:spcBef>
                <a:spcPts val="700"/>
              </a:spcBef>
            </a:pPr>
            <a:r>
              <a:rPr lang="en-GB" sz="1400" i="1"/>
              <a:t>“I think the lecture format was good, but obviously, when you do it, you need a quiet space, you can't just do it in an environment where there's noise or distractions, because you need to be able to listen to the video properly. So if it was just reading or doing some activities, that would have maybe been more convenient at some times because everything was just the video.” </a:t>
            </a:r>
          </a:p>
          <a:p>
            <a:pPr>
              <a:spcBef>
                <a:spcPts val="700"/>
              </a:spcBef>
            </a:pPr>
            <a:r>
              <a:rPr lang="en-GB" sz="1400"/>
              <a:t>However, for some the delivery was such that participants described how they were able to fit it into their schedules and pick it up and put it down again which meant it was not at odds with their other work:</a:t>
            </a:r>
            <a:endParaRPr lang="en-GB" sz="1400" i="1"/>
          </a:p>
          <a:p>
            <a:pPr>
              <a:spcBef>
                <a:spcPts val="700"/>
              </a:spcBef>
            </a:pPr>
            <a:r>
              <a:rPr lang="en-GB" sz="1400" i="1"/>
              <a:t>“Yeah, it was good. I just did it whenever I had free time, or sometimes I even set time aside in the day to specifically just finish that training” </a:t>
            </a:r>
          </a:p>
          <a:p>
            <a:pPr>
              <a:spcBef>
                <a:spcPts val="700"/>
              </a:spcBef>
            </a:pPr>
            <a:r>
              <a:rPr lang="en-GB" sz="1400" i="1"/>
              <a:t>“You know, you could come back to it, basically, which was really, really helpful within a working day.” </a:t>
            </a:r>
          </a:p>
        </p:txBody>
      </p:sp>
    </p:spTree>
    <p:extLst>
      <p:ext uri="{BB962C8B-B14F-4D97-AF65-F5344CB8AC3E}">
        <p14:creationId xmlns:p14="http://schemas.microsoft.com/office/powerpoint/2010/main" val="195981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E8A6-1441-4DE2-AA43-3346AE5D459C}"/>
              </a:ext>
            </a:extLst>
          </p:cNvPr>
          <p:cNvSpPr>
            <a:spLocks noGrp="1"/>
          </p:cNvSpPr>
          <p:nvPr>
            <p:ph type="title"/>
          </p:nvPr>
        </p:nvSpPr>
        <p:spPr>
          <a:xfrm rot="21435382">
            <a:off x="2568584" y="1624843"/>
            <a:ext cx="5047747" cy="1325563"/>
          </a:xfrm>
        </p:spPr>
        <p:txBody>
          <a:bodyPr/>
          <a:lstStyle/>
          <a:p>
            <a:r>
              <a:rPr lang="en-GB"/>
              <a:t>Introduction</a:t>
            </a:r>
          </a:p>
        </p:txBody>
      </p:sp>
    </p:spTree>
    <p:extLst>
      <p:ext uri="{BB962C8B-B14F-4D97-AF65-F5344CB8AC3E}">
        <p14:creationId xmlns:p14="http://schemas.microsoft.com/office/powerpoint/2010/main" val="33173196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2" y="-1381391"/>
            <a:ext cx="8907377" cy="1203592"/>
          </a:xfrm>
        </p:spPr>
        <p:txBody>
          <a:bodyPr>
            <a:normAutofit/>
          </a:bodyPr>
          <a:lstStyle/>
          <a:p>
            <a:r>
              <a:rPr lang="en-GB" b="0"/>
              <a:t>Key Learnings – Use of Course in Personal Lives</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406400" y="215900"/>
            <a:ext cx="5486400" cy="5185079"/>
          </a:xfrm>
        </p:spPr>
        <p:txBody>
          <a:bodyPr>
            <a:noAutofit/>
          </a:bodyPr>
          <a:lstStyle/>
          <a:p>
            <a:pPr>
              <a:spcBef>
                <a:spcPts val="700"/>
              </a:spcBef>
            </a:pPr>
            <a:r>
              <a:rPr lang="en-GB" b="1"/>
              <a:t>3.6 Key learnings for future engagement with apprentices on health literacy and health and wellbeing</a:t>
            </a:r>
            <a:endParaRPr lang="en-GB"/>
          </a:p>
          <a:p>
            <a:pPr>
              <a:spcBef>
                <a:spcPts val="700"/>
              </a:spcBef>
            </a:pPr>
            <a:r>
              <a:rPr lang="en-GB"/>
              <a:t>The following section summarises the key learnings from the qualitative interviews with quotes added to provide illustration of the different perspectives.  The section starts with a report of the impact from participating with the course, and then provides a summary of suggestions for future course design.</a:t>
            </a:r>
          </a:p>
          <a:p>
            <a:pPr>
              <a:spcBef>
                <a:spcPts val="700"/>
              </a:spcBef>
            </a:pPr>
            <a:r>
              <a:rPr lang="en-GB" b="1"/>
              <a:t>3.6.1 Application of course content</a:t>
            </a:r>
          </a:p>
          <a:p>
            <a:pPr>
              <a:spcBef>
                <a:spcPts val="700"/>
              </a:spcBef>
            </a:pPr>
            <a:r>
              <a:rPr lang="en-GB" b="1"/>
              <a:t>Use of course in personal lives</a:t>
            </a:r>
          </a:p>
          <a:p>
            <a:pPr>
              <a:spcBef>
                <a:spcPts val="700"/>
              </a:spcBef>
            </a:pPr>
            <a:r>
              <a:rPr lang="en-GB"/>
              <a:t>Many participants reported having used some of the course content in their personal lives and this included sharing information from the course with a friend/partner/relative:</a:t>
            </a:r>
          </a:p>
          <a:p>
            <a:pPr>
              <a:spcBef>
                <a:spcPts val="700"/>
              </a:spcBef>
            </a:pPr>
            <a:r>
              <a:rPr lang="en-GB" i="1"/>
              <a:t>“one thing that I've done is being big on active walking, because that's something that the training pointed out. So now I count my steps with a pedometer, and I pointed that out to my sisters as well, that they should maybe look at doing active walking more instead of taking the bus or a taxi or something like that everywhere. Because from the training, I then read that being active is taking 8,000 to 10,000 steps a day, whereas the average Brit only takes about 3,000-4,000 steps a day.” </a:t>
            </a:r>
          </a:p>
          <a:p>
            <a:pPr>
              <a:spcBef>
                <a:spcPts val="700"/>
              </a:spcBef>
            </a:pPr>
            <a:r>
              <a:rPr lang="en-GB" i="1"/>
              <a:t>“I actually thought most helpful was the physical activity section... I think the thing that stuck with me was trying to do half an hour of basically non-walking exercise per day. And I have been trying to do that since I did the training.” </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59500" y="381000"/>
            <a:ext cx="3429000" cy="5621020"/>
          </a:xfrm>
        </p:spPr>
        <p:txBody>
          <a:bodyPr>
            <a:normAutofit/>
          </a:bodyPr>
          <a:lstStyle/>
          <a:p>
            <a:r>
              <a:rPr lang="en-GB" i="1"/>
              <a:t>“a friend and I now have this thing that's happy, healthy habits where you do a half an hour of something when you can and do the exercise that you feel like doing on that day rather than forcing yourself to, I don't know, do something you don't really feel like” </a:t>
            </a:r>
          </a:p>
          <a:p>
            <a:endParaRPr lang="en-GB" i="1"/>
          </a:p>
          <a:p>
            <a:r>
              <a:rPr lang="en-GB"/>
              <a:t>For one participant, the training was timely as they had surgery and it reinforced the healthy habits they had stopped while recovering:</a:t>
            </a:r>
          </a:p>
          <a:p>
            <a:endParaRPr lang="en-GB"/>
          </a:p>
          <a:p>
            <a:r>
              <a:rPr lang="en-GB" i="1"/>
              <a:t>“I think it came at quite a good time because … I'm off the back of recovering from a very minor surgery, so I had a bit of a pause in being able to be physically active, which I really like to do. The surgery was GI-related, so it was affecting what I could and couldn't eat and that type of thing. So I've been on the road to recovery with that. So again, it served as a really nice refresher too at a time where I already was feeling quite a kick to be eating right and eating enough and also going back to activity. So, yeah, I’d say it’s been of use” </a:t>
            </a:r>
          </a:p>
        </p:txBody>
      </p:sp>
    </p:spTree>
    <p:extLst>
      <p:ext uri="{BB962C8B-B14F-4D97-AF65-F5344CB8AC3E}">
        <p14:creationId xmlns:p14="http://schemas.microsoft.com/office/powerpoint/2010/main" val="1403689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2" y="-1381391"/>
            <a:ext cx="8907377" cy="1203592"/>
          </a:xfrm>
        </p:spPr>
        <p:txBody>
          <a:bodyPr>
            <a:normAutofit/>
          </a:bodyPr>
          <a:lstStyle/>
          <a:p>
            <a:r>
              <a:rPr lang="en-GB" b="0"/>
              <a:t>Key Learnings – Use of Course in Professional Role</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406400" y="215900"/>
            <a:ext cx="5486400" cy="5185079"/>
          </a:xfrm>
        </p:spPr>
        <p:txBody>
          <a:bodyPr>
            <a:noAutofit/>
          </a:bodyPr>
          <a:lstStyle/>
          <a:p>
            <a:pPr>
              <a:spcBef>
                <a:spcPts val="1000"/>
              </a:spcBef>
            </a:pPr>
            <a:r>
              <a:rPr lang="en-GB" b="1"/>
              <a:t>Use of course in professional role</a:t>
            </a:r>
          </a:p>
          <a:p>
            <a:pPr>
              <a:spcBef>
                <a:spcPts val="1000"/>
              </a:spcBef>
            </a:pPr>
            <a:r>
              <a:rPr lang="en-GB"/>
              <a:t>One participant described how the course provided them with a new perspective and that they had applied it in their work:</a:t>
            </a:r>
          </a:p>
          <a:p>
            <a:pPr>
              <a:spcBef>
                <a:spcPts val="1000"/>
              </a:spcBef>
            </a:pPr>
            <a:r>
              <a:rPr lang="en-GB" i="1"/>
              <a:t>“It opened my eyes to some aspects of health which I do work on, in my everyday job, and I feel like it will just help me to put things into a different perspective, which I always need within my job, to put things in a different perspective.” </a:t>
            </a:r>
          </a:p>
          <a:p>
            <a:pPr>
              <a:spcBef>
                <a:spcPts val="1000"/>
              </a:spcBef>
            </a:pPr>
            <a:r>
              <a:rPr lang="en-GB" i="1"/>
              <a:t>“I've been trying to apply healthy eating and thinking about… because healthy eating is important for maintaining good oral health, and the training did help with thinking of ideas of what to put into the plan for my project.”</a:t>
            </a:r>
            <a:endParaRPr lang="en-GB"/>
          </a:p>
          <a:p>
            <a:pPr>
              <a:spcBef>
                <a:spcPts val="1000"/>
              </a:spcBef>
            </a:pPr>
            <a:r>
              <a:rPr lang="en-GB"/>
              <a:t>One participant anticipated that they would start line-managing soon and explained that some of the content resonated with the kind of role-modelling they intended to use in their role: </a:t>
            </a:r>
          </a:p>
          <a:p>
            <a:pPr>
              <a:spcBef>
                <a:spcPts val="1000"/>
              </a:spcBef>
            </a:pPr>
            <a:r>
              <a:rPr lang="en-GB" i="1"/>
              <a:t>“I would want to be a manager that models taking screen breaks, for example, because I do, and models getting up and being physically active, whether you can fit that in before work, during work, after work” </a:t>
            </a:r>
            <a:endParaRPr lang="en-GB"/>
          </a:p>
          <a:p>
            <a:pPr>
              <a:spcBef>
                <a:spcPts val="1000"/>
              </a:spcBef>
            </a:pPr>
            <a:r>
              <a:rPr lang="en-GB"/>
              <a:t>Another participant reported applying principles in their management role but felt that this is something they had done previously because of their own background and experience, however the course had given them more confidence to do so and changed their approach in doing so:</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59500" y="342900"/>
            <a:ext cx="3467100" cy="5621020"/>
          </a:xfrm>
        </p:spPr>
        <p:txBody>
          <a:bodyPr>
            <a:normAutofit fontScale="92500" lnSpcReduction="20000"/>
          </a:bodyPr>
          <a:lstStyle/>
          <a:p>
            <a:pPr>
              <a:spcBef>
                <a:spcPts val="800"/>
              </a:spcBef>
            </a:pPr>
            <a:r>
              <a:rPr lang="en-GB" sz="1400" i="1"/>
              <a:t>“I probably already was though, as I say, because I already have a degree of knowledge about that... One of my team has been having a certain health problem … I recommended she went to her GP and just asked a couple of questions. It turns out she’s got something different and is feeling a lot better. So yeah, I am using it in proactive and positive ways ... the way that your training was presented, I suppose it gave me a little bit more confidence about doing that sort of thing … Possibly by being a little bit more empathetic, a little more understanding and a little bit more gently persuasive rather than saying, ‘No, no, you should be doing this’” </a:t>
            </a:r>
          </a:p>
          <a:p>
            <a:pPr>
              <a:spcBef>
                <a:spcPts val="800"/>
              </a:spcBef>
            </a:pPr>
            <a:r>
              <a:rPr lang="en-GB" sz="1400"/>
              <a:t>One apprentice who was not in a managerial, but a customer-facing role, shared how they used the training with a customer who was suffering from depression:</a:t>
            </a:r>
            <a:endParaRPr lang="en-GB" sz="1400" i="1"/>
          </a:p>
          <a:p>
            <a:pPr>
              <a:spcBef>
                <a:spcPts val="800"/>
              </a:spcBef>
            </a:pPr>
            <a:r>
              <a:rPr lang="en-GB" sz="1400" i="1"/>
              <a:t>“she was telling me about how she was feeling low and thinking about suicide. She said the medication wasn’t agreeing with her but then I just remembered some stuff from the training and I said, ‘Maybe speak to someone.’ I just remember some of the stress tips from there, like meditation and I was telling her about the apps like Headspace. I think he did mention stuff like that on there and so I gave my customer some tips from there.”</a:t>
            </a:r>
          </a:p>
        </p:txBody>
      </p:sp>
    </p:spTree>
    <p:extLst>
      <p:ext uri="{BB962C8B-B14F-4D97-AF65-F5344CB8AC3E}">
        <p14:creationId xmlns:p14="http://schemas.microsoft.com/office/powerpoint/2010/main" val="1057874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2" y="-1381391"/>
            <a:ext cx="8907377" cy="1203592"/>
          </a:xfrm>
        </p:spPr>
        <p:txBody>
          <a:bodyPr>
            <a:normAutofit/>
          </a:bodyPr>
          <a:lstStyle/>
          <a:p>
            <a:r>
              <a:rPr lang="en-GB" b="0"/>
              <a:t>Adapting the Course Design</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406400" y="215900"/>
            <a:ext cx="5486400" cy="5185079"/>
          </a:xfrm>
        </p:spPr>
        <p:txBody>
          <a:bodyPr>
            <a:noAutofit/>
          </a:bodyPr>
          <a:lstStyle/>
          <a:p>
            <a:pPr>
              <a:lnSpc>
                <a:spcPct val="90000"/>
              </a:lnSpc>
              <a:spcBef>
                <a:spcPts val="1000"/>
              </a:spcBef>
            </a:pPr>
            <a:r>
              <a:rPr lang="en-GB" b="1"/>
              <a:t>Adapting the course design </a:t>
            </a:r>
          </a:p>
          <a:p>
            <a:pPr>
              <a:lnSpc>
                <a:spcPct val="90000"/>
              </a:lnSpc>
              <a:spcBef>
                <a:spcPts val="1000"/>
              </a:spcBef>
            </a:pPr>
            <a:r>
              <a:rPr lang="en-GB" b="1"/>
              <a:t>3.7.1 Engagement with stakeholders/advisory panel</a:t>
            </a:r>
          </a:p>
          <a:p>
            <a:pPr>
              <a:lnSpc>
                <a:spcPct val="90000"/>
              </a:lnSpc>
              <a:spcBef>
                <a:spcPts val="1000"/>
              </a:spcBef>
            </a:pPr>
            <a:r>
              <a:rPr lang="en-GB"/>
              <a:t>Early engagement with stakeholders to understand context:</a:t>
            </a:r>
          </a:p>
          <a:p>
            <a:pPr>
              <a:lnSpc>
                <a:spcPct val="90000"/>
              </a:lnSpc>
              <a:spcBef>
                <a:spcPts val="1000"/>
              </a:spcBef>
            </a:pPr>
            <a:r>
              <a:rPr lang="en-GB"/>
              <a:t>One of the senior participants considered the utility of engaging with key stakeholders at an early stage so that this would inform the development of the tender to ensure questions about feasibility are addressed. Some discussions had taken place early on but did not relate to practical elements of how the course would be delivered:</a:t>
            </a:r>
          </a:p>
          <a:p>
            <a:pPr>
              <a:lnSpc>
                <a:spcPct val="90000"/>
              </a:lnSpc>
              <a:spcBef>
                <a:spcPts val="1000"/>
              </a:spcBef>
            </a:pPr>
            <a:r>
              <a:rPr lang="en-GB" i="1"/>
              <a:t>“I was going to do this again I would engage with those people at a much earlier part of the process to say, ‘This is what we’re thinking about and we’d like you to be on this journey from the beginning so that we’ve got the right people and the right voices that can guide us the right way through doing this’ </a:t>
            </a:r>
          </a:p>
          <a:p>
            <a:pPr>
              <a:lnSpc>
                <a:spcPct val="90000"/>
              </a:lnSpc>
              <a:spcBef>
                <a:spcPts val="1000"/>
              </a:spcBef>
            </a:pPr>
            <a:r>
              <a:rPr lang="en-GB" i="1"/>
              <a:t>“I start projects with conversations with the people I’d like to be in the projects before putting pen to paper…”</a:t>
            </a:r>
          </a:p>
          <a:p>
            <a:pPr>
              <a:lnSpc>
                <a:spcPct val="90000"/>
              </a:lnSpc>
              <a:spcBef>
                <a:spcPts val="1000"/>
              </a:spcBef>
            </a:pPr>
            <a:r>
              <a:rPr lang="en-GB"/>
              <a:t>Early engagement with stakeholders to develop content and process:</a:t>
            </a:r>
          </a:p>
          <a:p>
            <a:pPr>
              <a:lnSpc>
                <a:spcPct val="90000"/>
              </a:lnSpc>
              <a:spcBef>
                <a:spcPts val="1000"/>
              </a:spcBef>
            </a:pPr>
            <a:r>
              <a:rPr lang="en-GB"/>
              <a:t>Despite the training providers feeling that the initial idea was flawed, they were keen on the general principals and keen to support further development of the training so it was feasible:</a:t>
            </a:r>
          </a:p>
          <a:p>
            <a:pPr>
              <a:lnSpc>
                <a:spcPct val="90000"/>
              </a:lnSpc>
              <a:spcBef>
                <a:spcPts val="1000"/>
              </a:spcBef>
            </a:pPr>
            <a:r>
              <a:rPr lang="en-GB" i="1"/>
              <a:t>“They were like, ‘This is great’, because this is part of our personal health and wellbeing offer that they are obliged to do, health and wellbeing and all of that ... You know, so it worked for them in that way.”</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59500" y="444500"/>
            <a:ext cx="3467100" cy="5519420"/>
          </a:xfrm>
        </p:spPr>
        <p:txBody>
          <a:bodyPr>
            <a:normAutofit/>
          </a:bodyPr>
          <a:lstStyle/>
          <a:p>
            <a:pPr>
              <a:lnSpc>
                <a:spcPct val="120000"/>
              </a:lnSpc>
              <a:spcBef>
                <a:spcPts val="1000"/>
              </a:spcBef>
            </a:pPr>
            <a:r>
              <a:rPr lang="en-GB"/>
              <a:t>One participant felt that relationship development over time with these partners could have enabled the apprenticeship health literacy training to proceed as originally planned as it would have allowed collaborative development of a product that met a mutually agreed, pre-identified need:</a:t>
            </a:r>
            <a:endParaRPr lang="en-GB" i="1"/>
          </a:p>
          <a:p>
            <a:pPr>
              <a:lnSpc>
                <a:spcPct val="120000"/>
              </a:lnSpc>
              <a:spcBef>
                <a:spcPts val="1000"/>
              </a:spcBef>
            </a:pPr>
            <a:r>
              <a:rPr lang="en-GB" i="1"/>
              <a:t>“you can’t just expect to develop a collection of modules and then just say, ‘Oh, can you put this in place please?’ without any relationship development. The relationship development takes months to develop….” </a:t>
            </a:r>
          </a:p>
          <a:p>
            <a:pPr>
              <a:lnSpc>
                <a:spcPct val="120000"/>
              </a:lnSpc>
              <a:spcBef>
                <a:spcPts val="1000"/>
              </a:spcBef>
            </a:pPr>
            <a:r>
              <a:rPr lang="en-GB"/>
              <a:t>Also, once started, use of an advisory panel with those with relevant specialist knowledge would help to ensure the development of such a course had the necessary monitoring (e.g.  use and approval of story boards etc.).</a:t>
            </a:r>
            <a:endParaRPr lang="en-GB" i="1"/>
          </a:p>
        </p:txBody>
      </p:sp>
    </p:spTree>
    <p:extLst>
      <p:ext uri="{BB962C8B-B14F-4D97-AF65-F5344CB8AC3E}">
        <p14:creationId xmlns:p14="http://schemas.microsoft.com/office/powerpoint/2010/main" val="2204453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1D44-286F-42CB-AB59-34C699FD4B62}"/>
              </a:ext>
              <a:ext uri="{C183D7F6-B498-43B3-948B-1728B52AA6E4}">
                <adec:decorative xmlns:adec="http://schemas.microsoft.com/office/drawing/2017/decorative" val="1"/>
              </a:ext>
            </a:extLst>
          </p:cNvPr>
          <p:cNvSpPr>
            <a:spLocks noGrp="1"/>
          </p:cNvSpPr>
          <p:nvPr>
            <p:ph type="title"/>
          </p:nvPr>
        </p:nvSpPr>
        <p:spPr>
          <a:xfrm>
            <a:off x="299803" y="-1447357"/>
            <a:ext cx="8866422" cy="1325563"/>
          </a:xfrm>
        </p:spPr>
        <p:txBody>
          <a:bodyPr>
            <a:normAutofit/>
          </a:bodyPr>
          <a:lstStyle/>
          <a:p>
            <a:r>
              <a:rPr lang="en-GB" b="0"/>
              <a:t>Fitting the Modules Within a Training Programme – Part 1</a:t>
            </a:r>
          </a:p>
        </p:txBody>
      </p:sp>
      <p:sp>
        <p:nvSpPr>
          <p:cNvPr id="3" name="Text Placeholder 2">
            <a:extLst>
              <a:ext uri="{FF2B5EF4-FFF2-40B4-BE49-F238E27FC236}">
                <a16:creationId xmlns:a16="http://schemas.microsoft.com/office/drawing/2014/main" id="{48896D5F-1AD3-413F-A06A-7B8051DD3DB0}"/>
              </a:ext>
            </a:extLst>
          </p:cNvPr>
          <p:cNvSpPr>
            <a:spLocks noGrp="1"/>
          </p:cNvSpPr>
          <p:nvPr>
            <p:ph type="body" sz="quarter" idx="13"/>
          </p:nvPr>
        </p:nvSpPr>
        <p:spPr>
          <a:xfrm>
            <a:off x="299803" y="165100"/>
            <a:ext cx="9258535" cy="2374899"/>
          </a:xfrm>
        </p:spPr>
        <p:txBody>
          <a:bodyPr>
            <a:normAutofit/>
          </a:bodyPr>
          <a:lstStyle/>
          <a:p>
            <a:pPr>
              <a:lnSpc>
                <a:spcPct val="120000"/>
              </a:lnSpc>
            </a:pPr>
            <a:r>
              <a:rPr lang="en-GB" b="1"/>
              <a:t>3.7.2 Fitting the modules within a training programme</a:t>
            </a:r>
          </a:p>
          <a:p>
            <a:pPr>
              <a:lnSpc>
                <a:spcPct val="120000"/>
              </a:lnSpc>
            </a:pPr>
            <a:r>
              <a:rPr lang="en-GB"/>
              <a:t>One participant advised how the health literacy course climate has since changed so the contribution of such a course would need to be reconsidered. They advised how since the inception of the training, there are now new health literacy courses available and more consideration of where this training would fit would be required:</a:t>
            </a:r>
          </a:p>
          <a:p>
            <a:pPr>
              <a:lnSpc>
                <a:spcPct val="120000"/>
              </a:lnSpc>
            </a:pPr>
            <a:endParaRPr lang="en-GB" sz="600"/>
          </a:p>
          <a:p>
            <a:pPr>
              <a:lnSpc>
                <a:spcPct val="120000"/>
              </a:lnSpc>
            </a:pPr>
            <a:r>
              <a:rPr lang="en-GB" i="1"/>
              <a:t>“Health Education England have really taken that forward in terms of embedding Public Health and behaviour science and those approaches there. So I already know a lot of the people involved with Health Education England modules. So there are other NHS platforms and learning platforms where there are health literacy modules and what we’ve been doing initially is capturing what’s actually available on there and scoping out what there is and where it might be appropriate. So it’s more of a reflection on what’s already out there that we don’t need to duplicate.” </a:t>
            </a:r>
          </a:p>
        </p:txBody>
      </p:sp>
      <p:sp>
        <p:nvSpPr>
          <p:cNvPr id="4" name="Text Placeholder 3">
            <a:extLst>
              <a:ext uri="{FF2B5EF4-FFF2-40B4-BE49-F238E27FC236}">
                <a16:creationId xmlns:a16="http://schemas.microsoft.com/office/drawing/2014/main" id="{B19209C4-F4EF-42C8-B4FB-90D5422A50AF}"/>
              </a:ext>
            </a:extLst>
          </p:cNvPr>
          <p:cNvSpPr>
            <a:spLocks noGrp="1"/>
          </p:cNvSpPr>
          <p:nvPr>
            <p:ph type="body" sz="quarter" idx="14"/>
          </p:nvPr>
        </p:nvSpPr>
        <p:spPr>
          <a:xfrm>
            <a:off x="299804" y="2468291"/>
            <a:ext cx="6955072" cy="3018109"/>
          </a:xfrm>
        </p:spPr>
        <p:txBody>
          <a:bodyPr>
            <a:noAutofit/>
          </a:bodyPr>
          <a:lstStyle/>
          <a:p>
            <a:pPr>
              <a:lnSpc>
                <a:spcPct val="120000"/>
              </a:lnSpc>
            </a:pPr>
            <a:r>
              <a:rPr lang="en-GB"/>
              <a:t>The senior council team were confident in the level of buy-in from apprenticeship providers and their demand for such a course. One senior participant advised how provisional agreement had been secured from the NHS and other public sector service to integrate the course (once reworked) into their apprenticeships. The course would not be mandated but part of their respective induction programmes:</a:t>
            </a:r>
          </a:p>
          <a:p>
            <a:pPr>
              <a:lnSpc>
                <a:spcPct val="120000"/>
              </a:lnSpc>
            </a:pPr>
            <a:endParaRPr lang="en-GB" sz="600"/>
          </a:p>
          <a:p>
            <a:pPr>
              <a:lnSpc>
                <a:spcPct val="120000"/>
              </a:lnSpc>
            </a:pPr>
            <a:r>
              <a:rPr lang="en-GB" i="1"/>
              <a:t>“we have already secured provisional agreement from across the NHS and the other public sector services to integrate it into the commissioning requirements of apprenticeships funded by public sector bodies... we had that provisional agreement from the wider public sector that once we got the modules then yes absolutely they would require it for their apprentices and apprenticeship providers and therefore we get to a tipping point in terms of critical mass.” </a:t>
            </a:r>
          </a:p>
        </p:txBody>
      </p:sp>
      <p:sp>
        <p:nvSpPr>
          <p:cNvPr id="5" name="Text Placeholder 4">
            <a:extLst>
              <a:ext uri="{FF2B5EF4-FFF2-40B4-BE49-F238E27FC236}">
                <a16:creationId xmlns:a16="http://schemas.microsoft.com/office/drawing/2014/main" id="{F03B6C66-2E0B-44FB-8788-2F1198D9F316}"/>
              </a:ext>
            </a:extLst>
          </p:cNvPr>
          <p:cNvSpPr>
            <a:spLocks noGrp="1"/>
          </p:cNvSpPr>
          <p:nvPr>
            <p:ph type="body" sz="quarter" idx="15"/>
          </p:nvPr>
        </p:nvSpPr>
        <p:spPr>
          <a:xfrm>
            <a:off x="7442201" y="2628900"/>
            <a:ext cx="2154238" cy="3222354"/>
          </a:xfrm>
        </p:spPr>
        <p:txBody>
          <a:bodyPr>
            <a:normAutofit/>
          </a:bodyPr>
          <a:lstStyle/>
          <a:p>
            <a:pPr>
              <a:lnSpc>
                <a:spcPct val="120000"/>
              </a:lnSpc>
              <a:spcBef>
                <a:spcPts val="300"/>
              </a:spcBef>
            </a:pPr>
            <a:r>
              <a:rPr lang="en-GB" sz="1400"/>
              <a:t>There is interest in health literacy training and initiatives. Other organisations have been developing health literacy courses over the last few years so it is necessary to review and reflect on what is already available, and identify the gaps.</a:t>
            </a:r>
          </a:p>
        </p:txBody>
      </p:sp>
    </p:spTree>
    <p:extLst>
      <p:ext uri="{BB962C8B-B14F-4D97-AF65-F5344CB8AC3E}">
        <p14:creationId xmlns:p14="http://schemas.microsoft.com/office/powerpoint/2010/main" val="24460405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28CD-CB52-4D6C-BEB8-E7E8A0E5CD87}"/>
              </a:ext>
              <a:ext uri="{C183D7F6-B498-43B3-948B-1728B52AA6E4}">
                <adec:decorative xmlns:adec="http://schemas.microsoft.com/office/drawing/2017/decorative" val="1"/>
              </a:ext>
            </a:extLst>
          </p:cNvPr>
          <p:cNvSpPr>
            <a:spLocks noGrp="1"/>
          </p:cNvSpPr>
          <p:nvPr>
            <p:ph type="title"/>
          </p:nvPr>
        </p:nvSpPr>
        <p:spPr>
          <a:xfrm>
            <a:off x="350922" y="-1381391"/>
            <a:ext cx="8907377" cy="1203592"/>
          </a:xfrm>
        </p:spPr>
        <p:txBody>
          <a:bodyPr>
            <a:normAutofit/>
          </a:bodyPr>
          <a:lstStyle/>
          <a:p>
            <a:r>
              <a:rPr lang="en-GB" b="0"/>
              <a:t>Fitting the Modules Within a Training Programme – Part 2</a:t>
            </a:r>
          </a:p>
        </p:txBody>
      </p:sp>
      <p:sp>
        <p:nvSpPr>
          <p:cNvPr id="3" name="Text Placeholder 2">
            <a:extLst>
              <a:ext uri="{FF2B5EF4-FFF2-40B4-BE49-F238E27FC236}">
                <a16:creationId xmlns:a16="http://schemas.microsoft.com/office/drawing/2014/main" id="{DDDF48D4-B916-4AC0-99BA-DF32C66D73E5}"/>
              </a:ext>
            </a:extLst>
          </p:cNvPr>
          <p:cNvSpPr>
            <a:spLocks noGrp="1"/>
          </p:cNvSpPr>
          <p:nvPr>
            <p:ph type="body" sz="quarter" idx="14"/>
          </p:nvPr>
        </p:nvSpPr>
        <p:spPr>
          <a:xfrm>
            <a:off x="406400" y="215900"/>
            <a:ext cx="5486400" cy="5185079"/>
          </a:xfrm>
        </p:spPr>
        <p:txBody>
          <a:bodyPr>
            <a:noAutofit/>
          </a:bodyPr>
          <a:lstStyle/>
          <a:p>
            <a:pPr>
              <a:lnSpc>
                <a:spcPct val="90000"/>
              </a:lnSpc>
              <a:spcBef>
                <a:spcPts val="800"/>
              </a:spcBef>
            </a:pPr>
            <a:r>
              <a:rPr lang="en-GB"/>
              <a:t>Further to this, the way in which the training would be included within the various apprenticeship schemes would be subject to processes internal to organisations through which the apprenticeships receive their accreditation, and the way their courses are organised:</a:t>
            </a:r>
            <a:endParaRPr lang="en-GB" i="1"/>
          </a:p>
          <a:p>
            <a:pPr>
              <a:lnSpc>
                <a:spcPct val="90000"/>
              </a:lnSpc>
              <a:spcBef>
                <a:spcPts val="800"/>
              </a:spcBef>
            </a:pPr>
            <a:r>
              <a:rPr lang="en-GB" i="1"/>
              <a:t>“rather than creating things separately, building on existing things that work really well and add health literacy into lots of other things as opposed to making it stand-alone…if they’re embedded and integrated, it’s easier to ensure that they stick in the long-term. So if we want health literacy culture and education to change, it’s got to be thought about quite strategically on a much larger level.” </a:t>
            </a:r>
          </a:p>
          <a:p>
            <a:pPr>
              <a:lnSpc>
                <a:spcPct val="90000"/>
              </a:lnSpc>
              <a:spcBef>
                <a:spcPts val="800"/>
              </a:spcBef>
            </a:pPr>
            <a:r>
              <a:rPr lang="en-GB"/>
              <a:t>With such work, inventive ways of integrating various components of health literacy training could be used that would enable course material to be tailored to the individual:</a:t>
            </a:r>
            <a:endParaRPr lang="en-GB" i="1"/>
          </a:p>
          <a:p>
            <a:pPr>
              <a:lnSpc>
                <a:spcPct val="90000"/>
              </a:lnSpc>
              <a:spcBef>
                <a:spcPts val="800"/>
              </a:spcBef>
            </a:pPr>
            <a:r>
              <a:rPr lang="en-GB" i="1"/>
              <a:t>“you could almost have some sections of things that could be chopped and changed with a video with an intro for different population groups or different settings. If you developed online and digital type resources, you could be quite creative with how you make the messages feel relevant to someone else. You could take a collection of health literacy segments, for example, then develop a tailored version of that, for example, teacher training courses. … with apprentices within the council where they are at every level and every background. They’re just people. They just arbitrarily happen to be apprentices. There’s no unifying feature of an apprenticeship group that makes one person more related to another. They’ve probably got more commonalities with other people based on their cultural background, or where they live, or their interest, or something like that.” </a:t>
            </a:r>
          </a:p>
        </p:txBody>
      </p:sp>
      <p:sp>
        <p:nvSpPr>
          <p:cNvPr id="4" name="Text Placeholder 3">
            <a:extLst>
              <a:ext uri="{FF2B5EF4-FFF2-40B4-BE49-F238E27FC236}">
                <a16:creationId xmlns:a16="http://schemas.microsoft.com/office/drawing/2014/main" id="{3F57A1D4-ECF2-4C4C-9044-9F79A90B961B}"/>
              </a:ext>
            </a:extLst>
          </p:cNvPr>
          <p:cNvSpPr>
            <a:spLocks noGrp="1"/>
          </p:cNvSpPr>
          <p:nvPr>
            <p:ph type="body" sz="quarter" idx="15"/>
          </p:nvPr>
        </p:nvSpPr>
        <p:spPr>
          <a:xfrm>
            <a:off x="6159500" y="342900"/>
            <a:ext cx="3467100" cy="5519420"/>
          </a:xfrm>
        </p:spPr>
        <p:txBody>
          <a:bodyPr>
            <a:normAutofit/>
          </a:bodyPr>
          <a:lstStyle/>
          <a:p>
            <a:pPr>
              <a:lnSpc>
                <a:spcPct val="120000"/>
              </a:lnSpc>
              <a:spcBef>
                <a:spcPts val="1000"/>
              </a:spcBef>
            </a:pPr>
            <a:r>
              <a:rPr lang="en-GB"/>
              <a:t>One of the apprentice participants felt that inclusion of the course in mandatory training would be reasonable and another felt it would make sense as part of induction material due to its universal relevance:</a:t>
            </a:r>
          </a:p>
          <a:p>
            <a:pPr>
              <a:lnSpc>
                <a:spcPct val="120000"/>
              </a:lnSpc>
              <a:spcBef>
                <a:spcPts val="1000"/>
              </a:spcBef>
            </a:pPr>
            <a:r>
              <a:rPr lang="en-GB" i="1"/>
              <a:t>“I think it could be embedded better …as a part of a company’s induction programme. ‘Come and work for us. You’re going to do all this. We’ll talk to you about health and safety. We’ll talk to you about safeguarding. We’ll talk to you about IT security. We’ll also talk to you about your own personal health and wellbeing.’ It’s a natural fit, isn’t it?” </a:t>
            </a:r>
          </a:p>
          <a:p>
            <a:pPr>
              <a:lnSpc>
                <a:spcPct val="120000"/>
              </a:lnSpc>
              <a:spcBef>
                <a:spcPts val="1000"/>
              </a:spcBef>
            </a:pPr>
            <a:r>
              <a:rPr lang="en-GB" i="1"/>
              <a:t>“I suppose you could use it in any aspect of life, not particularly as an apprentice. Every human being could benefit from wellbeing and improved health and so for that reason, I’d say yes. I’m right near the end of my course and so maybe this should be something at the beginning.”</a:t>
            </a:r>
          </a:p>
        </p:txBody>
      </p:sp>
    </p:spTree>
    <p:extLst>
      <p:ext uri="{BB962C8B-B14F-4D97-AF65-F5344CB8AC3E}">
        <p14:creationId xmlns:p14="http://schemas.microsoft.com/office/powerpoint/2010/main" val="34422337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2091-0962-48B7-9D28-D3840B981D2D}"/>
              </a:ext>
              <a:ext uri="{C183D7F6-B498-43B3-948B-1728B52AA6E4}">
                <adec:decorative xmlns:adec="http://schemas.microsoft.com/office/drawing/2017/decorative" val="1"/>
              </a:ext>
            </a:extLst>
          </p:cNvPr>
          <p:cNvSpPr>
            <a:spLocks noGrp="1"/>
          </p:cNvSpPr>
          <p:nvPr>
            <p:ph type="title"/>
          </p:nvPr>
        </p:nvSpPr>
        <p:spPr>
          <a:xfrm>
            <a:off x="350922" y="-1406792"/>
            <a:ext cx="8815303" cy="1325563"/>
          </a:xfrm>
        </p:spPr>
        <p:txBody>
          <a:bodyPr/>
          <a:lstStyle/>
          <a:p>
            <a:r>
              <a:rPr lang="en-GB" b="0"/>
              <a:t>Future Course Content</a:t>
            </a:r>
          </a:p>
        </p:txBody>
      </p:sp>
      <p:sp>
        <p:nvSpPr>
          <p:cNvPr id="3" name="Text Placeholder 2">
            <a:extLst>
              <a:ext uri="{FF2B5EF4-FFF2-40B4-BE49-F238E27FC236}">
                <a16:creationId xmlns:a16="http://schemas.microsoft.com/office/drawing/2014/main" id="{B104F31E-D4D6-4112-81E4-7EB009A12E0D}"/>
              </a:ext>
            </a:extLst>
          </p:cNvPr>
          <p:cNvSpPr>
            <a:spLocks noGrp="1"/>
          </p:cNvSpPr>
          <p:nvPr>
            <p:ph type="body" sz="quarter" idx="13"/>
          </p:nvPr>
        </p:nvSpPr>
        <p:spPr>
          <a:xfrm>
            <a:off x="299803" y="304800"/>
            <a:ext cx="9258535" cy="2420835"/>
          </a:xfrm>
        </p:spPr>
        <p:txBody>
          <a:bodyPr>
            <a:noAutofit/>
          </a:bodyPr>
          <a:lstStyle/>
          <a:p>
            <a:pPr>
              <a:lnSpc>
                <a:spcPct val="90000"/>
              </a:lnSpc>
              <a:spcBef>
                <a:spcPts val="700"/>
              </a:spcBef>
            </a:pPr>
            <a:r>
              <a:rPr lang="en-GB" b="1"/>
              <a:t>3.7.3 Future course content</a:t>
            </a:r>
          </a:p>
          <a:p>
            <a:pPr>
              <a:lnSpc>
                <a:spcPct val="90000"/>
              </a:lnSpc>
              <a:spcBef>
                <a:spcPts val="700"/>
              </a:spcBef>
            </a:pPr>
            <a:r>
              <a:rPr lang="en-GB"/>
              <a:t>For future iterations of the training, to ensure the course would have appeal to more senior apprentices, the content would need to be such that it was clear the course would enable recipients to understand about health and wellbeing in the context of their leadership position:</a:t>
            </a:r>
            <a:endParaRPr lang="en-GB" i="1"/>
          </a:p>
          <a:p>
            <a:pPr>
              <a:lnSpc>
                <a:spcPct val="90000"/>
              </a:lnSpc>
              <a:spcBef>
                <a:spcPts val="700"/>
              </a:spcBef>
            </a:pPr>
            <a:r>
              <a:rPr lang="en-GB" i="1"/>
              <a:t>“it is about how do you manage your own personal health and wellbeing in a senior role and then how do you manage the wellbeing of your staff? … you’re now starting to think about how you’re applying theory, it’s all about supporting you into senior roles. So we give you this option of an additional learning opportunity” </a:t>
            </a:r>
          </a:p>
          <a:p>
            <a:pPr>
              <a:lnSpc>
                <a:spcPct val="90000"/>
              </a:lnSpc>
              <a:spcBef>
                <a:spcPts val="700"/>
              </a:spcBef>
            </a:pPr>
            <a:r>
              <a:rPr lang="en-GB"/>
              <a:t>The content of the course and its delivery may need to be restructured so that participants would be able to follow-up on aspects of interest:</a:t>
            </a:r>
          </a:p>
          <a:p>
            <a:pPr>
              <a:lnSpc>
                <a:spcPct val="90000"/>
              </a:lnSpc>
              <a:spcBef>
                <a:spcPts val="700"/>
              </a:spcBef>
            </a:pPr>
            <a:r>
              <a:rPr lang="en-GB" i="1"/>
              <a:t>“I think we tried to cram too much into too short a time period and instead kind of going, ‘Here’s an intro and then here’s a group, here are options.’ So if off that intro you want to know more about how </a:t>
            </a:r>
          </a:p>
        </p:txBody>
      </p:sp>
      <p:sp>
        <p:nvSpPr>
          <p:cNvPr id="4" name="Text Placeholder 3">
            <a:extLst>
              <a:ext uri="{FF2B5EF4-FFF2-40B4-BE49-F238E27FC236}">
                <a16:creationId xmlns:a16="http://schemas.microsoft.com/office/drawing/2014/main" id="{BAAB6696-D0DF-4AD8-A874-8991AB00EDBA}"/>
              </a:ext>
            </a:extLst>
          </p:cNvPr>
          <p:cNvSpPr>
            <a:spLocks noGrp="1"/>
          </p:cNvSpPr>
          <p:nvPr>
            <p:ph type="body" sz="quarter" idx="14"/>
          </p:nvPr>
        </p:nvSpPr>
        <p:spPr>
          <a:xfrm>
            <a:off x="299804" y="2641600"/>
            <a:ext cx="6196163" cy="3238500"/>
          </a:xfrm>
        </p:spPr>
        <p:txBody>
          <a:bodyPr>
            <a:normAutofit lnSpcReduction="10000"/>
          </a:bodyPr>
          <a:lstStyle/>
          <a:p>
            <a:pPr>
              <a:spcBef>
                <a:spcPts val="700"/>
              </a:spcBef>
            </a:pPr>
            <a:r>
              <a:rPr lang="en-GB" i="1"/>
              <a:t>to look after your sleep, ‘Here’s a follow up module.’ So it would be a branching, with the first module being the kind of strongly recommended one” </a:t>
            </a:r>
            <a:endParaRPr lang="en-GB"/>
          </a:p>
          <a:p>
            <a:pPr>
              <a:spcBef>
                <a:spcPts val="700"/>
              </a:spcBef>
            </a:pPr>
            <a:r>
              <a:rPr lang="en-GB"/>
              <a:t>An apprentice participant advised that more training on healthy eating behaviour and how to access health services would be useful:</a:t>
            </a:r>
            <a:endParaRPr lang="en-GB" i="1"/>
          </a:p>
          <a:p>
            <a:pPr>
              <a:spcBef>
                <a:spcPts val="700"/>
              </a:spcBef>
            </a:pPr>
            <a:r>
              <a:rPr lang="en-GB" i="1"/>
              <a:t>“I think if you did almost like that as like a behaviour change module and kind of took people through what was in say, like, Coke or, I don't know, like a ready meal, and what it actually does to things like your brain and your appetite and your hormones and things like that. And then kind of, yeah, just sort of took people through and kind of actually really got down into the nitty-gritty of changing people's behaviour through knowledge, through motivation, through all those different areas in behavioural change science. I think that’d be amazing… when do you actually call 999, when do you call 111? … some really good training that like really did change the population's views and actions in terms of using services that they didn't need to use. I think that'd be really, really useful, maybe in the services bit”</a:t>
            </a:r>
          </a:p>
        </p:txBody>
      </p:sp>
      <p:sp>
        <p:nvSpPr>
          <p:cNvPr id="5" name="Text Placeholder 4">
            <a:extLst>
              <a:ext uri="{FF2B5EF4-FFF2-40B4-BE49-F238E27FC236}">
                <a16:creationId xmlns:a16="http://schemas.microsoft.com/office/drawing/2014/main" id="{BDE58194-5AA3-4395-88C4-BC37283DE028}"/>
              </a:ext>
            </a:extLst>
          </p:cNvPr>
          <p:cNvSpPr>
            <a:spLocks noGrp="1"/>
          </p:cNvSpPr>
          <p:nvPr>
            <p:ph type="body" sz="quarter" idx="15"/>
          </p:nvPr>
        </p:nvSpPr>
        <p:spPr>
          <a:xfrm rot="21434657">
            <a:off x="6632630" y="3005498"/>
            <a:ext cx="2943835" cy="1779723"/>
          </a:xfrm>
        </p:spPr>
        <p:txBody>
          <a:bodyPr>
            <a:normAutofit fontScale="92500" lnSpcReduction="20000"/>
          </a:bodyPr>
          <a:lstStyle/>
          <a:p>
            <a:r>
              <a:rPr lang="en-GB" sz="1800"/>
              <a:t>We will reflect on the learning from this evaluation and this process will influence the future approach to health literacy modules and initiatives within Birmingham City Council.</a:t>
            </a:r>
            <a:endParaRPr lang="en-GB" sz="1800">
              <a:latin typeface="Arial Nova" panose="020B0504020202020204" pitchFamily="34" charset="0"/>
            </a:endParaRPr>
          </a:p>
        </p:txBody>
      </p:sp>
    </p:spTree>
    <p:extLst>
      <p:ext uri="{BB962C8B-B14F-4D97-AF65-F5344CB8AC3E}">
        <p14:creationId xmlns:p14="http://schemas.microsoft.com/office/powerpoint/2010/main" val="32755105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1D44-286F-42CB-AB59-34C699FD4B62}"/>
              </a:ext>
              <a:ext uri="{C183D7F6-B498-43B3-948B-1728B52AA6E4}">
                <adec:decorative xmlns:adec="http://schemas.microsoft.com/office/drawing/2017/decorative" val="1"/>
              </a:ext>
            </a:extLst>
          </p:cNvPr>
          <p:cNvSpPr>
            <a:spLocks noGrp="1"/>
          </p:cNvSpPr>
          <p:nvPr>
            <p:ph type="title"/>
          </p:nvPr>
        </p:nvSpPr>
        <p:spPr>
          <a:xfrm>
            <a:off x="299803" y="-1447357"/>
            <a:ext cx="8866422" cy="1325563"/>
          </a:xfrm>
        </p:spPr>
        <p:txBody>
          <a:bodyPr>
            <a:normAutofit/>
          </a:bodyPr>
          <a:lstStyle/>
          <a:p>
            <a:r>
              <a:rPr lang="en-GB" b="0"/>
              <a:t>Style of Delivery – Part 1</a:t>
            </a:r>
          </a:p>
        </p:txBody>
      </p:sp>
      <p:sp>
        <p:nvSpPr>
          <p:cNvPr id="3" name="Text Placeholder 2">
            <a:extLst>
              <a:ext uri="{FF2B5EF4-FFF2-40B4-BE49-F238E27FC236}">
                <a16:creationId xmlns:a16="http://schemas.microsoft.com/office/drawing/2014/main" id="{48896D5F-1AD3-413F-A06A-7B8051DD3DB0}"/>
              </a:ext>
            </a:extLst>
          </p:cNvPr>
          <p:cNvSpPr>
            <a:spLocks noGrp="1"/>
          </p:cNvSpPr>
          <p:nvPr>
            <p:ph type="body" sz="quarter" idx="13"/>
          </p:nvPr>
        </p:nvSpPr>
        <p:spPr>
          <a:xfrm>
            <a:off x="299803" y="266701"/>
            <a:ext cx="9258535" cy="2138090"/>
          </a:xfrm>
        </p:spPr>
        <p:txBody>
          <a:bodyPr>
            <a:normAutofit fontScale="92500" lnSpcReduction="10000"/>
          </a:bodyPr>
          <a:lstStyle/>
          <a:p>
            <a:pPr>
              <a:spcBef>
                <a:spcPts val="700"/>
              </a:spcBef>
            </a:pPr>
            <a:r>
              <a:rPr lang="en-GB" sz="1400" b="1" dirty="0"/>
              <a:t>3.7.4 Style of delivery</a:t>
            </a:r>
          </a:p>
          <a:p>
            <a:pPr>
              <a:spcBef>
                <a:spcPts val="700"/>
              </a:spcBef>
            </a:pPr>
            <a:r>
              <a:rPr lang="en-GB" sz="1400" dirty="0"/>
              <a:t>Some participants felt that in particular, the use of face-to-face delivery could reinforce learning in ways not possible with remote methods:</a:t>
            </a:r>
            <a:endParaRPr lang="en-GB" sz="1400" i="1" dirty="0"/>
          </a:p>
          <a:p>
            <a:pPr>
              <a:spcBef>
                <a:spcPts val="700"/>
              </a:spcBef>
            </a:pPr>
            <a:r>
              <a:rPr lang="en-GB" sz="1400" i="1" dirty="0"/>
              <a:t>“having some of the delivery in-person would definitely be of huge benefit, it helps to generate discussion. It helps the opportunity to learn from your peers as well as the facilitator of the session, and perhaps to pair that with the interactive side …on their phones or devices or laptops or whatever I think would be potentially quite a powerful combination, because, you know, the danger of any web-based training is that it’s super easy to switch off and disengage, even when you're not meaning to, you know, even when you're really trying to, because you just don't have that same level of energy and engagement that you would if you were in a room with people. And I think again, there's also that opportunity to, if you're delivering stuff in-person for people to use the tools with a bit of support in real time.” </a:t>
            </a:r>
          </a:p>
        </p:txBody>
      </p:sp>
      <p:sp>
        <p:nvSpPr>
          <p:cNvPr id="4" name="Text Placeholder 3">
            <a:extLst>
              <a:ext uri="{FF2B5EF4-FFF2-40B4-BE49-F238E27FC236}">
                <a16:creationId xmlns:a16="http://schemas.microsoft.com/office/drawing/2014/main" id="{B19209C4-F4EF-42C8-B4FB-90D5422A50AF}"/>
              </a:ext>
            </a:extLst>
          </p:cNvPr>
          <p:cNvSpPr>
            <a:spLocks noGrp="1"/>
          </p:cNvSpPr>
          <p:nvPr>
            <p:ph type="body" sz="quarter" idx="14"/>
          </p:nvPr>
        </p:nvSpPr>
        <p:spPr>
          <a:xfrm>
            <a:off x="299804" y="2311400"/>
            <a:ext cx="6955072" cy="3433763"/>
          </a:xfrm>
        </p:spPr>
        <p:txBody>
          <a:bodyPr>
            <a:noAutofit/>
          </a:bodyPr>
          <a:lstStyle/>
          <a:p>
            <a:pPr>
              <a:spcBef>
                <a:spcPts val="700"/>
              </a:spcBef>
            </a:pPr>
            <a:r>
              <a:rPr lang="en-GB" i="1"/>
              <a:t>“I think that really and even just on a basic human level as well, it's always really great to hear what other managers are doing to encourage their staff to improve their health and wellbeing. It's just that idea to crowd source information. You know, somebody sat at your table saying, “Oh, well, actually, I've tried this and it's working really well,” is really valuable.” </a:t>
            </a:r>
          </a:p>
          <a:p>
            <a:pPr>
              <a:spcBef>
                <a:spcPts val="700"/>
              </a:spcBef>
            </a:pPr>
            <a:r>
              <a:rPr lang="en-GB"/>
              <a:t>Another participant described how live training could be delivered remotely and how this was a more interactive medium:</a:t>
            </a:r>
            <a:endParaRPr lang="en-GB" i="1"/>
          </a:p>
          <a:p>
            <a:pPr>
              <a:spcBef>
                <a:spcPts val="700"/>
              </a:spcBef>
            </a:pPr>
            <a:r>
              <a:rPr lang="en-GB" i="1"/>
              <a:t>“we were doing it over Teams with a trainer and me and my colleagues were all listening…It’s just more engaging. Obviously, my colleagues might ask some questions in the comments box on Teams and with that, it’s a bit more interactive, isn’t it?” </a:t>
            </a:r>
          </a:p>
          <a:p>
            <a:pPr>
              <a:spcBef>
                <a:spcPts val="700"/>
              </a:spcBef>
            </a:pPr>
            <a:r>
              <a:rPr lang="en-GB"/>
              <a:t>Although some participants acknowledged that the format worked well for them, they acknowledged that people have different styles of learning and described how use of different modes of delivery might enable the recipient of the training to engage in a way that suited them.</a:t>
            </a:r>
            <a:endParaRPr lang="en-GB" i="1"/>
          </a:p>
        </p:txBody>
      </p:sp>
      <p:sp>
        <p:nvSpPr>
          <p:cNvPr id="5" name="Text Placeholder 4">
            <a:extLst>
              <a:ext uri="{FF2B5EF4-FFF2-40B4-BE49-F238E27FC236}">
                <a16:creationId xmlns:a16="http://schemas.microsoft.com/office/drawing/2014/main" id="{F03B6C66-2E0B-44FB-8788-2F1198D9F316}"/>
              </a:ext>
            </a:extLst>
          </p:cNvPr>
          <p:cNvSpPr>
            <a:spLocks noGrp="1"/>
          </p:cNvSpPr>
          <p:nvPr>
            <p:ph type="body" sz="quarter" idx="15"/>
          </p:nvPr>
        </p:nvSpPr>
        <p:spPr>
          <a:xfrm>
            <a:off x="7391400" y="2413000"/>
            <a:ext cx="2252896" cy="3632199"/>
          </a:xfrm>
        </p:spPr>
        <p:txBody>
          <a:bodyPr>
            <a:normAutofit fontScale="85000" lnSpcReduction="10000"/>
          </a:bodyPr>
          <a:lstStyle/>
          <a:p>
            <a:pPr>
              <a:lnSpc>
                <a:spcPct val="110000"/>
              </a:lnSpc>
              <a:spcBef>
                <a:spcPts val="700"/>
              </a:spcBef>
            </a:pPr>
            <a:r>
              <a:rPr lang="en-GB" sz="1400" i="1"/>
              <a:t>“It worked well for me as it was. I’m not a great one for podcasts. I find if I’m listening to something entirely, my eyes will pick up other things. Like we’re talking now, I can see you and I can focus on you using my mind, ears and everything. There’s nothing else distracting me. So I can’t think of a different format that you would necessarily give… we’ve all got different learning styles and we all engage in different ways but I think it probably would be a good general delivery for most people.” </a:t>
            </a:r>
          </a:p>
        </p:txBody>
      </p:sp>
    </p:spTree>
    <p:extLst>
      <p:ext uri="{BB962C8B-B14F-4D97-AF65-F5344CB8AC3E}">
        <p14:creationId xmlns:p14="http://schemas.microsoft.com/office/powerpoint/2010/main" val="14575683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2091-0962-48B7-9D28-D3840B981D2D}"/>
              </a:ext>
              <a:ext uri="{C183D7F6-B498-43B3-948B-1728B52AA6E4}">
                <adec:decorative xmlns:adec="http://schemas.microsoft.com/office/drawing/2017/decorative" val="1"/>
              </a:ext>
            </a:extLst>
          </p:cNvPr>
          <p:cNvSpPr>
            <a:spLocks noGrp="1"/>
          </p:cNvSpPr>
          <p:nvPr>
            <p:ph type="title"/>
          </p:nvPr>
        </p:nvSpPr>
        <p:spPr>
          <a:xfrm>
            <a:off x="350922" y="-1406792"/>
            <a:ext cx="8815303" cy="1325563"/>
          </a:xfrm>
        </p:spPr>
        <p:txBody>
          <a:bodyPr/>
          <a:lstStyle/>
          <a:p>
            <a:r>
              <a:rPr lang="en-GB" b="0"/>
              <a:t>Style of Delivery – Part 2</a:t>
            </a:r>
          </a:p>
        </p:txBody>
      </p:sp>
      <p:sp>
        <p:nvSpPr>
          <p:cNvPr id="3" name="Text Placeholder 2">
            <a:extLst>
              <a:ext uri="{FF2B5EF4-FFF2-40B4-BE49-F238E27FC236}">
                <a16:creationId xmlns:a16="http://schemas.microsoft.com/office/drawing/2014/main" id="{B104F31E-D4D6-4112-81E4-7EB009A12E0D}"/>
              </a:ext>
            </a:extLst>
          </p:cNvPr>
          <p:cNvSpPr>
            <a:spLocks noGrp="1"/>
          </p:cNvSpPr>
          <p:nvPr>
            <p:ph type="body" sz="quarter" idx="13"/>
          </p:nvPr>
        </p:nvSpPr>
        <p:spPr>
          <a:xfrm>
            <a:off x="299803" y="393700"/>
            <a:ext cx="9258535" cy="2420835"/>
          </a:xfrm>
        </p:spPr>
        <p:txBody>
          <a:bodyPr>
            <a:noAutofit/>
          </a:bodyPr>
          <a:lstStyle/>
          <a:p>
            <a:r>
              <a:rPr lang="en-GB" i="1" dirty="0"/>
              <a:t>“Maybe if I was clicking through stuff myself or I guess had some sense of ownership of how long it took to get the information, I think that probably would have made it more engaging” </a:t>
            </a:r>
          </a:p>
          <a:p>
            <a:endParaRPr lang="en-GB" i="1" dirty="0"/>
          </a:p>
          <a:p>
            <a:r>
              <a:rPr lang="en-GB" dirty="0"/>
              <a:t>Participants acknowledged that more delivery formats would have resource and practical implications and so being pragmatic about being about to meet general needs was necessary:</a:t>
            </a:r>
          </a:p>
          <a:p>
            <a:endParaRPr lang="en-GB" dirty="0"/>
          </a:p>
          <a:p>
            <a:r>
              <a:rPr lang="en-GB" i="1" dirty="0">
                <a:cs typeface="Vani" panose="02040502050405020303" pitchFamily="18" charset="0"/>
              </a:rPr>
              <a:t>“I do know that other people react in different ways, like if you had the time and resources to provide it as a podcast, for instance. If you’ve got all the reading materials there, some people would just prefer to go and read. There are some people who would like the ability to be a bit more interactive and to ask questions but then you’ve got to deliver that as an actual course - virtual or otherwise, it’s got to be a classroom-based thing. To a certain extent, that’s very much down to who you’re trying to reach and what your resources are as to how you deliver it. I think the way that you’ve done it for general consumption is good.” </a:t>
            </a:r>
          </a:p>
        </p:txBody>
      </p:sp>
      <p:sp>
        <p:nvSpPr>
          <p:cNvPr id="4" name="Text Placeholder 3">
            <a:extLst>
              <a:ext uri="{FF2B5EF4-FFF2-40B4-BE49-F238E27FC236}">
                <a16:creationId xmlns:a16="http://schemas.microsoft.com/office/drawing/2014/main" id="{BAAB6696-D0DF-4AD8-A874-8991AB00EDBA}"/>
              </a:ext>
            </a:extLst>
          </p:cNvPr>
          <p:cNvSpPr>
            <a:spLocks noGrp="1"/>
          </p:cNvSpPr>
          <p:nvPr>
            <p:ph type="body" sz="quarter" idx="14"/>
          </p:nvPr>
        </p:nvSpPr>
        <p:spPr>
          <a:xfrm>
            <a:off x="299805" y="2935760"/>
            <a:ext cx="6037496" cy="2944340"/>
          </a:xfrm>
        </p:spPr>
        <p:txBody>
          <a:bodyPr>
            <a:noAutofit/>
          </a:bodyPr>
          <a:lstStyle/>
          <a:p>
            <a:r>
              <a:rPr lang="en-GB">
                <a:cs typeface="Vani" panose="02040502050405020303" pitchFamily="18" charset="0"/>
              </a:rPr>
              <a:t>The developer shared that their team would have been able to use a range of formats for the course, such as delivering in-person, using social media, or posters and podcasts, but that the contract was for an online course.  A senior participant identified how a range of delivery modes for the course content would need to be used in future iterations:</a:t>
            </a:r>
          </a:p>
          <a:p>
            <a:endParaRPr lang="en-GB" i="1">
              <a:cs typeface="Vani" panose="02040502050405020303" pitchFamily="18" charset="0"/>
            </a:endParaRPr>
          </a:p>
          <a:p>
            <a:r>
              <a:rPr lang="en-GB" i="1">
                <a:cs typeface="Vani" panose="02040502050405020303" pitchFamily="18" charset="0"/>
              </a:rPr>
              <a:t>“video alone e-learning is probably as dry as purely text-based learning. And that for this to really work actually probably what we needed was an e-learning provider that could provide a mixture of text-based modules and video inserts rather than what we got which was completely video.” </a:t>
            </a:r>
          </a:p>
        </p:txBody>
      </p:sp>
      <p:sp>
        <p:nvSpPr>
          <p:cNvPr id="5" name="Text Placeholder 4">
            <a:extLst>
              <a:ext uri="{FF2B5EF4-FFF2-40B4-BE49-F238E27FC236}">
                <a16:creationId xmlns:a16="http://schemas.microsoft.com/office/drawing/2014/main" id="{BDE58194-5AA3-4395-88C4-BC37283DE028}"/>
              </a:ext>
            </a:extLst>
          </p:cNvPr>
          <p:cNvSpPr>
            <a:spLocks noGrp="1"/>
          </p:cNvSpPr>
          <p:nvPr>
            <p:ph type="body" sz="quarter" idx="15"/>
          </p:nvPr>
        </p:nvSpPr>
        <p:spPr>
          <a:xfrm rot="21434657">
            <a:off x="6632630" y="3005498"/>
            <a:ext cx="2943835" cy="1779723"/>
          </a:xfrm>
        </p:spPr>
        <p:txBody>
          <a:bodyPr>
            <a:normAutofit fontScale="92500"/>
          </a:bodyPr>
          <a:lstStyle/>
          <a:p>
            <a:r>
              <a:rPr lang="en-GB" sz="1800" dirty="0"/>
              <a:t>Preferences for how people like to learn vary so any future health literacy modules or initiatives need to consider that in the development process.</a:t>
            </a:r>
            <a:endParaRPr lang="en-GB" sz="1800" dirty="0">
              <a:latin typeface="Arial Nova" panose="020B0504020202020204" pitchFamily="34" charset="0"/>
            </a:endParaRPr>
          </a:p>
        </p:txBody>
      </p:sp>
    </p:spTree>
    <p:extLst>
      <p:ext uri="{BB962C8B-B14F-4D97-AF65-F5344CB8AC3E}">
        <p14:creationId xmlns:p14="http://schemas.microsoft.com/office/powerpoint/2010/main" val="1923160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C6E5-DD84-4BB3-AAD2-2CBACE5B2D3F}"/>
              </a:ext>
            </a:extLst>
          </p:cNvPr>
          <p:cNvSpPr>
            <a:spLocks noGrp="1"/>
          </p:cNvSpPr>
          <p:nvPr>
            <p:ph type="title"/>
          </p:nvPr>
        </p:nvSpPr>
        <p:spPr>
          <a:xfrm>
            <a:off x="370172" y="-1452023"/>
            <a:ext cx="8815303" cy="1325563"/>
          </a:xfrm>
        </p:spPr>
        <p:txBody>
          <a:bodyPr>
            <a:normAutofit fontScale="90000"/>
          </a:bodyPr>
          <a:lstStyle/>
          <a:p>
            <a:r>
              <a:rPr lang="en-GB" dirty="0"/>
              <a:t>COVID-19 and Capacity - Food business perspective on jobs and skills</a:t>
            </a:r>
          </a:p>
        </p:txBody>
      </p:sp>
      <p:sp>
        <p:nvSpPr>
          <p:cNvPr id="4" name="Text Placeholder 3">
            <a:extLst>
              <a:ext uri="{FF2B5EF4-FFF2-40B4-BE49-F238E27FC236}">
                <a16:creationId xmlns:a16="http://schemas.microsoft.com/office/drawing/2014/main" id="{80FDBC5F-A577-4373-AAED-79B8C2573CE5}"/>
              </a:ext>
            </a:extLst>
          </p:cNvPr>
          <p:cNvSpPr>
            <a:spLocks noGrp="1"/>
          </p:cNvSpPr>
          <p:nvPr>
            <p:ph type="body" sz="quarter" idx="14"/>
          </p:nvPr>
        </p:nvSpPr>
        <p:spPr>
          <a:xfrm>
            <a:off x="299805" y="2393004"/>
            <a:ext cx="5877260" cy="3968885"/>
          </a:xfrm>
        </p:spPr>
        <p:txBody>
          <a:bodyPr>
            <a:normAutofit/>
          </a:bodyPr>
          <a:lstStyle/>
          <a:p>
            <a:endParaRPr lang="en-GB" dirty="0"/>
          </a:p>
          <a:p>
            <a:r>
              <a:rPr lang="en-GB" b="1" dirty="0"/>
              <a:t>3.8.2 Learning and Future Opportunities</a:t>
            </a:r>
          </a:p>
          <a:p>
            <a:r>
              <a:rPr lang="en-GB" dirty="0"/>
              <a:t>Following the initial challenges faced during the height of the COVID-19 pressures on both internal staff delivery and on the wider food and drink sector, we </a:t>
            </a:r>
            <a:r>
              <a:rPr lang="en-GB"/>
              <a:t>explored </a:t>
            </a:r>
            <a:r>
              <a:rPr lang="en-GB" dirty="0"/>
              <a:t>the opportunity to build a lasting programme from what we learnt.</a:t>
            </a:r>
            <a:r>
              <a:rPr lang="en-GB"/>
              <a:t> </a:t>
            </a:r>
            <a:endParaRPr lang="en-GB" dirty="0"/>
          </a:p>
          <a:p>
            <a:endParaRPr lang="en-GB" dirty="0"/>
          </a:p>
          <a:p>
            <a:r>
              <a:rPr lang="en-GB" dirty="0"/>
              <a:t>We adapted and developed the community researchers platform to develop tools and begin the conversation with food SME’s on their need and seek opportunities for growth. We will look to then extend this work further once the food and drink sector begins to recover from the challenges faced following COVID-19 and the current cost of living crisis.</a:t>
            </a:r>
          </a:p>
          <a:p>
            <a:endParaRPr lang="en-GB" dirty="0"/>
          </a:p>
          <a:p>
            <a:r>
              <a:rPr lang="en-GB" dirty="0"/>
              <a:t>We are also working closely with University College Birmingham, the leading catering training provider in Birmingham, to create a Centre of Urban Food which will become a central point for both food and drink training, alongside food and drink business sector.</a:t>
            </a:r>
          </a:p>
        </p:txBody>
      </p:sp>
      <p:sp>
        <p:nvSpPr>
          <p:cNvPr id="5" name="Text Placeholder 4">
            <a:extLst>
              <a:ext uri="{FF2B5EF4-FFF2-40B4-BE49-F238E27FC236}">
                <a16:creationId xmlns:a16="http://schemas.microsoft.com/office/drawing/2014/main" id="{BE335CD5-DA13-4230-B6FF-3AF5E8E020D3}"/>
              </a:ext>
            </a:extLst>
          </p:cNvPr>
          <p:cNvSpPr>
            <a:spLocks noGrp="1"/>
          </p:cNvSpPr>
          <p:nvPr>
            <p:ph type="body" sz="quarter" idx="15"/>
          </p:nvPr>
        </p:nvSpPr>
        <p:spPr>
          <a:xfrm rot="21434657">
            <a:off x="6620415" y="2999142"/>
            <a:ext cx="3028325" cy="2012472"/>
          </a:xfrm>
        </p:spPr>
        <p:txBody>
          <a:bodyPr>
            <a:normAutofit lnSpcReduction="10000"/>
          </a:bodyPr>
          <a:lstStyle/>
          <a:p>
            <a:r>
              <a:rPr lang="en-GB" sz="1600" dirty="0"/>
              <a:t>Key learning from the initial scope has </a:t>
            </a:r>
            <a:r>
              <a:rPr lang="en-GB" sz="1600"/>
              <a:t>created</a:t>
            </a:r>
            <a:r>
              <a:rPr lang="en-GB" sz="1600" dirty="0"/>
              <a:t> the foundation for a future platform of collaboration and development between </a:t>
            </a:r>
            <a:r>
              <a:rPr lang="en-GB" sz="1600"/>
              <a:t>the </a:t>
            </a:r>
            <a:r>
              <a:rPr lang="en-GB" sz="1600" dirty="0"/>
              <a:t>food business sector and local leading catering training sector. </a:t>
            </a:r>
            <a:endParaRPr lang="en-GB" sz="1600" dirty="0">
              <a:latin typeface="Arial Nova" panose="020B0504020202020204" pitchFamily="34" charset="0"/>
            </a:endParaRPr>
          </a:p>
          <a:p>
            <a:endParaRPr lang="en-GB" dirty="0"/>
          </a:p>
        </p:txBody>
      </p:sp>
      <p:sp>
        <p:nvSpPr>
          <p:cNvPr id="6" name="Text Placeholder 2">
            <a:extLst>
              <a:ext uri="{FF2B5EF4-FFF2-40B4-BE49-F238E27FC236}">
                <a16:creationId xmlns:a16="http://schemas.microsoft.com/office/drawing/2014/main" id="{C34BE174-D127-494E-B4D4-88B10F6570BD}"/>
              </a:ext>
            </a:extLst>
          </p:cNvPr>
          <p:cNvSpPr>
            <a:spLocks noGrp="1"/>
          </p:cNvSpPr>
          <p:nvPr>
            <p:ph type="body" sz="quarter" idx="13"/>
          </p:nvPr>
        </p:nvSpPr>
        <p:spPr>
          <a:xfrm>
            <a:off x="299803" y="432071"/>
            <a:ext cx="9258535" cy="2155740"/>
          </a:xfrm>
        </p:spPr>
        <p:txBody>
          <a:bodyPr>
            <a:normAutofit fontScale="92500"/>
          </a:bodyPr>
          <a:lstStyle/>
          <a:p>
            <a:pPr>
              <a:spcBef>
                <a:spcPts val="700"/>
              </a:spcBef>
            </a:pPr>
            <a:r>
              <a:rPr lang="en-GB" b="1" dirty="0"/>
              <a:t>3.8.1 COVID-19 and Capacity - Food business perspective on jobs and skills</a:t>
            </a:r>
          </a:p>
          <a:p>
            <a:pPr>
              <a:spcBef>
                <a:spcPts val="700"/>
              </a:spcBef>
            </a:pPr>
            <a:r>
              <a:rPr lang="en-GB" dirty="0"/>
              <a:t>Our intention to engage with supermarket retailers via the chamber of commerce and the wider focus groups with local food SME’s and regional/national food businesses became </a:t>
            </a:r>
            <a:r>
              <a:rPr lang="en-GB"/>
              <a:t>unviable </a:t>
            </a:r>
            <a:r>
              <a:rPr lang="en-GB" dirty="0"/>
              <a:t>due to a combination of:</a:t>
            </a:r>
          </a:p>
          <a:p>
            <a:pPr marL="285750" indent="-285750">
              <a:spcBef>
                <a:spcPts val="700"/>
              </a:spcBef>
              <a:buFont typeface="Arial" panose="020B0604020202020204" pitchFamily="34" charset="0"/>
              <a:buChar char="•"/>
            </a:pPr>
            <a:r>
              <a:rPr lang="en-GB"/>
              <a:t>Challenges reaching out to industry - no </a:t>
            </a:r>
            <a:r>
              <a:rPr lang="en-GB" dirty="0"/>
              <a:t>central point </a:t>
            </a:r>
            <a:r>
              <a:rPr lang="en-GB"/>
              <a:t>or local peak body </a:t>
            </a:r>
            <a:r>
              <a:rPr lang="en-GB" dirty="0"/>
              <a:t>for </a:t>
            </a:r>
            <a:r>
              <a:rPr lang="en-GB"/>
              <a:t>engagement with </a:t>
            </a:r>
            <a:r>
              <a:rPr lang="en-GB" dirty="0"/>
              <a:t>food retail and food businesses</a:t>
            </a:r>
            <a:r>
              <a:rPr lang="en-GB"/>
              <a:t>.</a:t>
            </a:r>
            <a:endParaRPr lang="en-GB" dirty="0"/>
          </a:p>
          <a:p>
            <a:pPr marL="285750" indent="-285750">
              <a:spcBef>
                <a:spcPts val="700"/>
              </a:spcBef>
              <a:buFont typeface="Arial" panose="020B0604020202020204" pitchFamily="34" charset="0"/>
              <a:buChar char="•"/>
            </a:pPr>
            <a:r>
              <a:rPr lang="en-GB"/>
              <a:t>Challenges for industry in responding at a time when </a:t>
            </a:r>
            <a:r>
              <a:rPr lang="en-GB" dirty="0"/>
              <a:t>COVID-19 pressures </a:t>
            </a:r>
            <a:r>
              <a:rPr lang="en-GB"/>
              <a:t>were </a:t>
            </a:r>
            <a:r>
              <a:rPr lang="en-GB" dirty="0"/>
              <a:t>pushing the sector into survival mode.</a:t>
            </a:r>
          </a:p>
          <a:p>
            <a:pPr marL="285750" indent="-285750">
              <a:spcBef>
                <a:spcPts val="700"/>
              </a:spcBef>
              <a:buFont typeface="Arial" panose="020B0604020202020204" pitchFamily="34" charset="0"/>
              <a:buChar char="•"/>
            </a:pPr>
            <a:r>
              <a:rPr lang="en-GB"/>
              <a:t>Challenges for us - staff sickness and the lack of efficient engagement routes means that we had insufficient staff capacity to deliver the original scope, </a:t>
            </a:r>
          </a:p>
          <a:p>
            <a:pPr>
              <a:spcBef>
                <a:spcPts val="700"/>
              </a:spcBef>
            </a:pPr>
            <a:r>
              <a:rPr lang="en-GB"/>
              <a:t>Therefore </a:t>
            </a:r>
            <a:r>
              <a:rPr lang="en-GB" dirty="0"/>
              <a:t>we </a:t>
            </a:r>
            <a:r>
              <a:rPr lang="en-GB"/>
              <a:t>adapted</a:t>
            </a:r>
            <a:r>
              <a:rPr lang="en-GB" dirty="0"/>
              <a:t> our approach to focus primarily on the health literacy and apprenticeship element of the workstream. </a:t>
            </a:r>
          </a:p>
        </p:txBody>
      </p:sp>
    </p:spTree>
    <p:extLst>
      <p:ext uri="{BB962C8B-B14F-4D97-AF65-F5344CB8AC3E}">
        <p14:creationId xmlns:p14="http://schemas.microsoft.com/office/powerpoint/2010/main" val="7529315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30F4-E08C-47E6-9B65-D07F7A2A5C22}"/>
              </a:ext>
            </a:extLst>
          </p:cNvPr>
          <p:cNvSpPr>
            <a:spLocks noGrp="1"/>
          </p:cNvSpPr>
          <p:nvPr>
            <p:ph type="title"/>
          </p:nvPr>
        </p:nvSpPr>
        <p:spPr>
          <a:xfrm>
            <a:off x="681038" y="657546"/>
            <a:ext cx="8543925" cy="625154"/>
          </a:xfrm>
        </p:spPr>
        <p:txBody>
          <a:bodyPr>
            <a:normAutofit/>
          </a:bodyPr>
          <a:lstStyle/>
          <a:p>
            <a:r>
              <a:rPr lang="en-GB" sz="2000"/>
              <a:t>Summary of Qualitative Evaluation</a:t>
            </a:r>
          </a:p>
        </p:txBody>
      </p:sp>
      <p:sp>
        <p:nvSpPr>
          <p:cNvPr id="3" name="Text Placeholder 2">
            <a:extLst>
              <a:ext uri="{FF2B5EF4-FFF2-40B4-BE49-F238E27FC236}">
                <a16:creationId xmlns:a16="http://schemas.microsoft.com/office/drawing/2014/main" id="{4BEC70FE-8B66-4C0F-B746-687046AF8CB1}"/>
              </a:ext>
            </a:extLst>
          </p:cNvPr>
          <p:cNvSpPr>
            <a:spLocks noGrp="1"/>
          </p:cNvSpPr>
          <p:nvPr>
            <p:ph type="body" sz="quarter" idx="14"/>
          </p:nvPr>
        </p:nvSpPr>
        <p:spPr>
          <a:xfrm>
            <a:off x="663661" y="1066800"/>
            <a:ext cx="8705677" cy="4164181"/>
          </a:xfrm>
        </p:spPr>
        <p:txBody>
          <a:bodyPr>
            <a:noAutofit/>
          </a:bodyPr>
          <a:lstStyle/>
          <a:p>
            <a:pPr>
              <a:lnSpc>
                <a:spcPct val="90000"/>
              </a:lnSpc>
              <a:spcBef>
                <a:spcPts val="500"/>
              </a:spcBef>
            </a:pPr>
            <a:r>
              <a:rPr lang="en-GB"/>
              <a:t>The development of the course was impacted by staff change and absence, limited planning, and the coronavirus pandemic. It had been ambitious in its scope and stakeholders among apprenticeship providers had expressed their interest and support. Participants recommended that future endeavours in this area would benefit from engaging with key stakeholders early and working collaboratively to identify what is needed and how it may be realised within the local context. </a:t>
            </a:r>
          </a:p>
          <a:p>
            <a:pPr>
              <a:lnSpc>
                <a:spcPct val="90000"/>
              </a:lnSpc>
              <a:spcBef>
                <a:spcPts val="500"/>
              </a:spcBef>
            </a:pPr>
            <a:r>
              <a:rPr lang="en-GB"/>
              <a:t>For those who received the training, their experiences were varied. Many participants were working within public health although their seniority varied. It was unclear what level of prior health knowledge would be best suited for the training. Some apprentices who were more junior reported having been interested in some of the content and seeking additional information independently as a result. Several participants reported having applied the course content on a personal and professional basis, however, senior public health leaders felt that the content was at odds with their own requirements.  Many saw the value in the objective of equipping managers to promote healthy behaviours among their staff, but the extent to which this was integrated within the course was thought to be limited by some. The style of delivery was not favoured by many participants, although some acknowledged it was easy to incorporate within their working day. The extent to which the training was culturally appropriate, and representative of the Birmingham population was considered to be limited. However, the way in which the health concepts were delivered were thought to be accessible and the manner of delivery approachable.</a:t>
            </a:r>
          </a:p>
          <a:p>
            <a:pPr>
              <a:lnSpc>
                <a:spcPct val="90000"/>
              </a:lnSpc>
              <a:spcBef>
                <a:spcPts val="500"/>
              </a:spcBef>
            </a:pPr>
            <a:r>
              <a:rPr lang="en-GB"/>
              <a:t>The developer described challenges relating to changes in the brief and a lack of continuity of council personnel. They advised they had met the brief as it evolved but the timeframes did not allow them to complete the usual finishing stages in terms of editing. </a:t>
            </a:r>
          </a:p>
          <a:p>
            <a:pPr>
              <a:lnSpc>
                <a:spcPct val="90000"/>
              </a:lnSpc>
              <a:spcBef>
                <a:spcPts val="500"/>
              </a:spcBef>
            </a:pPr>
            <a:r>
              <a:rPr lang="en-GB"/>
              <a:t>The module was not completed in the way in which it was originally intended or with the planned scope. However, those who had completed the training reported ways in which it had appeared to have positively impacted upon their health literacy.</a:t>
            </a:r>
          </a:p>
        </p:txBody>
      </p:sp>
    </p:spTree>
    <p:extLst>
      <p:ext uri="{BB962C8B-B14F-4D97-AF65-F5344CB8AC3E}">
        <p14:creationId xmlns:p14="http://schemas.microsoft.com/office/powerpoint/2010/main" val="269696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8E874-EDEC-47EE-BD56-3BFFB32E3E60}"/>
              </a:ext>
            </a:extLst>
          </p:cNvPr>
          <p:cNvSpPr>
            <a:spLocks noGrp="1"/>
          </p:cNvSpPr>
          <p:nvPr>
            <p:ph type="title"/>
          </p:nvPr>
        </p:nvSpPr>
        <p:spPr>
          <a:xfrm>
            <a:off x="350922" y="104508"/>
            <a:ext cx="8815303" cy="1325563"/>
          </a:xfrm>
        </p:spPr>
        <p:txBody>
          <a:bodyPr/>
          <a:lstStyle/>
          <a:p>
            <a:r>
              <a:rPr lang="en-GB"/>
              <a:t>About the Childhood Obesity Trailblazer Programme</a:t>
            </a:r>
          </a:p>
        </p:txBody>
      </p:sp>
      <p:sp>
        <p:nvSpPr>
          <p:cNvPr id="3" name="Text Placeholder 2">
            <a:extLst>
              <a:ext uri="{FF2B5EF4-FFF2-40B4-BE49-F238E27FC236}">
                <a16:creationId xmlns:a16="http://schemas.microsoft.com/office/drawing/2014/main" id="{45083DFE-4B1D-4AC6-98A3-2DF7917E62FB}"/>
              </a:ext>
            </a:extLst>
          </p:cNvPr>
          <p:cNvSpPr>
            <a:spLocks noGrp="1"/>
          </p:cNvSpPr>
          <p:nvPr>
            <p:ph type="body" sz="quarter" idx="13"/>
          </p:nvPr>
        </p:nvSpPr>
        <p:spPr>
          <a:xfrm>
            <a:off x="299803" y="1430071"/>
            <a:ext cx="9258535" cy="1409863"/>
          </a:xfrm>
        </p:spPr>
        <p:txBody>
          <a:bodyPr/>
          <a:lstStyle/>
          <a:p>
            <a:r>
              <a:rPr lang="en-GB" b="0"/>
              <a:t>The overarching aim of the Childhood Obesity Trailblazer Programme (COTP) was to create a city which enables all citizens to eat healthily and be active every day, including supporting children and families to achieve a healthy weight. The COTP project was designed to act as a catalyst to address the complex food system in Birmingham, driving forward change in the city.</a:t>
            </a:r>
          </a:p>
        </p:txBody>
      </p:sp>
      <p:sp>
        <p:nvSpPr>
          <p:cNvPr id="4" name="Text Placeholder 3">
            <a:extLst>
              <a:ext uri="{FF2B5EF4-FFF2-40B4-BE49-F238E27FC236}">
                <a16:creationId xmlns:a16="http://schemas.microsoft.com/office/drawing/2014/main" id="{D0B265C5-9011-4377-A2A6-8069DA2DA55C}"/>
              </a:ext>
            </a:extLst>
          </p:cNvPr>
          <p:cNvSpPr>
            <a:spLocks noGrp="1"/>
          </p:cNvSpPr>
          <p:nvPr>
            <p:ph type="body" sz="quarter" idx="14"/>
          </p:nvPr>
        </p:nvSpPr>
        <p:spPr>
          <a:xfrm>
            <a:off x="299804" y="2324100"/>
            <a:ext cx="6186515" cy="3860800"/>
          </a:xfrm>
        </p:spPr>
        <p:txBody>
          <a:bodyPr>
            <a:normAutofit lnSpcReduction="10000"/>
          </a:bodyPr>
          <a:lstStyle/>
          <a:p>
            <a:pPr>
              <a:lnSpc>
                <a:spcPct val="110000"/>
              </a:lnSpc>
              <a:spcBef>
                <a:spcPts val="1000"/>
              </a:spcBef>
            </a:pPr>
            <a:r>
              <a:rPr lang="en-GB" b="0"/>
              <a:t>This aligns with our Birmingham Food System Strategy, which is the city’s ambitious eight-year approach to creating a bold, sustainable, healthy and thriving food system. This strategy is the outcome of three years of collaboration with partners and citizens; with the key aim of creating a whole-system strategy that demonstrates what we need to enable radical change locally, and shape a food system for all. We aimed to achieve the overarching aims of the COTP through the following actions:</a:t>
            </a:r>
          </a:p>
          <a:p>
            <a:pPr marL="285750" indent="-285750">
              <a:lnSpc>
                <a:spcPct val="110000"/>
              </a:lnSpc>
              <a:spcBef>
                <a:spcPts val="1000"/>
              </a:spcBef>
              <a:buFont typeface="Arial" panose="020B0604020202020204" pitchFamily="34" charset="0"/>
              <a:buChar char="•"/>
            </a:pPr>
            <a:r>
              <a:rPr lang="en-GB" b="0"/>
              <a:t>Reviewing what shapes the built environment in Birmingham, including planning and land use processes, and identifying opportunities and barriers to improving public health.</a:t>
            </a:r>
          </a:p>
          <a:p>
            <a:pPr marL="285750" indent="-285750">
              <a:lnSpc>
                <a:spcPct val="110000"/>
              </a:lnSpc>
              <a:spcBef>
                <a:spcPts val="1000"/>
              </a:spcBef>
              <a:buFont typeface="Arial" panose="020B0604020202020204" pitchFamily="34" charset="0"/>
              <a:buChar char="•"/>
            </a:pPr>
            <a:r>
              <a:rPr lang="en-GB" b="0"/>
              <a:t>Developing tools, metrics and techniques to enable the effective capturing of insights and data across the food system to identify priorities and measure impact of actions.</a:t>
            </a:r>
          </a:p>
          <a:p>
            <a:pPr marL="285750" indent="-285750">
              <a:lnSpc>
                <a:spcPct val="110000"/>
              </a:lnSpc>
              <a:spcBef>
                <a:spcPts val="1000"/>
              </a:spcBef>
              <a:buFont typeface="Arial" panose="020B0604020202020204" pitchFamily="34" charset="0"/>
              <a:buChar char="•"/>
            </a:pPr>
            <a:r>
              <a:rPr lang="en-GB" b="0"/>
              <a:t>Improving health literacy across the city through the development of resources, and integrating learning and development resources into  existing projects and processes.</a:t>
            </a:r>
          </a:p>
        </p:txBody>
      </p:sp>
      <p:sp>
        <p:nvSpPr>
          <p:cNvPr id="5" name="Text Placeholder 4">
            <a:extLst>
              <a:ext uri="{FF2B5EF4-FFF2-40B4-BE49-F238E27FC236}">
                <a16:creationId xmlns:a16="http://schemas.microsoft.com/office/drawing/2014/main" id="{3F6314E8-2BC0-4D7E-BB62-289478F346B4}"/>
              </a:ext>
            </a:extLst>
          </p:cNvPr>
          <p:cNvSpPr>
            <a:spLocks noGrp="1"/>
          </p:cNvSpPr>
          <p:nvPr>
            <p:ph type="body" sz="quarter" idx="15"/>
          </p:nvPr>
        </p:nvSpPr>
        <p:spPr>
          <a:xfrm rot="21434657">
            <a:off x="6529192" y="2939805"/>
            <a:ext cx="3075970" cy="1911083"/>
          </a:xfrm>
        </p:spPr>
        <p:txBody>
          <a:bodyPr>
            <a:noAutofit/>
          </a:bodyPr>
          <a:lstStyle/>
          <a:p>
            <a:pPr algn="ctr">
              <a:lnSpc>
                <a:spcPct val="140000"/>
              </a:lnSpc>
            </a:pPr>
            <a:r>
              <a:rPr lang="en-GB" sz="1400" b="1"/>
              <a:t>Whole System Approach</a:t>
            </a:r>
          </a:p>
          <a:p>
            <a:endParaRPr lang="en-GB" sz="300" b="0"/>
          </a:p>
          <a:p>
            <a:r>
              <a:rPr lang="en-GB" b="0"/>
              <a:t>The COTP project has facilitated and driven forward a highly influential areas of work for Birmingham City Council (BCC) by instigating a whole system approach to public health, through facilitating partnership working and coordinated approaches.</a:t>
            </a:r>
          </a:p>
        </p:txBody>
      </p:sp>
    </p:spTree>
    <p:extLst>
      <p:ext uri="{BB962C8B-B14F-4D97-AF65-F5344CB8AC3E}">
        <p14:creationId xmlns:p14="http://schemas.microsoft.com/office/powerpoint/2010/main" val="3691932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358BB-F9FC-4837-994B-65AE2ACF2C41}"/>
              </a:ext>
              <a:ext uri="{C183D7F6-B498-43B3-948B-1728B52AA6E4}">
                <adec:decorative xmlns:adec="http://schemas.microsoft.com/office/drawing/2017/decorative" val="1"/>
              </a:ext>
            </a:extLst>
          </p:cNvPr>
          <p:cNvSpPr>
            <a:spLocks noGrp="1"/>
          </p:cNvSpPr>
          <p:nvPr>
            <p:ph type="title"/>
          </p:nvPr>
        </p:nvSpPr>
        <p:spPr>
          <a:xfrm>
            <a:off x="299803" y="-1444892"/>
            <a:ext cx="8815303" cy="1325563"/>
          </a:xfrm>
        </p:spPr>
        <p:txBody>
          <a:bodyPr/>
          <a:lstStyle/>
          <a:p>
            <a:r>
              <a:rPr lang="en-GB" b="0"/>
              <a:t>Sustainability of Initiatives and Legacy and Conclusions</a:t>
            </a:r>
          </a:p>
        </p:txBody>
      </p:sp>
      <p:sp>
        <p:nvSpPr>
          <p:cNvPr id="3" name="Text Placeholder 2">
            <a:extLst>
              <a:ext uri="{FF2B5EF4-FFF2-40B4-BE49-F238E27FC236}">
                <a16:creationId xmlns:a16="http://schemas.microsoft.com/office/drawing/2014/main" id="{9734655A-CD89-460F-B2FB-0F0FF6416365}"/>
              </a:ext>
            </a:extLst>
          </p:cNvPr>
          <p:cNvSpPr>
            <a:spLocks noGrp="1"/>
          </p:cNvSpPr>
          <p:nvPr>
            <p:ph type="body" sz="quarter" idx="13"/>
          </p:nvPr>
        </p:nvSpPr>
        <p:spPr>
          <a:xfrm>
            <a:off x="299803" y="569895"/>
            <a:ext cx="9258535" cy="2155740"/>
          </a:xfrm>
        </p:spPr>
        <p:txBody>
          <a:bodyPr>
            <a:normAutofit fontScale="92500" lnSpcReduction="10000"/>
          </a:bodyPr>
          <a:lstStyle/>
          <a:p>
            <a:r>
              <a:rPr lang="en-GB" b="1" dirty="0"/>
              <a:t>3.9.1 Sustainability of initiatives and legacy</a:t>
            </a:r>
          </a:p>
          <a:p>
            <a:r>
              <a:rPr lang="en-GB" dirty="0"/>
              <a:t>This work stream has generated shared learning of the enablers and barriers to developing and implementing enhanced training designed to improve health literacy levels across the workforce.</a:t>
            </a:r>
          </a:p>
          <a:p>
            <a:endParaRPr lang="en-GB" dirty="0"/>
          </a:p>
          <a:p>
            <a:r>
              <a:rPr lang="en-GB" dirty="0"/>
              <a:t>Apprenticeship providers have indicated their support for such an initiative and are keen to form working partnerships to further co-develop a training package.</a:t>
            </a:r>
          </a:p>
          <a:p>
            <a:endParaRPr lang="en-GB" dirty="0"/>
          </a:p>
          <a:p>
            <a:r>
              <a:rPr lang="en-GB" dirty="0"/>
              <a:t>With further adaptation, informed by the insights from this research, the health literacy training can be routinely embedded within established training programmes across the City.</a:t>
            </a:r>
          </a:p>
          <a:p>
            <a:endParaRPr lang="en-GB" sz="1400"/>
          </a:p>
          <a:p>
            <a:r>
              <a:rPr lang="en-GB"/>
              <a:t>Ongoing development of a platform of collaboration and development between the food business sector and local leading catering training sector will facilitate industry engagement and further development and uptake of training. </a:t>
            </a:r>
          </a:p>
          <a:p>
            <a:endParaRPr lang="en-GB"/>
          </a:p>
        </p:txBody>
      </p:sp>
      <p:sp>
        <p:nvSpPr>
          <p:cNvPr id="4" name="Text Placeholder 3">
            <a:extLst>
              <a:ext uri="{FF2B5EF4-FFF2-40B4-BE49-F238E27FC236}">
                <a16:creationId xmlns:a16="http://schemas.microsoft.com/office/drawing/2014/main" id="{0D36B9B5-D00F-4E1F-B0EC-37AD5C1720A2}"/>
              </a:ext>
            </a:extLst>
          </p:cNvPr>
          <p:cNvSpPr>
            <a:spLocks noGrp="1"/>
          </p:cNvSpPr>
          <p:nvPr>
            <p:ph type="body" sz="quarter" idx="14"/>
          </p:nvPr>
        </p:nvSpPr>
        <p:spPr>
          <a:xfrm>
            <a:off x="382933" y="2899554"/>
            <a:ext cx="5453296" cy="2914882"/>
          </a:xfrm>
        </p:spPr>
        <p:txBody>
          <a:bodyPr>
            <a:normAutofit/>
          </a:bodyPr>
          <a:lstStyle/>
          <a:p>
            <a:r>
              <a:rPr lang="en-GB" b="1" dirty="0"/>
              <a:t>3.9.2 Conclusions</a:t>
            </a:r>
          </a:p>
          <a:p>
            <a:r>
              <a:rPr lang="en-GB" sz="1200"/>
              <a:t>Working with an external provider, a pilot health literacy course was created and a comprehensive qualitative study undertaken to generate insights to inform future design.</a:t>
            </a:r>
          </a:p>
          <a:p>
            <a:endParaRPr lang="en-GB" sz="1200"/>
          </a:p>
          <a:p>
            <a:r>
              <a:rPr lang="en-GB" sz="1200"/>
              <a:t>Work was undertaken to explore wider applicability which identified learning on facilitating industry engagement.</a:t>
            </a:r>
          </a:p>
        </p:txBody>
      </p:sp>
      <p:sp>
        <p:nvSpPr>
          <p:cNvPr id="5" name="Text Placeholder 4">
            <a:extLst>
              <a:ext uri="{FF2B5EF4-FFF2-40B4-BE49-F238E27FC236}">
                <a16:creationId xmlns:a16="http://schemas.microsoft.com/office/drawing/2014/main" id="{5AB8A6D6-67FE-4BB6-91BF-C92A88C83918}"/>
              </a:ext>
            </a:extLst>
          </p:cNvPr>
          <p:cNvSpPr>
            <a:spLocks noGrp="1"/>
          </p:cNvSpPr>
          <p:nvPr>
            <p:ph type="body" sz="quarter" idx="15"/>
          </p:nvPr>
        </p:nvSpPr>
        <p:spPr>
          <a:xfrm rot="21434657">
            <a:off x="6542594" y="2876515"/>
            <a:ext cx="3028325" cy="2012472"/>
          </a:xfrm>
        </p:spPr>
        <p:txBody>
          <a:bodyPr/>
          <a:lstStyle/>
          <a:p>
            <a:pPr algn="ctr"/>
            <a:r>
              <a:rPr lang="en-GB" sz="1800" b="1"/>
              <a:t>Next Steps</a:t>
            </a:r>
          </a:p>
          <a:p>
            <a:r>
              <a:rPr lang="en-GB"/>
              <a:t>This evaluation will be shared with those creating health literacy modules and initiatives at Birmingham City Council to inform their approach. We will also share the report on our website so others can benefit from the insights and learning, too.</a:t>
            </a:r>
          </a:p>
        </p:txBody>
      </p:sp>
    </p:spTree>
    <p:extLst>
      <p:ext uri="{BB962C8B-B14F-4D97-AF65-F5344CB8AC3E}">
        <p14:creationId xmlns:p14="http://schemas.microsoft.com/office/powerpoint/2010/main" val="24167216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CD39-7E5B-489B-B533-39768F53C831}"/>
              </a:ext>
            </a:extLst>
          </p:cNvPr>
          <p:cNvSpPr>
            <a:spLocks noGrp="1"/>
          </p:cNvSpPr>
          <p:nvPr>
            <p:ph type="title"/>
          </p:nvPr>
        </p:nvSpPr>
        <p:spPr>
          <a:xfrm>
            <a:off x="681038" y="657546"/>
            <a:ext cx="8543925" cy="650554"/>
          </a:xfrm>
        </p:spPr>
        <p:txBody>
          <a:bodyPr>
            <a:normAutofit/>
          </a:bodyPr>
          <a:lstStyle/>
          <a:p>
            <a:r>
              <a:rPr lang="en-GB" sz="2000"/>
              <a:t>Work Stream 3 – Lessons Learned</a:t>
            </a:r>
          </a:p>
        </p:txBody>
      </p:sp>
      <p:sp>
        <p:nvSpPr>
          <p:cNvPr id="3" name="Text Placeholder 2">
            <a:extLst>
              <a:ext uri="{FF2B5EF4-FFF2-40B4-BE49-F238E27FC236}">
                <a16:creationId xmlns:a16="http://schemas.microsoft.com/office/drawing/2014/main" id="{C9AB3EA9-5913-4BB6-B4E3-EA2E95418649}"/>
              </a:ext>
            </a:extLst>
          </p:cNvPr>
          <p:cNvSpPr>
            <a:spLocks noGrp="1"/>
          </p:cNvSpPr>
          <p:nvPr>
            <p:ph type="body" sz="quarter" idx="14"/>
          </p:nvPr>
        </p:nvSpPr>
        <p:spPr>
          <a:xfrm>
            <a:off x="663661" y="1117600"/>
            <a:ext cx="8705677" cy="4100681"/>
          </a:xfrm>
        </p:spPr>
        <p:txBody>
          <a:bodyPr>
            <a:noAutofit/>
          </a:bodyPr>
          <a:lstStyle/>
          <a:p>
            <a:pPr>
              <a:lnSpc>
                <a:spcPct val="90000"/>
              </a:lnSpc>
            </a:pPr>
            <a:r>
              <a:rPr lang="en-GB"/>
              <a:t>The work stream represented an ambitious plan but the COVID-19 pandemic resulted in staff being restructured and repurposed meaning resources to deliver were limited.</a:t>
            </a:r>
          </a:p>
          <a:p>
            <a:pPr>
              <a:lnSpc>
                <a:spcPct val="90000"/>
              </a:lnSpc>
            </a:pPr>
            <a:endParaRPr lang="en-GB" sz="400"/>
          </a:p>
          <a:p>
            <a:pPr>
              <a:lnSpc>
                <a:spcPct val="90000"/>
              </a:lnSpc>
            </a:pPr>
            <a:r>
              <a:rPr lang="en-GB"/>
              <a:t>In terms of lessons learnt, the following presents a summary of insights:</a:t>
            </a:r>
          </a:p>
          <a:p>
            <a:pPr marL="171450" indent="-171450">
              <a:lnSpc>
                <a:spcPct val="90000"/>
              </a:lnSpc>
              <a:buFont typeface="Arial" panose="020B0604020202020204" pitchFamily="34" charset="0"/>
              <a:buChar char="•"/>
            </a:pPr>
            <a:r>
              <a:rPr lang="en-GB"/>
              <a:t>Allow plenty of time for module development to include time pilot-testing, tweaking and re-testing. </a:t>
            </a:r>
          </a:p>
          <a:p>
            <a:pPr marL="171450" indent="-171450">
              <a:lnSpc>
                <a:spcPct val="90000"/>
              </a:lnSpc>
              <a:buFont typeface="Arial" panose="020B0604020202020204" pitchFamily="34" charset="0"/>
              <a:buChar char="•"/>
            </a:pPr>
            <a:r>
              <a:rPr lang="en-GB"/>
              <a:t>Consider the design of modules separately for different levels of apprenticeship training.</a:t>
            </a:r>
          </a:p>
          <a:p>
            <a:pPr marL="171450" indent="-171450">
              <a:lnSpc>
                <a:spcPct val="90000"/>
              </a:lnSpc>
              <a:buFont typeface="Arial" panose="020B0604020202020204" pitchFamily="34" charset="0"/>
              <a:buChar char="•"/>
            </a:pPr>
            <a:r>
              <a:rPr lang="en-GB"/>
              <a:t>Ensure the brief for the tendering process is clear to manage expectations.</a:t>
            </a:r>
          </a:p>
          <a:p>
            <a:pPr marL="171450" indent="-171450">
              <a:lnSpc>
                <a:spcPct val="90000"/>
              </a:lnSpc>
              <a:buFont typeface="Arial" panose="020B0604020202020204" pitchFamily="34" charset="0"/>
              <a:buChar char="•"/>
            </a:pPr>
            <a:r>
              <a:rPr lang="en-GB"/>
              <a:t>Ensure clarity on the different apprenticeship courses offered and consider if the training needs for health literacy are homogenous even within the same levels of apprenticeship training offered.</a:t>
            </a:r>
          </a:p>
          <a:p>
            <a:pPr marL="171450" indent="-171450">
              <a:lnSpc>
                <a:spcPct val="90000"/>
              </a:lnSpc>
              <a:buFont typeface="Arial" panose="020B0604020202020204" pitchFamily="34" charset="0"/>
              <a:buChar char="•"/>
            </a:pPr>
            <a:r>
              <a:rPr lang="en-GB"/>
              <a:t>Allow plenty of time to follow the process of re-accreditation within established apprenticeship training schemes.</a:t>
            </a:r>
          </a:p>
          <a:p>
            <a:pPr marL="171450" indent="-171450">
              <a:lnSpc>
                <a:spcPct val="90000"/>
              </a:lnSpc>
              <a:buFont typeface="Arial" panose="020B0604020202020204" pitchFamily="34" charset="0"/>
              <a:buChar char="•"/>
            </a:pPr>
            <a:r>
              <a:rPr lang="en-GB"/>
              <a:t>Ensure adequate resources allocated to address diversity in content and delivery.</a:t>
            </a:r>
          </a:p>
          <a:p>
            <a:pPr marL="171450" indent="-171450">
              <a:lnSpc>
                <a:spcPct val="90000"/>
              </a:lnSpc>
              <a:buFont typeface="Arial" panose="020B0604020202020204" pitchFamily="34" charset="0"/>
              <a:buChar char="•"/>
            </a:pPr>
            <a:r>
              <a:rPr lang="en-GB"/>
              <a:t>Allow flexibility within local authority tendering processes to enable test and learn approaches.</a:t>
            </a:r>
          </a:p>
          <a:p>
            <a:pPr marL="171450" indent="-171450">
              <a:lnSpc>
                <a:spcPct val="90000"/>
              </a:lnSpc>
              <a:buFont typeface="Arial" panose="020B0604020202020204" pitchFamily="34" charset="0"/>
              <a:buChar char="•"/>
            </a:pPr>
            <a:r>
              <a:rPr lang="en-GB"/>
              <a:t>Consider what is already available with respect to health literacy training and ensure not duplicating effort.</a:t>
            </a:r>
          </a:p>
          <a:p>
            <a:pPr marL="171450" indent="-171450">
              <a:lnSpc>
                <a:spcPct val="90000"/>
              </a:lnSpc>
              <a:buFont typeface="Arial" panose="020B0604020202020204" pitchFamily="34" charset="0"/>
              <a:buChar char="•"/>
            </a:pPr>
            <a:r>
              <a:rPr lang="en-GB"/>
              <a:t>Ensure the course is interactive, with practical examples and flexibility in design to fit around busy schedules.</a:t>
            </a:r>
          </a:p>
          <a:p>
            <a:pPr marL="171450" indent="-171450">
              <a:lnSpc>
                <a:spcPct val="90000"/>
              </a:lnSpc>
              <a:buFont typeface="Arial" panose="020B0604020202020204" pitchFamily="34" charset="0"/>
              <a:buChar char="•"/>
            </a:pPr>
            <a:r>
              <a:rPr lang="en-GB"/>
              <a:t>Use a range of formats to promote accessibility, including a mix of online and face-to-face interaction, and avoid technical language.</a:t>
            </a:r>
          </a:p>
          <a:p>
            <a:pPr>
              <a:lnSpc>
                <a:spcPct val="90000"/>
              </a:lnSpc>
            </a:pPr>
            <a:endParaRPr lang="en-GB" sz="400"/>
          </a:p>
          <a:p>
            <a:pPr>
              <a:lnSpc>
                <a:spcPct val="90000"/>
              </a:lnSpc>
            </a:pPr>
            <a:r>
              <a:rPr lang="en-GB"/>
              <a:t>To help facilitate the development and implementation of health literacy training, we have generated two outputs from this work stream.  The first output is a guidance document to support local authorities when developing public health interventions more generally, and the second output consists of more specific guidance for the development of a health literacy training course.  Both outputs have been developed as accessible, downloadable 1-page documents available at </a:t>
            </a:r>
            <a:r>
              <a:rPr lang="en-GB">
                <a:hlinkClick r:id="rId3"/>
              </a:rPr>
              <a:t>Birmingham City Council website</a:t>
            </a:r>
            <a:r>
              <a:rPr lang="en-GB"/>
              <a:t>.  These outputs have been generated to serve as a practical guide for local authorities summarising the insights from this work stream.</a:t>
            </a:r>
          </a:p>
        </p:txBody>
      </p:sp>
    </p:spTree>
    <p:extLst>
      <p:ext uri="{BB962C8B-B14F-4D97-AF65-F5344CB8AC3E}">
        <p14:creationId xmlns:p14="http://schemas.microsoft.com/office/powerpoint/2010/main" val="41064585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D9CC1-CEE9-4EEA-BDF5-969D05552700}"/>
              </a:ext>
            </a:extLst>
          </p:cNvPr>
          <p:cNvSpPr>
            <a:spLocks noGrp="1"/>
          </p:cNvSpPr>
          <p:nvPr>
            <p:ph type="title"/>
          </p:nvPr>
        </p:nvSpPr>
        <p:spPr/>
        <p:txBody>
          <a:bodyPr/>
          <a:lstStyle/>
          <a:p>
            <a:pPr>
              <a:lnSpc>
                <a:spcPct val="100000"/>
              </a:lnSpc>
            </a:pPr>
            <a:r>
              <a:rPr lang="en-GB"/>
              <a:t>COTP Conclusion</a:t>
            </a:r>
          </a:p>
        </p:txBody>
      </p:sp>
    </p:spTree>
    <p:extLst>
      <p:ext uri="{BB962C8B-B14F-4D97-AF65-F5344CB8AC3E}">
        <p14:creationId xmlns:p14="http://schemas.microsoft.com/office/powerpoint/2010/main" val="13625262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0246-D4BD-49B8-B550-1F26C3FFF9D0}"/>
              </a:ext>
            </a:extLst>
          </p:cNvPr>
          <p:cNvSpPr>
            <a:spLocks noGrp="1"/>
          </p:cNvSpPr>
          <p:nvPr>
            <p:ph type="title"/>
          </p:nvPr>
        </p:nvSpPr>
        <p:spPr>
          <a:xfrm>
            <a:off x="681038" y="573322"/>
            <a:ext cx="8543925" cy="1033144"/>
          </a:xfrm>
        </p:spPr>
        <p:txBody>
          <a:bodyPr>
            <a:normAutofit/>
          </a:bodyPr>
          <a:lstStyle/>
          <a:p>
            <a:r>
              <a:rPr lang="en-GB" sz="2000"/>
              <a:t>Discussion and Conclusion</a:t>
            </a:r>
          </a:p>
        </p:txBody>
      </p:sp>
      <p:sp>
        <p:nvSpPr>
          <p:cNvPr id="3" name="Text Placeholder 2">
            <a:extLst>
              <a:ext uri="{FF2B5EF4-FFF2-40B4-BE49-F238E27FC236}">
                <a16:creationId xmlns:a16="http://schemas.microsoft.com/office/drawing/2014/main" id="{FE0C3C2D-CCB4-460F-8B9B-981C10343473}"/>
              </a:ext>
            </a:extLst>
          </p:cNvPr>
          <p:cNvSpPr>
            <a:spLocks noGrp="1"/>
          </p:cNvSpPr>
          <p:nvPr>
            <p:ph type="body" sz="quarter" idx="14"/>
          </p:nvPr>
        </p:nvSpPr>
        <p:spPr>
          <a:xfrm>
            <a:off x="663661" y="1251282"/>
            <a:ext cx="8705677" cy="3982453"/>
          </a:xfrm>
        </p:spPr>
        <p:txBody>
          <a:bodyPr>
            <a:normAutofit/>
          </a:bodyPr>
          <a:lstStyle/>
          <a:p>
            <a:pPr marL="285750" indent="-285750">
              <a:spcBef>
                <a:spcPts val="600"/>
              </a:spcBef>
              <a:buFont typeface="Arial" panose="020B0604020202020204" pitchFamily="34" charset="0"/>
              <a:buChar char="•"/>
            </a:pPr>
            <a:r>
              <a:rPr lang="en-GB"/>
              <a:t>All projects have made progress towards achieving the work stream objectives, and Birmingham is still on a journey to achieve them.</a:t>
            </a:r>
          </a:p>
          <a:p>
            <a:pPr marL="285750" indent="-285750">
              <a:spcBef>
                <a:spcPts val="600"/>
              </a:spcBef>
              <a:buFont typeface="Arial" panose="020B0604020202020204" pitchFamily="34" charset="0"/>
              <a:buChar char="•"/>
            </a:pPr>
            <a:r>
              <a:rPr lang="en-GB"/>
              <a:t>The test and learn approach of the Childhood Obesity Trailblazer Programme was very effective, and enabled us to closely monitor progress and milestones and to adapt our approaches as required.</a:t>
            </a:r>
          </a:p>
          <a:p>
            <a:pPr marL="285750" indent="-285750">
              <a:spcBef>
                <a:spcPts val="600"/>
              </a:spcBef>
              <a:buFont typeface="Arial" panose="020B0604020202020204" pitchFamily="34" charset="0"/>
              <a:buChar char="•"/>
            </a:pPr>
            <a:r>
              <a:rPr lang="en-GB"/>
              <a:t>The vision of WHAT we are trying to achieve was fixed, but HOW it was to be achieved evolved.</a:t>
            </a:r>
          </a:p>
          <a:p>
            <a:pPr marL="285750" lvl="0" indent="-285750">
              <a:spcBef>
                <a:spcPts val="600"/>
              </a:spcBef>
              <a:buFont typeface="Arial" panose="020B0604020202020204" pitchFamily="34" charset="0"/>
              <a:buChar char="•"/>
            </a:pPr>
            <a:r>
              <a:rPr lang="en-GB"/>
              <a:t>A whole system approach is vital for driving change, but this approach led to complexities due to there being many partners and stakeholders, and existing processes that needs to be accounted for. Strong relationships, good communication, and building flexibility and review points into projects is important.</a:t>
            </a:r>
          </a:p>
          <a:p>
            <a:pPr marL="285750" indent="-285750">
              <a:spcBef>
                <a:spcPts val="600"/>
              </a:spcBef>
              <a:buFont typeface="Arial" panose="020B0604020202020204" pitchFamily="34" charset="0"/>
              <a:buChar char="•"/>
            </a:pPr>
            <a:r>
              <a:rPr lang="en-GB"/>
              <a:t>COVID-19 had a significant impact on the delivery of all work streams due to the Public Health Division’s role in the emergency response which led to competing priorities, as well as staff sickness. However, it also united the city and led to a shared city-wide vision as part of the Birmingham Food Revolution, and partners and stakeholders working together collaboratively to achieve system change.</a:t>
            </a:r>
          </a:p>
          <a:p>
            <a:pPr marL="285750" lvl="0" indent="-285750">
              <a:spcBef>
                <a:spcPts val="600"/>
              </a:spcBef>
              <a:buFont typeface="Arial" panose="020B0604020202020204" pitchFamily="34" charset="0"/>
              <a:buChar char="•"/>
            </a:pPr>
            <a:r>
              <a:rPr lang="en-GB"/>
              <a:t>Working with the community and using participation-observation research methods has helped with increasing citizen involvement and their engagement in public health initiatives.</a:t>
            </a:r>
          </a:p>
          <a:p>
            <a:pPr lvl="0">
              <a:spcBef>
                <a:spcPts val="600"/>
              </a:spcBef>
            </a:pPr>
            <a:r>
              <a:rPr lang="en-GB"/>
              <a:t>In conclusion, there will be a lasting legacy for each of the work streams as they have been integrated into other projects, and embedded into the Birmingham Food System Strategy. The learning gathered through the Childhood Obesity Trailblazer Programme will shape the future approaches to tackling obesity in our city.</a:t>
            </a:r>
          </a:p>
        </p:txBody>
      </p:sp>
    </p:spTree>
    <p:extLst>
      <p:ext uri="{BB962C8B-B14F-4D97-AF65-F5344CB8AC3E}">
        <p14:creationId xmlns:p14="http://schemas.microsoft.com/office/powerpoint/2010/main" val="42756108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0246-D4BD-49B8-B550-1F26C3FFF9D0}"/>
              </a:ext>
            </a:extLst>
          </p:cNvPr>
          <p:cNvSpPr>
            <a:spLocks noGrp="1"/>
          </p:cNvSpPr>
          <p:nvPr>
            <p:ph type="title"/>
          </p:nvPr>
        </p:nvSpPr>
        <p:spPr>
          <a:xfrm>
            <a:off x="681038" y="465035"/>
            <a:ext cx="8543925" cy="1033144"/>
          </a:xfrm>
        </p:spPr>
        <p:txBody>
          <a:bodyPr>
            <a:normAutofit/>
          </a:bodyPr>
          <a:lstStyle/>
          <a:p>
            <a:r>
              <a:rPr lang="en-GB" sz="2000"/>
              <a:t>Recommendations</a:t>
            </a:r>
          </a:p>
        </p:txBody>
      </p:sp>
      <p:sp>
        <p:nvSpPr>
          <p:cNvPr id="3" name="Text Placeholder 2">
            <a:extLst>
              <a:ext uri="{FF2B5EF4-FFF2-40B4-BE49-F238E27FC236}">
                <a16:creationId xmlns:a16="http://schemas.microsoft.com/office/drawing/2014/main" id="{FE0C3C2D-CCB4-460F-8B9B-981C10343473}"/>
              </a:ext>
            </a:extLst>
          </p:cNvPr>
          <p:cNvSpPr>
            <a:spLocks noGrp="1"/>
          </p:cNvSpPr>
          <p:nvPr>
            <p:ph type="body" sz="quarter" idx="14"/>
          </p:nvPr>
        </p:nvSpPr>
        <p:spPr>
          <a:xfrm>
            <a:off x="577516" y="1118935"/>
            <a:ext cx="8855241" cy="4150895"/>
          </a:xfrm>
        </p:spPr>
        <p:txBody>
          <a:bodyPr>
            <a:normAutofit fontScale="85000" lnSpcReduction="10000"/>
          </a:bodyPr>
          <a:lstStyle/>
          <a:p>
            <a:pPr marL="342900" indent="-342900">
              <a:lnSpc>
                <a:spcPct val="120000"/>
              </a:lnSpc>
              <a:spcBef>
                <a:spcPts val="300"/>
              </a:spcBef>
              <a:buFont typeface="+mj-lt"/>
              <a:buAutoNum type="arabicPeriod"/>
            </a:pPr>
            <a:r>
              <a:rPr lang="en-GB"/>
              <a:t>Develop </a:t>
            </a:r>
            <a:r>
              <a:rPr lang="en-GB" b="1"/>
              <a:t>strong relationships and communication with stakeholders and partners </a:t>
            </a:r>
            <a:r>
              <a:rPr lang="en-GB"/>
              <a:t>as many solutions are already out there, or could be achieved through partnership working, so strong relationships and communication are key.</a:t>
            </a:r>
          </a:p>
          <a:p>
            <a:pPr marL="342900" indent="-342900">
              <a:lnSpc>
                <a:spcPct val="120000"/>
              </a:lnSpc>
              <a:spcBef>
                <a:spcPts val="300"/>
              </a:spcBef>
              <a:buFont typeface="+mj-lt"/>
              <a:buAutoNum type="arabicPeriod"/>
            </a:pPr>
            <a:r>
              <a:rPr lang="en-GB"/>
              <a:t>Work </a:t>
            </a:r>
            <a:r>
              <a:rPr lang="en-GB" b="1"/>
              <a:t>collaboratively from the outset </a:t>
            </a:r>
            <a:r>
              <a:rPr lang="en-GB"/>
              <a:t>with colleagues from other departments, and with partner organisations and stakeholders. This ensures that the solutions produced are suitable for how corporate processes work in reality.</a:t>
            </a:r>
          </a:p>
          <a:p>
            <a:pPr marL="342900" indent="-342900">
              <a:lnSpc>
                <a:spcPct val="120000"/>
              </a:lnSpc>
              <a:spcBef>
                <a:spcPts val="300"/>
              </a:spcBef>
              <a:buFont typeface="+mj-lt"/>
              <a:buAutoNum type="arabicPeriod"/>
            </a:pPr>
            <a:r>
              <a:rPr lang="en-GB"/>
              <a:t>Ensure a </a:t>
            </a:r>
            <a:r>
              <a:rPr lang="en-GB" b="1"/>
              <a:t>variety of people are involved with the development of solutions. </a:t>
            </a:r>
            <a:r>
              <a:rPr lang="en-GB"/>
              <a:t>This includes scientific and theoretical experts, subject experts, those experienced in practical applications and real world settings. This will ensure that solutions are scientifically robust whilst still being logistically feasible to implement.</a:t>
            </a:r>
          </a:p>
          <a:p>
            <a:pPr marL="342900" indent="-342900">
              <a:lnSpc>
                <a:spcPct val="120000"/>
              </a:lnSpc>
              <a:spcBef>
                <a:spcPts val="300"/>
              </a:spcBef>
              <a:buFont typeface="+mj-lt"/>
              <a:buAutoNum type="arabicPeriod"/>
            </a:pPr>
            <a:r>
              <a:rPr lang="en-GB"/>
              <a:t>Be patient as the </a:t>
            </a:r>
            <a:r>
              <a:rPr lang="en-GB" b="1"/>
              <a:t>development of robust solutions takes time. </a:t>
            </a:r>
            <a:r>
              <a:rPr lang="en-GB"/>
              <a:t>Need to scope existing evidence and solutions, explore ideas, validate plans, test and refine the solution, gain feedback, and evaluate. Separating the project up into parts can help ensure that each phase influences the next and allows for the plan to evolve over time.</a:t>
            </a:r>
          </a:p>
          <a:p>
            <a:pPr marL="342900" indent="-342900">
              <a:lnSpc>
                <a:spcPct val="120000"/>
              </a:lnSpc>
              <a:spcBef>
                <a:spcPts val="300"/>
              </a:spcBef>
              <a:buFont typeface="+mj-lt"/>
              <a:buAutoNum type="arabicPeriod"/>
            </a:pPr>
            <a:r>
              <a:rPr lang="en-GB"/>
              <a:t>Utilise </a:t>
            </a:r>
            <a:r>
              <a:rPr lang="en-GB" b="1"/>
              <a:t>participation-observation research techniques </a:t>
            </a:r>
            <a:r>
              <a:rPr lang="en-GB"/>
              <a:t>to gather insights from real world settings.</a:t>
            </a:r>
          </a:p>
          <a:p>
            <a:pPr marL="342900" indent="-342900">
              <a:lnSpc>
                <a:spcPct val="120000"/>
              </a:lnSpc>
              <a:spcBef>
                <a:spcPts val="300"/>
              </a:spcBef>
              <a:buFont typeface="+mj-lt"/>
              <a:buAutoNum type="arabicPeriod"/>
            </a:pPr>
            <a:r>
              <a:rPr lang="en-GB"/>
              <a:t>Initially </a:t>
            </a:r>
            <a:r>
              <a:rPr lang="en-GB" b="1"/>
              <a:t>map existing processes before developing solutions</a:t>
            </a:r>
            <a:r>
              <a:rPr lang="en-GB"/>
              <a:t>. Identify opportunities and potential challenges. A solution that doesn’t fit into this existing process will likely not be adopted.</a:t>
            </a:r>
          </a:p>
          <a:p>
            <a:pPr marL="342900" indent="-342900">
              <a:lnSpc>
                <a:spcPct val="120000"/>
              </a:lnSpc>
              <a:spcBef>
                <a:spcPts val="300"/>
              </a:spcBef>
              <a:buFont typeface="+mj-lt"/>
              <a:buAutoNum type="arabicPeriod"/>
            </a:pPr>
            <a:r>
              <a:rPr lang="en-GB"/>
              <a:t>Consider solutions from the </a:t>
            </a:r>
            <a:r>
              <a:rPr lang="en-GB" b="1"/>
              <a:t>perspective of diverse people </a:t>
            </a:r>
            <a:r>
              <a:rPr lang="en-GB"/>
              <a:t>at every stage of the process, and capture feedback from a wide variety of people, to ensure that the solution is as effective as possible.</a:t>
            </a:r>
          </a:p>
          <a:p>
            <a:pPr marL="342900" indent="-342900">
              <a:lnSpc>
                <a:spcPct val="120000"/>
              </a:lnSpc>
              <a:spcBef>
                <a:spcPts val="300"/>
              </a:spcBef>
              <a:buFont typeface="+mj-lt"/>
              <a:buAutoNum type="arabicPeriod"/>
            </a:pPr>
            <a:r>
              <a:rPr lang="en-GB"/>
              <a:t>Create </a:t>
            </a:r>
            <a:r>
              <a:rPr lang="en-GB" b="1"/>
              <a:t>living documents that evolve</a:t>
            </a:r>
            <a:r>
              <a:rPr lang="en-GB"/>
              <a:t>, rather than static tools, to allow for guidance and policy that continuously develop.</a:t>
            </a:r>
          </a:p>
          <a:p>
            <a:pPr marL="342900" indent="-342900">
              <a:lnSpc>
                <a:spcPct val="120000"/>
              </a:lnSpc>
              <a:spcBef>
                <a:spcPts val="300"/>
              </a:spcBef>
              <a:buFont typeface="+mj-lt"/>
              <a:buAutoNum type="arabicPeriod"/>
            </a:pPr>
            <a:r>
              <a:rPr lang="en-GB"/>
              <a:t>Ensure </a:t>
            </a:r>
            <a:r>
              <a:rPr lang="en-GB" b="1"/>
              <a:t>that briefs for product development and partner relationships are clear</a:t>
            </a:r>
            <a:r>
              <a:rPr lang="en-GB"/>
              <a:t>, manage expectations, and regularly review and refine the brief as things evolve.</a:t>
            </a:r>
          </a:p>
          <a:p>
            <a:pPr marL="342900" indent="-342900">
              <a:lnSpc>
                <a:spcPct val="120000"/>
              </a:lnSpc>
              <a:spcBef>
                <a:spcPts val="300"/>
              </a:spcBef>
              <a:buFont typeface="+mj-lt"/>
              <a:buAutoNum type="arabicPeriod"/>
            </a:pPr>
            <a:r>
              <a:rPr lang="en-GB"/>
              <a:t>Ensure </a:t>
            </a:r>
            <a:r>
              <a:rPr lang="en-GB" b="1"/>
              <a:t>adequate resources to address diversity in content and delivery</a:t>
            </a:r>
            <a:r>
              <a:rPr lang="en-GB"/>
              <a:t>, and to ensure the resources are interactive and engaging, and use a range of formats to promote accessibility.</a:t>
            </a:r>
          </a:p>
        </p:txBody>
      </p:sp>
    </p:spTree>
    <p:extLst>
      <p:ext uri="{BB962C8B-B14F-4D97-AF65-F5344CB8AC3E}">
        <p14:creationId xmlns:p14="http://schemas.microsoft.com/office/powerpoint/2010/main" val="123358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9AC2D9-A566-4EA2-AAC7-8D751A8E93AA}"/>
              </a:ext>
              <a:ext uri="{C183D7F6-B498-43B3-948B-1728B52AA6E4}">
                <adec:decorative xmlns:adec="http://schemas.microsoft.com/office/drawing/2017/decorative" val="1"/>
              </a:ext>
            </a:extLst>
          </p:cNvPr>
          <p:cNvSpPr>
            <a:spLocks noGrp="1"/>
          </p:cNvSpPr>
          <p:nvPr>
            <p:ph type="title"/>
          </p:nvPr>
        </p:nvSpPr>
        <p:spPr>
          <a:xfrm>
            <a:off x="0" y="-1105369"/>
            <a:ext cx="8543925" cy="938104"/>
          </a:xfrm>
        </p:spPr>
        <p:txBody>
          <a:bodyPr/>
          <a:lstStyle/>
          <a:p>
            <a:r>
              <a:rPr lang="en-GB" b="0"/>
              <a:t>Authors</a:t>
            </a:r>
          </a:p>
        </p:txBody>
      </p:sp>
      <p:sp>
        <p:nvSpPr>
          <p:cNvPr id="4" name="Text Placeholder 3">
            <a:extLst>
              <a:ext uri="{FF2B5EF4-FFF2-40B4-BE49-F238E27FC236}">
                <a16:creationId xmlns:a16="http://schemas.microsoft.com/office/drawing/2014/main" id="{D65E5246-8D83-4855-8E04-005104490AD5}"/>
              </a:ext>
            </a:extLst>
          </p:cNvPr>
          <p:cNvSpPr>
            <a:spLocks noGrp="1"/>
          </p:cNvSpPr>
          <p:nvPr>
            <p:ph type="body" sz="quarter" idx="13"/>
          </p:nvPr>
        </p:nvSpPr>
        <p:spPr>
          <a:xfrm>
            <a:off x="807356" y="3976821"/>
            <a:ext cx="8519887" cy="1342759"/>
          </a:xfrm>
        </p:spPr>
        <p:txBody>
          <a:bodyPr>
            <a:normAutofit/>
          </a:bodyPr>
          <a:lstStyle/>
          <a:p>
            <a:pPr algn="l">
              <a:lnSpc>
                <a:spcPct val="100000"/>
              </a:lnSpc>
              <a:spcBef>
                <a:spcPts val="0"/>
              </a:spcBef>
            </a:pPr>
            <a:r>
              <a:rPr lang="en-GB" sz="1000"/>
              <a:t>Published August 2022</a:t>
            </a:r>
          </a:p>
          <a:p>
            <a:pPr algn="l">
              <a:lnSpc>
                <a:spcPct val="100000"/>
              </a:lnSpc>
              <a:spcBef>
                <a:spcPts val="0"/>
              </a:spcBef>
            </a:pPr>
            <a:endParaRPr lang="en-GB" sz="500"/>
          </a:p>
          <a:p>
            <a:pPr algn="l">
              <a:lnSpc>
                <a:spcPct val="100000"/>
              </a:lnSpc>
              <a:spcBef>
                <a:spcPts val="0"/>
              </a:spcBef>
            </a:pPr>
            <a:r>
              <a:rPr lang="en-GB" sz="1000" b="1"/>
              <a:t>Authors</a:t>
            </a:r>
          </a:p>
          <a:p>
            <a:pPr algn="l">
              <a:lnSpc>
                <a:spcPct val="100000"/>
              </a:lnSpc>
              <a:spcBef>
                <a:spcPts val="0"/>
              </a:spcBef>
            </a:pPr>
            <a:r>
              <a:rPr lang="en-GB" sz="1000"/>
              <a:t>Sarah Pullen, Service Lead, Food System Team, Birmingham City Council</a:t>
            </a:r>
          </a:p>
          <a:p>
            <a:pPr algn="l">
              <a:lnSpc>
                <a:spcPct val="100000"/>
              </a:lnSpc>
              <a:spcBef>
                <a:spcPts val="0"/>
              </a:spcBef>
            </a:pPr>
            <a:r>
              <a:rPr lang="en-GB" sz="1000"/>
              <a:t>Chloe Browne, Graduate Officer, Food System Team, Birmingham City Council</a:t>
            </a:r>
          </a:p>
          <a:p>
            <a:pPr algn="l">
              <a:lnSpc>
                <a:spcPct val="100000"/>
              </a:lnSpc>
              <a:spcBef>
                <a:spcPts val="0"/>
              </a:spcBef>
            </a:pPr>
            <a:r>
              <a:rPr lang="en-GB" sz="1000"/>
              <a:t>Ameeta Retzer, Emma Frew and Miranda Pallan, Institute for Applied Health</a:t>
            </a:r>
          </a:p>
          <a:p>
            <a:pPr algn="l">
              <a:lnSpc>
                <a:spcPct val="100000"/>
              </a:lnSpc>
              <a:spcBef>
                <a:spcPts val="0"/>
              </a:spcBef>
            </a:pPr>
            <a:r>
              <a:rPr lang="en-GB" sz="1000"/>
              <a:t>Research, University of Birmingham</a:t>
            </a:r>
          </a:p>
        </p:txBody>
      </p:sp>
    </p:spTree>
    <p:extLst>
      <p:ext uri="{BB962C8B-B14F-4D97-AF65-F5344CB8AC3E}">
        <p14:creationId xmlns:p14="http://schemas.microsoft.com/office/powerpoint/2010/main" val="1461960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03010717-5b30-470c-bd8d-898355f8623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88d33fd-8208-4021-a110-fb39cc46314e">
      <Terms xmlns="http://schemas.microsoft.com/office/infopath/2007/PartnerControls"/>
    </lcf76f155ced4ddcb4097134ff3c332f>
    <TaxCatchAll xmlns="85b33e9b-172a-43b6-be02-ca43c6fa55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C4A7EC0DA3AD45B8A702C71A9033F5" ma:contentTypeVersion="16" ma:contentTypeDescription="Create a new document." ma:contentTypeScope="" ma:versionID="0564e4f166b109a7d8f2eb85d28fb759">
  <xsd:schema xmlns:xsd="http://www.w3.org/2001/XMLSchema" xmlns:xs="http://www.w3.org/2001/XMLSchema" xmlns:p="http://schemas.microsoft.com/office/2006/metadata/properties" xmlns:ns2="e88d33fd-8208-4021-a110-fb39cc46314e" xmlns:ns3="85b33e9b-172a-43b6-be02-ca43c6fa5585" targetNamespace="http://schemas.microsoft.com/office/2006/metadata/properties" ma:root="true" ma:fieldsID="69a9f5c8cde0f310fe4e31f5cd32f033" ns2:_="" ns3:_="">
    <xsd:import namespace="e88d33fd-8208-4021-a110-fb39cc46314e"/>
    <xsd:import namespace="85b33e9b-172a-43b6-be02-ca43c6fa55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8d33fd-8208-4021-a110-fb39cc4631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b33e9b-172a-43b6-be02-ca43c6fa55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6e2894a-ba4a-4205-b936-c45d4fc38ee5}" ma:internalName="TaxCatchAll" ma:showField="CatchAllData" ma:web="85b33e9b-172a-43b6-be02-ca43c6fa55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69E714-12E0-4B43-A74E-E7D7AADA6FB0}">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85b33e9b-172a-43b6-be02-ca43c6fa5585"/>
    <ds:schemaRef ds:uri="e88d33fd-8208-4021-a110-fb39cc46314e"/>
    <ds:schemaRef ds:uri="http://www.w3.org/XML/1998/namespace"/>
    <ds:schemaRef ds:uri="http://purl.org/dc/dcmitype/"/>
  </ds:schemaRefs>
</ds:datastoreItem>
</file>

<file path=customXml/itemProps2.xml><?xml version="1.0" encoding="utf-8"?>
<ds:datastoreItem xmlns:ds="http://schemas.openxmlformats.org/officeDocument/2006/customXml" ds:itemID="{F74DE38F-29D7-41D8-98A9-BDDABF5B0308}">
  <ds:schemaRefs>
    <ds:schemaRef ds:uri="http://schemas.microsoft.com/sharepoint/v3/contenttype/forms"/>
  </ds:schemaRefs>
</ds:datastoreItem>
</file>

<file path=customXml/itemProps3.xml><?xml version="1.0" encoding="utf-8"?>
<ds:datastoreItem xmlns:ds="http://schemas.openxmlformats.org/officeDocument/2006/customXml" ds:itemID="{5EB30DDE-5BA4-4281-9546-9094E6599DEC}">
  <ds:schemaRefs>
    <ds:schemaRef ds:uri="85b33e9b-172a-43b6-be02-ca43c6fa5585"/>
    <ds:schemaRef ds:uri="e88d33fd-8208-4021-a110-fb39cc4631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9</TotalTime>
  <Words>30862</Words>
  <Application>Microsoft Office PowerPoint</Application>
  <PresentationFormat>A4 Paper (210x297 mm)</PresentationFormat>
  <Paragraphs>1334</Paragraphs>
  <Slides>95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Arial</vt:lpstr>
      <vt:lpstr>Arial Nova</vt:lpstr>
      <vt:lpstr>Avenir Next LT Pro</vt:lpstr>
      <vt:lpstr>Calibri</vt:lpstr>
      <vt:lpstr>Calibri Light</vt:lpstr>
      <vt:lpstr>Office Theme</vt:lpstr>
      <vt:lpstr>Childhood Obesity Trailblazer Programme</vt:lpstr>
      <vt:lpstr>Executive Summary Introduction</vt:lpstr>
      <vt:lpstr>Executive Summary Work Stream 1- Integrate Public Health into Built Environment Processes</vt:lpstr>
      <vt:lpstr>Executive Summary Work Stream 2 - Capture Food System Insights and Data</vt:lpstr>
      <vt:lpstr>Executive Summary Work Stream 3 - Embed Health Literacy Development: Identify Barriers and Enablers to Implementation and Practice</vt:lpstr>
      <vt:lpstr>Executive Summary Recommendations</vt:lpstr>
      <vt:lpstr>Contents</vt:lpstr>
      <vt:lpstr>Introduction</vt:lpstr>
      <vt:lpstr>About the Childhood Obesity Trailblazer Programme</vt:lpstr>
      <vt:lpstr>The COTP Journey in Birmingham</vt:lpstr>
      <vt:lpstr>Birmingham’s Approach</vt:lpstr>
      <vt:lpstr>Work Stream Objectives</vt:lpstr>
      <vt:lpstr>Aims of this Evaluation Report</vt:lpstr>
      <vt:lpstr>Work Stream 1 Integrate Public Health into Built Environment Processes</vt:lpstr>
      <vt:lpstr>Description of Work Stream 1</vt:lpstr>
      <vt:lpstr>Rationale</vt:lpstr>
      <vt:lpstr>Wider Policy Context</vt:lpstr>
      <vt:lpstr>Embedding public health considerations into planning processes and toolkit content</vt:lpstr>
      <vt:lpstr>Rationale Behind Toolkit Content</vt:lpstr>
      <vt:lpstr>Action Plan and Use of the Toolkit</vt:lpstr>
      <vt:lpstr>Creating a whole system approach to public health and planning that continuously evolves – macro and micro level</vt:lpstr>
      <vt:lpstr>Findings and Discussion: Implementation and Delivery</vt:lpstr>
      <vt:lpstr>Concerns and Outcomes</vt:lpstr>
      <vt:lpstr>Progress Against Objectives</vt:lpstr>
      <vt:lpstr>Findings and Discussion: Successes</vt:lpstr>
      <vt:lpstr>Findings and Discussion: Challenges and impact of COVID-19</vt:lpstr>
      <vt:lpstr>Sustainability of Initiatives and Legacy</vt:lpstr>
      <vt:lpstr>Work Stream 2 Capture Food System Insights and Data</vt:lpstr>
      <vt:lpstr>Description of Work Stream 2</vt:lpstr>
      <vt:lpstr>Methodology and Approach</vt:lpstr>
      <vt:lpstr>Wider Policy Context 2</vt:lpstr>
      <vt:lpstr>Revised Approach</vt:lpstr>
      <vt:lpstr>Findings and Discussion: Stakeholder and Partner Engagement Pre-COVID</vt:lpstr>
      <vt:lpstr>Findings and Discussion: Stakeholder and Partner Engagement 2021-22</vt:lpstr>
      <vt:lpstr>Findings and Discussion: Key Insights from Stakeholder Engagement</vt:lpstr>
      <vt:lpstr>Findings and Discussion: Development of Tools to Capture Data and Insights</vt:lpstr>
      <vt:lpstr>Birmingham Basket – Consumer Panels and Data</vt:lpstr>
      <vt:lpstr>Food Affordability Toolkit</vt:lpstr>
      <vt:lpstr>Asset Mapping</vt:lpstr>
      <vt:lpstr>Community Researchers</vt:lpstr>
      <vt:lpstr>Youth Researchers</vt:lpstr>
      <vt:lpstr>Focus Groups</vt:lpstr>
      <vt:lpstr>Surveys and Questionnaires</vt:lpstr>
      <vt:lpstr>Progress Against Objectives 2</vt:lpstr>
      <vt:lpstr>Findings and Discussion: Successes </vt:lpstr>
      <vt:lpstr>Findings and Discussion: Challenges and impact of COVID-19 </vt:lpstr>
      <vt:lpstr>Sustainability of Initiatives and Legacy </vt:lpstr>
      <vt:lpstr>Work Stream 3 Embed Health Literacy Development: Identify Barriers and Enablers to Implementation and Practice</vt:lpstr>
      <vt:lpstr>Description of Work Stream 3</vt:lpstr>
      <vt:lpstr>Level of Health Literacy Evidence</vt:lpstr>
      <vt:lpstr>Apprenticeship Training</vt:lpstr>
      <vt:lpstr>Aims and Objectives</vt:lpstr>
      <vt:lpstr>Methods</vt:lpstr>
      <vt:lpstr>Methods for the Quantitative Evaluation</vt:lpstr>
      <vt:lpstr>Planned Statistical Analysis and Recruitment Method</vt:lpstr>
      <vt:lpstr>Methods for the Qualitative Evaluation</vt:lpstr>
      <vt:lpstr>Data Collection, Analyses and Ethics</vt:lpstr>
      <vt:lpstr>Findings and Discussion: Implementation and Delivery </vt:lpstr>
      <vt:lpstr>Sample Characteristics at Baseline</vt:lpstr>
      <vt:lpstr>Sample Characteristics After the Online Training</vt:lpstr>
      <vt:lpstr>Findings from the qualitative evaluation</vt:lpstr>
      <vt:lpstr>Process for Course Development Part 1</vt:lpstr>
      <vt:lpstr>Process for Course Development Part 2</vt:lpstr>
      <vt:lpstr>Process for Course Development Part 3</vt:lpstr>
      <vt:lpstr>Process for Course Development Part 4</vt:lpstr>
      <vt:lpstr>Impact of COVID-19</vt:lpstr>
      <vt:lpstr>Finding Solutions – Pivot to Evaluation</vt:lpstr>
      <vt:lpstr>Finding Solutions – Flexibility with Tendering</vt:lpstr>
      <vt:lpstr>Finding Solutions – Tendering Process</vt:lpstr>
      <vt:lpstr>Finding Solutions – Working Closely with the Developer</vt:lpstr>
      <vt:lpstr>Finding Solutions – Timeframe</vt:lpstr>
      <vt:lpstr>Feedback on Course Content – Different Course Levels</vt:lpstr>
      <vt:lpstr>Feedback on Course Content – Junior and Managerial Levels </vt:lpstr>
      <vt:lpstr>Feedback on Course Content – Managerial and Senior Levels</vt:lpstr>
      <vt:lpstr>Feedback on Course Content – Representation and Diversity</vt:lpstr>
      <vt:lpstr>Feedback on Course Content - Accessibility</vt:lpstr>
      <vt:lpstr>Feedback on Course Content – Comparison with Other Courses</vt:lpstr>
      <vt:lpstr>Feedback on Course Design – Part 1</vt:lpstr>
      <vt:lpstr>Feedback on Course Design – Part 2</vt:lpstr>
      <vt:lpstr>Key Learnings – Use of Course in Personal Lives</vt:lpstr>
      <vt:lpstr>Key Learnings – Use of Course in Professional Role</vt:lpstr>
      <vt:lpstr>Adapting the Course Design</vt:lpstr>
      <vt:lpstr>Fitting the Modules Within a Training Programme – Part 1</vt:lpstr>
      <vt:lpstr>Fitting the Modules Within a Training Programme – Part 2</vt:lpstr>
      <vt:lpstr>Future Course Content</vt:lpstr>
      <vt:lpstr>Style of Delivery – Part 1</vt:lpstr>
      <vt:lpstr>Style of Delivery – Part 2</vt:lpstr>
      <vt:lpstr>COVID-19 and Capacity - Food business perspective on jobs and skills</vt:lpstr>
      <vt:lpstr>Summary of Qualitative Evaluation</vt:lpstr>
      <vt:lpstr>Sustainability of Initiatives and Legacy and Conclusions</vt:lpstr>
      <vt:lpstr>Work Stream 3 – Lessons Learned</vt:lpstr>
      <vt:lpstr>COTP Conclusion</vt:lpstr>
      <vt:lpstr>Discussion and Conclusion</vt:lpstr>
      <vt:lpstr>Recommendations</vt:lpstr>
      <vt:lpstr>Authors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Birmingham Food Revolution</dc:title>
  <dc:creator>Sarah Pullen</dc:creator>
  <cp:lastModifiedBy>Bradley Yakoob</cp:lastModifiedBy>
  <cp:revision>3</cp:revision>
  <dcterms:created xsi:type="dcterms:W3CDTF">2022-06-15T11:53:26Z</dcterms:created>
  <dcterms:modified xsi:type="dcterms:W3CDTF">2023-08-10T17:02:50Z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0x01010046C4A7EC0DA3AD45B8A702C71A9033F5</vt:lpwstr>
  </property>
  <property fmtid="{D5CDD505-2E9C-101B-9397-08002B2CF9AE}" pid="3" name="MediaServiceImageTags">
    <vt:lpwstr/>
  </property>
  <property fmtid="{D5CDD505-2E9C-101B-9397-08002B2CF9AE}" pid="4" name="CloudStatistics_StoryID">
    <vt:lpwstr>7c427eed-27e2-431e-9010-3b020d1174f5</vt:lpwstr>
  </property>
  <property fmtid="{D5CDD505-2E9C-101B-9397-08002B2CF9AE}" pid="5" name="MSIP_Label_a17471b1-27ab-4640-9264-e69a67407ca3_Enabled">
    <vt:lpwstr>true</vt:lpwstr>
  </property>
  <property fmtid="{D5CDD505-2E9C-101B-9397-08002B2CF9AE}" pid="6" name="MSIP_Label_a17471b1-27ab-4640-9264-e69a67407ca3_SetDate">
    <vt:lpwstr>2023-08-10T17:02:34Z</vt:lpwstr>
  </property>
  <property fmtid="{D5CDD505-2E9C-101B-9397-08002B2CF9AE}" pid="7" name="MSIP_Label_a17471b1-27ab-4640-9264-e69a67407ca3_Method">
    <vt:lpwstr>Standard</vt:lpwstr>
  </property>
  <property fmtid="{D5CDD505-2E9C-101B-9397-08002B2CF9AE}" pid="8" name="MSIP_Label_a17471b1-27ab-4640-9264-e69a67407ca3_Name">
    <vt:lpwstr>BCC - OFFICIAL</vt:lpwstr>
  </property>
  <property fmtid="{D5CDD505-2E9C-101B-9397-08002B2CF9AE}" pid="9" name="MSIP_Label_a17471b1-27ab-4640-9264-e69a67407ca3_SiteId">
    <vt:lpwstr>699ace67-d2e4-4bcd-b303-d2bbe2b9bbf1</vt:lpwstr>
  </property>
  <property fmtid="{D5CDD505-2E9C-101B-9397-08002B2CF9AE}" pid="10" name="MSIP_Label_a17471b1-27ab-4640-9264-e69a67407ca3_ActionId">
    <vt:lpwstr>7a681a4c-5628-4119-b626-5d91571f2832</vt:lpwstr>
  </property>
  <property fmtid="{D5CDD505-2E9C-101B-9397-08002B2CF9AE}" pid="11" name="MSIP_Label_a17471b1-27ab-4640-9264-e69a67407ca3_ContentBits">
    <vt:lpwstr>2</vt:lpwstr>
  </property>
  <property fmtid="{D5CDD505-2E9C-101B-9397-08002B2CF9AE}" pid="12" name="ClassificationContentMarkingFooterLocations">
    <vt:lpwstr>Office Theme:8</vt:lpwstr>
  </property>
  <property fmtid="{D5CDD505-2E9C-101B-9397-08002B2CF9AE}" pid="13" name="ClassificationContentMarkingFooterText">
    <vt:lpwstr>OFFICIAL</vt:lpwstr>
  </property>
</Properties>
</file>