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69" r:id="rId5"/>
    <p:sldId id="534" r:id="rId6"/>
    <p:sldId id="539" r:id="rId7"/>
    <p:sldId id="524" r:id="rId8"/>
    <p:sldId id="514" r:id="rId9"/>
    <p:sldId id="518" r:id="rId10"/>
    <p:sldId id="519" r:id="rId11"/>
    <p:sldId id="520" r:id="rId12"/>
    <p:sldId id="516" r:id="rId13"/>
    <p:sldId id="523" r:id="rId14"/>
    <p:sldId id="504" r:id="rId15"/>
    <p:sldId id="536" r:id="rId16"/>
    <p:sldId id="529" r:id="rId17"/>
    <p:sldId id="537" r:id="rId18"/>
    <p:sldId id="538" r:id="rId19"/>
    <p:sldId id="525" r:id="rId20"/>
    <p:sldId id="528" r:id="rId21"/>
  </p:sldIdLst>
  <p:sldSz cx="9144000" cy="5143500" type="screen16x9"/>
  <p:notesSz cx="6889750" cy="10018713"/>
  <p:custDataLst>
    <p:tags r:id="rId23"/>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Sullivan-Lyons" initials="JSL" lastIdx="37" clrIdx="0">
    <p:extLst>
      <p:ext uri="{19B8F6BF-5375-455C-9EA6-DF929625EA0E}">
        <p15:presenceInfo xmlns:p15="http://schemas.microsoft.com/office/powerpoint/2012/main" userId="S::Jo.Sullivan-Lyons@birmingham.gov.uk::04523e7a-3a0b-4452-a2d9-7fca818b36e0" providerId="AD"/>
      </p:ext>
    </p:extLst>
  </p:cmAuthor>
  <p:cmAuthor id="2" name="Kudzai Madzivanyika" initials="KM" lastIdx="3" clrIdx="1">
    <p:extLst>
      <p:ext uri="{19B8F6BF-5375-455C-9EA6-DF929625EA0E}">
        <p15:presenceInfo xmlns:p15="http://schemas.microsoft.com/office/powerpoint/2012/main" userId="Kudzai Madzivany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C0099"/>
    <a:srgbClr val="800080"/>
    <a:srgbClr val="527730"/>
    <a:srgbClr val="5696D2"/>
    <a:srgbClr val="000000"/>
    <a:srgbClr val="FFFFFF"/>
    <a:srgbClr val="BE4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37AEF-49D5-48E4-AB56-EA96BC8C3617}" v="1081" dt="2023-03-13T13:01:46.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4660"/>
  </p:normalViewPr>
  <p:slideViewPr>
    <p:cSldViewPr snapToGrid="0">
      <p:cViewPr varScale="1">
        <p:scale>
          <a:sx n="113" d="100"/>
          <a:sy n="113" d="100"/>
        </p:scale>
        <p:origin x="120" y="59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 Hunt" userId="4a8f6187-d9f9-405f-a23b-7e3e8928b6d9" providerId="ADAL" clId="{07337AEF-49D5-48E4-AB56-EA96BC8C3617}"/>
    <pc:docChg chg="undo custSel modSld replTag delTag">
      <pc:chgData name="John M Hunt" userId="4a8f6187-d9f9-405f-a23b-7e3e8928b6d9" providerId="ADAL" clId="{07337AEF-49D5-48E4-AB56-EA96BC8C3617}" dt="2023-03-13T13:01:46.231" v="2304"/>
      <pc:docMkLst>
        <pc:docMk/>
      </pc:docMkLst>
      <pc:sldChg chg="modSp mod">
        <pc:chgData name="John M Hunt" userId="4a8f6187-d9f9-405f-a23b-7e3e8928b6d9" providerId="ADAL" clId="{07337AEF-49D5-48E4-AB56-EA96BC8C3617}" dt="2023-03-13T13:01:46.231" v="2304"/>
        <pc:sldMkLst>
          <pc:docMk/>
          <pc:sldMk cId="2998121346" sldId="525"/>
        </pc:sldMkLst>
        <pc:spChg chg="mod">
          <ac:chgData name="John M Hunt" userId="4a8f6187-d9f9-405f-a23b-7e3e8928b6d9" providerId="ADAL" clId="{07337AEF-49D5-48E4-AB56-EA96BC8C3617}" dt="2023-03-13T13:01:46.111" v="2284"/>
          <ac:spMkLst>
            <pc:docMk/>
            <pc:sldMk cId="2998121346" sldId="525"/>
            <ac:spMk id="3" creationId="{FF78614C-428A-608F-79AA-9A5D0AFCE9BF}"/>
          </ac:spMkLst>
        </pc:spChg>
        <pc:spChg chg="mod">
          <ac:chgData name="John M Hunt" userId="4a8f6187-d9f9-405f-a23b-7e3e8928b6d9" providerId="ADAL" clId="{07337AEF-49D5-48E4-AB56-EA96BC8C3617}" dt="2023-03-13T13:01:46.025" v="2274"/>
          <ac:spMkLst>
            <pc:docMk/>
            <pc:sldMk cId="2998121346" sldId="525"/>
            <ac:spMk id="6" creationId="{48B68995-B142-5453-EDD8-D25F00675220}"/>
          </ac:spMkLst>
        </pc:spChg>
        <pc:spChg chg="mod">
          <ac:chgData name="John M Hunt" userId="4a8f6187-d9f9-405f-a23b-7e3e8928b6d9" providerId="ADAL" clId="{07337AEF-49D5-48E4-AB56-EA96BC8C3617}" dt="2023-03-13T13:01:46.119" v="2286"/>
          <ac:spMkLst>
            <pc:docMk/>
            <pc:sldMk cId="2998121346" sldId="525"/>
            <ac:spMk id="7" creationId="{DB972FD7-7A37-13BA-F106-50140FEC8E6B}"/>
          </ac:spMkLst>
        </pc:spChg>
        <pc:spChg chg="mod">
          <ac:chgData name="John M Hunt" userId="4a8f6187-d9f9-405f-a23b-7e3e8928b6d9" providerId="ADAL" clId="{07337AEF-49D5-48E4-AB56-EA96BC8C3617}" dt="2023-03-13T13:01:46.128" v="2288"/>
          <ac:spMkLst>
            <pc:docMk/>
            <pc:sldMk cId="2998121346" sldId="525"/>
            <ac:spMk id="8" creationId="{2DC62FD2-B25D-58AD-4A47-A7AB768D8E35}"/>
          </ac:spMkLst>
        </pc:spChg>
        <pc:spChg chg="mod">
          <ac:chgData name="John M Hunt" userId="4a8f6187-d9f9-405f-a23b-7e3e8928b6d9" providerId="ADAL" clId="{07337AEF-49D5-48E4-AB56-EA96BC8C3617}" dt="2023-03-13T13:01:46.076" v="2276"/>
          <ac:spMkLst>
            <pc:docMk/>
            <pc:sldMk cId="2998121346" sldId="525"/>
            <ac:spMk id="9" creationId="{53D854A2-B1F2-9418-483E-EA2E70C3D21D}"/>
          </ac:spMkLst>
        </pc:spChg>
        <pc:spChg chg="mod">
          <ac:chgData name="John M Hunt" userId="4a8f6187-d9f9-405f-a23b-7e3e8928b6d9" providerId="ADAL" clId="{07337AEF-49D5-48E4-AB56-EA96BC8C3617}" dt="2023-03-13T13:01:45.971" v="2262"/>
          <ac:spMkLst>
            <pc:docMk/>
            <pc:sldMk cId="2998121346" sldId="525"/>
            <ac:spMk id="10" creationId="{D4FD5906-9A57-19E4-FFCB-BED9622E920A}"/>
          </ac:spMkLst>
        </pc:spChg>
        <pc:spChg chg="mod">
          <ac:chgData name="John M Hunt" userId="4a8f6187-d9f9-405f-a23b-7e3e8928b6d9" providerId="ADAL" clId="{07337AEF-49D5-48E4-AB56-EA96BC8C3617}" dt="2023-03-13T13:01:46.155" v="2294"/>
          <ac:spMkLst>
            <pc:docMk/>
            <pc:sldMk cId="2998121346" sldId="525"/>
            <ac:spMk id="11" creationId="{683E66F6-BB5B-4A2D-FBE6-0CEF914AF577}"/>
          </ac:spMkLst>
        </pc:spChg>
        <pc:spChg chg="mod">
          <ac:chgData name="John M Hunt" userId="4a8f6187-d9f9-405f-a23b-7e3e8928b6d9" providerId="ADAL" clId="{07337AEF-49D5-48E4-AB56-EA96BC8C3617}" dt="2023-03-13T13:01:46.175" v="2296"/>
          <ac:spMkLst>
            <pc:docMk/>
            <pc:sldMk cId="2998121346" sldId="525"/>
            <ac:spMk id="12" creationId="{008B858E-1996-9AEC-1DBA-273A14790A38}"/>
          </ac:spMkLst>
        </pc:spChg>
        <pc:spChg chg="mod">
          <ac:chgData name="John M Hunt" userId="4a8f6187-d9f9-405f-a23b-7e3e8928b6d9" providerId="ADAL" clId="{07337AEF-49D5-48E4-AB56-EA96BC8C3617}" dt="2023-03-13T13:01:45.979" v="2264"/>
          <ac:spMkLst>
            <pc:docMk/>
            <pc:sldMk cId="2998121346" sldId="525"/>
            <ac:spMk id="13" creationId="{820154DA-7A13-5990-03C2-C6DC9CD742D0}"/>
          </ac:spMkLst>
        </pc:spChg>
        <pc:spChg chg="mod">
          <ac:chgData name="John M Hunt" userId="4a8f6187-d9f9-405f-a23b-7e3e8928b6d9" providerId="ADAL" clId="{07337AEF-49D5-48E4-AB56-EA96BC8C3617}" dt="2023-03-13T13:01:46.183" v="2298"/>
          <ac:spMkLst>
            <pc:docMk/>
            <pc:sldMk cId="2998121346" sldId="525"/>
            <ac:spMk id="14" creationId="{43C5507B-714D-B337-BD10-8BC8DADF748B}"/>
          </ac:spMkLst>
        </pc:spChg>
        <pc:spChg chg="mod">
          <ac:chgData name="John M Hunt" userId="4a8f6187-d9f9-405f-a23b-7e3e8928b6d9" providerId="ADAL" clId="{07337AEF-49D5-48E4-AB56-EA96BC8C3617}" dt="2023-03-13T13:01:46.005" v="2270"/>
          <ac:spMkLst>
            <pc:docMk/>
            <pc:sldMk cId="2998121346" sldId="525"/>
            <ac:spMk id="16" creationId="{AEDDBD74-AEA7-64E6-C003-C6CD51E4782D}"/>
          </ac:spMkLst>
        </pc:spChg>
        <pc:spChg chg="mod">
          <ac:chgData name="John M Hunt" userId="4a8f6187-d9f9-405f-a23b-7e3e8928b6d9" providerId="ADAL" clId="{07337AEF-49D5-48E4-AB56-EA96BC8C3617}" dt="2023-03-13T13:01:45.988" v="2266"/>
          <ac:spMkLst>
            <pc:docMk/>
            <pc:sldMk cId="2998121346" sldId="525"/>
            <ac:spMk id="17" creationId="{E47143AC-96C9-C8FE-F42E-970685DD7AA3}"/>
          </ac:spMkLst>
        </pc:spChg>
        <pc:spChg chg="mod">
          <ac:chgData name="John M Hunt" userId="4a8f6187-d9f9-405f-a23b-7e3e8928b6d9" providerId="ADAL" clId="{07337AEF-49D5-48E4-AB56-EA96BC8C3617}" dt="2023-03-13T13:01:46.202" v="2300"/>
          <ac:spMkLst>
            <pc:docMk/>
            <pc:sldMk cId="2998121346" sldId="525"/>
            <ac:spMk id="18" creationId="{4CCC175B-F492-2E9D-DDB9-E96C74BDFFB8}"/>
          </ac:spMkLst>
        </pc:spChg>
        <pc:spChg chg="mod">
          <ac:chgData name="John M Hunt" userId="4a8f6187-d9f9-405f-a23b-7e3e8928b6d9" providerId="ADAL" clId="{07337AEF-49D5-48E4-AB56-EA96BC8C3617}" dt="2023-03-13T13:01:45.997" v="2268"/>
          <ac:spMkLst>
            <pc:docMk/>
            <pc:sldMk cId="2998121346" sldId="525"/>
            <ac:spMk id="19" creationId="{E4B53F70-0598-1568-D6E8-190F0E47C488}"/>
          </ac:spMkLst>
        </pc:spChg>
        <pc:spChg chg="mod">
          <ac:chgData name="John M Hunt" userId="4a8f6187-d9f9-405f-a23b-7e3e8928b6d9" providerId="ADAL" clId="{07337AEF-49D5-48E4-AB56-EA96BC8C3617}" dt="2023-03-13T13:01:46.136" v="2290"/>
          <ac:spMkLst>
            <pc:docMk/>
            <pc:sldMk cId="2998121346" sldId="525"/>
            <ac:spMk id="21" creationId="{1AB56FD1-6812-1A30-0145-7118A4041086}"/>
          </ac:spMkLst>
        </pc:spChg>
        <pc:spChg chg="mod">
          <ac:chgData name="John M Hunt" userId="4a8f6187-d9f9-405f-a23b-7e3e8928b6d9" providerId="ADAL" clId="{07337AEF-49D5-48E4-AB56-EA96BC8C3617}" dt="2023-03-13T13:01:46.146" v="2292"/>
          <ac:spMkLst>
            <pc:docMk/>
            <pc:sldMk cId="2998121346" sldId="525"/>
            <ac:spMk id="25" creationId="{F1F6F1FF-A540-4AD4-9223-E373E529CE3B}"/>
          </ac:spMkLst>
        </pc:spChg>
        <pc:spChg chg="mod">
          <ac:chgData name="John M Hunt" userId="4a8f6187-d9f9-405f-a23b-7e3e8928b6d9" providerId="ADAL" clId="{07337AEF-49D5-48E4-AB56-EA96BC8C3617}" dt="2023-03-13T13:01:46.211" v="2302"/>
          <ac:spMkLst>
            <pc:docMk/>
            <pc:sldMk cId="2998121346" sldId="525"/>
            <ac:spMk id="27" creationId="{5BA9CCB3-CA66-6E5B-EABA-75D2187D8131}"/>
          </ac:spMkLst>
        </pc:spChg>
        <pc:spChg chg="mod">
          <ac:chgData name="John M Hunt" userId="4a8f6187-d9f9-405f-a23b-7e3e8928b6d9" providerId="ADAL" clId="{07337AEF-49D5-48E4-AB56-EA96BC8C3617}" dt="2023-03-13T13:01:46.231" v="2304"/>
          <ac:spMkLst>
            <pc:docMk/>
            <pc:sldMk cId="2998121346" sldId="525"/>
            <ac:spMk id="28" creationId="{635738F9-F0F0-9475-B39C-0DC9AFE19110}"/>
          </ac:spMkLst>
        </pc:spChg>
        <pc:spChg chg="mod">
          <ac:chgData name="John M Hunt" userId="4a8f6187-d9f9-405f-a23b-7e3e8928b6d9" providerId="ADAL" clId="{07337AEF-49D5-48E4-AB56-EA96BC8C3617}" dt="2023-03-13T13:01:46.015" v="2272"/>
          <ac:spMkLst>
            <pc:docMk/>
            <pc:sldMk cId="2998121346" sldId="525"/>
            <ac:spMk id="29" creationId="{CC3510C4-A9D0-C698-C7CB-EDBB1B900676}"/>
          </ac:spMkLst>
        </pc:spChg>
        <pc:spChg chg="mod">
          <ac:chgData name="John M Hunt" userId="4a8f6187-d9f9-405f-a23b-7e3e8928b6d9" providerId="ADAL" clId="{07337AEF-49D5-48E4-AB56-EA96BC8C3617}" dt="2023-03-13T13:01:46.085" v="2278"/>
          <ac:spMkLst>
            <pc:docMk/>
            <pc:sldMk cId="2998121346" sldId="525"/>
            <ac:spMk id="30" creationId="{1F5D3543-2FB6-8094-390A-67D2463593BC}"/>
          </ac:spMkLst>
        </pc:spChg>
        <pc:spChg chg="mod">
          <ac:chgData name="John M Hunt" userId="4a8f6187-d9f9-405f-a23b-7e3e8928b6d9" providerId="ADAL" clId="{07337AEF-49D5-48E4-AB56-EA96BC8C3617}" dt="2023-03-13T13:01:46.093" v="2280"/>
          <ac:spMkLst>
            <pc:docMk/>
            <pc:sldMk cId="2998121346" sldId="525"/>
            <ac:spMk id="32" creationId="{00994B7A-1742-6AED-6BF0-9E86B602634B}"/>
          </ac:spMkLst>
        </pc:spChg>
        <pc:spChg chg="mod">
          <ac:chgData name="John M Hunt" userId="4a8f6187-d9f9-405f-a23b-7e3e8928b6d9" providerId="ADAL" clId="{07337AEF-49D5-48E4-AB56-EA96BC8C3617}" dt="2023-03-13T13:01:46.102" v="2282"/>
          <ac:spMkLst>
            <pc:docMk/>
            <pc:sldMk cId="2998121346" sldId="525"/>
            <ac:spMk id="33" creationId="{A06D2A6B-D5B0-C9CF-73DE-3337AF374520}"/>
          </ac:spMkLst>
        </pc:spChg>
        <pc:cxnChg chg="mod">
          <ac:chgData name="John M Hunt" userId="4a8f6187-d9f9-405f-a23b-7e3e8928b6d9" providerId="ADAL" clId="{07337AEF-49D5-48E4-AB56-EA96BC8C3617}" dt="2023-03-13T13:01:45.956" v="2260"/>
          <ac:cxnSpMkLst>
            <pc:docMk/>
            <pc:sldMk cId="2998121346" sldId="525"/>
            <ac:cxnSpMk id="5" creationId="{ACB42BDD-CCCC-35C7-ED04-CFE052F6AF1C}"/>
          </ac:cxnSpMkLst>
        </pc:cxnChg>
      </pc:sldChg>
      <pc:sldChg chg="addSp delSp modSp mod">
        <pc:chgData name="John M Hunt" userId="4a8f6187-d9f9-405f-a23b-7e3e8928b6d9" providerId="ADAL" clId="{07337AEF-49D5-48E4-AB56-EA96BC8C3617}" dt="2023-03-13T13:01:15.514" v="1921" actId="20577"/>
        <pc:sldMkLst>
          <pc:docMk/>
          <pc:sldMk cId="1430746739" sldId="529"/>
        </pc:sldMkLst>
        <pc:spChg chg="add mod">
          <ac:chgData name="John M Hunt" userId="4a8f6187-d9f9-405f-a23b-7e3e8928b6d9" providerId="ADAL" clId="{07337AEF-49D5-48E4-AB56-EA96BC8C3617}" dt="2023-03-13T13:01:15.514" v="1921" actId="20577"/>
          <ac:spMkLst>
            <pc:docMk/>
            <pc:sldMk cId="1430746739" sldId="529"/>
            <ac:spMk id="2" creationId="{40CBA5C1-DA18-674C-0482-2803EA514958}"/>
          </ac:spMkLst>
        </pc:spChg>
        <pc:spChg chg="add mod">
          <ac:chgData name="John M Hunt" userId="4a8f6187-d9f9-405f-a23b-7e3e8928b6d9" providerId="ADAL" clId="{07337AEF-49D5-48E4-AB56-EA96BC8C3617}" dt="2023-03-13T12:30:32.445" v="246" actId="20577"/>
          <ac:spMkLst>
            <pc:docMk/>
            <pc:sldMk cId="1430746739" sldId="529"/>
            <ac:spMk id="2" creationId="{8A117470-38D8-621D-2086-064900AB1460}"/>
          </ac:spMkLst>
        </pc:spChg>
        <pc:spChg chg="del mod">
          <ac:chgData name="John M Hunt" userId="4a8f6187-d9f9-405f-a23b-7e3e8928b6d9" providerId="ADAL" clId="{07337AEF-49D5-48E4-AB56-EA96BC8C3617}" dt="2023-03-13T13:01:13.717" v="1920"/>
          <ac:spMkLst>
            <pc:docMk/>
            <pc:sldMk cId="1430746739" sldId="529"/>
            <ac:spMk id="5" creationId="{3FA1577E-1E17-FC43-EE65-A8ED19E412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45ACA597-D0FC-49B8-89F5-D53AACD26BB3}" type="datetimeFigureOut">
              <a:rPr lang="en-GB" smtClean="0"/>
              <a:t>13/03/2023</a:t>
            </a:fld>
            <a:endParaRPr lang="en-GB" dirty="0"/>
          </a:p>
        </p:txBody>
      </p:sp>
      <p:sp>
        <p:nvSpPr>
          <p:cNvPr id="4" name="Slide Image Placeholder 3"/>
          <p:cNvSpPr>
            <a:spLocks noGrp="1" noRot="1" noChangeAspect="1"/>
          </p:cNvSpPr>
          <p:nvPr>
            <p:ph type="sldImg" idx="2"/>
          </p:nvPr>
        </p:nvSpPr>
        <p:spPr>
          <a:xfrm>
            <a:off x="104775" y="750888"/>
            <a:ext cx="6680200" cy="3757612"/>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606BD850-0564-4E4B-BE85-B7205CE7C8D7}" type="slidenum">
              <a:rPr lang="en-GB" smtClean="0"/>
              <a:t>‹#›</a:t>
            </a:fld>
            <a:endParaRPr lang="en-GB" dirty="0"/>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Chart, histogram&#10;&#10;Description automatically generated">
            <a:extLst>
              <a:ext uri="{FF2B5EF4-FFF2-40B4-BE49-F238E27FC236}">
                <a16:creationId xmlns:a16="http://schemas.microsoft.com/office/drawing/2014/main" id="{6366A3D4-62B5-4E69-92E7-1F94807B25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
            <a:extLst>
              <a:ext uri="{FF2B5EF4-FFF2-40B4-BE49-F238E27FC236}">
                <a16:creationId xmlns:a16="http://schemas.microsoft.com/office/drawing/2014/main" id="{BEB00E95-901B-4B7B-8EBC-A402B737CA56}"/>
              </a:ext>
            </a:extLst>
          </p:cNvPr>
          <p:cNvSpPr>
            <a:spLocks noGrp="1"/>
          </p:cNvSpPr>
          <p:nvPr>
            <p:ph type="title"/>
          </p:nvPr>
        </p:nvSpPr>
        <p:spPr>
          <a:xfrm>
            <a:off x="454026" y="1152802"/>
            <a:ext cx="5136136" cy="745592"/>
          </a:xfrm>
          <a:prstGeom prst="rect">
            <a:avLst/>
          </a:prstGeom>
        </p:spPr>
        <p:txBody>
          <a:bodyPr>
            <a:normAutofit/>
          </a:bodyPr>
          <a:lstStyle>
            <a:lvl1pPr>
              <a:defRPr sz="2400"/>
            </a:lvl1pPr>
          </a:lstStyle>
          <a:p>
            <a:r>
              <a:rPr lang="en-US" dirty="0"/>
              <a:t>Click to edit Master title</a:t>
            </a:r>
            <a:endParaRPr lang="en-GB" dirty="0"/>
          </a:p>
        </p:txBody>
      </p:sp>
      <p:sp>
        <p:nvSpPr>
          <p:cNvPr id="19" name="Text Placeholder 18">
            <a:extLst>
              <a:ext uri="{FF2B5EF4-FFF2-40B4-BE49-F238E27FC236}">
                <a16:creationId xmlns:a16="http://schemas.microsoft.com/office/drawing/2014/main" id="{66506E05-2567-4D0C-B7A0-1945A2F7CEBE}"/>
              </a:ext>
            </a:extLst>
          </p:cNvPr>
          <p:cNvSpPr>
            <a:spLocks noGrp="1"/>
          </p:cNvSpPr>
          <p:nvPr>
            <p:ph type="body" sz="quarter" idx="11"/>
          </p:nvPr>
        </p:nvSpPr>
        <p:spPr>
          <a:xfrm>
            <a:off x="454027" y="2002115"/>
            <a:ext cx="5136135" cy="642937"/>
          </a:xfrm>
          <a:prstGeom prst="rect">
            <a:avLst/>
          </a:prstGeom>
        </p:spPr>
        <p:txBody>
          <a:bodyPr/>
          <a:lstStyle>
            <a:lvl1pPr marL="0" indent="0">
              <a:buNone/>
              <a:defRPr/>
            </a:lvl1pPr>
          </a:lstStyle>
          <a:p>
            <a:pPr lvl="0"/>
            <a:r>
              <a:rPr lang="en-US" dirty="0"/>
              <a:t>Click to edit</a:t>
            </a:r>
          </a:p>
        </p:txBody>
      </p:sp>
      <p:pic>
        <p:nvPicPr>
          <p:cNvPr id="5" name="Picture 8">
            <a:extLst>
              <a:ext uri="{FF2B5EF4-FFF2-40B4-BE49-F238E27FC236}">
                <a16:creationId xmlns:a16="http://schemas.microsoft.com/office/drawing/2014/main" id="{B3C1D71A-051A-43EA-94E3-893F9670D0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1904" y="314067"/>
            <a:ext cx="15811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A9FF957-606C-4C8E-9CD6-D5472B04320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3726" y="306738"/>
            <a:ext cx="18192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2FBF2523-8832-4D1A-9FFE-718B8A8A6AD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91016" y="199767"/>
            <a:ext cx="8572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ogo, company name&#10;&#10;Description automatically generated">
            <a:extLst>
              <a:ext uri="{FF2B5EF4-FFF2-40B4-BE49-F238E27FC236}">
                <a16:creationId xmlns:a16="http://schemas.microsoft.com/office/drawing/2014/main" id="{C3D2D7F9-BFFF-4563-A227-3AAB80B1D79D}"/>
              </a:ext>
            </a:extLst>
          </p:cNvPr>
          <p:cNvPicPr>
            <a:picLocks noChangeAspect="1"/>
          </p:cNvPicPr>
          <p:nvPr userDrawn="1"/>
        </p:nvPicPr>
        <p:blipFill>
          <a:blip r:embed="rId6"/>
          <a:stretch>
            <a:fillRect/>
          </a:stretch>
        </p:blipFill>
        <p:spPr>
          <a:xfrm>
            <a:off x="3153195" y="210786"/>
            <a:ext cx="804183" cy="816162"/>
          </a:xfrm>
          <a:prstGeom prst="rect">
            <a:avLst/>
          </a:prstGeom>
        </p:spPr>
      </p:pic>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Chart&#10;&#10;Description automatically generated with low confidence">
            <a:extLst>
              <a:ext uri="{FF2B5EF4-FFF2-40B4-BE49-F238E27FC236}">
                <a16:creationId xmlns:a16="http://schemas.microsoft.com/office/drawing/2014/main" id="{ED402D65-13E6-46B6-BB85-37CC5EFBF0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9" name="Picture 8">
            <a:extLst>
              <a:ext uri="{FF2B5EF4-FFF2-40B4-BE49-F238E27FC236}">
                <a16:creationId xmlns:a16="http://schemas.microsoft.com/office/drawing/2014/main" id="{14296D37-BF75-48D0-AF3D-81984AEBC8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51406" y="4679927"/>
            <a:ext cx="903227" cy="174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E28D514A-A856-4A37-A272-065A2377DFF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3115" y="4601031"/>
            <a:ext cx="1039253" cy="3319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FE87DA9C-4BE1-4787-9517-14D5035952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30615" y="4557735"/>
            <a:ext cx="489700" cy="4788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ogo, company name&#10;&#10;Description automatically generated">
            <a:extLst>
              <a:ext uri="{FF2B5EF4-FFF2-40B4-BE49-F238E27FC236}">
                <a16:creationId xmlns:a16="http://schemas.microsoft.com/office/drawing/2014/main" id="{CCFE6164-DFBA-49DA-9B82-4D15F1041DF5}"/>
              </a:ext>
            </a:extLst>
          </p:cNvPr>
          <p:cNvPicPr>
            <a:picLocks noChangeAspect="1"/>
          </p:cNvPicPr>
          <p:nvPr userDrawn="1"/>
        </p:nvPicPr>
        <p:blipFill>
          <a:blip r:embed="rId6"/>
          <a:stretch>
            <a:fillRect/>
          </a:stretch>
        </p:blipFill>
        <p:spPr>
          <a:xfrm>
            <a:off x="4816213" y="4564030"/>
            <a:ext cx="459386" cy="466229"/>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9B77E049-5A0C-42BA-80B0-6C59C3AA0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8"/>
            <a:ext cx="8229600" cy="745592"/>
          </a:xfrm>
          <a:prstGeom prst="rect">
            <a:avLst/>
          </a:prstGeo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a:prstGeom prst="rect">
            <a:avLst/>
          </a:prstGeo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6" name="Picture 8">
            <a:extLst>
              <a:ext uri="{FF2B5EF4-FFF2-40B4-BE49-F238E27FC236}">
                <a16:creationId xmlns:a16="http://schemas.microsoft.com/office/drawing/2014/main" id="{463B87E0-E9B4-4D11-99B6-C590275AD2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50349" y="4662073"/>
            <a:ext cx="903227" cy="1741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6BA53A7-A922-4FB5-963B-6F9FB516252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3115" y="4601031"/>
            <a:ext cx="1039253" cy="3319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85D8C0FB-5C60-40C1-B56F-726A0D7C5C8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14188" y="4494293"/>
            <a:ext cx="489700" cy="4788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ogo, company name&#10;&#10;Description automatically generated">
            <a:extLst>
              <a:ext uri="{FF2B5EF4-FFF2-40B4-BE49-F238E27FC236}">
                <a16:creationId xmlns:a16="http://schemas.microsoft.com/office/drawing/2014/main" id="{C44C3E21-CAA5-4243-8BE0-52A38E6F87B1}"/>
              </a:ext>
            </a:extLst>
          </p:cNvPr>
          <p:cNvPicPr>
            <a:picLocks noChangeAspect="1"/>
          </p:cNvPicPr>
          <p:nvPr userDrawn="1"/>
        </p:nvPicPr>
        <p:blipFill>
          <a:blip r:embed="rId6"/>
          <a:stretch>
            <a:fillRect/>
          </a:stretch>
        </p:blipFill>
        <p:spPr>
          <a:xfrm>
            <a:off x="4768585" y="4533871"/>
            <a:ext cx="459386" cy="466229"/>
          </a:xfrm>
          <a:prstGeom prst="rect">
            <a:avLst/>
          </a:prstGeom>
        </p:spPr>
      </p:pic>
    </p:spTree>
    <p:extLst>
      <p:ext uri="{BB962C8B-B14F-4D97-AF65-F5344CB8AC3E}">
        <p14:creationId xmlns:p14="http://schemas.microsoft.com/office/powerpoint/2010/main" val="360412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3811" y="2778790"/>
            <a:ext cx="7772400" cy="1021556"/>
          </a:xfrm>
          <a:prstGeom prst="rect">
            <a:avLst/>
          </a:prstGeom>
        </p:spPr>
        <p:txBody>
          <a:bodyPr anchor="t">
            <a:normAutofit/>
          </a:bodyPr>
          <a:lstStyle>
            <a:lvl1pPr algn="l">
              <a:defRPr sz="27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83811" y="1653649"/>
            <a:ext cx="7772400" cy="1125140"/>
          </a:xfrm>
          <a:prstGeom prst="rect">
            <a:avLst/>
          </a:prstGeom>
        </p:spPr>
        <p:txBody>
          <a:bodyPr anchor="b">
            <a:normAutofit/>
          </a:bodyPr>
          <a:lstStyle>
            <a:lvl1pPr marL="0" indent="0">
              <a:buNone/>
              <a:defRPr sz="200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lvl1pPr algn="l" defTabSz="779252" rtl="0" eaLnBrk="1" latinLnBrk="0" hangingPunct="1">
              <a:spcBef>
                <a:spcPct val="0"/>
              </a:spcBef>
              <a:buNone/>
              <a:defRPr sz="2400" b="1" kern="1200">
                <a:solidFill>
                  <a:schemeClr val="bg1"/>
                </a:solidFill>
                <a:latin typeface="Arial Nova" pitchFamily="34" charset="0"/>
                <a:ea typeface="+mj-ea"/>
                <a:cs typeface="+mj-cs"/>
              </a:defRPr>
            </a:lvl1pPr>
          </a:lstStyle>
          <a:p>
            <a:r>
              <a:rPr lang="en-US"/>
              <a:t>Click to edit Master title style</a:t>
            </a:r>
            <a:endParaRPr lang="en-GB" dirty="0"/>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chor="t">
            <a:normAutofit/>
          </a:bodyPr>
          <a:lstStyle>
            <a:lvl1pPr marL="292219" indent="-292219" algn="l" defTabSz="779252" rtl="0" eaLnBrk="1" latinLnBrk="0" hangingPunct="1">
              <a:spcBef>
                <a:spcPct val="20000"/>
              </a:spcBef>
              <a:buFont typeface="Wingdings" pitchFamily="2" charset="2"/>
              <a:buChar char="§"/>
              <a:defRPr sz="2000" kern="1200">
                <a:solidFill>
                  <a:schemeClr val="bg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bg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bg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bg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bg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400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9FEAA6D1-DCF0-40B3-A774-B29BFE50CA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a:prstGeom prst="rect">
            <a:avLst/>
          </a:prstGeom>
        </p:spPr>
        <p:txBody>
          <a:bodyPr anchor="t">
            <a:normAutofit/>
          </a:bodyPr>
          <a:lstStyle>
            <a:lvl1pPr algn="l">
              <a:defRPr sz="27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83811" y="1653649"/>
            <a:ext cx="7772400" cy="1125140"/>
          </a:xfrm>
          <a:prstGeom prst="rect">
            <a:avLst/>
          </a:prstGeom>
        </p:spPr>
        <p:txBody>
          <a:bodyPr anchor="b">
            <a:normAutofit/>
          </a:bodyPr>
          <a:lstStyle>
            <a:lvl1pPr marL="0" indent="0">
              <a:buNone/>
              <a:defRPr sz="2000">
                <a:solidFill>
                  <a:schemeClr val="tx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dirty="0"/>
              <a:t>Click to edit Master text styles</a:t>
            </a:r>
          </a:p>
        </p:txBody>
      </p:sp>
      <p:pic>
        <p:nvPicPr>
          <p:cNvPr id="11" name="Picture 8">
            <a:extLst>
              <a:ext uri="{FF2B5EF4-FFF2-40B4-BE49-F238E27FC236}">
                <a16:creationId xmlns:a16="http://schemas.microsoft.com/office/drawing/2014/main" id="{999FE737-0F74-41B7-B0D5-CE06601E0B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5190" y="4597608"/>
            <a:ext cx="903227" cy="174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0FF7D632-583E-4BAA-964D-B14A5F391E0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3115" y="4601031"/>
            <a:ext cx="1039253" cy="3319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E822CBB5-013E-45D5-92AF-586E2F867CE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14188" y="4494293"/>
            <a:ext cx="489700" cy="4788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Logo, company name&#10;&#10;Description automatically generated">
            <a:extLst>
              <a:ext uri="{FF2B5EF4-FFF2-40B4-BE49-F238E27FC236}">
                <a16:creationId xmlns:a16="http://schemas.microsoft.com/office/drawing/2014/main" id="{01541CBE-40C9-4186-952A-2CC822A28CFA}"/>
              </a:ext>
            </a:extLst>
          </p:cNvPr>
          <p:cNvPicPr>
            <a:picLocks noChangeAspect="1"/>
          </p:cNvPicPr>
          <p:nvPr userDrawn="1"/>
        </p:nvPicPr>
        <p:blipFill>
          <a:blip r:embed="rId6"/>
          <a:stretch>
            <a:fillRect/>
          </a:stretch>
        </p:blipFill>
        <p:spPr>
          <a:xfrm>
            <a:off x="4768585" y="4533871"/>
            <a:ext cx="459386" cy="466229"/>
          </a:xfrm>
          <a:prstGeom prst="rect">
            <a:avLst/>
          </a:prstGeom>
        </p:spPr>
      </p:pic>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165389C6-3E39-4C3D-A1CB-6CA0359F56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450927" y="1059582"/>
            <a:ext cx="3983182" cy="3394472"/>
          </a:xfrm>
          <a:prstGeom prst="rect">
            <a:avLst/>
          </a:prstGeo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a:prstGeom prst="rect">
            <a:avLst/>
          </a:prstGeo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a:prstGeom prst="rect">
            <a:avLst/>
          </a:prstGeo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14" name="Picture 8">
            <a:extLst>
              <a:ext uri="{FF2B5EF4-FFF2-40B4-BE49-F238E27FC236}">
                <a16:creationId xmlns:a16="http://schemas.microsoft.com/office/drawing/2014/main" id="{F9048543-1233-4B97-927E-4F90D33238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5190" y="4590113"/>
            <a:ext cx="903227" cy="1741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6FB0DA-774A-483B-85E9-44F2F34AAD6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3115" y="4601031"/>
            <a:ext cx="1039253" cy="3319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5A50E583-3920-41A7-943F-3282B15E349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14188" y="4494293"/>
            <a:ext cx="489700" cy="4788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ogo, company name&#10;&#10;Description automatically generated">
            <a:extLst>
              <a:ext uri="{FF2B5EF4-FFF2-40B4-BE49-F238E27FC236}">
                <a16:creationId xmlns:a16="http://schemas.microsoft.com/office/drawing/2014/main" id="{EE80489B-06DC-4EE0-9015-C9890EDE88E9}"/>
              </a:ext>
            </a:extLst>
          </p:cNvPr>
          <p:cNvPicPr>
            <a:picLocks noChangeAspect="1"/>
          </p:cNvPicPr>
          <p:nvPr userDrawn="1"/>
        </p:nvPicPr>
        <p:blipFill>
          <a:blip r:embed="rId6"/>
          <a:stretch>
            <a:fillRect/>
          </a:stretch>
        </p:blipFill>
        <p:spPr>
          <a:xfrm>
            <a:off x="4768585" y="4533871"/>
            <a:ext cx="459386" cy="466229"/>
          </a:xfrm>
          <a:prstGeom prst="rect">
            <a:avLst/>
          </a:prstGeom>
        </p:spPr>
      </p:pic>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BCF6C9CD-007C-4CC8-88A9-C148F3E681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05978"/>
            <a:ext cx="8229600" cy="745592"/>
          </a:xfrm>
          <a:prstGeom prst="rect">
            <a:avLst/>
          </a:prstGeo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12" name="Picture 8">
            <a:extLst>
              <a:ext uri="{FF2B5EF4-FFF2-40B4-BE49-F238E27FC236}">
                <a16:creationId xmlns:a16="http://schemas.microsoft.com/office/drawing/2014/main" id="{4D20397B-A89E-4D44-A43B-FD60F0D783B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6654" y="4601031"/>
            <a:ext cx="903227" cy="1741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CDD50F5-E361-47C4-978C-B4AF9C51863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3115" y="4601031"/>
            <a:ext cx="1039253" cy="3319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E1580607-808E-487C-A812-AABEC70F5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14188" y="4494293"/>
            <a:ext cx="489700" cy="4788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ogo, company name&#10;&#10;Description automatically generated">
            <a:extLst>
              <a:ext uri="{FF2B5EF4-FFF2-40B4-BE49-F238E27FC236}">
                <a16:creationId xmlns:a16="http://schemas.microsoft.com/office/drawing/2014/main" id="{E9708FF1-1377-4EE6-8BDB-8F215E9BCF26}"/>
              </a:ext>
            </a:extLst>
          </p:cNvPr>
          <p:cNvPicPr>
            <a:picLocks noChangeAspect="1"/>
          </p:cNvPicPr>
          <p:nvPr userDrawn="1"/>
        </p:nvPicPr>
        <p:blipFill>
          <a:blip r:embed="rId6"/>
          <a:stretch>
            <a:fillRect/>
          </a:stretch>
        </p:blipFill>
        <p:spPr>
          <a:xfrm>
            <a:off x="4768585" y="4533871"/>
            <a:ext cx="459386" cy="466229"/>
          </a:xfrm>
          <a:prstGeom prst="rect">
            <a:avLst/>
          </a:prstGeom>
        </p:spPr>
      </p:pic>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A70D7375-37FA-4905-976C-C00A8E9FB3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10" name="Picture 8">
            <a:extLst>
              <a:ext uri="{FF2B5EF4-FFF2-40B4-BE49-F238E27FC236}">
                <a16:creationId xmlns:a16="http://schemas.microsoft.com/office/drawing/2014/main" id="{14FB581C-2060-489B-A4DD-A44B8836A58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6654" y="4643212"/>
            <a:ext cx="903227" cy="17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2F99E20-8BD5-4C80-98DB-58315B425ED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3115" y="4601031"/>
            <a:ext cx="1039253" cy="3319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4F9CCFB8-CF57-4B35-823F-D77A229628F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14188" y="4494293"/>
            <a:ext cx="489700" cy="478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ogo, company name&#10;&#10;Description automatically generated">
            <a:extLst>
              <a:ext uri="{FF2B5EF4-FFF2-40B4-BE49-F238E27FC236}">
                <a16:creationId xmlns:a16="http://schemas.microsoft.com/office/drawing/2014/main" id="{59C9F9E0-E1B2-4278-B8DE-AB61B15084DA}"/>
              </a:ext>
            </a:extLst>
          </p:cNvPr>
          <p:cNvPicPr>
            <a:picLocks noChangeAspect="1"/>
          </p:cNvPicPr>
          <p:nvPr userDrawn="1"/>
        </p:nvPicPr>
        <p:blipFill>
          <a:blip r:embed="rId6"/>
          <a:stretch>
            <a:fillRect/>
          </a:stretch>
        </p:blipFill>
        <p:spPr>
          <a:xfrm>
            <a:off x="4768585" y="4533871"/>
            <a:ext cx="459386" cy="466229"/>
          </a:xfrm>
          <a:prstGeom prst="rect">
            <a:avLst/>
          </a:prstGeom>
        </p:spPr>
      </p:pic>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1E4C2690-D813-4F4C-BA26-AB1071FCA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4787"/>
            <a:ext cx="3008313" cy="871538"/>
          </a:xfrm>
          <a:prstGeom prst="rect">
            <a:avLst/>
          </a:prstGeom>
        </p:spPr>
        <p:txBody>
          <a:bodyPr anchor="t"/>
          <a:lstStyle>
            <a:lvl1pPr algn="l">
              <a:defRPr sz="1700"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205222"/>
          </a:xfrm>
          <a:prstGeom prst="rect">
            <a:avLst/>
          </a:prstGeo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6"/>
            <a:ext cx="3008313" cy="3370337"/>
          </a:xfrm>
          <a:prstGeom prst="rect">
            <a:avLst/>
          </a:prstGeo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13" name="Picture 8">
            <a:extLst>
              <a:ext uri="{FF2B5EF4-FFF2-40B4-BE49-F238E27FC236}">
                <a16:creationId xmlns:a16="http://schemas.microsoft.com/office/drawing/2014/main" id="{3D2F66D5-41E9-4D7E-B5F0-82C704EB8F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6654" y="4646644"/>
            <a:ext cx="903227" cy="1741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D99C3AB2-C953-44AE-B413-082840F6AEE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3115" y="4601031"/>
            <a:ext cx="1039253" cy="3319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1AE1D96F-8B74-4957-8C9F-6BF1E8C2AFE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14188" y="4494293"/>
            <a:ext cx="489700" cy="4788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Logo, company name&#10;&#10;Description automatically generated">
            <a:extLst>
              <a:ext uri="{FF2B5EF4-FFF2-40B4-BE49-F238E27FC236}">
                <a16:creationId xmlns:a16="http://schemas.microsoft.com/office/drawing/2014/main" id="{A72A15EC-42DD-4651-8284-05AB9C848F31}"/>
              </a:ext>
            </a:extLst>
          </p:cNvPr>
          <p:cNvPicPr>
            <a:picLocks noChangeAspect="1"/>
          </p:cNvPicPr>
          <p:nvPr userDrawn="1"/>
        </p:nvPicPr>
        <p:blipFill>
          <a:blip r:embed="rId6"/>
          <a:stretch>
            <a:fillRect/>
          </a:stretch>
        </p:blipFill>
        <p:spPr>
          <a:xfrm>
            <a:off x="4768585" y="4533871"/>
            <a:ext cx="459386" cy="466229"/>
          </a:xfrm>
          <a:prstGeom prst="rect">
            <a:avLst/>
          </a:prstGeom>
        </p:spPr>
      </p:pic>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4" r:id="rId4"/>
    <p:sldLayoutId id="2147483662" r:id="rId5"/>
    <p:sldLayoutId id="2147483652" r:id="rId6"/>
    <p:sldLayoutId id="2147483654" r:id="rId7"/>
    <p:sldLayoutId id="2147483655" r:id="rId8"/>
    <p:sldLayoutId id="2147483656" r:id="rId9"/>
    <p:sldLayoutId id="2147483661" r:id="rId10"/>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F59A-6C2C-40D9-BDFA-D2C8BDB128E7}"/>
              </a:ext>
            </a:extLst>
          </p:cNvPr>
          <p:cNvSpPr>
            <a:spLocks noGrp="1"/>
          </p:cNvSpPr>
          <p:nvPr>
            <p:ph type="title"/>
          </p:nvPr>
        </p:nvSpPr>
        <p:spPr>
          <a:xfrm>
            <a:off x="518761" y="1525035"/>
            <a:ext cx="7309785" cy="1131537"/>
          </a:xfrm>
        </p:spPr>
        <p:txBody>
          <a:bodyPr lIns="91440" tIns="45720" rIns="91440" bIns="45720" anchor="t">
            <a:normAutofit fontScale="90000"/>
          </a:bodyPr>
          <a:lstStyle/>
          <a:p>
            <a:r>
              <a:rPr lang="en-GB" dirty="0">
                <a:latin typeface="Arial Nova"/>
              </a:rPr>
              <a:t>Developing Local Provision</a:t>
            </a:r>
            <a:br>
              <a:rPr lang="en-GB" dirty="0">
                <a:latin typeface="Arial Nova"/>
              </a:rPr>
            </a:br>
            <a:r>
              <a:rPr lang="en-GB">
                <a:latin typeface="Arial Nova"/>
              </a:rPr>
              <a:t>Schools Forum</a:t>
            </a:r>
            <a:br>
              <a:rPr lang="en-GB">
                <a:latin typeface="Arial Nova"/>
              </a:rPr>
            </a:br>
            <a:r>
              <a:rPr lang="en-GB">
                <a:latin typeface="Arial Nova"/>
              </a:rPr>
              <a:t>16 March 2023</a:t>
            </a:r>
            <a:br>
              <a:rPr lang="en-GB">
                <a:latin typeface="Arial Nova"/>
              </a:rPr>
            </a:br>
            <a:endParaRPr lang="en-GB" b="0" dirty="0">
              <a:latin typeface="Arial Nova"/>
            </a:endParaRPr>
          </a:p>
        </p:txBody>
      </p:sp>
    </p:spTree>
    <p:extLst>
      <p:ext uri="{BB962C8B-B14F-4D97-AF65-F5344CB8AC3E}">
        <p14:creationId xmlns:p14="http://schemas.microsoft.com/office/powerpoint/2010/main" val="253280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725-1357-12A3-0214-4F934AAAB0ED}"/>
              </a:ext>
            </a:extLst>
          </p:cNvPr>
          <p:cNvSpPr>
            <a:spLocks noGrp="1"/>
          </p:cNvSpPr>
          <p:nvPr>
            <p:ph type="title"/>
          </p:nvPr>
        </p:nvSpPr>
        <p:spPr/>
        <p:txBody>
          <a:bodyPr>
            <a:normAutofit/>
          </a:bodyPr>
          <a:lstStyle/>
          <a:p>
            <a:r>
              <a:rPr lang="en-GB" dirty="0"/>
              <a:t>IMPACT -Wider System Change</a:t>
            </a:r>
          </a:p>
        </p:txBody>
      </p:sp>
      <p:sp>
        <p:nvSpPr>
          <p:cNvPr id="3" name="Content Placeholder 2">
            <a:extLst>
              <a:ext uri="{FF2B5EF4-FFF2-40B4-BE49-F238E27FC236}">
                <a16:creationId xmlns:a16="http://schemas.microsoft.com/office/drawing/2014/main" id="{55374AF3-1051-12A2-9DBA-DF5BB51DFCB6}"/>
              </a:ext>
            </a:extLst>
          </p:cNvPr>
          <p:cNvSpPr>
            <a:spLocks noGrp="1"/>
          </p:cNvSpPr>
          <p:nvPr>
            <p:ph idx="1"/>
          </p:nvPr>
        </p:nvSpPr>
        <p:spPr>
          <a:xfrm>
            <a:off x="457200" y="706930"/>
            <a:ext cx="8229600" cy="3865070"/>
          </a:xfrm>
        </p:spPr>
        <p:txBody>
          <a:bodyPr lIns="91440" tIns="45720" rIns="91440" bIns="45720" anchor="t">
            <a:noAutofit/>
          </a:bodyPr>
          <a:lstStyle/>
          <a:p>
            <a:pPr marL="292100" indent="-292100"/>
            <a:r>
              <a:rPr lang="en-GB" sz="1600" dirty="0">
                <a:latin typeface="Arial Nova"/>
              </a:rPr>
              <a:t>Schools and Headteachers  driving and leading the system around SEND with SENCos -taking responsibility  for schools and CYP across their partnerships</a:t>
            </a:r>
            <a:endParaRPr lang="en-GB" sz="1600" dirty="0"/>
          </a:p>
          <a:p>
            <a:pPr marL="292100" indent="-292100"/>
            <a:r>
              <a:rPr lang="en-GB" sz="1600" dirty="0">
                <a:latin typeface="Arial Nova"/>
              </a:rPr>
              <a:t>Improved relationships and engagement of headteachers with LA</a:t>
            </a:r>
          </a:p>
          <a:p>
            <a:pPr marL="292100" indent="-292100"/>
            <a:r>
              <a:rPr lang="en-GB" sz="1600" dirty="0">
                <a:latin typeface="Arial Nova"/>
              </a:rPr>
              <a:t>Reference group of headteachers and senior officers providing strong challenge and informing strategy</a:t>
            </a:r>
          </a:p>
          <a:p>
            <a:pPr marL="292100" indent="-292100"/>
            <a:r>
              <a:rPr lang="en-GB" sz="1600" dirty="0">
                <a:latin typeface="Arial Nova"/>
              </a:rPr>
              <a:t>Schools sourcing their own resources – CYP accessing resources and support earlier –schools undertaking peer SEND reviews with HMIs and SEND specialists </a:t>
            </a:r>
          </a:p>
          <a:p>
            <a:pPr marL="292100" indent="-292100"/>
            <a:r>
              <a:rPr lang="en-GB" sz="1600" dirty="0">
                <a:latin typeface="Arial Nova"/>
              </a:rPr>
              <a:t>Ownership of Key Performance Indicators (KPI) by school partnerships and improved understanding and reporting of impact on outcomes </a:t>
            </a:r>
            <a:endParaRPr lang="en-US" sz="1600" dirty="0">
              <a:latin typeface="Arial Nova"/>
            </a:endParaRPr>
          </a:p>
          <a:p>
            <a:pPr marL="292100" indent="-292100"/>
            <a:r>
              <a:rPr lang="en-GB" sz="1600" dirty="0">
                <a:latin typeface="Arial Nova"/>
              </a:rPr>
              <a:t>Localities creating their own identities  in relation to SEND – DLP newsletters , summer schools , websites </a:t>
            </a:r>
            <a:endParaRPr lang="en-US" sz="1600" dirty="0">
              <a:latin typeface="Arial Nova"/>
            </a:endParaRPr>
          </a:p>
          <a:p>
            <a:pPr marL="292100" indent="-292100"/>
            <a:r>
              <a:rPr lang="en-GB" sz="1600" dirty="0">
                <a:latin typeface="Arial Nova"/>
              </a:rPr>
              <a:t>LA &amp; Schools sharing projects (Fair Access and Special school Outreach Support)</a:t>
            </a:r>
          </a:p>
          <a:p>
            <a:pPr marL="292100" indent="-292100"/>
            <a:endParaRPr lang="en-GB" sz="1600" dirty="0">
              <a:latin typeface="Arial Nova"/>
            </a:endParaRPr>
          </a:p>
          <a:p>
            <a:pPr marL="292100" indent="-292100"/>
            <a:endParaRPr lang="en-GB" sz="1600" dirty="0">
              <a:latin typeface="Arial Nova"/>
            </a:endParaRPr>
          </a:p>
          <a:p>
            <a:pPr marL="292100" indent="-292100"/>
            <a:endParaRPr lang="en-GB" sz="1600" dirty="0">
              <a:latin typeface="Arial Nova"/>
            </a:endParaRPr>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dirty="0"/>
              <a:t>PAGE </a:t>
            </a:r>
            <a:fld id="{45A89BE1-5792-4ACB-BF4C-7FAB88C6C5B7}" type="slidenum">
              <a:rPr lang="en-GB" smtClean="0"/>
              <a:pPr/>
              <a:t>10</a:t>
            </a:fld>
            <a:endParaRPr lang="en-GB" dirty="0"/>
          </a:p>
        </p:txBody>
      </p:sp>
    </p:spTree>
    <p:extLst>
      <p:ext uri="{BB962C8B-B14F-4D97-AF65-F5344CB8AC3E}">
        <p14:creationId xmlns:p14="http://schemas.microsoft.com/office/powerpoint/2010/main" val="16537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725-1357-12A3-0214-4F934AAAB0ED}"/>
              </a:ext>
            </a:extLst>
          </p:cNvPr>
          <p:cNvSpPr>
            <a:spLocks noGrp="1"/>
          </p:cNvSpPr>
          <p:nvPr>
            <p:ph type="title"/>
          </p:nvPr>
        </p:nvSpPr>
        <p:spPr/>
        <p:txBody>
          <a:bodyPr>
            <a:normAutofit/>
          </a:bodyPr>
          <a:lstStyle/>
          <a:p>
            <a:r>
              <a:rPr lang="en-GB" dirty="0"/>
              <a:t>Learning</a:t>
            </a:r>
          </a:p>
        </p:txBody>
      </p:sp>
      <p:sp>
        <p:nvSpPr>
          <p:cNvPr id="3" name="Content Placeholder 2">
            <a:extLst>
              <a:ext uri="{FF2B5EF4-FFF2-40B4-BE49-F238E27FC236}">
                <a16:creationId xmlns:a16="http://schemas.microsoft.com/office/drawing/2014/main" id="{55374AF3-1051-12A2-9DBA-DF5BB51DFCB6}"/>
              </a:ext>
            </a:extLst>
          </p:cNvPr>
          <p:cNvSpPr>
            <a:spLocks noGrp="1"/>
          </p:cNvSpPr>
          <p:nvPr>
            <p:ph idx="1"/>
          </p:nvPr>
        </p:nvSpPr>
        <p:spPr>
          <a:xfrm>
            <a:off x="457200" y="706930"/>
            <a:ext cx="8229600" cy="3733525"/>
          </a:xfrm>
        </p:spPr>
        <p:txBody>
          <a:bodyPr>
            <a:noAutofit/>
          </a:bodyPr>
          <a:lstStyle/>
          <a:p>
            <a:r>
              <a:rPr lang="en-GB" sz="1600" dirty="0"/>
              <a:t>Works best where relationships between schools are stronger and established </a:t>
            </a:r>
          </a:p>
          <a:p>
            <a:r>
              <a:rPr lang="en-GB" sz="1600" dirty="0"/>
              <a:t>Need for longer lead in time for project for LA and Schools</a:t>
            </a:r>
          </a:p>
          <a:p>
            <a:r>
              <a:rPr lang="en-GB" sz="1600" dirty="0"/>
              <a:t>Strongest where administrative support is commissioned to coordinate and run project from the outset</a:t>
            </a:r>
          </a:p>
          <a:p>
            <a:r>
              <a:rPr lang="en-GB" sz="1600" dirty="0"/>
              <a:t>Need for training earlier for schools on how to track  impact and how to report it</a:t>
            </a:r>
          </a:p>
          <a:p>
            <a:r>
              <a:rPr lang="en-GB" sz="1600" dirty="0"/>
              <a:t>Need to strengthen the commitment and role of special schools in DLP </a:t>
            </a:r>
          </a:p>
          <a:p>
            <a:pPr marL="292100" indent="-292100"/>
            <a:r>
              <a:rPr lang="en-GB" sz="1600" dirty="0"/>
              <a:t>Radical change in culture and ways of working for Schools and Local Authority</a:t>
            </a:r>
          </a:p>
          <a:p>
            <a:pPr marL="292100" indent="-292100"/>
            <a:r>
              <a:rPr lang="en-GB" sz="1600" dirty="0"/>
              <a:t>Caution of schools around funding – spending and lack of security around future funding</a:t>
            </a:r>
          </a:p>
          <a:p>
            <a:pPr marL="292100" indent="-292100"/>
            <a:r>
              <a:rPr lang="en-GB" sz="1600" dirty="0"/>
              <a:t>Challenging context of pandemic </a:t>
            </a:r>
          </a:p>
          <a:p>
            <a:r>
              <a:rPr lang="en-GB" sz="1600" dirty="0"/>
              <a:t>Impact of  Local Area Inspection on confidence and trust of schools  in LA to deliver </a:t>
            </a:r>
          </a:p>
          <a:p>
            <a:r>
              <a:rPr lang="en-GB" sz="1600" dirty="0"/>
              <a:t>Limited culture of shared responsibility, collaboration and weaker relationships between schools and headteachers  amongst some consortia and networks</a:t>
            </a:r>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dirty="0"/>
              <a:t>PAGE </a:t>
            </a:r>
            <a:fld id="{45A89BE1-5792-4ACB-BF4C-7FAB88C6C5B7}" type="slidenum">
              <a:rPr lang="en-GB" smtClean="0"/>
              <a:pPr/>
              <a:t>11</a:t>
            </a:fld>
            <a:endParaRPr lang="en-GB" dirty="0"/>
          </a:p>
        </p:txBody>
      </p:sp>
    </p:spTree>
    <p:extLst>
      <p:ext uri="{BB962C8B-B14F-4D97-AF65-F5344CB8AC3E}">
        <p14:creationId xmlns:p14="http://schemas.microsoft.com/office/powerpoint/2010/main" val="35155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F59A-6C2C-40D9-BDFA-D2C8BDB128E7}"/>
              </a:ext>
            </a:extLst>
          </p:cNvPr>
          <p:cNvSpPr>
            <a:spLocks noGrp="1"/>
          </p:cNvSpPr>
          <p:nvPr>
            <p:ph type="title"/>
          </p:nvPr>
        </p:nvSpPr>
        <p:spPr>
          <a:xfrm>
            <a:off x="518761" y="1525035"/>
            <a:ext cx="7309785" cy="1131537"/>
          </a:xfrm>
        </p:spPr>
        <p:txBody>
          <a:bodyPr lIns="91440" tIns="45720" rIns="91440" bIns="45720" anchor="t">
            <a:normAutofit/>
          </a:bodyPr>
          <a:lstStyle/>
          <a:p>
            <a:r>
              <a:rPr lang="en-GB" dirty="0">
                <a:latin typeface="Arial Nova"/>
              </a:rPr>
              <a:t>Developing Local Provision</a:t>
            </a:r>
            <a:br>
              <a:rPr lang="en-GB" dirty="0">
                <a:latin typeface="Arial Nova"/>
              </a:rPr>
            </a:br>
            <a:r>
              <a:rPr lang="en-GB" sz="1800" b="0" dirty="0">
                <a:latin typeface="Arial Nova"/>
              </a:rPr>
              <a:t>Phase 2 Update</a:t>
            </a:r>
            <a:endParaRPr lang="en-GB" b="0" dirty="0">
              <a:latin typeface="Arial Nova"/>
            </a:endParaRPr>
          </a:p>
        </p:txBody>
      </p:sp>
    </p:spTree>
    <p:extLst>
      <p:ext uri="{BB962C8B-B14F-4D97-AF65-F5344CB8AC3E}">
        <p14:creationId xmlns:p14="http://schemas.microsoft.com/office/powerpoint/2010/main" val="138849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74AF3-1051-12A2-9DBA-DF5BB51DFCB6}"/>
              </a:ext>
            </a:extLst>
          </p:cNvPr>
          <p:cNvSpPr>
            <a:spLocks noGrp="1"/>
          </p:cNvSpPr>
          <p:nvPr>
            <p:ph idx="1"/>
          </p:nvPr>
        </p:nvSpPr>
        <p:spPr>
          <a:xfrm>
            <a:off x="434092" y="1029004"/>
            <a:ext cx="8229600" cy="3085491"/>
          </a:xfrm>
        </p:spPr>
        <p:txBody>
          <a:bodyPr lIns="91440" tIns="45720" rIns="91440" bIns="45720" anchor="t">
            <a:normAutofit/>
          </a:bodyPr>
          <a:lstStyle/>
          <a:p>
            <a:pPr marL="292100" indent="-292100"/>
            <a:r>
              <a:rPr lang="en-US" sz="1600" dirty="0">
                <a:solidFill>
                  <a:srgbClr val="000000"/>
                </a:solidFill>
                <a:latin typeface="+mj-lt"/>
                <a:ea typeface="Calibri" panose="020F0502020204030204" pitchFamily="34" charset="0"/>
                <a:cs typeface="Calibri"/>
              </a:rPr>
              <a:t>Strong Impact evidenced for outcomes for CYP in DLP Year 1 Primary Consortia and Secondary Network projects.</a:t>
            </a:r>
            <a:endParaRPr lang="en-US" dirty="0">
              <a:latin typeface="+mj-lt"/>
              <a:cs typeface="Calibri"/>
            </a:endParaRPr>
          </a:p>
          <a:p>
            <a:pPr marL="292100" indent="-292100"/>
            <a:r>
              <a:rPr lang="en-US" sz="1600" dirty="0">
                <a:solidFill>
                  <a:srgbClr val="000000"/>
                </a:solidFill>
                <a:latin typeface="+mj-lt"/>
                <a:ea typeface="Calibri" panose="020F0502020204030204" pitchFamily="34" charset="0"/>
                <a:cs typeface="Calibri" panose="020F0502020204030204" pitchFamily="34" charset="0"/>
              </a:rPr>
              <a:t>Trends in KPI data shows impact improving on KPIs on a term-by-term basis.</a:t>
            </a:r>
          </a:p>
          <a:p>
            <a:pPr marL="292100" indent="-292100"/>
            <a:r>
              <a:rPr lang="en-US" sz="1600" dirty="0">
                <a:solidFill>
                  <a:srgbClr val="000000"/>
                </a:solidFill>
                <a:latin typeface="+mj-lt"/>
                <a:ea typeface="Calibri" panose="020F0502020204030204" pitchFamily="34" charset="0"/>
                <a:cs typeface="Calibri" panose="020F0502020204030204" pitchFamily="34" charset="0"/>
              </a:rPr>
              <a:t>Examples of Pupil voice and Parent/Carer voice are very positive. </a:t>
            </a:r>
          </a:p>
          <a:p>
            <a:pPr marL="292100" indent="-292100"/>
            <a:r>
              <a:rPr lang="en-US" sz="1600" dirty="0">
                <a:solidFill>
                  <a:srgbClr val="000000"/>
                </a:solidFill>
                <a:latin typeface="+mj-lt"/>
                <a:ea typeface="Calibri" panose="020F0502020204030204" pitchFamily="34" charset="0"/>
                <a:cs typeface="Calibri" panose="020F0502020204030204" pitchFamily="34" charset="0"/>
              </a:rPr>
              <a:t>Increasingly effective joined up working with LA Services and schools in consortia/networks.</a:t>
            </a:r>
          </a:p>
          <a:p>
            <a:pPr marL="292100" indent="-292100"/>
            <a:r>
              <a:rPr lang="en-US" sz="1600" dirty="0">
                <a:solidFill>
                  <a:srgbClr val="000000"/>
                </a:solidFill>
                <a:latin typeface="+mj-lt"/>
                <a:ea typeface="Calibri" panose="020F0502020204030204" pitchFamily="34" charset="0"/>
                <a:cs typeface="Calibri" panose="020F0502020204030204" pitchFamily="34" charset="0"/>
              </a:rPr>
              <a:t>Significant culture shift across the city with Heads working collaboratively in partnerships of schools with a focus on SEND.</a:t>
            </a:r>
          </a:p>
          <a:p>
            <a:pPr marL="292100" indent="-292100"/>
            <a:r>
              <a:rPr lang="en-US" sz="1600" dirty="0">
                <a:solidFill>
                  <a:srgbClr val="000000"/>
                </a:solidFill>
                <a:latin typeface="+mj-lt"/>
                <a:ea typeface="Calibri" panose="020F0502020204030204" pitchFamily="34" charset="0"/>
                <a:cs typeface="Calibri" panose="020F0502020204030204" pitchFamily="34" charset="0"/>
              </a:rPr>
              <a:t>Improved relationships and engagement of headteachers at various levels.</a:t>
            </a:r>
          </a:p>
          <a:p>
            <a:pPr marL="292100" indent="-292100"/>
            <a:endParaRPr lang="en-US" sz="1400" dirty="0">
              <a:solidFill>
                <a:srgbClr val="000000"/>
              </a:solidFill>
              <a:latin typeface="+mj-lt"/>
              <a:ea typeface="Calibri" panose="020F0502020204030204" pitchFamily="34" charset="0"/>
              <a:cs typeface="Calibri" panose="020F0502020204030204" pitchFamily="34" charset="0"/>
            </a:endParaRPr>
          </a:p>
          <a:p>
            <a:pPr marL="292100" indent="-292100"/>
            <a:endParaRPr lang="en-US" sz="1400" dirty="0">
              <a:solidFill>
                <a:srgbClr val="000000"/>
              </a:solidFill>
              <a:latin typeface="+mj-lt"/>
              <a:ea typeface="Calibri" panose="020F0502020204030204" pitchFamily="34" charset="0"/>
              <a:cs typeface="Calibri" panose="020F0502020204030204" pitchFamily="34" charset="0"/>
            </a:endParaRPr>
          </a:p>
          <a:p>
            <a:pPr marL="292100" indent="-292100"/>
            <a:endPar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dirty="0"/>
              <a:t>PAGE </a:t>
            </a:r>
            <a:fld id="{45A89BE1-5792-4ACB-BF4C-7FAB88C6C5B7}" type="slidenum">
              <a:rPr lang="en-GB" smtClean="0"/>
              <a:pPr/>
              <a:t>13</a:t>
            </a:fld>
            <a:endParaRPr lang="en-GB" dirty="0"/>
          </a:p>
        </p:txBody>
      </p:sp>
      <p:sp>
        <p:nvSpPr>
          <p:cNvPr id="2" name="Title 1" descr="SIB Presentation (November 2022) Evidence from evaluation">
            <a:extLst>
              <a:ext uri="{FF2B5EF4-FFF2-40B4-BE49-F238E27FC236}">
                <a16:creationId xmlns:a16="http://schemas.microsoft.com/office/drawing/2014/main" id="{40CBA5C1-DA18-674C-0482-2803EA514958}"/>
              </a:ext>
            </a:extLst>
          </p:cNvPr>
          <p:cNvSpPr>
            <a:spLocks noGrp="1"/>
          </p:cNvSpPr>
          <p:nvPr>
            <p:ph type="title"/>
          </p:nvPr>
        </p:nvSpPr>
        <p:spPr>
          <a:xfrm>
            <a:off x="434092" y="307310"/>
            <a:ext cx="8229600" cy="745592"/>
          </a:xfrm>
        </p:spPr>
        <p:txBody>
          <a:bodyPr vert="horz" wrap="square" lIns="91440" tIns="45720" rIns="91440" bIns="45720" anchor="t" anchorCtr="0">
            <a:normAutofit/>
          </a:bodyPr>
          <a:lstStyle/>
          <a:p>
            <a:r>
              <a:rPr lang="en-GB" sz="2200">
                <a:solidFill>
                  <a:srgbClr val="000000"/>
                </a:solidFill>
              </a:rPr>
              <a:t>SIB Presentation (November 2022) Evidence from evaluation:</a:t>
            </a:r>
          </a:p>
        </p:txBody>
      </p:sp>
    </p:spTree>
    <p:extLst>
      <p:ext uri="{BB962C8B-B14F-4D97-AF65-F5344CB8AC3E}">
        <p14:creationId xmlns:p14="http://schemas.microsoft.com/office/powerpoint/2010/main" val="143074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725-1357-12A3-0214-4F934AAAB0ED}"/>
              </a:ext>
            </a:extLst>
          </p:cNvPr>
          <p:cNvSpPr>
            <a:spLocks noGrp="1"/>
          </p:cNvSpPr>
          <p:nvPr>
            <p:ph type="title"/>
          </p:nvPr>
        </p:nvSpPr>
        <p:spPr>
          <a:xfrm>
            <a:off x="377863" y="174841"/>
            <a:ext cx="8229600" cy="745592"/>
          </a:xfrm>
        </p:spPr>
        <p:txBody>
          <a:bodyPr>
            <a:noAutofit/>
          </a:bodyPr>
          <a:lstStyle/>
          <a:p>
            <a:r>
              <a:rPr lang="en-GB" sz="2000" dirty="0">
                <a:latin typeface="+mj-lt"/>
                <a:ea typeface="Calibri" panose="020F0502020204030204" pitchFamily="34" charset="0"/>
                <a:cs typeface="Calibri" panose="020F0502020204030204" pitchFamily="34" charset="0"/>
              </a:rPr>
              <a:t>Update to inform the SIB on the next steps following the DLP Evaluation  SIB Presentation (November 2022) </a:t>
            </a:r>
          </a:p>
        </p:txBody>
      </p:sp>
      <p:sp>
        <p:nvSpPr>
          <p:cNvPr id="3" name="Content Placeholder 2">
            <a:extLst>
              <a:ext uri="{FF2B5EF4-FFF2-40B4-BE49-F238E27FC236}">
                <a16:creationId xmlns:a16="http://schemas.microsoft.com/office/drawing/2014/main" id="{55374AF3-1051-12A2-9DBA-DF5BB51DFCB6}"/>
              </a:ext>
            </a:extLst>
          </p:cNvPr>
          <p:cNvSpPr>
            <a:spLocks noGrp="1"/>
          </p:cNvSpPr>
          <p:nvPr>
            <p:ph idx="1"/>
          </p:nvPr>
        </p:nvSpPr>
        <p:spPr>
          <a:xfrm>
            <a:off x="377863" y="865848"/>
            <a:ext cx="8499099" cy="3333918"/>
          </a:xfrm>
        </p:spPr>
        <p:txBody>
          <a:bodyPr>
            <a:noAutofit/>
          </a:bodyPr>
          <a:lstStyle/>
          <a:p>
            <a:pPr marL="0" indent="0">
              <a:buNone/>
            </a:pPr>
            <a:r>
              <a:rPr lang="en-GB" sz="1200" dirty="0">
                <a:latin typeface="+mj-lt"/>
                <a:ea typeface="Calibri" panose="020F0502020204030204" pitchFamily="34" charset="0"/>
                <a:cs typeface="Calibri" panose="020F0502020204030204" pitchFamily="34" charset="0"/>
              </a:rPr>
              <a:t>The full mainstream schools DLP evaluation has been reviewed by the DCS and the Director of SEND &amp; Inclusion. As a result of the valued progress made at both pupil and system level, in the challenging context of the pandemic, the following was agreed for the mainstream schools DLP Projects:</a:t>
            </a:r>
          </a:p>
          <a:p>
            <a:pPr marL="732526" lvl="1" indent="-342900">
              <a:buFont typeface="+mj-lt"/>
              <a:buAutoNum type="arabicPeriod"/>
            </a:pPr>
            <a:r>
              <a:rPr lang="en-US" sz="1200" dirty="0">
                <a:solidFill>
                  <a:srgbClr val="000000"/>
                </a:solidFill>
                <a:latin typeface="+mj-lt"/>
                <a:ea typeface="Calibri" panose="020F0502020204030204" pitchFamily="34" charset="0"/>
                <a:cs typeface="Calibri" panose="020F0502020204030204" pitchFamily="34" charset="0"/>
              </a:rPr>
              <a:t>DLP funding will be granted at the same level for a further 2 years in a refocused second phase (DLP Phase 2) </a:t>
            </a:r>
          </a:p>
          <a:p>
            <a:pPr marL="732526" lvl="1" indent="-342900">
              <a:buFont typeface="+mj-lt"/>
              <a:buAutoNum type="arabicPeriod"/>
            </a:pPr>
            <a:r>
              <a:rPr lang="en-US" sz="1200" dirty="0">
                <a:solidFill>
                  <a:srgbClr val="000000"/>
                </a:solidFill>
                <a:latin typeface="+mj-lt"/>
                <a:ea typeface="Calibri" panose="020F0502020204030204" pitchFamily="34" charset="0"/>
                <a:cs typeface="Calibri" panose="020F0502020204030204" pitchFamily="34" charset="0"/>
              </a:rPr>
              <a:t>All consortia and Networks will be expected to be involved with additional support provided where it is needed</a:t>
            </a:r>
          </a:p>
          <a:p>
            <a:pPr marL="732526" lvl="1" indent="-342900">
              <a:buFont typeface="+mj-lt"/>
              <a:buAutoNum type="arabicPeriod"/>
            </a:pPr>
            <a:r>
              <a:rPr lang="en-US" sz="1200" dirty="0">
                <a:solidFill>
                  <a:srgbClr val="000000"/>
                </a:solidFill>
                <a:latin typeface="+mj-lt"/>
                <a:ea typeface="Calibri" panose="020F0502020204030204" pitchFamily="34" charset="0"/>
                <a:cs typeface="Calibri" panose="020F0502020204030204" pitchFamily="34" charset="0"/>
              </a:rPr>
              <a:t>All Consortia and Networks will start DLP Phase 2 projects in September 2023 and all will be working towards a more focused and reduced set of KPIs related to LA priority KPIs and be expected to increase reach of children and young people significantly</a:t>
            </a:r>
          </a:p>
          <a:p>
            <a:pPr marL="389626" lvl="1" indent="0">
              <a:buNone/>
            </a:pPr>
            <a:r>
              <a:rPr lang="en-US" sz="1200" dirty="0">
                <a:solidFill>
                  <a:srgbClr val="000000"/>
                </a:solidFill>
                <a:latin typeface="+mj-lt"/>
                <a:ea typeface="Calibri" panose="020F0502020204030204" pitchFamily="34" charset="0"/>
                <a:cs typeface="Calibri" panose="020F0502020204030204" pitchFamily="34" charset="0"/>
              </a:rPr>
              <a:t>	e.g. </a:t>
            </a:r>
            <a:r>
              <a:rPr lang="en-US" sz="1200" b="1" dirty="0">
                <a:solidFill>
                  <a:srgbClr val="000000"/>
                </a:solidFill>
                <a:latin typeface="+mj-lt"/>
                <a:ea typeface="Calibri" panose="020F0502020204030204" pitchFamily="34" charset="0"/>
                <a:cs typeface="Calibri" panose="020F0502020204030204" pitchFamily="34" charset="0"/>
              </a:rPr>
              <a:t>For pupils with SEND support and EHCPS - </a:t>
            </a:r>
            <a:r>
              <a:rPr lang="en-US" sz="1200" dirty="0">
                <a:solidFill>
                  <a:srgbClr val="000000"/>
                </a:solidFill>
                <a:latin typeface="+mj-lt"/>
                <a:ea typeface="Calibri" panose="020F0502020204030204" pitchFamily="34" charset="0"/>
                <a:cs typeface="Calibri" panose="020F0502020204030204" pitchFamily="34" charset="0"/>
              </a:rPr>
              <a:t> Improving  Attendance, Reducing Suspensions, 	</a:t>
            </a:r>
            <a:r>
              <a:rPr lang="en-US" sz="1200" dirty="0">
                <a:latin typeface="+mj-lt"/>
                <a:ea typeface="Calibri" panose="020F0502020204030204" pitchFamily="34" charset="0"/>
                <a:cs typeface="Calibri" panose="020F0502020204030204" pitchFamily="34" charset="0"/>
              </a:rPr>
              <a:t>Improving performance in reading, writing and maths at KS1 &amp; KS2,    </a:t>
            </a:r>
            <a:r>
              <a:rPr lang="en-GB" sz="1200" dirty="0">
                <a:latin typeface="+mj-lt"/>
                <a:ea typeface="Calibri" panose="020F0502020204030204" pitchFamily="34" charset="0"/>
                <a:cs typeface="Calibri" panose="020F0502020204030204" pitchFamily="34" charset="0"/>
              </a:rPr>
              <a:t>Improving progress 8 scores, 	Reducing numbers of  key 	stage 3 and 4 pupils at risk  from becoming NEET)</a:t>
            </a:r>
            <a:r>
              <a:rPr lang="en-US" sz="1200" dirty="0">
                <a:latin typeface="+mj-lt"/>
                <a:ea typeface="Calibri" panose="020F0502020204030204" pitchFamily="34" charset="0"/>
                <a:cs typeface="Calibri" panose="020F0502020204030204" pitchFamily="34" charset="0"/>
              </a:rPr>
              <a:t> </a:t>
            </a:r>
            <a:endParaRPr lang="en-US" sz="1200" dirty="0">
              <a:solidFill>
                <a:srgbClr val="000000"/>
              </a:solidFill>
              <a:latin typeface="+mj-lt"/>
              <a:ea typeface="Calibri" panose="020F0502020204030204" pitchFamily="34" charset="0"/>
              <a:cs typeface="Calibri" panose="020F0502020204030204" pitchFamily="34" charset="0"/>
            </a:endParaRPr>
          </a:p>
          <a:p>
            <a:pPr marL="732526" lvl="1" indent="-342900">
              <a:buAutoNum type="arabicPeriod" startAt="4"/>
            </a:pPr>
            <a:r>
              <a:rPr lang="en-US" sz="1200" dirty="0">
                <a:latin typeface="+mj-lt"/>
                <a:ea typeface="Calibri" panose="020F0502020204030204" pitchFamily="34" charset="0"/>
                <a:cs typeface="Calibri" panose="020F0502020204030204" pitchFamily="34" charset="0"/>
              </a:rPr>
              <a:t>Consortia a</a:t>
            </a:r>
            <a:r>
              <a:rPr lang="en-US" sz="1200" dirty="0">
                <a:solidFill>
                  <a:srgbClr val="000000"/>
                </a:solidFill>
                <a:latin typeface="+mj-lt"/>
                <a:ea typeface="Calibri" panose="020F0502020204030204" pitchFamily="34" charset="0"/>
                <a:cs typeface="Calibri" panose="020F0502020204030204" pitchFamily="34" charset="0"/>
              </a:rPr>
              <a:t>nd Networks will be given SEND contextual data to identify which KPIS will be their priorities, and all will be directed to have at least one academic KPI and one related to Attendance</a:t>
            </a:r>
          </a:p>
          <a:p>
            <a:pPr marL="732526" lvl="1" indent="-342900">
              <a:buAutoNum type="arabicPeriod" startAt="4"/>
            </a:pPr>
            <a:r>
              <a:rPr lang="en-US" sz="1200" dirty="0">
                <a:solidFill>
                  <a:srgbClr val="000000"/>
                </a:solidFill>
                <a:latin typeface="+mj-lt"/>
                <a:ea typeface="Calibri" panose="020F0502020204030204" pitchFamily="34" charset="0"/>
                <a:cs typeface="Calibri" panose="020F0502020204030204" pitchFamily="34" charset="0"/>
              </a:rPr>
              <a:t>Additional support and monitoring will </a:t>
            </a:r>
            <a:r>
              <a:rPr lang="en-US" sz="1200" dirty="0">
                <a:latin typeface="+mj-lt"/>
                <a:ea typeface="Calibri" panose="020F0502020204030204" pitchFamily="34" charset="0"/>
                <a:cs typeface="Calibri" panose="020F0502020204030204" pitchFamily="34" charset="0"/>
              </a:rPr>
              <a:t>be provided </a:t>
            </a:r>
            <a:r>
              <a:rPr lang="en-US" sz="1200" dirty="0">
                <a:solidFill>
                  <a:srgbClr val="000000"/>
                </a:solidFill>
                <a:latin typeface="+mj-lt"/>
                <a:ea typeface="Calibri" panose="020F0502020204030204" pitchFamily="34" charset="0"/>
                <a:cs typeface="Calibri" panose="020F0502020204030204" pitchFamily="34" charset="0"/>
              </a:rPr>
              <a:t>for Phase 1 projects that have not yet evidenced significant impact on outcomes of CYP</a:t>
            </a:r>
          </a:p>
          <a:p>
            <a:pPr marL="732526" lvl="1" indent="-342900">
              <a:buAutoNum type="arabicPeriod" startAt="4"/>
            </a:pPr>
            <a:r>
              <a:rPr lang="en-US" sz="1200" dirty="0">
                <a:solidFill>
                  <a:srgbClr val="000000"/>
                </a:solidFill>
                <a:latin typeface="+mj-lt"/>
                <a:ea typeface="Calibri" panose="020F0502020204030204" pitchFamily="34" charset="0"/>
                <a:cs typeface="Calibri" panose="020F0502020204030204" pitchFamily="34" charset="0"/>
              </a:rPr>
              <a:t>Each DLP grouping will have a revised funding allocation agreed in line with their phase 2 project, whether building on phase one, or a new project</a:t>
            </a:r>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dirty="0"/>
              <a:t>PAGE </a:t>
            </a:r>
            <a:fld id="{45A89BE1-5792-4ACB-BF4C-7FAB88C6C5B7}" type="slidenum">
              <a:rPr lang="en-GB" smtClean="0"/>
              <a:pPr/>
              <a:t>14</a:t>
            </a:fld>
            <a:endParaRPr lang="en-GB" dirty="0"/>
          </a:p>
        </p:txBody>
      </p:sp>
    </p:spTree>
    <p:extLst>
      <p:ext uri="{BB962C8B-B14F-4D97-AF65-F5344CB8AC3E}">
        <p14:creationId xmlns:p14="http://schemas.microsoft.com/office/powerpoint/2010/main" val="342927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725-1357-12A3-0214-4F934AAAB0ED}"/>
              </a:ext>
            </a:extLst>
          </p:cNvPr>
          <p:cNvSpPr>
            <a:spLocks noGrp="1"/>
          </p:cNvSpPr>
          <p:nvPr>
            <p:ph type="title"/>
          </p:nvPr>
        </p:nvSpPr>
        <p:spPr/>
        <p:txBody>
          <a:bodyPr/>
          <a:lstStyle/>
          <a:p>
            <a:r>
              <a:rPr lang="en-GB" dirty="0">
                <a:latin typeface="+mj-lt"/>
                <a:ea typeface="Calibri" panose="020F0502020204030204" pitchFamily="34" charset="0"/>
                <a:cs typeface="Calibri" panose="020F0502020204030204" pitchFamily="34" charset="0"/>
              </a:rPr>
              <a:t>Implementation of Phase 2</a:t>
            </a:r>
          </a:p>
        </p:txBody>
      </p:sp>
      <p:sp>
        <p:nvSpPr>
          <p:cNvPr id="3" name="Content Placeholder 2">
            <a:extLst>
              <a:ext uri="{FF2B5EF4-FFF2-40B4-BE49-F238E27FC236}">
                <a16:creationId xmlns:a16="http://schemas.microsoft.com/office/drawing/2014/main" id="{55374AF3-1051-12A2-9DBA-DF5BB51DFCB6}"/>
              </a:ext>
            </a:extLst>
          </p:cNvPr>
          <p:cNvSpPr>
            <a:spLocks noGrp="1"/>
          </p:cNvSpPr>
          <p:nvPr>
            <p:ph idx="1"/>
          </p:nvPr>
        </p:nvSpPr>
        <p:spPr>
          <a:xfrm>
            <a:off x="457200" y="706930"/>
            <a:ext cx="8229600" cy="3085491"/>
          </a:xfrm>
        </p:spPr>
        <p:txBody>
          <a:bodyPr lIns="91440" tIns="45720" rIns="91440" bIns="45720" anchor="t">
            <a:normAutofit lnSpcReduction="10000"/>
          </a:bodyPr>
          <a:lstStyle/>
          <a:p>
            <a:pPr marL="342900" indent="-342900">
              <a:buAutoNum type="arabicPeriod"/>
            </a:pPr>
            <a:r>
              <a:rPr lang="en-US" sz="1500" dirty="0">
                <a:latin typeface="+mj-lt"/>
                <a:ea typeface="Calibri" panose="020F0502020204030204" pitchFamily="34" charset="0"/>
                <a:cs typeface="Calibri" panose="020F0502020204030204" pitchFamily="34" charset="0"/>
              </a:rPr>
              <a:t>Identify and agree the Local Authority Priorities through a presentation of SEND performance and outcomes data based on BCC vs Stat Neighbours vs West Midlands vs National </a:t>
            </a:r>
          </a:p>
          <a:p>
            <a:pPr marL="342900" indent="-342900">
              <a:buAutoNum type="arabicPeriod"/>
            </a:pPr>
            <a:r>
              <a:rPr lang="en-US" sz="1500" dirty="0">
                <a:latin typeface="+mj-lt"/>
                <a:ea typeface="Calibri" panose="020F0502020204030204" pitchFamily="34" charset="0"/>
                <a:cs typeface="Calibri" panose="020F0502020204030204" pitchFamily="34" charset="0"/>
              </a:rPr>
              <a:t>Communicate the rationale, process and timelines for DLP Phase 2 to all consortia and network leads March 2023 </a:t>
            </a:r>
          </a:p>
          <a:p>
            <a:pPr marL="342900" indent="-342900">
              <a:buAutoNum type="arabicPeriod"/>
            </a:pPr>
            <a:r>
              <a:rPr lang="en-US" sz="1500" dirty="0">
                <a:latin typeface="+mj-lt"/>
                <a:ea typeface="Calibri" panose="020F0502020204030204" pitchFamily="34" charset="0"/>
                <a:cs typeface="Calibri" panose="020F0502020204030204" pitchFamily="34" charset="0"/>
              </a:rPr>
              <a:t>Internal and External roadshow by DCS &amp; Director of SEND &amp; Inclusion to share Local Authority SEND data and LA priorities (April 2023) and to communicate, to all key leaders across the Local Authority and Schools, the rationale, process and timelines of DLP Phase 2.</a:t>
            </a:r>
          </a:p>
          <a:p>
            <a:pPr marL="342900" indent="-342900">
              <a:buAutoNum type="arabicPeriod"/>
            </a:pPr>
            <a:r>
              <a:rPr lang="en-US" sz="1500" dirty="0">
                <a:latin typeface="+mj-lt"/>
                <a:ea typeface="Calibri" panose="020F0502020204030204" pitchFamily="34" charset="0"/>
                <a:cs typeface="Calibri" panose="020F0502020204030204" pitchFamily="34" charset="0"/>
              </a:rPr>
              <a:t>DLP/Inclusion Headteacher Conference June 2023</a:t>
            </a:r>
          </a:p>
          <a:p>
            <a:pPr marL="342900" indent="-342900">
              <a:buFont typeface="Wingdings" pitchFamily="2" charset="2"/>
              <a:buAutoNum type="arabicPeriod"/>
            </a:pPr>
            <a:r>
              <a:rPr lang="en-US" sz="1500" b="0" i="0" dirty="0">
                <a:solidFill>
                  <a:srgbClr val="000000"/>
                </a:solidFill>
                <a:effectLst/>
                <a:latin typeface="+mj-lt"/>
                <a:ea typeface="Calibri" panose="020F0502020204030204" pitchFamily="34" charset="0"/>
                <a:cs typeface="Calibri" panose="020F0502020204030204" pitchFamily="34" charset="0"/>
              </a:rPr>
              <a:t>DLP project proposals will be submitted for approval by the reference group by 26</a:t>
            </a:r>
            <a:r>
              <a:rPr lang="en-US" sz="1500" b="0" i="0" baseline="30000" dirty="0">
                <a:solidFill>
                  <a:srgbClr val="000000"/>
                </a:solidFill>
                <a:effectLst/>
                <a:latin typeface="+mj-lt"/>
                <a:ea typeface="Calibri" panose="020F0502020204030204" pitchFamily="34" charset="0"/>
                <a:cs typeface="Calibri" panose="020F0502020204030204" pitchFamily="34" charset="0"/>
              </a:rPr>
              <a:t>th</a:t>
            </a:r>
            <a:r>
              <a:rPr lang="en-US" sz="1500" b="0" i="0" dirty="0">
                <a:solidFill>
                  <a:srgbClr val="000000"/>
                </a:solidFill>
                <a:effectLst/>
                <a:latin typeface="+mj-lt"/>
                <a:ea typeface="Calibri" panose="020F0502020204030204" pitchFamily="34" charset="0"/>
                <a:cs typeface="Calibri" panose="020F0502020204030204" pitchFamily="34" charset="0"/>
              </a:rPr>
              <a:t> of May 2023 and all will be approved by July 24</a:t>
            </a:r>
            <a:r>
              <a:rPr lang="en-US" sz="1500" b="0" i="0" baseline="30000" dirty="0">
                <a:solidFill>
                  <a:srgbClr val="000000"/>
                </a:solidFill>
                <a:effectLst/>
                <a:latin typeface="+mj-lt"/>
                <a:ea typeface="Calibri" panose="020F0502020204030204" pitchFamily="34" charset="0"/>
                <a:cs typeface="Calibri" panose="020F0502020204030204" pitchFamily="34" charset="0"/>
              </a:rPr>
              <a:t>th</a:t>
            </a:r>
            <a:r>
              <a:rPr lang="en-US" sz="1500" b="0" i="0" dirty="0">
                <a:solidFill>
                  <a:srgbClr val="000000"/>
                </a:solidFill>
                <a:effectLst/>
                <a:latin typeface="+mj-lt"/>
                <a:ea typeface="Calibri" panose="020F0502020204030204" pitchFamily="34" charset="0"/>
                <a:cs typeface="Calibri" panose="020F0502020204030204" pitchFamily="34" charset="0"/>
              </a:rPr>
              <a:t> 2023 with funding allocated for September 2023 start.</a:t>
            </a:r>
          </a:p>
          <a:p>
            <a:pPr marL="342900" indent="-342900">
              <a:buAutoNum type="arabicPeriod"/>
            </a:pPr>
            <a:endParaRPr lang="en-GB" sz="1500" dirty="0">
              <a:latin typeface="Arial Nova"/>
            </a:endParaRPr>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dirty="0"/>
              <a:t>PAGE </a:t>
            </a:r>
            <a:fld id="{45A89BE1-5792-4ACB-BF4C-7FAB88C6C5B7}" type="slidenum">
              <a:rPr lang="en-GB" smtClean="0"/>
              <a:pPr/>
              <a:t>15</a:t>
            </a:fld>
            <a:endParaRPr lang="en-GB" dirty="0"/>
          </a:p>
        </p:txBody>
      </p:sp>
    </p:spTree>
    <p:extLst>
      <p:ext uri="{BB962C8B-B14F-4D97-AF65-F5344CB8AC3E}">
        <p14:creationId xmlns:p14="http://schemas.microsoft.com/office/powerpoint/2010/main" val="34329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725-1357-12A3-0214-4F934AAAB0ED}"/>
              </a:ext>
            </a:extLst>
          </p:cNvPr>
          <p:cNvSpPr>
            <a:spLocks noGrp="1"/>
          </p:cNvSpPr>
          <p:nvPr>
            <p:ph type="title"/>
          </p:nvPr>
        </p:nvSpPr>
        <p:spPr/>
        <p:txBody>
          <a:bodyPr>
            <a:normAutofit/>
          </a:bodyPr>
          <a:lstStyle/>
          <a:p>
            <a:r>
              <a:rPr lang="en-GB" sz="2800" dirty="0"/>
              <a:t>Timelines slide </a:t>
            </a:r>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sz="1000" dirty="0"/>
              <a:t>PAGE </a:t>
            </a:r>
            <a:fld id="{45A89BE1-5792-4ACB-BF4C-7FAB88C6C5B7}" type="slidenum">
              <a:rPr lang="en-GB" sz="1000" smtClean="0"/>
              <a:pPr/>
              <a:t>16</a:t>
            </a:fld>
            <a:endParaRPr lang="en-GB" sz="1000" dirty="0"/>
          </a:p>
        </p:txBody>
      </p:sp>
      <p:sp>
        <p:nvSpPr>
          <p:cNvPr id="9" name="TextBox 8" descr="Phase 2 Proposals&#10;Submission&#10;">
            <a:extLst>
              <a:ext uri="{FF2B5EF4-FFF2-40B4-BE49-F238E27FC236}">
                <a16:creationId xmlns:a16="http://schemas.microsoft.com/office/drawing/2014/main" id="{53D854A2-B1F2-9418-483E-EA2E70C3D21D}"/>
              </a:ext>
              <a:ext uri="{C183D7F6-B498-43B3-948B-1728B52AA6E4}">
                <adec:decorative xmlns:adec="http://schemas.microsoft.com/office/drawing/2017/decorative" val="0"/>
              </a:ext>
            </a:extLst>
          </p:cNvPr>
          <p:cNvSpPr txBox="1"/>
          <p:nvPr/>
        </p:nvSpPr>
        <p:spPr>
          <a:xfrm>
            <a:off x="2768790" y="2127849"/>
            <a:ext cx="1181734" cy="369332"/>
          </a:xfrm>
          <a:prstGeom prst="rect">
            <a:avLst/>
          </a:prstGeom>
          <a:noFill/>
        </p:spPr>
        <p:txBody>
          <a:bodyPr wrap="none" rtlCol="0">
            <a:spAutoFit/>
          </a:bodyPr>
          <a:lstStyle/>
          <a:p>
            <a:r>
              <a:rPr lang="en-US" sz="900" b="1" dirty="0">
                <a:solidFill>
                  <a:srgbClr val="0070C0"/>
                </a:solidFill>
              </a:rPr>
              <a:t>Phase 2 Proposals</a:t>
            </a:r>
          </a:p>
          <a:p>
            <a:r>
              <a:rPr lang="en-US" sz="900" b="1" dirty="0">
                <a:solidFill>
                  <a:srgbClr val="0070C0"/>
                </a:solidFill>
              </a:rPr>
              <a:t>Submission</a:t>
            </a:r>
            <a:endParaRPr lang="en-GB" sz="900" b="1" dirty="0">
              <a:solidFill>
                <a:srgbClr val="0070C0"/>
              </a:solidFill>
            </a:endParaRPr>
          </a:p>
        </p:txBody>
      </p:sp>
      <p:sp>
        <p:nvSpPr>
          <p:cNvPr id="21" name="TextBox 20" descr="Phase 2 Proposals Reviews&#10;">
            <a:extLst>
              <a:ext uri="{FF2B5EF4-FFF2-40B4-BE49-F238E27FC236}">
                <a16:creationId xmlns:a16="http://schemas.microsoft.com/office/drawing/2014/main" id="{1AB56FD1-6812-1A30-0145-7118A4041086}"/>
              </a:ext>
              <a:ext uri="{C183D7F6-B498-43B3-948B-1728B52AA6E4}">
                <adec:decorative xmlns:adec="http://schemas.microsoft.com/office/drawing/2017/decorative" val="0"/>
              </a:ext>
            </a:extLst>
          </p:cNvPr>
          <p:cNvSpPr txBox="1"/>
          <p:nvPr/>
        </p:nvSpPr>
        <p:spPr>
          <a:xfrm>
            <a:off x="5177133" y="2093494"/>
            <a:ext cx="1854076" cy="230832"/>
          </a:xfrm>
          <a:prstGeom prst="rect">
            <a:avLst/>
          </a:prstGeom>
          <a:noFill/>
        </p:spPr>
        <p:txBody>
          <a:bodyPr wrap="square" rtlCol="0">
            <a:spAutoFit/>
          </a:bodyPr>
          <a:lstStyle/>
          <a:p>
            <a:r>
              <a:rPr lang="en-US" sz="900" b="1" dirty="0">
                <a:solidFill>
                  <a:srgbClr val="0070C0"/>
                </a:solidFill>
              </a:rPr>
              <a:t>Phase 2 Proposals Reviews</a:t>
            </a:r>
            <a:endParaRPr lang="en-GB" sz="900" b="1" dirty="0">
              <a:solidFill>
                <a:srgbClr val="0070C0"/>
              </a:solidFill>
            </a:endParaRPr>
          </a:p>
        </p:txBody>
      </p:sp>
      <p:sp>
        <p:nvSpPr>
          <p:cNvPr id="25" name="TextBox 24" descr="Phase 2 Roadshows&#10;">
            <a:extLst>
              <a:ext uri="{FF2B5EF4-FFF2-40B4-BE49-F238E27FC236}">
                <a16:creationId xmlns:a16="http://schemas.microsoft.com/office/drawing/2014/main" id="{F1F6F1FF-A540-4AD4-9223-E373E529CE3B}"/>
              </a:ext>
              <a:ext uri="{C183D7F6-B498-43B3-948B-1728B52AA6E4}">
                <adec:decorative xmlns:adec="http://schemas.microsoft.com/office/drawing/2017/decorative" val="0"/>
              </a:ext>
            </a:extLst>
          </p:cNvPr>
          <p:cNvSpPr txBox="1"/>
          <p:nvPr/>
        </p:nvSpPr>
        <p:spPr>
          <a:xfrm>
            <a:off x="1297506" y="2075175"/>
            <a:ext cx="1268296" cy="230832"/>
          </a:xfrm>
          <a:prstGeom prst="rect">
            <a:avLst/>
          </a:prstGeom>
          <a:noFill/>
        </p:spPr>
        <p:txBody>
          <a:bodyPr wrap="none" rtlCol="0">
            <a:spAutoFit/>
          </a:bodyPr>
          <a:lstStyle/>
          <a:p>
            <a:r>
              <a:rPr lang="en-US" sz="900" b="1" dirty="0">
                <a:solidFill>
                  <a:srgbClr val="C00000"/>
                </a:solidFill>
              </a:rPr>
              <a:t>Phase 2 Roadshows</a:t>
            </a:r>
            <a:endParaRPr lang="en-GB" sz="900" b="1" dirty="0">
              <a:solidFill>
                <a:srgbClr val="C00000"/>
              </a:solidFill>
            </a:endParaRPr>
          </a:p>
        </p:txBody>
      </p:sp>
      <p:cxnSp>
        <p:nvCxnSpPr>
          <p:cNvPr id="5" name="Straight Arrow Connector 4">
            <a:extLst>
              <a:ext uri="{FF2B5EF4-FFF2-40B4-BE49-F238E27FC236}">
                <a16:creationId xmlns:a16="http://schemas.microsoft.com/office/drawing/2014/main" id="{ACB42BDD-CCCC-35C7-ED04-CFE052F6AF1C}"/>
              </a:ext>
              <a:ext uri="{C183D7F6-B498-43B3-948B-1728B52AA6E4}">
                <adec:decorative xmlns:adec="http://schemas.microsoft.com/office/drawing/2017/decorative" val="1"/>
              </a:ext>
            </a:extLst>
          </p:cNvPr>
          <p:cNvCxnSpPr>
            <a:cxnSpLocks/>
          </p:cNvCxnSpPr>
          <p:nvPr/>
        </p:nvCxnSpPr>
        <p:spPr>
          <a:xfrm>
            <a:off x="457200" y="1998855"/>
            <a:ext cx="8513841" cy="0"/>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4FD5906-9A57-19E4-FFCB-BED9622E920A}"/>
              </a:ext>
              <a:ext uri="{C183D7F6-B498-43B3-948B-1728B52AA6E4}">
                <adec:decorative xmlns:adec="http://schemas.microsoft.com/office/drawing/2017/decorative" val="1"/>
              </a:ext>
            </a:extLst>
          </p:cNvPr>
          <p:cNvSpPr/>
          <p:nvPr/>
        </p:nvSpPr>
        <p:spPr>
          <a:xfrm>
            <a:off x="680329" y="1908442"/>
            <a:ext cx="189191" cy="193133"/>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solidFill>
                <a:sysClr val="windowText" lastClr="000000"/>
              </a:solidFill>
            </a:endParaRPr>
          </a:p>
        </p:txBody>
      </p:sp>
      <p:sp>
        <p:nvSpPr>
          <p:cNvPr id="11" name="TextBox 10" descr="Phase 2&#10;Workshop&#10;">
            <a:extLst>
              <a:ext uri="{FF2B5EF4-FFF2-40B4-BE49-F238E27FC236}">
                <a16:creationId xmlns:a16="http://schemas.microsoft.com/office/drawing/2014/main" id="{683E66F6-BB5B-4A2D-FBE6-0CEF914AF577}"/>
              </a:ext>
              <a:ext uri="{C183D7F6-B498-43B3-948B-1728B52AA6E4}">
                <adec:decorative xmlns:adec="http://schemas.microsoft.com/office/drawing/2017/decorative" val="0"/>
              </a:ext>
            </a:extLst>
          </p:cNvPr>
          <p:cNvSpPr txBox="1"/>
          <p:nvPr/>
        </p:nvSpPr>
        <p:spPr>
          <a:xfrm>
            <a:off x="503419" y="2070307"/>
            <a:ext cx="702673" cy="351154"/>
          </a:xfrm>
          <a:prstGeom prst="rect">
            <a:avLst/>
          </a:prstGeom>
          <a:noFill/>
        </p:spPr>
        <p:txBody>
          <a:bodyPr wrap="none" rtlCol="0">
            <a:spAutoFit/>
          </a:bodyPr>
          <a:lstStyle/>
          <a:p>
            <a:r>
              <a:rPr lang="en-US" sz="800" b="1" dirty="0">
                <a:solidFill>
                  <a:srgbClr val="0070C0"/>
                </a:solidFill>
              </a:rPr>
              <a:t>Phase 2</a:t>
            </a:r>
          </a:p>
          <a:p>
            <a:r>
              <a:rPr lang="en-US" sz="800" b="1" dirty="0">
                <a:solidFill>
                  <a:srgbClr val="0070C0"/>
                </a:solidFill>
              </a:rPr>
              <a:t>Workshop</a:t>
            </a:r>
            <a:endParaRPr lang="en-GB" sz="800" b="1" dirty="0">
              <a:solidFill>
                <a:srgbClr val="0070C0"/>
              </a:solidFill>
            </a:endParaRPr>
          </a:p>
        </p:txBody>
      </p:sp>
      <p:sp>
        <p:nvSpPr>
          <p:cNvPr id="12" name="TextBox 11" descr="22/03&#10;">
            <a:extLst>
              <a:ext uri="{FF2B5EF4-FFF2-40B4-BE49-F238E27FC236}">
                <a16:creationId xmlns:a16="http://schemas.microsoft.com/office/drawing/2014/main" id="{008B858E-1996-9AEC-1DBA-273A14790A38}"/>
              </a:ext>
              <a:ext uri="{C183D7F6-B498-43B3-948B-1728B52AA6E4}">
                <adec:decorative xmlns:adec="http://schemas.microsoft.com/office/drawing/2017/decorative" val="0"/>
              </a:ext>
            </a:extLst>
          </p:cNvPr>
          <p:cNvSpPr txBox="1"/>
          <p:nvPr/>
        </p:nvSpPr>
        <p:spPr>
          <a:xfrm>
            <a:off x="572840" y="1719104"/>
            <a:ext cx="444352" cy="215444"/>
          </a:xfrm>
          <a:prstGeom prst="rect">
            <a:avLst/>
          </a:prstGeom>
          <a:noFill/>
        </p:spPr>
        <p:txBody>
          <a:bodyPr wrap="none" rtlCol="0">
            <a:spAutoFit/>
          </a:bodyPr>
          <a:lstStyle/>
          <a:p>
            <a:r>
              <a:rPr lang="en-US" sz="800" dirty="0">
                <a:solidFill>
                  <a:srgbClr val="0070C0"/>
                </a:solidFill>
              </a:rPr>
              <a:t>22/03</a:t>
            </a:r>
            <a:endParaRPr lang="en-GB" sz="800" dirty="0">
              <a:solidFill>
                <a:srgbClr val="0070C0"/>
              </a:solidFill>
            </a:endParaRPr>
          </a:p>
        </p:txBody>
      </p:sp>
      <p:sp>
        <p:nvSpPr>
          <p:cNvPr id="13" name="Oval 12">
            <a:extLst>
              <a:ext uri="{FF2B5EF4-FFF2-40B4-BE49-F238E27FC236}">
                <a16:creationId xmlns:a16="http://schemas.microsoft.com/office/drawing/2014/main" id="{820154DA-7A13-5990-03C2-C6DC9CD742D0}"/>
              </a:ext>
              <a:ext uri="{C183D7F6-B498-43B3-948B-1728B52AA6E4}">
                <adec:decorative xmlns:adec="http://schemas.microsoft.com/office/drawing/2017/decorative" val="1"/>
              </a:ext>
            </a:extLst>
          </p:cNvPr>
          <p:cNvSpPr/>
          <p:nvPr/>
        </p:nvSpPr>
        <p:spPr>
          <a:xfrm>
            <a:off x="1590679" y="1902441"/>
            <a:ext cx="189191" cy="193133"/>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solidFill>
                <a:sysClr val="windowText" lastClr="000000"/>
              </a:solidFill>
            </a:endParaRPr>
          </a:p>
        </p:txBody>
      </p:sp>
      <p:sp>
        <p:nvSpPr>
          <p:cNvPr id="14" name="TextBox 13" descr="18/04&#10;">
            <a:extLst>
              <a:ext uri="{FF2B5EF4-FFF2-40B4-BE49-F238E27FC236}">
                <a16:creationId xmlns:a16="http://schemas.microsoft.com/office/drawing/2014/main" id="{43C5507B-714D-B337-BD10-8BC8DADF748B}"/>
              </a:ext>
              <a:ext uri="{C183D7F6-B498-43B3-948B-1728B52AA6E4}">
                <adec:decorative xmlns:adec="http://schemas.microsoft.com/office/drawing/2017/decorative" val="0"/>
              </a:ext>
            </a:extLst>
          </p:cNvPr>
          <p:cNvSpPr txBox="1"/>
          <p:nvPr/>
        </p:nvSpPr>
        <p:spPr>
          <a:xfrm>
            <a:off x="1486103" y="1732583"/>
            <a:ext cx="444352" cy="215444"/>
          </a:xfrm>
          <a:prstGeom prst="rect">
            <a:avLst/>
          </a:prstGeom>
          <a:noFill/>
        </p:spPr>
        <p:txBody>
          <a:bodyPr wrap="none" rtlCol="0">
            <a:spAutoFit/>
          </a:bodyPr>
          <a:lstStyle/>
          <a:p>
            <a:r>
              <a:rPr lang="en-US" sz="800" dirty="0">
                <a:solidFill>
                  <a:schemeClr val="accent1">
                    <a:lumMod val="60000"/>
                    <a:lumOff val="40000"/>
                  </a:schemeClr>
                </a:solidFill>
              </a:rPr>
              <a:t>18/04</a:t>
            </a:r>
            <a:endParaRPr lang="en-GB" sz="800" dirty="0">
              <a:solidFill>
                <a:schemeClr val="accent1">
                  <a:lumMod val="60000"/>
                  <a:lumOff val="40000"/>
                </a:schemeClr>
              </a:solidFill>
            </a:endParaRPr>
          </a:p>
        </p:txBody>
      </p:sp>
      <p:sp>
        <p:nvSpPr>
          <p:cNvPr id="17" name="Oval 16">
            <a:extLst>
              <a:ext uri="{FF2B5EF4-FFF2-40B4-BE49-F238E27FC236}">
                <a16:creationId xmlns:a16="http://schemas.microsoft.com/office/drawing/2014/main" id="{E47143AC-96C9-C8FE-F42E-970685DD7AA3}"/>
              </a:ext>
              <a:ext uri="{C183D7F6-B498-43B3-948B-1728B52AA6E4}">
                <adec:decorative xmlns:adec="http://schemas.microsoft.com/office/drawing/2017/decorative" val="1"/>
              </a:ext>
            </a:extLst>
          </p:cNvPr>
          <p:cNvSpPr/>
          <p:nvPr/>
        </p:nvSpPr>
        <p:spPr>
          <a:xfrm>
            <a:off x="2007314" y="1902441"/>
            <a:ext cx="189191" cy="193133"/>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solidFill>
                <a:sysClr val="windowText" lastClr="000000"/>
              </a:solidFill>
            </a:endParaRPr>
          </a:p>
        </p:txBody>
      </p:sp>
      <p:sp>
        <p:nvSpPr>
          <p:cNvPr id="18" name="TextBox 17" descr="19/04&#10;">
            <a:extLst>
              <a:ext uri="{FF2B5EF4-FFF2-40B4-BE49-F238E27FC236}">
                <a16:creationId xmlns:a16="http://schemas.microsoft.com/office/drawing/2014/main" id="{4CCC175B-F492-2E9D-DDB9-E96C74BDFFB8}"/>
              </a:ext>
              <a:ext uri="{C183D7F6-B498-43B3-948B-1728B52AA6E4}">
                <adec:decorative xmlns:adec="http://schemas.microsoft.com/office/drawing/2017/decorative" val="0"/>
              </a:ext>
            </a:extLst>
          </p:cNvPr>
          <p:cNvSpPr txBox="1"/>
          <p:nvPr/>
        </p:nvSpPr>
        <p:spPr>
          <a:xfrm>
            <a:off x="1895375" y="1729402"/>
            <a:ext cx="444352" cy="215444"/>
          </a:xfrm>
          <a:prstGeom prst="rect">
            <a:avLst/>
          </a:prstGeom>
          <a:noFill/>
        </p:spPr>
        <p:txBody>
          <a:bodyPr wrap="none" rtlCol="0">
            <a:spAutoFit/>
          </a:bodyPr>
          <a:lstStyle/>
          <a:p>
            <a:r>
              <a:rPr lang="en-US" sz="800" dirty="0">
                <a:solidFill>
                  <a:schemeClr val="accent1">
                    <a:lumMod val="60000"/>
                    <a:lumOff val="40000"/>
                  </a:schemeClr>
                </a:solidFill>
              </a:rPr>
              <a:t>19/04</a:t>
            </a:r>
            <a:endParaRPr lang="en-GB" sz="800" dirty="0">
              <a:solidFill>
                <a:schemeClr val="accent1">
                  <a:lumMod val="60000"/>
                  <a:lumOff val="40000"/>
                </a:schemeClr>
              </a:solidFill>
            </a:endParaRPr>
          </a:p>
        </p:txBody>
      </p:sp>
      <p:sp>
        <p:nvSpPr>
          <p:cNvPr id="19" name="Oval 18">
            <a:extLst>
              <a:ext uri="{FF2B5EF4-FFF2-40B4-BE49-F238E27FC236}">
                <a16:creationId xmlns:a16="http://schemas.microsoft.com/office/drawing/2014/main" id="{E4B53F70-0598-1568-D6E8-190F0E47C488}"/>
              </a:ext>
              <a:ext uri="{C183D7F6-B498-43B3-948B-1728B52AA6E4}">
                <adec:decorative xmlns:adec="http://schemas.microsoft.com/office/drawing/2017/decorative" val="1"/>
              </a:ext>
            </a:extLst>
          </p:cNvPr>
          <p:cNvSpPr/>
          <p:nvPr/>
        </p:nvSpPr>
        <p:spPr>
          <a:xfrm>
            <a:off x="3163124" y="1900361"/>
            <a:ext cx="189191" cy="193133"/>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solidFill>
                <a:sysClr val="windowText" lastClr="000000"/>
              </a:solidFill>
            </a:endParaRPr>
          </a:p>
        </p:txBody>
      </p:sp>
      <p:sp>
        <p:nvSpPr>
          <p:cNvPr id="27" name="TextBox 26" descr="26/05&#10;">
            <a:extLst>
              <a:ext uri="{FF2B5EF4-FFF2-40B4-BE49-F238E27FC236}">
                <a16:creationId xmlns:a16="http://schemas.microsoft.com/office/drawing/2014/main" id="{5BA9CCB3-CA66-6E5B-EABA-75D2187D8131}"/>
              </a:ext>
              <a:ext uri="{C183D7F6-B498-43B3-948B-1728B52AA6E4}">
                <adec:decorative xmlns:adec="http://schemas.microsoft.com/office/drawing/2017/decorative" val="0"/>
              </a:ext>
            </a:extLst>
          </p:cNvPr>
          <p:cNvSpPr txBox="1"/>
          <p:nvPr/>
        </p:nvSpPr>
        <p:spPr>
          <a:xfrm>
            <a:off x="3055175" y="1734270"/>
            <a:ext cx="444352" cy="215444"/>
          </a:xfrm>
          <a:prstGeom prst="rect">
            <a:avLst/>
          </a:prstGeom>
          <a:noFill/>
        </p:spPr>
        <p:txBody>
          <a:bodyPr wrap="none" rtlCol="0">
            <a:spAutoFit/>
          </a:bodyPr>
          <a:lstStyle/>
          <a:p>
            <a:r>
              <a:rPr lang="en-US" sz="800" dirty="0">
                <a:solidFill>
                  <a:srgbClr val="0070C0"/>
                </a:solidFill>
              </a:rPr>
              <a:t>26/05</a:t>
            </a:r>
            <a:endParaRPr lang="en-GB" sz="800" dirty="0">
              <a:solidFill>
                <a:srgbClr val="0070C0"/>
              </a:solidFill>
            </a:endParaRPr>
          </a:p>
        </p:txBody>
      </p:sp>
      <p:sp>
        <p:nvSpPr>
          <p:cNvPr id="16" name="Rectangle 15">
            <a:extLst>
              <a:ext uri="{FF2B5EF4-FFF2-40B4-BE49-F238E27FC236}">
                <a16:creationId xmlns:a16="http://schemas.microsoft.com/office/drawing/2014/main" id="{AEDDBD74-AEA7-64E6-C003-C6CD51E4782D}"/>
              </a:ext>
              <a:ext uri="{C183D7F6-B498-43B3-948B-1728B52AA6E4}">
                <adec:decorative xmlns:adec="http://schemas.microsoft.com/office/drawing/2017/decorative" val="1"/>
              </a:ext>
            </a:extLst>
          </p:cNvPr>
          <p:cNvSpPr/>
          <p:nvPr/>
        </p:nvSpPr>
        <p:spPr>
          <a:xfrm>
            <a:off x="4572000" y="1874132"/>
            <a:ext cx="2144876" cy="227443"/>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p>
        </p:txBody>
      </p:sp>
      <p:sp>
        <p:nvSpPr>
          <p:cNvPr id="28" name="TextBox 27" descr="DLP Phase 2&#10;commences&#10;">
            <a:extLst>
              <a:ext uri="{FF2B5EF4-FFF2-40B4-BE49-F238E27FC236}">
                <a16:creationId xmlns:a16="http://schemas.microsoft.com/office/drawing/2014/main" id="{635738F9-F0F0-9475-B39C-0DC9AFE19110}"/>
              </a:ext>
              <a:ext uri="{C183D7F6-B498-43B3-948B-1728B52AA6E4}">
                <adec:decorative xmlns:adec="http://schemas.microsoft.com/office/drawing/2017/decorative" val="0"/>
              </a:ext>
            </a:extLst>
          </p:cNvPr>
          <p:cNvSpPr txBox="1"/>
          <p:nvPr/>
        </p:nvSpPr>
        <p:spPr>
          <a:xfrm>
            <a:off x="7529236" y="2112698"/>
            <a:ext cx="859531" cy="369332"/>
          </a:xfrm>
          <a:prstGeom prst="rect">
            <a:avLst/>
          </a:prstGeom>
          <a:noFill/>
        </p:spPr>
        <p:txBody>
          <a:bodyPr wrap="none" rtlCol="0">
            <a:spAutoFit/>
          </a:bodyPr>
          <a:lstStyle/>
          <a:p>
            <a:r>
              <a:rPr lang="en-US" sz="900" b="1" dirty="0">
                <a:solidFill>
                  <a:srgbClr val="0070C0"/>
                </a:solidFill>
              </a:rPr>
              <a:t>DLP Phase 2</a:t>
            </a:r>
          </a:p>
          <a:p>
            <a:r>
              <a:rPr lang="en-US" sz="900" b="1" dirty="0">
                <a:solidFill>
                  <a:srgbClr val="0070C0"/>
                </a:solidFill>
              </a:rPr>
              <a:t>commences</a:t>
            </a:r>
            <a:endParaRPr lang="en-GB" sz="900" b="1" dirty="0">
              <a:solidFill>
                <a:srgbClr val="0070C0"/>
              </a:solidFill>
            </a:endParaRPr>
          </a:p>
        </p:txBody>
      </p:sp>
      <p:sp>
        <p:nvSpPr>
          <p:cNvPr id="29" name="Oval 28">
            <a:extLst>
              <a:ext uri="{FF2B5EF4-FFF2-40B4-BE49-F238E27FC236}">
                <a16:creationId xmlns:a16="http://schemas.microsoft.com/office/drawing/2014/main" id="{CC3510C4-A9D0-C698-C7CB-EDBB1B900676}"/>
              </a:ext>
              <a:ext uri="{C183D7F6-B498-43B3-948B-1728B52AA6E4}">
                <adec:decorative xmlns:adec="http://schemas.microsoft.com/office/drawing/2017/decorative" val="1"/>
              </a:ext>
            </a:extLst>
          </p:cNvPr>
          <p:cNvSpPr/>
          <p:nvPr/>
        </p:nvSpPr>
        <p:spPr>
          <a:xfrm>
            <a:off x="7822332" y="1908441"/>
            <a:ext cx="189191" cy="193133"/>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solidFill>
                <a:sysClr val="windowText" lastClr="000000"/>
              </a:solidFill>
            </a:endParaRPr>
          </a:p>
        </p:txBody>
      </p:sp>
      <p:sp>
        <p:nvSpPr>
          <p:cNvPr id="30" name="TextBox 29" descr="04/09&#10;">
            <a:extLst>
              <a:ext uri="{FF2B5EF4-FFF2-40B4-BE49-F238E27FC236}">
                <a16:creationId xmlns:a16="http://schemas.microsoft.com/office/drawing/2014/main" id="{1F5D3543-2FB6-8094-390A-67D2463593BC}"/>
              </a:ext>
              <a:ext uri="{C183D7F6-B498-43B3-948B-1728B52AA6E4}">
                <adec:decorative xmlns:adec="http://schemas.microsoft.com/office/drawing/2017/decorative" val="0"/>
              </a:ext>
            </a:extLst>
          </p:cNvPr>
          <p:cNvSpPr txBox="1"/>
          <p:nvPr/>
        </p:nvSpPr>
        <p:spPr>
          <a:xfrm>
            <a:off x="7712379" y="1711083"/>
            <a:ext cx="444352" cy="215444"/>
          </a:xfrm>
          <a:prstGeom prst="rect">
            <a:avLst/>
          </a:prstGeom>
          <a:noFill/>
        </p:spPr>
        <p:txBody>
          <a:bodyPr wrap="none" rtlCol="0">
            <a:spAutoFit/>
          </a:bodyPr>
          <a:lstStyle/>
          <a:p>
            <a:r>
              <a:rPr lang="en-US" sz="800" dirty="0">
                <a:solidFill>
                  <a:srgbClr val="0070C0"/>
                </a:solidFill>
              </a:rPr>
              <a:t>04/09</a:t>
            </a:r>
            <a:endParaRPr lang="en-GB" sz="800" dirty="0">
              <a:solidFill>
                <a:srgbClr val="0070C0"/>
              </a:solidFill>
            </a:endParaRPr>
          </a:p>
        </p:txBody>
      </p:sp>
      <p:sp>
        <p:nvSpPr>
          <p:cNvPr id="32" name="TextBox 31" descr="Dates TBC&#10;">
            <a:extLst>
              <a:ext uri="{FF2B5EF4-FFF2-40B4-BE49-F238E27FC236}">
                <a16:creationId xmlns:a16="http://schemas.microsoft.com/office/drawing/2014/main" id="{00994B7A-1742-6AED-6BF0-9E86B602634B}"/>
              </a:ext>
              <a:ext uri="{C183D7F6-B498-43B3-948B-1728B52AA6E4}">
                <adec:decorative xmlns:adec="http://schemas.microsoft.com/office/drawing/2017/decorative" val="0"/>
              </a:ext>
            </a:extLst>
          </p:cNvPr>
          <p:cNvSpPr txBox="1"/>
          <p:nvPr/>
        </p:nvSpPr>
        <p:spPr>
          <a:xfrm>
            <a:off x="1634929" y="1628650"/>
            <a:ext cx="548548" cy="184666"/>
          </a:xfrm>
          <a:prstGeom prst="rect">
            <a:avLst/>
          </a:prstGeom>
          <a:noFill/>
        </p:spPr>
        <p:txBody>
          <a:bodyPr wrap="none" rtlCol="0">
            <a:spAutoFit/>
          </a:bodyPr>
          <a:lstStyle/>
          <a:p>
            <a:r>
              <a:rPr lang="en-US" sz="600" dirty="0">
                <a:highlight>
                  <a:srgbClr val="FFFF00"/>
                </a:highlight>
              </a:rPr>
              <a:t>Dates TBC</a:t>
            </a:r>
            <a:endParaRPr lang="en-GB" sz="600" dirty="0">
              <a:highlight>
                <a:srgbClr val="FFFF00"/>
              </a:highlight>
            </a:endParaRPr>
          </a:p>
        </p:txBody>
      </p:sp>
      <p:sp>
        <p:nvSpPr>
          <p:cNvPr id="33" name="TextBox 32" descr="05/06 – 24/07&#10;">
            <a:extLst>
              <a:ext uri="{FF2B5EF4-FFF2-40B4-BE49-F238E27FC236}">
                <a16:creationId xmlns:a16="http://schemas.microsoft.com/office/drawing/2014/main" id="{A06D2A6B-D5B0-C9CF-73DE-3337AF374520}"/>
              </a:ext>
              <a:ext uri="{C183D7F6-B498-43B3-948B-1728B52AA6E4}">
                <adec:decorative xmlns:adec="http://schemas.microsoft.com/office/drawing/2017/decorative" val="0"/>
              </a:ext>
            </a:extLst>
          </p:cNvPr>
          <p:cNvSpPr txBox="1"/>
          <p:nvPr/>
        </p:nvSpPr>
        <p:spPr>
          <a:xfrm>
            <a:off x="5112749" y="1694153"/>
            <a:ext cx="813043" cy="215444"/>
          </a:xfrm>
          <a:prstGeom prst="rect">
            <a:avLst/>
          </a:prstGeom>
          <a:noFill/>
        </p:spPr>
        <p:txBody>
          <a:bodyPr wrap="none" rtlCol="0">
            <a:spAutoFit/>
          </a:bodyPr>
          <a:lstStyle/>
          <a:p>
            <a:r>
              <a:rPr lang="en-US" sz="800" dirty="0">
                <a:solidFill>
                  <a:srgbClr val="0070C0"/>
                </a:solidFill>
              </a:rPr>
              <a:t>05/06 – 24/07</a:t>
            </a:r>
            <a:endParaRPr lang="en-GB" sz="800" dirty="0">
              <a:solidFill>
                <a:srgbClr val="0070C0"/>
              </a:solidFill>
            </a:endParaRPr>
          </a:p>
        </p:txBody>
      </p:sp>
      <p:sp>
        <p:nvSpPr>
          <p:cNvPr id="3" name="TextBox 2" descr="DLP/Inclusion&#10;Conference&#10;">
            <a:extLst>
              <a:ext uri="{FF2B5EF4-FFF2-40B4-BE49-F238E27FC236}">
                <a16:creationId xmlns:a16="http://schemas.microsoft.com/office/drawing/2014/main" id="{FF78614C-428A-608F-79AA-9A5D0AFCE9BF}"/>
              </a:ext>
              <a:ext uri="{C183D7F6-B498-43B3-948B-1728B52AA6E4}">
                <adec:decorative xmlns:adec="http://schemas.microsoft.com/office/drawing/2017/decorative" val="0"/>
              </a:ext>
            </a:extLst>
          </p:cNvPr>
          <p:cNvSpPr txBox="1"/>
          <p:nvPr/>
        </p:nvSpPr>
        <p:spPr>
          <a:xfrm>
            <a:off x="3998693" y="2151706"/>
            <a:ext cx="934871" cy="369332"/>
          </a:xfrm>
          <a:prstGeom prst="rect">
            <a:avLst/>
          </a:prstGeom>
          <a:noFill/>
        </p:spPr>
        <p:txBody>
          <a:bodyPr wrap="none" rtlCol="0">
            <a:spAutoFit/>
          </a:bodyPr>
          <a:lstStyle/>
          <a:p>
            <a:r>
              <a:rPr lang="en-US" sz="900" b="1" dirty="0">
                <a:solidFill>
                  <a:srgbClr val="0070C0"/>
                </a:solidFill>
              </a:rPr>
              <a:t>DLP/Inclusion</a:t>
            </a:r>
          </a:p>
          <a:p>
            <a:r>
              <a:rPr lang="en-US" sz="900" b="1" dirty="0">
                <a:solidFill>
                  <a:srgbClr val="0070C0"/>
                </a:solidFill>
              </a:rPr>
              <a:t>Conference</a:t>
            </a:r>
            <a:endParaRPr lang="en-GB" sz="900" b="1" dirty="0">
              <a:solidFill>
                <a:srgbClr val="0070C0"/>
              </a:solidFill>
            </a:endParaRPr>
          </a:p>
        </p:txBody>
      </p:sp>
      <p:sp>
        <p:nvSpPr>
          <p:cNvPr id="6" name="Oval 5">
            <a:extLst>
              <a:ext uri="{FF2B5EF4-FFF2-40B4-BE49-F238E27FC236}">
                <a16:creationId xmlns:a16="http://schemas.microsoft.com/office/drawing/2014/main" id="{48B68995-B142-5453-EDD8-D25F00675220}"/>
              </a:ext>
              <a:ext uri="{C183D7F6-B498-43B3-948B-1728B52AA6E4}">
                <adec:decorative xmlns:adec="http://schemas.microsoft.com/office/drawing/2017/decorative" val="1"/>
              </a:ext>
            </a:extLst>
          </p:cNvPr>
          <p:cNvSpPr/>
          <p:nvPr/>
        </p:nvSpPr>
        <p:spPr>
          <a:xfrm>
            <a:off x="4245304" y="1874132"/>
            <a:ext cx="189191" cy="193133"/>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solidFill>
                <a:sysClr val="windowText" lastClr="000000"/>
              </a:solidFill>
            </a:endParaRPr>
          </a:p>
        </p:txBody>
      </p:sp>
      <p:sp>
        <p:nvSpPr>
          <p:cNvPr id="7" name="TextBox 6" descr="June&#10;">
            <a:extLst>
              <a:ext uri="{FF2B5EF4-FFF2-40B4-BE49-F238E27FC236}">
                <a16:creationId xmlns:a16="http://schemas.microsoft.com/office/drawing/2014/main" id="{DB972FD7-7A37-13BA-F106-50140FEC8E6B}"/>
              </a:ext>
              <a:ext uri="{C183D7F6-B498-43B3-948B-1728B52AA6E4}">
                <adec:decorative xmlns:adec="http://schemas.microsoft.com/office/drawing/2017/decorative" val="0"/>
              </a:ext>
            </a:extLst>
          </p:cNvPr>
          <p:cNvSpPr txBox="1"/>
          <p:nvPr/>
        </p:nvSpPr>
        <p:spPr>
          <a:xfrm>
            <a:off x="4150584" y="1676454"/>
            <a:ext cx="407484" cy="215444"/>
          </a:xfrm>
          <a:prstGeom prst="rect">
            <a:avLst/>
          </a:prstGeom>
          <a:noFill/>
        </p:spPr>
        <p:txBody>
          <a:bodyPr wrap="none" rtlCol="0">
            <a:spAutoFit/>
          </a:bodyPr>
          <a:lstStyle/>
          <a:p>
            <a:r>
              <a:rPr lang="en-US" sz="800" dirty="0">
                <a:solidFill>
                  <a:srgbClr val="0070C0"/>
                </a:solidFill>
              </a:rPr>
              <a:t>June</a:t>
            </a:r>
            <a:endParaRPr lang="en-GB" sz="800" dirty="0">
              <a:solidFill>
                <a:srgbClr val="0070C0"/>
              </a:solidFill>
            </a:endParaRPr>
          </a:p>
        </p:txBody>
      </p:sp>
      <p:sp>
        <p:nvSpPr>
          <p:cNvPr id="8" name="TextBox 7" descr="Date TBC&#10;">
            <a:extLst>
              <a:ext uri="{FF2B5EF4-FFF2-40B4-BE49-F238E27FC236}">
                <a16:creationId xmlns:a16="http://schemas.microsoft.com/office/drawing/2014/main" id="{2DC62FD2-B25D-58AD-4A47-A7AB768D8E35}"/>
              </a:ext>
              <a:ext uri="{C183D7F6-B498-43B3-948B-1728B52AA6E4}">
                <adec:decorative xmlns:adec="http://schemas.microsoft.com/office/drawing/2017/decorative" val="0"/>
              </a:ext>
            </a:extLst>
          </p:cNvPr>
          <p:cNvSpPr txBox="1"/>
          <p:nvPr/>
        </p:nvSpPr>
        <p:spPr>
          <a:xfrm>
            <a:off x="3908976" y="1821837"/>
            <a:ext cx="511679" cy="184666"/>
          </a:xfrm>
          <a:prstGeom prst="rect">
            <a:avLst/>
          </a:prstGeom>
          <a:noFill/>
        </p:spPr>
        <p:txBody>
          <a:bodyPr wrap="none" rtlCol="0">
            <a:spAutoFit/>
          </a:bodyPr>
          <a:lstStyle/>
          <a:p>
            <a:r>
              <a:rPr lang="en-US" sz="600" dirty="0">
                <a:highlight>
                  <a:srgbClr val="FFFF00"/>
                </a:highlight>
              </a:rPr>
              <a:t>Date TBC</a:t>
            </a:r>
            <a:endParaRPr lang="en-GB" sz="600" dirty="0">
              <a:highlight>
                <a:srgbClr val="FFFF00"/>
              </a:highlight>
            </a:endParaRPr>
          </a:p>
        </p:txBody>
      </p:sp>
    </p:spTree>
    <p:extLst>
      <p:ext uri="{BB962C8B-B14F-4D97-AF65-F5344CB8AC3E}">
        <p14:creationId xmlns:p14="http://schemas.microsoft.com/office/powerpoint/2010/main" val="299812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childTnLst>
                                </p:cTn>
                              </p:par>
                            </p:childTnLst>
                          </p:cTn>
                        </p:par>
                        <p:par>
                          <p:cTn id="95" fill="hold">
                            <p:stCondLst>
                              <p:cond delay="8500"/>
                            </p:stCondLst>
                            <p:childTnLst>
                              <p:par>
                                <p:cTn id="96" presetID="10" presetClass="entr" presetSubtype="0" fill="hold" grpId="0" nodeType="after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5" grpId="0"/>
      <p:bldP spid="10" grpId="0" animBg="1"/>
      <p:bldP spid="11" grpId="0"/>
      <p:bldP spid="12" grpId="0"/>
      <p:bldP spid="13" grpId="0" animBg="1"/>
      <p:bldP spid="14" grpId="0"/>
      <p:bldP spid="17" grpId="0" animBg="1"/>
      <p:bldP spid="18" grpId="0"/>
      <p:bldP spid="19" grpId="0" animBg="1"/>
      <p:bldP spid="27" grpId="0"/>
      <p:bldP spid="16" grpId="0" animBg="1"/>
      <p:bldP spid="28" grpId="0"/>
      <p:bldP spid="29" grpId="0" animBg="1"/>
      <p:bldP spid="30" grpId="0"/>
      <p:bldP spid="33" grpId="0"/>
      <p:bldP spid="3"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725-1357-12A3-0214-4F934AAAB0ED}"/>
              </a:ext>
            </a:extLst>
          </p:cNvPr>
          <p:cNvSpPr>
            <a:spLocks noGrp="1"/>
          </p:cNvSpPr>
          <p:nvPr>
            <p:ph type="title"/>
          </p:nvPr>
        </p:nvSpPr>
        <p:spPr>
          <a:xfrm>
            <a:off x="457200" y="205978"/>
            <a:ext cx="8229600" cy="449868"/>
          </a:xfrm>
        </p:spPr>
        <p:txBody>
          <a:bodyPr>
            <a:normAutofit fontScale="90000"/>
          </a:bodyPr>
          <a:lstStyle/>
          <a:p>
            <a:r>
              <a:rPr lang="en-GB" dirty="0">
                <a:latin typeface="+mj-lt"/>
                <a:ea typeface="Calibri" panose="020F0502020204030204" pitchFamily="34" charset="0"/>
                <a:cs typeface="Calibri" panose="020F0502020204030204" pitchFamily="34" charset="0"/>
              </a:rPr>
              <a:t>Other DLP Strands </a:t>
            </a:r>
          </a:p>
        </p:txBody>
      </p:sp>
      <p:sp>
        <p:nvSpPr>
          <p:cNvPr id="3" name="Content Placeholder 2">
            <a:extLst>
              <a:ext uri="{FF2B5EF4-FFF2-40B4-BE49-F238E27FC236}">
                <a16:creationId xmlns:a16="http://schemas.microsoft.com/office/drawing/2014/main" id="{55374AF3-1051-12A2-9DBA-DF5BB51DFCB6}"/>
              </a:ext>
            </a:extLst>
          </p:cNvPr>
          <p:cNvSpPr>
            <a:spLocks noGrp="1"/>
          </p:cNvSpPr>
          <p:nvPr>
            <p:ph idx="1"/>
          </p:nvPr>
        </p:nvSpPr>
        <p:spPr>
          <a:xfrm>
            <a:off x="457200" y="706930"/>
            <a:ext cx="8229600" cy="3085491"/>
          </a:xfrm>
        </p:spPr>
        <p:txBody>
          <a:bodyPr lIns="91440" tIns="45720" rIns="91440" bIns="45720" anchor="t">
            <a:normAutofit/>
          </a:bodyPr>
          <a:lstStyle/>
          <a:p>
            <a:pPr marL="0" indent="0">
              <a:buNone/>
            </a:pPr>
            <a:r>
              <a:rPr lang="en-US" sz="1500" dirty="0">
                <a:latin typeface="+mj-lt"/>
                <a:ea typeface="Calibri" panose="020F0502020204030204" pitchFamily="34" charset="0"/>
                <a:cs typeface="Calibri" panose="020F0502020204030204" pitchFamily="34" charset="0"/>
              </a:rPr>
              <a:t>DLP Phase 2 - does not currently incorporate the other DLP Strands in the way the current Phase 1 did. In Phase 2, the following projects will be developed by the appropriate Local Authority Officers and incorporated into the overarching related strategies:</a:t>
            </a:r>
          </a:p>
          <a:p>
            <a:pPr marL="0" indent="0">
              <a:buNone/>
            </a:pPr>
            <a:endParaRPr lang="en-US" sz="1500" dirty="0">
              <a:latin typeface="+mj-lt"/>
              <a:ea typeface="Calibri" panose="020F0502020204030204" pitchFamily="34" charset="0"/>
              <a:cs typeface="Calibri" panose="020F0502020204030204" pitchFamily="34" charset="0"/>
            </a:endParaRPr>
          </a:p>
          <a:p>
            <a:pPr marL="342900" indent="-342900">
              <a:buAutoNum type="arabicPeriod"/>
            </a:pPr>
            <a:r>
              <a:rPr lang="en-US" sz="1500" dirty="0">
                <a:latin typeface="+mj-lt"/>
                <a:ea typeface="Calibri" panose="020F0502020204030204" pitchFamily="34" charset="0"/>
                <a:cs typeface="Calibri" panose="020F0502020204030204" pitchFamily="34" charset="0"/>
              </a:rPr>
              <a:t>Early Years</a:t>
            </a:r>
          </a:p>
          <a:p>
            <a:pPr marL="342900" indent="-342900">
              <a:buAutoNum type="arabicPeriod"/>
            </a:pPr>
            <a:r>
              <a:rPr lang="en-GB" sz="1500" dirty="0">
                <a:latin typeface="+mj-lt"/>
                <a:ea typeface="Calibri" panose="020F0502020204030204" pitchFamily="34" charset="0"/>
                <a:cs typeface="Calibri" panose="020F0502020204030204" pitchFamily="34" charset="0"/>
              </a:rPr>
              <a:t>SSOS</a:t>
            </a:r>
          </a:p>
          <a:p>
            <a:pPr marL="342900" indent="-342900">
              <a:buAutoNum type="arabicPeriod"/>
            </a:pPr>
            <a:r>
              <a:rPr lang="en-GB" sz="1500" dirty="0">
                <a:latin typeface="+mj-lt"/>
                <a:ea typeface="Calibri" panose="020F0502020204030204" pitchFamily="34" charset="0"/>
                <a:cs typeface="Calibri" panose="020F0502020204030204" pitchFamily="34" charset="0"/>
              </a:rPr>
              <a:t>Post 16</a:t>
            </a:r>
          </a:p>
          <a:p>
            <a:pPr marL="0" indent="0">
              <a:buNone/>
            </a:pPr>
            <a:endParaRPr lang="en-GB" sz="1500" dirty="0">
              <a:latin typeface="+mj-lt"/>
              <a:ea typeface="Calibri" panose="020F0502020204030204" pitchFamily="34" charset="0"/>
              <a:cs typeface="Calibri" panose="020F0502020204030204" pitchFamily="34" charset="0"/>
            </a:endParaRPr>
          </a:p>
          <a:p>
            <a:pPr marL="0" indent="0">
              <a:buNone/>
            </a:pPr>
            <a:r>
              <a:rPr lang="en-GB" sz="1500" dirty="0">
                <a:latin typeface="+mj-lt"/>
                <a:ea typeface="Calibri" panose="020F0502020204030204" pitchFamily="34" charset="0"/>
                <a:cs typeface="Calibri" panose="020F0502020204030204" pitchFamily="34" charset="0"/>
              </a:rPr>
              <a:t>The future and the leads of these DLP strands will be agreed following  evaluation and review of each project by the Director of SEND and Inclusion  by July 2023</a:t>
            </a:r>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dirty="0"/>
              <a:t>PAGE </a:t>
            </a:r>
            <a:fld id="{45A89BE1-5792-4ACB-BF4C-7FAB88C6C5B7}" type="slidenum">
              <a:rPr lang="en-GB" smtClean="0"/>
              <a:pPr/>
              <a:t>17</a:t>
            </a:fld>
            <a:endParaRPr lang="en-GB" dirty="0"/>
          </a:p>
        </p:txBody>
      </p:sp>
    </p:spTree>
    <p:extLst>
      <p:ext uri="{BB962C8B-B14F-4D97-AF65-F5344CB8AC3E}">
        <p14:creationId xmlns:p14="http://schemas.microsoft.com/office/powerpoint/2010/main" val="32308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725-1357-12A3-0214-4F934AAAB0ED}"/>
              </a:ext>
            </a:extLst>
          </p:cNvPr>
          <p:cNvSpPr>
            <a:spLocks noGrp="1"/>
          </p:cNvSpPr>
          <p:nvPr>
            <p:ph type="title"/>
          </p:nvPr>
        </p:nvSpPr>
        <p:spPr/>
        <p:txBody>
          <a:bodyPr/>
          <a:lstStyle/>
          <a:p>
            <a:r>
              <a:rPr lang="en-US" dirty="0"/>
              <a:t>Purpose</a:t>
            </a:r>
            <a:r>
              <a:rPr lang="en-GB" dirty="0"/>
              <a:t> of the presentation</a:t>
            </a:r>
          </a:p>
        </p:txBody>
      </p:sp>
      <p:sp>
        <p:nvSpPr>
          <p:cNvPr id="3" name="Content Placeholder 2">
            <a:extLst>
              <a:ext uri="{FF2B5EF4-FFF2-40B4-BE49-F238E27FC236}">
                <a16:creationId xmlns:a16="http://schemas.microsoft.com/office/drawing/2014/main" id="{55374AF3-1051-12A2-9DBA-DF5BB51DFCB6}"/>
              </a:ext>
            </a:extLst>
          </p:cNvPr>
          <p:cNvSpPr>
            <a:spLocks noGrp="1"/>
          </p:cNvSpPr>
          <p:nvPr>
            <p:ph idx="1"/>
          </p:nvPr>
        </p:nvSpPr>
        <p:spPr>
          <a:xfrm>
            <a:off x="457200" y="706930"/>
            <a:ext cx="8229600" cy="3620141"/>
          </a:xfrm>
        </p:spPr>
        <p:txBody>
          <a:bodyPr lIns="91440" tIns="45720" rIns="91440" bIns="45720" anchor="t">
            <a:noAutofit/>
          </a:bodyPr>
          <a:lstStyle/>
          <a:p>
            <a:pPr marL="292100" indent="-292100">
              <a:spcBef>
                <a:spcPts val="600"/>
              </a:spcBef>
            </a:pPr>
            <a:r>
              <a:rPr lang="en-US" sz="1200" dirty="0">
                <a:latin typeface="Arial Nova"/>
              </a:rPr>
              <a:t>To report back to Schools Forum as requested on the Evaluation of the DLP Phase 1 and inform on the way forward for DLP Phase 2 </a:t>
            </a:r>
            <a:endParaRPr lang="en-US" dirty="0"/>
          </a:p>
          <a:p>
            <a:pPr marL="292100" indent="-292100">
              <a:spcBef>
                <a:spcPts val="600"/>
              </a:spcBef>
            </a:pPr>
            <a:r>
              <a:rPr lang="en-GB" sz="1200" dirty="0">
                <a:latin typeface="Arial Nova"/>
              </a:rPr>
              <a:t>The DLP is a project which was supported and endorsed by Schools Forum at its inception. The project has been monitored and reported on by Consortium and Network Partners and robustly governed by a reference group of Headteachers and Senior Local Authority officers for impact , spend and fitness or purpose </a:t>
            </a:r>
            <a:endParaRPr lang="en-GB" sz="1200" dirty="0"/>
          </a:p>
          <a:p>
            <a:pPr marL="292100" indent="-292100">
              <a:spcBef>
                <a:spcPts val="600"/>
              </a:spcBef>
            </a:pPr>
            <a:r>
              <a:rPr lang="en-GB" sz="1200" dirty="0">
                <a:latin typeface="Arial Nova"/>
              </a:rPr>
              <a:t>DLP has had a comprehensive evaluation of its impact which is summarised in the following slides. </a:t>
            </a:r>
            <a:endParaRPr lang="en-GB" sz="1200" dirty="0"/>
          </a:p>
          <a:p>
            <a:pPr marL="292100" indent="-292100">
              <a:spcBef>
                <a:spcPts val="600"/>
              </a:spcBef>
            </a:pPr>
            <a:r>
              <a:rPr lang="en-GB" sz="1200" dirty="0">
                <a:latin typeface="Arial Nova"/>
              </a:rPr>
              <a:t>As a result of the review of the evaluation by the DCS and Director of SEND &amp; Inclusion, it has been agreed that DLP funding will continue for a further 2 years with a tighter focus on Local Authority performance KPIs and "reach"</a:t>
            </a:r>
          </a:p>
          <a:p>
            <a:pPr marL="0" indent="0">
              <a:spcBef>
                <a:spcPts val="600"/>
              </a:spcBef>
              <a:buNone/>
            </a:pPr>
            <a:r>
              <a:rPr lang="en-GB" sz="1200" dirty="0">
                <a:latin typeface="+mj-lt"/>
              </a:rPr>
              <a:t>N.B</a:t>
            </a:r>
          </a:p>
          <a:p>
            <a:pPr marL="292100" indent="-292100"/>
            <a:r>
              <a:rPr lang="en-GB" sz="1200" kern="0" dirty="0">
                <a:effectLst/>
                <a:latin typeface="+mj-lt"/>
                <a:ea typeface="Times New Roman" panose="02020603050405020304" pitchFamily="18" charset="0"/>
                <a:cs typeface="Times New Roman" panose="02020603050405020304" pitchFamily="18" charset="0"/>
              </a:rPr>
              <a:t>DLP is an initiative that aligns well with :</a:t>
            </a:r>
          </a:p>
          <a:p>
            <a:pPr marL="633095" lvl="1" indent="-243205"/>
            <a:r>
              <a:rPr lang="en-GB" sz="1200" kern="0" dirty="0">
                <a:effectLst/>
                <a:latin typeface="+mj-lt"/>
                <a:ea typeface="Times New Roman" panose="02020603050405020304" pitchFamily="18" charset="0"/>
                <a:cs typeface="Times New Roman" panose="02020603050405020304" pitchFamily="18" charset="0"/>
              </a:rPr>
              <a:t>DfE strategy to reform SEND provision in mainstream settings by enabling schools to access resource earlier and quicker and incentivise them to work together </a:t>
            </a:r>
          </a:p>
          <a:p>
            <a:pPr marL="633095" lvl="1" indent="-243205"/>
            <a:r>
              <a:rPr lang="en-GB" sz="1200" kern="0" dirty="0">
                <a:effectLst/>
                <a:latin typeface="+mj-lt"/>
                <a:ea typeface="Times New Roman" panose="02020603050405020304" pitchFamily="18" charset="0"/>
                <a:cs typeface="Times New Roman" panose="02020603050405020304" pitchFamily="18" charset="0"/>
              </a:rPr>
              <a:t>DfE Green Paper March 2022 which proposes  </a:t>
            </a:r>
            <a:r>
              <a:rPr lang="en-GB" sz="1200" i="1" kern="0" dirty="0">
                <a:effectLst/>
                <a:latin typeface="+mj-lt"/>
                <a:ea typeface="Times New Roman" panose="02020603050405020304" pitchFamily="18" charset="0"/>
                <a:cs typeface="Times New Roman" panose="02020603050405020304" pitchFamily="18" charset="0"/>
              </a:rPr>
              <a:t>changing the culture and practice in mainstream education </a:t>
            </a:r>
            <a:r>
              <a:rPr lang="en-GB" sz="1200" kern="0" dirty="0">
                <a:effectLst/>
                <a:latin typeface="+mj-lt"/>
                <a:ea typeface="Times New Roman" panose="02020603050405020304" pitchFamily="18" charset="0"/>
                <a:cs typeface="Times New Roman" panose="02020603050405020304" pitchFamily="18" charset="0"/>
              </a:rPr>
              <a:t>so that </a:t>
            </a:r>
            <a:r>
              <a:rPr lang="en-GB" sz="1200" i="1" kern="0" dirty="0">
                <a:effectLst/>
                <a:latin typeface="+mj-lt"/>
                <a:ea typeface="Times New Roman" panose="02020603050405020304" pitchFamily="18" charset="0"/>
                <a:cs typeface="Times New Roman" panose="02020603050405020304" pitchFamily="18" charset="0"/>
              </a:rPr>
              <a:t>all children and young people will benefit from being taught in a family of schools</a:t>
            </a:r>
          </a:p>
          <a:p>
            <a:pPr marL="633095" lvl="1" indent="-243205"/>
            <a:r>
              <a:rPr lang="en-GB" sz="1200" i="1" kern="0" dirty="0">
                <a:latin typeface="+mj-lt"/>
                <a:ea typeface="Times New Roman" panose="02020603050405020304" pitchFamily="18" charset="0"/>
                <a:cs typeface="Times New Roman"/>
              </a:rPr>
              <a:t>DLP has been affirmed and supported by John Coughlan (DFE Commissioner supporting Birmingham)</a:t>
            </a:r>
            <a:endParaRPr lang="en-GB" sz="1200" kern="0" dirty="0">
              <a:effectLst/>
              <a:latin typeface="+mj-lt"/>
              <a:ea typeface="Times New Roman" panose="02020603050405020304" pitchFamily="18" charset="0"/>
              <a:cs typeface="Times New Roman"/>
            </a:endParaRPr>
          </a:p>
          <a:p>
            <a:pPr marL="292100" indent="-292100">
              <a:spcBef>
                <a:spcPts val="600"/>
              </a:spcBef>
            </a:pPr>
            <a:endParaRPr lang="en-GB" sz="1200" dirty="0">
              <a:latin typeface="+mj-lt"/>
            </a:endParaRPr>
          </a:p>
          <a:p>
            <a:pPr marL="292100" indent="-292100">
              <a:spcBef>
                <a:spcPts val="600"/>
              </a:spcBef>
            </a:pPr>
            <a:endParaRPr lang="en-GB" sz="1200" dirty="0"/>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dirty="0"/>
              <a:t>PAGE </a:t>
            </a:r>
            <a:fld id="{45A89BE1-5792-4ACB-BF4C-7FAB88C6C5B7}" type="slidenum">
              <a:rPr lang="en-GB" smtClean="0"/>
              <a:pPr/>
              <a:t>2</a:t>
            </a:fld>
            <a:endParaRPr lang="en-GB" dirty="0"/>
          </a:p>
        </p:txBody>
      </p:sp>
    </p:spTree>
    <p:extLst>
      <p:ext uri="{BB962C8B-B14F-4D97-AF65-F5344CB8AC3E}">
        <p14:creationId xmlns:p14="http://schemas.microsoft.com/office/powerpoint/2010/main" val="340234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725-1357-12A3-0214-4F934AAAB0ED}"/>
              </a:ext>
            </a:extLst>
          </p:cNvPr>
          <p:cNvSpPr>
            <a:spLocks noGrp="1"/>
          </p:cNvSpPr>
          <p:nvPr>
            <p:ph type="title"/>
          </p:nvPr>
        </p:nvSpPr>
        <p:spPr/>
        <p:txBody>
          <a:bodyPr/>
          <a:lstStyle/>
          <a:p>
            <a:r>
              <a:rPr lang="en-GB" dirty="0"/>
              <a:t>Strands &amp; Funding</a:t>
            </a:r>
          </a:p>
        </p:txBody>
      </p:sp>
      <p:sp>
        <p:nvSpPr>
          <p:cNvPr id="3" name="Content Placeholder 2">
            <a:extLst>
              <a:ext uri="{FF2B5EF4-FFF2-40B4-BE49-F238E27FC236}">
                <a16:creationId xmlns:a16="http://schemas.microsoft.com/office/drawing/2014/main" id="{55374AF3-1051-12A2-9DBA-DF5BB51DFCB6}"/>
              </a:ext>
            </a:extLst>
          </p:cNvPr>
          <p:cNvSpPr>
            <a:spLocks noGrp="1"/>
          </p:cNvSpPr>
          <p:nvPr>
            <p:ph idx="1"/>
          </p:nvPr>
        </p:nvSpPr>
        <p:spPr>
          <a:xfrm>
            <a:off x="457200" y="706930"/>
            <a:ext cx="8229600" cy="3085491"/>
          </a:xfrm>
        </p:spPr>
        <p:txBody>
          <a:bodyPr lIns="91440" tIns="45720" rIns="91440" bIns="45720" anchor="t">
            <a:normAutofit/>
          </a:bodyPr>
          <a:lstStyle/>
          <a:p>
            <a:pPr marL="292100" indent="-292100"/>
            <a:r>
              <a:rPr lang="en-GB" sz="1800" dirty="0"/>
              <a:t>Early Years:</a:t>
            </a:r>
            <a:r>
              <a:rPr lang="en-GB" sz="1800" b="1" dirty="0"/>
              <a:t> £1m                                 </a:t>
            </a:r>
            <a:endParaRPr lang="en-US" dirty="0"/>
          </a:p>
          <a:p>
            <a:pPr marL="292100" indent="-292100"/>
            <a:r>
              <a:rPr lang="en-GB" sz="1800" dirty="0"/>
              <a:t>Mainstream Primary: </a:t>
            </a:r>
            <a:r>
              <a:rPr lang="en-GB" sz="1800" b="1" dirty="0"/>
              <a:t>£2.7m</a:t>
            </a:r>
          </a:p>
          <a:p>
            <a:pPr marL="292100" indent="-292100"/>
            <a:r>
              <a:rPr lang="en-GB" sz="1800" dirty="0"/>
              <a:t>Mainstream Secondary: </a:t>
            </a:r>
            <a:r>
              <a:rPr lang="en-GB" sz="1800" b="1" dirty="0"/>
              <a:t>£1.8m</a:t>
            </a:r>
          </a:p>
          <a:p>
            <a:pPr marL="292100" indent="-292100"/>
            <a:r>
              <a:rPr lang="en-GB" sz="1800" dirty="0"/>
              <a:t>Fair Access: </a:t>
            </a:r>
            <a:r>
              <a:rPr lang="en-GB" sz="1800" b="1" dirty="0"/>
              <a:t>£200k</a:t>
            </a:r>
          </a:p>
          <a:p>
            <a:pPr marL="292100" indent="-292100"/>
            <a:r>
              <a:rPr lang="en-GB" sz="1800" dirty="0"/>
              <a:t>Post 16: </a:t>
            </a:r>
            <a:r>
              <a:rPr lang="en-GB" sz="1800" b="1" dirty="0"/>
              <a:t>£336</a:t>
            </a:r>
          </a:p>
          <a:p>
            <a:pPr marL="292100" indent="-292100"/>
            <a:r>
              <a:rPr lang="en-GB" sz="1800" dirty="0"/>
              <a:t>SSOS: </a:t>
            </a:r>
            <a:r>
              <a:rPr lang="en-GB" sz="1800" b="1" dirty="0"/>
              <a:t>£500k</a:t>
            </a:r>
          </a:p>
          <a:p>
            <a:pPr marL="292100" indent="-292100"/>
            <a:r>
              <a:rPr lang="en-GB" sz="1800" dirty="0"/>
              <a:t>Central Costs: </a:t>
            </a:r>
            <a:r>
              <a:rPr lang="en-GB" sz="1800" b="1" dirty="0"/>
              <a:t>£500k</a:t>
            </a:r>
          </a:p>
          <a:p>
            <a:pPr marL="0" indent="0">
              <a:buNone/>
            </a:pPr>
            <a:endParaRPr lang="en-GB" sz="1800" dirty="0"/>
          </a:p>
          <a:p>
            <a:pPr marL="0" indent="0">
              <a:buNone/>
            </a:pPr>
            <a:endParaRPr lang="en-GB" sz="1800" dirty="0"/>
          </a:p>
        </p:txBody>
      </p:sp>
      <p:sp>
        <p:nvSpPr>
          <p:cNvPr id="4" name="Slide Number Placeholder 3">
            <a:extLst>
              <a:ext uri="{FF2B5EF4-FFF2-40B4-BE49-F238E27FC236}">
                <a16:creationId xmlns:a16="http://schemas.microsoft.com/office/drawing/2014/main" id="{E145FCD5-1844-4D91-5EA4-EE80BE3506FB}"/>
              </a:ext>
            </a:extLst>
          </p:cNvPr>
          <p:cNvSpPr>
            <a:spLocks noGrp="1"/>
          </p:cNvSpPr>
          <p:nvPr>
            <p:ph type="sldNum" sz="quarter" idx="4"/>
          </p:nvPr>
        </p:nvSpPr>
        <p:spPr/>
        <p:txBody>
          <a:bodyPr/>
          <a:lstStyle/>
          <a:p>
            <a:r>
              <a:rPr lang="en-GB" dirty="0"/>
              <a:t>PAGE </a:t>
            </a:r>
            <a:fld id="{45A89BE1-5792-4ACB-BF4C-7FAB88C6C5B7}" type="slidenum">
              <a:rPr lang="en-GB" smtClean="0"/>
              <a:pPr/>
              <a:t>3</a:t>
            </a:fld>
            <a:endParaRPr lang="en-GB" dirty="0"/>
          </a:p>
        </p:txBody>
      </p:sp>
    </p:spTree>
    <p:extLst>
      <p:ext uri="{BB962C8B-B14F-4D97-AF65-F5344CB8AC3E}">
        <p14:creationId xmlns:p14="http://schemas.microsoft.com/office/powerpoint/2010/main" val="253539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B269-8B5F-FEB1-EE09-AD4B31462E98}"/>
              </a:ext>
            </a:extLst>
          </p:cNvPr>
          <p:cNvSpPr>
            <a:spLocks noGrp="1"/>
          </p:cNvSpPr>
          <p:nvPr>
            <p:ph type="title"/>
          </p:nvPr>
        </p:nvSpPr>
        <p:spPr/>
        <p:txBody>
          <a:bodyPr lIns="91440" tIns="45720" rIns="91440" bIns="45720" anchor="t">
            <a:normAutofit/>
          </a:bodyPr>
          <a:lstStyle/>
          <a:p>
            <a:r>
              <a:rPr lang="en-GB" dirty="0">
                <a:latin typeface="Arial Nova"/>
              </a:rPr>
              <a:t>IMPACT- Primary </a:t>
            </a:r>
            <a:endParaRPr lang="en-GB" dirty="0"/>
          </a:p>
        </p:txBody>
      </p:sp>
      <p:sp>
        <p:nvSpPr>
          <p:cNvPr id="4" name="Slide Number Placeholder 3">
            <a:extLst>
              <a:ext uri="{FF2B5EF4-FFF2-40B4-BE49-F238E27FC236}">
                <a16:creationId xmlns:a16="http://schemas.microsoft.com/office/drawing/2014/main" id="{877AAA27-709F-DCA5-0136-DE3346A2C144}"/>
              </a:ext>
            </a:extLst>
          </p:cNvPr>
          <p:cNvSpPr>
            <a:spLocks noGrp="1"/>
          </p:cNvSpPr>
          <p:nvPr>
            <p:ph type="sldNum" sz="quarter" idx="4"/>
          </p:nvPr>
        </p:nvSpPr>
        <p:spPr/>
        <p:txBody>
          <a:bodyPr/>
          <a:lstStyle/>
          <a:p>
            <a:r>
              <a:rPr lang="en-GB" dirty="0"/>
              <a:t>PAGE </a:t>
            </a:r>
            <a:fld id="{45A89BE1-5792-4ACB-BF4C-7FAB88C6C5B7}" type="slidenum">
              <a:rPr lang="en-GB" smtClean="0"/>
              <a:pPr/>
              <a:t>4</a:t>
            </a:fld>
            <a:endParaRPr lang="en-GB" dirty="0"/>
          </a:p>
        </p:txBody>
      </p:sp>
      <p:sp>
        <p:nvSpPr>
          <p:cNvPr id="8" name="Content Placeholder 7">
            <a:extLst>
              <a:ext uri="{FF2B5EF4-FFF2-40B4-BE49-F238E27FC236}">
                <a16:creationId xmlns:a16="http://schemas.microsoft.com/office/drawing/2014/main" id="{4D408926-DE40-8D2B-3D53-7B0AD2A0EE37}"/>
              </a:ext>
            </a:extLst>
          </p:cNvPr>
          <p:cNvSpPr>
            <a:spLocks noGrp="1"/>
          </p:cNvSpPr>
          <p:nvPr>
            <p:ph idx="1"/>
          </p:nvPr>
        </p:nvSpPr>
        <p:spPr>
          <a:xfrm>
            <a:off x="457200" y="713463"/>
            <a:ext cx="8229600" cy="3740159"/>
          </a:xfrm>
        </p:spPr>
        <p:txBody>
          <a:bodyPr lIns="91440" tIns="45720" rIns="91440" bIns="45720" anchor="t">
            <a:normAutofit/>
          </a:bodyPr>
          <a:lstStyle/>
          <a:p>
            <a:pPr marL="0" indent="0">
              <a:spcBef>
                <a:spcPct val="0"/>
              </a:spcBef>
              <a:buNone/>
            </a:pPr>
            <a:r>
              <a:rPr lang="en-GB" sz="1800" b="1" dirty="0">
                <a:solidFill>
                  <a:srgbClr val="0070C0"/>
                </a:solidFill>
                <a:latin typeface="Arial Nova"/>
              </a:rPr>
              <a:t>Eastwards </a:t>
            </a:r>
            <a:endParaRPr lang="en-US" sz="1800" dirty="0">
              <a:solidFill>
                <a:srgbClr val="0070C0"/>
              </a:solidFill>
            </a:endParaRPr>
          </a:p>
          <a:p>
            <a:pPr marL="342900" indent="-342900">
              <a:spcBef>
                <a:spcPct val="0"/>
              </a:spcBef>
            </a:pPr>
            <a:r>
              <a:rPr lang="en-GB" sz="1600" dirty="0">
                <a:latin typeface="Arial Nova"/>
              </a:rPr>
              <a:t>Percentage of children with SEND reaching Early Learning Goals (ELG) in Communication and Language (CL) in listening attention and understanding </a:t>
            </a:r>
            <a:r>
              <a:rPr lang="en-GB" sz="1600" u="sng" dirty="0">
                <a:solidFill>
                  <a:srgbClr val="0070C0"/>
                </a:solidFill>
                <a:latin typeface="Arial Nova"/>
              </a:rPr>
              <a:t>increased by </a:t>
            </a:r>
            <a:r>
              <a:rPr lang="en-GB" sz="1800" b="1" dirty="0">
                <a:solidFill>
                  <a:srgbClr val="0070C0"/>
                </a:solidFill>
                <a:latin typeface="Arial Nova"/>
              </a:rPr>
              <a:t>12%</a:t>
            </a:r>
          </a:p>
          <a:p>
            <a:pPr marL="342900" indent="-342900">
              <a:spcBef>
                <a:spcPct val="0"/>
              </a:spcBef>
            </a:pPr>
            <a:r>
              <a:rPr lang="en-GB" sz="1600" dirty="0">
                <a:latin typeface="Arial Nova"/>
              </a:rPr>
              <a:t>Percentage of children with SEND reaching ELG in speaking and reading inc, comprehension </a:t>
            </a:r>
            <a:r>
              <a:rPr lang="en-GB" sz="1600" u="sng" dirty="0">
                <a:solidFill>
                  <a:srgbClr val="0070C0"/>
                </a:solidFill>
                <a:latin typeface="Arial Nova"/>
              </a:rPr>
              <a:t>increased by</a:t>
            </a:r>
            <a:r>
              <a:rPr lang="en-GB" sz="1600" dirty="0">
                <a:solidFill>
                  <a:srgbClr val="0070C0"/>
                </a:solidFill>
                <a:latin typeface="Arial Nova"/>
              </a:rPr>
              <a:t> </a:t>
            </a:r>
            <a:r>
              <a:rPr lang="en-GB" sz="1800" b="1" dirty="0">
                <a:solidFill>
                  <a:srgbClr val="0070C0"/>
                </a:solidFill>
                <a:latin typeface="Arial Nova"/>
              </a:rPr>
              <a:t>14%</a:t>
            </a:r>
          </a:p>
          <a:p>
            <a:pPr marL="342900" indent="-342900">
              <a:spcBef>
                <a:spcPct val="0"/>
              </a:spcBef>
            </a:pPr>
            <a:r>
              <a:rPr lang="en-GB" sz="1600" dirty="0">
                <a:latin typeface="Arial Nova"/>
              </a:rPr>
              <a:t>Percentage of SEND pupils  at expected standard in reading at KS2  </a:t>
            </a:r>
            <a:r>
              <a:rPr lang="en-GB" sz="1600" u="sng" dirty="0">
                <a:solidFill>
                  <a:srgbClr val="0070C0"/>
                </a:solidFill>
                <a:latin typeface="Arial Nova"/>
              </a:rPr>
              <a:t>increased by </a:t>
            </a:r>
            <a:r>
              <a:rPr lang="en-GB" sz="1800" b="1" dirty="0">
                <a:solidFill>
                  <a:srgbClr val="0070C0"/>
                </a:solidFill>
                <a:latin typeface="Arial Nova"/>
              </a:rPr>
              <a:t>20% </a:t>
            </a:r>
            <a:r>
              <a:rPr lang="en-GB" sz="1600" dirty="0">
                <a:latin typeface="Arial Nova"/>
              </a:rPr>
              <a:t>from</a:t>
            </a:r>
            <a:r>
              <a:rPr lang="en-GB" sz="1600" b="1" dirty="0">
                <a:solidFill>
                  <a:srgbClr val="0070C0"/>
                </a:solidFill>
                <a:latin typeface="Arial Nova"/>
              </a:rPr>
              <a:t> </a:t>
            </a:r>
            <a:r>
              <a:rPr lang="en-GB" sz="1600" dirty="0">
                <a:latin typeface="Arial Nova"/>
              </a:rPr>
              <a:t>23.2% </a:t>
            </a:r>
            <a:r>
              <a:rPr lang="en-GB" sz="1600" dirty="0">
                <a:latin typeface="Arial Nova"/>
                <a:sym typeface="Wingdings" panose="05000000000000000000" pitchFamily="2" charset="2"/>
              </a:rPr>
              <a:t>to </a:t>
            </a:r>
            <a:r>
              <a:rPr lang="en-GB" sz="1600" dirty="0">
                <a:latin typeface="Arial Nova"/>
              </a:rPr>
              <a:t>43.4%</a:t>
            </a:r>
            <a:endParaRPr lang="en-GB" sz="1600" dirty="0"/>
          </a:p>
          <a:p>
            <a:pPr marL="0" indent="0">
              <a:spcBef>
                <a:spcPct val="0"/>
              </a:spcBef>
              <a:buNone/>
            </a:pPr>
            <a:endParaRPr lang="en-GB" dirty="0">
              <a:latin typeface="Arial Nova"/>
            </a:endParaRPr>
          </a:p>
          <a:p>
            <a:pPr marL="0" indent="0">
              <a:spcBef>
                <a:spcPct val="0"/>
              </a:spcBef>
              <a:buNone/>
            </a:pPr>
            <a:r>
              <a:rPr lang="en-GB" sz="1800" b="1" dirty="0">
                <a:solidFill>
                  <a:srgbClr val="0070C0"/>
                </a:solidFill>
                <a:latin typeface="Arial Nova"/>
              </a:rPr>
              <a:t>Erdington</a:t>
            </a:r>
            <a:endParaRPr lang="en-US" sz="1800" b="1" dirty="0">
              <a:solidFill>
                <a:srgbClr val="0070C0"/>
              </a:solidFill>
              <a:latin typeface="Arial Nova"/>
            </a:endParaRPr>
          </a:p>
          <a:p>
            <a:pPr marL="285750" indent="-285750">
              <a:spcBef>
                <a:spcPct val="0"/>
              </a:spcBef>
            </a:pPr>
            <a:r>
              <a:rPr lang="en-GB" sz="1600" dirty="0">
                <a:latin typeface="Arial Nova"/>
              </a:rPr>
              <a:t>Number of fixed term exclusions for children using "Motional" resources</a:t>
            </a:r>
          </a:p>
          <a:p>
            <a:pPr marL="0" indent="0">
              <a:spcBef>
                <a:spcPct val="0"/>
              </a:spcBef>
              <a:buNone/>
            </a:pPr>
            <a:r>
              <a:rPr lang="en-GB" sz="1600" dirty="0">
                <a:latin typeface="Arial Nova"/>
              </a:rPr>
              <a:t>     </a:t>
            </a:r>
            <a:r>
              <a:rPr lang="en-GB" sz="1600" dirty="0">
                <a:solidFill>
                  <a:srgbClr val="0070C0"/>
                </a:solidFill>
                <a:latin typeface="Arial Nova"/>
              </a:rPr>
              <a:t> reduced by </a:t>
            </a:r>
            <a:r>
              <a:rPr lang="en-GB" sz="1800" b="1" dirty="0">
                <a:solidFill>
                  <a:srgbClr val="0070C0"/>
                </a:solidFill>
                <a:latin typeface="Arial Nova"/>
              </a:rPr>
              <a:t>95% </a:t>
            </a:r>
            <a:r>
              <a:rPr lang="en-GB" sz="1600" dirty="0">
                <a:latin typeface="Arial Nova"/>
              </a:rPr>
              <a:t>from 20 </a:t>
            </a:r>
            <a:r>
              <a:rPr lang="en-GB" sz="1600" dirty="0">
                <a:latin typeface="Arial Nova"/>
                <a:sym typeface="Wingdings" panose="05000000000000000000" pitchFamily="2" charset="2"/>
              </a:rPr>
              <a:t>to</a:t>
            </a:r>
            <a:r>
              <a:rPr lang="en-GB" sz="1600" dirty="0">
                <a:latin typeface="Arial Nova"/>
              </a:rPr>
              <a:t> 1.7</a:t>
            </a:r>
            <a:endParaRPr lang="en-US" sz="1600" dirty="0">
              <a:latin typeface="Arial Nova"/>
            </a:endParaRPr>
          </a:p>
          <a:p>
            <a:pPr marL="285750" indent="-285750">
              <a:spcBef>
                <a:spcPct val="0"/>
              </a:spcBef>
            </a:pPr>
            <a:r>
              <a:rPr lang="en-GB" sz="1600" dirty="0">
                <a:latin typeface="Arial Nova"/>
              </a:rPr>
              <a:t>Number of fixed term exclusions for children with ADHD </a:t>
            </a:r>
            <a:r>
              <a:rPr lang="en-GB" sz="1600" u="sng" dirty="0">
                <a:solidFill>
                  <a:srgbClr val="0070C0"/>
                </a:solidFill>
                <a:latin typeface="Arial Nova"/>
              </a:rPr>
              <a:t>reduced by</a:t>
            </a:r>
            <a:r>
              <a:rPr lang="en-GB" sz="1600" dirty="0">
                <a:solidFill>
                  <a:srgbClr val="0070C0"/>
                </a:solidFill>
                <a:latin typeface="Arial Nova"/>
              </a:rPr>
              <a:t> </a:t>
            </a:r>
            <a:r>
              <a:rPr lang="en-GB" sz="1800" b="1" dirty="0">
                <a:solidFill>
                  <a:srgbClr val="0070C0"/>
                </a:solidFill>
                <a:latin typeface="Arial Nova"/>
              </a:rPr>
              <a:t>93%</a:t>
            </a:r>
            <a:r>
              <a:rPr lang="en-GB" sz="1600" b="1" dirty="0">
                <a:solidFill>
                  <a:srgbClr val="0070C0"/>
                </a:solidFill>
                <a:latin typeface="Arial Nova"/>
              </a:rPr>
              <a:t> </a:t>
            </a:r>
            <a:r>
              <a:rPr lang="en-GB" sz="1600" dirty="0">
                <a:latin typeface="Arial Nova"/>
              </a:rPr>
              <a:t>from</a:t>
            </a:r>
            <a:r>
              <a:rPr lang="en-GB" sz="1600" b="1" dirty="0">
                <a:solidFill>
                  <a:srgbClr val="0070C0"/>
                </a:solidFill>
                <a:latin typeface="Arial Nova"/>
              </a:rPr>
              <a:t> </a:t>
            </a:r>
            <a:r>
              <a:rPr lang="en-GB" sz="1600" dirty="0">
                <a:latin typeface="Arial Nova"/>
              </a:rPr>
              <a:t>15 </a:t>
            </a:r>
            <a:r>
              <a:rPr lang="en-GB" sz="1600" dirty="0">
                <a:latin typeface="Arial Nova"/>
                <a:sym typeface="Wingdings" panose="05000000000000000000" pitchFamily="2" charset="2"/>
              </a:rPr>
              <a:t>to</a:t>
            </a:r>
            <a:r>
              <a:rPr lang="en-GB" sz="1600" dirty="0">
                <a:latin typeface="Arial Nova"/>
              </a:rPr>
              <a:t> 1</a:t>
            </a:r>
            <a:endParaRPr lang="en-US" sz="1600" dirty="0">
              <a:latin typeface="Arial Nova"/>
            </a:endParaRPr>
          </a:p>
        </p:txBody>
      </p:sp>
    </p:spTree>
    <p:extLst>
      <p:ext uri="{BB962C8B-B14F-4D97-AF65-F5344CB8AC3E}">
        <p14:creationId xmlns:p14="http://schemas.microsoft.com/office/powerpoint/2010/main" val="384729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B269-8B5F-FEB1-EE09-AD4B31462E98}"/>
              </a:ext>
            </a:extLst>
          </p:cNvPr>
          <p:cNvSpPr>
            <a:spLocks noGrp="1"/>
          </p:cNvSpPr>
          <p:nvPr>
            <p:ph type="title"/>
          </p:nvPr>
        </p:nvSpPr>
        <p:spPr/>
        <p:txBody>
          <a:bodyPr lIns="91440" tIns="45720" rIns="91440" bIns="45720" anchor="t">
            <a:normAutofit/>
          </a:bodyPr>
          <a:lstStyle/>
          <a:p>
            <a:r>
              <a:rPr lang="en-GB" dirty="0">
                <a:latin typeface="Arial Nova"/>
              </a:rPr>
              <a:t>IMPACT – Primary</a:t>
            </a:r>
            <a:endParaRPr lang="en-GB" dirty="0"/>
          </a:p>
        </p:txBody>
      </p:sp>
      <p:sp>
        <p:nvSpPr>
          <p:cNvPr id="4" name="Slide Number Placeholder 3">
            <a:extLst>
              <a:ext uri="{FF2B5EF4-FFF2-40B4-BE49-F238E27FC236}">
                <a16:creationId xmlns:a16="http://schemas.microsoft.com/office/drawing/2014/main" id="{877AAA27-709F-DCA5-0136-DE3346A2C144}"/>
              </a:ext>
            </a:extLst>
          </p:cNvPr>
          <p:cNvSpPr>
            <a:spLocks noGrp="1"/>
          </p:cNvSpPr>
          <p:nvPr>
            <p:ph type="sldNum" sz="quarter" idx="4"/>
          </p:nvPr>
        </p:nvSpPr>
        <p:spPr/>
        <p:txBody>
          <a:bodyPr/>
          <a:lstStyle/>
          <a:p>
            <a:r>
              <a:rPr lang="en-GB" dirty="0"/>
              <a:t>PAGE </a:t>
            </a:r>
            <a:fld id="{45A89BE1-5792-4ACB-BF4C-7FAB88C6C5B7}" type="slidenum">
              <a:rPr lang="en-GB" smtClean="0"/>
              <a:pPr/>
              <a:t>5</a:t>
            </a:fld>
            <a:endParaRPr lang="en-GB" dirty="0"/>
          </a:p>
        </p:txBody>
      </p:sp>
      <p:sp>
        <p:nvSpPr>
          <p:cNvPr id="8" name="Content Placeholder 7">
            <a:extLst>
              <a:ext uri="{FF2B5EF4-FFF2-40B4-BE49-F238E27FC236}">
                <a16:creationId xmlns:a16="http://schemas.microsoft.com/office/drawing/2014/main" id="{4D408926-DE40-8D2B-3D53-7B0AD2A0EE37}"/>
              </a:ext>
            </a:extLst>
          </p:cNvPr>
          <p:cNvSpPr>
            <a:spLocks noGrp="1"/>
          </p:cNvSpPr>
          <p:nvPr>
            <p:ph idx="1"/>
          </p:nvPr>
        </p:nvSpPr>
        <p:spPr>
          <a:xfrm>
            <a:off x="457200" y="713463"/>
            <a:ext cx="8229600" cy="3740159"/>
          </a:xfrm>
        </p:spPr>
        <p:txBody>
          <a:bodyPr lIns="91440" tIns="45720" rIns="91440" bIns="45720" anchor="t">
            <a:normAutofit fontScale="92500" lnSpcReduction="20000"/>
          </a:bodyPr>
          <a:lstStyle/>
          <a:p>
            <a:pPr marL="0" indent="0">
              <a:spcBef>
                <a:spcPct val="0"/>
              </a:spcBef>
              <a:buNone/>
            </a:pPr>
            <a:r>
              <a:rPr lang="en-GB" sz="1800" b="1" dirty="0">
                <a:solidFill>
                  <a:srgbClr val="0070C0"/>
                </a:solidFill>
                <a:latin typeface="Arial Nova"/>
              </a:rPr>
              <a:t>Kings Norton</a:t>
            </a:r>
            <a:endParaRPr lang="en-GB" sz="1800" b="1" dirty="0">
              <a:solidFill>
                <a:srgbClr val="0070C0"/>
              </a:solidFill>
            </a:endParaRPr>
          </a:p>
          <a:p>
            <a:pPr marL="285750" indent="-285750">
              <a:spcBef>
                <a:spcPct val="0"/>
              </a:spcBef>
            </a:pPr>
            <a:r>
              <a:rPr lang="en-GB" sz="1700" dirty="0">
                <a:solidFill>
                  <a:srgbClr val="000000"/>
                </a:solidFill>
                <a:latin typeface="Arial Nova"/>
              </a:rPr>
              <a:t>Percentage of CYP (EHCP and SEND SUPPORT) working at threshold of phonics decoding in year 1</a:t>
            </a:r>
            <a:r>
              <a:rPr lang="en-GB" sz="1700" dirty="0">
                <a:solidFill>
                  <a:srgbClr val="FF0000"/>
                </a:solidFill>
                <a:latin typeface="Arial Nova"/>
              </a:rPr>
              <a:t> </a:t>
            </a:r>
            <a:r>
              <a:rPr lang="en-GB" sz="1700" u="sng" dirty="0">
                <a:solidFill>
                  <a:srgbClr val="0070C0"/>
                </a:solidFill>
                <a:latin typeface="Arial Nova"/>
              </a:rPr>
              <a:t>increased by</a:t>
            </a:r>
            <a:r>
              <a:rPr lang="en-GB" sz="1700" dirty="0">
                <a:solidFill>
                  <a:srgbClr val="0070C0"/>
                </a:solidFill>
                <a:latin typeface="Arial Nova"/>
              </a:rPr>
              <a:t> </a:t>
            </a:r>
            <a:r>
              <a:rPr lang="en-GB" sz="1900" b="1" dirty="0">
                <a:solidFill>
                  <a:srgbClr val="0070C0"/>
                </a:solidFill>
                <a:latin typeface="Arial Nova"/>
              </a:rPr>
              <a:t>24%</a:t>
            </a:r>
          </a:p>
          <a:p>
            <a:pPr marL="285750" indent="-285750">
              <a:spcBef>
                <a:spcPct val="0"/>
              </a:spcBef>
            </a:pPr>
            <a:r>
              <a:rPr lang="en-GB" sz="1700" dirty="0">
                <a:latin typeface="Arial Nova"/>
              </a:rPr>
              <a:t>Permanent exclusions </a:t>
            </a:r>
            <a:r>
              <a:rPr lang="en-GB" sz="1700" u="sng" dirty="0">
                <a:solidFill>
                  <a:srgbClr val="0070C0"/>
                </a:solidFill>
                <a:latin typeface="Arial Nova"/>
              </a:rPr>
              <a:t>reduced</a:t>
            </a:r>
            <a:r>
              <a:rPr lang="en-GB" sz="1700" dirty="0">
                <a:solidFill>
                  <a:srgbClr val="0070C0"/>
                </a:solidFill>
                <a:latin typeface="Arial Nova"/>
              </a:rPr>
              <a:t> </a:t>
            </a:r>
            <a:r>
              <a:rPr lang="en-GB" sz="1700" u="sng" dirty="0">
                <a:solidFill>
                  <a:srgbClr val="0070C0"/>
                </a:solidFill>
                <a:latin typeface="Arial Nova"/>
              </a:rPr>
              <a:t>by </a:t>
            </a:r>
            <a:r>
              <a:rPr lang="en-GB" sz="1900" b="1" dirty="0">
                <a:solidFill>
                  <a:srgbClr val="0070C0"/>
                </a:solidFill>
                <a:latin typeface="Arial Nova"/>
              </a:rPr>
              <a:t>82% </a:t>
            </a:r>
            <a:r>
              <a:rPr lang="en-GB" sz="1700" dirty="0">
                <a:latin typeface="Arial Nova"/>
              </a:rPr>
              <a:t>from 17 to 3</a:t>
            </a:r>
            <a:endParaRPr lang="en-GB" sz="1800" b="1" dirty="0">
              <a:solidFill>
                <a:srgbClr val="0070C0"/>
              </a:solidFill>
              <a:latin typeface="Arial Nova"/>
            </a:endParaRPr>
          </a:p>
          <a:p>
            <a:pPr marL="0" indent="0">
              <a:spcBef>
                <a:spcPct val="0"/>
              </a:spcBef>
              <a:buNone/>
            </a:pPr>
            <a:endParaRPr lang="en-GB" sz="1600" b="1" dirty="0">
              <a:solidFill>
                <a:srgbClr val="0070C0"/>
              </a:solidFill>
              <a:latin typeface="Arial Nova"/>
            </a:endParaRPr>
          </a:p>
          <a:p>
            <a:pPr marL="0" indent="0">
              <a:spcBef>
                <a:spcPct val="0"/>
              </a:spcBef>
              <a:buNone/>
            </a:pPr>
            <a:r>
              <a:rPr lang="en-GB" sz="1600" b="1" dirty="0">
                <a:solidFill>
                  <a:srgbClr val="0070C0"/>
                </a:solidFill>
                <a:latin typeface="Arial Nova"/>
              </a:rPr>
              <a:t>Fays </a:t>
            </a:r>
          </a:p>
          <a:p>
            <a:pPr marL="285750" indent="-285750">
              <a:spcBef>
                <a:spcPct val="0"/>
              </a:spcBef>
            </a:pPr>
            <a:r>
              <a:rPr lang="en-GB" sz="1600" dirty="0">
                <a:latin typeface="Arial Nova"/>
              </a:rPr>
              <a:t>Percentage of fixed term exclusions / suspensions </a:t>
            </a:r>
            <a:r>
              <a:rPr lang="en-GB" sz="1600" u="sng" dirty="0">
                <a:solidFill>
                  <a:srgbClr val="0070C0"/>
                </a:solidFill>
                <a:latin typeface="Arial Nova"/>
              </a:rPr>
              <a:t>reduced by</a:t>
            </a:r>
            <a:r>
              <a:rPr lang="en-GB" sz="1800" dirty="0">
                <a:solidFill>
                  <a:srgbClr val="0070C0"/>
                </a:solidFill>
                <a:latin typeface="Arial Nova"/>
              </a:rPr>
              <a:t> </a:t>
            </a:r>
            <a:r>
              <a:rPr lang="en-GB" sz="1800" b="1" dirty="0">
                <a:solidFill>
                  <a:srgbClr val="0070C0"/>
                </a:solidFill>
                <a:latin typeface="Arial Nova"/>
              </a:rPr>
              <a:t>78%</a:t>
            </a:r>
            <a:r>
              <a:rPr lang="en-GB" sz="1800" dirty="0">
                <a:latin typeface="Arial Nova"/>
              </a:rPr>
              <a:t> </a:t>
            </a:r>
            <a:r>
              <a:rPr lang="en-GB" sz="1600" dirty="0">
                <a:latin typeface="Arial Nova"/>
              </a:rPr>
              <a:t>from 32 to 7</a:t>
            </a:r>
          </a:p>
          <a:p>
            <a:pPr marL="285750" indent="-285750">
              <a:spcBef>
                <a:spcPct val="0"/>
              </a:spcBef>
            </a:pPr>
            <a:r>
              <a:rPr lang="en-GB" sz="1600" dirty="0">
                <a:latin typeface="Arial Nova"/>
              </a:rPr>
              <a:t>Percentage of CYP on reduced timetables </a:t>
            </a:r>
            <a:r>
              <a:rPr lang="en-GB" sz="1600" u="sng" dirty="0">
                <a:solidFill>
                  <a:srgbClr val="0070C0"/>
                </a:solidFill>
                <a:latin typeface="Arial Nova"/>
              </a:rPr>
              <a:t>reduced by</a:t>
            </a:r>
            <a:r>
              <a:rPr lang="en-GB" sz="1600" dirty="0">
                <a:solidFill>
                  <a:srgbClr val="0070C0"/>
                </a:solidFill>
                <a:latin typeface="Arial Nova"/>
              </a:rPr>
              <a:t> </a:t>
            </a:r>
            <a:r>
              <a:rPr lang="en-GB" sz="1800" b="1" dirty="0">
                <a:solidFill>
                  <a:srgbClr val="0070C0"/>
                </a:solidFill>
                <a:latin typeface="Arial Nova"/>
              </a:rPr>
              <a:t>52 %</a:t>
            </a:r>
            <a:r>
              <a:rPr lang="en-GB" sz="2400" b="1" dirty="0">
                <a:solidFill>
                  <a:srgbClr val="FF0000"/>
                </a:solidFill>
                <a:latin typeface="Arial Nova"/>
              </a:rPr>
              <a:t> </a:t>
            </a:r>
            <a:r>
              <a:rPr lang="en-GB" sz="1700" dirty="0">
                <a:latin typeface="Arial Nova"/>
              </a:rPr>
              <a:t>from 25 to 12 across the last 3 terms (Autumn 21, Spring 22 &amp; Summer 22). </a:t>
            </a:r>
            <a:endParaRPr lang="en-GB" sz="1600" dirty="0">
              <a:latin typeface="Arial Nova"/>
            </a:endParaRPr>
          </a:p>
          <a:p>
            <a:pPr marL="0" indent="0">
              <a:spcBef>
                <a:spcPct val="0"/>
              </a:spcBef>
              <a:buNone/>
            </a:pPr>
            <a:endParaRPr lang="en-GB" sz="1600" b="1" dirty="0">
              <a:solidFill>
                <a:srgbClr val="0070C0"/>
              </a:solidFill>
              <a:latin typeface="Arial Nova"/>
            </a:endParaRPr>
          </a:p>
          <a:p>
            <a:pPr marL="0" indent="0">
              <a:spcBef>
                <a:spcPct val="0"/>
              </a:spcBef>
              <a:buNone/>
            </a:pPr>
            <a:r>
              <a:rPr lang="en-GB" sz="1600" b="1" dirty="0">
                <a:solidFill>
                  <a:srgbClr val="0070C0"/>
                </a:solidFill>
                <a:latin typeface="Arial Nova"/>
              </a:rPr>
              <a:t>Saltley Plus</a:t>
            </a:r>
          </a:p>
          <a:p>
            <a:pPr marL="285750" indent="-285750">
              <a:spcBef>
                <a:spcPct val="0"/>
              </a:spcBef>
            </a:pPr>
            <a:r>
              <a:rPr lang="en-GB" sz="1600" dirty="0">
                <a:latin typeface="Arial Nova"/>
              </a:rPr>
              <a:t>Percentage of SEND children passing the phonic screening in year 1 </a:t>
            </a:r>
            <a:r>
              <a:rPr lang="en-GB" sz="1600" u="sng" dirty="0">
                <a:solidFill>
                  <a:srgbClr val="0070C0"/>
                </a:solidFill>
                <a:latin typeface="Arial Nova"/>
              </a:rPr>
              <a:t>increased by</a:t>
            </a:r>
            <a:r>
              <a:rPr lang="en-GB" sz="1600" b="1" dirty="0">
                <a:solidFill>
                  <a:srgbClr val="0070C0"/>
                </a:solidFill>
                <a:latin typeface="Arial Nova"/>
              </a:rPr>
              <a:t> </a:t>
            </a:r>
            <a:r>
              <a:rPr lang="en-GB" sz="1800" b="1" dirty="0">
                <a:solidFill>
                  <a:srgbClr val="0070C0"/>
                </a:solidFill>
                <a:latin typeface="Arial Nova"/>
              </a:rPr>
              <a:t>29%</a:t>
            </a:r>
          </a:p>
          <a:p>
            <a:pPr marL="0" indent="0">
              <a:spcBef>
                <a:spcPct val="0"/>
              </a:spcBef>
              <a:buNone/>
            </a:pPr>
            <a:endParaRPr lang="en-GB" sz="1600" b="1" dirty="0">
              <a:solidFill>
                <a:srgbClr val="0070C0"/>
              </a:solidFill>
              <a:latin typeface="Arial Nova"/>
            </a:endParaRPr>
          </a:p>
          <a:p>
            <a:pPr marL="0" indent="0">
              <a:spcBef>
                <a:spcPct val="0"/>
              </a:spcBef>
              <a:buNone/>
            </a:pPr>
            <a:r>
              <a:rPr lang="en-GB" sz="1600" b="1" dirty="0">
                <a:solidFill>
                  <a:srgbClr val="0070C0"/>
                </a:solidFill>
                <a:latin typeface="Arial Nova"/>
              </a:rPr>
              <a:t>Erdington 2</a:t>
            </a:r>
          </a:p>
          <a:p>
            <a:pPr marL="285750" indent="-285750">
              <a:spcBef>
                <a:spcPct val="0"/>
              </a:spcBef>
            </a:pPr>
            <a:r>
              <a:rPr lang="en-GB" sz="1600" dirty="0">
                <a:latin typeface="Arial Nova"/>
              </a:rPr>
              <a:t>Percentage of CYP with SEND achieving age related expectations in speaking development (C&amp;L)</a:t>
            </a:r>
            <a:r>
              <a:rPr lang="en-GB" sz="1600" dirty="0">
                <a:solidFill>
                  <a:srgbClr val="0070C0"/>
                </a:solidFill>
                <a:latin typeface="Arial Nova"/>
              </a:rPr>
              <a:t> </a:t>
            </a:r>
            <a:r>
              <a:rPr lang="en-GB" sz="1600" u="sng" dirty="0">
                <a:solidFill>
                  <a:srgbClr val="0070C0"/>
                </a:solidFill>
                <a:latin typeface="Arial Nova"/>
              </a:rPr>
              <a:t>increased by</a:t>
            </a:r>
            <a:r>
              <a:rPr lang="en-GB" sz="2400" dirty="0">
                <a:solidFill>
                  <a:srgbClr val="0070C0"/>
                </a:solidFill>
                <a:latin typeface="Arial Nova"/>
              </a:rPr>
              <a:t> </a:t>
            </a:r>
            <a:r>
              <a:rPr lang="en-GB" sz="1800" b="1" dirty="0">
                <a:solidFill>
                  <a:srgbClr val="0070C0"/>
                </a:solidFill>
                <a:latin typeface="Arial Nova"/>
              </a:rPr>
              <a:t>27%</a:t>
            </a:r>
            <a:r>
              <a:rPr lang="en-GB" sz="1800" dirty="0">
                <a:solidFill>
                  <a:srgbClr val="0070C0"/>
                </a:solidFill>
                <a:latin typeface="Arial Nova"/>
              </a:rPr>
              <a:t> </a:t>
            </a:r>
            <a:r>
              <a:rPr lang="en-GB" sz="1700" dirty="0">
                <a:latin typeface="Arial Nova"/>
              </a:rPr>
              <a:t>from 22% to 49%</a:t>
            </a:r>
            <a:endParaRPr lang="en-GB" sz="1600" dirty="0"/>
          </a:p>
          <a:p>
            <a:pPr marL="0" indent="0">
              <a:spcBef>
                <a:spcPct val="0"/>
              </a:spcBef>
              <a:buNone/>
            </a:pPr>
            <a:endParaRPr lang="en-GB" sz="1800" b="1" dirty="0">
              <a:solidFill>
                <a:srgbClr val="000000"/>
              </a:solidFill>
              <a:latin typeface="Arial Nova"/>
            </a:endParaRPr>
          </a:p>
          <a:p>
            <a:pPr marL="0" indent="0">
              <a:spcBef>
                <a:spcPct val="0"/>
              </a:spcBef>
              <a:buNone/>
            </a:pPr>
            <a:endParaRPr lang="en-GB" sz="1800" b="1" dirty="0">
              <a:solidFill>
                <a:srgbClr val="0070C0"/>
              </a:solidFill>
              <a:latin typeface="Arial Nova"/>
            </a:endParaRPr>
          </a:p>
          <a:p>
            <a:pPr marL="0" indent="0">
              <a:spcBef>
                <a:spcPct val="0"/>
              </a:spcBef>
              <a:buNone/>
            </a:pPr>
            <a:endParaRPr lang="en-GB" sz="1800" b="1" dirty="0">
              <a:solidFill>
                <a:srgbClr val="0070C0"/>
              </a:solidFill>
              <a:latin typeface="Arial Nova"/>
            </a:endParaRPr>
          </a:p>
          <a:p>
            <a:pPr marL="0" indent="0">
              <a:spcBef>
                <a:spcPct val="0"/>
              </a:spcBef>
              <a:buNone/>
            </a:pPr>
            <a:endParaRPr lang="en-GB" sz="1800" b="1" dirty="0">
              <a:solidFill>
                <a:srgbClr val="0070C0"/>
              </a:solidFill>
              <a:latin typeface="Arial Nova"/>
            </a:endParaRPr>
          </a:p>
          <a:p>
            <a:pPr marL="0" indent="0">
              <a:spcBef>
                <a:spcPct val="0"/>
              </a:spcBef>
              <a:buNone/>
            </a:pPr>
            <a:endParaRPr lang="en-GB" sz="1800" b="1" dirty="0">
              <a:solidFill>
                <a:srgbClr val="0070C0"/>
              </a:solidFill>
              <a:latin typeface="Arial Nova"/>
            </a:endParaRPr>
          </a:p>
          <a:p>
            <a:pPr marL="285750" indent="-285750">
              <a:spcBef>
                <a:spcPct val="0"/>
              </a:spcBef>
            </a:pPr>
            <a:endParaRPr lang="en-GB" sz="1600" dirty="0">
              <a:latin typeface="Arial Nova"/>
            </a:endParaRPr>
          </a:p>
        </p:txBody>
      </p:sp>
    </p:spTree>
    <p:extLst>
      <p:ext uri="{BB962C8B-B14F-4D97-AF65-F5344CB8AC3E}">
        <p14:creationId xmlns:p14="http://schemas.microsoft.com/office/powerpoint/2010/main" val="404671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B269-8B5F-FEB1-EE09-AD4B31462E98}"/>
              </a:ext>
            </a:extLst>
          </p:cNvPr>
          <p:cNvSpPr>
            <a:spLocks noGrp="1"/>
          </p:cNvSpPr>
          <p:nvPr>
            <p:ph type="title"/>
          </p:nvPr>
        </p:nvSpPr>
        <p:spPr/>
        <p:txBody>
          <a:bodyPr lIns="91440" tIns="45720" rIns="91440" bIns="45720" anchor="t">
            <a:normAutofit/>
          </a:bodyPr>
          <a:lstStyle/>
          <a:p>
            <a:r>
              <a:rPr lang="en-GB" dirty="0">
                <a:latin typeface="Arial Nova"/>
              </a:rPr>
              <a:t>IMPACT- Primary </a:t>
            </a:r>
            <a:endParaRPr lang="en-GB" dirty="0"/>
          </a:p>
        </p:txBody>
      </p:sp>
      <p:sp>
        <p:nvSpPr>
          <p:cNvPr id="4" name="Slide Number Placeholder 3">
            <a:extLst>
              <a:ext uri="{FF2B5EF4-FFF2-40B4-BE49-F238E27FC236}">
                <a16:creationId xmlns:a16="http://schemas.microsoft.com/office/drawing/2014/main" id="{877AAA27-709F-DCA5-0136-DE3346A2C144}"/>
              </a:ext>
            </a:extLst>
          </p:cNvPr>
          <p:cNvSpPr>
            <a:spLocks noGrp="1"/>
          </p:cNvSpPr>
          <p:nvPr>
            <p:ph type="sldNum" sz="quarter" idx="4"/>
          </p:nvPr>
        </p:nvSpPr>
        <p:spPr/>
        <p:txBody>
          <a:bodyPr/>
          <a:lstStyle/>
          <a:p>
            <a:r>
              <a:rPr lang="en-GB" dirty="0"/>
              <a:t>PAGE </a:t>
            </a:r>
            <a:fld id="{45A89BE1-5792-4ACB-BF4C-7FAB88C6C5B7}" type="slidenum">
              <a:rPr lang="en-GB" smtClean="0"/>
              <a:pPr/>
              <a:t>6</a:t>
            </a:fld>
            <a:endParaRPr lang="en-GB" dirty="0"/>
          </a:p>
        </p:txBody>
      </p:sp>
      <p:sp>
        <p:nvSpPr>
          <p:cNvPr id="8" name="Content Placeholder 7">
            <a:extLst>
              <a:ext uri="{FF2B5EF4-FFF2-40B4-BE49-F238E27FC236}">
                <a16:creationId xmlns:a16="http://schemas.microsoft.com/office/drawing/2014/main" id="{4D408926-DE40-8D2B-3D53-7B0AD2A0EE37}"/>
              </a:ext>
            </a:extLst>
          </p:cNvPr>
          <p:cNvSpPr>
            <a:spLocks noGrp="1"/>
          </p:cNvSpPr>
          <p:nvPr>
            <p:ph idx="1"/>
          </p:nvPr>
        </p:nvSpPr>
        <p:spPr>
          <a:xfrm>
            <a:off x="457200" y="713463"/>
            <a:ext cx="8229600" cy="3740159"/>
          </a:xfrm>
        </p:spPr>
        <p:txBody>
          <a:bodyPr lIns="91440" tIns="45720" rIns="91440" bIns="45720" anchor="t">
            <a:normAutofit/>
          </a:bodyPr>
          <a:lstStyle/>
          <a:p>
            <a:pPr marL="0" indent="0">
              <a:spcBef>
                <a:spcPct val="0"/>
              </a:spcBef>
              <a:buNone/>
            </a:pPr>
            <a:r>
              <a:rPr lang="en-GB" sz="1800" b="1" dirty="0">
                <a:solidFill>
                  <a:srgbClr val="0070C0"/>
                </a:solidFill>
                <a:latin typeface="Arial Nova"/>
              </a:rPr>
              <a:t>Sutton Coldfield </a:t>
            </a:r>
            <a:endParaRPr lang="en-US" sz="1800" dirty="0">
              <a:solidFill>
                <a:srgbClr val="0070C0"/>
              </a:solidFill>
            </a:endParaRPr>
          </a:p>
          <a:p>
            <a:pPr marL="342900" indent="-342900">
              <a:spcBef>
                <a:spcPct val="0"/>
              </a:spcBef>
            </a:pPr>
            <a:r>
              <a:rPr lang="en-GB" sz="1600" dirty="0">
                <a:latin typeface="Arial Nova"/>
              </a:rPr>
              <a:t>Percentage of Early Years CYP making expected progress in C&amp;L </a:t>
            </a:r>
            <a:r>
              <a:rPr lang="en-GB" sz="1600" u="sng" dirty="0">
                <a:solidFill>
                  <a:srgbClr val="0070C0"/>
                </a:solidFill>
                <a:latin typeface="Arial Nova"/>
              </a:rPr>
              <a:t>increased by</a:t>
            </a:r>
            <a:r>
              <a:rPr lang="en-GB" sz="1600" dirty="0">
                <a:solidFill>
                  <a:srgbClr val="0070C0"/>
                </a:solidFill>
                <a:latin typeface="Arial Nova"/>
              </a:rPr>
              <a:t> </a:t>
            </a:r>
            <a:r>
              <a:rPr lang="en-GB" sz="1800" b="1" dirty="0">
                <a:solidFill>
                  <a:srgbClr val="0070C0"/>
                </a:solidFill>
                <a:latin typeface="Arial Nova"/>
              </a:rPr>
              <a:t>22%</a:t>
            </a:r>
            <a:r>
              <a:rPr lang="en-GB" sz="1800" b="1" dirty="0">
                <a:latin typeface="Arial Nova"/>
              </a:rPr>
              <a:t> </a:t>
            </a:r>
            <a:r>
              <a:rPr lang="en-GB" sz="1600" dirty="0">
                <a:latin typeface="Arial Nova"/>
              </a:rPr>
              <a:t>from 12.5 to 34.5%</a:t>
            </a:r>
          </a:p>
          <a:p>
            <a:pPr marL="342900" indent="-342900">
              <a:spcBef>
                <a:spcPct val="0"/>
              </a:spcBef>
            </a:pPr>
            <a:r>
              <a:rPr lang="en-GB" sz="1600" dirty="0">
                <a:latin typeface="Arial Nova"/>
              </a:rPr>
              <a:t>Percentage of CYP with speech and language needs working at expected levels of progress in reading, writing and maths</a:t>
            </a:r>
            <a:r>
              <a:rPr lang="en-GB" sz="1600" dirty="0">
                <a:solidFill>
                  <a:srgbClr val="0070C0"/>
                </a:solidFill>
                <a:latin typeface="Arial Nova"/>
              </a:rPr>
              <a:t> </a:t>
            </a:r>
            <a:r>
              <a:rPr lang="en-GB" sz="1600" u="sng" dirty="0">
                <a:solidFill>
                  <a:srgbClr val="0070C0"/>
                </a:solidFill>
                <a:latin typeface="Arial Nova"/>
              </a:rPr>
              <a:t>increased by</a:t>
            </a:r>
            <a:r>
              <a:rPr lang="en-GB" sz="1600" dirty="0">
                <a:solidFill>
                  <a:srgbClr val="0070C0"/>
                </a:solidFill>
                <a:latin typeface="Arial Nova"/>
              </a:rPr>
              <a:t> </a:t>
            </a:r>
            <a:r>
              <a:rPr lang="en-GB" sz="1600" b="1" dirty="0">
                <a:solidFill>
                  <a:srgbClr val="0070C0"/>
                </a:solidFill>
                <a:latin typeface="Arial Nova"/>
              </a:rPr>
              <a:t>13% </a:t>
            </a:r>
          </a:p>
          <a:p>
            <a:pPr marL="0" indent="0">
              <a:spcBef>
                <a:spcPct val="0"/>
              </a:spcBef>
              <a:buNone/>
            </a:pPr>
            <a:endParaRPr lang="en-GB" sz="1400" dirty="0">
              <a:latin typeface="Arial Nova"/>
            </a:endParaRPr>
          </a:p>
          <a:p>
            <a:pPr marL="0" indent="0">
              <a:spcBef>
                <a:spcPct val="0"/>
              </a:spcBef>
              <a:buNone/>
            </a:pPr>
            <a:r>
              <a:rPr lang="en-GB" sz="1800" b="1" dirty="0">
                <a:solidFill>
                  <a:srgbClr val="0070C0"/>
                </a:solidFill>
                <a:latin typeface="Arial Nova"/>
              </a:rPr>
              <a:t>Hall Green</a:t>
            </a:r>
          </a:p>
          <a:p>
            <a:pPr marL="0" indent="0">
              <a:spcBef>
                <a:spcPct val="0"/>
              </a:spcBef>
              <a:buNone/>
            </a:pPr>
            <a:r>
              <a:rPr lang="en-GB" sz="1600" dirty="0">
                <a:latin typeface="Arial Nova"/>
              </a:rPr>
              <a:t>Percentage of CYP with SEND working at expected levels of progress in reading , writing and maths </a:t>
            </a:r>
            <a:r>
              <a:rPr lang="en-GB" sz="1600" u="sng" dirty="0">
                <a:solidFill>
                  <a:srgbClr val="0070C0"/>
                </a:solidFill>
                <a:latin typeface="Arial Nova"/>
              </a:rPr>
              <a:t>increased by</a:t>
            </a:r>
            <a:r>
              <a:rPr lang="en-GB" sz="1600" dirty="0">
                <a:solidFill>
                  <a:srgbClr val="0070C0"/>
                </a:solidFill>
                <a:latin typeface="Arial Nova"/>
              </a:rPr>
              <a:t> </a:t>
            </a:r>
            <a:r>
              <a:rPr lang="en-GB" sz="1600" b="1" dirty="0">
                <a:solidFill>
                  <a:srgbClr val="0070C0"/>
                </a:solidFill>
                <a:latin typeface="Arial Nova"/>
              </a:rPr>
              <a:t>9%</a:t>
            </a:r>
            <a:r>
              <a:rPr lang="en-GB" sz="1400" b="1" dirty="0">
                <a:solidFill>
                  <a:srgbClr val="0070C0"/>
                </a:solidFill>
                <a:latin typeface="Arial Nova"/>
              </a:rPr>
              <a:t>  </a:t>
            </a:r>
            <a:r>
              <a:rPr lang="en-GB" sz="1600" dirty="0">
                <a:latin typeface="Arial Nova"/>
              </a:rPr>
              <a:t>from 8% to 22%</a:t>
            </a:r>
            <a:endParaRPr lang="en-GB" sz="1400" dirty="0"/>
          </a:p>
        </p:txBody>
      </p:sp>
    </p:spTree>
    <p:extLst>
      <p:ext uri="{BB962C8B-B14F-4D97-AF65-F5344CB8AC3E}">
        <p14:creationId xmlns:p14="http://schemas.microsoft.com/office/powerpoint/2010/main" val="127603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B269-8B5F-FEB1-EE09-AD4B31462E98}"/>
              </a:ext>
            </a:extLst>
          </p:cNvPr>
          <p:cNvSpPr>
            <a:spLocks noGrp="1"/>
          </p:cNvSpPr>
          <p:nvPr>
            <p:ph type="title"/>
          </p:nvPr>
        </p:nvSpPr>
        <p:spPr/>
        <p:txBody>
          <a:bodyPr lIns="91440" tIns="45720" rIns="91440" bIns="45720" anchor="t">
            <a:normAutofit/>
          </a:bodyPr>
          <a:lstStyle/>
          <a:p>
            <a:r>
              <a:rPr lang="en-GB" dirty="0">
                <a:latin typeface="Arial Nova"/>
              </a:rPr>
              <a:t>IMPACT- Secondary </a:t>
            </a:r>
            <a:endParaRPr lang="en-GB" dirty="0"/>
          </a:p>
        </p:txBody>
      </p:sp>
      <p:sp>
        <p:nvSpPr>
          <p:cNvPr id="4" name="Slide Number Placeholder 3">
            <a:extLst>
              <a:ext uri="{FF2B5EF4-FFF2-40B4-BE49-F238E27FC236}">
                <a16:creationId xmlns:a16="http://schemas.microsoft.com/office/drawing/2014/main" id="{877AAA27-709F-DCA5-0136-DE3346A2C144}"/>
              </a:ext>
            </a:extLst>
          </p:cNvPr>
          <p:cNvSpPr>
            <a:spLocks noGrp="1"/>
          </p:cNvSpPr>
          <p:nvPr>
            <p:ph type="sldNum" sz="quarter" idx="4"/>
          </p:nvPr>
        </p:nvSpPr>
        <p:spPr/>
        <p:txBody>
          <a:bodyPr/>
          <a:lstStyle/>
          <a:p>
            <a:r>
              <a:rPr lang="en-GB" dirty="0"/>
              <a:t>PAGE </a:t>
            </a:r>
            <a:fld id="{45A89BE1-5792-4ACB-BF4C-7FAB88C6C5B7}" type="slidenum">
              <a:rPr lang="en-GB" smtClean="0"/>
              <a:pPr/>
              <a:t>7</a:t>
            </a:fld>
            <a:endParaRPr lang="en-GB" dirty="0"/>
          </a:p>
        </p:txBody>
      </p:sp>
      <p:sp>
        <p:nvSpPr>
          <p:cNvPr id="8" name="Content Placeholder 7">
            <a:extLst>
              <a:ext uri="{FF2B5EF4-FFF2-40B4-BE49-F238E27FC236}">
                <a16:creationId xmlns:a16="http://schemas.microsoft.com/office/drawing/2014/main" id="{4D408926-DE40-8D2B-3D53-7B0AD2A0EE37}"/>
              </a:ext>
            </a:extLst>
          </p:cNvPr>
          <p:cNvSpPr>
            <a:spLocks noGrp="1"/>
          </p:cNvSpPr>
          <p:nvPr>
            <p:ph idx="1"/>
          </p:nvPr>
        </p:nvSpPr>
        <p:spPr>
          <a:xfrm>
            <a:off x="457200" y="863600"/>
            <a:ext cx="8229600" cy="3590022"/>
          </a:xfrm>
        </p:spPr>
        <p:txBody>
          <a:bodyPr lIns="91440" tIns="45720" rIns="91440" bIns="45720" anchor="t">
            <a:normAutofit/>
          </a:bodyPr>
          <a:lstStyle/>
          <a:p>
            <a:pPr marL="0" indent="0">
              <a:spcBef>
                <a:spcPct val="0"/>
              </a:spcBef>
              <a:buNone/>
            </a:pPr>
            <a:r>
              <a:rPr lang="en-GB" sz="1800" b="1" dirty="0">
                <a:solidFill>
                  <a:srgbClr val="0070C0"/>
                </a:solidFill>
                <a:latin typeface="Arial Nova"/>
              </a:rPr>
              <a:t>South West </a:t>
            </a:r>
            <a:endParaRPr lang="en-US" sz="1800" dirty="0">
              <a:solidFill>
                <a:srgbClr val="0070C0"/>
              </a:solidFill>
            </a:endParaRPr>
          </a:p>
          <a:p>
            <a:pPr marL="342900" indent="-342900">
              <a:spcBef>
                <a:spcPct val="0"/>
              </a:spcBef>
            </a:pPr>
            <a:r>
              <a:rPr lang="en-GB" sz="1600" dirty="0">
                <a:latin typeface="Arial Nova"/>
              </a:rPr>
              <a:t>Attendance for the most challenging 1%</a:t>
            </a:r>
            <a:r>
              <a:rPr lang="en-GB" sz="1600" dirty="0">
                <a:solidFill>
                  <a:srgbClr val="FF0000"/>
                </a:solidFill>
                <a:latin typeface="Arial Nova"/>
              </a:rPr>
              <a:t> </a:t>
            </a:r>
            <a:r>
              <a:rPr lang="en-GB" sz="1600" u="sng" dirty="0">
                <a:solidFill>
                  <a:srgbClr val="0070C0"/>
                </a:solidFill>
                <a:latin typeface="Arial Nova"/>
              </a:rPr>
              <a:t>increased by</a:t>
            </a:r>
            <a:r>
              <a:rPr lang="en-GB" sz="1600" b="1" dirty="0">
                <a:solidFill>
                  <a:srgbClr val="0070C0"/>
                </a:solidFill>
                <a:latin typeface="Arial Nova"/>
              </a:rPr>
              <a:t> 6%</a:t>
            </a:r>
            <a:r>
              <a:rPr lang="en-GB" sz="1600" dirty="0">
                <a:solidFill>
                  <a:srgbClr val="0070C0"/>
                </a:solidFill>
                <a:latin typeface="Arial Nova"/>
              </a:rPr>
              <a:t> </a:t>
            </a:r>
            <a:r>
              <a:rPr lang="en-GB" sz="1600" dirty="0">
                <a:latin typeface="Arial Nova"/>
              </a:rPr>
              <a:t>from 70% to 76%</a:t>
            </a:r>
          </a:p>
          <a:p>
            <a:pPr marL="342900" indent="-342900">
              <a:spcBef>
                <a:spcPct val="0"/>
              </a:spcBef>
            </a:pPr>
            <a:r>
              <a:rPr lang="en-GB" sz="1600" dirty="0">
                <a:latin typeface="Arial Nova"/>
              </a:rPr>
              <a:t>Reading age for the most challenging 1% </a:t>
            </a:r>
            <a:r>
              <a:rPr lang="en-GB" sz="1600" u="sng" dirty="0">
                <a:solidFill>
                  <a:srgbClr val="0070C0"/>
                </a:solidFill>
                <a:latin typeface="Arial Nova"/>
              </a:rPr>
              <a:t>increased by</a:t>
            </a:r>
            <a:r>
              <a:rPr lang="en-GB" sz="1600" dirty="0">
                <a:solidFill>
                  <a:srgbClr val="0070C0"/>
                </a:solidFill>
                <a:latin typeface="Arial Nova"/>
              </a:rPr>
              <a:t> </a:t>
            </a:r>
            <a:r>
              <a:rPr lang="en-GB" sz="1600" b="1" dirty="0">
                <a:solidFill>
                  <a:srgbClr val="0070C0"/>
                </a:solidFill>
                <a:latin typeface="Arial Nova"/>
              </a:rPr>
              <a:t>5yrs 2 months </a:t>
            </a:r>
            <a:r>
              <a:rPr lang="en-GB" sz="1600" dirty="0">
                <a:latin typeface="Arial Nova"/>
              </a:rPr>
              <a:t>from </a:t>
            </a:r>
            <a:r>
              <a:rPr lang="en-GB" sz="1400" dirty="0">
                <a:latin typeface="Arial Nova"/>
              </a:rPr>
              <a:t>10yr 2mo to 15yrs 4mo</a:t>
            </a:r>
          </a:p>
          <a:p>
            <a:pPr marL="0" indent="0">
              <a:spcBef>
                <a:spcPct val="0"/>
              </a:spcBef>
              <a:buNone/>
            </a:pPr>
            <a:r>
              <a:rPr lang="en-GB" sz="1800" b="1" dirty="0">
                <a:solidFill>
                  <a:srgbClr val="0070C0"/>
                </a:solidFill>
                <a:latin typeface="Arial Nova"/>
              </a:rPr>
              <a:t>North West</a:t>
            </a:r>
          </a:p>
          <a:p>
            <a:pPr>
              <a:spcBef>
                <a:spcPct val="0"/>
              </a:spcBef>
            </a:pPr>
            <a:r>
              <a:rPr lang="en-GB" sz="1600" dirty="0">
                <a:latin typeface="Arial Nova"/>
              </a:rPr>
              <a:t>Attendance for CYP with SEND </a:t>
            </a:r>
            <a:r>
              <a:rPr lang="en-GB" sz="1600" u="sng" dirty="0">
                <a:solidFill>
                  <a:srgbClr val="0070C0"/>
                </a:solidFill>
                <a:latin typeface="Arial Nova"/>
              </a:rPr>
              <a:t>increased by</a:t>
            </a:r>
            <a:r>
              <a:rPr lang="en-GB" sz="1600" dirty="0">
                <a:solidFill>
                  <a:srgbClr val="0070C0"/>
                </a:solidFill>
                <a:latin typeface="Arial Nova"/>
              </a:rPr>
              <a:t> </a:t>
            </a:r>
            <a:r>
              <a:rPr lang="en-GB" sz="1800" b="1" dirty="0">
                <a:solidFill>
                  <a:srgbClr val="0070C0"/>
                </a:solidFill>
                <a:latin typeface="Arial Nova"/>
              </a:rPr>
              <a:t>4.3% </a:t>
            </a:r>
            <a:r>
              <a:rPr lang="en-GB" sz="1600" dirty="0">
                <a:latin typeface="Arial Nova"/>
              </a:rPr>
              <a:t>from 93% to 98%</a:t>
            </a:r>
          </a:p>
          <a:p>
            <a:pPr>
              <a:spcBef>
                <a:spcPct val="0"/>
              </a:spcBef>
            </a:pPr>
            <a:r>
              <a:rPr lang="en-GB" sz="1600" dirty="0">
                <a:latin typeface="Arial Nova"/>
              </a:rPr>
              <a:t>Reading age for CYP with SEND </a:t>
            </a:r>
            <a:r>
              <a:rPr lang="en-GB" sz="1600" u="sng" dirty="0">
                <a:solidFill>
                  <a:srgbClr val="0070C0"/>
                </a:solidFill>
                <a:latin typeface="Arial Nova"/>
              </a:rPr>
              <a:t>increased by</a:t>
            </a:r>
            <a:r>
              <a:rPr lang="en-GB" sz="1600" dirty="0">
                <a:latin typeface="Arial Nova"/>
              </a:rPr>
              <a:t> </a:t>
            </a:r>
            <a:r>
              <a:rPr lang="en-GB" sz="1800" b="1" dirty="0">
                <a:solidFill>
                  <a:srgbClr val="0070C0"/>
                </a:solidFill>
                <a:latin typeface="Arial Nova"/>
              </a:rPr>
              <a:t>12 months </a:t>
            </a:r>
            <a:r>
              <a:rPr lang="en-GB" sz="1600" dirty="0">
                <a:latin typeface="Arial Nova"/>
              </a:rPr>
              <a:t>from 12yr 5mo to 13yr 5mo</a:t>
            </a:r>
          </a:p>
          <a:p>
            <a:pPr marL="0" indent="0">
              <a:spcBef>
                <a:spcPct val="0"/>
              </a:spcBef>
              <a:buNone/>
            </a:pPr>
            <a:r>
              <a:rPr lang="en-GB" sz="1800" b="1" dirty="0">
                <a:solidFill>
                  <a:srgbClr val="0070C0"/>
                </a:solidFill>
                <a:latin typeface="Arial Nova"/>
              </a:rPr>
              <a:t>North West 2</a:t>
            </a:r>
          </a:p>
          <a:p>
            <a:pPr>
              <a:spcBef>
                <a:spcPct val="0"/>
              </a:spcBef>
            </a:pPr>
            <a:r>
              <a:rPr lang="en-GB" sz="1600" dirty="0">
                <a:latin typeface="Arial Nova"/>
              </a:rPr>
              <a:t>Attendance for CYP with SEND </a:t>
            </a:r>
            <a:r>
              <a:rPr lang="en-GB" sz="1600" u="sng" dirty="0">
                <a:solidFill>
                  <a:srgbClr val="0070C0"/>
                </a:solidFill>
                <a:latin typeface="Arial Nova"/>
              </a:rPr>
              <a:t>increased by</a:t>
            </a:r>
            <a:r>
              <a:rPr lang="en-GB" sz="1600" dirty="0">
                <a:latin typeface="Arial Nova"/>
              </a:rPr>
              <a:t> </a:t>
            </a:r>
            <a:r>
              <a:rPr lang="en-GB" sz="1800" b="1" dirty="0">
                <a:solidFill>
                  <a:srgbClr val="0070C0"/>
                </a:solidFill>
                <a:latin typeface="Arial Nova"/>
              </a:rPr>
              <a:t>14%</a:t>
            </a:r>
            <a:r>
              <a:rPr lang="en-GB" sz="1600" dirty="0">
                <a:latin typeface="Arial Nova"/>
              </a:rPr>
              <a:t> from 84% - 98%</a:t>
            </a:r>
          </a:p>
          <a:p>
            <a:pPr>
              <a:spcBef>
                <a:spcPct val="0"/>
              </a:spcBef>
            </a:pPr>
            <a:r>
              <a:rPr lang="en-GB" sz="1600" dirty="0">
                <a:latin typeface="Arial Nova"/>
              </a:rPr>
              <a:t>Sentence comprehension for CYP with SEND </a:t>
            </a:r>
            <a:r>
              <a:rPr lang="en-GB" sz="1600" u="sng" dirty="0">
                <a:solidFill>
                  <a:srgbClr val="0070C0"/>
                </a:solidFill>
                <a:latin typeface="Arial Nova"/>
              </a:rPr>
              <a:t>increased by</a:t>
            </a:r>
            <a:r>
              <a:rPr lang="en-GB" sz="1600" dirty="0">
                <a:latin typeface="Arial Nova"/>
              </a:rPr>
              <a:t> </a:t>
            </a:r>
            <a:r>
              <a:rPr lang="en-GB" sz="1800" b="1" dirty="0">
                <a:solidFill>
                  <a:srgbClr val="0070C0"/>
                </a:solidFill>
                <a:latin typeface="Arial Nova"/>
              </a:rPr>
              <a:t>11% </a:t>
            </a:r>
            <a:r>
              <a:rPr lang="en-GB" sz="1600" dirty="0">
                <a:latin typeface="Arial Nova"/>
              </a:rPr>
              <a:t>from 80% - 91%</a:t>
            </a:r>
          </a:p>
          <a:p>
            <a:pPr>
              <a:spcBef>
                <a:spcPct val="0"/>
              </a:spcBef>
            </a:pPr>
            <a:r>
              <a:rPr lang="en-GB" sz="1600" dirty="0">
                <a:latin typeface="Arial Nova"/>
              </a:rPr>
              <a:t>Word recognition for CYP with SEND </a:t>
            </a:r>
            <a:r>
              <a:rPr lang="en-GB" sz="1600" u="sng" dirty="0">
                <a:solidFill>
                  <a:srgbClr val="0070C0"/>
                </a:solidFill>
                <a:latin typeface="Arial Nova"/>
              </a:rPr>
              <a:t>increased by</a:t>
            </a:r>
            <a:r>
              <a:rPr lang="en-GB" sz="1600" dirty="0">
                <a:latin typeface="Arial Nova"/>
              </a:rPr>
              <a:t> </a:t>
            </a:r>
            <a:r>
              <a:rPr lang="en-GB" sz="1800" b="1" dirty="0">
                <a:solidFill>
                  <a:srgbClr val="0070C0"/>
                </a:solidFill>
                <a:latin typeface="Arial Nova"/>
              </a:rPr>
              <a:t>11% </a:t>
            </a:r>
            <a:r>
              <a:rPr lang="en-GB" sz="1600" dirty="0">
                <a:latin typeface="Arial Nova"/>
              </a:rPr>
              <a:t>from 61% - 72%</a:t>
            </a:r>
          </a:p>
          <a:p>
            <a:pPr marL="0" indent="0">
              <a:spcBef>
                <a:spcPct val="0"/>
              </a:spcBef>
              <a:buNone/>
            </a:pPr>
            <a:endParaRPr lang="en-GB" sz="1800" dirty="0">
              <a:solidFill>
                <a:srgbClr val="0070C0"/>
              </a:solidFill>
              <a:latin typeface="Arial Nova"/>
            </a:endParaRPr>
          </a:p>
        </p:txBody>
      </p:sp>
    </p:spTree>
    <p:extLst>
      <p:ext uri="{BB962C8B-B14F-4D97-AF65-F5344CB8AC3E}">
        <p14:creationId xmlns:p14="http://schemas.microsoft.com/office/powerpoint/2010/main" val="31612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B269-8B5F-FEB1-EE09-AD4B31462E98}"/>
              </a:ext>
            </a:extLst>
          </p:cNvPr>
          <p:cNvSpPr>
            <a:spLocks noGrp="1"/>
          </p:cNvSpPr>
          <p:nvPr>
            <p:ph type="title"/>
          </p:nvPr>
        </p:nvSpPr>
        <p:spPr/>
        <p:txBody>
          <a:bodyPr lIns="91440" tIns="45720" rIns="91440" bIns="45720" anchor="t">
            <a:normAutofit/>
          </a:bodyPr>
          <a:lstStyle/>
          <a:p>
            <a:r>
              <a:rPr lang="en-GB" dirty="0">
                <a:latin typeface="Arial Nova"/>
              </a:rPr>
              <a:t>IMPACT- Secondary </a:t>
            </a:r>
            <a:endParaRPr lang="en-GB" dirty="0"/>
          </a:p>
        </p:txBody>
      </p:sp>
      <p:sp>
        <p:nvSpPr>
          <p:cNvPr id="4" name="Slide Number Placeholder 3">
            <a:extLst>
              <a:ext uri="{FF2B5EF4-FFF2-40B4-BE49-F238E27FC236}">
                <a16:creationId xmlns:a16="http://schemas.microsoft.com/office/drawing/2014/main" id="{877AAA27-709F-DCA5-0136-DE3346A2C144}"/>
              </a:ext>
            </a:extLst>
          </p:cNvPr>
          <p:cNvSpPr>
            <a:spLocks noGrp="1"/>
          </p:cNvSpPr>
          <p:nvPr>
            <p:ph type="sldNum" sz="quarter" idx="4"/>
          </p:nvPr>
        </p:nvSpPr>
        <p:spPr/>
        <p:txBody>
          <a:bodyPr/>
          <a:lstStyle/>
          <a:p>
            <a:r>
              <a:rPr lang="en-GB" dirty="0"/>
              <a:t>PAGE </a:t>
            </a:r>
            <a:fld id="{45A89BE1-5792-4ACB-BF4C-7FAB88C6C5B7}" type="slidenum">
              <a:rPr lang="en-GB" smtClean="0"/>
              <a:pPr/>
              <a:t>8</a:t>
            </a:fld>
            <a:endParaRPr lang="en-GB" dirty="0"/>
          </a:p>
        </p:txBody>
      </p:sp>
      <p:sp>
        <p:nvSpPr>
          <p:cNvPr id="8" name="Content Placeholder 7">
            <a:extLst>
              <a:ext uri="{FF2B5EF4-FFF2-40B4-BE49-F238E27FC236}">
                <a16:creationId xmlns:a16="http://schemas.microsoft.com/office/drawing/2014/main" id="{4D408926-DE40-8D2B-3D53-7B0AD2A0EE37}"/>
              </a:ext>
            </a:extLst>
          </p:cNvPr>
          <p:cNvSpPr>
            <a:spLocks noGrp="1"/>
          </p:cNvSpPr>
          <p:nvPr>
            <p:ph idx="1"/>
          </p:nvPr>
        </p:nvSpPr>
        <p:spPr>
          <a:xfrm>
            <a:off x="457200" y="713463"/>
            <a:ext cx="8229600" cy="3740159"/>
          </a:xfrm>
        </p:spPr>
        <p:txBody>
          <a:bodyPr lIns="91440" tIns="45720" rIns="91440" bIns="45720" anchor="t">
            <a:normAutofit/>
          </a:bodyPr>
          <a:lstStyle/>
          <a:p>
            <a:pPr marL="0" indent="0">
              <a:spcBef>
                <a:spcPct val="0"/>
              </a:spcBef>
              <a:buNone/>
            </a:pPr>
            <a:r>
              <a:rPr lang="en-GB" sz="1800" b="1" dirty="0">
                <a:solidFill>
                  <a:srgbClr val="0070C0"/>
                </a:solidFill>
                <a:latin typeface="Arial Nova"/>
              </a:rPr>
              <a:t>East Speech And Language Therapy</a:t>
            </a:r>
            <a:endParaRPr lang="en-US" sz="1800" dirty="0">
              <a:solidFill>
                <a:srgbClr val="0070C0"/>
              </a:solidFill>
            </a:endParaRPr>
          </a:p>
          <a:p>
            <a:pPr marL="342900" indent="-342900">
              <a:spcBef>
                <a:spcPct val="0"/>
              </a:spcBef>
            </a:pPr>
            <a:r>
              <a:rPr lang="en-GB" sz="1600" dirty="0">
                <a:latin typeface="Arial Nova"/>
              </a:rPr>
              <a:t>Word awareness receptive and expressive vocabulary skills within the curriculum </a:t>
            </a:r>
            <a:r>
              <a:rPr lang="en-GB" sz="1600" u="sng" dirty="0">
                <a:solidFill>
                  <a:srgbClr val="0070C0"/>
                </a:solidFill>
                <a:latin typeface="Arial Nova"/>
              </a:rPr>
              <a:t>increased by</a:t>
            </a:r>
            <a:r>
              <a:rPr lang="en-GB" sz="1600" dirty="0">
                <a:solidFill>
                  <a:srgbClr val="0070C0"/>
                </a:solidFill>
                <a:latin typeface="Arial Nova"/>
              </a:rPr>
              <a:t> </a:t>
            </a:r>
            <a:r>
              <a:rPr lang="en-GB" sz="1600" b="1" dirty="0">
                <a:solidFill>
                  <a:srgbClr val="0070C0"/>
                </a:solidFill>
                <a:latin typeface="Arial Nova"/>
              </a:rPr>
              <a:t>37%</a:t>
            </a:r>
            <a:r>
              <a:rPr lang="en-GB" sz="1600" b="1" dirty="0">
                <a:latin typeface="Arial Nova"/>
              </a:rPr>
              <a:t> </a:t>
            </a:r>
            <a:r>
              <a:rPr lang="en-GB" sz="1600" dirty="0">
                <a:latin typeface="Arial Nova"/>
              </a:rPr>
              <a:t>from 16% to 53%</a:t>
            </a:r>
          </a:p>
          <a:p>
            <a:pPr marL="342900" indent="-342900">
              <a:spcBef>
                <a:spcPct val="0"/>
              </a:spcBef>
            </a:pPr>
            <a:r>
              <a:rPr lang="en-GB" sz="1600" dirty="0">
                <a:latin typeface="Arial Nova"/>
              </a:rPr>
              <a:t>Language level (social thinking and problem-solving skills </a:t>
            </a:r>
            <a:r>
              <a:rPr lang="en-GB" sz="1600" u="sng" dirty="0">
                <a:solidFill>
                  <a:srgbClr val="0070C0"/>
                </a:solidFill>
                <a:latin typeface="Arial Nova"/>
              </a:rPr>
              <a:t>increased by</a:t>
            </a:r>
            <a:r>
              <a:rPr lang="en-GB" sz="1600" dirty="0">
                <a:solidFill>
                  <a:srgbClr val="0070C0"/>
                </a:solidFill>
                <a:latin typeface="Arial Nova"/>
              </a:rPr>
              <a:t> </a:t>
            </a:r>
            <a:r>
              <a:rPr lang="en-GB" sz="1800" b="1" dirty="0">
                <a:solidFill>
                  <a:srgbClr val="0070C0"/>
                </a:solidFill>
                <a:latin typeface="Arial Nova"/>
              </a:rPr>
              <a:t>14%</a:t>
            </a:r>
            <a:r>
              <a:rPr lang="en-GB" sz="1600" dirty="0">
                <a:latin typeface="Arial Nova"/>
              </a:rPr>
              <a:t>           from 57% to 71%</a:t>
            </a:r>
          </a:p>
          <a:p>
            <a:pPr marL="342900" indent="-342900">
              <a:spcBef>
                <a:spcPct val="0"/>
              </a:spcBef>
            </a:pPr>
            <a:r>
              <a:rPr lang="en-GB" sz="1600" dirty="0">
                <a:latin typeface="Arial Nova"/>
              </a:rPr>
              <a:t>Attendance for CYP with Speech &amp; Language Communication difficulties </a:t>
            </a:r>
            <a:r>
              <a:rPr lang="en-GB" sz="1600" u="sng" dirty="0">
                <a:solidFill>
                  <a:srgbClr val="0070C0"/>
                </a:solidFill>
                <a:latin typeface="Arial Nova"/>
              </a:rPr>
              <a:t>increased by</a:t>
            </a:r>
            <a:r>
              <a:rPr lang="en-GB" sz="1600" dirty="0">
                <a:latin typeface="Arial Nova"/>
              </a:rPr>
              <a:t> </a:t>
            </a:r>
            <a:r>
              <a:rPr lang="en-GB" sz="1800" b="1" dirty="0">
                <a:solidFill>
                  <a:srgbClr val="0070C0"/>
                </a:solidFill>
                <a:latin typeface="Arial Nova"/>
              </a:rPr>
              <a:t>5%</a:t>
            </a:r>
            <a:r>
              <a:rPr lang="en-GB" sz="1600" dirty="0">
                <a:solidFill>
                  <a:srgbClr val="0070C0"/>
                </a:solidFill>
                <a:latin typeface="Arial Nova"/>
              </a:rPr>
              <a:t> </a:t>
            </a:r>
            <a:r>
              <a:rPr lang="en-GB" sz="1600" dirty="0">
                <a:latin typeface="Arial Nova"/>
              </a:rPr>
              <a:t>from 81% to 86%</a:t>
            </a:r>
          </a:p>
          <a:p>
            <a:pPr marL="0" indent="0">
              <a:spcBef>
                <a:spcPct val="0"/>
              </a:spcBef>
              <a:buNone/>
            </a:pPr>
            <a:endParaRPr lang="en-GB" sz="1400" dirty="0">
              <a:latin typeface="Arial Nova"/>
            </a:endParaRPr>
          </a:p>
          <a:p>
            <a:pPr marL="0" indent="0">
              <a:spcBef>
                <a:spcPct val="0"/>
              </a:spcBef>
              <a:buNone/>
            </a:pPr>
            <a:r>
              <a:rPr lang="en-GB" sz="1800" b="1" dirty="0">
                <a:solidFill>
                  <a:srgbClr val="0070C0"/>
                </a:solidFill>
                <a:latin typeface="Arial Nova"/>
              </a:rPr>
              <a:t>South</a:t>
            </a:r>
          </a:p>
          <a:p>
            <a:pPr marL="292100" indent="-292100">
              <a:spcBef>
                <a:spcPct val="0"/>
              </a:spcBef>
            </a:pPr>
            <a:r>
              <a:rPr lang="en-GB" sz="1600" dirty="0">
                <a:latin typeface="Arial Nova"/>
              </a:rPr>
              <a:t>Number of pupils with fixed term exclusion </a:t>
            </a:r>
            <a:r>
              <a:rPr lang="en-GB" sz="1600" u="sng" dirty="0">
                <a:solidFill>
                  <a:srgbClr val="0070C0"/>
                </a:solidFill>
                <a:latin typeface="Arial Nova"/>
              </a:rPr>
              <a:t>reduced by</a:t>
            </a:r>
            <a:r>
              <a:rPr lang="en-GB" sz="1600" dirty="0">
                <a:solidFill>
                  <a:srgbClr val="0070C0"/>
                </a:solidFill>
                <a:latin typeface="Arial Nova"/>
              </a:rPr>
              <a:t> </a:t>
            </a:r>
            <a:r>
              <a:rPr lang="en-GB" sz="1800" b="1" dirty="0">
                <a:solidFill>
                  <a:srgbClr val="0070C0"/>
                </a:solidFill>
                <a:latin typeface="Arial Nova"/>
              </a:rPr>
              <a:t>53% </a:t>
            </a:r>
            <a:r>
              <a:rPr lang="en-GB" sz="1600" dirty="0">
                <a:latin typeface="Arial Nova"/>
              </a:rPr>
              <a:t>from 15 to 7pupils. </a:t>
            </a:r>
          </a:p>
          <a:p>
            <a:pPr marL="292100" indent="-292100">
              <a:spcBef>
                <a:spcPct val="0"/>
              </a:spcBef>
            </a:pPr>
            <a:r>
              <a:rPr lang="en-GB" sz="1600" dirty="0">
                <a:latin typeface="Arial Nova"/>
              </a:rPr>
              <a:t>Number of pupils referred to sharing panel </a:t>
            </a:r>
            <a:r>
              <a:rPr lang="en-GB" sz="1600" u="sng" dirty="0">
                <a:solidFill>
                  <a:srgbClr val="0070C0"/>
                </a:solidFill>
                <a:latin typeface="Arial Nova"/>
              </a:rPr>
              <a:t>reduced by</a:t>
            </a:r>
            <a:r>
              <a:rPr lang="en-GB" sz="1600" dirty="0">
                <a:solidFill>
                  <a:srgbClr val="0070C0"/>
                </a:solidFill>
                <a:latin typeface="Arial Nova"/>
              </a:rPr>
              <a:t> </a:t>
            </a:r>
            <a:r>
              <a:rPr lang="en-GB" sz="1800" b="1" dirty="0">
                <a:solidFill>
                  <a:srgbClr val="0070C0"/>
                </a:solidFill>
                <a:latin typeface="Arial Nova"/>
              </a:rPr>
              <a:t>60%</a:t>
            </a:r>
            <a:r>
              <a:rPr lang="en-GB" sz="1600" dirty="0">
                <a:solidFill>
                  <a:srgbClr val="0070C0"/>
                </a:solidFill>
                <a:latin typeface="Arial Nova"/>
              </a:rPr>
              <a:t> </a:t>
            </a:r>
            <a:r>
              <a:rPr lang="en-GB" sz="1600" dirty="0">
                <a:latin typeface="Arial Nova"/>
              </a:rPr>
              <a:t>from 6 to 2 pupils</a:t>
            </a:r>
          </a:p>
          <a:p>
            <a:pPr marL="292100" indent="-292100">
              <a:spcBef>
                <a:spcPct val="0"/>
              </a:spcBef>
            </a:pPr>
            <a:r>
              <a:rPr lang="en-GB" sz="1600" dirty="0">
                <a:latin typeface="Arial Nova"/>
              </a:rPr>
              <a:t>Number of pupils with Social, Emotional and Mental Heath (SEMH) difficulties  receiving fixed term exclusions </a:t>
            </a:r>
            <a:r>
              <a:rPr lang="en-GB" sz="1600" dirty="0">
                <a:solidFill>
                  <a:srgbClr val="0070C0"/>
                </a:solidFill>
                <a:latin typeface="Arial Nova"/>
              </a:rPr>
              <a:t>reduced by </a:t>
            </a:r>
            <a:r>
              <a:rPr lang="en-GB" sz="1800" b="1" dirty="0">
                <a:solidFill>
                  <a:srgbClr val="0070C0"/>
                </a:solidFill>
                <a:latin typeface="Arial Nova"/>
              </a:rPr>
              <a:t>60%</a:t>
            </a:r>
            <a:r>
              <a:rPr lang="en-GB" sz="1600" dirty="0">
                <a:latin typeface="Arial Nova"/>
              </a:rPr>
              <a:t> from 15 to 5 pupils</a:t>
            </a:r>
          </a:p>
        </p:txBody>
      </p:sp>
    </p:spTree>
    <p:extLst>
      <p:ext uri="{BB962C8B-B14F-4D97-AF65-F5344CB8AC3E}">
        <p14:creationId xmlns:p14="http://schemas.microsoft.com/office/powerpoint/2010/main" val="69212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E5C1-5AC6-7999-8BA1-2363176606C1}"/>
              </a:ext>
            </a:extLst>
          </p:cNvPr>
          <p:cNvSpPr>
            <a:spLocks noGrp="1"/>
          </p:cNvSpPr>
          <p:nvPr>
            <p:ph type="title"/>
          </p:nvPr>
        </p:nvSpPr>
        <p:spPr/>
        <p:txBody>
          <a:bodyPr lIns="91440" tIns="45720" rIns="91440" bIns="45720" anchor="t">
            <a:normAutofit/>
          </a:bodyPr>
          <a:lstStyle/>
          <a:p>
            <a:r>
              <a:rPr lang="en-GB" dirty="0">
                <a:latin typeface="Arial Nova"/>
              </a:rPr>
              <a:t>Impact – POST 16 and Fair Access </a:t>
            </a:r>
            <a:endParaRPr lang="en-GB" dirty="0"/>
          </a:p>
        </p:txBody>
      </p:sp>
      <p:sp>
        <p:nvSpPr>
          <p:cNvPr id="3" name="Content Placeholder 2">
            <a:extLst>
              <a:ext uri="{FF2B5EF4-FFF2-40B4-BE49-F238E27FC236}">
                <a16:creationId xmlns:a16="http://schemas.microsoft.com/office/drawing/2014/main" id="{6E2FDA36-6D44-133F-1324-C538682CC893}"/>
              </a:ext>
            </a:extLst>
          </p:cNvPr>
          <p:cNvSpPr>
            <a:spLocks noGrp="1"/>
          </p:cNvSpPr>
          <p:nvPr>
            <p:ph idx="1"/>
          </p:nvPr>
        </p:nvSpPr>
        <p:spPr>
          <a:xfrm>
            <a:off x="457200" y="770824"/>
            <a:ext cx="8229600" cy="3394040"/>
          </a:xfrm>
        </p:spPr>
        <p:txBody>
          <a:bodyPr lIns="91440" tIns="45720" rIns="91440" bIns="45720" anchor="t">
            <a:normAutofit fontScale="85000" lnSpcReduction="20000"/>
          </a:bodyPr>
          <a:lstStyle/>
          <a:p>
            <a:pPr marL="0" indent="0">
              <a:spcBef>
                <a:spcPct val="0"/>
              </a:spcBef>
              <a:buNone/>
            </a:pPr>
            <a:r>
              <a:rPr lang="en-GB" sz="2100" b="1" dirty="0">
                <a:solidFill>
                  <a:srgbClr val="0070C0"/>
                </a:solidFill>
                <a:latin typeface="Arial Nova"/>
              </a:rPr>
              <a:t>Post 16</a:t>
            </a:r>
          </a:p>
          <a:p>
            <a:pPr marL="292100" indent="-292100"/>
            <a:r>
              <a:rPr lang="en-GB" dirty="0">
                <a:latin typeface="Arial Nova"/>
              </a:rPr>
              <a:t>Percentage of young pupil with SEND in Year 11 without employment, education or apprenticeships (sustained destinations) </a:t>
            </a:r>
            <a:r>
              <a:rPr lang="en-GB" u="sng" dirty="0">
                <a:solidFill>
                  <a:srgbClr val="0070C0"/>
                </a:solidFill>
                <a:latin typeface="Arial Nova"/>
              </a:rPr>
              <a:t>reduced to </a:t>
            </a:r>
            <a:r>
              <a:rPr lang="en-GB" b="1" dirty="0">
                <a:solidFill>
                  <a:srgbClr val="0070C0"/>
                </a:solidFill>
                <a:latin typeface="Arial Nova"/>
              </a:rPr>
              <a:t>1.12%</a:t>
            </a:r>
            <a:r>
              <a:rPr lang="en-GB" dirty="0">
                <a:solidFill>
                  <a:srgbClr val="0070C0"/>
                </a:solidFill>
                <a:latin typeface="Arial Nova"/>
              </a:rPr>
              <a:t> (</a:t>
            </a:r>
            <a:r>
              <a:rPr lang="en-GB" dirty="0">
                <a:latin typeface="Arial Nova"/>
              </a:rPr>
              <a:t>from 7.12% to 1.12%)</a:t>
            </a:r>
          </a:p>
          <a:p>
            <a:pPr marL="292100" indent="-292100"/>
            <a:r>
              <a:rPr lang="en-GB" dirty="0">
                <a:latin typeface="Arial Nova"/>
              </a:rPr>
              <a:t>Percentage of young pupils with SEND in years 12-13 who are Not in Employment Education or Training (NEET)  </a:t>
            </a:r>
            <a:r>
              <a:rPr lang="en-GB" u="sng" dirty="0">
                <a:solidFill>
                  <a:srgbClr val="0070C0"/>
                </a:solidFill>
                <a:latin typeface="Arial Nova"/>
              </a:rPr>
              <a:t>reduced to</a:t>
            </a:r>
            <a:r>
              <a:rPr lang="en-GB" dirty="0">
                <a:latin typeface="Arial Nova"/>
              </a:rPr>
              <a:t> </a:t>
            </a:r>
            <a:r>
              <a:rPr lang="en-GB" b="1" dirty="0">
                <a:solidFill>
                  <a:srgbClr val="0070C0"/>
                </a:solidFill>
                <a:latin typeface="Arial Nova"/>
              </a:rPr>
              <a:t>1.69%</a:t>
            </a:r>
            <a:r>
              <a:rPr lang="en-GB" dirty="0">
                <a:latin typeface="Arial Nova"/>
              </a:rPr>
              <a:t> (from 7.4%)</a:t>
            </a:r>
          </a:p>
          <a:p>
            <a:pPr marL="0" indent="0">
              <a:spcBef>
                <a:spcPct val="0"/>
              </a:spcBef>
              <a:buNone/>
            </a:pPr>
            <a:endParaRPr lang="en-GB" sz="2100" b="1" dirty="0">
              <a:solidFill>
                <a:srgbClr val="0070C0"/>
              </a:solidFill>
              <a:latin typeface="Arial Nova"/>
            </a:endParaRPr>
          </a:p>
          <a:p>
            <a:pPr marL="0" indent="0">
              <a:spcBef>
                <a:spcPct val="0"/>
              </a:spcBef>
              <a:buNone/>
            </a:pPr>
            <a:r>
              <a:rPr lang="en-GB" sz="2100" b="1" dirty="0">
                <a:solidFill>
                  <a:srgbClr val="0070C0"/>
                </a:solidFill>
                <a:latin typeface="Arial Nova"/>
              </a:rPr>
              <a:t>Fair Access</a:t>
            </a:r>
          </a:p>
          <a:p>
            <a:r>
              <a:rPr lang="en-GB" sz="2100" dirty="0">
                <a:latin typeface="Arial Nova"/>
              </a:rPr>
              <a:t>Average number of days between referral and placement </a:t>
            </a:r>
            <a:r>
              <a:rPr lang="en-GB" sz="2100" u="sng" dirty="0">
                <a:solidFill>
                  <a:srgbClr val="0070C0"/>
                </a:solidFill>
                <a:latin typeface="Arial Nova"/>
              </a:rPr>
              <a:t>reduced to</a:t>
            </a:r>
            <a:r>
              <a:rPr lang="en-GB" sz="2100" dirty="0">
                <a:solidFill>
                  <a:srgbClr val="0070C0"/>
                </a:solidFill>
                <a:latin typeface="Arial Nova"/>
              </a:rPr>
              <a:t> </a:t>
            </a:r>
            <a:r>
              <a:rPr lang="en-GB" sz="2100" b="1" dirty="0">
                <a:solidFill>
                  <a:srgbClr val="0070C0"/>
                </a:solidFill>
                <a:latin typeface="Arial Nova"/>
              </a:rPr>
              <a:t>9.4</a:t>
            </a:r>
            <a:r>
              <a:rPr lang="en-GB" sz="2100" dirty="0">
                <a:solidFill>
                  <a:srgbClr val="0070C0"/>
                </a:solidFill>
                <a:latin typeface="Arial Nova"/>
              </a:rPr>
              <a:t> days </a:t>
            </a:r>
            <a:r>
              <a:rPr lang="en-GB" sz="2100" dirty="0">
                <a:latin typeface="Arial Nova"/>
              </a:rPr>
              <a:t>(from 17.9 days)</a:t>
            </a:r>
          </a:p>
          <a:p>
            <a:r>
              <a:rPr lang="en-GB" sz="2100" dirty="0">
                <a:latin typeface="Arial Nova"/>
              </a:rPr>
              <a:t>Average number of days between placement and starting schools </a:t>
            </a:r>
            <a:r>
              <a:rPr lang="en-GB" sz="2100" u="sng" dirty="0">
                <a:solidFill>
                  <a:srgbClr val="0070C0"/>
                </a:solidFill>
                <a:latin typeface="Arial Nova"/>
              </a:rPr>
              <a:t>reduced to</a:t>
            </a:r>
            <a:r>
              <a:rPr lang="en-GB" sz="2100" dirty="0">
                <a:solidFill>
                  <a:srgbClr val="0070C0"/>
                </a:solidFill>
                <a:latin typeface="Arial Nova"/>
              </a:rPr>
              <a:t> </a:t>
            </a:r>
            <a:r>
              <a:rPr lang="en-GB" sz="2100" b="1" dirty="0">
                <a:solidFill>
                  <a:srgbClr val="0070C0"/>
                </a:solidFill>
                <a:latin typeface="Arial Nova"/>
              </a:rPr>
              <a:t>12.4 days</a:t>
            </a:r>
            <a:r>
              <a:rPr lang="en-GB" sz="2100" dirty="0">
                <a:latin typeface="Arial Nova"/>
              </a:rPr>
              <a:t> (from 37.8 days)</a:t>
            </a:r>
          </a:p>
          <a:p>
            <a:r>
              <a:rPr lang="en-GB" sz="2100" dirty="0">
                <a:latin typeface="Arial Nova"/>
              </a:rPr>
              <a:t>Number of challenging cases waiting for more than half a term for placement </a:t>
            </a:r>
            <a:r>
              <a:rPr lang="en-GB" sz="2100" u="sng" dirty="0">
                <a:solidFill>
                  <a:srgbClr val="0070C0"/>
                </a:solidFill>
                <a:latin typeface="Arial Nova"/>
              </a:rPr>
              <a:t>reduced to</a:t>
            </a:r>
            <a:r>
              <a:rPr lang="en-GB" sz="2100" dirty="0">
                <a:solidFill>
                  <a:srgbClr val="0070C0"/>
                </a:solidFill>
                <a:latin typeface="Arial Nova"/>
              </a:rPr>
              <a:t> </a:t>
            </a:r>
            <a:r>
              <a:rPr lang="en-GB" sz="2100" b="1" dirty="0">
                <a:solidFill>
                  <a:srgbClr val="0070C0"/>
                </a:solidFill>
                <a:latin typeface="Arial Nova"/>
              </a:rPr>
              <a:t>0 cases</a:t>
            </a:r>
            <a:r>
              <a:rPr lang="en-GB" sz="2100" dirty="0">
                <a:latin typeface="Arial Nova"/>
              </a:rPr>
              <a:t> (from 10 cases)</a:t>
            </a:r>
            <a:endParaRPr lang="en-GB" sz="2100" dirty="0"/>
          </a:p>
        </p:txBody>
      </p:sp>
      <p:sp>
        <p:nvSpPr>
          <p:cNvPr id="4" name="Slide Number Placeholder 3">
            <a:extLst>
              <a:ext uri="{FF2B5EF4-FFF2-40B4-BE49-F238E27FC236}">
                <a16:creationId xmlns:a16="http://schemas.microsoft.com/office/drawing/2014/main" id="{7C0C2C01-538E-01E5-7809-4971426F2069}"/>
              </a:ext>
            </a:extLst>
          </p:cNvPr>
          <p:cNvSpPr>
            <a:spLocks noGrp="1"/>
          </p:cNvSpPr>
          <p:nvPr>
            <p:ph type="sldNum" sz="quarter" idx="4"/>
          </p:nvPr>
        </p:nvSpPr>
        <p:spPr/>
        <p:txBody>
          <a:bodyPr/>
          <a:lstStyle/>
          <a:p>
            <a:r>
              <a:rPr lang="en-GB" dirty="0"/>
              <a:t>PAGE </a:t>
            </a:r>
            <a:fld id="{45A89BE1-5792-4ACB-BF4C-7FAB88C6C5B7}" type="slidenum">
              <a:rPr lang="en-GB" smtClean="0"/>
              <a:pPr/>
              <a:t>9</a:t>
            </a:fld>
            <a:endParaRPr lang="en-GB" dirty="0"/>
          </a:p>
        </p:txBody>
      </p:sp>
    </p:spTree>
    <p:extLst>
      <p:ext uri="{BB962C8B-B14F-4D97-AF65-F5344CB8AC3E}">
        <p14:creationId xmlns:p14="http://schemas.microsoft.com/office/powerpoint/2010/main" val="236642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a6920f9f-ae73-4cd4-9138-91b2f83ed9e3"/>
  <p:tag name="ASSISTID" val="724f8d3d-f520-4217-9481-58ac12a358f9"/>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A05BE8D2-A8FC-4430-ADAC-92584424CD6B}" vid="{E33AEF4B-AC6B-4B6D-8F94-9036DA348F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9B2F29C37C1745B482FCED8E582819" ma:contentTypeVersion="9" ma:contentTypeDescription="Create a new document." ma:contentTypeScope="" ma:versionID="0662cc2dd14232e6edd067db8198ef94">
  <xsd:schema xmlns:xsd="http://www.w3.org/2001/XMLSchema" xmlns:xs="http://www.w3.org/2001/XMLSchema" xmlns:p="http://schemas.microsoft.com/office/2006/metadata/properties" xmlns:ns2="ead8c808-5fd8-4d34-95e7-2f29a85a33c3" xmlns:ns3="4325dcad-90d2-4ff9-8c4e-580b8178ed1d" targetNamespace="http://schemas.microsoft.com/office/2006/metadata/properties" ma:root="true" ma:fieldsID="418ad4bfed12d0f62d77137f55138c36" ns2:_="" ns3:_="">
    <xsd:import namespace="ead8c808-5fd8-4d34-95e7-2f29a85a33c3"/>
    <xsd:import namespace="4325dcad-90d2-4ff9-8c4e-580b8178ed1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8c808-5fd8-4d34-95e7-2f29a85a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25dcad-90d2-4ff9-8c4e-580b8178ed1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1745843-ad7f-479c-b4b2-eb4d43500f22}" ma:internalName="TaxCatchAll" ma:showField="CatchAllData" ma:web="4325dcad-90d2-4ff9-8c4e-580b8178ed1d">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d8c808-5fd8-4d34-95e7-2f29a85a33c3">
      <Terms xmlns="http://schemas.microsoft.com/office/infopath/2007/PartnerControls"/>
    </lcf76f155ced4ddcb4097134ff3c332f>
    <TaxCatchAll xmlns="4325dcad-90d2-4ff9-8c4e-580b8178ed1d"/>
  </documentManagement>
</p:properties>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D68F797A-7A6A-4936-B73F-51AA54291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d8c808-5fd8-4d34-95e7-2f29a85a33c3"/>
    <ds:schemaRef ds:uri="4325dcad-90d2-4ff9-8c4e-580b8178e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E03D2-F375-46B2-A89A-B3E83DF0526E}">
  <ds:schemaRefs>
    <ds:schemaRef ds:uri="http://purl.org/dc/terms/"/>
    <ds:schemaRef ds:uri="http://schemas.microsoft.com/office/infopath/2007/PartnerControls"/>
    <ds:schemaRef ds:uri="http://schemas.microsoft.com/office/2006/documentManagement/types"/>
    <ds:schemaRef ds:uri="4325dcad-90d2-4ff9-8c4e-580b8178ed1d"/>
    <ds:schemaRef ds:uri="http://purl.org/dc/elements/1.1/"/>
    <ds:schemaRef ds:uri="http://schemas.microsoft.com/office/2006/metadata/properties"/>
    <ds:schemaRef ds:uri="http://schemas.openxmlformats.org/package/2006/metadata/core-properties"/>
    <ds:schemaRef ds:uri="ead8c808-5fd8-4d34-95e7-2f29a85a33c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TotalTime>
  <Words>1911</Words>
  <Application>Microsoft Office PowerPoint</Application>
  <PresentationFormat>On-screen Show (16:9)</PresentationFormat>
  <Paragraphs>171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Nova</vt:lpstr>
      <vt:lpstr>Arial Nova Light</vt:lpstr>
      <vt:lpstr>Calibri</vt:lpstr>
      <vt:lpstr>Wingdings</vt:lpstr>
      <vt:lpstr>Birmingham_City_Council___corp_template_updated_Jan_2018 16x9</vt:lpstr>
      <vt:lpstr>Developing Local Provision Schools Forum 16 March 2023 </vt:lpstr>
      <vt:lpstr>Purpose of the presentation</vt:lpstr>
      <vt:lpstr>Strands &amp; Funding</vt:lpstr>
      <vt:lpstr>IMPACT- Primary </vt:lpstr>
      <vt:lpstr>IMPACT – Primary</vt:lpstr>
      <vt:lpstr>IMPACT- Primary </vt:lpstr>
      <vt:lpstr>IMPACT- Secondary </vt:lpstr>
      <vt:lpstr>IMPACT- Secondary </vt:lpstr>
      <vt:lpstr>Impact – POST 16 and Fair Access </vt:lpstr>
      <vt:lpstr>IMPACT -Wider System Change</vt:lpstr>
      <vt:lpstr>Learning</vt:lpstr>
      <vt:lpstr>Developing Local Provision Phase 2 Update</vt:lpstr>
      <vt:lpstr>SIB Presentation (November 2022) Evidence from evaluation:</vt:lpstr>
      <vt:lpstr>Update to inform the SIB on the next steps following the DLP Evaluation  SIB Presentation (November 2022) </vt:lpstr>
      <vt:lpstr>Implementation of Phase 2</vt:lpstr>
      <vt:lpstr>Timelines slide </vt:lpstr>
      <vt:lpstr>Other DLP Strands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Tamara Tipple</dc:creator>
  <cp:keywords>Birmingham City Council</cp:keywords>
  <cp:lastModifiedBy>John M Hunt</cp:lastModifiedBy>
  <cp:revision>418</cp:revision>
  <cp:lastPrinted>2022-04-20T12:45:56Z</cp:lastPrinted>
  <dcterms:created xsi:type="dcterms:W3CDTF">2021-04-21T14:33:16Z</dcterms:created>
  <dcterms:modified xsi:type="dcterms:W3CDTF">2023-03-13T13:01:51Z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0x010100239B2F29C37C1745B482FCED8E582819</vt:lpwstr>
  </property>
  <property fmtid="{D5CDD505-2E9C-101B-9397-08002B2CF9AE}" pid="3" name="Order">
    <vt:r8>30624000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CloudStatistics_StoryID">
    <vt:lpwstr>00842ad0-b3f9-4f49-8d82-9405b1cac469</vt:lpwstr>
  </property>
</Properties>
</file>