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56" r:id="rId5"/>
    <p:sldId id="357" r:id="rId6"/>
    <p:sldId id="358" r:id="rId7"/>
    <p:sldId id="355" r:id="rId8"/>
    <p:sldId id="352" r:id="rId9"/>
    <p:sldId id="3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nal Version Infographic" id="{9D29EAFD-9249-4B66-A44E-C090147E100C}">
          <p14:sldIdLst>
            <p14:sldId id="356"/>
            <p14:sldId id="357"/>
            <p14:sldId id="358"/>
          </p14:sldIdLst>
        </p14:section>
        <p14:section name="Original Draft Infographics" id="{2CE21308-4EC9-4399-B87B-182E16B33986}">
          <p14:sldIdLst>
            <p14:sldId id="355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Varney" initials="JV" lastIdx="4" clrIdx="0">
    <p:extLst>
      <p:ext uri="{19B8F6BF-5375-455C-9EA6-DF929625EA0E}">
        <p15:presenceInfo xmlns:p15="http://schemas.microsoft.com/office/powerpoint/2012/main" userId="S::Justin.Varney@birmingham.gov.uk::81ffbedb-1de0-4864-ab1e-bb04f257c82f" providerId="AD"/>
      </p:ext>
    </p:extLst>
  </p:cmAuthor>
  <p:cmAuthor id="2" name="Jordan Francis" initials="JF" lastIdx="1" clrIdx="1">
    <p:extLst>
      <p:ext uri="{19B8F6BF-5375-455C-9EA6-DF929625EA0E}">
        <p15:presenceInfo xmlns:p15="http://schemas.microsoft.com/office/powerpoint/2012/main" userId="S::Jordan.Francis@birmingham.gov.uk::bed68e15-8cc1-45b0-af65-08631b709f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934BC9"/>
    <a:srgbClr val="DCDCDC"/>
    <a:srgbClr val="E6D5F3"/>
    <a:srgbClr val="BB151C"/>
    <a:srgbClr val="E7CCCC"/>
    <a:srgbClr val="F3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897" autoAdjust="0"/>
    <p:restoredTop sz="95024" autoAdjust="0"/>
  </p:normalViewPr>
  <p:slideViewPr>
    <p:cSldViewPr snapToGrid="0">
      <p:cViewPr varScale="1">
        <p:scale>
          <a:sx n="68" d="100"/>
          <a:sy n="68" d="100"/>
        </p:scale>
        <p:origin x="6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04T14:17:43.111" idx="1">
    <p:pos x="7399" y="1020"/>
    <p:text>Is there a graph from any newer data sources such as  2011 Census?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D8090-7A83-0846-901E-64854CF1C12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DD123-6CAE-284E-A633-C0DADD27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41A1-2618-1F4F-915C-33FFED320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DD123-6CAE-284E-A633-C0DADD271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DD123-6CAE-284E-A633-C0DADD271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41A1-2618-1F4F-915C-33FFED320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DD123-6CAE-284E-A633-C0DADD271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DD123-6CAE-284E-A633-C0DADD2714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68EA-043A-40A1-852D-E15366A7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B61E-57AC-46A1-8347-FD6EAE3D3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9CAE-4A3F-410F-BF82-7E457DD4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BAE3-1C2A-4AAE-B8D5-80553C0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EDF4-1A02-4ED1-8172-DE6FA8EE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713A-AD97-4F3E-B90B-9D3EA4CF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08E2-459B-4EA5-AE08-352E4D3DF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5455-4576-4A83-85E4-C33E1075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542A-9115-4B4E-8E6C-4E83E863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5A78-35FE-4D67-A0F3-7433E840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8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94F7B-9869-4287-B4AC-559320D05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DBE5-91EE-41AA-9B2A-9E9EAE603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17E84-3C7A-46B2-9CC8-C5F3BA7C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204A-3FEE-4C0A-A854-2EF37E5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FF78-A0AE-4997-BA9D-A109B1F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E880-1153-4B60-91E2-CB625E51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B01B-AE04-417E-A385-9100E1A5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0189-68F7-44DE-BFED-BE89A8F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90B9-E6D7-481A-B9C9-A7C52FA6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26C71-A0DE-4F2A-8B5B-AF71FC7D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921F-7790-4AA4-9308-32D7B91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76ADB-0F9A-465E-91F7-62667D4B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45D5-A933-43ED-9F4F-B5492FA3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6288-08B0-4BD4-92C3-3CDA5572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9184-6B0B-47C5-AE70-F8054AE8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9C18-5865-44B8-83D1-87F90A73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D061-D61E-453D-B5F6-D57870CEF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5E801-23ED-44B6-BAF5-8CAB3A58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3603-CA5E-409F-BEEB-C665A2F5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214EF-4AA2-4E65-A188-8B478AE6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8F66A-B4E2-4593-A83B-5B6842FB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E3EC-4ED6-4354-BBDD-3014A091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BB86A-681E-4F5B-ABC1-FC022B5F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DBB43-C19D-4AF4-88B7-0C67034E3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CAB89-05A4-4869-99EE-FEB505AEC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56FB4-E6E5-473C-B100-F319C7E4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33C6E-B071-4BA9-AA59-C5B02AE0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0ADD9-72FA-45C1-8399-A06D2F44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4492A-4709-4D9F-A3C2-DFA733B9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182-CB97-4D1F-A1A4-25A1256D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99F45-A369-4593-8F6A-D075B658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77EF-0E40-41D7-9D2B-2AF7D4EF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5BB2D-69EE-4BE5-BE2E-F0CA6793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8A930-06CC-4532-9657-955A4EA3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0FAFA-BBEF-4B06-B624-38219023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B1261-062C-4FD0-8A09-1DE84E35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356A-381A-440F-80BC-64C718B0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9C37-16F1-4519-9926-863B8A8F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0D1F8-21C0-47E1-967E-A5845CA50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CE851-D8D5-4824-B73A-D0CC1756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B9EA6-5A0E-486B-A35C-5E16F368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3EB47-B0AD-46BB-91A3-2E18AFFB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7706-B3C9-4102-BD88-61412268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11DB7-744A-4CD9-AAD6-84AECA415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28437-F0B3-452C-9C41-41C2FDFB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02F01-04D1-4AFD-8B7F-EB38CD43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77A1-837B-4926-A039-8064BA99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3320D-47F0-465C-B000-D2B77B5B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9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2D26E-7481-4533-852B-A8FB5EEF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03C89-A623-480B-B69D-476F7A61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D9D7-11CA-40A4-A9AC-3A6839CC0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F6ED-F5E6-48F4-921B-3E318833243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1677-61A7-4514-A887-A72EEB80D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4894-2706-4427-8628-EE52D6974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1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svg"/><Relationship Id="rId3" Type="http://schemas.openxmlformats.org/officeDocument/2006/relationships/image" Target="../media/image1.png"/><Relationship Id="rId21" Type="http://schemas.openxmlformats.org/officeDocument/2006/relationships/image" Target="../media/image32.svg"/><Relationship Id="rId34" Type="http://schemas.openxmlformats.org/officeDocument/2006/relationships/image" Target="../media/image45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41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31" Type="http://schemas.openxmlformats.org/officeDocument/2006/relationships/image" Target="../media/image42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.png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image" Target="../media/image53.png"/><Relationship Id="rId21" Type="http://schemas.openxmlformats.org/officeDocument/2006/relationships/image" Target="../media/image66.sv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20.svg"/><Relationship Id="rId25" Type="http://schemas.openxmlformats.org/officeDocument/2006/relationships/image" Target="../media/image52.svg"/><Relationship Id="rId33" Type="http://schemas.openxmlformats.org/officeDocument/2006/relationships/image" Target="../media/image7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65.png"/><Relationship Id="rId29" Type="http://schemas.openxmlformats.org/officeDocument/2006/relationships/image" Target="../media/image7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24" Type="http://schemas.openxmlformats.org/officeDocument/2006/relationships/image" Target="../media/image69.png"/><Relationship Id="rId32" Type="http://schemas.openxmlformats.org/officeDocument/2006/relationships/image" Target="../media/image76.png"/><Relationship Id="rId5" Type="http://schemas.openxmlformats.org/officeDocument/2006/relationships/image" Target="../media/image55.png"/><Relationship Id="rId15" Type="http://schemas.openxmlformats.org/officeDocument/2006/relationships/image" Target="../media/image18.svg"/><Relationship Id="rId23" Type="http://schemas.openxmlformats.org/officeDocument/2006/relationships/image" Target="../media/image68.svg"/><Relationship Id="rId28" Type="http://schemas.openxmlformats.org/officeDocument/2006/relationships/image" Target="../media/image72.png"/><Relationship Id="rId10" Type="http://schemas.openxmlformats.org/officeDocument/2006/relationships/image" Target="../media/image60.svg"/><Relationship Id="rId19" Type="http://schemas.openxmlformats.org/officeDocument/2006/relationships/image" Target="../media/image64.svg"/><Relationship Id="rId31" Type="http://schemas.openxmlformats.org/officeDocument/2006/relationships/image" Target="../media/image75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17.png"/><Relationship Id="rId22" Type="http://schemas.openxmlformats.org/officeDocument/2006/relationships/image" Target="../media/image67.png"/><Relationship Id="rId27" Type="http://schemas.openxmlformats.org/officeDocument/2006/relationships/image" Target="../media/image71.svg"/><Relationship Id="rId30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79.svg"/><Relationship Id="rId1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81.png"/><Relationship Id="rId18" Type="http://schemas.openxmlformats.org/officeDocument/2006/relationships/image" Target="../media/image86.svg"/><Relationship Id="rId3" Type="http://schemas.openxmlformats.org/officeDocument/2006/relationships/image" Target="../media/image51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85.pn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4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24" Type="http://schemas.openxmlformats.org/officeDocument/2006/relationships/image" Target="../media/image34.svg"/><Relationship Id="rId5" Type="http://schemas.openxmlformats.org/officeDocument/2006/relationships/image" Target="../media/image29.png"/><Relationship Id="rId15" Type="http://schemas.openxmlformats.org/officeDocument/2006/relationships/image" Target="../media/image83.png"/><Relationship Id="rId23" Type="http://schemas.openxmlformats.org/officeDocument/2006/relationships/image" Target="../media/image33.png"/><Relationship Id="rId10" Type="http://schemas.openxmlformats.org/officeDocument/2006/relationships/image" Target="../media/image18.svg"/><Relationship Id="rId19" Type="http://schemas.openxmlformats.org/officeDocument/2006/relationships/image" Target="../media/image23.png"/><Relationship Id="rId4" Type="http://schemas.openxmlformats.org/officeDocument/2006/relationships/image" Target="../media/image52.svg"/><Relationship Id="rId9" Type="http://schemas.openxmlformats.org/officeDocument/2006/relationships/image" Target="../media/image17.png"/><Relationship Id="rId14" Type="http://schemas.openxmlformats.org/officeDocument/2006/relationships/image" Target="../media/image82.svg"/><Relationship Id="rId22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57.png"/><Relationship Id="rId18" Type="http://schemas.openxmlformats.org/officeDocument/2006/relationships/image" Target="../media/image62.svg"/><Relationship Id="rId3" Type="http://schemas.openxmlformats.org/officeDocument/2006/relationships/image" Target="../media/image53.png"/><Relationship Id="rId21" Type="http://schemas.openxmlformats.org/officeDocument/2006/relationships/image" Target="../media/image19.png"/><Relationship Id="rId7" Type="http://schemas.openxmlformats.org/officeDocument/2006/relationships/image" Target="../media/image89.png"/><Relationship Id="rId12" Type="http://schemas.openxmlformats.org/officeDocument/2006/relationships/image" Target="../media/image68.svg"/><Relationship Id="rId17" Type="http://schemas.openxmlformats.org/officeDocument/2006/relationships/image" Target="../media/image61.pn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11" Type="http://schemas.openxmlformats.org/officeDocument/2006/relationships/image" Target="../media/image67.png"/><Relationship Id="rId24" Type="http://schemas.openxmlformats.org/officeDocument/2006/relationships/image" Target="../media/image77.svg"/><Relationship Id="rId5" Type="http://schemas.openxmlformats.org/officeDocument/2006/relationships/image" Target="../media/image87.png"/><Relationship Id="rId15" Type="http://schemas.openxmlformats.org/officeDocument/2006/relationships/image" Target="../media/image59.png"/><Relationship Id="rId23" Type="http://schemas.openxmlformats.org/officeDocument/2006/relationships/image" Target="../media/image76.png"/><Relationship Id="rId10" Type="http://schemas.openxmlformats.org/officeDocument/2006/relationships/image" Target="../media/image56.svg"/><Relationship Id="rId19" Type="http://schemas.openxmlformats.org/officeDocument/2006/relationships/image" Target="../media/image17.png"/><Relationship Id="rId4" Type="http://schemas.openxmlformats.org/officeDocument/2006/relationships/image" Target="../media/image54.svg"/><Relationship Id="rId9" Type="http://schemas.openxmlformats.org/officeDocument/2006/relationships/image" Target="../media/image55.png"/><Relationship Id="rId14" Type="http://schemas.openxmlformats.org/officeDocument/2006/relationships/image" Target="../media/image58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Caafimaadka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Dadweynaha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Abriil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8FEDFB-FE43-4FCA-B5AC-33B52D48FB3B}"/>
              </a:ext>
            </a:extLst>
          </p:cNvPr>
          <p:cNvSpPr txBox="1"/>
          <p:nvPr/>
        </p:nvSpPr>
        <p:spPr>
          <a:xfrm>
            <a:off x="6516669" y="769212"/>
            <a:ext cx="239582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13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117429" y="1161924"/>
            <a:ext cx="1687391" cy="1392456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AutoShape 20"/>
          <p:cNvSpPr/>
          <p:nvPr/>
        </p:nvSpPr>
        <p:spPr>
          <a:xfrm>
            <a:off x="314747" y="1146748"/>
            <a:ext cx="1718652" cy="1407633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 sz="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312166" y="774980"/>
            <a:ext cx="3478227" cy="234911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Xaaladda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Caalam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Qaran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Birmingham</a:t>
            </a:r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id="{4485A6BF-D30F-4202-82A1-1618B7E1B59F}"/>
              </a:ext>
            </a:extLst>
          </p:cNvPr>
          <p:cNvSpPr/>
          <p:nvPr/>
        </p:nvSpPr>
        <p:spPr>
          <a:xfrm>
            <a:off x="3955786" y="1159766"/>
            <a:ext cx="2362552" cy="169803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53" name="AutoShape 29">
            <a:extLst>
              <a:ext uri="{FF2B5EF4-FFF2-40B4-BE49-F238E27FC236}">
                <a16:creationId xmlns:a16="http://schemas.microsoft.com/office/drawing/2014/main" id="{5D1C2FEC-3D85-4EFC-9C8E-B50525422D24}"/>
              </a:ext>
            </a:extLst>
          </p:cNvPr>
          <p:cNvSpPr/>
          <p:nvPr/>
        </p:nvSpPr>
        <p:spPr>
          <a:xfrm>
            <a:off x="3936472" y="780019"/>
            <a:ext cx="2371327" cy="23491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Haajiraad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Luqado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82773-B90C-4E58-A52A-7702693E702C}"/>
              </a:ext>
            </a:extLst>
          </p:cNvPr>
          <p:cNvSpPr txBox="1"/>
          <p:nvPr/>
        </p:nvSpPr>
        <p:spPr>
          <a:xfrm>
            <a:off x="6344027" y="6199417"/>
            <a:ext cx="564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Isha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 BBC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Dibadaha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Dhashay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Tirakoobka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Maabka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muujinaya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haddii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qiyaas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ahaayeen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degaannada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tirooyinka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shacabku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dhow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yihiin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692CC-D050-B545-9B2F-F0CF56CAE78C}"/>
              </a:ext>
            </a:extLst>
          </p:cNvPr>
          <p:cNvSpPr txBox="1"/>
          <p:nvPr/>
        </p:nvSpPr>
        <p:spPr>
          <a:xfrm>
            <a:off x="470864" y="1486051"/>
            <a:ext cx="14884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Caddayn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rasmi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250k-400k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Yurub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AC8C7D-85A4-4948-B7AD-5147D26B2758}"/>
              </a:ext>
            </a:extLst>
          </p:cNvPr>
          <p:cNvSpPr txBox="1"/>
          <p:nvPr/>
        </p:nvSpPr>
        <p:spPr>
          <a:xfrm>
            <a:off x="328329" y="1169371"/>
            <a:ext cx="170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8F17C-263E-254E-99CC-4B21C2E5583D}"/>
              </a:ext>
            </a:extLst>
          </p:cNvPr>
          <p:cNvSpPr txBox="1"/>
          <p:nvPr/>
        </p:nvSpPr>
        <p:spPr>
          <a:xfrm>
            <a:off x="2192489" y="2227416"/>
            <a:ext cx="913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43,515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FF0AC-8BFF-C24B-AC49-11F949794227}"/>
              </a:ext>
            </a:extLst>
          </p:cNvPr>
          <p:cNvSpPr txBox="1"/>
          <p:nvPr/>
        </p:nvSpPr>
        <p:spPr>
          <a:xfrm>
            <a:off x="2115472" y="1208147"/>
            <a:ext cx="1704633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korodhay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*England &amp; Wales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4F6A60-C035-8642-B783-32FF8342B95B}"/>
              </a:ext>
            </a:extLst>
          </p:cNvPr>
          <p:cNvSpPr txBox="1"/>
          <p:nvPr/>
        </p:nvSpPr>
        <p:spPr>
          <a:xfrm>
            <a:off x="3967319" y="1486051"/>
            <a:ext cx="2329101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Haajiraadda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ballaaran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ka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bilaabo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1991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2000neeyadii. Tan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2000,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Yurub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dhexeysay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1985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2006,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joogto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tobanka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sarreeya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magangalyo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doon ah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107FAC-21E7-4141-AA97-3021845779A9}"/>
              </a:ext>
            </a:extLst>
          </p:cNvPr>
          <p:cNvSpPr txBox="1"/>
          <p:nvPr/>
        </p:nvSpPr>
        <p:spPr>
          <a:xfrm>
            <a:off x="4300360" y="1213819"/>
            <a:ext cx="169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HAAJIRAAD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4" name="Graphic 33" descr="Airplane">
            <a:extLst>
              <a:ext uri="{FF2B5EF4-FFF2-40B4-BE49-F238E27FC236}">
                <a16:creationId xmlns:a16="http://schemas.microsoft.com/office/drawing/2014/main" id="{B5A5B80B-B291-6C41-B3DE-6E4DFFD4F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73106">
            <a:off x="5852126" y="979045"/>
            <a:ext cx="587212" cy="5872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D14CC7-7977-431C-823A-4F299158B70B}"/>
              </a:ext>
            </a:extLst>
          </p:cNvPr>
          <p:cNvGrpSpPr/>
          <p:nvPr/>
        </p:nvGrpSpPr>
        <p:grpSpPr>
          <a:xfrm>
            <a:off x="294783" y="2607685"/>
            <a:ext cx="3498504" cy="625035"/>
            <a:chOff x="294783" y="2607685"/>
            <a:chExt cx="3498504" cy="625035"/>
          </a:xfrm>
        </p:grpSpPr>
        <p:sp>
          <p:nvSpPr>
            <p:cNvPr id="50" name="AutoShape 26">
              <a:extLst>
                <a:ext uri="{FF2B5EF4-FFF2-40B4-BE49-F238E27FC236}">
                  <a16:creationId xmlns:a16="http://schemas.microsoft.com/office/drawing/2014/main" id="{E45EF338-560C-4EF9-8D5F-31240929F72D}"/>
                </a:ext>
              </a:extLst>
            </p:cNvPr>
            <p:cNvSpPr/>
            <p:nvPr/>
          </p:nvSpPr>
          <p:spPr>
            <a:xfrm>
              <a:off x="312167" y="2607685"/>
              <a:ext cx="3481120" cy="625035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GB" sz="1688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A56A21-BCD2-9247-B5A9-05C306494837}"/>
                </a:ext>
              </a:extLst>
            </p:cNvPr>
            <p:cNvSpPr txBox="1"/>
            <p:nvPr/>
          </p:nvSpPr>
          <p:spPr>
            <a:xfrm>
              <a:off x="1073609" y="2675436"/>
              <a:ext cx="2716784" cy="5078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900" dirty="0">
                  <a:latin typeface="Arial"/>
                  <a:cs typeface="Arial"/>
                </a:rPr>
                <a:t>ee </a:t>
              </a:r>
              <a:r>
                <a:rPr lang="en-GB" sz="900" dirty="0" err="1">
                  <a:latin typeface="Arial"/>
                  <a:cs typeface="Arial"/>
                </a:rPr>
                <a:t>Soomaalida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ku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nool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dibadaha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ayaa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hadda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jooga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Ingiriiska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oo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ku</a:t>
              </a:r>
              <a:r>
                <a:rPr lang="en-GB" sz="900" dirty="0">
                  <a:latin typeface="Arial"/>
                  <a:cs typeface="Arial"/>
                </a:rPr>
                <a:t> dhow </a:t>
              </a:r>
              <a:r>
                <a:rPr lang="en-GB" sz="900" b="1" dirty="0">
                  <a:latin typeface="Arial"/>
                  <a:cs typeface="Arial"/>
                </a:rPr>
                <a:t>40%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shacabka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Soomaali</a:t>
              </a:r>
              <a:r>
                <a:rPr lang="en-GB" sz="900" dirty="0">
                  <a:latin typeface="Arial"/>
                  <a:cs typeface="Arial"/>
                </a:rPr>
                <a:t> ee </a:t>
              </a:r>
              <a:r>
                <a:rPr lang="en-GB" sz="900" dirty="0" err="1">
                  <a:latin typeface="Arial"/>
                  <a:cs typeface="Arial"/>
                </a:rPr>
                <a:t>Yurub</a:t>
              </a:r>
              <a:r>
                <a:rPr lang="en-GB" sz="9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5BBE85-1DB1-784B-B2D9-5C1FF10216A7}"/>
                </a:ext>
              </a:extLst>
            </p:cNvPr>
            <p:cNvSpPr txBox="1"/>
            <p:nvPr/>
          </p:nvSpPr>
          <p:spPr>
            <a:xfrm>
              <a:off x="294783" y="2670448"/>
              <a:ext cx="1159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5.5%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241774-B7AD-461D-B4C4-00D972A29A79}"/>
              </a:ext>
            </a:extLst>
          </p:cNvPr>
          <p:cNvGrpSpPr/>
          <p:nvPr/>
        </p:nvGrpSpPr>
        <p:grpSpPr>
          <a:xfrm>
            <a:off x="3939370" y="2937890"/>
            <a:ext cx="2378967" cy="1231879"/>
            <a:chOff x="3939370" y="2937890"/>
            <a:chExt cx="2378967" cy="1231879"/>
          </a:xfrm>
        </p:grpSpPr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921A4C6D-9141-4820-BD18-FA91812B68E4}"/>
                </a:ext>
              </a:extLst>
            </p:cNvPr>
            <p:cNvSpPr/>
            <p:nvPr/>
          </p:nvSpPr>
          <p:spPr>
            <a:xfrm>
              <a:off x="3948036" y="2937890"/>
              <a:ext cx="2365530" cy="1231872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4B878A-9AC1-CF46-9A2D-7FFADF48241F}"/>
                </a:ext>
              </a:extLst>
            </p:cNvPr>
            <p:cNvSpPr txBox="1"/>
            <p:nvPr/>
          </p:nvSpPr>
          <p:spPr>
            <a:xfrm>
              <a:off x="3939370" y="3384939"/>
              <a:ext cx="23655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Dadka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jooga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Birmingham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hadla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taasoo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ay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uga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mid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tahay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luqadaha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koowaad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ugu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caadi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 Birmingham. England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waxuu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luqad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koowaad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yahay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84,387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qof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8FCD5B-A8DA-3A45-9418-690CA5B2A7C1}"/>
                </a:ext>
              </a:extLst>
            </p:cNvPr>
            <p:cNvSpPr txBox="1"/>
            <p:nvPr/>
          </p:nvSpPr>
          <p:spPr>
            <a:xfrm>
              <a:off x="3945142" y="2955340"/>
              <a:ext cx="2373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8,139</a:t>
              </a:r>
            </a:p>
          </p:txBody>
        </p:sp>
      </p:grpSp>
      <p:sp>
        <p:nvSpPr>
          <p:cNvPr id="133" name="AutoShape 29">
            <a:extLst>
              <a:ext uri="{FF2B5EF4-FFF2-40B4-BE49-F238E27FC236}">
                <a16:creationId xmlns:a16="http://schemas.microsoft.com/office/drawing/2014/main" id="{44527B4F-7D4A-CB40-9033-F7E9F10F98AB}"/>
              </a:ext>
            </a:extLst>
          </p:cNvPr>
          <p:cNvSpPr/>
          <p:nvPr/>
        </p:nvSpPr>
        <p:spPr>
          <a:xfrm>
            <a:off x="6422693" y="776772"/>
            <a:ext cx="5598617" cy="23491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Qaybaha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7A0013-98E6-4050-8B61-2928803CC2C1}"/>
              </a:ext>
            </a:extLst>
          </p:cNvPr>
          <p:cNvGrpSpPr/>
          <p:nvPr/>
        </p:nvGrpSpPr>
        <p:grpSpPr>
          <a:xfrm>
            <a:off x="3945142" y="4252148"/>
            <a:ext cx="2370302" cy="1123852"/>
            <a:chOff x="3948035" y="4224607"/>
            <a:chExt cx="2370302" cy="1123852"/>
          </a:xfrm>
        </p:grpSpPr>
        <p:sp>
          <p:nvSpPr>
            <p:cNvPr id="120" name="AutoShape 8" descr="Religion of Bangladeshis" title="Text box">
              <a:extLst>
                <a:ext uri="{FF2B5EF4-FFF2-40B4-BE49-F238E27FC236}">
                  <a16:creationId xmlns:a16="http://schemas.microsoft.com/office/drawing/2014/main" id="{4EBED473-D564-3547-84C6-2F2E7CAA612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948035" y="4224607"/>
              <a:ext cx="2370302" cy="1065451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9509F55-AB9B-6444-AFF3-5C2E5AF6A737}"/>
                </a:ext>
              </a:extLst>
            </p:cNvPr>
            <p:cNvSpPr txBox="1"/>
            <p:nvPr/>
          </p:nvSpPr>
          <p:spPr>
            <a:xfrm>
              <a:off x="4439046" y="4233278"/>
              <a:ext cx="1390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7030A0"/>
                  </a:solidFill>
                </a:rPr>
                <a:t>DIIN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57EE9F6-A280-A341-B1A1-7DA3EFD43FB9}"/>
                </a:ext>
              </a:extLst>
            </p:cNvPr>
            <p:cNvSpPr txBox="1"/>
            <p:nvPr/>
          </p:nvSpPr>
          <p:spPr>
            <a:xfrm>
              <a:off x="4039689" y="4563629"/>
              <a:ext cx="21648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dhawaad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dhammaan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Muslin,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iyagoo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ugu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badnaan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Sunniyiin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ah.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Masaajiidda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xarumaha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ugu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muhiimsan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kulannada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diimeed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bulsheed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2B5367-578B-48DA-ACD1-7F20B0B25FBB}"/>
              </a:ext>
            </a:extLst>
          </p:cNvPr>
          <p:cNvGrpSpPr/>
          <p:nvPr/>
        </p:nvGrpSpPr>
        <p:grpSpPr>
          <a:xfrm>
            <a:off x="3955783" y="5193930"/>
            <a:ext cx="2539662" cy="1386021"/>
            <a:chOff x="3955783" y="5193930"/>
            <a:chExt cx="2539662" cy="1386021"/>
          </a:xfrm>
        </p:grpSpPr>
        <p:sp>
          <p:nvSpPr>
            <p:cNvPr id="70" name="AutoShape 8">
              <a:extLst>
                <a:ext uri="{FF2B5EF4-FFF2-40B4-BE49-F238E27FC236}">
                  <a16:creationId xmlns:a16="http://schemas.microsoft.com/office/drawing/2014/main" id="{B31CCCE4-8353-4553-8697-B221135B3CE2}"/>
                </a:ext>
              </a:extLst>
            </p:cNvPr>
            <p:cNvSpPr/>
            <p:nvPr/>
          </p:nvSpPr>
          <p:spPr>
            <a:xfrm>
              <a:off x="4020940" y="5558366"/>
              <a:ext cx="2174583" cy="949396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13" name="AutoShape 8" descr="Celebrations that Bangladeshis have" title="Text box">
              <a:extLst>
                <a:ext uri="{FF2B5EF4-FFF2-40B4-BE49-F238E27FC236}">
                  <a16:creationId xmlns:a16="http://schemas.microsoft.com/office/drawing/2014/main" id="{3D4A5B26-F583-0C49-B210-D530AC824E8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955785" y="5439333"/>
              <a:ext cx="2388242" cy="1096128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363798E-3EEB-BA41-897B-BB6BE8FFE5DF}"/>
                </a:ext>
              </a:extLst>
            </p:cNvPr>
            <p:cNvSpPr txBox="1"/>
            <p:nvPr/>
          </p:nvSpPr>
          <p:spPr>
            <a:xfrm>
              <a:off x="3955783" y="5442769"/>
              <a:ext cx="235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7030A0"/>
                  </a:solidFill>
                </a:rPr>
                <a:t>XUSYADA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AAEA96-8BCD-5B4D-80BC-8F9AFDDD2488}"/>
                </a:ext>
              </a:extLst>
            </p:cNvPr>
            <p:cNvSpPr txBox="1"/>
            <p:nvPr/>
          </p:nvSpPr>
          <p:spPr>
            <a:xfrm>
              <a:off x="4049269" y="5656621"/>
              <a:ext cx="2174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Labo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Ciidood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sanadkii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xusaa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: Bisha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Ramadaan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dhammaata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saddex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maalin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ciidda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magacaabo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Ciid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al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Fidri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Ciid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al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Odxa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waxay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timaaddaa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dhammaadka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waqtiga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Xajka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sanadkii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3" name="Graphic 72" descr="Balloons">
              <a:extLst>
                <a:ext uri="{FF2B5EF4-FFF2-40B4-BE49-F238E27FC236}">
                  <a16:creationId xmlns:a16="http://schemas.microsoft.com/office/drawing/2014/main" id="{03F439E8-79FD-D542-B286-1A7CADFC1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08052" y="5193930"/>
              <a:ext cx="587393" cy="587393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9694D72-6653-3A41-8B06-3E106B91D512}"/>
              </a:ext>
            </a:extLst>
          </p:cNvPr>
          <p:cNvSpPr txBox="1"/>
          <p:nvPr/>
        </p:nvSpPr>
        <p:spPr>
          <a:xfrm>
            <a:off x="3139920" y="2255147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A1347D-3C03-7F47-9946-805D97EFA3EE}"/>
              </a:ext>
            </a:extLst>
          </p:cNvPr>
          <p:cNvSpPr txBox="1"/>
          <p:nvPr/>
        </p:nvSpPr>
        <p:spPr>
          <a:xfrm>
            <a:off x="3139920" y="1968944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39EF41-5E63-EF44-921B-809B5018CB6D}"/>
              </a:ext>
            </a:extLst>
          </p:cNvPr>
          <p:cNvSpPr txBox="1"/>
          <p:nvPr/>
        </p:nvSpPr>
        <p:spPr>
          <a:xfrm>
            <a:off x="3140165" y="1682326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DC4672-167E-4B49-8CF6-CDB7339DC7D4}"/>
              </a:ext>
            </a:extLst>
          </p:cNvPr>
          <p:cNvSpPr txBox="1"/>
          <p:nvPr/>
        </p:nvSpPr>
        <p:spPr>
          <a:xfrm>
            <a:off x="2144469" y="1947079"/>
            <a:ext cx="9743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101,370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BBDA80-A1EA-494C-95A1-FF5B04B4CC92}"/>
              </a:ext>
            </a:extLst>
          </p:cNvPr>
          <p:cNvSpPr txBox="1"/>
          <p:nvPr/>
        </p:nvSpPr>
        <p:spPr>
          <a:xfrm>
            <a:off x="2105895" y="1657644"/>
            <a:ext cx="1018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108,000</a:t>
            </a:r>
          </a:p>
        </p:txBody>
      </p:sp>
      <p:sp>
        <p:nvSpPr>
          <p:cNvPr id="60" name="Arrow: Up 32">
            <a:extLst>
              <a:ext uri="{FF2B5EF4-FFF2-40B4-BE49-F238E27FC236}">
                <a16:creationId xmlns:a16="http://schemas.microsoft.com/office/drawing/2014/main" id="{E16CA869-B50F-3042-9015-48D3CC300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7616" y="1717988"/>
            <a:ext cx="103613" cy="752468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D840A1F-0396-834F-9DA2-ECD15A7B6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14" y="1618697"/>
            <a:ext cx="5167731" cy="4526968"/>
          </a:xfrm>
          <a:prstGeom prst="rect">
            <a:avLst/>
          </a:prstGeom>
        </p:spPr>
      </p:pic>
      <p:pic>
        <p:nvPicPr>
          <p:cNvPr id="28" name="Graphic 27" descr="Users">
            <a:extLst>
              <a:ext uri="{FF2B5EF4-FFF2-40B4-BE49-F238E27FC236}">
                <a16:creationId xmlns:a16="http://schemas.microsoft.com/office/drawing/2014/main" id="{2E4A9D9D-420A-7C45-BECC-5AFC5CB1E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15370" y="2163309"/>
            <a:ext cx="686027" cy="6860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A9C91-04B1-44EB-A659-60FDA6FC126F}"/>
              </a:ext>
            </a:extLst>
          </p:cNvPr>
          <p:cNvGrpSpPr/>
          <p:nvPr/>
        </p:nvGrpSpPr>
        <p:grpSpPr>
          <a:xfrm>
            <a:off x="295892" y="3305342"/>
            <a:ext cx="3477427" cy="1286960"/>
            <a:chOff x="297829" y="3287520"/>
            <a:chExt cx="3477427" cy="128696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E01ADF-96AE-489A-9E7E-726AE0D689CB}"/>
                </a:ext>
              </a:extLst>
            </p:cNvPr>
            <p:cNvGrpSpPr/>
            <p:nvPr/>
          </p:nvGrpSpPr>
          <p:grpSpPr>
            <a:xfrm>
              <a:off x="297829" y="3287520"/>
              <a:ext cx="3477427" cy="1286960"/>
              <a:chOff x="297829" y="3287520"/>
              <a:chExt cx="3602134" cy="1286960"/>
            </a:xfrm>
          </p:grpSpPr>
          <p:sp>
            <p:nvSpPr>
              <p:cNvPr id="76" name="AutoShape 26">
                <a:extLst>
                  <a:ext uri="{FF2B5EF4-FFF2-40B4-BE49-F238E27FC236}">
                    <a16:creationId xmlns:a16="http://schemas.microsoft.com/office/drawing/2014/main" id="{E420591E-B154-4811-B531-108C4F410D26}"/>
                  </a:ext>
                </a:extLst>
              </p:cNvPr>
              <p:cNvSpPr/>
              <p:nvPr/>
            </p:nvSpPr>
            <p:spPr>
              <a:xfrm>
                <a:off x="322565" y="3287520"/>
                <a:ext cx="3577398" cy="1286960"/>
              </a:xfrm>
              <a:prstGeom prst="rect">
                <a:avLst/>
              </a:prstGeom>
              <a:solidFill>
                <a:srgbClr val="DCDCDC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52B3ED5-E81D-4382-B20F-5EF97919683C}"/>
                  </a:ext>
                </a:extLst>
              </p:cNvPr>
              <p:cNvSpPr txBox="1"/>
              <p:nvPr/>
            </p:nvSpPr>
            <p:spPr>
              <a:xfrm>
                <a:off x="297829" y="3309563"/>
                <a:ext cx="35753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SHACABKA SOOMAALI DEGAAN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378D5E-020A-44DF-9F82-C01404547B9F}"/>
                  </a:ext>
                </a:extLst>
              </p:cNvPr>
              <p:cNvSpPr txBox="1"/>
              <p:nvPr/>
            </p:nvSpPr>
            <p:spPr>
              <a:xfrm>
                <a:off x="513233" y="3784013"/>
                <a:ext cx="15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9,870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9385E4-F3B1-420D-90D6-AB1446CB8C73}"/>
                  </a:ext>
                </a:extLst>
              </p:cNvPr>
              <p:cNvSpPr txBox="1"/>
              <p:nvPr/>
            </p:nvSpPr>
            <p:spPr>
              <a:xfrm>
                <a:off x="362322" y="4165261"/>
                <a:ext cx="1810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dad </a:t>
                </a:r>
                <a:r>
                  <a:rPr lang="en-GB" sz="900" dirty="0" err="1">
                    <a:solidFill>
                      <a:prstClr val="black"/>
                    </a:solidFill>
                    <a:latin typeface="Arial "/>
                  </a:rPr>
                  <a:t>Soomaaliya</a:t>
                </a: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 </a:t>
                </a:r>
                <a:r>
                  <a:rPr lang="en-GB" sz="900" dirty="0" err="1">
                    <a:solidFill>
                      <a:prstClr val="black"/>
                    </a:solidFill>
                    <a:latin typeface="Arial "/>
                  </a:rPr>
                  <a:t>ku</a:t>
                </a: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 </a:t>
                </a:r>
                <a:r>
                  <a:rPr lang="en-GB" sz="900" dirty="0" err="1">
                    <a:solidFill>
                      <a:prstClr val="black"/>
                    </a:solidFill>
                    <a:latin typeface="Arial "/>
                  </a:rPr>
                  <a:t>dhashay</a:t>
                </a: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 </a:t>
                </a:r>
                <a:r>
                  <a:rPr lang="en-GB" sz="900" dirty="0" err="1">
                    <a:solidFill>
                      <a:prstClr val="black"/>
                    </a:solidFill>
                    <a:latin typeface="Arial "/>
                  </a:rPr>
                  <a:t>oo</a:t>
                </a: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 </a:t>
                </a:r>
                <a:r>
                  <a:rPr lang="en-GB" sz="900" dirty="0" err="1">
                    <a:solidFill>
                      <a:prstClr val="black"/>
                    </a:solidFill>
                    <a:latin typeface="Arial "/>
                  </a:rPr>
                  <a:t>ku</a:t>
                </a: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 </a:t>
                </a:r>
                <a:r>
                  <a:rPr lang="en-GB" sz="900" dirty="0" err="1">
                    <a:solidFill>
                      <a:prstClr val="black"/>
                    </a:solidFill>
                    <a:latin typeface="Arial "/>
                  </a:rPr>
                  <a:t>baahsan</a:t>
                </a:r>
                <a:r>
                  <a:rPr lang="en-GB" sz="900" dirty="0">
                    <a:solidFill>
                      <a:prstClr val="black"/>
                    </a:solidFill>
                    <a:latin typeface="Arial "/>
                  </a:rPr>
                  <a:t> West Midlands.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4EDD7FB-D6DC-44C3-BCE1-01A1CC17CA93}"/>
                  </a:ext>
                </a:extLst>
              </p:cNvPr>
              <p:cNvSpPr txBox="1"/>
              <p:nvPr/>
            </p:nvSpPr>
            <p:spPr>
              <a:xfrm>
                <a:off x="2191406" y="3784013"/>
                <a:ext cx="15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7,765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C54DA4E-4F65-41E8-A2AC-DCE8A0E163B8}"/>
                  </a:ext>
                </a:extLst>
              </p:cNvPr>
              <p:cNvSpPr txBox="1"/>
              <p:nvPr/>
            </p:nvSpPr>
            <p:spPr>
              <a:xfrm>
                <a:off x="2020947" y="4165261"/>
                <a:ext cx="1717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dad </a:t>
                </a:r>
                <a:r>
                  <a:rPr kumimoji="0" lang="en-GB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Soomaaliya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 </a:t>
                </a:r>
                <a:r>
                  <a:rPr kumimoji="0" lang="en-GB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ku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 </a:t>
                </a:r>
                <a:r>
                  <a:rPr kumimoji="0" lang="en-GB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dhashay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 </a:t>
                </a:r>
                <a:r>
                  <a:rPr kumimoji="0" lang="en-GB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oo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 </a:t>
                </a:r>
                <a:r>
                  <a:rPr kumimoji="0" lang="en-GB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ku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 </a:t>
                </a:r>
                <a:r>
                  <a:rPr kumimoji="0" lang="en-GB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baahsan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"/>
                    <a:ea typeface="+mn-ea"/>
                    <a:cs typeface="+mn-cs"/>
                  </a:rPr>
                  <a:t> Birmingham.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CF54FE-7538-4C4A-A078-5B973888B909}"/>
                </a:ext>
              </a:extLst>
            </p:cNvPr>
            <p:cNvSpPr txBox="1"/>
            <p:nvPr/>
          </p:nvSpPr>
          <p:spPr>
            <a:xfrm>
              <a:off x="453817" y="3570941"/>
              <a:ext cx="3149248" cy="2308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900" dirty="0">
                  <a:latin typeface="Arial"/>
                  <a:cs typeface="Arial"/>
                </a:rPr>
                <a:t>Ku </a:t>
              </a:r>
              <a:r>
                <a:rPr lang="en-GB" sz="900" dirty="0" err="1">
                  <a:latin typeface="Arial"/>
                  <a:cs typeface="Arial"/>
                </a:rPr>
                <a:t>salaysan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xogta</a:t>
              </a:r>
              <a:r>
                <a:rPr lang="en-GB" sz="900" dirty="0">
                  <a:latin typeface="Arial"/>
                  <a:cs typeface="Arial"/>
                </a:rPr>
                <a:t> </a:t>
              </a:r>
              <a:r>
                <a:rPr lang="en-GB" sz="900" dirty="0" err="1">
                  <a:latin typeface="Arial"/>
                  <a:cs typeface="Arial"/>
                </a:rPr>
                <a:t>Tirakoobkii</a:t>
              </a:r>
              <a:r>
                <a:rPr lang="en-GB" sz="900" dirty="0">
                  <a:latin typeface="Arial"/>
                  <a:cs typeface="Arial"/>
                </a:rPr>
                <a:t> 2011</a:t>
              </a:r>
              <a:endParaRPr lang="en-GB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5D2999-590A-432E-A69C-DF73E197A4A2}"/>
              </a:ext>
            </a:extLst>
          </p:cNvPr>
          <p:cNvGrpSpPr/>
          <p:nvPr/>
        </p:nvGrpSpPr>
        <p:grpSpPr>
          <a:xfrm>
            <a:off x="302153" y="4665023"/>
            <a:ext cx="3559493" cy="625035"/>
            <a:chOff x="302153" y="4665023"/>
            <a:chExt cx="3559493" cy="625035"/>
          </a:xfrm>
        </p:grpSpPr>
        <p:sp>
          <p:nvSpPr>
            <p:cNvPr id="54" name="AutoShape 26">
              <a:extLst>
                <a:ext uri="{FF2B5EF4-FFF2-40B4-BE49-F238E27FC236}">
                  <a16:creationId xmlns:a16="http://schemas.microsoft.com/office/drawing/2014/main" id="{7383727A-8048-41EC-A9EF-412DA6867BE6}"/>
                </a:ext>
              </a:extLst>
            </p:cNvPr>
            <p:cNvSpPr/>
            <p:nvPr/>
          </p:nvSpPr>
          <p:spPr>
            <a:xfrm>
              <a:off x="302153" y="4665023"/>
              <a:ext cx="3477427" cy="625035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D55DD09-B686-46BC-BDEA-A23A2C5C7E43}"/>
                </a:ext>
              </a:extLst>
            </p:cNvPr>
            <p:cNvSpPr txBox="1"/>
            <p:nvPr/>
          </p:nvSpPr>
          <p:spPr>
            <a:xfrm>
              <a:off x="358152" y="4771086"/>
              <a:ext cx="1461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16 MILYAN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AF92DA1-AF7F-45FE-9C48-CEA77C898D33}"/>
                </a:ext>
              </a:extLst>
            </p:cNvPr>
            <p:cNvSpPr txBox="1"/>
            <p:nvPr/>
          </p:nvSpPr>
          <p:spPr>
            <a:xfrm>
              <a:off x="1755384" y="4792874"/>
              <a:ext cx="2106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Qiimaynta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shacabka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Soomaaliya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ee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hadda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2" name="Graphic 81" descr="Earth Globe   Asia">
            <a:extLst>
              <a:ext uri="{FF2B5EF4-FFF2-40B4-BE49-F238E27FC236}">
                <a16:creationId xmlns:a16="http://schemas.microsoft.com/office/drawing/2014/main" id="{214D9938-EDA0-1647-A061-EBF9F4CA62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0554" y="4338605"/>
            <a:ext cx="589211" cy="5892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DFB1FA8-40E1-4F3B-96F3-0B7D5A4041BE}"/>
              </a:ext>
            </a:extLst>
          </p:cNvPr>
          <p:cNvGrpSpPr/>
          <p:nvPr/>
        </p:nvGrpSpPr>
        <p:grpSpPr>
          <a:xfrm>
            <a:off x="121638" y="5175881"/>
            <a:ext cx="3667955" cy="1359580"/>
            <a:chOff x="121638" y="5175881"/>
            <a:chExt cx="3667955" cy="1359580"/>
          </a:xfrm>
        </p:grpSpPr>
        <p:sp>
          <p:nvSpPr>
            <p:cNvPr id="89" name="AutoShape 26">
              <a:extLst>
                <a:ext uri="{FF2B5EF4-FFF2-40B4-BE49-F238E27FC236}">
                  <a16:creationId xmlns:a16="http://schemas.microsoft.com/office/drawing/2014/main" id="{3C73DF7E-E8D6-4A44-A616-DBB1FF445FA3}"/>
                </a:ext>
              </a:extLst>
            </p:cNvPr>
            <p:cNvSpPr/>
            <p:nvPr/>
          </p:nvSpPr>
          <p:spPr>
            <a:xfrm>
              <a:off x="312166" y="5380600"/>
              <a:ext cx="3477427" cy="1154861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C1D5702-E99A-4E96-909B-D1A87B34E8E8}"/>
                </a:ext>
              </a:extLst>
            </p:cNvPr>
            <p:cNvSpPr txBox="1"/>
            <p:nvPr/>
          </p:nvSpPr>
          <p:spPr>
            <a:xfrm>
              <a:off x="312165" y="5415059"/>
              <a:ext cx="3461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"/>
                  <a:ea typeface="+mn-ea"/>
                  <a:cs typeface="+mn-cs"/>
                </a:rPr>
                <a:t>XAALADDA CAALAM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A707B33-818F-4C91-AB8C-B1ABB2692997}"/>
                </a:ext>
              </a:extLst>
            </p:cNvPr>
            <p:cNvSpPr txBox="1"/>
            <p:nvPr/>
          </p:nvSpPr>
          <p:spPr>
            <a:xfrm>
              <a:off x="293215" y="5753613"/>
              <a:ext cx="3486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Colaad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rabshad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weliba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masiibooyin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kadis ah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cunto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beel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barakac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ballaaran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ka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keenay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Soomaaliya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. UNHCR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qiimaysa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milyan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qof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barakacsan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gudaha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(IDP-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yo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waddanka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dhexdiisa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13" name="Graphic 12" descr="Dance steps">
              <a:extLst>
                <a:ext uri="{FF2B5EF4-FFF2-40B4-BE49-F238E27FC236}">
                  <a16:creationId xmlns:a16="http://schemas.microsoft.com/office/drawing/2014/main" id="{B3AE6A30-47C0-4A67-AAB6-DDEB8239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1638" y="5175881"/>
              <a:ext cx="625035" cy="625035"/>
            </a:xfrm>
            <a:prstGeom prst="rect">
              <a:avLst/>
            </a:prstGeom>
          </p:spPr>
        </p:pic>
      </p:grp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5727B628-B115-4E30-84C9-325FFB5176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85038" y="2637381"/>
            <a:ext cx="751254" cy="75125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9F51251-46EC-4FD0-B8F4-8A933F874685}"/>
              </a:ext>
            </a:extLst>
          </p:cNvPr>
          <p:cNvSpPr txBox="1"/>
          <p:nvPr/>
        </p:nvSpPr>
        <p:spPr>
          <a:xfrm>
            <a:off x="6344027" y="1129926"/>
            <a:ext cx="5642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Xog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Tirakoobkii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2001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muujinaysa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kala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qaybsan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eego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xogta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keliya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qiyaasta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kala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qaybsan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maamuleedyada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socda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 Nechells (1,559), Aston (895)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Bordesley Green (918).</a:t>
            </a:r>
            <a:endParaRPr lang="en-GB" sz="900" dirty="0"/>
          </a:p>
        </p:txBody>
      </p:sp>
      <p:sp>
        <p:nvSpPr>
          <p:cNvPr id="94" name="TextBox 3">
            <a:extLst>
              <a:ext uri="{FF2B5EF4-FFF2-40B4-BE49-F238E27FC236}">
                <a16:creationId xmlns:a16="http://schemas.microsoft.com/office/drawing/2014/main" id="{B986A87C-9E91-4081-A3D7-3BAF07D5DD15}"/>
              </a:ext>
            </a:extLst>
          </p:cNvPr>
          <p:cNvSpPr txBox="1"/>
          <p:nvPr/>
        </p:nvSpPr>
        <p:spPr>
          <a:xfrm>
            <a:off x="2174809" y="132351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Taariikhda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6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3">
            <a:extLst>
              <a:ext uri="{FF2B5EF4-FFF2-40B4-BE49-F238E27FC236}">
                <a16:creationId xmlns:a16="http://schemas.microsoft.com/office/drawing/2014/main" id="{655A03F0-0EBC-4E47-9472-14329258170B}"/>
              </a:ext>
            </a:extLst>
          </p:cNvPr>
          <p:cNvSpPr txBox="1"/>
          <p:nvPr/>
        </p:nvSpPr>
        <p:spPr>
          <a:xfrm>
            <a:off x="2174809" y="132351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Taariikhda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US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Picture 40">
            <a:extLst>
              <a:ext uri="{FF2B5EF4-FFF2-40B4-BE49-F238E27FC236}">
                <a16:creationId xmlns:a16="http://schemas.microsoft.com/office/drawing/2014/main" id="{A3A07EF7-8B48-DA41-B0BF-23D51D95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151" name="TextBox 41">
            <a:extLst>
              <a:ext uri="{FF2B5EF4-FFF2-40B4-BE49-F238E27FC236}">
                <a16:creationId xmlns:a16="http://schemas.microsoft.com/office/drawing/2014/main" id="{ECDE6B0E-5D74-544B-8090-97D080A1D72E}"/>
              </a:ext>
            </a:extLst>
          </p:cNvPr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Caafimaadka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Dadweynaha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Abriil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29" name="AutoShape 29"/>
          <p:cNvSpPr/>
          <p:nvPr/>
        </p:nvSpPr>
        <p:spPr>
          <a:xfrm>
            <a:off x="3965805" y="697239"/>
            <a:ext cx="2880000" cy="266625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Caafimaadka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Maskaxda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Wanaagqabka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AutoShape 18" descr="Alcohol drinking rates of Bangladeshis compared to general population" title="Text box">
            <a:extLst>
              <a:ext uri="{FF2B5EF4-FFF2-40B4-BE49-F238E27FC236}">
                <a16:creationId xmlns:a16="http://schemas.microsoft.com/office/drawing/2014/main" id="{EE78EBC5-98B0-4658-9D74-28C2F60611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49358" y="3583092"/>
            <a:ext cx="2855394" cy="1134324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9347C-C803-4121-B1C8-5FF9818A637A}"/>
              </a:ext>
            </a:extLst>
          </p:cNvPr>
          <p:cNvSpPr txBox="1"/>
          <p:nvPr/>
        </p:nvSpPr>
        <p:spPr>
          <a:xfrm>
            <a:off x="3977305" y="3636701"/>
            <a:ext cx="281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KHAMRIGA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4A5D5-EF0F-444C-9ED4-9120A7724AB3}"/>
              </a:ext>
            </a:extLst>
          </p:cNvPr>
          <p:cNvSpPr txBox="1"/>
          <p:nvPr/>
        </p:nvSpPr>
        <p:spPr>
          <a:xfrm>
            <a:off x="4093365" y="4016519"/>
            <a:ext cx="256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Cilmibaaris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Islaam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badbaadiso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qaadashada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mukhaadaraad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khamri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F2802DF-5B45-49D0-9559-76A198EC6C4F}"/>
              </a:ext>
            </a:extLst>
          </p:cNvPr>
          <p:cNvGrpSpPr/>
          <p:nvPr/>
        </p:nvGrpSpPr>
        <p:grpSpPr>
          <a:xfrm>
            <a:off x="3967471" y="4790707"/>
            <a:ext cx="1440490" cy="1860915"/>
            <a:chOff x="3958460" y="3960188"/>
            <a:chExt cx="1440490" cy="1897774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7A08BB7-9E00-41BB-A30A-1F56BD70BFB6}"/>
                </a:ext>
              </a:extLst>
            </p:cNvPr>
            <p:cNvGrpSpPr/>
            <p:nvPr/>
          </p:nvGrpSpPr>
          <p:grpSpPr>
            <a:xfrm>
              <a:off x="3958460" y="3960188"/>
              <a:ext cx="1435942" cy="1897774"/>
              <a:chOff x="3958460" y="3960188"/>
              <a:chExt cx="1435942" cy="1897774"/>
            </a:xfrm>
          </p:grpSpPr>
          <p:sp>
            <p:nvSpPr>
              <p:cNvPr id="43" name="AutoShape 18" descr="Drug use of Bangladeshis and stigma attached " title="Text box">
                <a:extLst>
                  <a:ext uri="{FF2B5EF4-FFF2-40B4-BE49-F238E27FC236}">
                    <a16:creationId xmlns:a16="http://schemas.microsoft.com/office/drawing/2014/main" id="{2A5A8E53-E91D-4B36-9770-572D76DD40E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958460" y="3960188"/>
                <a:ext cx="1435942" cy="1897774"/>
              </a:xfrm>
              <a:prstGeom prst="rect">
                <a:avLst/>
              </a:prstGeom>
              <a:solidFill>
                <a:srgbClr val="EBEBE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E75101-B730-41D5-9EB6-75184D1C9568}"/>
                  </a:ext>
                </a:extLst>
              </p:cNvPr>
              <p:cNvSpPr txBox="1"/>
              <p:nvPr/>
            </p:nvSpPr>
            <p:spPr>
              <a:xfrm>
                <a:off x="3965357" y="4572773"/>
                <a:ext cx="1402688" cy="10828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900" dirty="0">
                    <a:latin typeface="Arial"/>
                    <a:cs typeface="Arial"/>
                  </a:rPr>
                  <a:t>ee rag </a:t>
                </a:r>
                <a:r>
                  <a:rPr lang="en-GB" sz="900" dirty="0" err="1">
                    <a:latin typeface="Arial"/>
                    <a:cs typeface="Arial"/>
                  </a:rPr>
                  <a:t>iyo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haween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Soomaali</a:t>
                </a:r>
                <a:r>
                  <a:rPr lang="en-GB" sz="900" dirty="0">
                    <a:latin typeface="Arial"/>
                    <a:cs typeface="Arial"/>
                  </a:rPr>
                  <a:t> ee da’ </a:t>
                </a:r>
                <a:r>
                  <a:rPr lang="en-GB" sz="900" dirty="0" err="1">
                    <a:latin typeface="Arial"/>
                    <a:cs typeface="Arial"/>
                  </a:rPr>
                  <a:t>walba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ayaa</a:t>
                </a:r>
                <a:r>
                  <a:rPr lang="en-GB" sz="900" dirty="0">
                    <a:latin typeface="Arial"/>
                    <a:cs typeface="Arial"/>
                  </a:rPr>
                  <a:t> la </a:t>
                </a:r>
                <a:r>
                  <a:rPr lang="en-GB" sz="900" dirty="0" err="1">
                    <a:latin typeface="Arial"/>
                    <a:cs typeface="Arial"/>
                  </a:rPr>
                  <a:t>ogaaday</a:t>
                </a:r>
                <a:r>
                  <a:rPr lang="en-GB" sz="900" dirty="0">
                    <a:latin typeface="Arial"/>
                    <a:cs typeface="Arial"/>
                  </a:rPr>
                  <a:t> in ay in badan </a:t>
                </a:r>
                <a:r>
                  <a:rPr lang="en-GB" sz="900" dirty="0" err="1">
                    <a:latin typeface="Arial"/>
                    <a:cs typeface="Arial"/>
                  </a:rPr>
                  <a:t>qaad</a:t>
                </a:r>
                <a:r>
                  <a:rPr lang="en-GB" sz="900" dirty="0">
                    <a:latin typeface="Arial"/>
                    <a:cs typeface="Arial"/>
                  </a:rPr>
                  <a:t> u </a:t>
                </a:r>
                <a:r>
                  <a:rPr lang="en-GB" sz="900" dirty="0" err="1">
                    <a:latin typeface="Arial"/>
                    <a:cs typeface="Arial"/>
                  </a:rPr>
                  <a:t>cunaan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joogto</a:t>
                </a:r>
                <a:r>
                  <a:rPr lang="en-GB" sz="900" dirty="0">
                    <a:latin typeface="Arial"/>
                    <a:cs typeface="Arial"/>
                  </a:rPr>
                  <a:t>. </a:t>
                </a:r>
                <a:r>
                  <a:rPr lang="en-GB" sz="900" dirty="0" err="1">
                    <a:latin typeface="Arial"/>
                    <a:cs typeface="Arial"/>
                  </a:rPr>
                  <a:t>Qaad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cunista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ayaa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walaac</a:t>
                </a:r>
                <a:r>
                  <a:rPr lang="en-GB" sz="900" dirty="0">
                    <a:latin typeface="Arial"/>
                    <a:cs typeface="Arial"/>
                  </a:rPr>
                  <a:t> </a:t>
                </a:r>
                <a:r>
                  <a:rPr lang="en-GB" sz="900" dirty="0" err="1">
                    <a:latin typeface="Arial"/>
                    <a:cs typeface="Arial"/>
                  </a:rPr>
                  <a:t>weyn</a:t>
                </a:r>
                <a:r>
                  <a:rPr lang="en-GB" sz="900" dirty="0">
                    <a:latin typeface="Arial"/>
                    <a:cs typeface="Arial"/>
                  </a:rPr>
                  <a:t> u ah </a:t>
                </a:r>
                <a:r>
                  <a:rPr lang="en-GB" sz="900" dirty="0" err="1">
                    <a:latin typeface="Arial"/>
                    <a:cs typeface="Arial"/>
                  </a:rPr>
                  <a:t>bulshada</a:t>
                </a:r>
                <a:r>
                  <a:rPr lang="en-GB" sz="900" dirty="0">
                    <a:latin typeface="Arial"/>
                    <a:cs typeface="Arial"/>
                  </a:rPr>
                  <a:t>.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E81ADE-4F26-47A0-8C26-1EBF98BCE3BC}"/>
                </a:ext>
              </a:extLst>
            </p:cNvPr>
            <p:cNvSpPr txBox="1"/>
            <p:nvPr/>
          </p:nvSpPr>
          <p:spPr>
            <a:xfrm>
              <a:off x="3981620" y="4009616"/>
              <a:ext cx="1417330" cy="533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77%</a:t>
              </a:r>
              <a:endParaRPr lang="en-GB" sz="28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0BB3E4A-CF34-48F6-904D-5A5FB634ABBE}"/>
              </a:ext>
            </a:extLst>
          </p:cNvPr>
          <p:cNvGrpSpPr/>
          <p:nvPr/>
        </p:nvGrpSpPr>
        <p:grpSpPr>
          <a:xfrm>
            <a:off x="5184284" y="4770130"/>
            <a:ext cx="1645610" cy="1976418"/>
            <a:chOff x="5175765" y="3948888"/>
            <a:chExt cx="1645610" cy="2006008"/>
          </a:xfrm>
        </p:grpSpPr>
        <p:sp>
          <p:nvSpPr>
            <p:cNvPr id="39" name="AutoShape 18" descr="Smoking rates of Bangladeshis compared to other ethnicities " title="Text box">
              <a:extLst>
                <a:ext uri="{FF2B5EF4-FFF2-40B4-BE49-F238E27FC236}">
                  <a16:creationId xmlns:a16="http://schemas.microsoft.com/office/drawing/2014/main" id="{5BB7549B-D3A0-4776-A56C-7BFE9096B5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5509936" y="3948888"/>
              <a:ext cx="1311439" cy="1897774"/>
            </a:xfrm>
            <a:prstGeom prst="rect">
              <a:avLst/>
            </a:prstGeom>
            <a:solidFill>
              <a:srgbClr val="EBEBEB"/>
            </a:solidFill>
          </p:spPr>
        </p:sp>
        <p:pic>
          <p:nvPicPr>
            <p:cNvPr id="22" name="Graphic 21" descr="Smoking">
              <a:extLst>
                <a:ext uri="{FF2B5EF4-FFF2-40B4-BE49-F238E27FC236}">
                  <a16:creationId xmlns:a16="http://schemas.microsoft.com/office/drawing/2014/main" id="{40887379-A298-48AC-B9A8-0FF680EFC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175765" y="5352588"/>
              <a:ext cx="602307" cy="6023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55F5ED-4911-423B-B91B-0F0B1BB4F8BF}"/>
                </a:ext>
              </a:extLst>
            </p:cNvPr>
            <p:cNvSpPr txBox="1"/>
            <p:nvPr/>
          </p:nvSpPr>
          <p:spPr>
            <a:xfrm>
              <a:off x="5538522" y="4462423"/>
              <a:ext cx="1250584" cy="107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Sicir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sigaar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cabbis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ka badan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shacabka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guud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Ingiriiska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kana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sii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badan ragga 40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jir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ka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weyn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kuwa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joogto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 u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cuna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qaadka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78A956-2550-456F-849D-6BFC60212707}"/>
                </a:ext>
              </a:extLst>
            </p:cNvPr>
            <p:cNvSpPr txBox="1"/>
            <p:nvPr/>
          </p:nvSpPr>
          <p:spPr>
            <a:xfrm>
              <a:off x="5481639" y="4134570"/>
              <a:ext cx="1311439" cy="265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SIGAAR CABBIS</a:t>
              </a:r>
            </a:p>
          </p:txBody>
        </p:sp>
      </p:grpSp>
      <p:sp>
        <p:nvSpPr>
          <p:cNvPr id="157" name="AutoShape 26" descr="Five-a-day rates of Bangladeshi males " title="Text box">
            <a:extLst>
              <a:ext uri="{FF2B5EF4-FFF2-40B4-BE49-F238E27FC236}">
                <a16:creationId xmlns:a16="http://schemas.microsoft.com/office/drawing/2014/main" id="{B7DA2C01-6578-45C6-A34C-58C93E2E8B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05414" y="3528748"/>
            <a:ext cx="2818189" cy="1176598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152" name="AutoShape 26" descr="Obesity prevalence ranges of Bangladeshis versus general population" title="Text box">
            <a:extLst>
              <a:ext uri="{FF2B5EF4-FFF2-40B4-BE49-F238E27FC236}">
                <a16:creationId xmlns:a16="http://schemas.microsoft.com/office/drawing/2014/main" id="{CCFB24E9-E4A5-4191-B2AD-F2068561EA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03349" y="2101354"/>
            <a:ext cx="2849906" cy="1292822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147" name="AutoShape 26" descr="Cooking preferences of Bangladeshi men" title="Text box">
            <a:extLst>
              <a:ext uri="{FF2B5EF4-FFF2-40B4-BE49-F238E27FC236}">
                <a16:creationId xmlns:a16="http://schemas.microsoft.com/office/drawing/2014/main" id="{01A2D147-1419-4771-A2A0-2CCB2CAC51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095144" y="1083901"/>
            <a:ext cx="2869245" cy="873233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0" name="AutoShape 30"/>
          <p:cNvSpPr/>
          <p:nvPr/>
        </p:nvSpPr>
        <p:spPr>
          <a:xfrm>
            <a:off x="7091930" y="697239"/>
            <a:ext cx="2880000" cy="26789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Qiime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6C1E302-5AB2-4714-87D4-31908AE403CA}"/>
              </a:ext>
            </a:extLst>
          </p:cNvPr>
          <p:cNvSpPr txBox="1"/>
          <p:nvPr/>
        </p:nvSpPr>
        <p:spPr>
          <a:xfrm>
            <a:off x="7123295" y="1386425"/>
            <a:ext cx="2747853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bariis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baasto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hilib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hilibka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arko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muhiim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mid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C9C1A4B-A316-48F5-B3DC-DAE2B44CF759}"/>
              </a:ext>
            </a:extLst>
          </p:cNvPr>
          <p:cNvSpPr txBox="1"/>
          <p:nvPr/>
        </p:nvSpPr>
        <p:spPr>
          <a:xfrm>
            <a:off x="7132884" y="2524086"/>
            <a:ext cx="52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56DDB41F-A5E2-4ED8-B449-7857CFF07E8A}"/>
              </a:ext>
            </a:extLst>
          </p:cNvPr>
          <p:cNvSpPr txBox="1"/>
          <p:nvPr/>
        </p:nvSpPr>
        <p:spPr>
          <a:xfrm>
            <a:off x="7594671" y="2532147"/>
            <a:ext cx="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A9F05A9F-EFAC-4968-B9E3-4AD4B8FAA806}"/>
              </a:ext>
            </a:extLst>
          </p:cNvPr>
          <p:cNvSpPr txBox="1"/>
          <p:nvPr/>
        </p:nvSpPr>
        <p:spPr>
          <a:xfrm>
            <a:off x="8837925" y="3809141"/>
            <a:ext cx="99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haween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40-65 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endParaRPr lang="en-GB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9CC0C9E-A626-4789-9AAE-9E0A9BCA3CC9}"/>
              </a:ext>
            </a:extLst>
          </p:cNvPr>
          <p:cNvSpPr txBox="1"/>
          <p:nvPr/>
        </p:nvSpPr>
        <p:spPr>
          <a:xfrm>
            <a:off x="7157294" y="3964352"/>
            <a:ext cx="15231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Cilmibaaris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siyaado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cayilnaa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(BMI &gt;35)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da’doodu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40-65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1858F4-DB4D-44A5-8BDC-13DA43E044C0}"/>
              </a:ext>
            </a:extLst>
          </p:cNvPr>
          <p:cNvGrpSpPr/>
          <p:nvPr/>
        </p:nvGrpSpPr>
        <p:grpSpPr>
          <a:xfrm>
            <a:off x="7097217" y="4829466"/>
            <a:ext cx="2861380" cy="884233"/>
            <a:chOff x="7097229" y="4981458"/>
            <a:chExt cx="2861380" cy="884233"/>
          </a:xfrm>
        </p:grpSpPr>
        <p:sp>
          <p:nvSpPr>
            <p:cNvPr id="163" name="AutoShape 26" descr="Diet of Bangladeshis " title="Text box">
              <a:extLst>
                <a:ext uri="{FF2B5EF4-FFF2-40B4-BE49-F238E27FC236}">
                  <a16:creationId xmlns:a16="http://schemas.microsoft.com/office/drawing/2014/main" id="{BD35AC3A-5224-4CE6-8E7F-9A4F2D358E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097229" y="4981458"/>
              <a:ext cx="2851212" cy="884233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9308159A-B614-49CA-A79C-063AFE78DC18}"/>
                </a:ext>
              </a:extLst>
            </p:cNvPr>
            <p:cNvSpPr txBox="1"/>
            <p:nvPr/>
          </p:nvSpPr>
          <p:spPr>
            <a:xfrm>
              <a:off x="7133405" y="5135163"/>
              <a:ext cx="1219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97%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A845261A-6750-4096-827D-52942DAD7067}"/>
                </a:ext>
              </a:extLst>
            </p:cNvPr>
            <p:cNvSpPr txBox="1"/>
            <p:nvPr/>
          </p:nvSpPr>
          <p:spPr>
            <a:xfrm>
              <a:off x="8035342" y="5080861"/>
              <a:ext cx="1923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jawaabeyaasha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cunayey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in ka yar 2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miro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maalintii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92%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cunayey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in ka yar 2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qiyaas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khudaar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maalintii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900" dirty="0"/>
            </a:p>
          </p:txBody>
        </p:sp>
      </p:grpSp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D1327164-6897-46CC-888D-18C359338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4988" y="2905611"/>
            <a:ext cx="438089" cy="438089"/>
          </a:xfrm>
          <a:prstGeom prst="rect">
            <a:avLst/>
          </a:prstGeom>
        </p:spPr>
      </p:pic>
      <p:pic>
        <p:nvPicPr>
          <p:cNvPr id="34" name="Graphic 33" descr="Woman">
            <a:extLst>
              <a:ext uri="{FF2B5EF4-FFF2-40B4-BE49-F238E27FC236}">
                <a16:creationId xmlns:a16="http://schemas.microsoft.com/office/drawing/2014/main" id="{6014C3D3-347A-4170-96CD-EA61209203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46667" y="2912936"/>
            <a:ext cx="425742" cy="42574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18E3D96-764C-4F6A-AC27-E03BF98BEEEA}"/>
              </a:ext>
            </a:extLst>
          </p:cNvPr>
          <p:cNvSpPr txBox="1"/>
          <p:nvPr/>
        </p:nvSpPr>
        <p:spPr>
          <a:xfrm>
            <a:off x="7113325" y="2097371"/>
            <a:ext cx="2851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 BADAN EE CAYILNAAN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27A650F-8F45-4447-9236-5FE9413406A7}"/>
              </a:ext>
            </a:extLst>
          </p:cNvPr>
          <p:cNvSpPr txBox="1"/>
          <p:nvPr/>
        </p:nvSpPr>
        <p:spPr>
          <a:xfrm>
            <a:off x="7102685" y="1079292"/>
            <a:ext cx="286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6D7FB-53D0-FA48-8595-6E794A8F3F1A}"/>
              </a:ext>
            </a:extLst>
          </p:cNvPr>
          <p:cNvSpPr txBox="1"/>
          <p:nvPr/>
        </p:nvSpPr>
        <p:spPr>
          <a:xfrm>
            <a:off x="8002271" y="2276849"/>
            <a:ext cx="18814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Maraykan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tusiyaha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dhexe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24 u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ahaa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ragga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; 61% 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qaybqaateyaasha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lahaa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culays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siyaado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cayilnaa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27%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cayilnaa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4" name="Graphic 93" descr="Woman">
            <a:extLst>
              <a:ext uri="{FF2B5EF4-FFF2-40B4-BE49-F238E27FC236}">
                <a16:creationId xmlns:a16="http://schemas.microsoft.com/office/drawing/2014/main" id="{84FA1D7A-4C19-7F47-BDC5-8FF82AB65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2835" y="3998606"/>
            <a:ext cx="553278" cy="55327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C51E20B-9876-2D45-992C-A4246DE9D402}"/>
              </a:ext>
            </a:extLst>
          </p:cNvPr>
          <p:cNvSpPr txBox="1"/>
          <p:nvPr/>
        </p:nvSpPr>
        <p:spPr>
          <a:xfrm>
            <a:off x="7097418" y="3535852"/>
            <a:ext cx="2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&gt; 35</a:t>
            </a:r>
          </a:p>
        </p:txBody>
      </p:sp>
      <p:sp>
        <p:nvSpPr>
          <p:cNvPr id="203" name="AutoShape 26" descr="MMR vaccination rates " title="Text box">
            <a:extLst>
              <a:ext uri="{FF2B5EF4-FFF2-40B4-BE49-F238E27FC236}">
                <a16:creationId xmlns:a16="http://schemas.microsoft.com/office/drawing/2014/main" id="{A8A80A5F-ADEB-41E0-B6F8-08B050B4F1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70785" y="5276089"/>
            <a:ext cx="3422842" cy="1372049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F7B70F7D-9F5E-4E0C-A1BF-C33C90704179}"/>
              </a:ext>
            </a:extLst>
          </p:cNvPr>
          <p:cNvSpPr/>
          <p:nvPr/>
        </p:nvSpPr>
        <p:spPr>
          <a:xfrm>
            <a:off x="357388" y="698149"/>
            <a:ext cx="3418024" cy="273556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Bilowga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fiican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nolosha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9DE36-ABC7-46E7-9471-87E5FC85143F}"/>
              </a:ext>
            </a:extLst>
          </p:cNvPr>
          <p:cNvSpPr txBox="1"/>
          <p:nvPr/>
        </p:nvSpPr>
        <p:spPr>
          <a:xfrm>
            <a:off x="653942" y="5305985"/>
            <a:ext cx="296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QAADASHADA TALLAALKA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7445810-A272-4977-A8BE-E9C68936BF85}"/>
              </a:ext>
            </a:extLst>
          </p:cNvPr>
          <p:cNvSpPr txBox="1"/>
          <p:nvPr/>
        </p:nvSpPr>
        <p:spPr>
          <a:xfrm>
            <a:off x="500087" y="5578081"/>
            <a:ext cx="32793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filasho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yaraa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in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heleen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saddexda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qiyaas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tallaallada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DTaP/IPV/Hib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gaareen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da’da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lix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bilood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−11%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Caddaan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Biritish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filasho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yaraa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noqdaan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xoojiyaha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tallaal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dugsi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sicirka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iskaga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harayey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yaraan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boqolkiiba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dhaafsanaa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23B26A6-5063-444E-BF02-1539E2DEF351}"/>
              </a:ext>
            </a:extLst>
          </p:cNvPr>
          <p:cNvGrpSpPr/>
          <p:nvPr/>
        </p:nvGrpSpPr>
        <p:grpSpPr>
          <a:xfrm>
            <a:off x="299448" y="2934104"/>
            <a:ext cx="1774204" cy="1220897"/>
            <a:chOff x="296906" y="1062905"/>
            <a:chExt cx="1528964" cy="1220897"/>
          </a:xfrm>
        </p:grpSpPr>
        <p:sp>
          <p:nvSpPr>
            <p:cNvPr id="244" name="AutoShape 18" descr="Activity in children of Bangladeshis " title="Text box">
              <a:extLst>
                <a:ext uri="{FF2B5EF4-FFF2-40B4-BE49-F238E27FC236}">
                  <a16:creationId xmlns:a16="http://schemas.microsoft.com/office/drawing/2014/main" id="{263506A4-327C-4802-9714-A9897CE51C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42686" y="1062905"/>
              <a:ext cx="1419201" cy="122089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D6E9C66-E22E-447F-B9F8-1015EC8DA5DC}"/>
                </a:ext>
              </a:extLst>
            </p:cNvPr>
            <p:cNvSpPr txBox="1"/>
            <p:nvPr/>
          </p:nvSpPr>
          <p:spPr>
            <a:xfrm>
              <a:off x="296906" y="1228714"/>
              <a:ext cx="152896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In ka badan </a:t>
              </a:r>
            </a:p>
            <a:p>
              <a:pPr lvl="0" algn="ctr"/>
              <a:r>
                <a:rPr lang="en-GB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10kiiba 8</a:t>
              </a:r>
            </a:p>
            <a:p>
              <a:pPr lvl="0"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ardayda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nool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reer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sabool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</a:t>
              </a:r>
              <a:endParaRPr lang="en-GB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6" name="Graphic 235" descr="Needle">
            <a:extLst>
              <a:ext uri="{FF2B5EF4-FFF2-40B4-BE49-F238E27FC236}">
                <a16:creationId xmlns:a16="http://schemas.microsoft.com/office/drawing/2014/main" id="{7753FE8A-27A0-4248-8666-06B38442F6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564" y="5334292"/>
            <a:ext cx="723174" cy="723174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10152832" y="697239"/>
            <a:ext cx="1953272" cy="266625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Firfircooni da' iyo karti walba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AutoShape 5" descr="Physical inactivity of Bangladeshis compared to other ethnicites " title="Text box">
            <a:extLst>
              <a:ext uri="{FF2B5EF4-FFF2-40B4-BE49-F238E27FC236}">
                <a16:creationId xmlns:a16="http://schemas.microsoft.com/office/drawing/2014/main" id="{D805508F-E667-4DFE-A106-3A7E5995B6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154413" y="1133985"/>
            <a:ext cx="1953272" cy="1990427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 sz="1688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2C2FA-3147-6A46-897F-31953B7B133D}"/>
              </a:ext>
            </a:extLst>
          </p:cNvPr>
          <p:cNvSpPr txBox="1"/>
          <p:nvPr/>
        </p:nvSpPr>
        <p:spPr>
          <a:xfrm>
            <a:off x="10234234" y="1884408"/>
            <a:ext cx="17904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Guud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firfircoonida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firfircoonida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dhacday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firfircooni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badnaayeen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intii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aanay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haajirin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AutoShape 18" descr="Activity in children of Bangladeshis " title="Text box">
            <a:extLst>
              <a:ext uri="{FF2B5EF4-FFF2-40B4-BE49-F238E27FC236}">
                <a16:creationId xmlns:a16="http://schemas.microsoft.com/office/drawing/2014/main" id="{5ED1EE26-E708-4C9D-AADA-7C8547CFB0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3568" y="2068281"/>
            <a:ext cx="3401010" cy="814819"/>
          </a:xfrm>
          <a:prstGeom prst="rect">
            <a:avLst/>
          </a:prstGeom>
          <a:solidFill>
            <a:srgbClr val="DCDCDC"/>
          </a:solidFill>
        </p:spPr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BFEEA2C-F52C-48DE-8199-9004FD03ECFD}"/>
              </a:ext>
            </a:extLst>
          </p:cNvPr>
          <p:cNvGrpSpPr/>
          <p:nvPr/>
        </p:nvGrpSpPr>
        <p:grpSpPr>
          <a:xfrm>
            <a:off x="370785" y="1027617"/>
            <a:ext cx="1628621" cy="958173"/>
            <a:chOff x="370785" y="1027617"/>
            <a:chExt cx="1628621" cy="1102667"/>
          </a:xfrm>
        </p:grpSpPr>
        <p:sp>
          <p:nvSpPr>
            <p:cNvPr id="79" name="AutoShape 18" descr="Activity in children of Bangladeshis " title="Text box">
              <a:extLst>
                <a:ext uri="{FF2B5EF4-FFF2-40B4-BE49-F238E27FC236}">
                  <a16:creationId xmlns:a16="http://schemas.microsoft.com/office/drawing/2014/main" id="{0CBB28FF-665F-4C29-B28A-D69D89E8411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70785" y="1027617"/>
              <a:ext cx="1628621" cy="110266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6EE1597-FDF7-4F16-AD64-2EFDBCAE0379}"/>
                </a:ext>
              </a:extLst>
            </p:cNvPr>
            <p:cNvSpPr txBox="1"/>
            <p:nvPr/>
          </p:nvSpPr>
          <p:spPr>
            <a:xfrm>
              <a:off x="633987" y="1036222"/>
              <a:ext cx="1093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3,732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385E683-AA63-47DF-ABD8-A065B8BEC4F2}"/>
                </a:ext>
              </a:extLst>
            </p:cNvPr>
            <p:cNvSpPr txBox="1"/>
            <p:nvPr/>
          </p:nvSpPr>
          <p:spPr>
            <a:xfrm>
              <a:off x="516814" y="1496235"/>
              <a:ext cx="1346604" cy="584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carruur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diiwaan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gashan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Birmingham.</a:t>
              </a:r>
              <a:endPara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38282CE-B66A-4623-A90B-3D1B8A98C64B}"/>
              </a:ext>
            </a:extLst>
          </p:cNvPr>
          <p:cNvGrpSpPr/>
          <p:nvPr/>
        </p:nvGrpSpPr>
        <p:grpSpPr>
          <a:xfrm>
            <a:off x="2135957" y="1027614"/>
            <a:ext cx="1628621" cy="993240"/>
            <a:chOff x="1180489" y="2370221"/>
            <a:chExt cx="1628621" cy="1143023"/>
          </a:xfrm>
        </p:grpSpPr>
        <p:sp>
          <p:nvSpPr>
            <p:cNvPr id="82" name="AutoShape 18" descr="Activity in children of Bangladeshis " title="Text box">
              <a:extLst>
                <a:ext uri="{FF2B5EF4-FFF2-40B4-BE49-F238E27FC236}">
                  <a16:creationId xmlns:a16="http://schemas.microsoft.com/office/drawing/2014/main" id="{7013D9B0-3E1B-46BC-A808-23EDE8F933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180489" y="2370221"/>
              <a:ext cx="1628621" cy="110266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64075ED-2E38-4A3F-9C7F-29355B7629C8}"/>
                </a:ext>
              </a:extLst>
            </p:cNvPr>
            <p:cNvSpPr txBox="1"/>
            <p:nvPr/>
          </p:nvSpPr>
          <p:spPr>
            <a:xfrm>
              <a:off x="1442291" y="2407022"/>
              <a:ext cx="1093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3.1%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79C8786-9CB8-4993-9557-21A86BCD3466}"/>
                </a:ext>
              </a:extLst>
            </p:cNvPr>
            <p:cNvSpPr txBox="1"/>
            <p:nvPr/>
          </p:nvSpPr>
          <p:spPr>
            <a:xfrm>
              <a:off x="1256433" y="2769445"/>
              <a:ext cx="1378517" cy="74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Dhalashooyin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 ee Birmingham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dhashay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hooyooyinka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Soomaaliya</a:t>
              </a:r>
              <a:endPara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7" name="Graphic 86" descr="Pregnant lady">
            <a:extLst>
              <a:ext uri="{FF2B5EF4-FFF2-40B4-BE49-F238E27FC236}">
                <a16:creationId xmlns:a16="http://schemas.microsoft.com/office/drawing/2014/main" id="{F6F4BD9D-F715-4746-97DE-8561357DD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16983" y="1321853"/>
            <a:ext cx="714260" cy="714260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1C8FE80A-5764-4050-A44C-5C9E54B55342}"/>
              </a:ext>
            </a:extLst>
          </p:cNvPr>
          <p:cNvSpPr txBox="1"/>
          <p:nvPr/>
        </p:nvSpPr>
        <p:spPr>
          <a:xfrm>
            <a:off x="1613030" y="2278388"/>
            <a:ext cx="90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0 - 19 </a:t>
            </a:r>
          </a:p>
          <a:p>
            <a:pPr algn="ctr"/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FFBDB-89E5-2C4F-AD34-F1C8C25AC5A3}"/>
              </a:ext>
            </a:extLst>
          </p:cNvPr>
          <p:cNvSpPr txBox="1"/>
          <p:nvPr/>
        </p:nvSpPr>
        <p:spPr>
          <a:xfrm>
            <a:off x="2525091" y="2076000"/>
            <a:ext cx="106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E070F86-8244-41A1-8C93-A280399DFF7B}"/>
              </a:ext>
            </a:extLst>
          </p:cNvPr>
          <p:cNvSpPr txBox="1"/>
          <p:nvPr/>
        </p:nvSpPr>
        <p:spPr>
          <a:xfrm>
            <a:off x="2360398" y="2482652"/>
            <a:ext cx="136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guud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</a:t>
            </a:r>
            <a:endParaRPr lang="en-US" sz="9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A9A3813-1056-4D49-9F7B-D45E3F6CE00E}"/>
              </a:ext>
            </a:extLst>
          </p:cNvPr>
          <p:cNvSpPr txBox="1"/>
          <p:nvPr/>
        </p:nvSpPr>
        <p:spPr>
          <a:xfrm>
            <a:off x="508016" y="2103292"/>
            <a:ext cx="106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DD672-3659-854D-AD78-F2E170F17DEE}"/>
              </a:ext>
            </a:extLst>
          </p:cNvPr>
          <p:cNvSpPr txBox="1"/>
          <p:nvPr/>
        </p:nvSpPr>
        <p:spPr>
          <a:xfrm>
            <a:off x="275180" y="2478986"/>
            <a:ext cx="153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</a:t>
            </a:r>
            <a:endParaRPr lang="en-US" sz="2000" dirty="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824FC2C-FA90-48A4-90F3-B5E2ECC71A7B}"/>
              </a:ext>
            </a:extLst>
          </p:cNvPr>
          <p:cNvGrpSpPr/>
          <p:nvPr/>
        </p:nvGrpSpPr>
        <p:grpSpPr>
          <a:xfrm>
            <a:off x="2113519" y="2946723"/>
            <a:ext cx="1646835" cy="1220897"/>
            <a:chOff x="1618717" y="3583440"/>
            <a:chExt cx="1646835" cy="122089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47B0594-EFCD-4277-8452-0F03CEAE76C8}"/>
                </a:ext>
              </a:extLst>
            </p:cNvPr>
            <p:cNvGrpSpPr/>
            <p:nvPr/>
          </p:nvGrpSpPr>
          <p:grpSpPr>
            <a:xfrm>
              <a:off x="1618717" y="3583440"/>
              <a:ext cx="1646835" cy="1220897"/>
              <a:chOff x="342686" y="1062905"/>
              <a:chExt cx="1419201" cy="1220897"/>
            </a:xfrm>
          </p:grpSpPr>
          <p:sp>
            <p:nvSpPr>
              <p:cNvPr id="92" name="AutoShape 18" descr="Activity in children of Bangladeshis " title="Text box">
                <a:extLst>
                  <a:ext uri="{FF2B5EF4-FFF2-40B4-BE49-F238E27FC236}">
                    <a16:creationId xmlns:a16="http://schemas.microsoft.com/office/drawing/2014/main" id="{9C4A463E-8FB7-44C8-BCFC-D8FA7BA21D9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42686" y="1062905"/>
                <a:ext cx="1419201" cy="1220897"/>
              </a:xfrm>
              <a:prstGeom prst="rect">
                <a:avLst/>
              </a:prstGeom>
              <a:solidFill>
                <a:srgbClr val="DCDCDC"/>
              </a:solidFill>
            </p:spPr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43662AD-F2E1-4849-AD7E-B20A839BC960}"/>
                  </a:ext>
                </a:extLst>
              </p:cNvPr>
              <p:cNvSpPr txBox="1"/>
              <p:nvPr/>
            </p:nvSpPr>
            <p:spPr>
              <a:xfrm>
                <a:off x="350107" y="1088535"/>
                <a:ext cx="1411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82%</a:t>
                </a: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41AC6E3-EE3D-41EC-9759-540D1D549DDD}"/>
                </a:ext>
              </a:extLst>
            </p:cNvPr>
            <p:cNvSpPr txBox="1"/>
            <p:nvPr/>
          </p:nvSpPr>
          <p:spPr>
            <a:xfrm>
              <a:off x="1802614" y="4118177"/>
              <a:ext cx="1366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ardayda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qalma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cuntooyin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bilaash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dugsi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900" dirty="0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ED10D74-118D-49EF-A05E-EB5DC4850BD9}"/>
              </a:ext>
            </a:extLst>
          </p:cNvPr>
          <p:cNvGrpSpPr/>
          <p:nvPr/>
        </p:nvGrpSpPr>
        <p:grpSpPr>
          <a:xfrm>
            <a:off x="352570" y="4214300"/>
            <a:ext cx="3422842" cy="1002907"/>
            <a:chOff x="352570" y="4214300"/>
            <a:chExt cx="3422842" cy="1002907"/>
          </a:xfrm>
        </p:grpSpPr>
        <p:sp>
          <p:nvSpPr>
            <p:cNvPr id="97" name="AutoShape 18" descr="Activity in children of Bangladeshis " title="Text box">
              <a:extLst>
                <a:ext uri="{FF2B5EF4-FFF2-40B4-BE49-F238E27FC236}">
                  <a16:creationId xmlns:a16="http://schemas.microsoft.com/office/drawing/2014/main" id="{BF3ED4D3-5658-4550-85D3-59E7210D5E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52570" y="4214300"/>
              <a:ext cx="3422842" cy="998239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12C0B43-A2A2-4B3D-9EBE-0D80DECF70E8}"/>
                </a:ext>
              </a:extLst>
            </p:cNvPr>
            <p:cNvSpPr txBox="1"/>
            <p:nvPr/>
          </p:nvSpPr>
          <p:spPr>
            <a:xfrm>
              <a:off x="352570" y="4249938"/>
              <a:ext cx="3422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CAYILNAANTA CARRUURNIMO</a:t>
              </a:r>
              <a:endParaRPr lang="en-GB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9053DF-1628-4049-B174-58ACF0BE0A77}"/>
                </a:ext>
              </a:extLst>
            </p:cNvPr>
            <p:cNvSpPr txBox="1"/>
            <p:nvPr/>
          </p:nvSpPr>
          <p:spPr>
            <a:xfrm>
              <a:off x="434747" y="4570876"/>
              <a:ext cx="3272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Cilmibaaris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lagu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ogaaday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waalidka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ay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qiyaas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cunto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ka badan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u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doortaan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in ay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ilmaha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jir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ah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caafimaad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leedahay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marka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loo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barbar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dhigo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waalidka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jinsiyadaha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kale.</a:t>
              </a:r>
            </a:p>
          </p:txBody>
        </p:sp>
      </p:grpSp>
      <p:pic>
        <p:nvPicPr>
          <p:cNvPr id="232" name="Graphic 231" descr="House">
            <a:extLst>
              <a:ext uri="{FF2B5EF4-FFF2-40B4-BE49-F238E27FC236}">
                <a16:creationId xmlns:a16="http://schemas.microsoft.com/office/drawing/2014/main" id="{003E4706-73BE-4012-9623-29F1A88C1F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883" y="2690935"/>
            <a:ext cx="710733" cy="710733"/>
          </a:xfrm>
          <a:prstGeom prst="rect">
            <a:avLst/>
          </a:prstGeom>
        </p:spPr>
      </p:pic>
      <p:pic>
        <p:nvPicPr>
          <p:cNvPr id="234" name="Graphic 233" descr="Table setting">
            <a:extLst>
              <a:ext uri="{FF2B5EF4-FFF2-40B4-BE49-F238E27FC236}">
                <a16:creationId xmlns:a16="http://schemas.microsoft.com/office/drawing/2014/main" id="{192F51F7-F660-4867-8E05-4C307B6E8E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13087" y="3672363"/>
            <a:ext cx="812004" cy="812004"/>
          </a:xfrm>
          <a:prstGeom prst="rect">
            <a:avLst/>
          </a:prstGeom>
        </p:spPr>
      </p:pic>
      <p:sp>
        <p:nvSpPr>
          <p:cNvPr id="253" name="TextBox 252">
            <a:extLst>
              <a:ext uri="{FF2B5EF4-FFF2-40B4-BE49-F238E27FC236}">
                <a16:creationId xmlns:a16="http://schemas.microsoft.com/office/drawing/2014/main" id="{6D1F4476-99B2-46ED-8EF5-353A56F62673}"/>
              </a:ext>
            </a:extLst>
          </p:cNvPr>
          <p:cNvSpPr txBox="1"/>
          <p:nvPr/>
        </p:nvSpPr>
        <p:spPr>
          <a:xfrm>
            <a:off x="6993269" y="2325097"/>
            <a:ext cx="132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9276476-889F-48BF-A2A9-D0CCF5B1C766}"/>
              </a:ext>
            </a:extLst>
          </p:cNvPr>
          <p:cNvGrpSpPr/>
          <p:nvPr/>
        </p:nvGrpSpPr>
        <p:grpSpPr>
          <a:xfrm>
            <a:off x="3868483" y="1058824"/>
            <a:ext cx="2955446" cy="933138"/>
            <a:chOff x="3868483" y="1058824"/>
            <a:chExt cx="2955446" cy="933138"/>
          </a:xfrm>
        </p:grpSpPr>
        <p:sp>
          <p:nvSpPr>
            <p:cNvPr id="138" name="AutoShape 18" descr="Mental health illness in Bangladeshis" title="Text box">
              <a:extLst>
                <a:ext uri="{FF2B5EF4-FFF2-40B4-BE49-F238E27FC236}">
                  <a16:creationId xmlns:a16="http://schemas.microsoft.com/office/drawing/2014/main" id="{E898FA4E-3EB8-4908-9A59-6F79CB90CD8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977073" y="1058824"/>
              <a:ext cx="2846856" cy="926965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49659C-6D5D-456D-A6C4-CD8D8A841D9C}"/>
                </a:ext>
              </a:extLst>
            </p:cNvPr>
            <p:cNvSpPr txBox="1"/>
            <p:nvPr/>
          </p:nvSpPr>
          <p:spPr>
            <a:xfrm>
              <a:off x="4540794" y="1068632"/>
              <a:ext cx="22508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ee ka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jawaabeyaal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sahamin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qabtay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Ingiriiska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ahayd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in ay u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baahdaan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taageero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caafimaad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maskax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laakiin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14%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keliya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isticmaalay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adeegyo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taageero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caafimaad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maskax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2B967A9-E758-4BE2-8B0C-A5BDAC3277F5}"/>
                </a:ext>
              </a:extLst>
            </p:cNvPr>
            <p:cNvSpPr txBox="1"/>
            <p:nvPr/>
          </p:nvSpPr>
          <p:spPr>
            <a:xfrm>
              <a:off x="3868483" y="1235679"/>
              <a:ext cx="1108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58%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1053A4-A7F8-4902-B125-24A65D0D0298}"/>
              </a:ext>
            </a:extLst>
          </p:cNvPr>
          <p:cNvGrpSpPr/>
          <p:nvPr/>
        </p:nvGrpSpPr>
        <p:grpSpPr>
          <a:xfrm>
            <a:off x="10136426" y="3283870"/>
            <a:ext cx="1954045" cy="2269205"/>
            <a:chOff x="3950053" y="2064149"/>
            <a:chExt cx="2853558" cy="1352076"/>
          </a:xfrm>
        </p:grpSpPr>
        <p:sp>
          <p:nvSpPr>
            <p:cNvPr id="112" name="AutoShape 18" descr="Mental health illness in Bangladeshis" title="Text box">
              <a:extLst>
                <a:ext uri="{FF2B5EF4-FFF2-40B4-BE49-F238E27FC236}">
                  <a16:creationId xmlns:a16="http://schemas.microsoft.com/office/drawing/2014/main" id="{7BBB7C4B-1C50-43DB-8F30-6E03B136A5C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950053" y="2067757"/>
              <a:ext cx="2846857" cy="1348468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FCB0231-4A71-49A4-ADF1-AB6CCDADB3CF}"/>
                </a:ext>
              </a:extLst>
            </p:cNvPr>
            <p:cNvSpPr txBox="1"/>
            <p:nvPr/>
          </p:nvSpPr>
          <p:spPr>
            <a:xfrm>
              <a:off x="3952874" y="2064149"/>
              <a:ext cx="2850737" cy="2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CARQALADAHA FIRFIRCOONIDA JIRKA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83FC495-CB9C-471D-A5C3-B1E23DB68B2A}"/>
                </a:ext>
              </a:extLst>
            </p:cNvPr>
            <p:cNvSpPr txBox="1"/>
            <p:nvPr/>
          </p:nvSpPr>
          <p:spPr>
            <a:xfrm>
              <a:off x="3982981" y="2376456"/>
              <a:ext cx="1232709" cy="38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Dharka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la kala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dooran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karo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tiro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yar</a:t>
              </a:r>
              <a:endParaRPr lang="en-US" sz="9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3E7A07A-D71F-49D4-9A25-31283A462E71}"/>
                </a:ext>
              </a:extLst>
            </p:cNvPr>
            <p:cNvSpPr txBox="1"/>
            <p:nvPr/>
          </p:nvSpPr>
          <p:spPr>
            <a:xfrm>
              <a:off x="4025526" y="2744682"/>
              <a:ext cx="1095643" cy="22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Cadaadis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dhaqaale</a:t>
              </a:r>
              <a:endParaRPr lang="en-US" sz="9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9E7C0D9-884F-49ED-A802-72D1AAC6A6AE}"/>
                </a:ext>
              </a:extLst>
            </p:cNvPr>
            <p:cNvSpPr txBox="1"/>
            <p:nvPr/>
          </p:nvSpPr>
          <p:spPr>
            <a:xfrm>
              <a:off x="3976321" y="3030386"/>
              <a:ext cx="1193036" cy="38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Xarumaha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haweenka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keliya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tiro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yar</a:t>
              </a:r>
              <a:endParaRPr lang="en-US" sz="900" dirty="0"/>
            </a:p>
          </p:txBody>
        </p:sp>
      </p:grpSp>
      <p:pic>
        <p:nvPicPr>
          <p:cNvPr id="9" name="Graphic 8" descr="Beer">
            <a:extLst>
              <a:ext uri="{FF2B5EF4-FFF2-40B4-BE49-F238E27FC236}">
                <a16:creationId xmlns:a16="http://schemas.microsoft.com/office/drawing/2014/main" id="{311E7743-EB3E-4B90-9D7C-27C95AC28B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51430" y="4333064"/>
            <a:ext cx="606755" cy="607500"/>
          </a:xfrm>
          <a:prstGeom prst="rect">
            <a:avLst/>
          </a:prstGeom>
        </p:spPr>
      </p:pic>
      <p:pic>
        <p:nvPicPr>
          <p:cNvPr id="46" name="Graphic 45" descr="Pasta">
            <a:extLst>
              <a:ext uri="{FF2B5EF4-FFF2-40B4-BE49-F238E27FC236}">
                <a16:creationId xmlns:a16="http://schemas.microsoft.com/office/drawing/2014/main" id="{6162F0D5-D024-47BB-AD21-C762028E16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05219" y="944388"/>
            <a:ext cx="634771" cy="634771"/>
          </a:xfrm>
          <a:prstGeom prst="rect">
            <a:avLst/>
          </a:prstGeom>
        </p:spPr>
      </p:pic>
      <p:sp>
        <p:nvSpPr>
          <p:cNvPr id="129" name="AutoShape 26" descr="Diet of Bangladeshis " title="Text box">
            <a:extLst>
              <a:ext uri="{FF2B5EF4-FFF2-40B4-BE49-F238E27FC236}">
                <a16:creationId xmlns:a16="http://schemas.microsoft.com/office/drawing/2014/main" id="{ECF72C3E-F688-4223-8A91-D11BEBEC0F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071741" y="5862399"/>
            <a:ext cx="2851212" cy="798087"/>
          </a:xfrm>
          <a:prstGeom prst="rect">
            <a:avLst/>
          </a:prstGeom>
          <a:solidFill>
            <a:srgbClr val="DCDCDC"/>
          </a:solidFill>
        </p:spPr>
      </p:sp>
      <p:pic>
        <p:nvPicPr>
          <p:cNvPr id="13" name="Graphic 12" descr="Fruit bowl">
            <a:extLst>
              <a:ext uri="{FF2B5EF4-FFF2-40B4-BE49-F238E27FC236}">
                <a16:creationId xmlns:a16="http://schemas.microsoft.com/office/drawing/2014/main" id="{37D6A7FC-9F40-4368-BE55-76C2AEEAA0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01454" y="4658388"/>
            <a:ext cx="538726" cy="53872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F5118792-8EFC-4533-9A5E-D0496AC9A19B}"/>
              </a:ext>
            </a:extLst>
          </p:cNvPr>
          <p:cNvSpPr txBox="1"/>
          <p:nvPr/>
        </p:nvSpPr>
        <p:spPr>
          <a:xfrm>
            <a:off x="7057419" y="5810745"/>
            <a:ext cx="286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muujiyey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fahan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gaaban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haystaan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leh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Somaalida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sheegay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xorriyad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badan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leeyihiin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rabaan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iyagoo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aanan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kulmin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culays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xun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fuula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3C24618-77C1-4241-B445-E4AB95A667C0}"/>
              </a:ext>
            </a:extLst>
          </p:cNvPr>
          <p:cNvSpPr txBox="1"/>
          <p:nvPr/>
        </p:nvSpPr>
        <p:spPr>
          <a:xfrm>
            <a:off x="10183948" y="1150100"/>
            <a:ext cx="179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FIRFIRCOONIDA JIRKA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47A45F4-E6A3-4B2B-8905-2B7835D27EC3}"/>
              </a:ext>
            </a:extLst>
          </p:cNvPr>
          <p:cNvSpPr txBox="1"/>
          <p:nvPr/>
        </p:nvSpPr>
        <p:spPr>
          <a:xfrm>
            <a:off x="10190264" y="1617571"/>
            <a:ext cx="192215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yaraan</a:t>
            </a:r>
            <a:r>
              <a:rPr lang="en-GB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GB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daqiiqo</a:t>
            </a:r>
            <a:r>
              <a:rPr lang="en-GB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toddobaad</a:t>
            </a:r>
            <a:endParaRPr lang="en-GB" sz="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4E4AACF-A298-4257-9D94-A05AB328E9C8}"/>
              </a:ext>
            </a:extLst>
          </p:cNvPr>
          <p:cNvGrpSpPr/>
          <p:nvPr/>
        </p:nvGrpSpPr>
        <p:grpSpPr>
          <a:xfrm>
            <a:off x="3960507" y="2083524"/>
            <a:ext cx="2876391" cy="1444327"/>
            <a:chOff x="3950053" y="2064149"/>
            <a:chExt cx="2876391" cy="1444327"/>
          </a:xfrm>
        </p:grpSpPr>
        <p:sp>
          <p:nvSpPr>
            <p:cNvPr id="139" name="AutoShape 18" descr="Mental health illness in Bangladeshis" title="Text box">
              <a:extLst>
                <a:ext uri="{FF2B5EF4-FFF2-40B4-BE49-F238E27FC236}">
                  <a16:creationId xmlns:a16="http://schemas.microsoft.com/office/drawing/2014/main" id="{1F49941D-BF52-4F53-9C5F-F2335D3E95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950053" y="2067757"/>
              <a:ext cx="2846856" cy="1430233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5B5713A-57B7-4A15-BBB4-D7B3A514AC80}"/>
                </a:ext>
              </a:extLst>
            </p:cNvPr>
            <p:cNvSpPr txBox="1"/>
            <p:nvPr/>
          </p:nvSpPr>
          <p:spPr>
            <a:xfrm>
              <a:off x="3952874" y="2064149"/>
              <a:ext cx="2850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CARQALADO HOR TAAGAN ADEEGYO CAAFIMAAD MASKAX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FAFF7BA-46C3-421C-B83E-F567C611B93D}"/>
                </a:ext>
              </a:extLst>
            </p:cNvPr>
            <p:cNvSpPr txBox="1"/>
            <p:nvPr/>
          </p:nvSpPr>
          <p:spPr>
            <a:xfrm>
              <a:off x="3996639" y="2512103"/>
              <a:ext cx="9701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Lagama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war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hayo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adeegyo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diyaar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ah</a:t>
              </a:r>
              <a:endParaRPr lang="en-US" sz="900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333FDF4-FA2A-4FF9-8174-9E22517DEEC2}"/>
                </a:ext>
              </a:extLst>
            </p:cNvPr>
            <p:cNvSpPr txBox="1"/>
            <p:nvPr/>
          </p:nvSpPr>
          <p:spPr>
            <a:xfrm>
              <a:off x="4837139" y="2512080"/>
              <a:ext cx="1095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Fahmid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la’aanta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bulshada</a:t>
              </a:r>
              <a:endParaRPr lang="en-US" sz="90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E8F9FB9-6542-487B-BF73-F4F5A891B346}"/>
                </a:ext>
              </a:extLst>
            </p:cNvPr>
            <p:cNvSpPr txBox="1"/>
            <p:nvPr/>
          </p:nvSpPr>
          <p:spPr>
            <a:xfrm>
              <a:off x="5774003" y="2512126"/>
              <a:ext cx="10524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Doorbidista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taageerada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qoys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saaxiibbo</a:t>
              </a:r>
              <a:endParaRPr lang="en-US" sz="900" dirty="0"/>
            </a:p>
          </p:txBody>
        </p:sp>
        <p:pic>
          <p:nvPicPr>
            <p:cNvPr id="144" name="Graphic 143" descr="Questions">
              <a:extLst>
                <a:ext uri="{FF2B5EF4-FFF2-40B4-BE49-F238E27FC236}">
                  <a16:creationId xmlns:a16="http://schemas.microsoft.com/office/drawing/2014/main" id="{8F5647F9-6CCA-4A0D-AC97-1BEE0BB9E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54127" y="2963626"/>
              <a:ext cx="461665" cy="461665"/>
            </a:xfrm>
            <a:prstGeom prst="rect">
              <a:avLst/>
            </a:prstGeom>
          </p:spPr>
        </p:pic>
        <p:pic>
          <p:nvPicPr>
            <p:cNvPr id="145" name="Graphic 144" descr="Group of men with solid fill">
              <a:extLst>
                <a:ext uri="{FF2B5EF4-FFF2-40B4-BE49-F238E27FC236}">
                  <a16:creationId xmlns:a16="http://schemas.microsoft.com/office/drawing/2014/main" id="{09102DD0-DEAC-4110-9B12-7676519D2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065699" y="2943837"/>
              <a:ext cx="564639" cy="564639"/>
            </a:xfrm>
            <a:prstGeom prst="rect">
              <a:avLst/>
            </a:prstGeom>
          </p:spPr>
        </p:pic>
        <p:pic>
          <p:nvPicPr>
            <p:cNvPr id="146" name="Graphic 145" descr="Thought bubble">
              <a:extLst>
                <a:ext uri="{FF2B5EF4-FFF2-40B4-BE49-F238E27FC236}">
                  <a16:creationId xmlns:a16="http://schemas.microsoft.com/office/drawing/2014/main" id="{73FFF381-9EF2-47B1-B54B-CD93E06C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233273" y="2972012"/>
              <a:ext cx="470947" cy="470947"/>
            </a:xfrm>
            <a:prstGeom prst="rect">
              <a:avLst/>
            </a:prstGeom>
          </p:spPr>
        </p:pic>
      </p:grpSp>
      <p:pic>
        <p:nvPicPr>
          <p:cNvPr id="51" name="Graphic 50" descr="Shirt">
            <a:extLst>
              <a:ext uri="{FF2B5EF4-FFF2-40B4-BE49-F238E27FC236}">
                <a16:creationId xmlns:a16="http://schemas.microsoft.com/office/drawing/2014/main" id="{5CF0E6A5-DB92-4E90-8760-F9597B4FB3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955407" y="3723012"/>
            <a:ext cx="629338" cy="629338"/>
          </a:xfrm>
          <a:prstGeom prst="rect">
            <a:avLst/>
          </a:prstGeom>
        </p:spPr>
      </p:pic>
      <p:pic>
        <p:nvPicPr>
          <p:cNvPr id="53" name="Graphic 52" descr="Coins">
            <a:extLst>
              <a:ext uri="{FF2B5EF4-FFF2-40B4-BE49-F238E27FC236}">
                <a16:creationId xmlns:a16="http://schemas.microsoft.com/office/drawing/2014/main" id="{55D70B78-DB99-4C57-B24B-AEF36C2E909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960094" y="4316093"/>
            <a:ext cx="641441" cy="641441"/>
          </a:xfrm>
          <a:prstGeom prst="rect">
            <a:avLst/>
          </a:prstGeom>
        </p:spPr>
      </p:pic>
      <p:pic>
        <p:nvPicPr>
          <p:cNvPr id="56" name="Graphic 55" descr="Group of women">
            <a:extLst>
              <a:ext uri="{FF2B5EF4-FFF2-40B4-BE49-F238E27FC236}">
                <a16:creationId xmlns:a16="http://schemas.microsoft.com/office/drawing/2014/main" id="{355175B5-615C-4531-8997-93A5C8CA35B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895369" y="4881402"/>
            <a:ext cx="681127" cy="681127"/>
          </a:xfrm>
          <a:prstGeom prst="rect">
            <a:avLst/>
          </a:prstGeom>
        </p:spPr>
      </p:pic>
      <p:pic>
        <p:nvPicPr>
          <p:cNvPr id="58" name="Graphic 57" descr="Female">
            <a:extLst>
              <a:ext uri="{FF2B5EF4-FFF2-40B4-BE49-F238E27FC236}">
                <a16:creationId xmlns:a16="http://schemas.microsoft.com/office/drawing/2014/main" id="{CEA9A958-9466-4D49-8E2D-00EF2373044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54393" y="4885281"/>
            <a:ext cx="641441" cy="641441"/>
          </a:xfrm>
          <a:prstGeom prst="rect">
            <a:avLst/>
          </a:prstGeom>
        </p:spPr>
      </p:pic>
      <p:pic>
        <p:nvPicPr>
          <p:cNvPr id="60" name="Graphic 59" descr="Soccer">
            <a:extLst>
              <a:ext uri="{FF2B5EF4-FFF2-40B4-BE49-F238E27FC236}">
                <a16:creationId xmlns:a16="http://schemas.microsoft.com/office/drawing/2014/main" id="{C493DA43-5A00-4FC9-B2FF-4A71925F8B9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882623" y="2713075"/>
            <a:ext cx="638439" cy="638439"/>
          </a:xfrm>
          <a:prstGeom prst="rect">
            <a:avLst/>
          </a:prstGeom>
        </p:spPr>
      </p:pic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D97F4FD8-6599-4C09-9189-35DCE92C2F2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33570" y="1652117"/>
            <a:ext cx="568934" cy="568934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0115A32-3288-42A7-AB50-38EC998A8FFB}"/>
              </a:ext>
            </a:extLst>
          </p:cNvPr>
          <p:cNvGrpSpPr/>
          <p:nvPr/>
        </p:nvGrpSpPr>
        <p:grpSpPr>
          <a:xfrm>
            <a:off x="10126628" y="5648888"/>
            <a:ext cx="2001872" cy="1011600"/>
            <a:chOff x="3706715" y="2479691"/>
            <a:chExt cx="2923402" cy="602749"/>
          </a:xfrm>
        </p:grpSpPr>
        <p:sp>
          <p:nvSpPr>
            <p:cNvPr id="156" name="AutoShape 18" descr="Mental health illness in Bangladeshis" title="Text box">
              <a:extLst>
                <a:ext uri="{FF2B5EF4-FFF2-40B4-BE49-F238E27FC236}">
                  <a16:creationId xmlns:a16="http://schemas.microsoft.com/office/drawing/2014/main" id="{078AC636-CF6F-4706-8DBC-42823EE859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706715" y="2479691"/>
              <a:ext cx="2923402" cy="602749"/>
            </a:xfrm>
            <a:prstGeom prst="rect">
              <a:avLst/>
            </a:prstGeom>
            <a:solidFill>
              <a:srgbClr val="EBEBEB"/>
            </a:solidFill>
          </p:spPr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9BCF253-632B-4CBD-80FB-755E580A2331}"/>
                </a:ext>
              </a:extLst>
            </p:cNvPr>
            <p:cNvSpPr txBox="1"/>
            <p:nvPr/>
          </p:nvSpPr>
          <p:spPr>
            <a:xfrm>
              <a:off x="3853952" y="2546318"/>
              <a:ext cx="2610074" cy="46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Cilmibaaris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lagu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ogaaday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xiriir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ka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dhexeeya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firfircoonida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jirka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ee ka badan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sanado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ka dib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markii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haajiray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heerka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waxbarashada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79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5" descr="COPD research in Bangladeshis" title="Text box ">
            <a:extLst>
              <a:ext uri="{FF2B5EF4-FFF2-40B4-BE49-F238E27FC236}">
                <a16:creationId xmlns:a16="http://schemas.microsoft.com/office/drawing/2014/main" id="{B5BC9108-62FC-4AF8-B97F-1A53F2BDF9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55709" y="5013629"/>
            <a:ext cx="2768400" cy="1712019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pPr algn="ctr"/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AutoShape 21" descr="End of life care preferences of Bangladeshis in Oldham" title="Text box">
            <a:extLst>
              <a:ext uri="{FF2B5EF4-FFF2-40B4-BE49-F238E27FC236}">
                <a16:creationId xmlns:a16="http://schemas.microsoft.com/office/drawing/2014/main" id="{D58F826A-3E5A-4206-8F31-A2F9E64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70679" y="2679261"/>
            <a:ext cx="2652573" cy="193658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7" name="AutoShape 21" descr="Dementia care in Bangladeshis" title="Text box">
            <a:extLst>
              <a:ext uri="{FF2B5EF4-FFF2-40B4-BE49-F238E27FC236}">
                <a16:creationId xmlns:a16="http://schemas.microsoft.com/office/drawing/2014/main" id="{A0FF277E-2E8B-47EB-B5C5-055952CAB2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61978" y="1167813"/>
            <a:ext cx="2661274" cy="143493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5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9543C978-5858-4422-B583-85CCA8494A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8618" y="5321999"/>
            <a:ext cx="2896027" cy="142405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09" name="AutoShape 5" descr="Employment rates of Bangladeshis" title="Text box">
            <a:extLst>
              <a:ext uri="{FF2B5EF4-FFF2-40B4-BE49-F238E27FC236}">
                <a16:creationId xmlns:a16="http://schemas.microsoft.com/office/drawing/2014/main" id="{D8446339-C926-48C9-B73D-49E256E080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5754" y="5742159"/>
            <a:ext cx="2901403" cy="1000755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Shaqada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waxbarashada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fiican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Dhawr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Soo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256380" y="777309"/>
            <a:ext cx="5580000" cy="26789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Gaboobista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Dhimashada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dhibaatada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</a:t>
            </a:r>
          </a:p>
        </p:txBody>
      </p:sp>
      <p:sp>
        <p:nvSpPr>
          <p:cNvPr id="206" name="AutoShape 20" descr="Cancer screening rates of Bangladeshis versus other ethnic groups" title="Text box">
            <a:extLst>
              <a:ext uri="{FF2B5EF4-FFF2-40B4-BE49-F238E27FC236}">
                <a16:creationId xmlns:a16="http://schemas.microsoft.com/office/drawing/2014/main" id="{D5317164-6854-44AF-B6F1-C345921FED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1192" y="1175295"/>
            <a:ext cx="2904313" cy="1019678"/>
          </a:xfrm>
          <a:prstGeom prst="rect">
            <a:avLst/>
          </a:prstGeom>
          <a:solidFill>
            <a:srgbClr val="EBEBEB"/>
          </a:solidFill>
        </p:spPr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57DC167B-A414-47E8-8388-D8FFEBD9F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71444" y="1167813"/>
            <a:ext cx="2769371" cy="2567305"/>
            <a:chOff x="0" y="1"/>
            <a:chExt cx="2019979" cy="2330361"/>
          </a:xfrm>
        </p:grpSpPr>
        <p:sp>
          <p:nvSpPr>
            <p:cNvPr id="245" name="AutoShape 5">
              <a:extLst>
                <a:ext uri="{FF2B5EF4-FFF2-40B4-BE49-F238E27FC236}">
                  <a16:creationId xmlns:a16="http://schemas.microsoft.com/office/drawing/2014/main" id="{5F104CFD-81E3-46BE-838D-63D313084F97}"/>
                </a:ext>
              </a:extLst>
            </p:cNvPr>
            <p:cNvSpPr/>
            <p:nvPr/>
          </p:nvSpPr>
          <p:spPr>
            <a:xfrm>
              <a:off x="0" y="1"/>
              <a:ext cx="2019300" cy="96074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246" name="AutoShape 6">
              <a:extLst>
                <a:ext uri="{FF2B5EF4-FFF2-40B4-BE49-F238E27FC236}">
                  <a16:creationId xmlns:a16="http://schemas.microsoft.com/office/drawing/2014/main" id="{2927050F-004A-4013-BBD1-434C4E406FB5}"/>
                </a:ext>
              </a:extLst>
            </p:cNvPr>
            <p:cNvSpPr/>
            <p:nvPr/>
          </p:nvSpPr>
          <p:spPr>
            <a:xfrm>
              <a:off x="679" y="1028020"/>
              <a:ext cx="2019300" cy="1302342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8" name="AutoShape 5" descr="COPD research in Bangladeshis" title="Text box ">
            <a:extLst>
              <a:ext uri="{FF2B5EF4-FFF2-40B4-BE49-F238E27FC236}">
                <a16:creationId xmlns:a16="http://schemas.microsoft.com/office/drawing/2014/main" id="{CD987A94-75A3-4EDA-8595-33E5214FF2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77155" y="3861377"/>
            <a:ext cx="2768400" cy="1029896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pPr algn="ctr"/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AutoShape 5" descr="Level 5 qualification rates of Bangladeshis versus national averages" title="Text box">
            <a:extLst>
              <a:ext uri="{FF2B5EF4-FFF2-40B4-BE49-F238E27FC236}">
                <a16:creationId xmlns:a16="http://schemas.microsoft.com/office/drawing/2014/main" id="{269C17D5-44FC-4D20-98B7-E8F3CC1883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7157" y="1175294"/>
            <a:ext cx="2880000" cy="2099420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124E4-67B1-4329-9F64-BD075A3BC884}"/>
              </a:ext>
            </a:extLst>
          </p:cNvPr>
          <p:cNvSpPr txBox="1"/>
          <p:nvPr/>
        </p:nvSpPr>
        <p:spPr>
          <a:xfrm>
            <a:off x="257043" y="1223684"/>
            <a:ext cx="288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GUUSHA WAXBARASHO</a:t>
            </a:r>
          </a:p>
        </p:txBody>
      </p: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1CC0938B-995C-42EC-8EAA-4DFDCB48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882" y="2673234"/>
            <a:ext cx="792687" cy="792687"/>
          </a:xfrm>
          <a:prstGeom prst="rect">
            <a:avLst/>
          </a:prstGeom>
        </p:spPr>
      </p:pic>
      <p:sp>
        <p:nvSpPr>
          <p:cNvPr id="47" name="AutoShape 5" descr="Overcrowding rates of Bangladeshis" title="Text box">
            <a:extLst>
              <a:ext uri="{FF2B5EF4-FFF2-40B4-BE49-F238E27FC236}">
                <a16:creationId xmlns:a16="http://schemas.microsoft.com/office/drawing/2014/main" id="{A93A69AC-A446-4B2B-A1ED-A4EA2C79C1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4719" y="4644058"/>
            <a:ext cx="2902259" cy="1021176"/>
          </a:xfrm>
          <a:prstGeom prst="rect">
            <a:avLst/>
          </a:prstGeom>
          <a:solidFill>
            <a:srgbClr val="DCDCDC"/>
          </a:solidFill>
        </p:spPr>
      </p:sp>
      <p:pic>
        <p:nvPicPr>
          <p:cNvPr id="14" name="Graphic 13" descr="Family with boy">
            <a:extLst>
              <a:ext uri="{FF2B5EF4-FFF2-40B4-BE49-F238E27FC236}">
                <a16:creationId xmlns:a16="http://schemas.microsoft.com/office/drawing/2014/main" id="{D7DC3693-8CCD-4C1E-B62F-1A558127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565" y="4948608"/>
            <a:ext cx="619089" cy="61908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F0F2899-4418-410F-ACC8-D23829E55FE8}"/>
              </a:ext>
            </a:extLst>
          </p:cNvPr>
          <p:cNvSpPr txBox="1"/>
          <p:nvPr/>
        </p:nvSpPr>
        <p:spPr>
          <a:xfrm>
            <a:off x="901835" y="4924776"/>
            <a:ext cx="21904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Buuxdhaafa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dhibaato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reerka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leh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afar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xubin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inkastoo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yihiin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lix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qof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ama in ka badan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469CCD-A2DB-4D6D-8D6B-8A5509DBA1B9}"/>
              </a:ext>
            </a:extLst>
          </p:cNvPr>
          <p:cNvSpPr txBox="1"/>
          <p:nvPr/>
        </p:nvSpPr>
        <p:spPr>
          <a:xfrm>
            <a:off x="255786" y="4648406"/>
            <a:ext cx="286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BUUXDHAAF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4A15D3-4FC2-4219-A2A3-FFE4798C515E}"/>
              </a:ext>
            </a:extLst>
          </p:cNvPr>
          <p:cNvSpPr txBox="1"/>
          <p:nvPr/>
        </p:nvSpPr>
        <p:spPr>
          <a:xfrm>
            <a:off x="517812" y="5773449"/>
            <a:ext cx="219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10kiiba 1 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shaqo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waqti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buuxa</a:t>
            </a:r>
            <a:endParaRPr lang="en-GB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848CC-0485-4145-A407-95B78C1ABA3A}"/>
              </a:ext>
            </a:extLst>
          </p:cNvPr>
          <p:cNvSpPr txBox="1"/>
          <p:nvPr/>
        </p:nvSpPr>
        <p:spPr>
          <a:xfrm>
            <a:off x="569095" y="6304999"/>
            <a:ext cx="208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Ka mid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sicirrada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shaqada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waddanka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2943A-6B7F-48F0-981C-95D50A91F491}"/>
              </a:ext>
            </a:extLst>
          </p:cNvPr>
          <p:cNvSpPr txBox="1"/>
          <p:nvPr/>
        </p:nvSpPr>
        <p:spPr>
          <a:xfrm>
            <a:off x="3249765" y="1207315"/>
            <a:ext cx="284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BAARISTA KANSARKA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811989-13F2-40B5-8CBA-B9DC80669D09}"/>
              </a:ext>
            </a:extLst>
          </p:cNvPr>
          <p:cNvSpPr txBox="1"/>
          <p:nvPr/>
        </p:nvSpPr>
        <p:spPr>
          <a:xfrm>
            <a:off x="3253862" y="6274670"/>
            <a:ext cx="2896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TB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sano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dhexeeyaan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gelitaanka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ogaysiinta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82ADC-AA10-463F-9C0A-8824E9D758CB}"/>
              </a:ext>
            </a:extLst>
          </p:cNvPr>
          <p:cNvSpPr txBox="1"/>
          <p:nvPr/>
        </p:nvSpPr>
        <p:spPr>
          <a:xfrm>
            <a:off x="7455897" y="1317320"/>
            <a:ext cx="155167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Arial"/>
                <a:cs typeface="Arial"/>
              </a:rPr>
              <a:t>Sonkorowga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sii</a:t>
            </a:r>
            <a:r>
              <a:rPr lang="en-GB" sz="900" dirty="0">
                <a:latin typeface="Arial"/>
                <a:cs typeface="Arial"/>
              </a:rPr>
              <a:t> badan </a:t>
            </a:r>
            <a:r>
              <a:rPr lang="en-GB" sz="900" dirty="0" err="1">
                <a:latin typeface="Arial"/>
                <a:cs typeface="Arial"/>
              </a:rPr>
              <a:t>shacabka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ee </a:t>
            </a:r>
            <a:r>
              <a:rPr lang="en-GB" sz="900" dirty="0" err="1">
                <a:latin typeface="Arial"/>
                <a:cs typeface="Arial"/>
              </a:rPr>
              <a:t>Maraykanka</a:t>
            </a:r>
            <a:r>
              <a:rPr lang="en-GB" sz="900" dirty="0">
                <a:latin typeface="Arial"/>
                <a:cs typeface="Arial"/>
              </a:rPr>
              <a:t> (12.1%) </a:t>
            </a:r>
            <a:r>
              <a:rPr lang="en-GB" sz="900" dirty="0" err="1">
                <a:latin typeface="Arial"/>
                <a:cs typeface="Arial"/>
              </a:rPr>
              <a:t>marka</a:t>
            </a:r>
            <a:r>
              <a:rPr lang="en-GB" sz="900" dirty="0">
                <a:latin typeface="Arial"/>
                <a:cs typeface="Arial"/>
              </a:rPr>
              <a:t> loo </a:t>
            </a:r>
            <a:r>
              <a:rPr lang="en-GB" sz="900" dirty="0" err="1">
                <a:latin typeface="Arial"/>
                <a:cs typeface="Arial"/>
              </a:rPr>
              <a:t>barbar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dhigo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shacabka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guud</a:t>
            </a:r>
            <a:r>
              <a:rPr lang="en-GB" sz="900" dirty="0">
                <a:latin typeface="Arial"/>
                <a:cs typeface="Arial"/>
              </a:rPr>
              <a:t> (5.3%).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EFA39-031B-4689-A688-37DA50AF7583}"/>
              </a:ext>
            </a:extLst>
          </p:cNvPr>
          <p:cNvSpPr txBox="1"/>
          <p:nvPr/>
        </p:nvSpPr>
        <p:spPr>
          <a:xfrm>
            <a:off x="6310380" y="2262939"/>
            <a:ext cx="27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CUDURKA WADNAHA IYO HALBOWLEYAASHA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770C3F-D059-4501-9F1E-732DD02191EF}"/>
              </a:ext>
            </a:extLst>
          </p:cNvPr>
          <p:cNvSpPr txBox="1"/>
          <p:nvPr/>
        </p:nvSpPr>
        <p:spPr>
          <a:xfrm>
            <a:off x="6264352" y="2586008"/>
            <a:ext cx="27190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00" dirty="0" err="1">
                <a:latin typeface="Arial"/>
                <a:cs typeface="Arial"/>
              </a:rPr>
              <a:t>Cilmibaaris</a:t>
            </a:r>
            <a:r>
              <a:rPr lang="en-GB" sz="900" dirty="0">
                <a:latin typeface="Arial"/>
                <a:cs typeface="Arial"/>
              </a:rPr>
              <a:t> ka timid Finland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lagu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ogaaday</a:t>
            </a:r>
            <a:r>
              <a:rPr lang="en-GB" sz="900" dirty="0">
                <a:latin typeface="Arial"/>
                <a:cs typeface="Arial"/>
              </a:rPr>
              <a:t> in ragga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si</a:t>
            </a:r>
            <a:r>
              <a:rPr lang="en-GB" sz="900" dirty="0">
                <a:latin typeface="Arial"/>
                <a:cs typeface="Arial"/>
              </a:rPr>
              <a:t> ka yar </a:t>
            </a:r>
            <a:r>
              <a:rPr lang="en-GB" sz="900" dirty="0" err="1">
                <a:latin typeface="Arial"/>
                <a:cs typeface="Arial"/>
              </a:rPr>
              <a:t>looga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filayo</a:t>
            </a:r>
            <a:r>
              <a:rPr lang="en-GB" sz="900" dirty="0">
                <a:latin typeface="Arial"/>
                <a:cs typeface="Arial"/>
              </a:rPr>
              <a:t> in ay </a:t>
            </a:r>
            <a:r>
              <a:rPr lang="en-GB" sz="900" dirty="0" err="1">
                <a:latin typeface="Arial"/>
                <a:cs typeface="Arial"/>
              </a:rPr>
              <a:t>yeeshaan</a:t>
            </a:r>
            <a:r>
              <a:rPr lang="en-GB" sz="900" dirty="0">
                <a:latin typeface="Arial"/>
                <a:cs typeface="Arial"/>
              </a:rPr>
              <a:t> in ka badan </a:t>
            </a:r>
            <a:r>
              <a:rPr lang="en-GB" sz="900" dirty="0" err="1">
                <a:latin typeface="Arial"/>
                <a:cs typeface="Arial"/>
              </a:rPr>
              <a:t>hal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arrin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oo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halis</a:t>
            </a:r>
            <a:r>
              <a:rPr lang="en-GB" sz="900" dirty="0">
                <a:latin typeface="Arial"/>
                <a:cs typeface="Arial"/>
              </a:rPr>
              <a:t> ka </a:t>
            </a:r>
            <a:r>
              <a:rPr lang="en-GB" sz="900" dirty="0" err="1">
                <a:latin typeface="Arial"/>
                <a:cs typeface="Arial"/>
              </a:rPr>
              <a:t>keenta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wadnaha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halbowleyaasha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marka</a:t>
            </a:r>
            <a:r>
              <a:rPr lang="en-GB" sz="900" dirty="0">
                <a:latin typeface="Arial"/>
                <a:cs typeface="Arial"/>
              </a:rPr>
              <a:t> loo </a:t>
            </a:r>
            <a:r>
              <a:rPr lang="en-GB" sz="900" dirty="0" err="1">
                <a:latin typeface="Arial"/>
                <a:cs typeface="Arial"/>
              </a:rPr>
              <a:t>eego</a:t>
            </a:r>
            <a:r>
              <a:rPr lang="en-GB" sz="900" dirty="0">
                <a:latin typeface="Arial"/>
                <a:cs typeface="Arial"/>
              </a:rPr>
              <a:t> ragga </a:t>
            </a:r>
            <a:r>
              <a:rPr lang="en-GB" sz="900" dirty="0" err="1">
                <a:latin typeface="Arial"/>
                <a:cs typeface="Arial"/>
              </a:rPr>
              <a:t>shacabka</a:t>
            </a:r>
            <a:r>
              <a:rPr lang="en-GB" sz="900" dirty="0">
                <a:latin typeface="Arial"/>
                <a:cs typeface="Arial"/>
              </a:rPr>
              <a:t> Finland ee </a:t>
            </a:r>
            <a:r>
              <a:rPr lang="en-GB" sz="900" dirty="0" err="1">
                <a:latin typeface="Arial"/>
                <a:cs typeface="Arial"/>
              </a:rPr>
              <a:t>guud</a:t>
            </a:r>
            <a:r>
              <a:rPr lang="en-GB" sz="900" dirty="0">
                <a:latin typeface="Arial"/>
                <a:cs typeface="Arial"/>
              </a:rPr>
              <a:t>. </a:t>
            </a:r>
            <a:r>
              <a:rPr lang="en-GB" sz="900" dirty="0" err="1">
                <a:latin typeface="Arial"/>
                <a:cs typeface="Arial"/>
              </a:rPr>
              <a:t>Dhanka</a:t>
            </a:r>
            <a:r>
              <a:rPr lang="en-GB" sz="900" dirty="0">
                <a:latin typeface="Arial"/>
                <a:cs typeface="Arial"/>
              </a:rPr>
              <a:t> kale, </a:t>
            </a:r>
            <a:r>
              <a:rPr lang="en-GB" sz="900" dirty="0" err="1">
                <a:latin typeface="Arial"/>
                <a:cs typeface="Arial"/>
              </a:rPr>
              <a:t>haweenka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ka </a:t>
            </a:r>
            <a:r>
              <a:rPr lang="en-GB" sz="900" dirty="0" err="1">
                <a:latin typeface="Arial"/>
                <a:cs typeface="Arial"/>
              </a:rPr>
              <a:t>filasho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badnaa</a:t>
            </a:r>
            <a:r>
              <a:rPr lang="en-GB" sz="900" dirty="0">
                <a:latin typeface="Arial"/>
                <a:cs typeface="Arial"/>
              </a:rPr>
              <a:t> in </a:t>
            </a:r>
            <a:br>
              <a:rPr lang="en-GB" sz="900" dirty="0">
                <a:latin typeface="Arial"/>
                <a:cs typeface="Arial"/>
              </a:rPr>
            </a:br>
            <a:r>
              <a:rPr lang="en-GB" sz="900" dirty="0">
                <a:latin typeface="Arial"/>
                <a:cs typeface="Arial"/>
              </a:rPr>
              <a:t>ay </a:t>
            </a:r>
            <a:r>
              <a:rPr lang="en-GB" sz="900" dirty="0" err="1">
                <a:latin typeface="Arial"/>
                <a:cs typeface="Arial"/>
              </a:rPr>
              <a:t>yeeshaan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labo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arrin</a:t>
            </a:r>
            <a:r>
              <a:rPr lang="en-GB" sz="900" dirty="0">
                <a:latin typeface="Arial"/>
                <a:cs typeface="Arial"/>
              </a:rPr>
              <a:t> ama in ka badan </a:t>
            </a:r>
            <a:r>
              <a:rPr lang="en-GB" sz="900" dirty="0" err="1">
                <a:latin typeface="Arial"/>
                <a:cs typeface="Arial"/>
              </a:rPr>
              <a:t>oo</a:t>
            </a:r>
            <a:r>
              <a:rPr lang="en-GB" sz="900" dirty="0">
                <a:latin typeface="Arial"/>
                <a:cs typeface="Arial"/>
              </a:rPr>
              <a:t> </a:t>
            </a:r>
            <a:br>
              <a:rPr lang="en-GB" sz="900" dirty="0">
                <a:latin typeface="Arial"/>
                <a:cs typeface="Arial"/>
              </a:rPr>
            </a:br>
            <a:r>
              <a:rPr lang="en-GB" sz="900" dirty="0" err="1">
                <a:latin typeface="Arial"/>
                <a:cs typeface="Arial"/>
              </a:rPr>
              <a:t>halis</a:t>
            </a:r>
            <a:r>
              <a:rPr lang="en-GB" sz="900" dirty="0">
                <a:latin typeface="Arial"/>
                <a:cs typeface="Arial"/>
              </a:rPr>
              <a:t> ka </a:t>
            </a:r>
            <a:r>
              <a:rPr lang="en-GB" sz="900" dirty="0" err="1">
                <a:latin typeface="Arial"/>
                <a:cs typeface="Arial"/>
              </a:rPr>
              <a:t>keena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wadnaha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halbowleyaasha</a:t>
            </a:r>
            <a:r>
              <a:rPr lang="en-GB" sz="900" dirty="0">
                <a:latin typeface="Arial"/>
                <a:cs typeface="Arial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0F8F8-13CC-417E-A132-6C6E1D46AAC7}"/>
              </a:ext>
            </a:extLst>
          </p:cNvPr>
          <p:cNvSpPr txBox="1"/>
          <p:nvPr/>
        </p:nvSpPr>
        <p:spPr>
          <a:xfrm>
            <a:off x="6467349" y="5651306"/>
            <a:ext cx="23451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cuneyaasha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lahaa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muuqaallada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cudurrada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ciriiriga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sanbabbada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dabadheeraad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Itoobiya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shaaciyey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saamaynta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leedahay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shaqada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sanbabbada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habboonaan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5818E-630A-4443-A11C-DD6BE1289700}"/>
              </a:ext>
            </a:extLst>
          </p:cNvPr>
          <p:cNvSpPr txBox="1"/>
          <p:nvPr/>
        </p:nvSpPr>
        <p:spPr>
          <a:xfrm>
            <a:off x="6299986" y="3936814"/>
            <a:ext cx="2692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CUDURKA XIRMISTA SANBABBADA EE DABADHEERAADKA AH (COPD) 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A9315A8-B515-40A1-8624-9A0A42B214C2}"/>
              </a:ext>
            </a:extLst>
          </p:cNvPr>
          <p:cNvSpPr txBox="1"/>
          <p:nvPr/>
        </p:nvSpPr>
        <p:spPr>
          <a:xfrm>
            <a:off x="9402181" y="2843804"/>
            <a:ext cx="24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Maraykan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doorbidaan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waayeelkood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koriya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carruurtuna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gaboobaan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qorshaha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daawayn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suurtogeliyo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geeri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dhow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waayeelka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isbitaal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jiifka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dheer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dejinta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xarunta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xannaanaynta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daryeelka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nolosha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D67D2-3843-49A8-9F5B-54700EC1BB1B}"/>
              </a:ext>
            </a:extLst>
          </p:cNvPr>
          <p:cNvSpPr txBox="1"/>
          <p:nvPr/>
        </p:nvSpPr>
        <p:spPr>
          <a:xfrm>
            <a:off x="9615380" y="1248962"/>
            <a:ext cx="162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ASAASAQA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28F3A05-C3D2-4FF6-A062-843EB69915A1}"/>
              </a:ext>
            </a:extLst>
          </p:cNvPr>
          <p:cNvSpPr txBox="1"/>
          <p:nvPr/>
        </p:nvSpPr>
        <p:spPr>
          <a:xfrm>
            <a:off x="9167940" y="2661455"/>
            <a:ext cx="2652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DHAMMAADKA NOLOSHA</a:t>
            </a:r>
          </a:p>
        </p:txBody>
      </p:sp>
      <p:pic>
        <p:nvPicPr>
          <p:cNvPr id="22" name="Graphic 21" descr="Heart organ">
            <a:extLst>
              <a:ext uri="{FF2B5EF4-FFF2-40B4-BE49-F238E27FC236}">
                <a16:creationId xmlns:a16="http://schemas.microsoft.com/office/drawing/2014/main" id="{C968B79B-2394-404F-917F-3FFC30D0E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6674" y="3165245"/>
            <a:ext cx="597469" cy="597469"/>
          </a:xfrm>
          <a:prstGeom prst="rect">
            <a:avLst/>
          </a:prstGeom>
        </p:spPr>
      </p:pic>
      <p:pic>
        <p:nvPicPr>
          <p:cNvPr id="242" name="Graphic 241" descr="Brain">
            <a:extLst>
              <a:ext uri="{FF2B5EF4-FFF2-40B4-BE49-F238E27FC236}">
                <a16:creationId xmlns:a16="http://schemas.microsoft.com/office/drawing/2014/main" id="{CA7DE566-A608-4BA8-B594-184D8F3BEA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7624" y="1886890"/>
            <a:ext cx="698051" cy="698051"/>
          </a:xfrm>
          <a:prstGeom prst="rect">
            <a:avLst/>
          </a:prstGeom>
        </p:spPr>
      </p:pic>
      <p:pic>
        <p:nvPicPr>
          <p:cNvPr id="247" name="Graphic 246" descr="Man with cane">
            <a:extLst>
              <a:ext uri="{FF2B5EF4-FFF2-40B4-BE49-F238E27FC236}">
                <a16:creationId xmlns:a16="http://schemas.microsoft.com/office/drawing/2014/main" id="{89399D7F-23C4-47B6-AC53-FCD50B0C3F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62835" y="3735057"/>
            <a:ext cx="892863" cy="892863"/>
          </a:xfrm>
          <a:prstGeom prst="rect">
            <a:avLst/>
          </a:prstGeom>
        </p:spPr>
      </p:pic>
      <p:sp>
        <p:nvSpPr>
          <p:cNvPr id="116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511B4995-EF45-2944-AA2A-5BCE404DA3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7728" y="3928809"/>
            <a:ext cx="2896027" cy="130598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F3A752E-DD45-1142-8674-1F2E888CC74B}"/>
              </a:ext>
            </a:extLst>
          </p:cNvPr>
          <p:cNvSpPr txBox="1"/>
          <p:nvPr/>
        </p:nvSpPr>
        <p:spPr>
          <a:xfrm>
            <a:off x="3318261" y="3869002"/>
            <a:ext cx="2823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CAAFIMAADKA GALMADA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1871407-252C-DD46-BCC7-24E17F882C67}"/>
              </a:ext>
            </a:extLst>
          </p:cNvPr>
          <p:cNvSpPr txBox="1"/>
          <p:nvPr/>
        </p:nvSpPr>
        <p:spPr>
          <a:xfrm>
            <a:off x="3263593" y="4070532"/>
            <a:ext cx="284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qabtay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shaaciyey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aqoon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gaaban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haystaan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adeegyada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caafimaadka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galmada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carqaladaha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taagan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helitaanka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adeegyada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ceebta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dhaleecada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xaaraanta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carqaladaha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luqadda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xirfadleyaal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dhaqanka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war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dareen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muujiya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200B248-0C49-F04F-8CFE-95413B8B7054}"/>
              </a:ext>
            </a:extLst>
          </p:cNvPr>
          <p:cNvSpPr txBox="1"/>
          <p:nvPr/>
        </p:nvSpPr>
        <p:spPr>
          <a:xfrm>
            <a:off x="6302226" y="1462365"/>
            <a:ext cx="1383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12.1%</a:t>
            </a:r>
          </a:p>
        </p:txBody>
      </p:sp>
      <p:sp>
        <p:nvSpPr>
          <p:cNvPr id="167" name="AutoShape 30">
            <a:extLst>
              <a:ext uri="{FF2B5EF4-FFF2-40B4-BE49-F238E27FC236}">
                <a16:creationId xmlns:a16="http://schemas.microsoft.com/office/drawing/2014/main" id="{CC37F732-6161-8541-BAA4-F2F57A18496D}"/>
              </a:ext>
            </a:extLst>
          </p:cNvPr>
          <p:cNvSpPr/>
          <p:nvPr/>
        </p:nvSpPr>
        <p:spPr>
          <a:xfrm>
            <a:off x="9167940" y="4693748"/>
            <a:ext cx="2677425" cy="266784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dhawaynta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wixii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kaladuwan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679BB78C-39A4-454B-92FB-0141CBD5AE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58955" y="5067818"/>
            <a:ext cx="2686410" cy="166531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6A6DCFA-3ECC-5D43-9084-97BBD4E9AFAE}"/>
              </a:ext>
            </a:extLst>
          </p:cNvPr>
          <p:cNvSpPr txBox="1"/>
          <p:nvPr/>
        </p:nvSpPr>
        <p:spPr>
          <a:xfrm>
            <a:off x="9550635" y="5070806"/>
            <a:ext cx="188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DARXUMADA</a:t>
            </a:r>
          </a:p>
        </p:txBody>
      </p:sp>
      <p:pic>
        <p:nvPicPr>
          <p:cNvPr id="176" name="Picture 40">
            <a:extLst>
              <a:ext uri="{FF2B5EF4-FFF2-40B4-BE49-F238E27FC236}">
                <a16:creationId xmlns:a16="http://schemas.microsoft.com/office/drawing/2014/main" id="{5CEE1902-525B-4D40-A086-B9FC6DBC574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177" name="TextBox 41">
            <a:extLst>
              <a:ext uri="{FF2B5EF4-FFF2-40B4-BE49-F238E27FC236}">
                <a16:creationId xmlns:a16="http://schemas.microsoft.com/office/drawing/2014/main" id="{5114CBC9-0751-5A40-8E33-73CB892F9B22}"/>
              </a:ext>
            </a:extLst>
          </p:cNvPr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Caafimaadka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Dadweynaha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Abriil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991899C-3DB8-8948-9FE7-0BB4198EF643}"/>
              </a:ext>
            </a:extLst>
          </p:cNvPr>
          <p:cNvSpPr txBox="1"/>
          <p:nvPr/>
        </p:nvSpPr>
        <p:spPr>
          <a:xfrm>
            <a:off x="3269251" y="1440508"/>
            <a:ext cx="26996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Xogta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macluumaadka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kooban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isticmaalaan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baarista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kansarka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naasaha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afka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ilmogaleenka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muujinaya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baaristu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aanay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joogto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labada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nooc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kansar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FED34-74CC-5F49-B6C9-FDE7D2BA5474}"/>
              </a:ext>
            </a:extLst>
          </p:cNvPr>
          <p:cNvSpPr txBox="1"/>
          <p:nvPr/>
        </p:nvSpPr>
        <p:spPr>
          <a:xfrm>
            <a:off x="9250909" y="1565626"/>
            <a:ext cx="22968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asaasaqa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(dementia)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korodha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da'da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dib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da'da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Birmingham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keliya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qiyaasta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1.5%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asaasaqu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EAE0B6-6A0D-424E-9672-67B6EC18FC68}"/>
              </a:ext>
            </a:extLst>
          </p:cNvPr>
          <p:cNvSpPr txBox="1"/>
          <p:nvPr/>
        </p:nvSpPr>
        <p:spPr>
          <a:xfrm>
            <a:off x="9234169" y="5411277"/>
            <a:ext cx="25957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Guud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baahsan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kulmaan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saboolnimo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iyagoo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intooda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guryo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buuxdhaaf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dhaqdhaqaaq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waxqabad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maaliyadeed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shaqo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weliba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dabbaraan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dhibaatooyin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PTSD ee 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hadhada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C7F1DAD9-2DEC-4B97-B5B1-0145A88DB6BA}"/>
              </a:ext>
            </a:extLst>
          </p:cNvPr>
          <p:cNvSpPr txBox="1"/>
          <p:nvPr/>
        </p:nvSpPr>
        <p:spPr>
          <a:xfrm>
            <a:off x="2174809" y="132351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Taariikhda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US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DD544D-1362-4778-9781-A3D3A816EDBA}"/>
              </a:ext>
            </a:extLst>
          </p:cNvPr>
          <p:cNvSpPr txBox="1"/>
          <p:nvPr/>
        </p:nvSpPr>
        <p:spPr>
          <a:xfrm>
            <a:off x="373567" y="1487340"/>
            <a:ext cx="2643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Helidda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5+ GCSE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A*-C ee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Ingiriisiga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Xisaabtu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Birmingham (2013)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20CDE6-439E-4CBC-A4F0-76D7F8780205}"/>
              </a:ext>
            </a:extLst>
          </p:cNvPr>
          <p:cNvSpPr txBox="1"/>
          <p:nvPr/>
        </p:nvSpPr>
        <p:spPr>
          <a:xfrm>
            <a:off x="440109" y="2019003"/>
            <a:ext cx="103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Magaalo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9F5EFF-979B-433B-A2AD-D3DAF63C52B2}"/>
              </a:ext>
            </a:extLst>
          </p:cNvPr>
          <p:cNvSpPr txBox="1"/>
          <p:nvPr/>
        </p:nvSpPr>
        <p:spPr>
          <a:xfrm>
            <a:off x="421281" y="2371043"/>
            <a:ext cx="103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Gabdhaha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C7AD76-42A0-4C0B-85F2-0B67758B2977}"/>
              </a:ext>
            </a:extLst>
          </p:cNvPr>
          <p:cNvSpPr txBox="1"/>
          <p:nvPr/>
        </p:nvSpPr>
        <p:spPr>
          <a:xfrm>
            <a:off x="427778" y="2701080"/>
            <a:ext cx="103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Wiilasha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176DDC-7B7D-4787-9511-58EC13CC0E75}"/>
              </a:ext>
            </a:extLst>
          </p:cNvPr>
          <p:cNvSpPr txBox="1"/>
          <p:nvPr/>
        </p:nvSpPr>
        <p:spPr>
          <a:xfrm>
            <a:off x="1254050" y="2029609"/>
            <a:ext cx="74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812967-A475-4208-9921-47DE88131635}"/>
              </a:ext>
            </a:extLst>
          </p:cNvPr>
          <p:cNvSpPr txBox="1"/>
          <p:nvPr/>
        </p:nvSpPr>
        <p:spPr>
          <a:xfrm>
            <a:off x="1250788" y="2374743"/>
            <a:ext cx="74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CBF8AF-7276-4E8E-9801-B4C3E42F60E4}"/>
              </a:ext>
            </a:extLst>
          </p:cNvPr>
          <p:cNvSpPr txBox="1"/>
          <p:nvPr/>
        </p:nvSpPr>
        <p:spPr>
          <a:xfrm>
            <a:off x="1242231" y="2710084"/>
            <a:ext cx="74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79" name="Arrow: Up 32">
            <a:extLst>
              <a:ext uri="{FF2B5EF4-FFF2-40B4-BE49-F238E27FC236}">
                <a16:creationId xmlns:a16="http://schemas.microsoft.com/office/drawing/2014/main" id="{546FE196-5D6F-4197-9AC4-A546FB95E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2765" y="2126764"/>
            <a:ext cx="105680" cy="90451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BE70D2-1F11-484F-A965-0872B05EFC09}"/>
              </a:ext>
            </a:extLst>
          </p:cNvPr>
          <p:cNvSpPr txBox="1"/>
          <p:nvPr/>
        </p:nvSpPr>
        <p:spPr>
          <a:xfrm>
            <a:off x="2023088" y="2057392"/>
            <a:ext cx="1037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Gabdhaha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natiijo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fiicnaa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wiilasha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kooxaha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jinsiyad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899677B-D50C-4AE1-86B4-1E31153AD95A}"/>
              </a:ext>
            </a:extLst>
          </p:cNvPr>
          <p:cNvGrpSpPr/>
          <p:nvPr/>
        </p:nvGrpSpPr>
        <p:grpSpPr>
          <a:xfrm>
            <a:off x="244719" y="3360759"/>
            <a:ext cx="2901403" cy="1197254"/>
            <a:chOff x="244719" y="3360759"/>
            <a:chExt cx="2901403" cy="1197254"/>
          </a:xfrm>
        </p:grpSpPr>
        <p:sp>
          <p:nvSpPr>
            <p:cNvPr id="37" name="AutoShape 5" descr="Economic activity of Bangladeshis versus Birmingham averages" title="Text box">
              <a:extLst>
                <a:ext uri="{FF2B5EF4-FFF2-40B4-BE49-F238E27FC236}">
                  <a16:creationId xmlns:a16="http://schemas.microsoft.com/office/drawing/2014/main" id="{CDF3FD95-3A46-411E-B468-4D4B55D05C6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44719" y="3360759"/>
              <a:ext cx="2901403" cy="1197254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A569E9-5A69-461B-ABCA-45EE4217D90A}"/>
                </a:ext>
              </a:extLst>
            </p:cNvPr>
            <p:cNvSpPr txBox="1"/>
            <p:nvPr/>
          </p:nvSpPr>
          <p:spPr>
            <a:xfrm>
              <a:off x="257042" y="3377844"/>
              <a:ext cx="2864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DHAQDHAQAAQ LA’AAN MAALIYAD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EE36FF-4D4E-4B6E-B645-00835212DF91}"/>
                </a:ext>
              </a:extLst>
            </p:cNvPr>
            <p:cNvSpPr txBox="1"/>
            <p:nvPr/>
          </p:nvSpPr>
          <p:spPr>
            <a:xfrm>
              <a:off x="576594" y="4003185"/>
              <a:ext cx="709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31%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Graphic 103" descr="Man">
              <a:extLst>
                <a:ext uri="{FF2B5EF4-FFF2-40B4-BE49-F238E27FC236}">
                  <a16:creationId xmlns:a16="http://schemas.microsoft.com/office/drawing/2014/main" id="{9D59D871-5A66-9B4D-AB2B-A55D1EAC4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24310" y="3988428"/>
              <a:ext cx="445312" cy="445312"/>
            </a:xfrm>
            <a:prstGeom prst="rect">
              <a:avLst/>
            </a:prstGeom>
          </p:spPr>
        </p:pic>
        <p:pic>
          <p:nvPicPr>
            <p:cNvPr id="105" name="Graphic 104" descr="Woman">
              <a:extLst>
                <a:ext uri="{FF2B5EF4-FFF2-40B4-BE49-F238E27FC236}">
                  <a16:creationId xmlns:a16="http://schemas.microsoft.com/office/drawing/2014/main" id="{BF030AAD-95C0-1944-A109-85E2540EB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49623" y="3985726"/>
              <a:ext cx="445311" cy="450716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C23A803-D8C6-B24F-9CE8-5C787388F0EC}"/>
                </a:ext>
              </a:extLst>
            </p:cNvPr>
            <p:cNvSpPr txBox="1"/>
            <p:nvPr/>
          </p:nvSpPr>
          <p:spPr>
            <a:xfrm>
              <a:off x="1792008" y="4017463"/>
              <a:ext cx="779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84%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9FD03FF-ACE3-4BDB-8699-4C78812AF29E}"/>
                </a:ext>
              </a:extLst>
            </p:cNvPr>
            <p:cNvSpPr txBox="1"/>
            <p:nvPr/>
          </p:nvSpPr>
          <p:spPr>
            <a:xfrm>
              <a:off x="365566" y="3610565"/>
              <a:ext cx="2715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Xogta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ONS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ayaa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muujinaysa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dhaqdhaqaaq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la'aan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maaliyadeed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ku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badan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bulshada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Soomaali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11" name="Graphic 10" descr="Briefcase">
            <a:extLst>
              <a:ext uri="{FF2B5EF4-FFF2-40B4-BE49-F238E27FC236}">
                <a16:creationId xmlns:a16="http://schemas.microsoft.com/office/drawing/2014/main" id="{E15617F9-1F4B-4D93-9E2B-310238DB14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54581" y="5583968"/>
            <a:ext cx="631601" cy="631601"/>
          </a:xfrm>
          <a:prstGeom prst="rect">
            <a:avLst/>
          </a:prstGeom>
        </p:spPr>
      </p:pic>
      <p:sp>
        <p:nvSpPr>
          <p:cNvPr id="84" name="AutoShape 20" descr="Cancer screening rates of Bangladeshis versus other ethnic groups" title="Text box">
            <a:extLst>
              <a:ext uri="{FF2B5EF4-FFF2-40B4-BE49-F238E27FC236}">
                <a16:creationId xmlns:a16="http://schemas.microsoft.com/office/drawing/2014/main" id="{342955A1-8075-4A70-8B78-6046987E25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38198" y="2258073"/>
            <a:ext cx="2904313" cy="156190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D43A1C-085C-40CF-8EA4-77CCB45C6A42}"/>
              </a:ext>
            </a:extLst>
          </p:cNvPr>
          <p:cNvSpPr txBox="1"/>
          <p:nvPr/>
        </p:nvSpPr>
        <p:spPr>
          <a:xfrm>
            <a:off x="3223871" y="2331025"/>
            <a:ext cx="2908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CARQALADAHA HOR TAAGAN BAARISTA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5E9AB5-EA6F-4C27-A78B-C3AC4ACD57AA}"/>
              </a:ext>
            </a:extLst>
          </p:cNvPr>
          <p:cNvSpPr txBox="1"/>
          <p:nvPr/>
        </p:nvSpPr>
        <p:spPr>
          <a:xfrm>
            <a:off x="3684053" y="2721904"/>
            <a:ext cx="1042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waabasho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isticmaalo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xirfadle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rag ah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746E10-0BCF-4655-BFB4-9EE9AC3B0E03}"/>
              </a:ext>
            </a:extLst>
          </p:cNvPr>
          <p:cNvSpPr txBox="1"/>
          <p:nvPr/>
        </p:nvSpPr>
        <p:spPr>
          <a:xfrm>
            <a:off x="3712921" y="3379735"/>
            <a:ext cx="104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Ceebta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gudniinka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FGM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5A618A-2719-4845-9C4F-F78F4FF820F9}"/>
              </a:ext>
            </a:extLst>
          </p:cNvPr>
          <p:cNvSpPr txBox="1"/>
          <p:nvPr/>
        </p:nvSpPr>
        <p:spPr>
          <a:xfrm>
            <a:off x="5124450" y="2726866"/>
            <a:ext cx="113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malaynta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loogu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fayrus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HPV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kansar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22985C-35AA-4282-B921-36A0BBC2F098}"/>
              </a:ext>
            </a:extLst>
          </p:cNvPr>
          <p:cNvSpPr txBox="1"/>
          <p:nvPr/>
        </p:nvSpPr>
        <p:spPr>
          <a:xfrm>
            <a:off x="5070363" y="3346242"/>
            <a:ext cx="1127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Aaaminaad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la’aanta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nidaamka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Stethoscope">
            <a:extLst>
              <a:ext uri="{FF2B5EF4-FFF2-40B4-BE49-F238E27FC236}">
                <a16:creationId xmlns:a16="http://schemas.microsoft.com/office/drawing/2014/main" id="{3CC6E9BA-ADEF-4167-915A-D8AF9CD799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62302" y="1735404"/>
            <a:ext cx="666789" cy="666789"/>
          </a:xfrm>
          <a:prstGeom prst="rect">
            <a:avLst/>
          </a:prstGeom>
        </p:spPr>
      </p:pic>
      <p:pic>
        <p:nvPicPr>
          <p:cNvPr id="23" name="Graphic 22" descr="Doctor">
            <a:extLst>
              <a:ext uri="{FF2B5EF4-FFF2-40B4-BE49-F238E27FC236}">
                <a16:creationId xmlns:a16="http://schemas.microsoft.com/office/drawing/2014/main" id="{1B571365-02BF-418B-9B98-F80FD4A824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5025" y="2631365"/>
            <a:ext cx="546431" cy="546431"/>
          </a:xfrm>
          <a:prstGeom prst="rect">
            <a:avLst/>
          </a:prstGeom>
        </p:spPr>
      </p:pic>
      <p:pic>
        <p:nvPicPr>
          <p:cNvPr id="17" name="Graphic 16" descr="Brain in head">
            <a:extLst>
              <a:ext uri="{FF2B5EF4-FFF2-40B4-BE49-F238E27FC236}">
                <a16:creationId xmlns:a16="http://schemas.microsoft.com/office/drawing/2014/main" id="{6B7E7FD5-E7C5-425E-B895-F6250C907FC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691646" y="2678341"/>
            <a:ext cx="507832" cy="507832"/>
          </a:xfrm>
          <a:prstGeom prst="rect">
            <a:avLst/>
          </a:prstGeom>
        </p:spPr>
      </p:pic>
      <p:pic>
        <p:nvPicPr>
          <p:cNvPr id="24" name="Graphic 23" descr="Confused person">
            <a:extLst>
              <a:ext uri="{FF2B5EF4-FFF2-40B4-BE49-F238E27FC236}">
                <a16:creationId xmlns:a16="http://schemas.microsoft.com/office/drawing/2014/main" id="{B9F9A2D6-69E0-4848-82C6-ECFF35ECD88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73025" y="3283222"/>
            <a:ext cx="507832" cy="507832"/>
          </a:xfrm>
          <a:prstGeom prst="rect">
            <a:avLst/>
          </a:prstGeom>
        </p:spPr>
      </p:pic>
      <p:pic>
        <p:nvPicPr>
          <p:cNvPr id="27" name="Graphic 26" descr="Crying face outline with solid fill">
            <a:extLst>
              <a:ext uri="{FF2B5EF4-FFF2-40B4-BE49-F238E27FC236}">
                <a16:creationId xmlns:a16="http://schemas.microsoft.com/office/drawing/2014/main" id="{4945CD1F-EA08-4B28-AA89-6975A440F7E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96275" y="3292519"/>
            <a:ext cx="489238" cy="48923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A07785BA-851A-4A50-B493-02B3AE4F379D}"/>
              </a:ext>
            </a:extLst>
          </p:cNvPr>
          <p:cNvSpPr txBox="1"/>
          <p:nvPr/>
        </p:nvSpPr>
        <p:spPr>
          <a:xfrm>
            <a:off x="3224868" y="5367678"/>
            <a:ext cx="2896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jinsiyadda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mid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TB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dhashay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D59D96-0A5E-4C63-A750-B9F72AC34A49}"/>
              </a:ext>
            </a:extLst>
          </p:cNvPr>
          <p:cNvSpPr txBox="1"/>
          <p:nvPr/>
        </p:nvSpPr>
        <p:spPr>
          <a:xfrm>
            <a:off x="3285843" y="5792535"/>
            <a:ext cx="289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227" name="Graphic 226" descr="Cough with solid fill">
            <a:extLst>
              <a:ext uri="{FF2B5EF4-FFF2-40B4-BE49-F238E27FC236}">
                <a16:creationId xmlns:a16="http://schemas.microsoft.com/office/drawing/2014/main" id="{1C15D499-23A4-482F-86EC-E6E9BC3E2F9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413852" y="5767219"/>
            <a:ext cx="600238" cy="60023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67B83BC4-7B2F-43D0-8307-45642332E566}"/>
              </a:ext>
            </a:extLst>
          </p:cNvPr>
          <p:cNvSpPr txBox="1"/>
          <p:nvPr/>
        </p:nvSpPr>
        <p:spPr>
          <a:xfrm>
            <a:off x="6428209" y="4350949"/>
            <a:ext cx="24662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Tirakoobyo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COPD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xirmista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sanbabbadu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51E10E5-4D5A-474B-9BED-30B5897ED5B3}"/>
              </a:ext>
            </a:extLst>
          </p:cNvPr>
          <p:cNvSpPr txBox="1"/>
          <p:nvPr/>
        </p:nvSpPr>
        <p:spPr>
          <a:xfrm>
            <a:off x="6241684" y="5073694"/>
            <a:ext cx="289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40.1%</a:t>
            </a:r>
          </a:p>
        </p:txBody>
      </p:sp>
      <p:pic>
        <p:nvPicPr>
          <p:cNvPr id="123" name="Graphic 122" descr="Lungs">
            <a:extLst>
              <a:ext uri="{FF2B5EF4-FFF2-40B4-BE49-F238E27FC236}">
                <a16:creationId xmlns:a16="http://schemas.microsoft.com/office/drawing/2014/main" id="{368A2092-9196-5244-AA4E-BF946DC5CB5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82396" y="6035032"/>
            <a:ext cx="819784" cy="8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Caafimaadka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Dadweynaha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Abriil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8FEDFB-FE43-4FCA-B5AC-33B52D48FB3B}"/>
              </a:ext>
            </a:extLst>
          </p:cNvPr>
          <p:cNvSpPr txBox="1"/>
          <p:nvPr/>
        </p:nvSpPr>
        <p:spPr>
          <a:xfrm>
            <a:off x="6516669" y="769212"/>
            <a:ext cx="239582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13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E5A02B-74A7-4041-8BE9-F856C56FC362}"/>
              </a:ext>
            </a:extLst>
          </p:cNvPr>
          <p:cNvGrpSpPr/>
          <p:nvPr/>
        </p:nvGrpSpPr>
        <p:grpSpPr>
          <a:xfrm>
            <a:off x="312166" y="774980"/>
            <a:ext cx="3492654" cy="5732782"/>
            <a:chOff x="1611858" y="682895"/>
            <a:chExt cx="3492654" cy="5144946"/>
          </a:xfrm>
        </p:grpSpPr>
        <p:grpSp>
          <p:nvGrpSpPr>
            <p:cNvPr id="7" name="Group 7"/>
            <p:cNvGrpSpPr/>
            <p:nvPr/>
          </p:nvGrpSpPr>
          <p:grpSpPr>
            <a:xfrm>
              <a:off x="1611859" y="1030162"/>
              <a:ext cx="3492653" cy="2525972"/>
              <a:chOff x="-1799" y="-2454074"/>
              <a:chExt cx="5380211" cy="3424970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2779093" y="-2454074"/>
                <a:ext cx="2599319" cy="1694436"/>
              </a:xfrm>
              <a:prstGeom prst="rect">
                <a:avLst/>
              </a:prstGeom>
              <a:solidFill>
                <a:srgbClr val="EBEBE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-1799" y="-705153"/>
                <a:ext cx="2655712" cy="1676049"/>
              </a:xfrm>
              <a:prstGeom prst="rect">
                <a:avLst/>
              </a:prstGeom>
              <a:solidFill>
                <a:srgbClr val="EBEBEB"/>
              </a:solidFill>
            </p:spPr>
          </p:sp>
        </p:grpSp>
        <p:sp>
          <p:nvSpPr>
            <p:cNvPr id="20" name="AutoShape 20"/>
            <p:cNvSpPr/>
            <p:nvPr/>
          </p:nvSpPr>
          <p:spPr>
            <a:xfrm>
              <a:off x="1614439" y="1016542"/>
              <a:ext cx="1718652" cy="1263295"/>
            </a:xfrm>
            <a:prstGeom prst="rect">
              <a:avLst/>
            </a:prstGeom>
            <a:solidFill>
              <a:srgbClr val="EBEBEB"/>
            </a:solidFill>
          </p:spPr>
          <p:txBody>
            <a:bodyPr/>
            <a:lstStyle/>
            <a:p>
              <a:endParaRPr lang="en-GB" sz="65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611858" y="682895"/>
              <a:ext cx="3478227" cy="210823"/>
            </a:xfrm>
            <a:prstGeom prst="rect">
              <a:avLst/>
            </a:prstGeom>
            <a:solidFill>
              <a:srgbClr val="C91B00"/>
            </a:solidFill>
          </p:spPr>
          <p:txBody>
            <a:bodyPr/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Xaaladda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Caalam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Qaran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iyo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Birmingham</a:t>
              </a:r>
            </a:p>
          </p:txBody>
        </p:sp>
        <p:sp>
          <p:nvSpPr>
            <p:cNvPr id="50" name="AutoShape 26">
              <a:extLst>
                <a:ext uri="{FF2B5EF4-FFF2-40B4-BE49-F238E27FC236}">
                  <a16:creationId xmlns:a16="http://schemas.microsoft.com/office/drawing/2014/main" id="{E45EF338-560C-4EF9-8D5F-31240929F72D}"/>
                </a:ext>
              </a:extLst>
            </p:cNvPr>
            <p:cNvSpPr/>
            <p:nvPr/>
          </p:nvSpPr>
          <p:spPr>
            <a:xfrm>
              <a:off x="3415274" y="2325854"/>
              <a:ext cx="1687391" cy="1227433"/>
            </a:xfrm>
            <a:prstGeom prst="rect">
              <a:avLst/>
            </a:prstGeom>
            <a:solidFill>
              <a:srgbClr val="EBEBEB"/>
            </a:solidFill>
          </p:spPr>
          <p:txBody>
            <a:bodyPr/>
            <a:lstStyle/>
            <a:p>
              <a:endParaRPr lang="en-GB" sz="1688"/>
            </a:p>
          </p:txBody>
        </p:sp>
        <p:sp>
          <p:nvSpPr>
            <p:cNvPr id="54" name="AutoShape 26">
              <a:extLst>
                <a:ext uri="{FF2B5EF4-FFF2-40B4-BE49-F238E27FC236}">
                  <a16:creationId xmlns:a16="http://schemas.microsoft.com/office/drawing/2014/main" id="{7383727A-8048-41EC-A9EF-412DA6867BE6}"/>
                </a:ext>
              </a:extLst>
            </p:cNvPr>
            <p:cNvSpPr/>
            <p:nvPr/>
          </p:nvSpPr>
          <p:spPr>
            <a:xfrm>
              <a:off x="1612658" y="3602151"/>
              <a:ext cx="3477427" cy="2225690"/>
            </a:xfrm>
            <a:prstGeom prst="rect">
              <a:avLst/>
            </a:prstGeom>
            <a:solidFill>
              <a:srgbClr val="EBEBE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EA1E28C-B6EF-4653-BE97-985CF249823E}"/>
                </a:ext>
              </a:extLst>
            </p:cNvPr>
            <p:cNvSpPr txBox="1"/>
            <p:nvPr/>
          </p:nvSpPr>
          <p:spPr>
            <a:xfrm>
              <a:off x="3425630" y="3617740"/>
              <a:ext cx="1654478" cy="23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25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AutoShape 8">
            <a:extLst>
              <a:ext uri="{FF2B5EF4-FFF2-40B4-BE49-F238E27FC236}">
                <a16:creationId xmlns:a16="http://schemas.microsoft.com/office/drawing/2014/main" id="{4485A6BF-D30F-4202-82A1-1618B7E1B59F}"/>
              </a:ext>
            </a:extLst>
          </p:cNvPr>
          <p:cNvSpPr/>
          <p:nvPr/>
        </p:nvSpPr>
        <p:spPr>
          <a:xfrm>
            <a:off x="3955786" y="1159766"/>
            <a:ext cx="2362552" cy="169803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921A4C6D-9141-4820-BD18-FA91812B68E4}"/>
              </a:ext>
            </a:extLst>
          </p:cNvPr>
          <p:cNvSpPr/>
          <p:nvPr/>
        </p:nvSpPr>
        <p:spPr>
          <a:xfrm>
            <a:off x="3948036" y="2937890"/>
            <a:ext cx="2365530" cy="1231872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53" name="AutoShape 29">
            <a:extLst>
              <a:ext uri="{FF2B5EF4-FFF2-40B4-BE49-F238E27FC236}">
                <a16:creationId xmlns:a16="http://schemas.microsoft.com/office/drawing/2014/main" id="{5D1C2FEC-3D85-4EFC-9C8E-B50525422D24}"/>
              </a:ext>
            </a:extLst>
          </p:cNvPr>
          <p:cNvSpPr/>
          <p:nvPr/>
        </p:nvSpPr>
        <p:spPr>
          <a:xfrm>
            <a:off x="3936472" y="780019"/>
            <a:ext cx="2371327" cy="23491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Haajiraad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Luqado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utoShape 8">
            <a:extLst>
              <a:ext uri="{FF2B5EF4-FFF2-40B4-BE49-F238E27FC236}">
                <a16:creationId xmlns:a16="http://schemas.microsoft.com/office/drawing/2014/main" id="{B31CCCE4-8353-4553-8697-B221135B3CE2}"/>
              </a:ext>
            </a:extLst>
          </p:cNvPr>
          <p:cNvSpPr/>
          <p:nvPr/>
        </p:nvSpPr>
        <p:spPr>
          <a:xfrm>
            <a:off x="4020940" y="5558366"/>
            <a:ext cx="2174583" cy="949396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82773-B90C-4E58-A52A-7702693E702C}"/>
              </a:ext>
            </a:extLst>
          </p:cNvPr>
          <p:cNvSpPr txBox="1"/>
          <p:nvPr/>
        </p:nvSpPr>
        <p:spPr>
          <a:xfrm>
            <a:off x="6383861" y="6311977"/>
            <a:ext cx="5642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Isha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 BBC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Dibadaha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Dhashay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Tirakoobka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Maabka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muujinaya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haddii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qiyaas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ahaayeen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degaannada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tirooyinka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shacabku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dhow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yihiin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matalan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London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buuxo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qaadanaysa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bannaan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meel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ballaaran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dhulka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Skotish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Highlands ee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shacab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 yar.</a:t>
            </a:r>
            <a:endParaRPr lang="en-GB" sz="9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692CC-D050-B545-9B2F-F0CF56CAE78C}"/>
              </a:ext>
            </a:extLst>
          </p:cNvPr>
          <p:cNvSpPr txBox="1"/>
          <p:nvPr/>
        </p:nvSpPr>
        <p:spPr>
          <a:xfrm>
            <a:off x="262084" y="1290275"/>
            <a:ext cx="18158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Yurub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qiimaynayo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108,000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60%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tiradan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Caddayn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rasmi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250k-400k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AC8C7D-85A4-4948-B7AD-5147D26B2758}"/>
              </a:ext>
            </a:extLst>
          </p:cNvPr>
          <p:cNvSpPr txBox="1"/>
          <p:nvPr/>
        </p:nvSpPr>
        <p:spPr>
          <a:xfrm>
            <a:off x="442026" y="1097773"/>
            <a:ext cx="137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108,000</a:t>
            </a:r>
          </a:p>
        </p:txBody>
      </p:sp>
      <p:pic>
        <p:nvPicPr>
          <p:cNvPr id="28" name="Graphic 27" descr="Users">
            <a:extLst>
              <a:ext uri="{FF2B5EF4-FFF2-40B4-BE49-F238E27FC236}">
                <a16:creationId xmlns:a16="http://schemas.microsoft.com/office/drawing/2014/main" id="{2E4A9D9D-420A-7C45-BECC-5AFC5CB1E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6480" y="2315870"/>
            <a:ext cx="595978" cy="5959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E8F17C-263E-254E-99CC-4B21C2E5583D}"/>
              </a:ext>
            </a:extLst>
          </p:cNvPr>
          <p:cNvSpPr txBox="1"/>
          <p:nvPr/>
        </p:nvSpPr>
        <p:spPr>
          <a:xfrm>
            <a:off x="2192489" y="2227416"/>
            <a:ext cx="913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43,515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FF0AC-8BFF-C24B-AC49-11F949794227}"/>
              </a:ext>
            </a:extLst>
          </p:cNvPr>
          <p:cNvSpPr txBox="1"/>
          <p:nvPr/>
        </p:nvSpPr>
        <p:spPr>
          <a:xfrm>
            <a:off x="2134372" y="1208147"/>
            <a:ext cx="1685733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walba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korodhay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*England &amp; Wales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4F6A60-C035-8642-B783-32FF8342B95B}"/>
              </a:ext>
            </a:extLst>
          </p:cNvPr>
          <p:cNvSpPr txBox="1"/>
          <p:nvPr/>
        </p:nvSpPr>
        <p:spPr>
          <a:xfrm>
            <a:off x="3992592" y="1432283"/>
            <a:ext cx="218284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Haajiraadda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ballaaran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ka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bilaabo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1991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2000neeyadii. Tan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2000,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timid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Yurub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dhexeysay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1985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2006,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joogto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tobanka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sarreeya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magangalyo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doon ah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107FAC-21E7-4141-AA97-3021845779A9}"/>
              </a:ext>
            </a:extLst>
          </p:cNvPr>
          <p:cNvSpPr txBox="1"/>
          <p:nvPr/>
        </p:nvSpPr>
        <p:spPr>
          <a:xfrm>
            <a:off x="4304773" y="1163780"/>
            <a:ext cx="169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Haajiraad</a:t>
            </a:r>
            <a:endParaRPr lang="en-GB" sz="1400" b="1" dirty="0"/>
          </a:p>
        </p:txBody>
      </p:sp>
      <p:pic>
        <p:nvPicPr>
          <p:cNvPr id="34" name="Graphic 33" descr="Airplane">
            <a:extLst>
              <a:ext uri="{FF2B5EF4-FFF2-40B4-BE49-F238E27FC236}">
                <a16:creationId xmlns:a16="http://schemas.microsoft.com/office/drawing/2014/main" id="{B5A5B80B-B291-6C41-B3DE-6E4DFFD4F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6786" y="1224131"/>
            <a:ext cx="370514" cy="3705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ECF54FE-7538-4C4A-A078-5B973888B909}"/>
              </a:ext>
            </a:extLst>
          </p:cNvPr>
          <p:cNvSpPr txBox="1"/>
          <p:nvPr/>
        </p:nvSpPr>
        <p:spPr>
          <a:xfrm>
            <a:off x="328329" y="2949213"/>
            <a:ext cx="1704602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Marka</a:t>
            </a:r>
            <a:r>
              <a:rPr lang="en-GB" sz="900" dirty="0">
                <a:latin typeface="Arial"/>
                <a:cs typeface="Arial"/>
              </a:rPr>
              <a:t> la </a:t>
            </a:r>
            <a:r>
              <a:rPr lang="en-GB" sz="900" dirty="0" err="1">
                <a:latin typeface="Arial"/>
                <a:cs typeface="Arial"/>
              </a:rPr>
              <a:t>raaco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Tirakoobkii</a:t>
            </a:r>
            <a:r>
              <a:rPr lang="en-GB" sz="900" dirty="0">
                <a:latin typeface="Arial"/>
                <a:cs typeface="Arial"/>
              </a:rPr>
              <a:t> 2011, </a:t>
            </a:r>
            <a:r>
              <a:rPr lang="en-GB" sz="900" b="1" dirty="0">
                <a:latin typeface="Arial"/>
                <a:cs typeface="Arial"/>
              </a:rPr>
              <a:t>9,870 </a:t>
            </a:r>
            <a:r>
              <a:rPr lang="en-GB" sz="900" b="1" dirty="0" err="1">
                <a:latin typeface="Arial"/>
                <a:cs typeface="Arial"/>
              </a:rPr>
              <a:t>qof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b="1" dirty="0" err="1">
                <a:latin typeface="Arial"/>
                <a:cs typeface="Arial"/>
              </a:rPr>
              <a:t>oo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b="1" dirty="0" err="1">
                <a:latin typeface="Arial"/>
                <a:cs typeface="Arial"/>
              </a:rPr>
              <a:t>Soomaaliya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b="1" dirty="0" err="1">
                <a:latin typeface="Arial"/>
                <a:cs typeface="Arial"/>
              </a:rPr>
              <a:t>ku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b="1" dirty="0" err="1">
                <a:latin typeface="Arial"/>
                <a:cs typeface="Arial"/>
              </a:rPr>
              <a:t>dhashay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b="1" dirty="0" err="1">
                <a:latin typeface="Arial"/>
                <a:cs typeface="Arial"/>
              </a:rPr>
              <a:t>ayaa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b="1" dirty="0" err="1">
                <a:latin typeface="Arial"/>
                <a:cs typeface="Arial"/>
              </a:rPr>
              <a:t>ku</a:t>
            </a:r>
            <a:r>
              <a:rPr lang="en-GB" sz="900" b="1" dirty="0">
                <a:latin typeface="Arial"/>
                <a:cs typeface="Arial"/>
              </a:rPr>
              <a:t> kala </a:t>
            </a:r>
            <a:r>
              <a:rPr lang="en-GB" sz="900" b="1" dirty="0" err="1">
                <a:latin typeface="Arial"/>
                <a:cs typeface="Arial"/>
              </a:rPr>
              <a:t>baahsan</a:t>
            </a:r>
            <a:r>
              <a:rPr lang="en-GB" sz="900" b="1" dirty="0">
                <a:latin typeface="Arial"/>
                <a:cs typeface="Arial"/>
              </a:rPr>
              <a:t> West Midlands (0.2%)</a:t>
            </a:r>
            <a:r>
              <a:rPr lang="en-GB" sz="900" dirty="0">
                <a:latin typeface="Arial"/>
                <a:cs typeface="Arial"/>
              </a:rPr>
              <a:t>,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7,765 </a:t>
            </a:r>
            <a:r>
              <a:rPr lang="en-GB" sz="900" dirty="0" err="1">
                <a:latin typeface="Arial"/>
                <a:cs typeface="Arial"/>
              </a:rPr>
              <a:t>gaar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ahaan</a:t>
            </a:r>
            <a:r>
              <a:rPr lang="en-GB" sz="900" dirty="0">
                <a:latin typeface="Arial"/>
                <a:cs typeface="Arial"/>
              </a:rPr>
              <a:t> Birmingham (0.7%). 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75E5C1-10D8-8A4F-A168-1FC97AC26DCC}"/>
              </a:ext>
            </a:extLst>
          </p:cNvPr>
          <p:cNvSpPr txBox="1"/>
          <p:nvPr/>
        </p:nvSpPr>
        <p:spPr>
          <a:xfrm>
            <a:off x="687507" y="2602313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7,765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56A21-BCD2-9247-B5A9-05C306494837}"/>
              </a:ext>
            </a:extLst>
          </p:cNvPr>
          <p:cNvSpPr txBox="1"/>
          <p:nvPr/>
        </p:nvSpPr>
        <p:spPr>
          <a:xfrm>
            <a:off x="2043191" y="2764560"/>
            <a:ext cx="17763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Sida</a:t>
            </a:r>
            <a:r>
              <a:rPr lang="en-GB" sz="900" dirty="0">
                <a:latin typeface="Arial"/>
                <a:cs typeface="Arial"/>
              </a:rPr>
              <a:t> ay </a:t>
            </a:r>
            <a:r>
              <a:rPr lang="en-GB" sz="900" dirty="0" err="1">
                <a:latin typeface="Arial"/>
                <a:cs typeface="Arial"/>
              </a:rPr>
              <a:t>sheegtay</a:t>
            </a:r>
            <a:r>
              <a:rPr lang="en-GB" sz="900" dirty="0">
                <a:latin typeface="Arial"/>
                <a:cs typeface="Arial"/>
              </a:rPr>
              <a:t> QM, in </a:t>
            </a:r>
            <a:r>
              <a:rPr lang="en-GB" sz="900" dirty="0" err="1">
                <a:latin typeface="Arial"/>
                <a:cs typeface="Arial"/>
              </a:rPr>
              <a:t>ku</a:t>
            </a:r>
            <a:r>
              <a:rPr lang="en-GB" sz="900" dirty="0">
                <a:latin typeface="Arial"/>
                <a:cs typeface="Arial"/>
              </a:rPr>
              <a:t> dhow 2 </a:t>
            </a:r>
            <a:r>
              <a:rPr lang="en-GB" sz="900" dirty="0" err="1">
                <a:latin typeface="Arial"/>
                <a:cs typeface="Arial"/>
              </a:rPr>
              <a:t>milyan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hadda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nool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Soomaaliya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dibaddeeda</a:t>
            </a:r>
            <a:r>
              <a:rPr lang="en-GB" sz="900" dirty="0">
                <a:latin typeface="Arial"/>
                <a:cs typeface="Arial"/>
              </a:rPr>
              <a:t>; </a:t>
            </a:r>
            <a:r>
              <a:rPr lang="en-GB" sz="900" dirty="0" err="1">
                <a:latin typeface="Arial"/>
                <a:cs typeface="Arial"/>
              </a:rPr>
              <a:t>Ingiriiska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u </a:t>
            </a:r>
            <a:r>
              <a:rPr lang="en-GB" sz="900" dirty="0" err="1">
                <a:latin typeface="Arial"/>
                <a:cs typeface="Arial"/>
              </a:rPr>
              <a:t>dhigma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BB1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5.5%</a:t>
            </a:r>
            <a:r>
              <a:rPr lang="en-GB" sz="900" dirty="0">
                <a:latin typeface="Arial"/>
                <a:cs typeface="Arial"/>
              </a:rPr>
              <a:t> ee </a:t>
            </a:r>
            <a:r>
              <a:rPr lang="en-GB" sz="900" dirty="0" err="1">
                <a:latin typeface="Arial"/>
                <a:cs typeface="Arial"/>
              </a:rPr>
              <a:t>shacabka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ee </a:t>
            </a:r>
            <a:r>
              <a:rPr lang="en-GB" sz="900" dirty="0" err="1">
                <a:latin typeface="Arial"/>
                <a:cs typeface="Arial"/>
              </a:rPr>
              <a:t>dibadaha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dhawaad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b="1" dirty="0">
                <a:solidFill>
                  <a:srgbClr val="C00000"/>
                </a:solidFill>
                <a:latin typeface="Arial"/>
                <a:cs typeface="Arial"/>
              </a:rPr>
              <a:t>40%</a:t>
            </a:r>
            <a:r>
              <a:rPr lang="en-GB" sz="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shacabka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ee </a:t>
            </a:r>
            <a:r>
              <a:rPr lang="en-GB" sz="900" dirty="0" err="1">
                <a:latin typeface="Arial"/>
                <a:cs typeface="Arial"/>
              </a:rPr>
              <a:t>Yurub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ku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nool</a:t>
            </a:r>
            <a:r>
              <a:rPr lang="en-GB" sz="900" dirty="0">
                <a:latin typeface="Arial"/>
                <a:cs typeface="Arial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5BBE85-1DB1-784B-B2D9-5C1FF10216A7}"/>
              </a:ext>
            </a:extLst>
          </p:cNvPr>
          <p:cNvSpPr txBox="1"/>
          <p:nvPr/>
        </p:nvSpPr>
        <p:spPr>
          <a:xfrm>
            <a:off x="2372347" y="2545421"/>
            <a:ext cx="11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million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4B878A-9AC1-CF46-9A2D-7FFADF48241F}"/>
              </a:ext>
            </a:extLst>
          </p:cNvPr>
          <p:cNvSpPr txBox="1"/>
          <p:nvPr/>
        </p:nvSpPr>
        <p:spPr>
          <a:xfrm>
            <a:off x="3946268" y="3135079"/>
            <a:ext cx="23655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luqadaha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koowaad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caadi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Birmingham,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luqad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koowaad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muhiimsan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ah 8,139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qof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magaalada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(0.8%)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England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luqad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koowaad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84,387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qof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FCD5B-A8DA-3A45-9418-690CA5B2A7C1}"/>
              </a:ext>
            </a:extLst>
          </p:cNvPr>
          <p:cNvSpPr txBox="1"/>
          <p:nvPr/>
        </p:nvSpPr>
        <p:spPr>
          <a:xfrm>
            <a:off x="4789183" y="2885629"/>
            <a:ext cx="8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8,139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 descr="Volume">
            <a:extLst>
              <a:ext uri="{FF2B5EF4-FFF2-40B4-BE49-F238E27FC236}">
                <a16:creationId xmlns:a16="http://schemas.microsoft.com/office/drawing/2014/main" id="{33FD6BE1-A513-3443-AE02-23E3EA615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5940346" y="2970276"/>
            <a:ext cx="339194" cy="34238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CC3A0BD-DF81-7744-93A0-9B0FE0D8D571}"/>
              </a:ext>
            </a:extLst>
          </p:cNvPr>
          <p:cNvSpPr txBox="1"/>
          <p:nvPr/>
        </p:nvSpPr>
        <p:spPr>
          <a:xfrm>
            <a:off x="328330" y="4457884"/>
            <a:ext cx="34116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taalla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Geeska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Afrika,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badnaan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Muslin ah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dhawaad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milyan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qof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Colaadda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dagaallada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weliba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masiibooyinka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kadis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yimaadda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cunto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beelka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barakac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ballaaran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dhaliyey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Hay'adda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UNHCR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qiimaynaysa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qiyaas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milyan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qof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gudaha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barakacsan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yihiin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(IDP-yada)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gudihiisa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joogta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weliba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joogta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Waqooyi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Ameerika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Yurub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toos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uga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haajiray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ama 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waddamo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kale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iyagoo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haajira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labo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saddex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jeer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sababtoo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xasillooni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jirta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waddankooda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2" name="Graphic 81" descr="Earth Globe   Asia">
            <a:extLst>
              <a:ext uri="{FF2B5EF4-FFF2-40B4-BE49-F238E27FC236}">
                <a16:creationId xmlns:a16="http://schemas.microsoft.com/office/drawing/2014/main" id="{214D9938-EDA0-1647-A061-EBF9F4CA62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52706" y="4044856"/>
            <a:ext cx="432000" cy="432000"/>
          </a:xfrm>
          <a:prstGeom prst="rect">
            <a:avLst/>
          </a:prstGeom>
        </p:spPr>
      </p:pic>
      <p:sp>
        <p:nvSpPr>
          <p:cNvPr id="113" name="AutoShape 8" descr="Celebrations that Bangladeshis have" title="Text box">
            <a:extLst>
              <a:ext uri="{FF2B5EF4-FFF2-40B4-BE49-F238E27FC236}">
                <a16:creationId xmlns:a16="http://schemas.microsoft.com/office/drawing/2014/main" id="{3D4A5B26-F583-0C49-B210-D530AC824E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55785" y="5439333"/>
            <a:ext cx="2388242" cy="109612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363798E-3EEB-BA41-897B-BB6BE8FFE5DF}"/>
              </a:ext>
            </a:extLst>
          </p:cNvPr>
          <p:cNvSpPr txBox="1"/>
          <p:nvPr/>
        </p:nvSpPr>
        <p:spPr>
          <a:xfrm>
            <a:off x="4865951" y="5442769"/>
            <a:ext cx="54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BB151C"/>
                </a:solidFill>
              </a:rPr>
              <a:t>Ciid</a:t>
            </a:r>
            <a:endParaRPr lang="en-GB" sz="1600" b="1" dirty="0">
              <a:solidFill>
                <a:srgbClr val="BB151C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AAEA96-8BCD-5B4D-80BC-8F9AFDDD2488}"/>
              </a:ext>
            </a:extLst>
          </p:cNvPr>
          <p:cNvSpPr txBox="1"/>
          <p:nvPr/>
        </p:nvSpPr>
        <p:spPr>
          <a:xfrm>
            <a:off x="3888437" y="5730146"/>
            <a:ext cx="2495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Labo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Ciidood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sanadkii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xusaa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 Bisha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Ramadaan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saddex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maalin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ciidda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magacaabo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Fidri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Odxa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timaaddaa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waqtiga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Xajka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sanadkii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AutoShape 8" descr="Religion of Bangladeshis" title="Text box">
            <a:extLst>
              <a:ext uri="{FF2B5EF4-FFF2-40B4-BE49-F238E27FC236}">
                <a16:creationId xmlns:a16="http://schemas.microsoft.com/office/drawing/2014/main" id="{4EBED473-D564-3547-84C6-2F2E7CAA61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48035" y="4224607"/>
            <a:ext cx="2370302" cy="113807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9509F55-AB9B-6444-AFF3-5C2E5AF6A737}"/>
              </a:ext>
            </a:extLst>
          </p:cNvPr>
          <p:cNvSpPr txBox="1"/>
          <p:nvPr/>
        </p:nvSpPr>
        <p:spPr>
          <a:xfrm>
            <a:off x="4566899" y="4153906"/>
            <a:ext cx="10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BB151C"/>
                </a:solidFill>
              </a:rPr>
              <a:t>Diin</a:t>
            </a:r>
            <a:endParaRPr lang="en-GB" sz="1600" b="1" dirty="0">
              <a:solidFill>
                <a:srgbClr val="BB151C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A43C660-1BD7-4140-A7F8-A8B15C4C045A}"/>
              </a:ext>
            </a:extLst>
          </p:cNvPr>
          <p:cNvSpPr txBox="1"/>
          <p:nvPr/>
        </p:nvSpPr>
        <p:spPr>
          <a:xfrm>
            <a:off x="6377383" y="1006545"/>
            <a:ext cx="577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raaco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Tirakoobkii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2011,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iskugu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tagtay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London (65,333, 0.8%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Brent 6,855; 2.2%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Ealing 6,468;1.9%)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Koonfur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Galbeed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(5,218; 0.1%;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Bristol 4,947; 1.2%). </a:t>
            </a: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10ka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maamuleed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sarreeya Birmingham ee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sidatan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EA99F-AB7A-DA49-A139-838B5E235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0621"/>
              </p:ext>
            </p:extLst>
          </p:nvPr>
        </p:nvGraphicFramePr>
        <p:xfrm>
          <a:off x="6965951" y="1615150"/>
          <a:ext cx="4838122" cy="1783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104">
                  <a:extLst>
                    <a:ext uri="{9D8B030D-6E8A-4147-A177-3AD203B41FA5}">
                      <a16:colId xmlns:a16="http://schemas.microsoft.com/office/drawing/2014/main" val="3978061790"/>
                    </a:ext>
                  </a:extLst>
                </a:gridCol>
                <a:gridCol w="1447296">
                  <a:extLst>
                    <a:ext uri="{9D8B030D-6E8A-4147-A177-3AD203B41FA5}">
                      <a16:colId xmlns:a16="http://schemas.microsoft.com/office/drawing/2014/main" val="3799377246"/>
                    </a:ext>
                  </a:extLst>
                </a:gridCol>
                <a:gridCol w="1122722">
                  <a:extLst>
                    <a:ext uri="{9D8B030D-6E8A-4147-A177-3AD203B41FA5}">
                      <a16:colId xmlns:a16="http://schemas.microsoft.com/office/drawing/2014/main" val="271671054"/>
                    </a:ext>
                  </a:extLst>
                </a:gridCol>
              </a:tblGrid>
              <a:tr h="26115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Qayb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maamuleed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Shacabka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Soomaali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Shacabka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Soomaali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 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5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91385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Nechells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1,559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980964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Aston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895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40325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Bordesley Green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918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07230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Sparkbrook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671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48568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Washwood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Heath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572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659478"/>
                  </a:ext>
                </a:extLst>
              </a:tr>
              <a:tr h="261156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Lozells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and East Handsworth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537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17550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Ladywood 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328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59209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Soho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362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99987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Hodge Hill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197</a:t>
                      </a:r>
                      <a:endParaRPr lang="en-GB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50689"/>
                  </a:ext>
                </a:extLst>
              </a:tr>
              <a:tr h="130578">
                <a:tc>
                  <a:txBody>
                    <a:bodyPr/>
                    <a:lstStyle/>
                    <a:p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Qayb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9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maamuleedka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Springfield</a:t>
                      </a:r>
                      <a:endParaRPr lang="en-GB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226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</a:t>
                      </a:r>
                      <a:endParaRPr lang="en-GB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73238"/>
                  </a:ext>
                </a:extLst>
              </a:tr>
            </a:tbl>
          </a:graphicData>
        </a:graphic>
      </p:graphicFrame>
      <p:sp>
        <p:nvSpPr>
          <p:cNvPr id="133" name="AutoShape 29">
            <a:extLst>
              <a:ext uri="{FF2B5EF4-FFF2-40B4-BE49-F238E27FC236}">
                <a16:creationId xmlns:a16="http://schemas.microsoft.com/office/drawing/2014/main" id="{44527B4F-7D4A-CB40-9033-F7E9F10F98AB}"/>
              </a:ext>
            </a:extLst>
          </p:cNvPr>
          <p:cNvSpPr/>
          <p:nvPr/>
        </p:nvSpPr>
        <p:spPr>
          <a:xfrm>
            <a:off x="6422693" y="776772"/>
            <a:ext cx="5598617" cy="23491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Qaybaha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75E7991-7D8A-F442-B675-0264C9E6B493}"/>
              </a:ext>
            </a:extLst>
          </p:cNvPr>
          <p:cNvSpPr txBox="1"/>
          <p:nvPr/>
        </p:nvSpPr>
        <p:spPr>
          <a:xfrm>
            <a:off x="742400" y="4013866"/>
            <a:ext cx="25943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Xaaladda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caalam</a:t>
            </a:r>
            <a:endParaRPr lang="en-GB" sz="14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" b="1" dirty="0">
              <a:solidFill>
                <a:srgbClr val="BB151C"/>
              </a:solidFill>
            </a:endParaRPr>
          </a:p>
          <a:p>
            <a:pPr algn="ctr"/>
            <a:r>
              <a:rPr lang="en-GB" sz="11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11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milyan</a:t>
            </a:r>
            <a:endParaRPr lang="en-GB" sz="11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57EE9F6-A280-A341-B1A1-7DA3EFD43FB9}"/>
              </a:ext>
            </a:extLst>
          </p:cNvPr>
          <p:cNvSpPr txBox="1"/>
          <p:nvPr/>
        </p:nvSpPr>
        <p:spPr>
          <a:xfrm>
            <a:off x="3874332" y="4349136"/>
            <a:ext cx="241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dhawaad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Muslin,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iyagoo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Sunniyiin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Masaajiidda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xarumaha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muhiimsan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kulannada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diimeed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bulsheed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weliba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kaalin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muhiim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leeyihiin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dhexdeeda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weydaarsado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macluumaadka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A7F1005F-F350-274C-91E8-D0E37015D27D}"/>
              </a:ext>
            </a:extLst>
          </p:cNvPr>
          <p:cNvSpPr txBox="1"/>
          <p:nvPr/>
        </p:nvSpPr>
        <p:spPr>
          <a:xfrm>
            <a:off x="1868410" y="170770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Taariikhda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US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Graphic 72" descr="Balloons">
            <a:extLst>
              <a:ext uri="{FF2B5EF4-FFF2-40B4-BE49-F238E27FC236}">
                <a16:creationId xmlns:a16="http://schemas.microsoft.com/office/drawing/2014/main" id="{03F439E8-79FD-D542-B286-1A7CADFC1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70812" y="5417869"/>
            <a:ext cx="432000" cy="432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9694D72-6653-3A41-8B06-3E106B91D512}"/>
              </a:ext>
            </a:extLst>
          </p:cNvPr>
          <p:cNvSpPr txBox="1"/>
          <p:nvPr/>
        </p:nvSpPr>
        <p:spPr>
          <a:xfrm>
            <a:off x="3139920" y="2255147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A1347D-3C03-7F47-9946-805D97EFA3EE}"/>
              </a:ext>
            </a:extLst>
          </p:cNvPr>
          <p:cNvSpPr txBox="1"/>
          <p:nvPr/>
        </p:nvSpPr>
        <p:spPr>
          <a:xfrm>
            <a:off x="3139920" y="1968944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39EF41-5E63-EF44-921B-809B5018CB6D}"/>
              </a:ext>
            </a:extLst>
          </p:cNvPr>
          <p:cNvSpPr txBox="1"/>
          <p:nvPr/>
        </p:nvSpPr>
        <p:spPr>
          <a:xfrm>
            <a:off x="3140165" y="1682326"/>
            <a:ext cx="53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DC4672-167E-4B49-8CF6-CDB7339DC7D4}"/>
              </a:ext>
            </a:extLst>
          </p:cNvPr>
          <p:cNvSpPr txBox="1"/>
          <p:nvPr/>
        </p:nvSpPr>
        <p:spPr>
          <a:xfrm>
            <a:off x="2144469" y="1947079"/>
            <a:ext cx="9743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101,370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BBDA80-A1EA-494C-95A1-FF5B04B4CC92}"/>
              </a:ext>
            </a:extLst>
          </p:cNvPr>
          <p:cNvSpPr txBox="1"/>
          <p:nvPr/>
        </p:nvSpPr>
        <p:spPr>
          <a:xfrm>
            <a:off x="2105895" y="1657644"/>
            <a:ext cx="1018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108,000</a:t>
            </a:r>
          </a:p>
        </p:txBody>
      </p:sp>
      <p:sp>
        <p:nvSpPr>
          <p:cNvPr id="60" name="Arrow: Up 32">
            <a:extLst>
              <a:ext uri="{FF2B5EF4-FFF2-40B4-BE49-F238E27FC236}">
                <a16:creationId xmlns:a16="http://schemas.microsoft.com/office/drawing/2014/main" id="{E16CA869-B50F-3042-9015-48D3CC300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7616" y="1717988"/>
            <a:ext cx="103613" cy="75246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D840A1F-0396-834F-9DA2-ECD15A7B69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15" y="3459771"/>
            <a:ext cx="3435605" cy="29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utoShape 26" descr="Number of Bangladeshi children in B'ham" title="Text box">
            <a:extLst>
              <a:ext uri="{FF2B5EF4-FFF2-40B4-BE49-F238E27FC236}">
                <a16:creationId xmlns:a16="http://schemas.microsoft.com/office/drawing/2014/main" id="{6189B650-8AA4-4E26-87EE-B99FB214D0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35765" y="1136944"/>
            <a:ext cx="2749540" cy="75329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203" name="AutoShape 26" descr="MMR vaccination rates " title="Text box">
            <a:extLst>
              <a:ext uri="{FF2B5EF4-FFF2-40B4-BE49-F238E27FC236}">
                <a16:creationId xmlns:a16="http://schemas.microsoft.com/office/drawing/2014/main" id="{A8A80A5F-ADEB-41E0-B6F8-08B050B4F1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51162" y="5145093"/>
            <a:ext cx="2734143" cy="1582882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/>
          </a:p>
        </p:txBody>
      </p:sp>
      <p:sp>
        <p:nvSpPr>
          <p:cNvPr id="202" name="AutoShape 26" descr="Obesity rates of Bangladeshi children" title="Text box">
            <a:extLst>
              <a:ext uri="{FF2B5EF4-FFF2-40B4-BE49-F238E27FC236}">
                <a16:creationId xmlns:a16="http://schemas.microsoft.com/office/drawing/2014/main" id="{82B55F31-4179-45D3-9F1F-695CEE3268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46191" y="3491233"/>
            <a:ext cx="2739114" cy="159421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63" name="AutoShape 26" descr="Diet of Bangladeshis " title="Text box">
            <a:extLst>
              <a:ext uri="{FF2B5EF4-FFF2-40B4-BE49-F238E27FC236}">
                <a16:creationId xmlns:a16="http://schemas.microsoft.com/office/drawing/2014/main" id="{BD35AC3A-5224-4CE6-8E7F-9A4F2D358E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9187" y="5259972"/>
            <a:ext cx="2851212" cy="147635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57" name="AutoShape 26" descr="Five-a-day rates of Bangladeshi males " title="Text box">
            <a:extLst>
              <a:ext uri="{FF2B5EF4-FFF2-40B4-BE49-F238E27FC236}">
                <a16:creationId xmlns:a16="http://schemas.microsoft.com/office/drawing/2014/main" id="{B7DA2C01-6578-45C6-A34C-58C93E2E8B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77372" y="3718885"/>
            <a:ext cx="2818189" cy="1445806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52" name="AutoShape 26" descr="Obesity prevalence ranges of Bangladeshis versus general population" title="Text box">
            <a:extLst>
              <a:ext uri="{FF2B5EF4-FFF2-40B4-BE49-F238E27FC236}">
                <a16:creationId xmlns:a16="http://schemas.microsoft.com/office/drawing/2014/main" id="{CCFB24E9-E4A5-4191-B2AD-F2068561EA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75307" y="2291491"/>
            <a:ext cx="2849906" cy="1312553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47" name="AutoShape 26" descr="Cooking preferences of Bangladeshi men" title="Text box">
            <a:extLst>
              <a:ext uri="{FF2B5EF4-FFF2-40B4-BE49-F238E27FC236}">
                <a16:creationId xmlns:a16="http://schemas.microsoft.com/office/drawing/2014/main" id="{01A2D147-1419-4771-A2A0-2CCB2CAC51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7102" y="1159739"/>
            <a:ext cx="2869245" cy="1050382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38" name="AutoShape 18" descr="Mental health illness in Bangladeshis" title="Text box">
            <a:extLst>
              <a:ext uri="{FF2B5EF4-FFF2-40B4-BE49-F238E27FC236}">
                <a16:creationId xmlns:a16="http://schemas.microsoft.com/office/drawing/2014/main" id="{E898FA4E-3EB8-4908-9A59-6F79CB90CD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82664" y="1138661"/>
            <a:ext cx="2846856" cy="1560436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44" name="AutoShape 18" descr="Activity in children of Bangladeshis " title="Text box">
            <a:extLst>
              <a:ext uri="{FF2B5EF4-FFF2-40B4-BE49-F238E27FC236}">
                <a16:creationId xmlns:a16="http://schemas.microsoft.com/office/drawing/2014/main" id="{263506A4-327C-4802-9714-A9897CE51C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41678" y="1136945"/>
            <a:ext cx="2921112" cy="1714570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Caafimaadka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Maskaxda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Wanaagqabka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Qiime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223276" y="2966427"/>
            <a:ext cx="2939514" cy="273427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Firfircooni da' iyo karti walba</a:t>
            </a:r>
          </a:p>
        </p:txBody>
      </p:sp>
      <p:sp>
        <p:nvSpPr>
          <p:cNvPr id="110" name="AutoShape 5" descr="Physical inactivity of Bangladeshis compared to other ethnicites " title="Text box">
            <a:extLst>
              <a:ext uri="{FF2B5EF4-FFF2-40B4-BE49-F238E27FC236}">
                <a16:creationId xmlns:a16="http://schemas.microsoft.com/office/drawing/2014/main" id="{D805508F-E667-4DFE-A106-3A7E5995B6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25655" y="3354299"/>
            <a:ext cx="2939514" cy="3373676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 sz="1688" dirty="0"/>
          </a:p>
        </p:txBody>
      </p:sp>
      <p:sp>
        <p:nvSpPr>
          <p:cNvPr id="130" name="AutoShape 18" descr="Alcohol drinking rates of Bangladeshis compared to general population" title="Text box">
            <a:extLst>
              <a:ext uri="{FF2B5EF4-FFF2-40B4-BE49-F238E27FC236}">
                <a16:creationId xmlns:a16="http://schemas.microsoft.com/office/drawing/2014/main" id="{EE78EBC5-98B0-4658-9D74-28C2F60611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4051" y="2805965"/>
            <a:ext cx="2858900" cy="1134324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F7B70F7D-9F5E-4E0C-A1BF-C33C90704179}"/>
              </a:ext>
            </a:extLst>
          </p:cNvPr>
          <p:cNvSpPr/>
          <p:nvPr/>
        </p:nvSpPr>
        <p:spPr>
          <a:xfrm>
            <a:off x="6256380" y="772189"/>
            <a:ext cx="5732154" cy="273556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Bilowga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fiican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nolosha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AutoShape 26" descr="Maternal mortality rates of Bangladeshis compared to white mothers " title="Text box">
            <a:extLst>
              <a:ext uri="{FF2B5EF4-FFF2-40B4-BE49-F238E27FC236}">
                <a16:creationId xmlns:a16="http://schemas.microsoft.com/office/drawing/2014/main" id="{04D6C83A-9EF5-46B2-AA07-8E752138D9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249420" y="1998967"/>
            <a:ext cx="2739114" cy="1433316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72570-DFB5-44D1-9E9C-EC60DCE49DFB}"/>
              </a:ext>
            </a:extLst>
          </p:cNvPr>
          <p:cNvSpPr txBox="1"/>
          <p:nvPr/>
        </p:nvSpPr>
        <p:spPr>
          <a:xfrm>
            <a:off x="615969" y="1150544"/>
            <a:ext cx="190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Caafimaadka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Maskaxda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D97F4FD8-6599-4C09-9189-35DCE92C2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0957" y="1155852"/>
            <a:ext cx="432000" cy="432000"/>
          </a:xfrm>
          <a:prstGeom prst="rect">
            <a:avLst/>
          </a:prstGeom>
        </p:spPr>
      </p:pic>
      <p:pic>
        <p:nvPicPr>
          <p:cNvPr id="9" name="Graphic 8" descr="Beer">
            <a:extLst>
              <a:ext uri="{FF2B5EF4-FFF2-40B4-BE49-F238E27FC236}">
                <a16:creationId xmlns:a16="http://schemas.microsoft.com/office/drawing/2014/main" id="{311E7743-EB3E-4B90-9D7C-27C95AC28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6934" y="3495910"/>
            <a:ext cx="432000" cy="43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9347C-C803-4121-B1C8-5FF9818A637A}"/>
              </a:ext>
            </a:extLst>
          </p:cNvPr>
          <p:cNvSpPr txBox="1"/>
          <p:nvPr/>
        </p:nvSpPr>
        <p:spPr>
          <a:xfrm>
            <a:off x="271396" y="2851515"/>
            <a:ext cx="281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Khamri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Aanan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cabbin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4A5D5-EF0F-444C-9ED4-9120A7724AB3}"/>
              </a:ext>
            </a:extLst>
          </p:cNvPr>
          <p:cNvSpPr txBox="1"/>
          <p:nvPr/>
        </p:nvSpPr>
        <p:spPr>
          <a:xfrm>
            <a:off x="615969" y="3201457"/>
            <a:ext cx="21826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Cilmibaaris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Islaamku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arrin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badbaadisa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qaadashada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mukhaadaraadka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khamriga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AutoShape 18" descr="Smoking rates of Bangladeshis compared to other ethnicities " title="Text box">
            <a:extLst>
              <a:ext uri="{FF2B5EF4-FFF2-40B4-BE49-F238E27FC236}">
                <a16:creationId xmlns:a16="http://schemas.microsoft.com/office/drawing/2014/main" id="{5BB7549B-D3A0-4776-A56C-7BFE9096B5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18173" y="4049608"/>
            <a:ext cx="1311439" cy="2678367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43" name="AutoShape 18" descr="Drug use of Bangladeshis and stigma attached " title="Text box">
            <a:extLst>
              <a:ext uri="{FF2B5EF4-FFF2-40B4-BE49-F238E27FC236}">
                <a16:creationId xmlns:a16="http://schemas.microsoft.com/office/drawing/2014/main" id="{2A5A8E53-E91D-4B36-9770-572D76DD40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4051" y="4040024"/>
            <a:ext cx="1435942" cy="2687951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81ADE-4F26-47A0-8C26-1EBF98BCE3BC}"/>
              </a:ext>
            </a:extLst>
          </p:cNvPr>
          <p:cNvSpPr txBox="1"/>
          <p:nvPr/>
        </p:nvSpPr>
        <p:spPr>
          <a:xfrm>
            <a:off x="225267" y="4046496"/>
            <a:ext cx="146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Isticmaalka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Mukhaadaraad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75101-B730-41D5-9EB6-75184D1C9568}"/>
              </a:ext>
            </a:extLst>
          </p:cNvPr>
          <p:cNvSpPr txBox="1"/>
          <p:nvPr/>
        </p:nvSpPr>
        <p:spPr>
          <a:xfrm>
            <a:off x="278853" y="4753436"/>
            <a:ext cx="1402688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Qaad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cunista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walaac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weyn</a:t>
            </a:r>
            <a:r>
              <a:rPr lang="en-GB" sz="900" dirty="0">
                <a:latin typeface="Arial"/>
                <a:cs typeface="Arial"/>
              </a:rPr>
              <a:t> u ah </a:t>
            </a:r>
            <a:r>
              <a:rPr lang="en-GB" sz="900" dirty="0" err="1">
                <a:latin typeface="Arial"/>
                <a:cs typeface="Arial"/>
              </a:rPr>
              <a:t>bulshada</a:t>
            </a:r>
            <a:r>
              <a:rPr lang="en-GB" sz="900" dirty="0">
                <a:latin typeface="Arial"/>
                <a:cs typeface="Arial"/>
              </a:rPr>
              <a:t>; </a:t>
            </a:r>
            <a:r>
              <a:rPr lang="en-GB" sz="900" dirty="0" err="1">
                <a:latin typeface="Arial"/>
                <a:cs typeface="Arial"/>
              </a:rPr>
              <a:t>cilmibaaris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lagu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ogaaday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/>
                <a:cs typeface="Arial"/>
              </a:rPr>
              <a:t>qiyaasta</a:t>
            </a:r>
            <a:r>
              <a:rPr lang="en-GB" sz="900" b="1" dirty="0">
                <a:solidFill>
                  <a:srgbClr val="C00000"/>
                </a:solidFill>
                <a:latin typeface="Arial"/>
                <a:cs typeface="Arial"/>
              </a:rPr>
              <a:t> badan </a:t>
            </a:r>
            <a:r>
              <a:rPr lang="en-GB" sz="900" dirty="0">
                <a:latin typeface="Arial"/>
                <a:cs typeface="Arial"/>
              </a:rPr>
              <a:t>ee </a:t>
            </a:r>
            <a:r>
              <a:rPr lang="en-GB" sz="900" dirty="0" err="1">
                <a:latin typeface="Arial"/>
                <a:cs typeface="Arial"/>
              </a:rPr>
              <a:t>qaad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cunista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joogto</a:t>
            </a:r>
            <a:r>
              <a:rPr lang="en-GB" sz="900" dirty="0">
                <a:latin typeface="Arial"/>
                <a:cs typeface="Arial"/>
              </a:rPr>
              <a:t> ah </a:t>
            </a:r>
            <a:r>
              <a:rPr lang="en-GB" sz="900" b="1" dirty="0">
                <a:solidFill>
                  <a:srgbClr val="C00000"/>
                </a:solidFill>
                <a:latin typeface="Arial"/>
                <a:cs typeface="Arial"/>
              </a:rPr>
              <a:t>(77%) </a:t>
            </a:r>
            <a:r>
              <a:rPr lang="en-GB" sz="900" dirty="0">
                <a:latin typeface="Arial"/>
                <a:cs typeface="Arial"/>
              </a:rPr>
              <a:t>ee ragga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haweenka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ee da’ </a:t>
            </a:r>
            <a:r>
              <a:rPr lang="en-GB" sz="900" dirty="0" err="1">
                <a:latin typeface="Arial"/>
                <a:cs typeface="Arial"/>
              </a:rPr>
              <a:t>walba</a:t>
            </a:r>
            <a:r>
              <a:rPr lang="en-GB" sz="900" dirty="0">
                <a:latin typeface="Arial"/>
                <a:cs typeface="Arial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9659C-6D5D-456D-A6C4-CD8D8A841D9C}"/>
              </a:ext>
            </a:extLst>
          </p:cNvPr>
          <p:cNvSpPr txBox="1"/>
          <p:nvPr/>
        </p:nvSpPr>
        <p:spPr>
          <a:xfrm>
            <a:off x="336574" y="1508493"/>
            <a:ext cx="277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darrada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maskaxdu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isticmaala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adeegyada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caafimaadka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maskaxda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sahamin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qabtay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jawaabeyaasha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baahdaan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taageero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maskax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laakiin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keliya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isticmaalaan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adeegyo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taageero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maskax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Graphic 21" descr="Smoking">
            <a:extLst>
              <a:ext uri="{FF2B5EF4-FFF2-40B4-BE49-F238E27FC236}">
                <a16:creationId xmlns:a16="http://schemas.microsoft.com/office/drawing/2014/main" id="{40887379-A298-48AC-B9A8-0FF680EFC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6739" y="6140448"/>
            <a:ext cx="432000" cy="43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55F5ED-4911-423B-B91B-0F0B1BB4F8BF}"/>
              </a:ext>
            </a:extLst>
          </p:cNvPr>
          <p:cNvSpPr txBox="1"/>
          <p:nvPr/>
        </p:nvSpPr>
        <p:spPr>
          <a:xfrm>
            <a:off x="1807438" y="4753436"/>
            <a:ext cx="1391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Sicir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sigaar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cabbis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 badan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guud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kana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ragga 40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joogto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78A956-2550-456F-849D-6BFC60212707}"/>
              </a:ext>
            </a:extLst>
          </p:cNvPr>
          <p:cNvSpPr txBox="1"/>
          <p:nvPr/>
        </p:nvSpPr>
        <p:spPr>
          <a:xfrm>
            <a:off x="1828431" y="4140636"/>
            <a:ext cx="128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Sigaar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cabbis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9DE36-ABC7-46E7-9471-87E5FC85143F}"/>
              </a:ext>
            </a:extLst>
          </p:cNvPr>
          <p:cNvSpPr txBox="1"/>
          <p:nvPr/>
        </p:nvSpPr>
        <p:spPr>
          <a:xfrm>
            <a:off x="9449967" y="5090695"/>
            <a:ext cx="242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Qaadashada</a:t>
            </a:r>
            <a:r>
              <a:rPr lang="en-GB" sz="16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tallaalka</a:t>
            </a:r>
            <a:endParaRPr lang="en-GB" sz="16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039F4-A284-4142-BCCE-9FB878AB20DB}"/>
              </a:ext>
            </a:extLst>
          </p:cNvPr>
          <p:cNvSpPr txBox="1"/>
          <p:nvPr/>
        </p:nvSpPr>
        <p:spPr>
          <a:xfrm>
            <a:off x="9409524" y="2853876"/>
            <a:ext cx="2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3.10%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dhalashooyin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mayd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ah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955AFB-3CE1-4EE4-A23B-F6BD62675B04}"/>
              </a:ext>
            </a:extLst>
          </p:cNvPr>
          <p:cNvSpPr txBox="1"/>
          <p:nvPr/>
        </p:nvSpPr>
        <p:spPr>
          <a:xfrm>
            <a:off x="9246191" y="1940559"/>
            <a:ext cx="27794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2012 - 2014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eego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hooyooyinka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waddan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kale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dhashay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hooyooyinka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dhigmayey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0.69%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dhalashooyinka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West Midlands;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hooyooyinka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dhigmayey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3.10%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dhalashooyinka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magaalada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7445810-A272-4977-A8BE-E9C68936BF85}"/>
              </a:ext>
            </a:extLst>
          </p:cNvPr>
          <p:cNvSpPr txBox="1"/>
          <p:nvPr/>
        </p:nvSpPr>
        <p:spPr>
          <a:xfrm>
            <a:off x="9342818" y="5325353"/>
            <a:ext cx="2288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filasho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heleen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saddexda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qiyaas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tallaallada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DTaP/IPV/Hib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gaareen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da’da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lix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bilood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−11%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Caddaan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Biritish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filasho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yaraa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noqdaan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xoojiyaha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tallaal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dugsi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sicirka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iskaga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harayey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yaraan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boqolkiiba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dhaafsanaa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385E683-AA63-47DF-ABD8-A065B8BEC4F2}"/>
              </a:ext>
            </a:extLst>
          </p:cNvPr>
          <p:cNvSpPr txBox="1"/>
          <p:nvPr/>
        </p:nvSpPr>
        <p:spPr>
          <a:xfrm>
            <a:off x="9193519" y="1088940"/>
            <a:ext cx="902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3,732</a:t>
            </a:r>
          </a:p>
          <a:p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carruur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diiwaan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latin typeface="Arial" panose="020B0604020202020204" pitchFamily="34" charset="0"/>
                <a:cs typeface="Arial" panose="020B0604020202020204" pitchFamily="34" charset="0"/>
              </a:rPr>
              <a:t>gashan</a:t>
            </a:r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 Birmingham</a:t>
            </a:r>
            <a:endParaRPr lang="en-GB" sz="8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C8FE80A-5764-4050-A44C-5C9E54B55342}"/>
              </a:ext>
            </a:extLst>
          </p:cNvPr>
          <p:cNvSpPr txBox="1"/>
          <p:nvPr/>
        </p:nvSpPr>
        <p:spPr>
          <a:xfrm>
            <a:off x="10552401" y="1299195"/>
            <a:ext cx="90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0 - 19 </a:t>
            </a:r>
          </a:p>
          <a:p>
            <a:pPr algn="ctr"/>
            <a:r>
              <a:rPr lang="en-GB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6C1E302-5AB2-4714-87D4-31908AE403CA}"/>
              </a:ext>
            </a:extLst>
          </p:cNvPr>
          <p:cNvSpPr txBox="1"/>
          <p:nvPr/>
        </p:nvSpPr>
        <p:spPr>
          <a:xfrm>
            <a:off x="3716651" y="1458504"/>
            <a:ext cx="21974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caadi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ah ee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bariis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baasto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hilib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hilibka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arko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qayb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muhiim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ka mid ah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C9C1A4B-A316-48F5-B3DC-DAE2B44CF759}"/>
              </a:ext>
            </a:extLst>
          </p:cNvPr>
          <p:cNvSpPr txBox="1"/>
          <p:nvPr/>
        </p:nvSpPr>
        <p:spPr>
          <a:xfrm>
            <a:off x="3660936" y="2803467"/>
            <a:ext cx="84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24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56DDB41F-A5E2-4ED8-B449-7857CFF07E8A}"/>
              </a:ext>
            </a:extLst>
          </p:cNvPr>
          <p:cNvSpPr txBox="1"/>
          <p:nvPr/>
        </p:nvSpPr>
        <p:spPr>
          <a:xfrm>
            <a:off x="3641069" y="3220894"/>
            <a:ext cx="9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29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A9F05A9F-EFAC-4968-B9E3-4AD4B8FAA806}"/>
              </a:ext>
            </a:extLst>
          </p:cNvPr>
          <p:cNvSpPr txBox="1"/>
          <p:nvPr/>
        </p:nvSpPr>
        <p:spPr>
          <a:xfrm>
            <a:off x="4948554" y="4049608"/>
            <a:ext cx="1056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haween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40-65 </a:t>
            </a:r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9CC0C9E-A626-4789-9AAE-9E0A9BCA3CC9}"/>
              </a:ext>
            </a:extLst>
          </p:cNvPr>
          <p:cNvSpPr txBox="1"/>
          <p:nvPr/>
        </p:nvSpPr>
        <p:spPr>
          <a:xfrm>
            <a:off x="3386681" y="4085275"/>
            <a:ext cx="11554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Cilmibaaris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siyaado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cayilnaa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(BMI &gt;35)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da’doodu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40-65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9308159A-B614-49CA-A79C-063AFE78DC18}"/>
              </a:ext>
            </a:extLst>
          </p:cNvPr>
          <p:cNvSpPr txBox="1"/>
          <p:nvPr/>
        </p:nvSpPr>
        <p:spPr>
          <a:xfrm>
            <a:off x="3381794" y="5227558"/>
            <a:ext cx="240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maalintii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A845261A-6750-4096-827D-52942DAD7067}"/>
              </a:ext>
            </a:extLst>
          </p:cNvPr>
          <p:cNvSpPr txBox="1"/>
          <p:nvPr/>
        </p:nvSpPr>
        <p:spPr>
          <a:xfrm>
            <a:off x="3697636" y="5612211"/>
            <a:ext cx="192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 </a:t>
            </a: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jawaabeyaasha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ka yar 2 </a:t>
            </a:r>
            <a:r>
              <a:rPr lang="en-GB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</a:t>
            </a:r>
            <a:r>
              <a:rPr lang="en-GB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maalintii</a:t>
            </a:r>
            <a:r>
              <a:rPr lang="en-GB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92%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ka yar 2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qiyaas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khudaar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maalintii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900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6D1F4476-99B2-46ED-8EF5-353A56F62673}"/>
              </a:ext>
            </a:extLst>
          </p:cNvPr>
          <p:cNvSpPr txBox="1"/>
          <p:nvPr/>
        </p:nvSpPr>
        <p:spPr>
          <a:xfrm>
            <a:off x="3029210" y="2576877"/>
            <a:ext cx="132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BMI</a:t>
            </a:r>
            <a:endParaRPr lang="en-GB" sz="1200" dirty="0"/>
          </a:p>
        </p:txBody>
      </p:sp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D1327164-6897-46CC-888D-18C359338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9611" y="2835489"/>
            <a:ext cx="324000" cy="324000"/>
          </a:xfrm>
          <a:prstGeom prst="rect">
            <a:avLst/>
          </a:prstGeom>
        </p:spPr>
      </p:pic>
      <p:pic>
        <p:nvPicPr>
          <p:cNvPr id="34" name="Graphic 33" descr="Woman">
            <a:extLst>
              <a:ext uri="{FF2B5EF4-FFF2-40B4-BE49-F238E27FC236}">
                <a16:creationId xmlns:a16="http://schemas.microsoft.com/office/drawing/2014/main" id="{6014C3D3-347A-4170-96CD-EA6120920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59788" y="3249828"/>
            <a:ext cx="324000" cy="324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18E3D96-764C-4F6A-AC27-E03BF98BEEEA}"/>
              </a:ext>
            </a:extLst>
          </p:cNvPr>
          <p:cNvSpPr txBox="1"/>
          <p:nvPr/>
        </p:nvSpPr>
        <p:spPr>
          <a:xfrm>
            <a:off x="3285283" y="2287509"/>
            <a:ext cx="28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badan ee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Cayilnaan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0AF80-2304-4325-B036-F44E516061AF}"/>
              </a:ext>
            </a:extLst>
          </p:cNvPr>
          <p:cNvSpPr/>
          <p:nvPr/>
        </p:nvSpPr>
        <p:spPr>
          <a:xfrm>
            <a:off x="6237431" y="3416039"/>
            <a:ext cx="2884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Firfircoonida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jirka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yaraan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daqiiqo</a:t>
            </a:r>
            <a:r>
              <a:rPr lang="en-GB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toddobaad</a:t>
            </a:r>
            <a:endParaRPr lang="en-GB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Run">
            <a:extLst>
              <a:ext uri="{FF2B5EF4-FFF2-40B4-BE49-F238E27FC236}">
                <a16:creationId xmlns:a16="http://schemas.microsoft.com/office/drawing/2014/main" id="{1AC6BB62-214E-4949-997D-57A24EC82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2945" y="3388044"/>
            <a:ext cx="432000" cy="432000"/>
          </a:xfrm>
          <a:prstGeom prst="rect">
            <a:avLst/>
          </a:prstGeom>
        </p:spPr>
      </p:pic>
      <p:pic>
        <p:nvPicPr>
          <p:cNvPr id="21" name="Graphic 20" descr="Child with balloon">
            <a:extLst>
              <a:ext uri="{FF2B5EF4-FFF2-40B4-BE49-F238E27FC236}">
                <a16:creationId xmlns:a16="http://schemas.microsoft.com/office/drawing/2014/main" id="{C4CD2654-37C5-4B77-83D9-78B371DE29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186692" y="1614991"/>
            <a:ext cx="981414" cy="956159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92E8850-7009-4C23-B785-3D12413F0928}"/>
              </a:ext>
            </a:extLst>
          </p:cNvPr>
          <p:cNvSpPr txBox="1"/>
          <p:nvPr/>
        </p:nvSpPr>
        <p:spPr>
          <a:xfrm>
            <a:off x="6366137" y="1128111"/>
            <a:ext cx="281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Saboolnimada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D6E9C66-E22E-447F-B9F8-1015EC8DA5DC}"/>
              </a:ext>
            </a:extLst>
          </p:cNvPr>
          <p:cNvSpPr txBox="1"/>
          <p:nvPr/>
        </p:nvSpPr>
        <p:spPr>
          <a:xfrm>
            <a:off x="6893995" y="1614991"/>
            <a:ext cx="17602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ka badan</a:t>
            </a:r>
          </a:p>
          <a:p>
            <a:pPr lvl="0" algn="ctr"/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10kiiba 8</a:t>
            </a:r>
          </a:p>
          <a:p>
            <a:pPr lvl="0" algn="ctr"/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ardayda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sabool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27A650F-8F45-4447-9236-5FE9413406A7}"/>
              </a:ext>
            </a:extLst>
          </p:cNvPr>
          <p:cNvSpPr txBox="1"/>
          <p:nvPr/>
        </p:nvSpPr>
        <p:spPr>
          <a:xfrm>
            <a:off x="3604056" y="1170571"/>
            <a:ext cx="255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Doorbido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kariyo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aphic 44" descr="Fork and knife">
            <a:extLst>
              <a:ext uri="{FF2B5EF4-FFF2-40B4-BE49-F238E27FC236}">
                <a16:creationId xmlns:a16="http://schemas.microsoft.com/office/drawing/2014/main" id="{DAA30FFE-6AB7-4E64-9895-8925A7C604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96255" y="1173341"/>
            <a:ext cx="432000" cy="432000"/>
          </a:xfrm>
          <a:prstGeom prst="rect">
            <a:avLst/>
          </a:prstGeom>
        </p:spPr>
      </p:pic>
      <p:pic>
        <p:nvPicPr>
          <p:cNvPr id="27" name="Graphic 26" descr="Pregnant lady">
            <a:extLst>
              <a:ext uri="{FF2B5EF4-FFF2-40B4-BE49-F238E27FC236}">
                <a16:creationId xmlns:a16="http://schemas.microsoft.com/office/drawing/2014/main" id="{4484CD53-799C-417A-BADE-7140547314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7551" y="2806274"/>
            <a:ext cx="566853" cy="566853"/>
          </a:xfrm>
          <a:prstGeom prst="rect">
            <a:avLst/>
          </a:prstGeom>
        </p:spPr>
      </p:pic>
      <p:pic>
        <p:nvPicPr>
          <p:cNvPr id="236" name="Graphic 235" descr="Needle">
            <a:extLst>
              <a:ext uri="{FF2B5EF4-FFF2-40B4-BE49-F238E27FC236}">
                <a16:creationId xmlns:a16="http://schemas.microsoft.com/office/drawing/2014/main" id="{7753FE8A-27A0-4248-8666-06B38442F6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84484" y="5627668"/>
            <a:ext cx="641171" cy="641171"/>
          </a:xfrm>
          <a:prstGeom prst="rect">
            <a:avLst/>
          </a:prstGeom>
        </p:spPr>
      </p:pic>
      <p:pic>
        <p:nvPicPr>
          <p:cNvPr id="13" name="Graphic 12" descr="Fruit bowl">
            <a:extLst>
              <a:ext uri="{FF2B5EF4-FFF2-40B4-BE49-F238E27FC236}">
                <a16:creationId xmlns:a16="http://schemas.microsoft.com/office/drawing/2014/main" id="{37D6A7FC-9F40-4368-BE55-76C2AEEAA07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04471" y="5292376"/>
            <a:ext cx="432000" cy="432000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id="{111315D0-5FD9-2447-B5CF-9C0A07AAC8C1}"/>
              </a:ext>
            </a:extLst>
          </p:cNvPr>
          <p:cNvSpPr/>
          <p:nvPr/>
        </p:nvSpPr>
        <p:spPr>
          <a:xfrm>
            <a:off x="7844867" y="4546924"/>
            <a:ext cx="1186691" cy="65740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/>
              <a:t>Xarumaha</a:t>
            </a:r>
            <a:r>
              <a:rPr lang="en-GB" sz="1000" dirty="0"/>
              <a:t> </a:t>
            </a:r>
            <a:r>
              <a:rPr lang="en-GB" sz="1000" dirty="0" err="1"/>
              <a:t>haweenka</a:t>
            </a:r>
            <a:r>
              <a:rPr lang="en-GB" sz="1000" dirty="0"/>
              <a:t> </a:t>
            </a:r>
            <a:r>
              <a:rPr lang="en-GB" sz="1000" dirty="0" err="1"/>
              <a:t>keliya</a:t>
            </a:r>
            <a:r>
              <a:rPr lang="en-GB" sz="1000" dirty="0"/>
              <a:t> </a:t>
            </a:r>
            <a:r>
              <a:rPr lang="en-GB" sz="1000" dirty="0" err="1"/>
              <a:t>oo</a:t>
            </a:r>
            <a:r>
              <a:rPr lang="en-GB" sz="1000" dirty="0"/>
              <a:t> </a:t>
            </a:r>
            <a:r>
              <a:rPr lang="en-GB" sz="1000" dirty="0" err="1"/>
              <a:t>tiro</a:t>
            </a:r>
            <a:r>
              <a:rPr lang="en-GB" sz="1000" dirty="0"/>
              <a:t> yar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BC41635-04AC-1F41-BC11-A184BD336E6F}"/>
              </a:ext>
            </a:extLst>
          </p:cNvPr>
          <p:cNvSpPr/>
          <p:nvPr/>
        </p:nvSpPr>
        <p:spPr>
          <a:xfrm>
            <a:off x="7896718" y="5251245"/>
            <a:ext cx="1180026" cy="504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/>
              <a:t>Cadaadis</a:t>
            </a:r>
            <a:r>
              <a:rPr lang="en-GB" sz="1000" dirty="0"/>
              <a:t> </a:t>
            </a:r>
            <a:r>
              <a:rPr lang="en-GB" sz="1000" dirty="0" err="1"/>
              <a:t>dhaqaale</a:t>
            </a:r>
            <a:endParaRPr lang="en-GB" sz="10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FE10ED3-7DBA-2A4C-A9EC-25C52D960641}"/>
              </a:ext>
            </a:extLst>
          </p:cNvPr>
          <p:cNvSpPr/>
          <p:nvPr/>
        </p:nvSpPr>
        <p:spPr>
          <a:xfrm>
            <a:off x="7912681" y="5802160"/>
            <a:ext cx="1180026" cy="66221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Dharka la kala dooran karo oo tiro yar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73FB3A5-4771-1C48-9A6F-AA3229BB6A50}"/>
              </a:ext>
            </a:extLst>
          </p:cNvPr>
          <p:cNvSpPr txBox="1"/>
          <p:nvPr/>
        </p:nvSpPr>
        <p:spPr>
          <a:xfrm>
            <a:off x="9941042" y="3479005"/>
            <a:ext cx="132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Cayilnaan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3">
            <a:extLst>
              <a:ext uri="{FF2B5EF4-FFF2-40B4-BE49-F238E27FC236}">
                <a16:creationId xmlns:a16="http://schemas.microsoft.com/office/drawing/2014/main" id="{655A03F0-0EBC-4E47-9472-14329258170B}"/>
              </a:ext>
            </a:extLst>
          </p:cNvPr>
          <p:cNvSpPr txBox="1"/>
          <p:nvPr/>
        </p:nvSpPr>
        <p:spPr>
          <a:xfrm>
            <a:off x="1868410" y="170770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Taariikhda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US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Picture 40">
            <a:extLst>
              <a:ext uri="{FF2B5EF4-FFF2-40B4-BE49-F238E27FC236}">
                <a16:creationId xmlns:a16="http://schemas.microsoft.com/office/drawing/2014/main" id="{A3A07EF7-8B48-DA41-B0BF-23D51D95764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151" name="TextBox 41">
            <a:extLst>
              <a:ext uri="{FF2B5EF4-FFF2-40B4-BE49-F238E27FC236}">
                <a16:creationId xmlns:a16="http://schemas.microsoft.com/office/drawing/2014/main" id="{ECDE6B0E-5D74-544B-8090-97D080A1D72E}"/>
              </a:ext>
            </a:extLst>
          </p:cNvPr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Caafimaadka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Dadweynaha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Abriil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FFBDB-89E5-2C4F-AD34-F1C8C25AC5A3}"/>
              </a:ext>
            </a:extLst>
          </p:cNvPr>
          <p:cNvSpPr txBox="1"/>
          <p:nvPr/>
        </p:nvSpPr>
        <p:spPr>
          <a:xfrm>
            <a:off x="11196908" y="1187111"/>
            <a:ext cx="9020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guud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</a:p>
          <a:p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Birmingham</a:t>
            </a:r>
            <a:endParaRPr lang="en-GB" sz="8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DD672-3659-854D-AD78-F2E170F17DEE}"/>
              </a:ext>
            </a:extLst>
          </p:cNvPr>
          <p:cNvSpPr txBox="1"/>
          <p:nvPr/>
        </p:nvSpPr>
        <p:spPr>
          <a:xfrm>
            <a:off x="10021582" y="1186171"/>
            <a:ext cx="78802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  <a:r>
              <a:rPr lang="en-GB" sz="10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ee Birmingham</a:t>
            </a:r>
            <a:endParaRPr lang="en-GB" sz="800" b="1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053DF-1628-4049-B174-58ACF0BE0A77}"/>
              </a:ext>
            </a:extLst>
          </p:cNvPr>
          <p:cNvSpPr txBox="1"/>
          <p:nvPr/>
        </p:nvSpPr>
        <p:spPr>
          <a:xfrm>
            <a:off x="9354831" y="3697451"/>
            <a:ext cx="26119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Cilmibaaris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muuqaal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ballaaran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doortaan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ilmaha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mid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qaba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dhigo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waalidiinta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jeeda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kooxaha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jinsiyadaha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kale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Waalidiinta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dhammaantood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hore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maqlin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talada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maalintii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dawladda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6D7FB-53D0-FA48-8595-6E794A8F3F1A}"/>
              </a:ext>
            </a:extLst>
          </p:cNvPr>
          <p:cNvSpPr txBox="1"/>
          <p:nvPr/>
        </p:nvSpPr>
        <p:spPr>
          <a:xfrm>
            <a:off x="4237146" y="2595286"/>
            <a:ext cx="167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Maraykan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tusiyaha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dhexe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24 u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ahaa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ragga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; 61% ka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qaybqaateyaasha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lahaa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culays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siyaado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cayilnaa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27%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cayilnaa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4" name="Graphic 93" descr="Woman">
            <a:extLst>
              <a:ext uri="{FF2B5EF4-FFF2-40B4-BE49-F238E27FC236}">
                <a16:creationId xmlns:a16="http://schemas.microsoft.com/office/drawing/2014/main" id="{84FA1D7A-4C19-7F47-BDC5-8FF82AB65D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02912" y="4200158"/>
            <a:ext cx="553278" cy="55327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C51E20B-9876-2D45-992C-A4246DE9D402}"/>
              </a:ext>
            </a:extLst>
          </p:cNvPr>
          <p:cNvSpPr txBox="1"/>
          <p:nvPr/>
        </p:nvSpPr>
        <p:spPr>
          <a:xfrm>
            <a:off x="3269376" y="3756756"/>
            <a:ext cx="2851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&gt; 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2EB63-A884-234D-9705-4ACC65ED8B5D}"/>
              </a:ext>
            </a:extLst>
          </p:cNvPr>
          <p:cNvSpPr txBox="1"/>
          <p:nvPr/>
        </p:nvSpPr>
        <p:spPr>
          <a:xfrm>
            <a:off x="7858300" y="4069151"/>
            <a:ext cx="1249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Carqaladaha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firfircoonida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jirka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 mid ah: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2C2FA-3147-6A46-897F-31953B7B133D}"/>
              </a:ext>
            </a:extLst>
          </p:cNvPr>
          <p:cNvSpPr txBox="1"/>
          <p:nvPr/>
        </p:nvSpPr>
        <p:spPr>
          <a:xfrm>
            <a:off x="6371192" y="4278967"/>
            <a:ext cx="129137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Haweenka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ahayd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firfircoonida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dhacday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</a:t>
            </a:r>
          </a:p>
          <a:p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firfircooni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badnaayeen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intii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aanay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haajirin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1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utoShape 21" descr="End of life care preferences of Bangladeshis in Oldham" title="Text box">
            <a:extLst>
              <a:ext uri="{FF2B5EF4-FFF2-40B4-BE49-F238E27FC236}">
                <a16:creationId xmlns:a16="http://schemas.microsoft.com/office/drawing/2014/main" id="{D58F826A-3E5A-4206-8F31-A2F9E64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70679" y="2679261"/>
            <a:ext cx="2652573" cy="193658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7" name="AutoShape 21" descr="Dementia care in Bangladeshis" title="Text box">
            <a:extLst>
              <a:ext uri="{FF2B5EF4-FFF2-40B4-BE49-F238E27FC236}">
                <a16:creationId xmlns:a16="http://schemas.microsoft.com/office/drawing/2014/main" id="{A0FF277E-2E8B-47EB-B5C5-055952CAB2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61978" y="1167813"/>
            <a:ext cx="2661274" cy="143493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5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9543C978-5858-4422-B583-85CCA8494A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8618" y="5321999"/>
            <a:ext cx="2896027" cy="142405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09" name="AutoShape 5" descr="Employment rates of Bangladeshis" title="Text box">
            <a:extLst>
              <a:ext uri="{FF2B5EF4-FFF2-40B4-BE49-F238E27FC236}">
                <a16:creationId xmlns:a16="http://schemas.microsoft.com/office/drawing/2014/main" id="{D8446339-C926-48C9-B73D-49E256E080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5754" y="5742159"/>
            <a:ext cx="2901403" cy="1000755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Shaqada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waxbarashada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fiican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Dhawr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Soo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256380" y="777309"/>
            <a:ext cx="55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Gaboobista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Dhimashada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dhibaatada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</a:t>
            </a:r>
          </a:p>
        </p:txBody>
      </p:sp>
      <p:sp>
        <p:nvSpPr>
          <p:cNvPr id="206" name="AutoShape 20" descr="Cancer screening rates of Bangladeshis versus other ethnic groups" title="Text box">
            <a:extLst>
              <a:ext uri="{FF2B5EF4-FFF2-40B4-BE49-F238E27FC236}">
                <a16:creationId xmlns:a16="http://schemas.microsoft.com/office/drawing/2014/main" id="{D5317164-6854-44AF-B6F1-C345921FED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1192" y="1175295"/>
            <a:ext cx="2904313" cy="2666312"/>
          </a:xfrm>
          <a:prstGeom prst="rect">
            <a:avLst/>
          </a:prstGeom>
          <a:solidFill>
            <a:srgbClr val="EBEBEB"/>
          </a:solidFill>
        </p:spPr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57DC167B-A414-47E8-8388-D8FFEBD9F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71444" y="1167813"/>
            <a:ext cx="2769371" cy="2567305"/>
            <a:chOff x="0" y="1"/>
            <a:chExt cx="2019979" cy="2330361"/>
          </a:xfrm>
        </p:grpSpPr>
        <p:sp>
          <p:nvSpPr>
            <p:cNvPr id="245" name="AutoShape 5">
              <a:extLst>
                <a:ext uri="{FF2B5EF4-FFF2-40B4-BE49-F238E27FC236}">
                  <a16:creationId xmlns:a16="http://schemas.microsoft.com/office/drawing/2014/main" id="{5F104CFD-81E3-46BE-838D-63D313084F97}"/>
                </a:ext>
              </a:extLst>
            </p:cNvPr>
            <p:cNvSpPr/>
            <p:nvPr/>
          </p:nvSpPr>
          <p:spPr>
            <a:xfrm>
              <a:off x="0" y="1"/>
              <a:ext cx="2019300" cy="96074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246" name="AutoShape 6">
              <a:extLst>
                <a:ext uri="{FF2B5EF4-FFF2-40B4-BE49-F238E27FC236}">
                  <a16:creationId xmlns:a16="http://schemas.microsoft.com/office/drawing/2014/main" id="{2927050F-004A-4013-BBD1-434C4E406FB5}"/>
                </a:ext>
              </a:extLst>
            </p:cNvPr>
            <p:cNvSpPr/>
            <p:nvPr/>
          </p:nvSpPr>
          <p:spPr>
            <a:xfrm>
              <a:off x="679" y="1028020"/>
              <a:ext cx="2019300" cy="1302342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8" name="AutoShape 5" descr="COPD research in Bangladeshis" title="Text box ">
            <a:extLst>
              <a:ext uri="{FF2B5EF4-FFF2-40B4-BE49-F238E27FC236}">
                <a16:creationId xmlns:a16="http://schemas.microsoft.com/office/drawing/2014/main" id="{CD987A94-75A3-4EDA-8595-33E5214FF2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77155" y="3861376"/>
            <a:ext cx="2768400" cy="2893909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pPr algn="ctr"/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AutoShape 5" descr="Level 5 qualification rates of Bangladeshis versus national averages" title="Text box">
            <a:extLst>
              <a:ext uri="{FF2B5EF4-FFF2-40B4-BE49-F238E27FC236}">
                <a16:creationId xmlns:a16="http://schemas.microsoft.com/office/drawing/2014/main" id="{269C17D5-44FC-4D20-98B7-E8F3CC1883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7157" y="1175294"/>
            <a:ext cx="2880000" cy="2099420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124E4-67B1-4329-9F64-BD075A3BC884}"/>
              </a:ext>
            </a:extLst>
          </p:cNvPr>
          <p:cNvSpPr txBox="1"/>
          <p:nvPr/>
        </p:nvSpPr>
        <p:spPr>
          <a:xfrm>
            <a:off x="1124213" y="1115816"/>
            <a:ext cx="108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 GCSE </a:t>
            </a:r>
            <a:b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A* - C </a:t>
            </a:r>
          </a:p>
        </p:txBody>
      </p: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1CC0938B-995C-42EC-8EAA-4DFDCB48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589" y="1151193"/>
            <a:ext cx="432000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CD207-52E2-4AF4-AC04-2A9DC05E9F20}"/>
              </a:ext>
            </a:extLst>
          </p:cNvPr>
          <p:cNvSpPr txBox="1"/>
          <p:nvPr/>
        </p:nvSpPr>
        <p:spPr>
          <a:xfrm>
            <a:off x="267157" y="1428542"/>
            <a:ext cx="28430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Sanadkii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GB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wiilasha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FSM ee Birmingham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5+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shahaado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GCSE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A*-C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Ingiriisiga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Xisaabtu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hoosaysa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magaalada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(60%). </a:t>
            </a:r>
          </a:p>
          <a:p>
            <a:pPr lvl="0" algn="ctr"/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Gabdhaha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natiijo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fiicnaa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wiilasha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kooxaha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jinsiyadaha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gabdhaha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FSM ay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natiijo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fiicnaayeen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wiilasha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cuntada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FSM (</a:t>
            </a:r>
            <a:r>
              <a:rPr lang="en-GB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5+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shahaado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GCSE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A*-C, la mid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magaalada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8" name="Graphic 7" descr="Diploma roll">
            <a:extLst>
              <a:ext uri="{FF2B5EF4-FFF2-40B4-BE49-F238E27FC236}">
                <a16:creationId xmlns:a16="http://schemas.microsoft.com/office/drawing/2014/main" id="{0B8A8B12-54C5-4A41-AF6B-BC624CE9E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3893" y="2997000"/>
            <a:ext cx="432000" cy="432000"/>
          </a:xfrm>
          <a:prstGeom prst="rect">
            <a:avLst/>
          </a:prstGeom>
        </p:spPr>
      </p:pic>
      <p:sp>
        <p:nvSpPr>
          <p:cNvPr id="37" name="AutoShape 5" descr="Economic activity of Bangladeshis versus Birmingham averages" title="Text box">
            <a:extLst>
              <a:ext uri="{FF2B5EF4-FFF2-40B4-BE49-F238E27FC236}">
                <a16:creationId xmlns:a16="http://schemas.microsoft.com/office/drawing/2014/main" id="{CDF3FD95-3A46-411E-B468-4D4B55D05C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4719" y="3360759"/>
            <a:ext cx="2901403" cy="1197254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A569E9-5A69-461B-ABCA-45EE4217D90A}"/>
              </a:ext>
            </a:extLst>
          </p:cNvPr>
          <p:cNvSpPr txBox="1"/>
          <p:nvPr/>
        </p:nvSpPr>
        <p:spPr>
          <a:xfrm>
            <a:off x="368748" y="3377844"/>
            <a:ext cx="2759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Dhaqdhaqaaq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la’aan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maaliyad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EE36FF-4D4E-4B6E-B645-00835212DF91}"/>
              </a:ext>
            </a:extLst>
          </p:cNvPr>
          <p:cNvSpPr txBox="1"/>
          <p:nvPr/>
        </p:nvSpPr>
        <p:spPr>
          <a:xfrm>
            <a:off x="1113054" y="3691655"/>
            <a:ext cx="59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AutoShape 5" descr="Overcrowding rates of Bangladeshis" title="Text box">
            <a:extLst>
              <a:ext uri="{FF2B5EF4-FFF2-40B4-BE49-F238E27FC236}">
                <a16:creationId xmlns:a16="http://schemas.microsoft.com/office/drawing/2014/main" id="{A93A69AC-A446-4B2B-A1ED-A4EA2C79C1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4719" y="4644058"/>
            <a:ext cx="2902259" cy="1021176"/>
          </a:xfrm>
          <a:prstGeom prst="rect">
            <a:avLst/>
          </a:prstGeom>
          <a:solidFill>
            <a:srgbClr val="DCDCDC"/>
          </a:solidFill>
        </p:spPr>
      </p:sp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A7B1C9F4-91BD-4077-9DE5-47FDCB286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793" y="5263337"/>
            <a:ext cx="377796" cy="377796"/>
          </a:xfrm>
          <a:prstGeom prst="rect">
            <a:avLst/>
          </a:prstGeom>
        </p:spPr>
      </p:pic>
      <p:pic>
        <p:nvPicPr>
          <p:cNvPr id="14" name="Graphic 13" descr="Family with boy">
            <a:extLst>
              <a:ext uri="{FF2B5EF4-FFF2-40B4-BE49-F238E27FC236}">
                <a16:creationId xmlns:a16="http://schemas.microsoft.com/office/drawing/2014/main" id="{D7DC3693-8CCD-4C1E-B62F-1A558127E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988" y="4817683"/>
            <a:ext cx="432000" cy="432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F0F2899-4418-410F-ACC8-D23829E55FE8}"/>
              </a:ext>
            </a:extLst>
          </p:cNvPr>
          <p:cNvSpPr txBox="1"/>
          <p:nvPr/>
        </p:nvSpPr>
        <p:spPr>
          <a:xfrm>
            <a:off x="976851" y="4905670"/>
            <a:ext cx="21904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Buuxdhaafa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dhibaato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reerka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leh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afar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xubin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inkastoo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yihiin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lix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qof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ama in ka badan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469CCD-A2DB-4D6D-8D6B-8A5509DBA1B9}"/>
              </a:ext>
            </a:extLst>
          </p:cNvPr>
          <p:cNvSpPr txBox="1"/>
          <p:nvPr/>
        </p:nvSpPr>
        <p:spPr>
          <a:xfrm>
            <a:off x="235601" y="4646951"/>
            <a:ext cx="2865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Buuxdhaaf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4A15D3-4FC2-4219-A2A3-FFE4798C515E}"/>
              </a:ext>
            </a:extLst>
          </p:cNvPr>
          <p:cNvSpPr txBox="1"/>
          <p:nvPr/>
        </p:nvSpPr>
        <p:spPr>
          <a:xfrm>
            <a:off x="257042" y="5765447"/>
            <a:ext cx="2496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10kiiba 1 </a:t>
            </a:r>
            <a:r>
              <a:rPr lang="en-GB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GB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shaqo</a:t>
            </a:r>
            <a:r>
              <a:rPr lang="en-GB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waqti</a:t>
            </a:r>
            <a:r>
              <a:rPr lang="en-GB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buuxa</a:t>
            </a:r>
            <a:endParaRPr lang="en-GB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848CC-0485-4145-A407-95B78C1ABA3A}"/>
              </a:ext>
            </a:extLst>
          </p:cNvPr>
          <p:cNvSpPr txBox="1"/>
          <p:nvPr/>
        </p:nvSpPr>
        <p:spPr>
          <a:xfrm>
            <a:off x="262184" y="6078716"/>
            <a:ext cx="18453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Ka mid ah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sicirrada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tirada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shaqada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waddanka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tobankiiba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uun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shaqo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waqti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buuxa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2943A-6B7F-48F0-981C-95D50A91F491}"/>
              </a:ext>
            </a:extLst>
          </p:cNvPr>
          <p:cNvSpPr txBox="1"/>
          <p:nvPr/>
        </p:nvSpPr>
        <p:spPr>
          <a:xfrm>
            <a:off x="3236318" y="1160694"/>
            <a:ext cx="284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Baarista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Kansarka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c 22" descr="Doctor">
            <a:extLst>
              <a:ext uri="{FF2B5EF4-FFF2-40B4-BE49-F238E27FC236}">
                <a16:creationId xmlns:a16="http://schemas.microsoft.com/office/drawing/2014/main" id="{1B571365-02BF-418B-9B98-F80FD4A82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86697" y="1492314"/>
            <a:ext cx="1061829" cy="106182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7487E886-388E-4201-B11B-8A4CF47726AC}"/>
              </a:ext>
            </a:extLst>
          </p:cNvPr>
          <p:cNvSpPr txBox="1"/>
          <p:nvPr/>
        </p:nvSpPr>
        <p:spPr>
          <a:xfrm>
            <a:off x="3940630" y="5397473"/>
            <a:ext cx="148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Qaaxada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(TB)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811989-13F2-40B5-8CBA-B9DC80669D09}"/>
              </a:ext>
            </a:extLst>
          </p:cNvPr>
          <p:cNvSpPr txBox="1"/>
          <p:nvPr/>
        </p:nvSpPr>
        <p:spPr>
          <a:xfrm>
            <a:off x="3267728" y="5604141"/>
            <a:ext cx="2896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jinsiyadda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mid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kuwa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TB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Qaybta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dhashay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TB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jooga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meeldhexaad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dhexeeyaan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gelitaanka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ilaa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ogaysiinta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markii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yimid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82ADC-AA10-463F-9C0A-8824E9D758CB}"/>
              </a:ext>
            </a:extLst>
          </p:cNvPr>
          <p:cNvSpPr txBox="1"/>
          <p:nvPr/>
        </p:nvSpPr>
        <p:spPr>
          <a:xfrm>
            <a:off x="6844409" y="1352832"/>
            <a:ext cx="2221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Arial"/>
                <a:cs typeface="Arial"/>
              </a:rPr>
              <a:t>Daraasad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lagu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qabtay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Maraykanka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lagu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ogaaday</a:t>
            </a:r>
            <a:r>
              <a:rPr lang="en-GB" sz="900" dirty="0">
                <a:latin typeface="Arial"/>
                <a:cs typeface="Arial"/>
              </a:rPr>
              <a:t> in </a:t>
            </a:r>
            <a:r>
              <a:rPr lang="en-GB" sz="900" dirty="0" err="1">
                <a:latin typeface="Arial"/>
                <a:cs typeface="Arial"/>
              </a:rPr>
              <a:t>cudurka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gulukoosku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uu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aad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ugu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sii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badan </a:t>
            </a:r>
            <a:r>
              <a:rPr lang="en-GB" sz="900" dirty="0" err="1">
                <a:latin typeface="Arial"/>
                <a:cs typeface="Arial"/>
              </a:rPr>
              <a:t>yahay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bukaannada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marka</a:t>
            </a:r>
            <a:r>
              <a:rPr lang="en-GB" sz="900" dirty="0">
                <a:latin typeface="Arial"/>
                <a:cs typeface="Arial"/>
              </a:rPr>
              <a:t> loo </a:t>
            </a:r>
            <a:r>
              <a:rPr lang="en-GB" sz="900" dirty="0" err="1">
                <a:latin typeface="Arial"/>
                <a:cs typeface="Arial"/>
              </a:rPr>
              <a:t>barbar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dhigo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bukaannada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aanan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Soomaali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ahayn</a:t>
            </a:r>
            <a:r>
              <a:rPr lang="en-GB" sz="900" dirty="0">
                <a:latin typeface="Arial"/>
                <a:cs typeface="Arial"/>
              </a:rPr>
              <a:t> (12.1% ka </a:t>
            </a:r>
            <a:r>
              <a:rPr lang="en-GB" sz="900" dirty="0" err="1">
                <a:latin typeface="Arial"/>
                <a:cs typeface="Arial"/>
              </a:rPr>
              <a:t>soo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horjeedda</a:t>
            </a:r>
            <a:r>
              <a:rPr lang="en-GB" sz="900" dirty="0">
                <a:latin typeface="Arial"/>
                <a:cs typeface="Arial"/>
              </a:rPr>
              <a:t> 5.3%).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EFA39-031B-4689-A688-37DA50AF7583}"/>
              </a:ext>
            </a:extLst>
          </p:cNvPr>
          <p:cNvSpPr txBox="1"/>
          <p:nvPr/>
        </p:nvSpPr>
        <p:spPr>
          <a:xfrm>
            <a:off x="6265878" y="2233336"/>
            <a:ext cx="27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12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wadnaha</a:t>
            </a:r>
            <a:r>
              <a:rPr lang="en-GB" sz="12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12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halbowleyaasha</a:t>
            </a:r>
            <a:endParaRPr lang="en-GB" sz="12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770C3F-D059-4501-9F1E-732DD02191EF}"/>
              </a:ext>
            </a:extLst>
          </p:cNvPr>
          <p:cNvSpPr txBox="1"/>
          <p:nvPr/>
        </p:nvSpPr>
        <p:spPr>
          <a:xfrm>
            <a:off x="6298979" y="2558985"/>
            <a:ext cx="271337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00" dirty="0" err="1">
                <a:latin typeface="Arial"/>
                <a:cs typeface="Arial"/>
              </a:rPr>
              <a:t>Cilmibaaris</a:t>
            </a:r>
            <a:r>
              <a:rPr lang="en-GB" sz="900" dirty="0">
                <a:latin typeface="Arial"/>
                <a:cs typeface="Arial"/>
              </a:rPr>
              <a:t> ka timid Finland </a:t>
            </a:r>
            <a:r>
              <a:rPr lang="en-GB" sz="900" dirty="0" err="1">
                <a:latin typeface="Arial"/>
                <a:cs typeface="Arial"/>
              </a:rPr>
              <a:t>ayaa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lagu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ogaaday</a:t>
            </a:r>
            <a:r>
              <a:rPr lang="en-GB" sz="900" dirty="0">
                <a:latin typeface="Arial"/>
                <a:cs typeface="Arial"/>
              </a:rPr>
              <a:t> in 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ragga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Soomaali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si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ka yar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looga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filayo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latin typeface="Arial"/>
                <a:cs typeface="Arial"/>
              </a:rPr>
              <a:t>in ay </a:t>
            </a:r>
            <a:r>
              <a:rPr lang="en-GB" sz="900" dirty="0" err="1">
                <a:latin typeface="Arial"/>
                <a:cs typeface="Arial"/>
              </a:rPr>
              <a:t>yeeshaan</a:t>
            </a:r>
            <a:r>
              <a:rPr lang="en-GB" sz="900" dirty="0">
                <a:latin typeface="Arial"/>
                <a:cs typeface="Arial"/>
              </a:rPr>
              <a:t> in ka badan </a:t>
            </a:r>
            <a:r>
              <a:rPr lang="en-GB" sz="900" dirty="0" err="1">
                <a:latin typeface="Arial"/>
                <a:cs typeface="Arial"/>
              </a:rPr>
              <a:t>hal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arrin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oo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halis</a:t>
            </a:r>
            <a:r>
              <a:rPr lang="en-GB" sz="900" dirty="0">
                <a:latin typeface="Arial"/>
                <a:cs typeface="Arial"/>
              </a:rPr>
              <a:t> ka </a:t>
            </a:r>
            <a:r>
              <a:rPr lang="en-GB" sz="900" dirty="0" err="1">
                <a:latin typeface="Arial"/>
                <a:cs typeface="Arial"/>
              </a:rPr>
              <a:t>keenta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wadnaha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halbowleyaasha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marka</a:t>
            </a:r>
            <a:r>
              <a:rPr lang="en-GB" sz="900" dirty="0">
                <a:latin typeface="Arial"/>
                <a:cs typeface="Arial"/>
              </a:rPr>
              <a:t> loo </a:t>
            </a:r>
            <a:r>
              <a:rPr lang="en-GB" sz="900" dirty="0" err="1">
                <a:latin typeface="Arial"/>
                <a:cs typeface="Arial"/>
              </a:rPr>
              <a:t>eego</a:t>
            </a:r>
            <a:r>
              <a:rPr lang="en-GB" sz="900" dirty="0">
                <a:latin typeface="Arial"/>
                <a:cs typeface="Arial"/>
              </a:rPr>
              <a:t> ragga </a:t>
            </a:r>
            <a:r>
              <a:rPr lang="en-GB" sz="900" dirty="0" err="1">
                <a:latin typeface="Arial"/>
                <a:cs typeface="Arial"/>
              </a:rPr>
              <a:t>shacabka</a:t>
            </a:r>
            <a:r>
              <a:rPr lang="en-GB" sz="900" dirty="0">
                <a:latin typeface="Arial"/>
                <a:cs typeface="Arial"/>
              </a:rPr>
              <a:t> Finland ee </a:t>
            </a:r>
            <a:r>
              <a:rPr lang="en-GB" sz="900" dirty="0" err="1">
                <a:latin typeface="Arial"/>
                <a:cs typeface="Arial"/>
              </a:rPr>
              <a:t>guud</a:t>
            </a:r>
            <a:r>
              <a:rPr lang="en-GB" sz="900" dirty="0">
                <a:latin typeface="Arial"/>
                <a:cs typeface="Arial"/>
              </a:rPr>
              <a:t>. </a:t>
            </a:r>
            <a:r>
              <a:rPr lang="en-GB" sz="900" dirty="0" err="1">
                <a:latin typeface="Arial"/>
                <a:cs typeface="Arial"/>
              </a:rPr>
              <a:t>Dhanka</a:t>
            </a:r>
            <a:r>
              <a:rPr lang="en-GB" sz="900" dirty="0">
                <a:latin typeface="Arial"/>
                <a:cs typeface="Arial"/>
              </a:rPr>
              <a:t> kale,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haweenka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Soomaali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ayaa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ka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filasho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/>
                <a:cs typeface="Arial"/>
              </a:rPr>
              <a:t>badnaa</a:t>
            </a:r>
            <a:r>
              <a:rPr lang="en-GB" sz="9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latin typeface="Arial"/>
                <a:cs typeface="Arial"/>
              </a:rPr>
              <a:t>in </a:t>
            </a:r>
            <a:br>
              <a:rPr lang="en-GB" sz="900" dirty="0">
                <a:latin typeface="Arial"/>
                <a:cs typeface="Arial"/>
              </a:rPr>
            </a:br>
            <a:r>
              <a:rPr lang="en-GB" sz="900" dirty="0">
                <a:latin typeface="Arial"/>
                <a:cs typeface="Arial"/>
              </a:rPr>
              <a:t>ay </a:t>
            </a:r>
            <a:r>
              <a:rPr lang="en-GB" sz="900" dirty="0" err="1">
                <a:latin typeface="Arial"/>
                <a:cs typeface="Arial"/>
              </a:rPr>
              <a:t>yeeshaan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labo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arrin</a:t>
            </a:r>
            <a:r>
              <a:rPr lang="en-GB" sz="900" dirty="0">
                <a:latin typeface="Arial"/>
                <a:cs typeface="Arial"/>
              </a:rPr>
              <a:t> ama in ka badan </a:t>
            </a:r>
            <a:r>
              <a:rPr lang="en-GB" sz="900" dirty="0" err="1">
                <a:latin typeface="Arial"/>
                <a:cs typeface="Arial"/>
              </a:rPr>
              <a:t>oo</a:t>
            </a:r>
            <a:r>
              <a:rPr lang="en-GB" sz="900" dirty="0">
                <a:latin typeface="Arial"/>
                <a:cs typeface="Arial"/>
              </a:rPr>
              <a:t> </a:t>
            </a:r>
            <a:br>
              <a:rPr lang="en-GB" sz="900" dirty="0">
                <a:latin typeface="Arial"/>
                <a:cs typeface="Arial"/>
              </a:rPr>
            </a:br>
            <a:r>
              <a:rPr lang="en-GB" sz="900" dirty="0" err="1">
                <a:latin typeface="Arial"/>
                <a:cs typeface="Arial"/>
              </a:rPr>
              <a:t>halis</a:t>
            </a:r>
            <a:r>
              <a:rPr lang="en-GB" sz="900" dirty="0">
                <a:latin typeface="Arial"/>
                <a:cs typeface="Arial"/>
              </a:rPr>
              <a:t> ka </a:t>
            </a:r>
            <a:r>
              <a:rPr lang="en-GB" sz="900" dirty="0" err="1">
                <a:latin typeface="Arial"/>
                <a:cs typeface="Arial"/>
              </a:rPr>
              <a:t>keena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wadnaha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iyo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halbowleyaasha</a:t>
            </a:r>
            <a:r>
              <a:rPr lang="en-GB" sz="900" dirty="0">
                <a:latin typeface="Arial"/>
                <a:cs typeface="Arial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0F8F8-13CC-417E-A132-6C6E1D46AAC7}"/>
              </a:ext>
            </a:extLst>
          </p:cNvPr>
          <p:cNvSpPr txBox="1"/>
          <p:nvPr/>
        </p:nvSpPr>
        <p:spPr>
          <a:xfrm>
            <a:off x="6275395" y="4688024"/>
            <a:ext cx="2700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Tirakoobyo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COPD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xirmista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sanbabbadu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Cilmibaaris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dabadheeraad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Itoobiya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shaaciyey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saamaynta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leedahay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shaqada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sanbabbada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habboonaan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shaaciyey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cuneyaasha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intooda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badan,</a:t>
            </a:r>
          </a:p>
          <a:p>
            <a:pPr algn="ctr"/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40.1%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lahaa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muuqaallada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cudurrada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ciriiriga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sanbabbada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5818E-630A-4443-A11C-DD6BE1289700}"/>
              </a:ext>
            </a:extLst>
          </p:cNvPr>
          <p:cNvSpPr txBox="1"/>
          <p:nvPr/>
        </p:nvSpPr>
        <p:spPr>
          <a:xfrm>
            <a:off x="6618567" y="3849054"/>
            <a:ext cx="2446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xirmista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sanbabbada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dabadheeraadka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(COPD)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A9315A8-B515-40A1-8624-9A0A42B214C2}"/>
              </a:ext>
            </a:extLst>
          </p:cNvPr>
          <p:cNvSpPr txBox="1"/>
          <p:nvPr/>
        </p:nvSpPr>
        <p:spPr>
          <a:xfrm>
            <a:off x="9449919" y="2819075"/>
            <a:ext cx="237333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Maraykan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doorbidaan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waayeelkood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koriya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carruurtuna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waalidiinta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gaboobaan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qorshaha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daawayn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suurtogeliyo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carruurta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daryeelaan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geeri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dhow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waayeelka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isbitaal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jiifka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dheer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dejinta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xarunta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xannaanaynta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daryeelka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dhammaadka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nolosha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D67D2-3843-49A8-9F5B-54700EC1BB1B}"/>
              </a:ext>
            </a:extLst>
          </p:cNvPr>
          <p:cNvSpPr txBox="1"/>
          <p:nvPr/>
        </p:nvSpPr>
        <p:spPr>
          <a:xfrm>
            <a:off x="10838477" y="1260681"/>
            <a:ext cx="104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Asaasaqa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28F3A05-C3D2-4FF6-A062-843EB69915A1}"/>
              </a:ext>
            </a:extLst>
          </p:cNvPr>
          <p:cNvSpPr txBox="1"/>
          <p:nvPr/>
        </p:nvSpPr>
        <p:spPr>
          <a:xfrm>
            <a:off x="9425189" y="2636944"/>
            <a:ext cx="213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Dhammaadka</a:t>
            </a:r>
            <a:r>
              <a:rPr lang="en-GB" sz="14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Nolosha</a:t>
            </a:r>
            <a:endParaRPr lang="en-GB" sz="14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Heart organ">
            <a:extLst>
              <a:ext uri="{FF2B5EF4-FFF2-40B4-BE49-F238E27FC236}">
                <a16:creationId xmlns:a16="http://schemas.microsoft.com/office/drawing/2014/main" id="{C968B79B-2394-404F-917F-3FFC30D0E7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40144" y="3322624"/>
            <a:ext cx="402638" cy="402638"/>
          </a:xfrm>
          <a:prstGeom prst="rect">
            <a:avLst/>
          </a:prstGeom>
        </p:spPr>
      </p:pic>
      <p:pic>
        <p:nvPicPr>
          <p:cNvPr id="242" name="Graphic 241" descr="Brain">
            <a:extLst>
              <a:ext uri="{FF2B5EF4-FFF2-40B4-BE49-F238E27FC236}">
                <a16:creationId xmlns:a16="http://schemas.microsoft.com/office/drawing/2014/main" id="{CA7DE566-A608-4BA8-B594-184D8F3BEA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13963" y="1481280"/>
            <a:ext cx="816656" cy="816656"/>
          </a:xfrm>
          <a:prstGeom prst="rect">
            <a:avLst/>
          </a:prstGeom>
        </p:spPr>
      </p:pic>
      <p:pic>
        <p:nvPicPr>
          <p:cNvPr id="247" name="Graphic 246" descr="Man with cane">
            <a:extLst>
              <a:ext uri="{FF2B5EF4-FFF2-40B4-BE49-F238E27FC236}">
                <a16:creationId xmlns:a16="http://schemas.microsoft.com/office/drawing/2014/main" id="{89399D7F-23C4-47B6-AC53-FCD50B0C3F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41868" y="3760177"/>
            <a:ext cx="892863" cy="892863"/>
          </a:xfrm>
          <a:prstGeom prst="rect">
            <a:avLst/>
          </a:prstGeom>
        </p:spPr>
      </p:pic>
      <p:pic>
        <p:nvPicPr>
          <p:cNvPr id="104" name="Graphic 103" descr="Man">
            <a:extLst>
              <a:ext uri="{FF2B5EF4-FFF2-40B4-BE49-F238E27FC236}">
                <a16:creationId xmlns:a16="http://schemas.microsoft.com/office/drawing/2014/main" id="{9D59D871-5A66-9B4D-AB2B-A55D1EAC41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05262" y="3691670"/>
            <a:ext cx="324000" cy="324000"/>
          </a:xfrm>
          <a:prstGeom prst="rect">
            <a:avLst/>
          </a:prstGeom>
        </p:spPr>
      </p:pic>
      <p:pic>
        <p:nvPicPr>
          <p:cNvPr id="105" name="Graphic 104" descr="Woman">
            <a:extLst>
              <a:ext uri="{FF2B5EF4-FFF2-40B4-BE49-F238E27FC236}">
                <a16:creationId xmlns:a16="http://schemas.microsoft.com/office/drawing/2014/main" id="{BF030AAD-95C0-1944-A109-85E2540EB0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99336" y="4081914"/>
            <a:ext cx="324000" cy="324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C23A803-D8C6-B24F-9CE8-5C787388F0EC}"/>
              </a:ext>
            </a:extLst>
          </p:cNvPr>
          <p:cNvSpPr txBox="1"/>
          <p:nvPr/>
        </p:nvSpPr>
        <p:spPr>
          <a:xfrm>
            <a:off x="1111016" y="4073776"/>
            <a:ext cx="59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511B4995-EF45-2944-AA2A-5BCE404DA3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67728" y="3928809"/>
            <a:ext cx="2896027" cy="130598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F3A752E-DD45-1142-8674-1F2E888CC74B}"/>
              </a:ext>
            </a:extLst>
          </p:cNvPr>
          <p:cNvSpPr txBox="1"/>
          <p:nvPr/>
        </p:nvSpPr>
        <p:spPr>
          <a:xfrm>
            <a:off x="3800932" y="3908728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Caafimaadka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Galmada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1871407-252C-DD46-BCC7-24E17F882C67}"/>
              </a:ext>
            </a:extLst>
          </p:cNvPr>
          <p:cNvSpPr txBox="1"/>
          <p:nvPr/>
        </p:nvSpPr>
        <p:spPr>
          <a:xfrm>
            <a:off x="3277520" y="4058645"/>
            <a:ext cx="2866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qabtay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Birmingham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aqoon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gaaban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haystaan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adeegyada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caafimaadka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galmada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carqaladaha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taagan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helitaanka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adeegyada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mid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ceebta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dhaleecada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xaaraanta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carqaladaha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luqadda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xirfadleyaal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daryeel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dareen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muujiya</a:t>
            </a:r>
            <a:r>
              <a:rPr lang="en-GB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dhaqanka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war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3" name="Graphic 122" descr="Lungs">
            <a:extLst>
              <a:ext uri="{FF2B5EF4-FFF2-40B4-BE49-F238E27FC236}">
                <a16:creationId xmlns:a16="http://schemas.microsoft.com/office/drawing/2014/main" id="{368A2092-9196-5244-AA4E-BF946DC5CB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64092" y="3888980"/>
            <a:ext cx="819784" cy="819784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2C8B43E-5F61-2C4D-BA05-E264D011935B}"/>
              </a:ext>
            </a:extLst>
          </p:cNvPr>
          <p:cNvSpPr txBox="1"/>
          <p:nvPr/>
        </p:nvSpPr>
        <p:spPr>
          <a:xfrm>
            <a:off x="6143157" y="1116965"/>
            <a:ext cx="148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Sonkorowga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200B248-0C49-F04F-8CFE-95413B8B7054}"/>
              </a:ext>
            </a:extLst>
          </p:cNvPr>
          <p:cNvSpPr txBox="1"/>
          <p:nvPr/>
        </p:nvSpPr>
        <p:spPr>
          <a:xfrm>
            <a:off x="6273807" y="1369284"/>
            <a:ext cx="79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12.1%</a:t>
            </a:r>
          </a:p>
        </p:txBody>
      </p:sp>
      <p:sp>
        <p:nvSpPr>
          <p:cNvPr id="167" name="AutoShape 30">
            <a:extLst>
              <a:ext uri="{FF2B5EF4-FFF2-40B4-BE49-F238E27FC236}">
                <a16:creationId xmlns:a16="http://schemas.microsoft.com/office/drawing/2014/main" id="{CC37F732-6161-8541-BAA4-F2F57A18496D}"/>
              </a:ext>
            </a:extLst>
          </p:cNvPr>
          <p:cNvSpPr/>
          <p:nvPr/>
        </p:nvSpPr>
        <p:spPr>
          <a:xfrm>
            <a:off x="9167940" y="4693748"/>
            <a:ext cx="2677425" cy="223472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dhawaynta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wixii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kaladuwan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AutoShape 21" descr="Tuberculosis rates of Bangladeshis compared to other ethnic groups " title="Text box">
            <a:extLst>
              <a:ext uri="{FF2B5EF4-FFF2-40B4-BE49-F238E27FC236}">
                <a16:creationId xmlns:a16="http://schemas.microsoft.com/office/drawing/2014/main" id="{679BB78C-39A4-454B-92FB-0141CBD5AE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58955" y="4995122"/>
            <a:ext cx="2686410" cy="1738007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6A6DCFA-3ECC-5D43-9084-97BBD4E9AFAE}"/>
              </a:ext>
            </a:extLst>
          </p:cNvPr>
          <p:cNvSpPr txBox="1"/>
          <p:nvPr/>
        </p:nvSpPr>
        <p:spPr>
          <a:xfrm>
            <a:off x="9727312" y="4963413"/>
            <a:ext cx="148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Darxumada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3">
            <a:extLst>
              <a:ext uri="{FF2B5EF4-FFF2-40B4-BE49-F238E27FC236}">
                <a16:creationId xmlns:a16="http://schemas.microsoft.com/office/drawing/2014/main" id="{08AD51C8-D4BC-0143-8033-6BFC351B60DA}"/>
              </a:ext>
            </a:extLst>
          </p:cNvPr>
          <p:cNvSpPr txBox="1"/>
          <p:nvPr/>
        </p:nvSpPr>
        <p:spPr>
          <a:xfrm>
            <a:off x="1891011" y="340652"/>
            <a:ext cx="7995047" cy="43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Taariikhda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Soomaaliyeed</a:t>
            </a:r>
            <a:endParaRPr lang="en-US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" name="Picture 40">
            <a:extLst>
              <a:ext uri="{FF2B5EF4-FFF2-40B4-BE49-F238E27FC236}">
                <a16:creationId xmlns:a16="http://schemas.microsoft.com/office/drawing/2014/main" id="{5CEE1902-525B-4D40-A086-B9FC6DBC5741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177" name="TextBox 41">
            <a:extLst>
              <a:ext uri="{FF2B5EF4-FFF2-40B4-BE49-F238E27FC236}">
                <a16:creationId xmlns:a16="http://schemas.microsoft.com/office/drawing/2014/main" id="{5114CBC9-0751-5A40-8E33-73CB892F9B22}"/>
              </a:ext>
            </a:extLst>
          </p:cNvPr>
          <p:cNvSpPr txBox="1"/>
          <p:nvPr/>
        </p:nvSpPr>
        <p:spPr>
          <a:xfrm>
            <a:off x="9834731" y="332700"/>
            <a:ext cx="2241352" cy="12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Arimo"/>
              </a:rPr>
              <a:t>Caafimaadka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Dadweynaha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, </a:t>
            </a:r>
            <a:r>
              <a:rPr lang="en-US" sz="656" dirty="0" err="1">
                <a:solidFill>
                  <a:srgbClr val="222222"/>
                </a:solidFill>
                <a:latin typeface="Arimo"/>
              </a:rPr>
              <a:t>Abriil</a:t>
            </a:r>
            <a:r>
              <a:rPr lang="en-US" sz="656" dirty="0">
                <a:solidFill>
                  <a:srgbClr val="222222"/>
                </a:solidFill>
                <a:latin typeface="Arimo"/>
              </a:rPr>
              <a:t> 2022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2D26F5-4F5F-D64D-B9F3-591A4A66C00F}"/>
              </a:ext>
            </a:extLst>
          </p:cNvPr>
          <p:cNvSpPr txBox="1"/>
          <p:nvPr/>
        </p:nvSpPr>
        <p:spPr>
          <a:xfrm>
            <a:off x="2119854" y="5976008"/>
            <a:ext cx="59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1" name="Graphic 110" descr="Man">
            <a:extLst>
              <a:ext uri="{FF2B5EF4-FFF2-40B4-BE49-F238E27FC236}">
                <a16:creationId xmlns:a16="http://schemas.microsoft.com/office/drawing/2014/main" id="{019B2FA9-071C-B14F-8860-B4D128BFF9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91448" y="5935724"/>
            <a:ext cx="324000" cy="324000"/>
          </a:xfrm>
          <a:prstGeom prst="rect">
            <a:avLst/>
          </a:prstGeom>
        </p:spPr>
      </p:pic>
      <p:pic>
        <p:nvPicPr>
          <p:cNvPr id="114" name="Graphic 113" descr="Woman">
            <a:extLst>
              <a:ext uri="{FF2B5EF4-FFF2-40B4-BE49-F238E27FC236}">
                <a16:creationId xmlns:a16="http://schemas.microsoft.com/office/drawing/2014/main" id="{A7B1BB8A-77B0-E342-B9B0-402341E9DF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05969" y="6288402"/>
            <a:ext cx="324000" cy="3240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6663FEFD-9EA9-704A-AFD0-822F57CC1A17}"/>
              </a:ext>
            </a:extLst>
          </p:cNvPr>
          <p:cNvSpPr txBox="1"/>
          <p:nvPr/>
        </p:nvSpPr>
        <p:spPr>
          <a:xfrm>
            <a:off x="2119854" y="6251683"/>
            <a:ext cx="59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AF122-0409-304E-AD65-63C67FC37962}"/>
              </a:ext>
            </a:extLst>
          </p:cNvPr>
          <p:cNvSpPr txBox="1"/>
          <p:nvPr/>
        </p:nvSpPr>
        <p:spPr>
          <a:xfrm>
            <a:off x="2020919" y="6451738"/>
            <a:ext cx="761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shaqo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laawe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6473517-79C7-6E45-AD1C-D3563E93330A}"/>
              </a:ext>
            </a:extLst>
          </p:cNvPr>
          <p:cNvSpPr txBox="1"/>
          <p:nvPr/>
        </p:nvSpPr>
        <p:spPr>
          <a:xfrm>
            <a:off x="4038600" y="1765170"/>
            <a:ext cx="2004048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300" b="1" dirty="0" err="1">
                <a:solidFill>
                  <a:srgbClr val="BB151C"/>
                </a:solidFill>
                <a:latin typeface="Arial"/>
                <a:cs typeface="Arial"/>
              </a:rPr>
              <a:t>tiro</a:t>
            </a:r>
            <a:r>
              <a:rPr lang="en-GB" sz="1300" b="1" dirty="0">
                <a:solidFill>
                  <a:srgbClr val="BB151C"/>
                </a:solidFill>
                <a:latin typeface="Arial"/>
                <a:cs typeface="Arial"/>
              </a:rPr>
              <a:t> ka yar ee </a:t>
            </a:r>
            <a:r>
              <a:rPr lang="en-GB" sz="1300" b="1" dirty="0" err="1">
                <a:solidFill>
                  <a:srgbClr val="BB151C"/>
                </a:solidFill>
                <a:latin typeface="Arial"/>
                <a:cs typeface="Arial"/>
              </a:rPr>
              <a:t>Baarista</a:t>
            </a:r>
            <a:endParaRPr lang="en-GB" sz="1300" b="1" dirty="0">
              <a:solidFill>
                <a:srgbClr val="BB151C"/>
              </a:solidFill>
              <a:latin typeface="Arial"/>
              <a:cs typeface="Arial"/>
            </a:endParaRPr>
          </a:p>
          <a:p>
            <a:pPr algn="r"/>
            <a:r>
              <a:rPr lang="en-GB" sz="1300" b="1" dirty="0">
                <a:solidFill>
                  <a:srgbClr val="BB151C"/>
                </a:solidFill>
                <a:latin typeface="Arial"/>
                <a:cs typeface="Arial"/>
              </a:rPr>
              <a:t>Papanicolaou ee </a:t>
            </a:r>
            <a:r>
              <a:rPr lang="en-GB" sz="1300" b="1" dirty="0" err="1">
                <a:solidFill>
                  <a:srgbClr val="BB151C"/>
                </a:solidFill>
                <a:latin typeface="Arial"/>
                <a:cs typeface="Arial"/>
              </a:rPr>
              <a:t>afka</a:t>
            </a:r>
            <a:r>
              <a:rPr lang="en-GB" sz="1300" b="1" dirty="0">
                <a:solidFill>
                  <a:srgbClr val="BB151C"/>
                </a:solidFill>
                <a:latin typeface="Arial"/>
                <a:cs typeface="Arial"/>
              </a:rPr>
              <a:t> </a:t>
            </a:r>
            <a:r>
              <a:rPr lang="en-GB" sz="1300" b="1" dirty="0" err="1">
                <a:solidFill>
                  <a:srgbClr val="BB151C"/>
                </a:solidFill>
                <a:latin typeface="Arial"/>
                <a:cs typeface="Arial"/>
              </a:rPr>
              <a:t>ilmogaleenka</a:t>
            </a:r>
            <a:endParaRPr lang="en-GB" sz="1300" b="1" dirty="0">
              <a:solidFill>
                <a:srgbClr val="BB151C"/>
              </a:solidFill>
              <a:latin typeface="Arial"/>
              <a:cs typeface="Arial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56B213-9DF8-D642-9BEE-EADCA5E1C8DD}"/>
              </a:ext>
            </a:extLst>
          </p:cNvPr>
          <p:cNvSpPr txBox="1"/>
          <p:nvPr/>
        </p:nvSpPr>
        <p:spPr>
          <a:xfrm>
            <a:off x="3301658" y="2506682"/>
            <a:ext cx="28033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Hoolandiis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carqaladaha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hor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taagan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baaristu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yihiin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517F4AF-7500-EF42-BB5C-0FC02C57923B}"/>
              </a:ext>
            </a:extLst>
          </p:cNvPr>
          <p:cNvSpPr txBox="1"/>
          <p:nvPr/>
        </p:nvSpPr>
        <p:spPr>
          <a:xfrm>
            <a:off x="3297793" y="2942120"/>
            <a:ext cx="288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waabashada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isticmaalka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xirfadle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rag ah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Ceeb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xishood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gudniinka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FGM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Malaha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qabo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halis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loogu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fayruska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HPV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kansarka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Aaminaad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nidaamka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daryeelka caafimaadka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991899C-3DB8-8948-9FE7-0BB4198EF643}"/>
              </a:ext>
            </a:extLst>
          </p:cNvPr>
          <p:cNvSpPr txBox="1"/>
          <p:nvPr/>
        </p:nvSpPr>
        <p:spPr>
          <a:xfrm>
            <a:off x="4105281" y="1354636"/>
            <a:ext cx="1927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Daraasad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Maraykan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ogaaday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isticmaalka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ka badan ee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sawirka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raajada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naaska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FED34-74CC-5F49-B6C9-FDE7D2BA5474}"/>
              </a:ext>
            </a:extLst>
          </p:cNvPr>
          <p:cNvSpPr txBox="1"/>
          <p:nvPr/>
        </p:nvSpPr>
        <p:spPr>
          <a:xfrm>
            <a:off x="9142782" y="1175294"/>
            <a:ext cx="1938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Halista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asaasaqa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(dementia)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korodha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da'da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dib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da'da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weyn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Birmingham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dhigma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qiyaasta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1.5%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keliya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shacabka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taasoo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tilmaamaysa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filayo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yar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asaasaqu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EAE0B6-6A0D-424E-9672-67B6EC18FC68}"/>
              </a:ext>
            </a:extLst>
          </p:cNvPr>
          <p:cNvSpPr txBox="1"/>
          <p:nvPr/>
        </p:nvSpPr>
        <p:spPr>
          <a:xfrm>
            <a:off x="9240519" y="5249683"/>
            <a:ext cx="25232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Guud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bulshada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Soomaali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kala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baahsan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Ingiriisku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kulmaan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saboolnimo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iyagoo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intooda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nool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guryo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buuxdhaaf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jirta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dhaqdhaqaaq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waxqabad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maaliyadeed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waxaa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shaqo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la'aanta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iyadoo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qaar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badani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weliba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isku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dabbaraan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dhibaatooyin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caafimaad</a:t>
            </a:r>
            <a:r>
              <a:rPr lang="en-GB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cudurka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PTSD ee ma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hadhada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6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3C69A65E49840AB48A8B442160C28" ma:contentTypeVersion="17" ma:contentTypeDescription="Create a new document." ma:contentTypeScope="" ma:versionID="c447234aec8a55ab1363afc0d542eec1">
  <xsd:schema xmlns:xsd="http://www.w3.org/2001/XMLSchema" xmlns:xs="http://www.w3.org/2001/XMLSchema" xmlns:p="http://schemas.microsoft.com/office/2006/metadata/properties" xmlns:ns2="1699af37-892e-461c-a5e5-0a956f7332ae" xmlns:ns3="6ddbb698-01d7-41d3-857d-b5dfb392cc48" targetNamespace="http://schemas.microsoft.com/office/2006/metadata/properties" ma:root="true" ma:fieldsID="274bd24d8603eb44048005dacf753eb7" ns2:_="" ns3:_="">
    <xsd:import namespace="1699af37-892e-461c-a5e5-0a956f7332ae"/>
    <xsd:import namespace="6ddbb698-01d7-41d3-857d-b5dfb392cc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9af37-892e-461c-a5e5-0a956f733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b698-01d7-41d3-857d-b5dfb392cc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d8f4c30-6e2e-4d04-a472-dad1b1534ae5}" ma:internalName="TaxCatchAll" ma:showField="CatchAllData" ma:web="6ddbb698-01d7-41d3-857d-b5dfb392cc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dbb698-01d7-41d3-857d-b5dfb392cc48">
      <UserInfo>
        <DisplayName/>
        <AccountId xsi:nil="true"/>
        <AccountType/>
      </UserInfo>
    </SharedWithUsers>
    <TaxCatchAll xmlns="6ddbb698-01d7-41d3-857d-b5dfb392cc48" xsi:nil="true"/>
    <lcf76f155ced4ddcb4097134ff3c332f xmlns="1699af37-892e-461c-a5e5-0a956f7332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10856-67D5-4E23-9AF0-FB1A6A509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62BFB-600E-4051-9274-DDDA5E42B1ED}"/>
</file>

<file path=customXml/itemProps3.xml><?xml version="1.0" encoding="utf-8"?>
<ds:datastoreItem xmlns:ds="http://schemas.openxmlformats.org/officeDocument/2006/customXml" ds:itemID="{209BEBBD-59FC-476B-91F9-92540B1A8E86}">
  <ds:schemaRefs>
    <ds:schemaRef ds:uri="http://purl.org/dc/terms/"/>
    <ds:schemaRef ds:uri="http://schemas.microsoft.com/office/2006/documentManagement/types"/>
    <ds:schemaRef ds:uri="7fe7480f-24e8-4897-b0db-33df628b1c9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783de3-e3a2-4cdc-bf50-1f9d78da288f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17567</TotalTime>
  <Words>3451</Words>
  <Application>Microsoft Office PowerPoint</Application>
  <PresentationFormat>Widescreen</PresentationFormat>
  <Paragraphs>338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</vt:lpstr>
      <vt:lpstr>Arimo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Varney</dc:creator>
  <cp:lastModifiedBy>Elaine Cardente</cp:lastModifiedBy>
  <cp:revision>54</cp:revision>
  <dcterms:created xsi:type="dcterms:W3CDTF">2021-05-03T07:59:16Z</dcterms:created>
  <dcterms:modified xsi:type="dcterms:W3CDTF">2022-08-02T14:09:35Z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0x0101006923C69A65E49840AB48A8B442160C28</vt:lpwstr>
  </property>
  <property fmtid="{D5CDD505-2E9C-101B-9397-08002B2CF9AE}" pid="3" name="Order">
    <vt:r8>24200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