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8"/>
  </p:notesMasterIdLst>
  <p:sldIdLst>
    <p:sldId id="348" r:id="rId5"/>
    <p:sldId id="352" r:id="rId6"/>
    <p:sldId id="353" r:id="rId7"/>
  </p:sldIdLst>
  <p:sldSz cx="12192000" cy="6858000"/>
  <p:notesSz cx="6858000" cy="9144000"/>
  <p:custDataLst>
    <p:tags r:id="rId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B151C"/>
    <a:srgbClr val="E7CCCC"/>
    <a:srgbClr val="F3E7E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C43FBEB-7519-4904-96FC-5DECC39BF7DA}" v="1196" dt="2022-10-06T14:18:09.5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868" autoAdjust="0"/>
    <p:restoredTop sz="94577"/>
  </p:normalViewPr>
  <p:slideViewPr>
    <p:cSldViewPr snapToGrid="0">
      <p:cViewPr varScale="1">
        <p:scale>
          <a:sx n="71" d="100"/>
          <a:sy n="71" d="100"/>
        </p:scale>
        <p:origin x="90" y="3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tags" Target="tags/tag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49671D-B500-D840-BACC-F4CC8697BE9A}" type="datetimeFigureOut">
              <a:rPr lang="en-US" smtClean="0"/>
              <a:t>10/6/2022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C841A1-2618-1F4F-915C-33FFED3206DD}" type="slidenum">
              <a:rPr lang="en-US" smtClean="0"/>
              <a:t>‹#›</a:t>
            </a:fld>
            <a:endParaRPr lang="en-US"/>
          </a:p>
        </p:txBody>
      </p:sp>
    </p:spTree>
    <p:extLst>
      <p:ext uri="{BB962C8B-B14F-4D97-AF65-F5344CB8AC3E}">
        <p14:creationId xmlns:p14="http://schemas.microsoft.com/office/powerpoint/2010/main" val="2315921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C841A1-2618-1F4F-915C-33FFED3206DD}" type="slidenum">
              <a:rPr lang="en-US" smtClean="0"/>
              <a:t>1</a:t>
            </a:fld>
            <a:endParaRPr lang="en-US"/>
          </a:p>
        </p:txBody>
      </p:sp>
    </p:spTree>
    <p:extLst>
      <p:ext uri="{BB962C8B-B14F-4D97-AF65-F5344CB8AC3E}">
        <p14:creationId xmlns:p14="http://schemas.microsoft.com/office/powerpoint/2010/main" val="13211318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FDD123-6CAE-284E-A633-C0DADD271493}" type="slidenum">
              <a:rPr lang="en-US" smtClean="0"/>
              <a:t>2</a:t>
            </a:fld>
            <a:endParaRPr lang="en-US"/>
          </a:p>
        </p:txBody>
      </p:sp>
    </p:spTree>
    <p:extLst>
      <p:ext uri="{BB962C8B-B14F-4D97-AF65-F5344CB8AC3E}">
        <p14:creationId xmlns:p14="http://schemas.microsoft.com/office/powerpoint/2010/main" val="33901012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FDD123-6CAE-284E-A633-C0DADD271493}" type="slidenum">
              <a:rPr lang="en-US" smtClean="0"/>
              <a:t>3</a:t>
            </a:fld>
            <a:endParaRPr lang="en-US"/>
          </a:p>
        </p:txBody>
      </p:sp>
    </p:spTree>
    <p:extLst>
      <p:ext uri="{BB962C8B-B14F-4D97-AF65-F5344CB8AC3E}">
        <p14:creationId xmlns:p14="http://schemas.microsoft.com/office/powerpoint/2010/main" val="1959836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A68EA-043A-40A1-852D-E15366A7418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A6BB61E-57AC-46A1-8347-FD6EAE3D373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4FE9CAE-4A3F-410F-BF82-7E457DD4BFE4}"/>
              </a:ext>
            </a:extLst>
          </p:cNvPr>
          <p:cNvSpPr>
            <a:spLocks noGrp="1"/>
          </p:cNvSpPr>
          <p:nvPr>
            <p:ph type="dt" sz="half" idx="10"/>
          </p:nvPr>
        </p:nvSpPr>
        <p:spPr/>
        <p:txBody>
          <a:bodyPr/>
          <a:lstStyle/>
          <a:p>
            <a:fld id="{F795F6ED-F5E6-48F4-921B-3E3188332433}" type="datetimeFigureOut">
              <a:rPr lang="en-GB" smtClean="0"/>
              <a:t>06/10/2022</a:t>
            </a:fld>
            <a:endParaRPr lang="en-GB"/>
          </a:p>
        </p:txBody>
      </p:sp>
      <p:sp>
        <p:nvSpPr>
          <p:cNvPr id="5" name="Footer Placeholder 4">
            <a:extLst>
              <a:ext uri="{FF2B5EF4-FFF2-40B4-BE49-F238E27FC236}">
                <a16:creationId xmlns:a16="http://schemas.microsoft.com/office/drawing/2014/main" id="{8292BAE3-1C2A-4AAE-B8D5-80553C0101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ADDEDF4-1A02-4ED1-8172-DE6FA8EE9D3F}"/>
              </a:ext>
            </a:extLst>
          </p:cNvPr>
          <p:cNvSpPr>
            <a:spLocks noGrp="1"/>
          </p:cNvSpPr>
          <p:nvPr>
            <p:ph type="sldNum" sz="quarter" idx="12"/>
          </p:nvPr>
        </p:nvSpPr>
        <p:spPr/>
        <p:txBody>
          <a:bodyPr/>
          <a:lstStyle/>
          <a:p>
            <a:fld id="{1AF4E448-B105-4F9E-BF15-E305FC9FBB51}" type="slidenum">
              <a:rPr lang="en-GB" smtClean="0"/>
              <a:t>‹#›</a:t>
            </a:fld>
            <a:endParaRPr lang="en-GB"/>
          </a:p>
        </p:txBody>
      </p:sp>
    </p:spTree>
    <p:extLst>
      <p:ext uri="{BB962C8B-B14F-4D97-AF65-F5344CB8AC3E}">
        <p14:creationId xmlns:p14="http://schemas.microsoft.com/office/powerpoint/2010/main" val="3185335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3713A-AD97-4F3E-B90B-9D3EA4CF7B6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3D508E2-459B-4EA5-AE08-352E4D3DFDB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E7F5455-4576-4A83-85E4-C33E1075DC79}"/>
              </a:ext>
            </a:extLst>
          </p:cNvPr>
          <p:cNvSpPr>
            <a:spLocks noGrp="1"/>
          </p:cNvSpPr>
          <p:nvPr>
            <p:ph type="dt" sz="half" idx="10"/>
          </p:nvPr>
        </p:nvSpPr>
        <p:spPr/>
        <p:txBody>
          <a:bodyPr/>
          <a:lstStyle/>
          <a:p>
            <a:fld id="{F795F6ED-F5E6-48F4-921B-3E3188332433}" type="datetimeFigureOut">
              <a:rPr lang="en-GB" smtClean="0"/>
              <a:t>06/10/2022</a:t>
            </a:fld>
            <a:endParaRPr lang="en-GB"/>
          </a:p>
        </p:txBody>
      </p:sp>
      <p:sp>
        <p:nvSpPr>
          <p:cNvPr id="5" name="Footer Placeholder 4">
            <a:extLst>
              <a:ext uri="{FF2B5EF4-FFF2-40B4-BE49-F238E27FC236}">
                <a16:creationId xmlns:a16="http://schemas.microsoft.com/office/drawing/2014/main" id="{98DE542A-9115-4B4E-8E6C-4E83E8635C1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2255A78-35FE-4D67-A0F3-7433E84064B0}"/>
              </a:ext>
            </a:extLst>
          </p:cNvPr>
          <p:cNvSpPr>
            <a:spLocks noGrp="1"/>
          </p:cNvSpPr>
          <p:nvPr>
            <p:ph type="sldNum" sz="quarter" idx="12"/>
          </p:nvPr>
        </p:nvSpPr>
        <p:spPr/>
        <p:txBody>
          <a:bodyPr/>
          <a:lstStyle/>
          <a:p>
            <a:fld id="{1AF4E448-B105-4F9E-BF15-E305FC9FBB51}" type="slidenum">
              <a:rPr lang="en-GB" smtClean="0"/>
              <a:t>‹#›</a:t>
            </a:fld>
            <a:endParaRPr lang="en-GB"/>
          </a:p>
        </p:txBody>
      </p:sp>
    </p:spTree>
    <p:extLst>
      <p:ext uri="{BB962C8B-B14F-4D97-AF65-F5344CB8AC3E}">
        <p14:creationId xmlns:p14="http://schemas.microsoft.com/office/powerpoint/2010/main" val="3776488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794F7B-9869-4287-B4AC-559320D0554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897DBE5-91EE-41AA-9B2A-9E9EAE60381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BD17E84-3C7A-46B2-9CC8-C5F3BA7CACD9}"/>
              </a:ext>
            </a:extLst>
          </p:cNvPr>
          <p:cNvSpPr>
            <a:spLocks noGrp="1"/>
          </p:cNvSpPr>
          <p:nvPr>
            <p:ph type="dt" sz="half" idx="10"/>
          </p:nvPr>
        </p:nvSpPr>
        <p:spPr/>
        <p:txBody>
          <a:bodyPr/>
          <a:lstStyle/>
          <a:p>
            <a:fld id="{F795F6ED-F5E6-48F4-921B-3E3188332433}" type="datetimeFigureOut">
              <a:rPr lang="en-GB" smtClean="0"/>
              <a:t>06/10/2022</a:t>
            </a:fld>
            <a:endParaRPr lang="en-GB"/>
          </a:p>
        </p:txBody>
      </p:sp>
      <p:sp>
        <p:nvSpPr>
          <p:cNvPr id="5" name="Footer Placeholder 4">
            <a:extLst>
              <a:ext uri="{FF2B5EF4-FFF2-40B4-BE49-F238E27FC236}">
                <a16:creationId xmlns:a16="http://schemas.microsoft.com/office/drawing/2014/main" id="{E3BB204A-3FEE-4C0A-A854-2EF37E53FB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FD9FF78-A0AE-4997-BA9D-A109B1F22ADA}"/>
              </a:ext>
            </a:extLst>
          </p:cNvPr>
          <p:cNvSpPr>
            <a:spLocks noGrp="1"/>
          </p:cNvSpPr>
          <p:nvPr>
            <p:ph type="sldNum" sz="quarter" idx="12"/>
          </p:nvPr>
        </p:nvSpPr>
        <p:spPr/>
        <p:txBody>
          <a:bodyPr/>
          <a:lstStyle/>
          <a:p>
            <a:fld id="{1AF4E448-B105-4F9E-BF15-E305FC9FBB51}" type="slidenum">
              <a:rPr lang="en-GB" smtClean="0"/>
              <a:t>‹#›</a:t>
            </a:fld>
            <a:endParaRPr lang="en-GB"/>
          </a:p>
        </p:txBody>
      </p:sp>
    </p:spTree>
    <p:extLst>
      <p:ext uri="{BB962C8B-B14F-4D97-AF65-F5344CB8AC3E}">
        <p14:creationId xmlns:p14="http://schemas.microsoft.com/office/powerpoint/2010/main" val="2038493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CE880-1153-4B60-91E2-CB625E51B44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E73B01B-AE04-417E-A385-9100E1A5B09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B6B0189-68F7-44DE-BFED-BE89A8FD9859}"/>
              </a:ext>
            </a:extLst>
          </p:cNvPr>
          <p:cNvSpPr>
            <a:spLocks noGrp="1"/>
          </p:cNvSpPr>
          <p:nvPr>
            <p:ph type="dt" sz="half" idx="10"/>
          </p:nvPr>
        </p:nvSpPr>
        <p:spPr/>
        <p:txBody>
          <a:bodyPr/>
          <a:lstStyle/>
          <a:p>
            <a:fld id="{F795F6ED-F5E6-48F4-921B-3E3188332433}" type="datetimeFigureOut">
              <a:rPr lang="en-GB" smtClean="0"/>
              <a:t>06/10/2022</a:t>
            </a:fld>
            <a:endParaRPr lang="en-GB"/>
          </a:p>
        </p:txBody>
      </p:sp>
      <p:sp>
        <p:nvSpPr>
          <p:cNvPr id="5" name="Footer Placeholder 4">
            <a:extLst>
              <a:ext uri="{FF2B5EF4-FFF2-40B4-BE49-F238E27FC236}">
                <a16:creationId xmlns:a16="http://schemas.microsoft.com/office/drawing/2014/main" id="{014E90B9-E6D7-481A-B9C9-A7C52FA6A26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0826C71-A0DE-4F2A-8B5B-AF71FC7D5FE0}"/>
              </a:ext>
            </a:extLst>
          </p:cNvPr>
          <p:cNvSpPr>
            <a:spLocks noGrp="1"/>
          </p:cNvSpPr>
          <p:nvPr>
            <p:ph type="sldNum" sz="quarter" idx="12"/>
          </p:nvPr>
        </p:nvSpPr>
        <p:spPr/>
        <p:txBody>
          <a:bodyPr/>
          <a:lstStyle/>
          <a:p>
            <a:fld id="{1AF4E448-B105-4F9E-BF15-E305FC9FBB51}" type="slidenum">
              <a:rPr lang="en-GB" smtClean="0"/>
              <a:t>‹#›</a:t>
            </a:fld>
            <a:endParaRPr lang="en-GB"/>
          </a:p>
        </p:txBody>
      </p:sp>
    </p:spTree>
    <p:extLst>
      <p:ext uri="{BB962C8B-B14F-4D97-AF65-F5344CB8AC3E}">
        <p14:creationId xmlns:p14="http://schemas.microsoft.com/office/powerpoint/2010/main" val="2701354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6921F-7790-4AA4-9308-32D7B917103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0B76ADB-0F9A-465E-91F7-62667D4BC0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A1845D5-A933-43ED-9F4F-B5492FA36F66}"/>
              </a:ext>
            </a:extLst>
          </p:cNvPr>
          <p:cNvSpPr>
            <a:spLocks noGrp="1"/>
          </p:cNvSpPr>
          <p:nvPr>
            <p:ph type="dt" sz="half" idx="10"/>
          </p:nvPr>
        </p:nvSpPr>
        <p:spPr/>
        <p:txBody>
          <a:bodyPr/>
          <a:lstStyle/>
          <a:p>
            <a:fld id="{F795F6ED-F5E6-48F4-921B-3E3188332433}" type="datetimeFigureOut">
              <a:rPr lang="en-GB" smtClean="0"/>
              <a:t>06/10/2022</a:t>
            </a:fld>
            <a:endParaRPr lang="en-GB"/>
          </a:p>
        </p:txBody>
      </p:sp>
      <p:sp>
        <p:nvSpPr>
          <p:cNvPr id="5" name="Footer Placeholder 4">
            <a:extLst>
              <a:ext uri="{FF2B5EF4-FFF2-40B4-BE49-F238E27FC236}">
                <a16:creationId xmlns:a16="http://schemas.microsoft.com/office/drawing/2014/main" id="{58706288-08B0-4BD4-92C3-3CDA5572CFD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2EC9184-6B0B-47C5-AE70-F8054AE81F3B}"/>
              </a:ext>
            </a:extLst>
          </p:cNvPr>
          <p:cNvSpPr>
            <a:spLocks noGrp="1"/>
          </p:cNvSpPr>
          <p:nvPr>
            <p:ph type="sldNum" sz="quarter" idx="12"/>
          </p:nvPr>
        </p:nvSpPr>
        <p:spPr/>
        <p:txBody>
          <a:bodyPr/>
          <a:lstStyle/>
          <a:p>
            <a:fld id="{1AF4E448-B105-4F9E-BF15-E305FC9FBB51}" type="slidenum">
              <a:rPr lang="en-GB" smtClean="0"/>
              <a:t>‹#›</a:t>
            </a:fld>
            <a:endParaRPr lang="en-GB"/>
          </a:p>
        </p:txBody>
      </p:sp>
    </p:spTree>
    <p:extLst>
      <p:ext uri="{BB962C8B-B14F-4D97-AF65-F5344CB8AC3E}">
        <p14:creationId xmlns:p14="http://schemas.microsoft.com/office/powerpoint/2010/main" val="89145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99C18-5865-44B8-83D1-87F90A73CD1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7B2D061-D61E-453D-B5F6-D57870CEF09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085E801-23ED-44B6-BAF5-8CAB3A58F2C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FF03603-CA5E-409F-BEEB-C665A2F505BE}"/>
              </a:ext>
            </a:extLst>
          </p:cNvPr>
          <p:cNvSpPr>
            <a:spLocks noGrp="1"/>
          </p:cNvSpPr>
          <p:nvPr>
            <p:ph type="dt" sz="half" idx="10"/>
          </p:nvPr>
        </p:nvSpPr>
        <p:spPr/>
        <p:txBody>
          <a:bodyPr/>
          <a:lstStyle/>
          <a:p>
            <a:fld id="{F795F6ED-F5E6-48F4-921B-3E3188332433}" type="datetimeFigureOut">
              <a:rPr lang="en-GB" smtClean="0"/>
              <a:t>06/10/2022</a:t>
            </a:fld>
            <a:endParaRPr lang="en-GB"/>
          </a:p>
        </p:txBody>
      </p:sp>
      <p:sp>
        <p:nvSpPr>
          <p:cNvPr id="6" name="Footer Placeholder 5">
            <a:extLst>
              <a:ext uri="{FF2B5EF4-FFF2-40B4-BE49-F238E27FC236}">
                <a16:creationId xmlns:a16="http://schemas.microsoft.com/office/drawing/2014/main" id="{972214EF-4AA2-4E65-A188-8B478AE6885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38F66A-B4E2-4593-A83B-5B6842FBE37E}"/>
              </a:ext>
            </a:extLst>
          </p:cNvPr>
          <p:cNvSpPr>
            <a:spLocks noGrp="1"/>
          </p:cNvSpPr>
          <p:nvPr>
            <p:ph type="sldNum" sz="quarter" idx="12"/>
          </p:nvPr>
        </p:nvSpPr>
        <p:spPr/>
        <p:txBody>
          <a:bodyPr/>
          <a:lstStyle/>
          <a:p>
            <a:fld id="{1AF4E448-B105-4F9E-BF15-E305FC9FBB51}" type="slidenum">
              <a:rPr lang="en-GB" smtClean="0"/>
              <a:t>‹#›</a:t>
            </a:fld>
            <a:endParaRPr lang="en-GB"/>
          </a:p>
        </p:txBody>
      </p:sp>
    </p:spTree>
    <p:extLst>
      <p:ext uri="{BB962C8B-B14F-4D97-AF65-F5344CB8AC3E}">
        <p14:creationId xmlns:p14="http://schemas.microsoft.com/office/powerpoint/2010/main" val="2923027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FE3EC-4ED6-4354-BBDD-3014A09161B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31BB86A-681E-4F5B-ABC1-FC022B5F3F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5DBB43-C19D-4AF4-88B7-0C67034E38B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5DCAB89-05A4-4869-99EE-FEB505AEC4F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7C56FB4-E6E5-473C-B100-F319C7E4DE4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E733C6E-B071-4BA9-AA59-C5B02AE07C39}"/>
              </a:ext>
            </a:extLst>
          </p:cNvPr>
          <p:cNvSpPr>
            <a:spLocks noGrp="1"/>
          </p:cNvSpPr>
          <p:nvPr>
            <p:ph type="dt" sz="half" idx="10"/>
          </p:nvPr>
        </p:nvSpPr>
        <p:spPr/>
        <p:txBody>
          <a:bodyPr/>
          <a:lstStyle/>
          <a:p>
            <a:fld id="{F795F6ED-F5E6-48F4-921B-3E3188332433}" type="datetimeFigureOut">
              <a:rPr lang="en-GB" smtClean="0"/>
              <a:t>06/10/2022</a:t>
            </a:fld>
            <a:endParaRPr lang="en-GB"/>
          </a:p>
        </p:txBody>
      </p:sp>
      <p:sp>
        <p:nvSpPr>
          <p:cNvPr id="8" name="Footer Placeholder 7">
            <a:extLst>
              <a:ext uri="{FF2B5EF4-FFF2-40B4-BE49-F238E27FC236}">
                <a16:creationId xmlns:a16="http://schemas.microsoft.com/office/drawing/2014/main" id="{1F80ADD9-72FA-45C1-8399-A06D2F44BBD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744492A-4709-4D9F-A3C2-DFA733B947F6}"/>
              </a:ext>
            </a:extLst>
          </p:cNvPr>
          <p:cNvSpPr>
            <a:spLocks noGrp="1"/>
          </p:cNvSpPr>
          <p:nvPr>
            <p:ph type="sldNum" sz="quarter" idx="12"/>
          </p:nvPr>
        </p:nvSpPr>
        <p:spPr/>
        <p:txBody>
          <a:bodyPr/>
          <a:lstStyle/>
          <a:p>
            <a:fld id="{1AF4E448-B105-4F9E-BF15-E305FC9FBB51}" type="slidenum">
              <a:rPr lang="en-GB" smtClean="0"/>
              <a:t>‹#›</a:t>
            </a:fld>
            <a:endParaRPr lang="en-GB"/>
          </a:p>
        </p:txBody>
      </p:sp>
    </p:spTree>
    <p:extLst>
      <p:ext uri="{BB962C8B-B14F-4D97-AF65-F5344CB8AC3E}">
        <p14:creationId xmlns:p14="http://schemas.microsoft.com/office/powerpoint/2010/main" val="3663065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27182-CB97-4D1F-A1A4-25A1256D28F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1599F45-A369-4593-8F6A-D075B65841AB}"/>
              </a:ext>
            </a:extLst>
          </p:cNvPr>
          <p:cNvSpPr>
            <a:spLocks noGrp="1"/>
          </p:cNvSpPr>
          <p:nvPr>
            <p:ph type="dt" sz="half" idx="10"/>
          </p:nvPr>
        </p:nvSpPr>
        <p:spPr/>
        <p:txBody>
          <a:bodyPr/>
          <a:lstStyle/>
          <a:p>
            <a:fld id="{F795F6ED-F5E6-48F4-921B-3E3188332433}" type="datetimeFigureOut">
              <a:rPr lang="en-GB" smtClean="0"/>
              <a:t>06/10/2022</a:t>
            </a:fld>
            <a:endParaRPr lang="en-GB"/>
          </a:p>
        </p:txBody>
      </p:sp>
      <p:sp>
        <p:nvSpPr>
          <p:cNvPr id="4" name="Footer Placeholder 3">
            <a:extLst>
              <a:ext uri="{FF2B5EF4-FFF2-40B4-BE49-F238E27FC236}">
                <a16:creationId xmlns:a16="http://schemas.microsoft.com/office/drawing/2014/main" id="{2B0277EF-0E40-41D7-9D2B-2AF7D4EF0D9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7A5BB2D-69EE-4BE5-BE2E-F0CA67937E2B}"/>
              </a:ext>
            </a:extLst>
          </p:cNvPr>
          <p:cNvSpPr>
            <a:spLocks noGrp="1"/>
          </p:cNvSpPr>
          <p:nvPr>
            <p:ph type="sldNum" sz="quarter" idx="12"/>
          </p:nvPr>
        </p:nvSpPr>
        <p:spPr/>
        <p:txBody>
          <a:bodyPr/>
          <a:lstStyle/>
          <a:p>
            <a:fld id="{1AF4E448-B105-4F9E-BF15-E305FC9FBB51}" type="slidenum">
              <a:rPr lang="en-GB" smtClean="0"/>
              <a:t>‹#›</a:t>
            </a:fld>
            <a:endParaRPr lang="en-GB"/>
          </a:p>
        </p:txBody>
      </p:sp>
    </p:spTree>
    <p:extLst>
      <p:ext uri="{BB962C8B-B14F-4D97-AF65-F5344CB8AC3E}">
        <p14:creationId xmlns:p14="http://schemas.microsoft.com/office/powerpoint/2010/main" val="1364628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F8A930-06CC-4532-9657-955A4EA33C46}"/>
              </a:ext>
            </a:extLst>
          </p:cNvPr>
          <p:cNvSpPr>
            <a:spLocks noGrp="1"/>
          </p:cNvSpPr>
          <p:nvPr>
            <p:ph type="dt" sz="half" idx="10"/>
          </p:nvPr>
        </p:nvSpPr>
        <p:spPr/>
        <p:txBody>
          <a:bodyPr/>
          <a:lstStyle/>
          <a:p>
            <a:fld id="{F795F6ED-F5E6-48F4-921B-3E3188332433}" type="datetimeFigureOut">
              <a:rPr lang="en-GB" smtClean="0"/>
              <a:t>06/10/2022</a:t>
            </a:fld>
            <a:endParaRPr lang="en-GB"/>
          </a:p>
        </p:txBody>
      </p:sp>
      <p:sp>
        <p:nvSpPr>
          <p:cNvPr id="3" name="Footer Placeholder 2">
            <a:extLst>
              <a:ext uri="{FF2B5EF4-FFF2-40B4-BE49-F238E27FC236}">
                <a16:creationId xmlns:a16="http://schemas.microsoft.com/office/drawing/2014/main" id="{6AD0FAFA-BBEF-4B06-B624-38219023684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F1B1261-062C-4FD0-8A09-1DE84E351348}"/>
              </a:ext>
            </a:extLst>
          </p:cNvPr>
          <p:cNvSpPr>
            <a:spLocks noGrp="1"/>
          </p:cNvSpPr>
          <p:nvPr>
            <p:ph type="sldNum" sz="quarter" idx="12"/>
          </p:nvPr>
        </p:nvSpPr>
        <p:spPr/>
        <p:txBody>
          <a:bodyPr/>
          <a:lstStyle/>
          <a:p>
            <a:fld id="{1AF4E448-B105-4F9E-BF15-E305FC9FBB51}" type="slidenum">
              <a:rPr lang="en-GB" smtClean="0"/>
              <a:t>‹#›</a:t>
            </a:fld>
            <a:endParaRPr lang="en-GB"/>
          </a:p>
        </p:txBody>
      </p:sp>
    </p:spTree>
    <p:extLst>
      <p:ext uri="{BB962C8B-B14F-4D97-AF65-F5344CB8AC3E}">
        <p14:creationId xmlns:p14="http://schemas.microsoft.com/office/powerpoint/2010/main" val="192771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B356A-381A-440F-80BC-64C718B0F2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7BA9C37-16F1-4519-9926-863B8A8FCF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340D1F8-21C0-47E1-967E-A5845CA50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E5CE851-D8D5-4824-B73A-D0CC17563106}"/>
              </a:ext>
            </a:extLst>
          </p:cNvPr>
          <p:cNvSpPr>
            <a:spLocks noGrp="1"/>
          </p:cNvSpPr>
          <p:nvPr>
            <p:ph type="dt" sz="half" idx="10"/>
          </p:nvPr>
        </p:nvSpPr>
        <p:spPr/>
        <p:txBody>
          <a:bodyPr/>
          <a:lstStyle/>
          <a:p>
            <a:fld id="{F795F6ED-F5E6-48F4-921B-3E3188332433}" type="datetimeFigureOut">
              <a:rPr lang="en-GB" smtClean="0"/>
              <a:t>06/10/2022</a:t>
            </a:fld>
            <a:endParaRPr lang="en-GB"/>
          </a:p>
        </p:txBody>
      </p:sp>
      <p:sp>
        <p:nvSpPr>
          <p:cNvPr id="6" name="Footer Placeholder 5">
            <a:extLst>
              <a:ext uri="{FF2B5EF4-FFF2-40B4-BE49-F238E27FC236}">
                <a16:creationId xmlns:a16="http://schemas.microsoft.com/office/drawing/2014/main" id="{76CB9EA6-5A0E-486B-A35C-5E16F3681F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EA3EB47-B0AD-46BB-91A3-2E18AFFBAE66}"/>
              </a:ext>
            </a:extLst>
          </p:cNvPr>
          <p:cNvSpPr>
            <a:spLocks noGrp="1"/>
          </p:cNvSpPr>
          <p:nvPr>
            <p:ph type="sldNum" sz="quarter" idx="12"/>
          </p:nvPr>
        </p:nvSpPr>
        <p:spPr/>
        <p:txBody>
          <a:bodyPr/>
          <a:lstStyle/>
          <a:p>
            <a:fld id="{1AF4E448-B105-4F9E-BF15-E305FC9FBB51}" type="slidenum">
              <a:rPr lang="en-GB" smtClean="0"/>
              <a:t>‹#›</a:t>
            </a:fld>
            <a:endParaRPr lang="en-GB"/>
          </a:p>
        </p:txBody>
      </p:sp>
    </p:spTree>
    <p:extLst>
      <p:ext uri="{BB962C8B-B14F-4D97-AF65-F5344CB8AC3E}">
        <p14:creationId xmlns:p14="http://schemas.microsoft.com/office/powerpoint/2010/main" val="26718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D7706-B3C9-4102-BD88-614122682D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AD11DB7-744A-4CD9-AAD6-84AECA4152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B528437-F0B3-452C-9C41-41C2FDFBBD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902F01-04D1-4AFD-8B7F-EB38CD43B83F}"/>
              </a:ext>
            </a:extLst>
          </p:cNvPr>
          <p:cNvSpPr>
            <a:spLocks noGrp="1"/>
          </p:cNvSpPr>
          <p:nvPr>
            <p:ph type="dt" sz="half" idx="10"/>
          </p:nvPr>
        </p:nvSpPr>
        <p:spPr/>
        <p:txBody>
          <a:bodyPr/>
          <a:lstStyle/>
          <a:p>
            <a:fld id="{F795F6ED-F5E6-48F4-921B-3E3188332433}" type="datetimeFigureOut">
              <a:rPr lang="en-GB" smtClean="0"/>
              <a:t>06/10/2022</a:t>
            </a:fld>
            <a:endParaRPr lang="en-GB"/>
          </a:p>
        </p:txBody>
      </p:sp>
      <p:sp>
        <p:nvSpPr>
          <p:cNvPr id="6" name="Footer Placeholder 5">
            <a:extLst>
              <a:ext uri="{FF2B5EF4-FFF2-40B4-BE49-F238E27FC236}">
                <a16:creationId xmlns:a16="http://schemas.microsoft.com/office/drawing/2014/main" id="{BBBE77A1-837B-4926-A039-8064BA9987B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243320D-47F0-465C-B000-D2B77B5B11E1}"/>
              </a:ext>
            </a:extLst>
          </p:cNvPr>
          <p:cNvSpPr>
            <a:spLocks noGrp="1"/>
          </p:cNvSpPr>
          <p:nvPr>
            <p:ph type="sldNum" sz="quarter" idx="12"/>
          </p:nvPr>
        </p:nvSpPr>
        <p:spPr/>
        <p:txBody>
          <a:bodyPr/>
          <a:lstStyle/>
          <a:p>
            <a:fld id="{1AF4E448-B105-4F9E-BF15-E305FC9FBB51}" type="slidenum">
              <a:rPr lang="en-GB" smtClean="0"/>
              <a:t>‹#›</a:t>
            </a:fld>
            <a:endParaRPr lang="en-GB"/>
          </a:p>
        </p:txBody>
      </p:sp>
    </p:spTree>
    <p:extLst>
      <p:ext uri="{BB962C8B-B14F-4D97-AF65-F5344CB8AC3E}">
        <p14:creationId xmlns:p14="http://schemas.microsoft.com/office/powerpoint/2010/main" val="1440792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E72D26E-7481-4533-852B-A8FB5EEF52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2403C89-A623-480B-B69D-476F7A6177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23FD9D7-11CA-40A4-A9AC-3A6839CC0F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95F6ED-F5E6-48F4-921B-3E3188332433}" type="datetimeFigureOut">
              <a:rPr lang="en-GB" smtClean="0"/>
              <a:t>06/10/2022</a:t>
            </a:fld>
            <a:endParaRPr lang="en-GB"/>
          </a:p>
        </p:txBody>
      </p:sp>
      <p:sp>
        <p:nvSpPr>
          <p:cNvPr id="5" name="Footer Placeholder 4">
            <a:extLst>
              <a:ext uri="{FF2B5EF4-FFF2-40B4-BE49-F238E27FC236}">
                <a16:creationId xmlns:a16="http://schemas.microsoft.com/office/drawing/2014/main" id="{1E2E1677-61A7-4514-A887-A72EEB80D2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96B4894-2706-4427-8628-EE52D69744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F4E448-B105-4F9E-BF15-E305FC9FBB51}" type="slidenum">
              <a:rPr lang="en-GB" smtClean="0"/>
              <a:t>‹#›</a:t>
            </a:fld>
            <a:endParaRPr lang="en-GB"/>
          </a:p>
        </p:txBody>
      </p:sp>
    </p:spTree>
    <p:extLst>
      <p:ext uri="{BB962C8B-B14F-4D97-AF65-F5344CB8AC3E}">
        <p14:creationId xmlns:p14="http://schemas.microsoft.com/office/powerpoint/2010/main" val="621458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svg"/><Relationship Id="rId18" Type="http://schemas.openxmlformats.org/officeDocument/2006/relationships/image" Target="../media/image15.png"/><Relationship Id="rId3" Type="http://schemas.openxmlformats.org/officeDocument/2006/relationships/image" Target="../media/image1.png"/><Relationship Id="rId7" Type="http://schemas.openxmlformats.org/officeDocument/2006/relationships/image" Target="../media/image4.svg"/><Relationship Id="rId12" Type="http://schemas.openxmlformats.org/officeDocument/2006/relationships/image" Target="../media/image9.png"/><Relationship Id="rId17" Type="http://schemas.openxmlformats.org/officeDocument/2006/relationships/image" Target="../media/image14.svg"/><Relationship Id="rId2" Type="http://schemas.openxmlformats.org/officeDocument/2006/relationships/notesSlide" Target="../notesSlides/notesSlide1.xml"/><Relationship Id="rId16" Type="http://schemas.openxmlformats.org/officeDocument/2006/relationships/image" Target="../media/image13.png"/><Relationship Id="rId1" Type="http://schemas.openxmlformats.org/officeDocument/2006/relationships/slideLayout" Target="../slideLayouts/slideLayout7.xml"/><Relationship Id="rId6" Type="http://schemas.openxmlformats.org/officeDocument/2006/relationships/image" Target="../media/image3.png"/><Relationship Id="rId11" Type="http://schemas.openxmlformats.org/officeDocument/2006/relationships/image" Target="../media/image8.svg"/><Relationship Id="rId5" Type="http://schemas.openxmlformats.org/officeDocument/2006/relationships/image" Target="../media/image2.png"/><Relationship Id="rId15" Type="http://schemas.openxmlformats.org/officeDocument/2006/relationships/image" Target="../media/image12.svg"/><Relationship Id="rId10" Type="http://schemas.openxmlformats.org/officeDocument/2006/relationships/image" Target="../media/image7.png"/><Relationship Id="rId19" Type="http://schemas.openxmlformats.org/officeDocument/2006/relationships/image" Target="../media/image16.svg"/><Relationship Id="rId4" Type="http://schemas.microsoft.com/office/2007/relationships/hdphoto" Target="../media/hdphoto1.wdp"/><Relationship Id="rId9" Type="http://schemas.openxmlformats.org/officeDocument/2006/relationships/image" Target="../media/image6.svg"/><Relationship Id="rId14" Type="http://schemas.openxmlformats.org/officeDocument/2006/relationships/image" Target="../media/image11.png"/></Relationships>
</file>

<file path=ppt/slides/_rels/slide2.xml.rels><?xml version="1.0" encoding="UTF-8" standalone="yes"?>
<Relationships xmlns="http://schemas.openxmlformats.org/package/2006/relationships"><Relationship Id="rId8" Type="http://schemas.openxmlformats.org/officeDocument/2006/relationships/image" Target="../media/image22.svg"/><Relationship Id="rId13" Type="http://schemas.openxmlformats.org/officeDocument/2006/relationships/image" Target="../media/image25.png"/><Relationship Id="rId18" Type="http://schemas.openxmlformats.org/officeDocument/2006/relationships/image" Target="../media/image30.svg"/><Relationship Id="rId3" Type="http://schemas.openxmlformats.org/officeDocument/2006/relationships/image" Target="../media/image17.png"/><Relationship Id="rId21" Type="http://schemas.openxmlformats.org/officeDocument/2006/relationships/image" Target="../media/image33.png"/><Relationship Id="rId7" Type="http://schemas.openxmlformats.org/officeDocument/2006/relationships/image" Target="../media/image21.png"/><Relationship Id="rId12" Type="http://schemas.openxmlformats.org/officeDocument/2006/relationships/image" Target="../media/image14.svg"/><Relationship Id="rId17" Type="http://schemas.openxmlformats.org/officeDocument/2006/relationships/image" Target="../media/image29.png"/><Relationship Id="rId25" Type="http://schemas.openxmlformats.org/officeDocument/2006/relationships/image" Target="../media/image2.png"/><Relationship Id="rId2" Type="http://schemas.openxmlformats.org/officeDocument/2006/relationships/notesSlide" Target="../notesSlides/notesSlide2.xml"/><Relationship Id="rId16" Type="http://schemas.openxmlformats.org/officeDocument/2006/relationships/image" Target="../media/image28.svg"/><Relationship Id="rId20" Type="http://schemas.openxmlformats.org/officeDocument/2006/relationships/image" Target="../media/image32.svg"/><Relationship Id="rId1" Type="http://schemas.openxmlformats.org/officeDocument/2006/relationships/slideLayout" Target="../slideLayouts/slideLayout7.xml"/><Relationship Id="rId6" Type="http://schemas.openxmlformats.org/officeDocument/2006/relationships/image" Target="../media/image20.svg"/><Relationship Id="rId11" Type="http://schemas.openxmlformats.org/officeDocument/2006/relationships/image" Target="../media/image24.png"/><Relationship Id="rId24" Type="http://schemas.openxmlformats.org/officeDocument/2006/relationships/image" Target="../media/image36.svg"/><Relationship Id="rId5" Type="http://schemas.openxmlformats.org/officeDocument/2006/relationships/image" Target="../media/image19.png"/><Relationship Id="rId15" Type="http://schemas.openxmlformats.org/officeDocument/2006/relationships/image" Target="../media/image27.png"/><Relationship Id="rId23" Type="http://schemas.openxmlformats.org/officeDocument/2006/relationships/image" Target="../media/image35.png"/><Relationship Id="rId10" Type="http://schemas.openxmlformats.org/officeDocument/2006/relationships/image" Target="../media/image16.svg"/><Relationship Id="rId19" Type="http://schemas.openxmlformats.org/officeDocument/2006/relationships/image" Target="../media/image31.png"/><Relationship Id="rId4" Type="http://schemas.openxmlformats.org/officeDocument/2006/relationships/image" Target="../media/image18.svg"/><Relationship Id="rId9" Type="http://schemas.openxmlformats.org/officeDocument/2006/relationships/image" Target="../media/image23.png"/><Relationship Id="rId14" Type="http://schemas.openxmlformats.org/officeDocument/2006/relationships/image" Target="../media/image26.svg"/><Relationship Id="rId22" Type="http://schemas.openxmlformats.org/officeDocument/2006/relationships/image" Target="../media/image34.svg"/></Relationships>
</file>

<file path=ppt/slides/_rels/slide3.xml.rels><?xml version="1.0" encoding="UTF-8" standalone="yes"?>
<Relationships xmlns="http://schemas.openxmlformats.org/package/2006/relationships"><Relationship Id="rId8" Type="http://schemas.openxmlformats.org/officeDocument/2006/relationships/image" Target="../media/image42.svg"/><Relationship Id="rId13" Type="http://schemas.openxmlformats.org/officeDocument/2006/relationships/image" Target="../media/image47.png"/><Relationship Id="rId18" Type="http://schemas.openxmlformats.org/officeDocument/2006/relationships/image" Target="../media/image52.svg"/><Relationship Id="rId26" Type="http://schemas.openxmlformats.org/officeDocument/2006/relationships/image" Target="../media/image16.svg"/><Relationship Id="rId3" Type="http://schemas.openxmlformats.org/officeDocument/2006/relationships/image" Target="../media/image37.png"/><Relationship Id="rId21" Type="http://schemas.openxmlformats.org/officeDocument/2006/relationships/image" Target="../media/image55.png"/><Relationship Id="rId7" Type="http://schemas.openxmlformats.org/officeDocument/2006/relationships/image" Target="../media/image41.png"/><Relationship Id="rId12" Type="http://schemas.openxmlformats.org/officeDocument/2006/relationships/image" Target="../media/image46.svg"/><Relationship Id="rId17" Type="http://schemas.openxmlformats.org/officeDocument/2006/relationships/image" Target="../media/image51.png"/><Relationship Id="rId25" Type="http://schemas.openxmlformats.org/officeDocument/2006/relationships/image" Target="../media/image23.png"/><Relationship Id="rId2" Type="http://schemas.openxmlformats.org/officeDocument/2006/relationships/notesSlide" Target="../notesSlides/notesSlide3.xml"/><Relationship Id="rId16" Type="http://schemas.openxmlformats.org/officeDocument/2006/relationships/image" Target="../media/image50.svg"/><Relationship Id="rId20" Type="http://schemas.openxmlformats.org/officeDocument/2006/relationships/image" Target="../media/image54.svg"/><Relationship Id="rId29" Type="http://schemas.openxmlformats.org/officeDocument/2006/relationships/image" Target="../media/image59.png"/><Relationship Id="rId1" Type="http://schemas.openxmlformats.org/officeDocument/2006/relationships/slideLayout" Target="../slideLayouts/slideLayout7.xml"/><Relationship Id="rId6" Type="http://schemas.openxmlformats.org/officeDocument/2006/relationships/image" Target="../media/image40.svg"/><Relationship Id="rId11" Type="http://schemas.openxmlformats.org/officeDocument/2006/relationships/image" Target="../media/image45.png"/><Relationship Id="rId24" Type="http://schemas.openxmlformats.org/officeDocument/2006/relationships/image" Target="../media/image58.svg"/><Relationship Id="rId5" Type="http://schemas.openxmlformats.org/officeDocument/2006/relationships/image" Target="../media/image39.png"/><Relationship Id="rId15" Type="http://schemas.openxmlformats.org/officeDocument/2006/relationships/image" Target="../media/image49.png"/><Relationship Id="rId23" Type="http://schemas.openxmlformats.org/officeDocument/2006/relationships/image" Target="../media/image57.png"/><Relationship Id="rId28" Type="http://schemas.openxmlformats.org/officeDocument/2006/relationships/image" Target="../media/image14.svg"/><Relationship Id="rId10" Type="http://schemas.openxmlformats.org/officeDocument/2006/relationships/image" Target="../media/image44.svg"/><Relationship Id="rId19" Type="http://schemas.openxmlformats.org/officeDocument/2006/relationships/image" Target="../media/image53.png"/><Relationship Id="rId31" Type="http://schemas.openxmlformats.org/officeDocument/2006/relationships/image" Target="../media/image2.png"/><Relationship Id="rId4" Type="http://schemas.openxmlformats.org/officeDocument/2006/relationships/image" Target="../media/image38.svg"/><Relationship Id="rId9" Type="http://schemas.openxmlformats.org/officeDocument/2006/relationships/image" Target="../media/image43.png"/><Relationship Id="rId14" Type="http://schemas.openxmlformats.org/officeDocument/2006/relationships/image" Target="../media/image48.svg"/><Relationship Id="rId22" Type="http://schemas.openxmlformats.org/officeDocument/2006/relationships/image" Target="../media/image56.svg"/><Relationship Id="rId27" Type="http://schemas.openxmlformats.org/officeDocument/2006/relationships/image" Target="../media/image24.png"/><Relationship Id="rId30" Type="http://schemas.openxmlformats.org/officeDocument/2006/relationships/image" Target="../media/image60.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TextBox 174">
            <a:extLst>
              <a:ext uri="{FF2B5EF4-FFF2-40B4-BE49-F238E27FC236}">
                <a16:creationId xmlns:a16="http://schemas.microsoft.com/office/drawing/2014/main" id="{868FEDFB-FE43-4FCA-B5AC-33B52D48FB3B}"/>
              </a:ext>
            </a:extLst>
          </p:cNvPr>
          <p:cNvSpPr txBox="1"/>
          <p:nvPr/>
        </p:nvSpPr>
        <p:spPr>
          <a:xfrm>
            <a:off x="6516669" y="769212"/>
            <a:ext cx="239582" cy="525208"/>
          </a:xfrm>
          <a:prstGeom prst="rect">
            <a:avLst/>
          </a:prstGeom>
          <a:noFill/>
        </p:spPr>
        <p:txBody>
          <a:bodyPr wrap="square" rtlCol="0">
            <a:spAutoFit/>
          </a:bodyPr>
          <a:lstStyle/>
          <a:p>
            <a:endParaRPr lang="en-GB" sz="1313">
              <a:solidFill>
                <a:srgbClr val="C00000"/>
              </a:solidFill>
              <a:latin typeface="Arial" panose="020B0604020202020204" pitchFamily="34" charset="0"/>
              <a:cs typeface="Arial" panose="020B0604020202020204" pitchFamily="34" charset="0"/>
            </a:endParaRPr>
          </a:p>
          <a:p>
            <a:endParaRPr lang="en-GB" sz="1500" b="1">
              <a:solidFill>
                <a:srgbClr val="C00000"/>
              </a:solidFill>
              <a:latin typeface="Arial" panose="020B0604020202020204" pitchFamily="34" charset="0"/>
              <a:cs typeface="Arial" panose="020B0604020202020204" pitchFamily="34" charset="0"/>
            </a:endParaRPr>
          </a:p>
        </p:txBody>
      </p:sp>
      <p:sp>
        <p:nvSpPr>
          <p:cNvPr id="45" name="AutoShape 8">
            <a:extLst>
              <a:ext uri="{FF2B5EF4-FFF2-40B4-BE49-F238E27FC236}">
                <a16:creationId xmlns:a16="http://schemas.microsoft.com/office/drawing/2014/main" id="{4485A6BF-D30F-4202-82A1-1618B7E1B59F}"/>
              </a:ext>
            </a:extLst>
          </p:cNvPr>
          <p:cNvSpPr/>
          <p:nvPr/>
        </p:nvSpPr>
        <p:spPr>
          <a:xfrm>
            <a:off x="3943264" y="1159765"/>
            <a:ext cx="2375074" cy="1651274"/>
          </a:xfrm>
          <a:prstGeom prst="rect">
            <a:avLst/>
          </a:prstGeom>
          <a:solidFill>
            <a:srgbClr val="EBEBEB"/>
          </a:solidFill>
        </p:spPr>
      </p:sp>
      <p:sp>
        <p:nvSpPr>
          <p:cNvPr id="46" name="AutoShape 8">
            <a:extLst>
              <a:ext uri="{FF2B5EF4-FFF2-40B4-BE49-F238E27FC236}">
                <a16:creationId xmlns:a16="http://schemas.microsoft.com/office/drawing/2014/main" id="{921A4C6D-9141-4820-BD18-FA91812B68E4}"/>
              </a:ext>
            </a:extLst>
          </p:cNvPr>
          <p:cNvSpPr/>
          <p:nvPr/>
        </p:nvSpPr>
        <p:spPr>
          <a:xfrm>
            <a:off x="3943264" y="2854508"/>
            <a:ext cx="2370302" cy="1452352"/>
          </a:xfrm>
          <a:prstGeom prst="rect">
            <a:avLst/>
          </a:prstGeom>
          <a:solidFill>
            <a:srgbClr val="EBEBEB"/>
          </a:solidFill>
        </p:spPr>
      </p:sp>
      <p:sp>
        <p:nvSpPr>
          <p:cNvPr id="70" name="AutoShape 8">
            <a:extLst>
              <a:ext uri="{FF2B5EF4-FFF2-40B4-BE49-F238E27FC236}">
                <a16:creationId xmlns:a16="http://schemas.microsoft.com/office/drawing/2014/main" id="{B31CCCE4-8353-4553-8697-B221135B3CE2}"/>
              </a:ext>
            </a:extLst>
          </p:cNvPr>
          <p:cNvSpPr/>
          <p:nvPr/>
        </p:nvSpPr>
        <p:spPr>
          <a:xfrm>
            <a:off x="4020940" y="5558366"/>
            <a:ext cx="2174583" cy="949396"/>
          </a:xfrm>
          <a:prstGeom prst="rect">
            <a:avLst/>
          </a:prstGeom>
          <a:solidFill>
            <a:srgbClr val="EBEBEB"/>
          </a:solidFill>
        </p:spPr>
      </p:sp>
      <p:sp>
        <p:nvSpPr>
          <p:cNvPr id="113" name="AutoShape 8" descr="Celebrations that Bangladeshis have" title="Text box">
            <a:extLst>
              <a:ext uri="{FF2B5EF4-FFF2-40B4-BE49-F238E27FC236}">
                <a16:creationId xmlns:a16="http://schemas.microsoft.com/office/drawing/2014/main" id="{3D4A5B26-F583-0C49-B210-D530AC824E8F}"/>
              </a:ext>
              <a:ext uri="{C183D7F6-B498-43B3-948B-1728B52AA6E4}">
                <adec:decorative xmlns:adec="http://schemas.microsoft.com/office/drawing/2017/decorative" val="0"/>
              </a:ext>
            </a:extLst>
          </p:cNvPr>
          <p:cNvSpPr/>
          <p:nvPr/>
        </p:nvSpPr>
        <p:spPr>
          <a:xfrm>
            <a:off x="3936472" y="5514507"/>
            <a:ext cx="2407555" cy="1020954"/>
          </a:xfrm>
          <a:prstGeom prst="rect">
            <a:avLst/>
          </a:prstGeom>
          <a:solidFill>
            <a:srgbClr val="EBEBEB"/>
          </a:solidFill>
        </p:spPr>
      </p:sp>
      <p:sp>
        <p:nvSpPr>
          <p:cNvPr id="120" name="AutoShape 8" descr="Religion of Bangladeshis" title="Text box">
            <a:extLst>
              <a:ext uri="{FF2B5EF4-FFF2-40B4-BE49-F238E27FC236}">
                <a16:creationId xmlns:a16="http://schemas.microsoft.com/office/drawing/2014/main" id="{4EBED473-D564-3547-84C6-2F2E7CAA6121}"/>
              </a:ext>
              <a:ext uri="{C183D7F6-B498-43B3-948B-1728B52AA6E4}">
                <adec:decorative xmlns:adec="http://schemas.microsoft.com/office/drawing/2017/decorative" val="0"/>
              </a:ext>
            </a:extLst>
          </p:cNvPr>
          <p:cNvSpPr/>
          <p:nvPr/>
        </p:nvSpPr>
        <p:spPr>
          <a:xfrm>
            <a:off x="3948035" y="4352020"/>
            <a:ext cx="2370302" cy="1110679"/>
          </a:xfrm>
          <a:prstGeom prst="rect">
            <a:avLst/>
          </a:prstGeom>
          <a:solidFill>
            <a:srgbClr val="EBEBEB"/>
          </a:solidFill>
        </p:spPr>
      </p:sp>
      <p:pic>
        <p:nvPicPr>
          <p:cNvPr id="132" name="Picture 131" descr="Map&#10;&#10;Description automatically generated">
            <a:extLst>
              <a:ext uri="{FF2B5EF4-FFF2-40B4-BE49-F238E27FC236}">
                <a16:creationId xmlns:a16="http://schemas.microsoft.com/office/drawing/2014/main" id="{EFE940C8-5425-CB46-9D08-2161397752AC}"/>
              </a:ext>
            </a:extLst>
          </p:cNvPr>
          <p:cNvPicPr>
            <a:picLocks noChangeAspect="1"/>
          </p:cNvPicPr>
          <p:nvPr/>
        </p:nvPicPr>
        <p:blipFill>
          <a:blip r:embed="rId3" cstate="print">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val="0"/>
              </a:ext>
            </a:extLst>
          </a:blip>
          <a:stretch>
            <a:fillRect/>
          </a:stretch>
        </p:blipFill>
        <p:spPr>
          <a:xfrm>
            <a:off x="8965337" y="1975112"/>
            <a:ext cx="3046245" cy="3731988"/>
          </a:xfrm>
          <a:prstGeom prst="rect">
            <a:avLst/>
          </a:prstGeom>
          <a:ln>
            <a:noFill/>
          </a:ln>
        </p:spPr>
      </p:pic>
      <p:graphicFrame>
        <p:nvGraphicFramePr>
          <p:cNvPr id="4" name="Table 3">
            <a:extLst>
              <a:ext uri="{FF2B5EF4-FFF2-40B4-BE49-F238E27FC236}">
                <a16:creationId xmlns:a16="http://schemas.microsoft.com/office/drawing/2014/main" id="{D7CEA99F-AB7A-DA49-A139-838B5E23547A}"/>
              </a:ext>
            </a:extLst>
          </p:cNvPr>
          <p:cNvGraphicFramePr>
            <a:graphicFrameLocks noGrp="1"/>
          </p:cNvGraphicFramePr>
          <p:nvPr>
            <p:extLst>
              <p:ext uri="{D42A27DB-BD31-4B8C-83A1-F6EECF244321}">
                <p14:modId xmlns:p14="http://schemas.microsoft.com/office/powerpoint/2010/main" val="1812765966"/>
              </p:ext>
            </p:extLst>
          </p:nvPr>
        </p:nvGraphicFramePr>
        <p:xfrm>
          <a:off x="6416671" y="1943464"/>
          <a:ext cx="2431450" cy="3763635"/>
        </p:xfrm>
        <a:graphic>
          <a:graphicData uri="http://schemas.openxmlformats.org/drawingml/2006/table">
            <a:tbl>
              <a:tblPr firstRow="1" firstCol="1" bandRow="1">
                <a:tableStyleId>{5C22544A-7EE6-4342-B048-85BDC9FD1C3A}</a:tableStyleId>
              </a:tblPr>
              <a:tblGrid>
                <a:gridCol w="927432">
                  <a:extLst>
                    <a:ext uri="{9D8B030D-6E8A-4147-A177-3AD203B41FA5}">
                      <a16:colId xmlns:a16="http://schemas.microsoft.com/office/drawing/2014/main" val="3978061790"/>
                    </a:ext>
                  </a:extLst>
                </a:gridCol>
                <a:gridCol w="762806">
                  <a:extLst>
                    <a:ext uri="{9D8B030D-6E8A-4147-A177-3AD203B41FA5}">
                      <a16:colId xmlns:a16="http://schemas.microsoft.com/office/drawing/2014/main" val="3799377246"/>
                    </a:ext>
                  </a:extLst>
                </a:gridCol>
                <a:gridCol w="741212">
                  <a:extLst>
                    <a:ext uri="{9D8B030D-6E8A-4147-A177-3AD203B41FA5}">
                      <a16:colId xmlns:a16="http://schemas.microsoft.com/office/drawing/2014/main" val="271671054"/>
                    </a:ext>
                  </a:extLst>
                </a:gridCol>
              </a:tblGrid>
              <a:tr h="638878">
                <a:tc>
                  <a:txBody>
                    <a:bodyPr/>
                    <a:lstStyle/>
                    <a:p>
                      <a:pPr algn="ctr"/>
                      <a:r>
                        <a:rPr lang="pa-IN" sz="900" dirty="0">
                          <a:effectLst/>
                          <a:latin typeface="Arial" panose="020B0604020202020204" pitchFamily="34" charset="0"/>
                          <a:cs typeface="Arial" panose="020B0604020202020204" pitchFamily="34" charset="0"/>
                        </a:rPr>
                        <a:t>ਵਾਰਡ</a:t>
                      </a:r>
                      <a:endParaRPr lang="en-GB" sz="900" dirty="0">
                        <a:solidFill>
                          <a:srgbClr val="76923C"/>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BB151C"/>
                    </a:solidFill>
                  </a:tcPr>
                </a:tc>
                <a:tc>
                  <a:txBody>
                    <a:bodyPr/>
                    <a:lstStyle/>
                    <a:p>
                      <a:pPr algn="ctr"/>
                      <a:r>
                        <a:rPr lang="pa-IN" sz="900" dirty="0">
                          <a:effectLst/>
                          <a:latin typeface="Arial" panose="020B0604020202020204" pitchFamily="34" charset="0"/>
                          <a:cs typeface="Arial" panose="020B0604020202020204" pitchFamily="34" charset="0"/>
                        </a:rPr>
                        <a:t>ਵਾਰਡ ਦੀ ਕੁੱਲ ਆਬਾਦੀ</a:t>
                      </a:r>
                      <a:endParaRPr lang="en-GB" sz="900" dirty="0">
                        <a:solidFill>
                          <a:srgbClr val="76923C"/>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BB151C"/>
                    </a:solidFill>
                  </a:tcPr>
                </a:tc>
                <a:tc>
                  <a:txBody>
                    <a:bodyPr/>
                    <a:lstStyle/>
                    <a:p>
                      <a:pPr algn="ctr"/>
                      <a:r>
                        <a:rPr lang="pa-IN" sz="900" dirty="0">
                          <a:effectLst/>
                          <a:latin typeface="Arial" panose="020B0604020202020204" pitchFamily="34" charset="0"/>
                          <a:cs typeface="Arial" panose="020B0604020202020204" pitchFamily="34" charset="0"/>
                        </a:rPr>
                        <a:t>ਭਾਰਤੀ ਆਬਾਦੀ</a:t>
                      </a:r>
                      <a:endParaRPr lang="en-GB" sz="900" dirty="0">
                        <a:solidFill>
                          <a:srgbClr val="76923C"/>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BB151C"/>
                    </a:solidFill>
                  </a:tcPr>
                </a:tc>
                <a:extLst>
                  <a:ext uri="{0D108BD9-81ED-4DB2-BD59-A6C34878D82A}">
                    <a16:rowId xmlns:a16="http://schemas.microsoft.com/office/drawing/2014/main" val="2540791385"/>
                  </a:ext>
                </a:extLst>
              </a:tr>
              <a:tr h="320548">
                <a:tc>
                  <a:txBody>
                    <a:bodyPr/>
                    <a:lstStyle/>
                    <a:p>
                      <a:pPr algn="ctr"/>
                      <a:r>
                        <a:rPr lang="pa-IN" sz="900" b="0" dirty="0">
                          <a:effectLst/>
                          <a:latin typeface="Arial" panose="020B0604020202020204" pitchFamily="34" charset="0"/>
                          <a:cs typeface="Arial" panose="020B0604020202020204" pitchFamily="34" charset="0"/>
                        </a:rPr>
                        <a:t>ਹੈਂਡਜ਼ਵਰਥ ਵੁੱਡ</a:t>
                      </a:r>
                      <a:endParaRPr lang="en-GB" sz="900" b="0" dirty="0">
                        <a:solidFill>
                          <a:srgbClr val="76923C"/>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BB151C"/>
                    </a:solidFill>
                  </a:tcPr>
                </a:tc>
                <a:tc>
                  <a:txBody>
                    <a:bodyPr/>
                    <a:lstStyle/>
                    <a:p>
                      <a:pPr algn="ctr"/>
                      <a:r>
                        <a:rPr lang="en-GB" sz="900" b="0">
                          <a:effectLst/>
                          <a:latin typeface="Arial" panose="020B0604020202020204" pitchFamily="34" charset="0"/>
                          <a:cs typeface="Arial" panose="020B0604020202020204" pitchFamily="34" charset="0"/>
                        </a:rPr>
                        <a:t>19,731</a:t>
                      </a:r>
                      <a:endParaRPr lang="en-GB" sz="900" b="0">
                        <a:solidFill>
                          <a:srgbClr val="76923C"/>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F3E7E7"/>
                    </a:solidFill>
                  </a:tcPr>
                </a:tc>
                <a:tc>
                  <a:txBody>
                    <a:bodyPr/>
                    <a:lstStyle/>
                    <a:p>
                      <a:pPr algn="ctr"/>
                      <a:r>
                        <a:rPr lang="en-GB" sz="900" b="0" dirty="0">
                          <a:effectLst/>
                          <a:latin typeface="Arial" panose="020B0604020202020204" pitchFamily="34" charset="0"/>
                          <a:cs typeface="Arial" panose="020B0604020202020204" pitchFamily="34" charset="0"/>
                        </a:rPr>
                        <a:t>6,680</a:t>
                      </a:r>
                      <a:endParaRPr lang="en-GB" sz="900" b="0" dirty="0">
                        <a:solidFill>
                          <a:srgbClr val="76923C"/>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F3E7E7"/>
                    </a:solidFill>
                  </a:tcPr>
                </a:tc>
                <a:extLst>
                  <a:ext uri="{0D108BD9-81ED-4DB2-BD59-A6C34878D82A}">
                    <a16:rowId xmlns:a16="http://schemas.microsoft.com/office/drawing/2014/main" val="1724980964"/>
                  </a:ext>
                </a:extLst>
              </a:tr>
              <a:tr h="480822">
                <a:tc>
                  <a:txBody>
                    <a:bodyPr/>
                    <a:lstStyle/>
                    <a:p>
                      <a:pPr algn="ctr"/>
                      <a:r>
                        <a:rPr lang="pa-IN" sz="900" b="0" dirty="0">
                          <a:effectLst/>
                          <a:latin typeface="Arial" panose="020B0604020202020204" pitchFamily="34" charset="0"/>
                          <a:cs typeface="Arial" panose="020B0604020202020204" pitchFamily="34" charset="0"/>
                        </a:rPr>
                        <a:t>ਸੋਹੋ ਅਤੇ ਜਿਊਲਰੀ ਕੁਆਰਟਰ</a:t>
                      </a:r>
                      <a:endParaRPr lang="en-GB" sz="900" b="0" dirty="0">
                        <a:solidFill>
                          <a:srgbClr val="76923C"/>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BB151C"/>
                    </a:solidFill>
                  </a:tcPr>
                </a:tc>
                <a:tc>
                  <a:txBody>
                    <a:bodyPr/>
                    <a:lstStyle/>
                    <a:p>
                      <a:pPr algn="ctr"/>
                      <a:r>
                        <a:rPr lang="en-GB" sz="900" b="0">
                          <a:effectLst/>
                          <a:latin typeface="Arial" panose="020B0604020202020204" pitchFamily="34" charset="0"/>
                          <a:cs typeface="Arial" panose="020B0604020202020204" pitchFamily="34" charset="0"/>
                        </a:rPr>
                        <a:t>22,606</a:t>
                      </a:r>
                      <a:endParaRPr lang="en-GB" sz="900" b="0">
                        <a:solidFill>
                          <a:srgbClr val="76923C"/>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F3E7E7"/>
                    </a:solidFill>
                  </a:tcPr>
                </a:tc>
                <a:tc>
                  <a:txBody>
                    <a:bodyPr/>
                    <a:lstStyle/>
                    <a:p>
                      <a:pPr algn="ctr"/>
                      <a:r>
                        <a:rPr lang="en-GB" sz="900" b="0" dirty="0">
                          <a:effectLst/>
                          <a:latin typeface="Arial" panose="020B0604020202020204" pitchFamily="34" charset="0"/>
                          <a:cs typeface="Arial" panose="020B0604020202020204" pitchFamily="34" charset="0"/>
                        </a:rPr>
                        <a:t>3,336</a:t>
                      </a:r>
                      <a:endParaRPr lang="en-GB" sz="900" b="0" dirty="0">
                        <a:solidFill>
                          <a:srgbClr val="76923C"/>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F3E7E7"/>
                    </a:solidFill>
                  </a:tcPr>
                </a:tc>
                <a:extLst>
                  <a:ext uri="{0D108BD9-81ED-4DB2-BD59-A6C34878D82A}">
                    <a16:rowId xmlns:a16="http://schemas.microsoft.com/office/drawing/2014/main" val="567659209"/>
                  </a:ext>
                </a:extLst>
              </a:tr>
              <a:tr h="266816">
                <a:tc>
                  <a:txBody>
                    <a:bodyPr/>
                    <a:lstStyle/>
                    <a:p>
                      <a:pPr algn="ctr"/>
                      <a:r>
                        <a:rPr lang="pa-IN" sz="900" b="0" dirty="0">
                          <a:effectLst/>
                          <a:latin typeface="Arial" panose="020B0604020202020204" pitchFamily="34" charset="0"/>
                          <a:cs typeface="Arial" panose="020B0604020202020204" pitchFamily="34" charset="0"/>
                        </a:rPr>
                        <a:t>ਹੌਲੀਹੈੱਡ</a:t>
                      </a:r>
                      <a:endParaRPr lang="en-GB" sz="900" b="0" dirty="0">
                        <a:solidFill>
                          <a:srgbClr val="76923C"/>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BB151C"/>
                    </a:solidFill>
                  </a:tcPr>
                </a:tc>
                <a:tc>
                  <a:txBody>
                    <a:bodyPr/>
                    <a:lstStyle/>
                    <a:p>
                      <a:pPr algn="ctr"/>
                      <a:r>
                        <a:rPr lang="en-GB" sz="900" b="0">
                          <a:effectLst/>
                          <a:latin typeface="Arial" panose="020B0604020202020204" pitchFamily="34" charset="0"/>
                          <a:cs typeface="Arial" panose="020B0604020202020204" pitchFamily="34" charset="0"/>
                        </a:rPr>
                        <a:t>11,133</a:t>
                      </a:r>
                      <a:endParaRPr lang="en-GB" sz="900" b="0">
                        <a:solidFill>
                          <a:srgbClr val="76923C"/>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F3E7E7"/>
                    </a:solidFill>
                  </a:tcPr>
                </a:tc>
                <a:tc>
                  <a:txBody>
                    <a:bodyPr/>
                    <a:lstStyle/>
                    <a:p>
                      <a:pPr algn="ctr"/>
                      <a:r>
                        <a:rPr lang="en-GB" sz="900" b="0" dirty="0">
                          <a:effectLst/>
                          <a:latin typeface="Arial" panose="020B0604020202020204" pitchFamily="34" charset="0"/>
                          <a:cs typeface="Arial" panose="020B0604020202020204" pitchFamily="34" charset="0"/>
                        </a:rPr>
                        <a:t>2,985</a:t>
                      </a:r>
                      <a:endParaRPr lang="en-GB" sz="900" b="0" dirty="0">
                        <a:solidFill>
                          <a:srgbClr val="76923C"/>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F3E7E7"/>
                    </a:solidFill>
                  </a:tcPr>
                </a:tc>
                <a:extLst>
                  <a:ext uri="{0D108BD9-81ED-4DB2-BD59-A6C34878D82A}">
                    <a16:rowId xmlns:a16="http://schemas.microsoft.com/office/drawing/2014/main" val="1435299987"/>
                  </a:ext>
                </a:extLst>
              </a:tr>
              <a:tr h="320548">
                <a:tc>
                  <a:txBody>
                    <a:bodyPr/>
                    <a:lstStyle/>
                    <a:p>
                      <a:pPr algn="ctr"/>
                      <a:r>
                        <a:rPr lang="pa-IN" sz="900" b="0" dirty="0">
                          <a:effectLst/>
                          <a:latin typeface="Arial" panose="020B0604020202020204" pitchFamily="34" charset="0"/>
                          <a:cs typeface="Arial" panose="020B0604020202020204" pitchFamily="34" charset="0"/>
                        </a:rPr>
                        <a:t>ਉੱਤਰੀ ਐਜਬਾਸਟਨ</a:t>
                      </a:r>
                      <a:endParaRPr lang="en-GB" sz="900" b="0" dirty="0">
                        <a:solidFill>
                          <a:srgbClr val="76923C"/>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BB151C"/>
                    </a:solidFill>
                  </a:tcPr>
                </a:tc>
                <a:tc>
                  <a:txBody>
                    <a:bodyPr/>
                    <a:lstStyle/>
                    <a:p>
                      <a:pPr algn="ctr"/>
                      <a:r>
                        <a:rPr lang="en-GB" sz="900" b="0">
                          <a:effectLst/>
                          <a:latin typeface="Arial" panose="020B0604020202020204" pitchFamily="34" charset="0"/>
                          <a:cs typeface="Arial" panose="020B0604020202020204" pitchFamily="34" charset="0"/>
                        </a:rPr>
                        <a:t>21,934</a:t>
                      </a:r>
                      <a:endParaRPr lang="en-GB" sz="900" b="0">
                        <a:solidFill>
                          <a:srgbClr val="76923C"/>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F3E7E7"/>
                    </a:solidFill>
                  </a:tcPr>
                </a:tc>
                <a:tc>
                  <a:txBody>
                    <a:bodyPr/>
                    <a:lstStyle/>
                    <a:p>
                      <a:pPr algn="ctr"/>
                      <a:r>
                        <a:rPr lang="en-GB" sz="900" b="0" dirty="0">
                          <a:effectLst/>
                          <a:latin typeface="Arial" panose="020B0604020202020204" pitchFamily="34" charset="0"/>
                          <a:cs typeface="Arial" panose="020B0604020202020204" pitchFamily="34" charset="0"/>
                        </a:rPr>
                        <a:t>2,970</a:t>
                      </a:r>
                      <a:endParaRPr lang="en-GB" sz="900" b="0" dirty="0">
                        <a:solidFill>
                          <a:srgbClr val="76923C"/>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F3E7E7"/>
                    </a:solidFill>
                  </a:tcPr>
                </a:tc>
                <a:extLst>
                  <a:ext uri="{0D108BD9-81ED-4DB2-BD59-A6C34878D82A}">
                    <a16:rowId xmlns:a16="http://schemas.microsoft.com/office/drawing/2014/main" val="853650689"/>
                  </a:ext>
                </a:extLst>
              </a:tr>
              <a:tr h="274009">
                <a:tc>
                  <a:txBody>
                    <a:bodyPr/>
                    <a:lstStyle/>
                    <a:p>
                      <a:pPr algn="ctr"/>
                      <a:r>
                        <a:rPr lang="pa-IN" sz="900" b="0" dirty="0">
                          <a:effectLst/>
                          <a:latin typeface="Arial" panose="020B0604020202020204" pitchFamily="34" charset="0"/>
                          <a:cs typeface="Arial" panose="020B0604020202020204" pitchFamily="34" charset="0"/>
                        </a:rPr>
                        <a:t>ਐਸਟਨ</a:t>
                      </a:r>
                      <a:endParaRPr lang="en-GB" sz="900" b="0" dirty="0">
                        <a:solidFill>
                          <a:srgbClr val="76923C"/>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BB151C"/>
                    </a:solidFill>
                  </a:tcPr>
                </a:tc>
                <a:tc>
                  <a:txBody>
                    <a:bodyPr/>
                    <a:lstStyle/>
                    <a:p>
                      <a:pPr algn="ctr"/>
                      <a:r>
                        <a:rPr lang="en-GB" sz="900" b="0">
                          <a:effectLst/>
                          <a:latin typeface="Arial" panose="020B0604020202020204" pitchFamily="34" charset="0"/>
                          <a:cs typeface="Arial" panose="020B0604020202020204" pitchFamily="34" charset="0"/>
                        </a:rPr>
                        <a:t>22,636</a:t>
                      </a:r>
                      <a:endParaRPr lang="en-GB" sz="900" b="0">
                        <a:solidFill>
                          <a:srgbClr val="76923C"/>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F3E7E7"/>
                    </a:solidFill>
                  </a:tcPr>
                </a:tc>
                <a:tc>
                  <a:txBody>
                    <a:bodyPr/>
                    <a:lstStyle/>
                    <a:p>
                      <a:pPr algn="ctr"/>
                      <a:r>
                        <a:rPr lang="en-GB" sz="900" b="0" dirty="0">
                          <a:effectLst/>
                          <a:latin typeface="Arial" panose="020B0604020202020204" pitchFamily="34" charset="0"/>
                          <a:cs typeface="Arial" panose="020B0604020202020204" pitchFamily="34" charset="0"/>
                        </a:rPr>
                        <a:t>2,886</a:t>
                      </a:r>
                      <a:endParaRPr lang="en-GB" sz="900" b="0" dirty="0">
                        <a:solidFill>
                          <a:srgbClr val="76923C"/>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F3E7E7"/>
                    </a:solidFill>
                  </a:tcPr>
                </a:tc>
                <a:extLst>
                  <a:ext uri="{0D108BD9-81ED-4DB2-BD59-A6C34878D82A}">
                    <a16:rowId xmlns:a16="http://schemas.microsoft.com/office/drawing/2014/main" val="258873238"/>
                  </a:ext>
                </a:extLst>
              </a:tr>
              <a:tr h="319439">
                <a:tc>
                  <a:txBody>
                    <a:bodyPr/>
                    <a:lstStyle/>
                    <a:p>
                      <a:pPr algn="ctr"/>
                      <a:r>
                        <a:rPr lang="pa-IN" sz="900" b="0" dirty="0">
                          <a:effectLst/>
                          <a:latin typeface="Arial" panose="020B0604020202020204" pitchFamily="34" charset="0"/>
                          <a:cs typeface="Arial" panose="020B0604020202020204" pitchFamily="34" charset="0"/>
                        </a:rPr>
                        <a:t>ਹੈਂਡਜ਼ਵਰਥ</a:t>
                      </a:r>
                      <a:endParaRPr lang="en-GB" sz="900" b="0" dirty="0">
                        <a:solidFill>
                          <a:srgbClr val="76923C"/>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BB151C"/>
                    </a:solidFill>
                  </a:tcPr>
                </a:tc>
                <a:tc>
                  <a:txBody>
                    <a:bodyPr/>
                    <a:lstStyle/>
                    <a:p>
                      <a:pPr algn="ctr"/>
                      <a:r>
                        <a:rPr lang="en-GB" sz="900" b="0" dirty="0">
                          <a:effectLst/>
                          <a:latin typeface="Arial" panose="020B0604020202020204" pitchFamily="34" charset="0"/>
                          <a:cs typeface="Arial" panose="020B0604020202020204" pitchFamily="34" charset="0"/>
                        </a:rPr>
                        <a:t>11,733</a:t>
                      </a:r>
                      <a:endParaRPr lang="en-GB" sz="900" b="0" dirty="0">
                        <a:solidFill>
                          <a:srgbClr val="76923C"/>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F3E7E7"/>
                    </a:solidFill>
                  </a:tcPr>
                </a:tc>
                <a:tc>
                  <a:txBody>
                    <a:bodyPr/>
                    <a:lstStyle/>
                    <a:p>
                      <a:pPr algn="ctr"/>
                      <a:r>
                        <a:rPr lang="en-GB" sz="900" b="0" dirty="0">
                          <a:effectLst/>
                          <a:latin typeface="Arial" panose="020B0604020202020204" pitchFamily="34" charset="0"/>
                          <a:cs typeface="Arial" panose="020B0604020202020204" pitchFamily="34" charset="0"/>
                        </a:rPr>
                        <a:t>2,873</a:t>
                      </a:r>
                      <a:endParaRPr lang="en-GB" sz="900" b="0" dirty="0">
                        <a:solidFill>
                          <a:srgbClr val="76923C"/>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F3E7E7"/>
                    </a:solidFill>
                  </a:tcPr>
                </a:tc>
                <a:extLst>
                  <a:ext uri="{0D108BD9-81ED-4DB2-BD59-A6C34878D82A}">
                    <a16:rowId xmlns:a16="http://schemas.microsoft.com/office/drawing/2014/main" val="3784952966"/>
                  </a:ext>
                </a:extLst>
              </a:tr>
              <a:tr h="320548">
                <a:tc>
                  <a:txBody>
                    <a:bodyPr/>
                    <a:lstStyle/>
                    <a:p>
                      <a:pPr algn="ctr"/>
                      <a:r>
                        <a:rPr lang="pa-IN" sz="900" b="0" dirty="0">
                          <a:effectLst/>
                          <a:latin typeface="Arial" panose="020B0604020202020204" pitchFamily="34" charset="0"/>
                          <a:cs typeface="Arial" panose="020B0604020202020204" pitchFamily="34" charset="0"/>
                        </a:rPr>
                        <a:t>ਉੱਤਰੀ ਹਾਲ ਗਰੀਨ</a:t>
                      </a:r>
                      <a:endParaRPr lang="en-GB" sz="900" b="0" dirty="0">
                        <a:solidFill>
                          <a:srgbClr val="76923C"/>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BB151C"/>
                    </a:solidFill>
                  </a:tcPr>
                </a:tc>
                <a:tc>
                  <a:txBody>
                    <a:bodyPr/>
                    <a:lstStyle/>
                    <a:p>
                      <a:pPr algn="ctr"/>
                      <a:r>
                        <a:rPr lang="en-GB" sz="900" b="0" dirty="0">
                          <a:effectLst/>
                          <a:latin typeface="Arial" panose="020B0604020202020204" pitchFamily="34" charset="0"/>
                          <a:cs typeface="Arial" panose="020B0604020202020204" pitchFamily="34" charset="0"/>
                        </a:rPr>
                        <a:t>21,509</a:t>
                      </a:r>
                      <a:endParaRPr lang="en-GB" sz="900" b="0" dirty="0">
                        <a:solidFill>
                          <a:srgbClr val="76923C"/>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F3E7E7"/>
                    </a:solidFill>
                  </a:tcPr>
                </a:tc>
                <a:tc>
                  <a:txBody>
                    <a:bodyPr/>
                    <a:lstStyle/>
                    <a:p>
                      <a:pPr algn="ctr"/>
                      <a:r>
                        <a:rPr lang="en-GB" sz="900" b="0" dirty="0">
                          <a:effectLst/>
                          <a:latin typeface="Arial" panose="020B0604020202020204" pitchFamily="34" charset="0"/>
                          <a:cs typeface="Arial" panose="020B0604020202020204" pitchFamily="34" charset="0"/>
                        </a:rPr>
                        <a:t>2,652</a:t>
                      </a:r>
                      <a:endParaRPr lang="en-GB" sz="900" b="0" dirty="0">
                        <a:solidFill>
                          <a:srgbClr val="76923C"/>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F3E7E7"/>
                    </a:solidFill>
                  </a:tcPr>
                </a:tc>
                <a:extLst>
                  <a:ext uri="{0D108BD9-81ED-4DB2-BD59-A6C34878D82A}">
                    <a16:rowId xmlns:a16="http://schemas.microsoft.com/office/drawing/2014/main" val="3844673268"/>
                  </a:ext>
                </a:extLst>
              </a:tr>
              <a:tr h="274009">
                <a:tc>
                  <a:txBody>
                    <a:bodyPr/>
                    <a:lstStyle/>
                    <a:p>
                      <a:pPr algn="ctr"/>
                      <a:r>
                        <a:rPr lang="pa-IN" sz="900" b="0" dirty="0">
                          <a:effectLst/>
                          <a:latin typeface="Arial" panose="020B0604020202020204" pitchFamily="34" charset="0"/>
                          <a:cs typeface="Arial" panose="020B0604020202020204" pitchFamily="34" charset="0"/>
                        </a:rPr>
                        <a:t>ਪੈਰੀ ਬਾਰ</a:t>
                      </a:r>
                      <a:endParaRPr lang="en-GB" sz="900" b="0" dirty="0">
                        <a:solidFill>
                          <a:srgbClr val="76923C"/>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BB151C"/>
                    </a:solidFill>
                  </a:tcPr>
                </a:tc>
                <a:tc>
                  <a:txBody>
                    <a:bodyPr/>
                    <a:lstStyle/>
                    <a:p>
                      <a:pPr algn="ctr"/>
                      <a:r>
                        <a:rPr lang="en-GB" sz="900" b="0">
                          <a:effectLst/>
                          <a:latin typeface="Arial" panose="020B0604020202020204" pitchFamily="34" charset="0"/>
                          <a:cs typeface="Arial" panose="020B0604020202020204" pitchFamily="34" charset="0"/>
                        </a:rPr>
                        <a:t>20,566</a:t>
                      </a:r>
                      <a:endParaRPr lang="en-GB" sz="900" b="0">
                        <a:solidFill>
                          <a:srgbClr val="76923C"/>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F3E7E7"/>
                    </a:solidFill>
                  </a:tcPr>
                </a:tc>
                <a:tc>
                  <a:txBody>
                    <a:bodyPr/>
                    <a:lstStyle/>
                    <a:p>
                      <a:pPr algn="ctr"/>
                      <a:r>
                        <a:rPr lang="en-GB" sz="900" b="0" dirty="0">
                          <a:effectLst/>
                          <a:latin typeface="Arial" panose="020B0604020202020204" pitchFamily="34" charset="0"/>
                          <a:cs typeface="Arial" panose="020B0604020202020204" pitchFamily="34" charset="0"/>
                        </a:rPr>
                        <a:t>2,415</a:t>
                      </a:r>
                      <a:endParaRPr lang="en-GB" sz="900" b="0" dirty="0">
                        <a:solidFill>
                          <a:srgbClr val="76923C"/>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F3E7E7"/>
                    </a:solidFill>
                  </a:tcPr>
                </a:tc>
                <a:extLst>
                  <a:ext uri="{0D108BD9-81ED-4DB2-BD59-A6C34878D82A}">
                    <a16:rowId xmlns:a16="http://schemas.microsoft.com/office/drawing/2014/main" val="229273442"/>
                  </a:ext>
                </a:extLst>
              </a:tr>
              <a:tr h="274009">
                <a:tc>
                  <a:txBody>
                    <a:bodyPr/>
                    <a:lstStyle/>
                    <a:p>
                      <a:pPr algn="ctr"/>
                      <a:r>
                        <a:rPr lang="pa-IN" sz="900" b="0" dirty="0">
                          <a:effectLst/>
                          <a:latin typeface="Arial" panose="020B0604020202020204" pitchFamily="34" charset="0"/>
                          <a:cs typeface="Arial" panose="020B0604020202020204" pitchFamily="34" charset="0"/>
                        </a:rPr>
                        <a:t>ਐਜਬਾਸਟਨ</a:t>
                      </a:r>
                      <a:endParaRPr lang="en-GB" sz="900" b="0" dirty="0">
                        <a:solidFill>
                          <a:srgbClr val="76923C"/>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BB151C"/>
                    </a:solidFill>
                  </a:tcPr>
                </a:tc>
                <a:tc>
                  <a:txBody>
                    <a:bodyPr/>
                    <a:lstStyle/>
                    <a:p>
                      <a:pPr algn="ctr"/>
                      <a:r>
                        <a:rPr lang="en-GB" sz="900" b="0">
                          <a:effectLst/>
                          <a:latin typeface="Arial" panose="020B0604020202020204" pitchFamily="34" charset="0"/>
                          <a:cs typeface="Arial" panose="020B0604020202020204" pitchFamily="34" charset="0"/>
                        </a:rPr>
                        <a:t>18,260</a:t>
                      </a:r>
                      <a:endParaRPr lang="en-GB" sz="900" b="0">
                        <a:solidFill>
                          <a:srgbClr val="76923C"/>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F3E7E7"/>
                    </a:solidFill>
                  </a:tcPr>
                </a:tc>
                <a:tc>
                  <a:txBody>
                    <a:bodyPr/>
                    <a:lstStyle/>
                    <a:p>
                      <a:pPr algn="ctr"/>
                      <a:r>
                        <a:rPr lang="en-GB" sz="900" b="0" dirty="0">
                          <a:effectLst/>
                          <a:latin typeface="Arial" panose="020B0604020202020204" pitchFamily="34" charset="0"/>
                          <a:cs typeface="Arial" panose="020B0604020202020204" pitchFamily="34" charset="0"/>
                        </a:rPr>
                        <a:t>2,355</a:t>
                      </a:r>
                      <a:endParaRPr lang="en-GB" sz="900" b="0" dirty="0">
                        <a:solidFill>
                          <a:srgbClr val="76923C"/>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F3E7E7"/>
                    </a:solidFill>
                  </a:tcPr>
                </a:tc>
                <a:extLst>
                  <a:ext uri="{0D108BD9-81ED-4DB2-BD59-A6C34878D82A}">
                    <a16:rowId xmlns:a16="http://schemas.microsoft.com/office/drawing/2014/main" val="3470920807"/>
                  </a:ext>
                </a:extLst>
              </a:tr>
              <a:tr h="274009">
                <a:tc>
                  <a:txBody>
                    <a:bodyPr/>
                    <a:lstStyle/>
                    <a:p>
                      <a:pPr algn="ctr"/>
                      <a:r>
                        <a:rPr lang="pa-IN" sz="900" b="0" dirty="0">
                          <a:effectLst/>
                          <a:latin typeface="Arial" panose="020B0604020202020204" pitchFamily="34" charset="0"/>
                          <a:cs typeface="Arial" panose="020B0604020202020204" pitchFamily="34" charset="0"/>
                        </a:rPr>
                        <a:t>ਲੇਡੀਵੁੱਡ</a:t>
                      </a:r>
                      <a:endParaRPr lang="en-GB" sz="900" b="0" dirty="0">
                        <a:solidFill>
                          <a:srgbClr val="76923C"/>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BB151C"/>
                    </a:solidFill>
                  </a:tcPr>
                </a:tc>
                <a:tc>
                  <a:txBody>
                    <a:bodyPr/>
                    <a:lstStyle/>
                    <a:p>
                      <a:pPr algn="ctr"/>
                      <a:r>
                        <a:rPr lang="en-GB" sz="900" b="0">
                          <a:effectLst/>
                          <a:latin typeface="Arial" panose="020B0604020202020204" pitchFamily="34" charset="0"/>
                          <a:cs typeface="Arial" panose="020B0604020202020204" pitchFamily="34" charset="0"/>
                        </a:rPr>
                        <a:t>22,250</a:t>
                      </a:r>
                      <a:endParaRPr lang="en-GB" sz="900" b="0">
                        <a:solidFill>
                          <a:srgbClr val="76923C"/>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F3E7E7"/>
                    </a:solidFill>
                  </a:tcPr>
                </a:tc>
                <a:tc>
                  <a:txBody>
                    <a:bodyPr/>
                    <a:lstStyle/>
                    <a:p>
                      <a:pPr algn="ctr"/>
                      <a:r>
                        <a:rPr lang="en-GB" sz="900" b="0" dirty="0">
                          <a:effectLst/>
                          <a:latin typeface="Arial" panose="020B0604020202020204" pitchFamily="34" charset="0"/>
                          <a:cs typeface="Arial" panose="020B0604020202020204" pitchFamily="34" charset="0"/>
                        </a:rPr>
                        <a:t>1,801</a:t>
                      </a:r>
                      <a:endParaRPr lang="en-GB" sz="900" b="0" dirty="0">
                        <a:solidFill>
                          <a:srgbClr val="76923C"/>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F3E7E7"/>
                    </a:solidFill>
                  </a:tcPr>
                </a:tc>
                <a:extLst>
                  <a:ext uri="{0D108BD9-81ED-4DB2-BD59-A6C34878D82A}">
                    <a16:rowId xmlns:a16="http://schemas.microsoft.com/office/drawing/2014/main" val="3390678817"/>
                  </a:ext>
                </a:extLst>
              </a:tr>
            </a:tbl>
          </a:graphicData>
        </a:graphic>
      </p:graphicFrame>
      <p:grpSp>
        <p:nvGrpSpPr>
          <p:cNvPr id="17" name="Group 16"/>
          <p:cNvGrpSpPr/>
          <p:nvPr/>
        </p:nvGrpSpPr>
        <p:grpSpPr>
          <a:xfrm>
            <a:off x="6377383" y="776183"/>
            <a:ext cx="5775024" cy="5558530"/>
            <a:chOff x="6377383" y="1027853"/>
            <a:chExt cx="5775024" cy="5558530"/>
          </a:xfrm>
        </p:grpSpPr>
        <p:sp>
          <p:nvSpPr>
            <p:cNvPr id="3" name="TextBox 2">
              <a:extLst>
                <a:ext uri="{FF2B5EF4-FFF2-40B4-BE49-F238E27FC236}">
                  <a16:creationId xmlns:a16="http://schemas.microsoft.com/office/drawing/2014/main" id="{0B482773-B90C-4E58-A52A-7702693E702C}"/>
                </a:ext>
              </a:extLst>
            </p:cNvPr>
            <p:cNvSpPr txBox="1"/>
            <p:nvPr/>
          </p:nvSpPr>
          <p:spPr>
            <a:xfrm>
              <a:off x="6505938" y="6250627"/>
              <a:ext cx="5319832" cy="335756"/>
            </a:xfrm>
            <a:prstGeom prst="rect">
              <a:avLst/>
            </a:prstGeom>
            <a:noFill/>
          </p:spPr>
          <p:txBody>
            <a:bodyPr wrap="square" rtlCol="0">
              <a:spAutoFit/>
            </a:bodyPr>
            <a:lstStyle/>
            <a:p>
              <a:r>
                <a:rPr lang="pa-IN" sz="900" i="1" dirty="0">
                  <a:latin typeface="Arial" panose="020B0604020202020204" pitchFamily="34" charset="0"/>
                  <a:cs typeface="Arial" panose="020B0604020202020204" pitchFamily="34" charset="0"/>
                </a:rPr>
                <a:t>ਉੱਪਰਲਾ ਨਕਸ਼ਾ ਵਾਰਡਾਂ ਦੀ ਉਹ ਹੱਦਬੰਦੀ ਦਿਖਾਉਂਦਾ ਹੈ ਜਿਹੜੀ ਮਈ 2018 ਤੋਂ ਪਹਿਲਾਂ ਦੀ ਹੈ , ਕਿਉਂਕਿ ਇਹ ਜਾਣਕਾਰੀ  2011 ਦੀ ਮਰਦਮਸ਼ੁਮਾਰੀ ਤੋਂ ਲਈ ਗਈ ਹੈ।  ਨਵੀਂ ਮਰਦਮਸ਼ੁਮਾਰੀ ਅਤੇ ਵਾਰਡਾਂ ਦੀ ਨਵੀਂ ਹੱਦਬੰਦੀ ਦਾ ਵੇਰਵਾ  2022 ਵਿੱਚ ਮਿਲਣ ਦੀ ਉਮੀਦ ਹੈ।</a:t>
              </a:r>
              <a:endParaRPr lang="en-GB" sz="900" i="1" dirty="0"/>
            </a:p>
          </p:txBody>
        </p:sp>
        <p:grpSp>
          <p:nvGrpSpPr>
            <p:cNvPr id="12" name="Group 11"/>
            <p:cNvGrpSpPr/>
            <p:nvPr/>
          </p:nvGrpSpPr>
          <p:grpSpPr>
            <a:xfrm>
              <a:off x="6377383" y="1027853"/>
              <a:ext cx="5775024" cy="788708"/>
              <a:chOff x="6377383" y="767544"/>
              <a:chExt cx="5775024" cy="867579"/>
            </a:xfrm>
          </p:grpSpPr>
          <p:sp>
            <p:nvSpPr>
              <p:cNvPr id="129" name="TextBox 128">
                <a:extLst>
                  <a:ext uri="{FF2B5EF4-FFF2-40B4-BE49-F238E27FC236}">
                    <a16:creationId xmlns:a16="http://schemas.microsoft.com/office/drawing/2014/main" id="{5A43C660-1BD7-4140-A7F8-A8B15C4C045A}"/>
                  </a:ext>
                </a:extLst>
              </p:cNvPr>
              <p:cNvSpPr txBox="1"/>
              <p:nvPr/>
            </p:nvSpPr>
            <p:spPr>
              <a:xfrm>
                <a:off x="6377383" y="1127292"/>
                <a:ext cx="5775024" cy="507831"/>
              </a:xfrm>
              <a:prstGeom prst="rect">
                <a:avLst/>
              </a:prstGeom>
              <a:noFill/>
            </p:spPr>
            <p:txBody>
              <a:bodyPr wrap="square" rtlCol="0">
                <a:spAutoFit/>
              </a:bodyPr>
              <a:lstStyle/>
              <a:p>
                <a:r>
                  <a:rPr lang="pa-IN" sz="900" dirty="0">
                    <a:latin typeface="Arial" panose="020B0604020202020204" pitchFamily="34" charset="0"/>
                    <a:cs typeface="Arial" panose="020B0604020202020204" pitchFamily="34" charset="0"/>
                  </a:rPr>
                  <a:t>ਭਾਰਤੀ ਭਾਈਚਾਰਾ ਬਰਮਿੰਘਮ ਵਿੱਚ ਮੁੱਖ ਤੌਰ ’ਤੇ ਇਸ ਦੇ ਉੱਤਰ-ਪੱਛਮੀ ਹਿੱਸੇ ਵਿੱਚ ਰਹਿੰਦਾ ਹੈ। 2011 ਦੀ ਮਰਦਮਸ਼ੁਮਾਰੀ ਅਨੁਸਾਰ ਹੇਠਾਂ ਉਨ੍ਹਾਂ 10 ਵਾਰਡਾਂ ਨੂੰ ਦਰਸਾਇਆ ਗਿਆ ਹੈ ਜਿੱਥੇ ਬਹੁਤੇ ਭਾਰਤੀ ਲੋਕ ਰਹਿੰਦੇ ਹਨ। ਇਨ੍ਹਾਂ ਵਿੱਚੋਂ ਮੁੱਖ ਤਿੰਨ ਵਾਰਡ </a:t>
                </a:r>
                <a:r>
                  <a:rPr lang="pa-IN" sz="900" b="1" dirty="0">
                    <a:latin typeface="Arial" panose="020B0604020202020204" pitchFamily="34" charset="0"/>
                    <a:cs typeface="Arial" panose="020B0604020202020204" pitchFamily="34" charset="0"/>
                  </a:rPr>
                  <a:t>ਹੈਂਡਜ਼ਵਰਥ ਵੁੱਡ </a:t>
                </a:r>
                <a:r>
                  <a:rPr lang="en-GB" sz="900" dirty="0">
                    <a:latin typeface="Arial" panose="020B0604020202020204" pitchFamily="34" charset="0"/>
                    <a:cs typeface="Arial" panose="020B0604020202020204" pitchFamily="34" charset="0"/>
                  </a:rPr>
                  <a:t>(6,680; 10%), </a:t>
                </a:r>
                <a:r>
                  <a:rPr lang="pa-IN" sz="900" b="1" dirty="0">
                    <a:latin typeface="Arial" panose="020B0604020202020204" pitchFamily="34" charset="0"/>
                    <a:cs typeface="Arial" panose="020B0604020202020204" pitchFamily="34" charset="0"/>
                  </a:rPr>
                  <a:t>ਸੋਹੋ ਅਤੇ ਜਿਊਲਰੀ ਕੁਆਰਟਰ</a:t>
                </a:r>
                <a:r>
                  <a:rPr lang="en-GB" sz="900" b="1" dirty="0">
                    <a:latin typeface="Arial" panose="020B0604020202020204" pitchFamily="34" charset="0"/>
                    <a:cs typeface="Arial" panose="020B0604020202020204" pitchFamily="34" charset="0"/>
                  </a:rPr>
                  <a:t> </a:t>
                </a:r>
                <a:r>
                  <a:rPr lang="en-GB" sz="900" dirty="0">
                    <a:latin typeface="Arial" panose="020B0604020202020204" pitchFamily="34" charset="0"/>
                    <a:cs typeface="Arial" panose="020B0604020202020204" pitchFamily="34" charset="0"/>
                  </a:rPr>
                  <a:t>(3,336; 5%) </a:t>
                </a:r>
                <a:r>
                  <a:rPr lang="pa-IN" sz="900" dirty="0">
                    <a:latin typeface="Arial" panose="020B0604020202020204" pitchFamily="34" charset="0"/>
                    <a:cs typeface="Arial" panose="020B0604020202020204" pitchFamily="34" charset="0"/>
                  </a:rPr>
                  <a:t>ਅਤੇ </a:t>
                </a:r>
                <a:r>
                  <a:rPr lang="pa-IN" sz="900" b="1" dirty="0">
                    <a:latin typeface="Arial" panose="020B0604020202020204" pitchFamily="34" charset="0"/>
                    <a:cs typeface="Arial" panose="020B0604020202020204" pitchFamily="34" charset="0"/>
                  </a:rPr>
                  <a:t>ਹੌਲੀਹੈੱਡ</a:t>
                </a:r>
                <a:r>
                  <a:rPr lang="en-GB" sz="900" dirty="0">
                    <a:latin typeface="Arial" panose="020B0604020202020204" pitchFamily="34" charset="0"/>
                    <a:cs typeface="Arial" panose="020B0604020202020204" pitchFamily="34" charset="0"/>
                  </a:rPr>
                  <a:t> (2,985; 4.6%)</a:t>
                </a:r>
                <a:r>
                  <a:rPr lang="pa-IN" sz="900" dirty="0">
                    <a:latin typeface="Arial" panose="020B0604020202020204" pitchFamily="34" charset="0"/>
                    <a:cs typeface="Arial" panose="020B0604020202020204" pitchFamily="34" charset="0"/>
                  </a:rPr>
                  <a:t> ਸਭ ਤੋਂ ਵੱਧ ਸੰਘਣੀ ਆਬਾਦੀ ਵਾਲੇ ਹਨ।</a:t>
                </a:r>
                <a:endParaRPr lang="en-GB" sz="900" dirty="0">
                  <a:latin typeface="Arial" panose="020B0604020202020204" pitchFamily="34" charset="0"/>
                  <a:cs typeface="Arial" panose="020B0604020202020204" pitchFamily="34" charset="0"/>
                </a:endParaRPr>
              </a:p>
            </p:txBody>
          </p:sp>
          <p:sp>
            <p:nvSpPr>
              <p:cNvPr id="133" name="AutoShape 29">
                <a:extLst>
                  <a:ext uri="{FF2B5EF4-FFF2-40B4-BE49-F238E27FC236}">
                    <a16:creationId xmlns:a16="http://schemas.microsoft.com/office/drawing/2014/main" id="{44527B4F-7D4A-CB40-9033-F7E9F10F98AB}"/>
                  </a:ext>
                </a:extLst>
              </p:cNvPr>
              <p:cNvSpPr/>
              <p:nvPr/>
            </p:nvSpPr>
            <p:spPr>
              <a:xfrm>
                <a:off x="6422693" y="767544"/>
                <a:ext cx="5598617" cy="253393"/>
              </a:xfrm>
              <a:prstGeom prst="rect">
                <a:avLst/>
              </a:prstGeom>
              <a:solidFill>
                <a:srgbClr val="C91B00"/>
              </a:solidFill>
            </p:spPr>
            <p:txBody>
              <a:bodyPr/>
              <a:lstStyle/>
              <a:p>
                <a:pPr algn="ctr"/>
                <a:r>
                  <a:rPr lang="pa-IN" sz="1000" b="1" dirty="0">
                    <a:solidFill>
                      <a:schemeClr val="bg1"/>
                    </a:solidFill>
                    <a:latin typeface="Arial" panose="020B0604020202020204" pitchFamily="34" charset="0"/>
                    <a:cs typeface="Arial" panose="020B0604020202020204" pitchFamily="34" charset="0"/>
                  </a:rPr>
                  <a:t>ਬਰਮਿੰਘਮ ਵਿੱਚ ਭਾਰਤੀ ਭਾਈਚਾਰੇ ਦਾ ਵਸੇਬਾ</a:t>
                </a:r>
                <a:endParaRPr lang="en-GB" sz="1000" b="1" dirty="0">
                  <a:solidFill>
                    <a:schemeClr val="bg1"/>
                  </a:solidFill>
                  <a:latin typeface="Arial" panose="020B0604020202020204" pitchFamily="34" charset="0"/>
                  <a:cs typeface="Arial" panose="020B0604020202020204" pitchFamily="34" charset="0"/>
                </a:endParaRPr>
              </a:p>
            </p:txBody>
          </p:sp>
        </p:grpSp>
      </p:grpSp>
      <p:grpSp>
        <p:nvGrpSpPr>
          <p:cNvPr id="11" name="Group 10"/>
          <p:cNvGrpSpPr/>
          <p:nvPr/>
        </p:nvGrpSpPr>
        <p:grpSpPr>
          <a:xfrm>
            <a:off x="1868410" y="63485"/>
            <a:ext cx="10303121" cy="554071"/>
            <a:chOff x="1868410" y="35781"/>
            <a:chExt cx="10303121" cy="609478"/>
          </a:xfrm>
        </p:grpSpPr>
        <p:pic>
          <p:nvPicPr>
            <p:cNvPr id="40" name="Picture 40"/>
            <p:cNvPicPr>
              <a:picLocks noChangeAspect="1"/>
            </p:cNvPicPr>
            <p:nvPr/>
          </p:nvPicPr>
          <p:blipFill>
            <a:blip r:embed="rId5"/>
            <a:srcRect/>
            <a:stretch>
              <a:fillRect/>
            </a:stretch>
          </p:blipFill>
          <p:spPr>
            <a:xfrm>
              <a:off x="11063714" y="35781"/>
              <a:ext cx="1107817" cy="259858"/>
            </a:xfrm>
            <a:prstGeom prst="rect">
              <a:avLst/>
            </a:prstGeom>
          </p:spPr>
        </p:pic>
        <p:sp>
          <p:nvSpPr>
            <p:cNvPr id="41" name="TextBox 41"/>
            <p:cNvSpPr txBox="1"/>
            <p:nvPr/>
          </p:nvSpPr>
          <p:spPr>
            <a:xfrm>
              <a:off x="9749003" y="332700"/>
              <a:ext cx="2241352" cy="127984"/>
            </a:xfrm>
            <a:prstGeom prst="rect">
              <a:avLst/>
            </a:prstGeom>
          </p:spPr>
          <p:txBody>
            <a:bodyPr lIns="0" tIns="0" rIns="0" bIns="0" rtlCol="0" anchor="t">
              <a:spAutoFit/>
            </a:bodyPr>
            <a:lstStyle/>
            <a:p>
              <a:pPr algn="r">
                <a:lnSpc>
                  <a:spcPts val="1056"/>
                </a:lnSpc>
              </a:pPr>
              <a:r>
                <a:rPr lang="en-US" sz="656" dirty="0">
                  <a:solidFill>
                    <a:srgbClr val="222222"/>
                  </a:solidFill>
                  <a:latin typeface="Arimo"/>
                </a:rPr>
                <a:t>Public Health, April 2022</a:t>
              </a:r>
            </a:p>
          </p:txBody>
        </p:sp>
        <p:sp>
          <p:nvSpPr>
            <p:cNvPr id="73" name="TextBox 3">
              <a:extLst>
                <a:ext uri="{FF2B5EF4-FFF2-40B4-BE49-F238E27FC236}">
                  <a16:creationId xmlns:a16="http://schemas.microsoft.com/office/drawing/2014/main" id="{DDBF3E55-A581-FB4C-9571-9C0388A5A44E}"/>
                </a:ext>
              </a:extLst>
            </p:cNvPr>
            <p:cNvSpPr txBox="1"/>
            <p:nvPr/>
          </p:nvSpPr>
          <p:spPr>
            <a:xfrm>
              <a:off x="1868410" y="170770"/>
              <a:ext cx="7995047" cy="474489"/>
            </a:xfrm>
            <a:prstGeom prst="rect">
              <a:avLst/>
            </a:prstGeom>
          </p:spPr>
          <p:txBody>
            <a:bodyPr lIns="0" tIns="0" rIns="0" bIns="0" rtlCol="0" anchor="t">
              <a:spAutoFit/>
            </a:bodyPr>
            <a:lstStyle/>
            <a:p>
              <a:pPr algn="ctr">
                <a:lnSpc>
                  <a:spcPts val="3698"/>
                </a:lnSpc>
              </a:pPr>
              <a:r>
                <a:rPr lang="pa-IN" sz="2800" b="1" dirty="0">
                  <a:solidFill>
                    <a:srgbClr val="222222"/>
                  </a:solidFill>
                  <a:latin typeface="Arial" panose="020B0604020202020204" pitchFamily="34" charset="0"/>
                  <a:cs typeface="Arial" panose="020B0604020202020204" pitchFamily="34" charset="0"/>
                </a:rPr>
                <a:t>ਭਾਰਤੀ ਭਾਈਚਾਰੇ ਦੀ ਤਸਵੀਰ</a:t>
              </a:r>
              <a:endParaRPr lang="en-US" sz="2800" b="1" dirty="0">
                <a:solidFill>
                  <a:srgbClr val="222222"/>
                </a:solidFill>
                <a:latin typeface="Arial" panose="020B0604020202020204" pitchFamily="34" charset="0"/>
                <a:cs typeface="Arial" panose="020B0604020202020204" pitchFamily="34" charset="0"/>
              </a:endParaRPr>
            </a:p>
          </p:txBody>
        </p:sp>
      </p:grpSp>
      <p:grpSp>
        <p:nvGrpSpPr>
          <p:cNvPr id="10" name="Group 9"/>
          <p:cNvGrpSpPr/>
          <p:nvPr/>
        </p:nvGrpSpPr>
        <p:grpSpPr>
          <a:xfrm>
            <a:off x="3888437" y="780019"/>
            <a:ext cx="2500881" cy="5716576"/>
            <a:chOff x="3888437" y="780019"/>
            <a:chExt cx="2500881" cy="5716576"/>
          </a:xfrm>
        </p:grpSpPr>
        <p:sp>
          <p:nvSpPr>
            <p:cNvPr id="53" name="AutoShape 29">
              <a:extLst>
                <a:ext uri="{FF2B5EF4-FFF2-40B4-BE49-F238E27FC236}">
                  <a16:creationId xmlns:a16="http://schemas.microsoft.com/office/drawing/2014/main" id="{5D1C2FEC-3D85-4EFC-9C8E-B50525422D24}"/>
                </a:ext>
              </a:extLst>
            </p:cNvPr>
            <p:cNvSpPr/>
            <p:nvPr/>
          </p:nvSpPr>
          <p:spPr>
            <a:xfrm>
              <a:off x="3936472" y="780019"/>
              <a:ext cx="2371327" cy="234910"/>
            </a:xfrm>
            <a:prstGeom prst="rect">
              <a:avLst/>
            </a:prstGeom>
            <a:solidFill>
              <a:srgbClr val="C91B00"/>
            </a:solidFill>
          </p:spPr>
          <p:txBody>
            <a:bodyPr/>
            <a:lstStyle/>
            <a:p>
              <a:pPr algn="ctr"/>
              <a:r>
                <a:rPr lang="pa-IN" sz="1000" b="1" dirty="0">
                  <a:solidFill>
                    <a:schemeClr val="bg1"/>
                  </a:solidFill>
                  <a:latin typeface="Arial" panose="020B0604020202020204" pitchFamily="34" charset="0"/>
                  <a:cs typeface="Arial" panose="020B0604020202020204" pitchFamily="34" charset="0"/>
                </a:rPr>
                <a:t>ਪਰਵਾਸ, ਬੋਲੀ ਅਤੇ ਧਰਮ</a:t>
              </a:r>
              <a:endParaRPr lang="en-GB" sz="1000" b="1" dirty="0">
                <a:solidFill>
                  <a:schemeClr val="bg1"/>
                </a:solidFill>
                <a:latin typeface="Arial" panose="020B0604020202020204" pitchFamily="34" charset="0"/>
                <a:cs typeface="Arial" panose="020B0604020202020204" pitchFamily="34" charset="0"/>
              </a:endParaRPr>
            </a:p>
          </p:txBody>
        </p:sp>
        <p:sp>
          <p:nvSpPr>
            <p:cNvPr id="32" name="TextBox 31">
              <a:extLst>
                <a:ext uri="{FF2B5EF4-FFF2-40B4-BE49-F238E27FC236}">
                  <a16:creationId xmlns:a16="http://schemas.microsoft.com/office/drawing/2014/main" id="{9A4F6A60-C035-8642-B783-32FF8342B95B}"/>
                </a:ext>
              </a:extLst>
            </p:cNvPr>
            <p:cNvSpPr txBox="1"/>
            <p:nvPr/>
          </p:nvSpPr>
          <p:spPr>
            <a:xfrm>
              <a:off x="3888437" y="1542797"/>
              <a:ext cx="2500881" cy="1061829"/>
            </a:xfrm>
            <a:prstGeom prst="rect">
              <a:avLst/>
            </a:prstGeom>
            <a:noFill/>
          </p:spPr>
          <p:txBody>
            <a:bodyPr wrap="square" lIns="91440" tIns="45720" rIns="91440" bIns="45720" rtlCol="0" anchor="t">
              <a:spAutoFit/>
            </a:bodyPr>
            <a:lstStyle/>
            <a:p>
              <a:pPr algn="ctr"/>
              <a:r>
                <a:rPr lang="pa-IN" sz="900" b="1" dirty="0">
                  <a:latin typeface="Arial" panose="020B0604020202020204" pitchFamily="34" charset="0"/>
                  <a:cs typeface="Arial" panose="020B0604020202020204" pitchFamily="34" charset="0"/>
                </a:rPr>
                <a:t>ਦੂਜੀ ਸੰਸਾਰ ਜੰਗ ਤੋਂ ਬਾਅਦ </a:t>
              </a:r>
              <a:r>
                <a:rPr lang="pa-IN" sz="900" dirty="0">
                  <a:latin typeface="Arial" panose="020B0604020202020204" pitchFamily="34" charset="0"/>
                  <a:cs typeface="Arial" panose="020B0604020202020204" pitchFamily="34" charset="0"/>
                </a:rPr>
                <a:t>ਯੂ ਕੇ ਵਿੱਚ ਭਾਰਤੀਆਂ ਦੀ ਵੱਡੀ ਗਿਣਤੀ ਵਿੱਚ ਆਮਦ ਸ਼ੁਰੂ ਹੋਈ ਸੀ। ਇਸ ਤੋਂ ਅਗਲੀ ਵੱਡੀ ਲਹਿਰ </a:t>
              </a:r>
              <a:r>
                <a:rPr lang="pa-IN" sz="900" b="1" dirty="0">
                  <a:latin typeface="Arial" panose="020B0604020202020204" pitchFamily="34" charset="0"/>
                  <a:cs typeface="Arial" panose="020B0604020202020204" pitchFamily="34" charset="0"/>
                </a:rPr>
                <a:t>1960 ਅਤੇ 1970</a:t>
              </a:r>
              <a:r>
                <a:rPr lang="pa-IN" sz="900" dirty="0">
                  <a:latin typeface="Arial" panose="020B0604020202020204" pitchFamily="34" charset="0"/>
                  <a:cs typeface="Arial" panose="020B0604020202020204" pitchFamily="34" charset="0"/>
                </a:rPr>
                <a:t> ਦੇ ਦਹਾਕਿਆਂ ਵਿੱਚ ਦੇਖੀ ਗਈ। ਉਸ ਤੋਂ ਬਾਅਦ ਅਗਲੀ ਆਮਦ ਦੀ ਲਹਿਰ ਭਾਰਤੀ ਵਿਰਾਸਤ ਵਾਲੇ ਲੋਕਾਂ ਦੀ ਉਨ੍ਹਾਂ ਅਫਰੀਕਨ ਮੁਲਕਾਂ ਤੋਂ ਹੋਈ, ਜਿਹੜੇ ਤਾਜ਼ੇ ਤਾਜ਼ੇ ਬਰਤਾਨੀਆ ਤੋਂ ਆਜ਼ਾਦ ਹੋਏ ਸਨ, ਜਿਵੇਂ ਕਿ ਯੂਗਾਂਡਾ, ਕੈਨੀਆ ਅਤੇ ਤਨਜ਼ਾਨੀਆ।</a:t>
              </a:r>
              <a:r>
                <a:rPr lang="en-GB" sz="900" dirty="0">
                  <a:latin typeface="Arial" panose="020B0604020202020204" pitchFamily="34" charset="0"/>
                  <a:cs typeface="Arial" panose="020B0604020202020204" pitchFamily="34" charset="0"/>
                </a:rPr>
                <a:t> </a:t>
              </a:r>
            </a:p>
          </p:txBody>
        </p:sp>
        <p:sp>
          <p:nvSpPr>
            <p:cNvPr id="33" name="TextBox 32">
              <a:extLst>
                <a:ext uri="{FF2B5EF4-FFF2-40B4-BE49-F238E27FC236}">
                  <a16:creationId xmlns:a16="http://schemas.microsoft.com/office/drawing/2014/main" id="{07107FAC-21E7-4141-AA97-3021845779A9}"/>
                </a:ext>
              </a:extLst>
            </p:cNvPr>
            <p:cNvSpPr txBox="1"/>
            <p:nvPr/>
          </p:nvSpPr>
          <p:spPr>
            <a:xfrm>
              <a:off x="4288426" y="1198729"/>
              <a:ext cx="1697516" cy="369332"/>
            </a:xfrm>
            <a:prstGeom prst="rect">
              <a:avLst/>
            </a:prstGeom>
            <a:noFill/>
          </p:spPr>
          <p:txBody>
            <a:bodyPr wrap="square" rtlCol="0">
              <a:spAutoFit/>
            </a:bodyPr>
            <a:lstStyle/>
            <a:p>
              <a:pPr algn="ctr"/>
              <a:r>
                <a:rPr lang="pa-IN" b="1" dirty="0">
                  <a:solidFill>
                    <a:srgbClr val="BB151C"/>
                  </a:solidFill>
                  <a:latin typeface="Arial" panose="020B0604020202020204" pitchFamily="34" charset="0"/>
                  <a:cs typeface="Arial" panose="020B0604020202020204" pitchFamily="34" charset="0"/>
                </a:rPr>
                <a:t>ਪਰਵਾਸ</a:t>
              </a:r>
              <a:r>
                <a:rPr lang="en-GB" b="1" dirty="0"/>
                <a:t> </a:t>
              </a:r>
            </a:p>
          </p:txBody>
        </p:sp>
        <p:pic>
          <p:nvPicPr>
            <p:cNvPr id="34" name="Graphic 33" descr="Airplane">
              <a:extLst>
                <a:ext uri="{FF2B5EF4-FFF2-40B4-BE49-F238E27FC236}">
                  <a16:creationId xmlns:a16="http://schemas.microsoft.com/office/drawing/2014/main" id="{B5A5B80B-B291-6C41-B3DE-6E4DFFD4F37C}"/>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975106" y="1139535"/>
              <a:ext cx="370514" cy="370514"/>
            </a:xfrm>
            <a:prstGeom prst="rect">
              <a:avLst/>
            </a:prstGeom>
          </p:spPr>
        </p:pic>
        <p:sp>
          <p:nvSpPr>
            <p:cNvPr id="39" name="TextBox 38">
              <a:extLst>
                <a:ext uri="{FF2B5EF4-FFF2-40B4-BE49-F238E27FC236}">
                  <a16:creationId xmlns:a16="http://schemas.microsoft.com/office/drawing/2014/main" id="{D64B878A-9AC1-CF46-9A2D-7FFADF48241F}"/>
                </a:ext>
              </a:extLst>
            </p:cNvPr>
            <p:cNvSpPr txBox="1"/>
            <p:nvPr/>
          </p:nvSpPr>
          <p:spPr>
            <a:xfrm>
              <a:off x="4138408" y="3294841"/>
              <a:ext cx="1964584" cy="923330"/>
            </a:xfrm>
            <a:prstGeom prst="rect">
              <a:avLst/>
            </a:prstGeom>
            <a:noFill/>
          </p:spPr>
          <p:txBody>
            <a:bodyPr wrap="square" rtlCol="0">
              <a:spAutoFit/>
            </a:bodyPr>
            <a:lstStyle/>
            <a:p>
              <a:pPr algn="ctr"/>
              <a:r>
                <a:rPr lang="pa-IN" sz="900" dirty="0">
                  <a:latin typeface="Arial" panose="020B0604020202020204" pitchFamily="34" charset="0"/>
                  <a:cs typeface="Arial" panose="020B0604020202020204" pitchFamily="34" charset="0"/>
                </a:rPr>
                <a:t>ਭਾਰਤੀ ਲੋਕ ਇੰਗਲੈਂਡ ਅਤੇ ਵੇਲਜ਼ ਵਿੱਚ ਗੁਜਰਾਤੀ ਬੋਲੀ ਬੋਲਦੇ ਹਨ</a:t>
              </a:r>
              <a:r>
                <a:rPr lang="en-GB" sz="900" dirty="0">
                  <a:latin typeface="Arial" panose="020B0604020202020204" pitchFamily="34" charset="0"/>
                  <a:cs typeface="Arial" panose="020B0604020202020204" pitchFamily="34" charset="0"/>
                </a:rPr>
                <a:t>I</a:t>
              </a:r>
              <a:r>
                <a:rPr lang="pa-IN" sz="900" dirty="0">
                  <a:latin typeface="Arial" panose="020B0604020202020204" pitchFamily="34" charset="0"/>
                  <a:cs typeface="Arial" panose="020B0604020202020204" pitchFamily="34" charset="0"/>
                </a:rPr>
                <a:t> </a:t>
              </a:r>
              <a:r>
                <a:rPr lang="pa-IN" sz="900" b="1" dirty="0">
                  <a:latin typeface="Arial" panose="020B0604020202020204" pitchFamily="34" charset="0"/>
                  <a:cs typeface="Arial" panose="020B0604020202020204" pitchFamily="34" charset="0"/>
                </a:rPr>
                <a:t>ਯੂ ਕੇ ਵਿੱਚ ਕੁੱਲ </a:t>
              </a:r>
              <a:r>
                <a:rPr lang="en-GB" sz="900" dirty="0">
                  <a:latin typeface="Arial" panose="020B0604020202020204" pitchFamily="34" charset="0"/>
                  <a:cs typeface="Arial" panose="020B0604020202020204" pitchFamily="34" charset="0"/>
                </a:rPr>
                <a:t> </a:t>
              </a:r>
              <a:r>
                <a:rPr lang="en-GB" sz="900" b="1" dirty="0">
                  <a:latin typeface="Arial" panose="020B0604020202020204" pitchFamily="34" charset="0"/>
                  <a:cs typeface="Arial" panose="020B0604020202020204" pitchFamily="34" charset="0"/>
                </a:rPr>
                <a:t>213,000 </a:t>
              </a:r>
              <a:r>
                <a:rPr lang="pa-IN" sz="900" b="1" dirty="0">
                  <a:latin typeface="Arial" panose="020B0604020202020204" pitchFamily="34" charset="0"/>
                  <a:cs typeface="Arial" panose="020B0604020202020204" pitchFamily="34" charset="0"/>
                </a:rPr>
                <a:t>ਗੁਜਰਾਤੀ ਲੋਕ ਰਹਿੰਦੇ ਹਨ। </a:t>
              </a:r>
              <a:r>
                <a:rPr lang="pa-IN" sz="900" dirty="0">
                  <a:latin typeface="Arial" panose="020B0604020202020204" pitchFamily="34" charset="0"/>
                  <a:cs typeface="Arial" panose="020B0604020202020204" pitchFamily="34" charset="0"/>
                </a:rPr>
                <a:t>ਪੰਜਾਬ ਤੋਂ ਆਉਣ ਵਾਲੇ ਲੋਕ ਪੰਜਾਬੀ ਬੋਲਦੇ ਹਨ, ਜਿਹੜੀ ਕਿ </a:t>
              </a:r>
              <a:r>
                <a:rPr lang="pa-IN" sz="900" b="1" dirty="0">
                  <a:latin typeface="Arial" panose="020B0604020202020204" pitchFamily="34" charset="0"/>
                  <a:cs typeface="Arial" panose="020B0604020202020204" pitchFamily="34" charset="0"/>
                </a:rPr>
                <a:t>ਯੂ ਕੇ ਵਿੱਚ </a:t>
              </a:r>
              <a:r>
                <a:rPr lang="en-GB" sz="900" b="1" dirty="0">
                  <a:latin typeface="Arial" panose="020B0604020202020204" pitchFamily="34" charset="0"/>
                  <a:cs typeface="Arial" panose="020B0604020202020204" pitchFamily="34" charset="0"/>
                </a:rPr>
                <a:t>273,000 </a:t>
              </a:r>
              <a:r>
                <a:rPr lang="pa-IN" sz="900" b="1" dirty="0">
                  <a:latin typeface="Arial" panose="020B0604020202020204" pitchFamily="34" charset="0"/>
                  <a:cs typeface="Arial" panose="020B0604020202020204" pitchFamily="34" charset="0"/>
                </a:rPr>
                <a:t>ਲੋਕਾਂ </a:t>
              </a:r>
              <a:r>
                <a:rPr lang="pa-IN" sz="900" dirty="0">
                  <a:latin typeface="Arial" panose="020B0604020202020204" pitchFamily="34" charset="0"/>
                  <a:cs typeface="Arial" panose="020B0604020202020204" pitchFamily="34" charset="0"/>
                </a:rPr>
                <a:t>ਰਾਹੀਂ ਬੋਲੀ ਜਾਂਦੀ ਹੈ।</a:t>
              </a:r>
              <a:endParaRPr lang="en-GB" sz="900" dirty="0">
                <a:latin typeface="Arial" panose="020B0604020202020204" pitchFamily="34" charset="0"/>
                <a:cs typeface="Arial" panose="020B0604020202020204" pitchFamily="34" charset="0"/>
              </a:endParaRPr>
            </a:p>
          </p:txBody>
        </p:sp>
        <p:sp>
          <p:nvSpPr>
            <p:cNvPr id="43" name="TextBox 42">
              <a:extLst>
                <a:ext uri="{FF2B5EF4-FFF2-40B4-BE49-F238E27FC236}">
                  <a16:creationId xmlns:a16="http://schemas.microsoft.com/office/drawing/2014/main" id="{E98FCD5B-A8DA-3A45-9418-690CA5B2A7C1}"/>
                </a:ext>
              </a:extLst>
            </p:cNvPr>
            <p:cNvSpPr txBox="1"/>
            <p:nvPr/>
          </p:nvSpPr>
          <p:spPr>
            <a:xfrm>
              <a:off x="4551280" y="2914576"/>
              <a:ext cx="1113901" cy="400110"/>
            </a:xfrm>
            <a:prstGeom prst="rect">
              <a:avLst/>
            </a:prstGeom>
            <a:noFill/>
          </p:spPr>
          <p:txBody>
            <a:bodyPr wrap="square" rtlCol="0">
              <a:spAutoFit/>
            </a:bodyPr>
            <a:lstStyle/>
            <a:p>
              <a:r>
                <a:rPr lang="en-GB" sz="2000" b="1" dirty="0">
                  <a:solidFill>
                    <a:srgbClr val="BB151C"/>
                  </a:solidFill>
                  <a:latin typeface="Arial" panose="020B0604020202020204" pitchFamily="34" charset="0"/>
                  <a:cs typeface="Arial" panose="020B0604020202020204" pitchFamily="34" charset="0"/>
                </a:rPr>
                <a:t>202,334</a:t>
              </a:r>
              <a:endParaRPr lang="en-GB" sz="2000" b="1" dirty="0">
                <a:latin typeface="Arial" panose="020B0604020202020204" pitchFamily="34" charset="0"/>
                <a:cs typeface="Arial" panose="020B0604020202020204" pitchFamily="34" charset="0"/>
              </a:endParaRPr>
            </a:p>
          </p:txBody>
        </p:sp>
        <p:pic>
          <p:nvPicPr>
            <p:cNvPr id="44" name="Graphic 43" descr="Volume">
              <a:extLst>
                <a:ext uri="{FF2B5EF4-FFF2-40B4-BE49-F238E27FC236}">
                  <a16:creationId xmlns:a16="http://schemas.microsoft.com/office/drawing/2014/main" id="{33FD6BE1-A513-3443-AE02-23E3EA61505F}"/>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flipH="1">
              <a:off x="5958477" y="2856890"/>
              <a:ext cx="339194" cy="342389"/>
            </a:xfrm>
            <a:prstGeom prst="rect">
              <a:avLst/>
            </a:prstGeom>
          </p:spPr>
        </p:pic>
        <p:sp>
          <p:nvSpPr>
            <p:cNvPr id="114" name="TextBox 113">
              <a:extLst>
                <a:ext uri="{FF2B5EF4-FFF2-40B4-BE49-F238E27FC236}">
                  <a16:creationId xmlns:a16="http://schemas.microsoft.com/office/drawing/2014/main" id="{19337714-009F-E14F-B87F-266B6976B0EC}"/>
                </a:ext>
              </a:extLst>
            </p:cNvPr>
            <p:cNvSpPr txBox="1"/>
            <p:nvPr/>
          </p:nvSpPr>
          <p:spPr>
            <a:xfrm>
              <a:off x="3955786" y="5862752"/>
              <a:ext cx="721950" cy="230832"/>
            </a:xfrm>
            <a:prstGeom prst="rect">
              <a:avLst/>
            </a:prstGeom>
            <a:noFill/>
          </p:spPr>
          <p:txBody>
            <a:bodyPr wrap="square" rtlCol="0">
              <a:spAutoFit/>
            </a:bodyPr>
            <a:lstStyle/>
            <a:p>
              <a:r>
                <a:rPr lang="pa-IN" sz="900" b="1" dirty="0">
                  <a:solidFill>
                    <a:srgbClr val="BB151C"/>
                  </a:solidFill>
                  <a:latin typeface="Arial" panose="020B0604020202020204" pitchFamily="34" charset="0"/>
                  <a:cs typeface="Arial" panose="020B0604020202020204" pitchFamily="34" charset="0"/>
                </a:rPr>
                <a:t>ਦੀਵਾਲੀ</a:t>
              </a:r>
              <a:endParaRPr lang="en-GB" sz="900" b="1" dirty="0">
                <a:solidFill>
                  <a:srgbClr val="BB151C"/>
                </a:solidFill>
                <a:latin typeface="Arial" panose="020B0604020202020204" pitchFamily="34" charset="0"/>
                <a:cs typeface="Arial" panose="020B0604020202020204" pitchFamily="34" charset="0"/>
              </a:endParaRPr>
            </a:p>
          </p:txBody>
        </p:sp>
        <p:sp>
          <p:nvSpPr>
            <p:cNvPr id="115" name="TextBox 114">
              <a:extLst>
                <a:ext uri="{FF2B5EF4-FFF2-40B4-BE49-F238E27FC236}">
                  <a16:creationId xmlns:a16="http://schemas.microsoft.com/office/drawing/2014/main" id="{6FF412C1-B013-9548-BFFF-FB2B7C9DFC4E}"/>
                </a:ext>
              </a:extLst>
            </p:cNvPr>
            <p:cNvSpPr txBox="1"/>
            <p:nvPr/>
          </p:nvSpPr>
          <p:spPr>
            <a:xfrm>
              <a:off x="3955785" y="6164169"/>
              <a:ext cx="867437" cy="230832"/>
            </a:xfrm>
            <a:prstGeom prst="rect">
              <a:avLst/>
            </a:prstGeom>
            <a:noFill/>
          </p:spPr>
          <p:txBody>
            <a:bodyPr wrap="square" rtlCol="0">
              <a:spAutoFit/>
            </a:bodyPr>
            <a:lstStyle/>
            <a:p>
              <a:r>
                <a:rPr lang="pa-IN" sz="900" b="1" dirty="0">
                  <a:solidFill>
                    <a:srgbClr val="BB151C"/>
                  </a:solidFill>
                  <a:latin typeface="Arial" panose="020B0604020202020204" pitchFamily="34" charset="0"/>
                  <a:cs typeface="Arial" panose="020B0604020202020204" pitchFamily="34" charset="0"/>
                </a:rPr>
                <a:t>ਨਵਰਾਤਰੀ</a:t>
              </a:r>
              <a:endParaRPr lang="en-GB" sz="900" b="1" dirty="0">
                <a:solidFill>
                  <a:srgbClr val="BB151C"/>
                </a:solidFill>
                <a:latin typeface="Arial" panose="020B0604020202020204" pitchFamily="34" charset="0"/>
                <a:cs typeface="Arial" panose="020B0604020202020204" pitchFamily="34" charset="0"/>
              </a:endParaRPr>
            </a:p>
          </p:txBody>
        </p:sp>
        <p:sp>
          <p:nvSpPr>
            <p:cNvPr id="116" name="TextBox 115">
              <a:extLst>
                <a:ext uri="{FF2B5EF4-FFF2-40B4-BE49-F238E27FC236}">
                  <a16:creationId xmlns:a16="http://schemas.microsoft.com/office/drawing/2014/main" id="{5CB69DFD-8FE7-F649-9185-5D49843D5929}"/>
                </a:ext>
              </a:extLst>
            </p:cNvPr>
            <p:cNvSpPr txBox="1"/>
            <p:nvPr/>
          </p:nvSpPr>
          <p:spPr>
            <a:xfrm>
              <a:off x="4823222" y="6127263"/>
              <a:ext cx="1495115" cy="369332"/>
            </a:xfrm>
            <a:prstGeom prst="rect">
              <a:avLst/>
            </a:prstGeom>
            <a:noFill/>
          </p:spPr>
          <p:txBody>
            <a:bodyPr wrap="square" rtlCol="0">
              <a:spAutoFit/>
            </a:bodyPr>
            <a:lstStyle/>
            <a:p>
              <a:pPr algn="r"/>
              <a:r>
                <a:rPr lang="pa-IN" sz="900" b="1" dirty="0">
                  <a:latin typeface="Arial" panose="020B0604020202020204" pitchFamily="34" charset="0"/>
                  <a:cs typeface="Arial" panose="020B0604020202020204" pitchFamily="34" charset="0"/>
                </a:rPr>
                <a:t>ਨੌਂ ਰਾਤਾਂ ਦਾ ਤਿਓਹਾਰ</a:t>
              </a:r>
              <a:endParaRPr lang="en-GB" sz="900" b="1" dirty="0">
                <a:latin typeface="Arial" panose="020B0604020202020204" pitchFamily="34" charset="0"/>
                <a:cs typeface="Arial" panose="020B0604020202020204" pitchFamily="34" charset="0"/>
              </a:endParaRPr>
            </a:p>
            <a:p>
              <a:pPr algn="r"/>
              <a:r>
                <a:rPr lang="pa-IN" sz="900" dirty="0">
                  <a:latin typeface="Arial" panose="020B0604020202020204" pitchFamily="34" charset="0"/>
                  <a:cs typeface="Arial" panose="020B0604020202020204" pitchFamily="34" charset="0"/>
                </a:rPr>
                <a:t>ਪੱਤਝੜ ਰੁੱਤ ਦੇ </a:t>
              </a:r>
              <a:r>
                <a:rPr lang="en-GB" sz="900" dirty="0">
                  <a:latin typeface="Arial" panose="020B0604020202020204" pitchFamily="34" charset="0"/>
                  <a:cs typeface="Arial" panose="020B0604020202020204" pitchFamily="34" charset="0"/>
                </a:rPr>
                <a:t>9 </a:t>
              </a:r>
              <a:r>
                <a:rPr lang="pa-IN" sz="900" dirty="0">
                  <a:latin typeface="Arial" panose="020B0604020202020204" pitchFamily="34" charset="0"/>
                  <a:cs typeface="Arial" panose="020B0604020202020204" pitchFamily="34" charset="0"/>
                </a:rPr>
                <a:t>ਦਿਨ</a:t>
              </a:r>
              <a:endParaRPr lang="en-GB" sz="900" dirty="0">
                <a:latin typeface="Arial" panose="020B0604020202020204" pitchFamily="34" charset="0"/>
                <a:cs typeface="Arial" panose="020B0604020202020204" pitchFamily="34" charset="0"/>
              </a:endParaRPr>
            </a:p>
          </p:txBody>
        </p:sp>
        <p:sp>
          <p:nvSpPr>
            <p:cNvPr id="117" name="TextBox 116">
              <a:extLst>
                <a:ext uri="{FF2B5EF4-FFF2-40B4-BE49-F238E27FC236}">
                  <a16:creationId xmlns:a16="http://schemas.microsoft.com/office/drawing/2014/main" id="{A363798E-3EEB-BA41-897B-BB6BE8FFE5DF}"/>
                </a:ext>
              </a:extLst>
            </p:cNvPr>
            <p:cNvSpPr txBox="1"/>
            <p:nvPr/>
          </p:nvSpPr>
          <p:spPr>
            <a:xfrm>
              <a:off x="4587001" y="5506558"/>
              <a:ext cx="1096563" cy="307777"/>
            </a:xfrm>
            <a:prstGeom prst="rect">
              <a:avLst/>
            </a:prstGeom>
            <a:noFill/>
          </p:spPr>
          <p:txBody>
            <a:bodyPr wrap="square" rtlCol="0">
              <a:spAutoFit/>
            </a:bodyPr>
            <a:lstStyle/>
            <a:p>
              <a:pPr algn="ctr"/>
              <a:r>
                <a:rPr lang="pa-IN" sz="1400" b="1" dirty="0">
                  <a:solidFill>
                    <a:srgbClr val="BB151C"/>
                  </a:solidFill>
                  <a:latin typeface="Arial" panose="020B0604020202020204" pitchFamily="34" charset="0"/>
                  <a:cs typeface="Arial" panose="020B0604020202020204" pitchFamily="34" charset="0"/>
                </a:rPr>
                <a:t>ਤਿਓਹਾਰ</a:t>
              </a:r>
              <a:endParaRPr lang="en-GB" sz="1400" b="1" dirty="0">
                <a:solidFill>
                  <a:srgbClr val="BB151C"/>
                </a:solidFill>
                <a:latin typeface="Arial" panose="020B0604020202020204" pitchFamily="34" charset="0"/>
                <a:cs typeface="Arial" panose="020B0604020202020204" pitchFamily="34" charset="0"/>
              </a:endParaRPr>
            </a:p>
          </p:txBody>
        </p:sp>
        <p:sp>
          <p:nvSpPr>
            <p:cNvPr id="118" name="TextBox 117">
              <a:extLst>
                <a:ext uri="{FF2B5EF4-FFF2-40B4-BE49-F238E27FC236}">
                  <a16:creationId xmlns:a16="http://schemas.microsoft.com/office/drawing/2014/main" id="{06AAEA96-8BCD-5B4D-80BC-8F9AFDDD2488}"/>
                </a:ext>
              </a:extLst>
            </p:cNvPr>
            <p:cNvSpPr txBox="1"/>
            <p:nvPr/>
          </p:nvSpPr>
          <p:spPr>
            <a:xfrm>
              <a:off x="4512807" y="5800978"/>
              <a:ext cx="1798246" cy="369332"/>
            </a:xfrm>
            <a:prstGeom prst="rect">
              <a:avLst/>
            </a:prstGeom>
            <a:noFill/>
          </p:spPr>
          <p:txBody>
            <a:bodyPr wrap="square" rtlCol="0">
              <a:spAutoFit/>
            </a:bodyPr>
            <a:lstStyle/>
            <a:p>
              <a:pPr algn="r"/>
              <a:r>
                <a:rPr lang="pa-IN" sz="900" b="1" dirty="0">
                  <a:latin typeface="Arial" panose="020B0604020202020204" pitchFamily="34" charset="0"/>
                  <a:cs typeface="Arial" panose="020B0604020202020204" pitchFamily="34" charset="0"/>
                </a:rPr>
                <a:t>ਰੋਸ਼ਨੀਆਂ ਦਾ ਪੰਜ ਦਿਨਾਂ ਤਿਓਹਾਰ </a:t>
              </a:r>
              <a:r>
                <a:rPr lang="pa-IN" sz="900" dirty="0">
                  <a:latin typeface="Arial" panose="020B0604020202020204" pitchFamily="34" charset="0"/>
                  <a:cs typeface="Arial" panose="020B0604020202020204" pitchFamily="34" charset="0"/>
                </a:rPr>
                <a:t>ਅਕਤੂਬਰ - ਨਵੰਬਰ</a:t>
              </a:r>
              <a:endParaRPr lang="en-GB" sz="900" dirty="0"/>
            </a:p>
          </p:txBody>
        </p:sp>
        <p:pic>
          <p:nvPicPr>
            <p:cNvPr id="119" name="Graphic 118" descr="Balloons">
              <a:extLst>
                <a:ext uri="{FF2B5EF4-FFF2-40B4-BE49-F238E27FC236}">
                  <a16:creationId xmlns:a16="http://schemas.microsoft.com/office/drawing/2014/main" id="{8AD1EB84-30BC-3E47-B5F7-65E3286A66FD}"/>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955785" y="5508550"/>
              <a:ext cx="432000" cy="432000"/>
            </a:xfrm>
            <a:prstGeom prst="rect">
              <a:avLst/>
            </a:prstGeom>
          </p:spPr>
        </p:pic>
        <p:sp>
          <p:nvSpPr>
            <p:cNvPr id="121" name="TextBox 120">
              <a:extLst>
                <a:ext uri="{FF2B5EF4-FFF2-40B4-BE49-F238E27FC236}">
                  <a16:creationId xmlns:a16="http://schemas.microsoft.com/office/drawing/2014/main" id="{C9509F55-AB9B-6444-AFF3-5C2E5AF6A737}"/>
                </a:ext>
              </a:extLst>
            </p:cNvPr>
            <p:cNvSpPr txBox="1"/>
            <p:nvPr/>
          </p:nvSpPr>
          <p:spPr>
            <a:xfrm>
              <a:off x="4677735" y="4360864"/>
              <a:ext cx="1105230" cy="307777"/>
            </a:xfrm>
            <a:prstGeom prst="rect">
              <a:avLst/>
            </a:prstGeom>
            <a:noFill/>
          </p:spPr>
          <p:txBody>
            <a:bodyPr wrap="square" rtlCol="0">
              <a:spAutoFit/>
            </a:bodyPr>
            <a:lstStyle/>
            <a:p>
              <a:pPr algn="ctr"/>
              <a:r>
                <a:rPr lang="pa-IN" sz="1400" b="1" dirty="0">
                  <a:solidFill>
                    <a:srgbClr val="BB151C"/>
                  </a:solidFill>
                  <a:latin typeface="Arial" panose="020B0604020202020204" pitchFamily="34" charset="0"/>
                  <a:cs typeface="Arial" panose="020B0604020202020204" pitchFamily="34" charset="0"/>
                </a:rPr>
                <a:t>ਧਰਮ</a:t>
              </a:r>
              <a:endParaRPr lang="en-GB" sz="1400" b="1" dirty="0">
                <a:solidFill>
                  <a:srgbClr val="BB151C"/>
                </a:solidFill>
                <a:latin typeface="Arial" panose="020B0604020202020204" pitchFamily="34" charset="0"/>
                <a:cs typeface="Arial" panose="020B0604020202020204" pitchFamily="34" charset="0"/>
              </a:endParaRPr>
            </a:p>
          </p:txBody>
        </p:sp>
        <p:sp>
          <p:nvSpPr>
            <p:cNvPr id="83" name="TextBox 82">
              <a:extLst>
                <a:ext uri="{FF2B5EF4-FFF2-40B4-BE49-F238E27FC236}">
                  <a16:creationId xmlns:a16="http://schemas.microsoft.com/office/drawing/2014/main" id="{9BD98B7A-3392-184E-834B-BC4F55BB8C75}"/>
                </a:ext>
              </a:extLst>
            </p:cNvPr>
            <p:cNvSpPr txBox="1"/>
            <p:nvPr/>
          </p:nvSpPr>
          <p:spPr>
            <a:xfrm>
              <a:off x="3962217" y="4710686"/>
              <a:ext cx="2391140" cy="507831"/>
            </a:xfrm>
            <a:prstGeom prst="rect">
              <a:avLst/>
            </a:prstGeom>
            <a:noFill/>
          </p:spPr>
          <p:txBody>
            <a:bodyPr wrap="square" rtlCol="0">
              <a:spAutoFit/>
            </a:bodyPr>
            <a:lstStyle/>
            <a:p>
              <a:pPr algn="ctr"/>
              <a:r>
                <a:rPr lang="pa-IN" sz="900" dirty="0">
                  <a:latin typeface="Arial" panose="020B0604020202020204" pitchFamily="34" charset="0"/>
                  <a:cs typeface="Arial" panose="020B0604020202020204" pitchFamily="34" charset="0"/>
                </a:rPr>
                <a:t>ਬਹੁਤੇ ਭਾਰਤੀ </a:t>
              </a:r>
              <a:r>
                <a:rPr lang="pa-IN" sz="900" b="1" dirty="0">
                  <a:latin typeface="Arial" panose="020B0604020202020204" pitchFamily="34" charset="0"/>
                  <a:cs typeface="Arial" panose="020B0604020202020204" pitchFamily="34" charset="0"/>
                </a:rPr>
                <a:t>ਹਿੰਦੂ </a:t>
              </a:r>
              <a:r>
                <a:rPr lang="en-GB" sz="900" b="1" dirty="0">
                  <a:latin typeface="Arial" panose="020B0604020202020204" pitchFamily="34" charset="0"/>
                  <a:cs typeface="Arial" panose="020B0604020202020204" pitchFamily="34" charset="0"/>
                </a:rPr>
                <a:t>(44%)</a:t>
              </a:r>
              <a:r>
                <a:rPr lang="pa-IN" sz="900" b="1" dirty="0">
                  <a:latin typeface="Arial" panose="020B0604020202020204" pitchFamily="34" charset="0"/>
                  <a:cs typeface="Arial" panose="020B0604020202020204" pitchFamily="34" charset="0"/>
                </a:rPr>
                <a:t> </a:t>
              </a:r>
              <a:r>
                <a:rPr lang="pa-IN" sz="900" dirty="0">
                  <a:latin typeface="Arial" panose="020B0604020202020204" pitchFamily="34" charset="0"/>
                  <a:cs typeface="Arial" panose="020B0604020202020204" pitchFamily="34" charset="0"/>
                </a:rPr>
                <a:t>ਹਨ, </a:t>
              </a:r>
              <a:r>
                <a:rPr lang="en-GB" sz="900" b="1" dirty="0">
                  <a:latin typeface="Arial" panose="020B0604020202020204" pitchFamily="34" charset="0"/>
                  <a:cs typeface="Arial" panose="020B0604020202020204" pitchFamily="34" charset="0"/>
                </a:rPr>
                <a:t>(22%) </a:t>
              </a:r>
              <a:r>
                <a:rPr lang="pa-IN" sz="900" b="1" dirty="0">
                  <a:latin typeface="Arial" panose="020B0604020202020204" pitchFamily="34" charset="0"/>
                  <a:cs typeface="Arial" panose="020B0604020202020204" pitchFamily="34" charset="0"/>
                </a:rPr>
                <a:t>ਸਿੱਖ, </a:t>
              </a:r>
              <a:endParaRPr lang="en-GB" sz="900" b="1" dirty="0">
                <a:latin typeface="Arial" panose="020B0604020202020204" pitchFamily="34" charset="0"/>
                <a:cs typeface="Arial" panose="020B0604020202020204" pitchFamily="34" charset="0"/>
              </a:endParaRPr>
            </a:p>
            <a:p>
              <a:pPr algn="ctr"/>
              <a:r>
                <a:rPr lang="en-GB" sz="900" b="1" dirty="0">
                  <a:latin typeface="Arial" panose="020B0604020202020204" pitchFamily="34" charset="0"/>
                  <a:cs typeface="Arial" panose="020B0604020202020204" pitchFamily="34" charset="0"/>
                </a:rPr>
                <a:t>(14%)</a:t>
              </a:r>
              <a:r>
                <a:rPr lang="pa-IN" sz="900" b="1" dirty="0">
                  <a:latin typeface="Arial" panose="020B0604020202020204" pitchFamily="34" charset="0"/>
                  <a:cs typeface="Arial" panose="020B0604020202020204" pitchFamily="34" charset="0"/>
                </a:rPr>
                <a:t> ਮੁਸਲਮਾਨ </a:t>
              </a:r>
              <a:r>
                <a:rPr lang="pa-IN" sz="900" dirty="0">
                  <a:latin typeface="Arial" panose="020B0604020202020204" pitchFamily="34" charset="0"/>
                  <a:cs typeface="Arial" panose="020B0604020202020204" pitchFamily="34" charset="0"/>
                </a:rPr>
                <a:t>ਅਤੇ ਤਕਰੀਬਨ </a:t>
              </a:r>
              <a:r>
                <a:rPr lang="en-GB" sz="900" b="1" dirty="0">
                  <a:latin typeface="Arial" panose="020B0604020202020204" pitchFamily="34" charset="0"/>
                  <a:cs typeface="Arial" panose="020B0604020202020204" pitchFamily="34" charset="0"/>
                </a:rPr>
                <a:t>(10%)</a:t>
              </a:r>
              <a:r>
                <a:rPr lang="pa-IN" sz="900" b="1" dirty="0">
                  <a:latin typeface="Arial" panose="020B0604020202020204" pitchFamily="34" charset="0"/>
                  <a:cs typeface="Arial" panose="020B0604020202020204" pitchFamily="34" charset="0"/>
                </a:rPr>
                <a:t> ਇਸਾਈ </a:t>
              </a:r>
              <a:r>
                <a:rPr lang="pa-IN" sz="900" dirty="0">
                  <a:latin typeface="Arial" panose="020B0604020202020204" pitchFamily="34" charset="0"/>
                  <a:cs typeface="Arial" panose="020B0604020202020204" pitchFamily="34" charset="0"/>
                </a:rPr>
                <a:t>ਧਰਮ ਨਾਲ ਸੰਬੰਧ ਰੱਖਦੇ ਹਨ।</a:t>
              </a:r>
              <a:endParaRPr lang="en-GB" sz="900" b="1" dirty="0">
                <a:latin typeface="Arial" panose="020B0604020202020204" pitchFamily="34" charset="0"/>
                <a:cs typeface="Arial" panose="020B0604020202020204" pitchFamily="34" charset="0"/>
              </a:endParaRPr>
            </a:p>
          </p:txBody>
        </p:sp>
      </p:grpSp>
      <p:sp>
        <p:nvSpPr>
          <p:cNvPr id="57" name="AutoShape 5">
            <a:extLst>
              <a:ext uri="{FF2B5EF4-FFF2-40B4-BE49-F238E27FC236}">
                <a16:creationId xmlns:a16="http://schemas.microsoft.com/office/drawing/2014/main" id="{A1EA55B4-9250-4148-9986-080B302751F4}"/>
              </a:ext>
            </a:extLst>
          </p:cNvPr>
          <p:cNvSpPr/>
          <p:nvPr/>
        </p:nvSpPr>
        <p:spPr>
          <a:xfrm>
            <a:off x="2421147" y="4057725"/>
            <a:ext cx="1381826" cy="1318357"/>
          </a:xfrm>
          <a:prstGeom prst="rect">
            <a:avLst/>
          </a:prstGeom>
          <a:solidFill>
            <a:schemeClr val="bg2"/>
          </a:solidFill>
        </p:spPr>
      </p:sp>
      <p:grpSp>
        <p:nvGrpSpPr>
          <p:cNvPr id="16" name="Group 15"/>
          <p:cNvGrpSpPr/>
          <p:nvPr/>
        </p:nvGrpSpPr>
        <p:grpSpPr>
          <a:xfrm>
            <a:off x="244223" y="774980"/>
            <a:ext cx="3656907" cy="5732781"/>
            <a:chOff x="244223" y="774980"/>
            <a:chExt cx="3656907" cy="5732781"/>
          </a:xfrm>
        </p:grpSpPr>
        <p:sp>
          <p:nvSpPr>
            <p:cNvPr id="58" name="TextBox 57">
              <a:extLst>
                <a:ext uri="{FF2B5EF4-FFF2-40B4-BE49-F238E27FC236}">
                  <a16:creationId xmlns:a16="http://schemas.microsoft.com/office/drawing/2014/main" id="{9CAD4B57-C41C-4A15-9E90-EF24874A7C0D}"/>
                </a:ext>
              </a:extLst>
            </p:cNvPr>
            <p:cNvSpPr txBox="1"/>
            <p:nvPr/>
          </p:nvSpPr>
          <p:spPr>
            <a:xfrm>
              <a:off x="2409672" y="4331808"/>
              <a:ext cx="1398097" cy="784830"/>
            </a:xfrm>
            <a:prstGeom prst="rect">
              <a:avLst/>
            </a:prstGeom>
            <a:noFill/>
          </p:spPr>
          <p:txBody>
            <a:bodyPr wrap="square" lIns="91440" tIns="45720" rIns="91440" bIns="45720" rtlCol="0" anchor="t">
              <a:spAutoFit/>
            </a:bodyPr>
            <a:lstStyle/>
            <a:p>
              <a:pPr algn="ctr"/>
              <a:r>
                <a:rPr lang="pa-IN" sz="900" dirty="0">
                  <a:latin typeface="Arial"/>
                  <a:cs typeface="Arial"/>
                </a:rPr>
                <a:t>ਬਰਮਿੰਘਮ ਵਿੱਚ ਵਸਣ ਵਾਲੇ ਭਾਈਚਾਰੇ ਦੇ ਅੱਧੇ ਤੋਂ ਵੱਧ </a:t>
              </a:r>
              <a:r>
                <a:rPr lang="en-GB" sz="900" dirty="0">
                  <a:latin typeface="Arial"/>
                  <a:cs typeface="Arial"/>
                </a:rPr>
                <a:t>(54%</a:t>
              </a:r>
              <a:r>
                <a:rPr lang="pa-IN" sz="900" dirty="0">
                  <a:latin typeface="Arial"/>
                  <a:cs typeface="Arial"/>
                </a:rPr>
                <a:t>) ਲੋਕਾਂ ਨੇ ਇਹ ਦਰਜ ਕਰਾਇਆ ਹੈ ਕਿ ਉਹ  ਯੂ ਕੇ ਵਿੱਚ ਪੈਦਾ ਹੋਏ ਸਨ</a:t>
              </a:r>
              <a:endParaRPr lang="en-GB" sz="900" dirty="0">
                <a:highlight>
                  <a:srgbClr val="FFFF00"/>
                </a:highlight>
                <a:latin typeface="Arial" panose="020B0604020202020204" pitchFamily="34" charset="0"/>
                <a:cs typeface="Arial" panose="020B0604020202020204" pitchFamily="34" charset="0"/>
              </a:endParaRPr>
            </a:p>
          </p:txBody>
        </p:sp>
        <p:grpSp>
          <p:nvGrpSpPr>
            <p:cNvPr id="2" name="Group 1">
              <a:extLst>
                <a:ext uri="{FF2B5EF4-FFF2-40B4-BE49-F238E27FC236}">
                  <a16:creationId xmlns:a16="http://schemas.microsoft.com/office/drawing/2014/main" id="{7EE5A02B-74A7-4041-8BE9-F856C56FC362}"/>
                </a:ext>
              </a:extLst>
            </p:cNvPr>
            <p:cNvGrpSpPr/>
            <p:nvPr/>
          </p:nvGrpSpPr>
          <p:grpSpPr>
            <a:xfrm>
              <a:off x="312166" y="774980"/>
              <a:ext cx="3492654" cy="5732781"/>
              <a:chOff x="1611858" y="682895"/>
              <a:chExt cx="3492654" cy="5144945"/>
            </a:xfrm>
          </p:grpSpPr>
          <p:sp>
            <p:nvSpPr>
              <p:cNvPr id="5" name="AutoShape 5"/>
              <p:cNvSpPr/>
              <p:nvPr/>
            </p:nvSpPr>
            <p:spPr>
              <a:xfrm>
                <a:off x="1611859" y="3617004"/>
                <a:ext cx="2070152" cy="1183173"/>
              </a:xfrm>
              <a:prstGeom prst="rect">
                <a:avLst/>
              </a:prstGeom>
              <a:solidFill>
                <a:schemeClr val="bg2"/>
              </a:solidFill>
            </p:spPr>
          </p:sp>
          <p:grpSp>
            <p:nvGrpSpPr>
              <p:cNvPr id="7" name="Group 7"/>
              <p:cNvGrpSpPr/>
              <p:nvPr/>
            </p:nvGrpSpPr>
            <p:grpSpPr>
              <a:xfrm>
                <a:off x="1611859" y="1030162"/>
                <a:ext cx="3492653" cy="2525972"/>
                <a:chOff x="-1799" y="-2454074"/>
                <a:chExt cx="5380211" cy="3424970"/>
              </a:xfrm>
            </p:grpSpPr>
            <p:sp>
              <p:nvSpPr>
                <p:cNvPr id="8" name="AutoShape 8"/>
                <p:cNvSpPr/>
                <p:nvPr/>
              </p:nvSpPr>
              <p:spPr>
                <a:xfrm>
                  <a:off x="2779093" y="-2454074"/>
                  <a:ext cx="2599319" cy="1694436"/>
                </a:xfrm>
                <a:prstGeom prst="rect">
                  <a:avLst/>
                </a:prstGeom>
                <a:solidFill>
                  <a:srgbClr val="EBEBEB"/>
                </a:solidFill>
              </p:spPr>
            </p:sp>
            <p:sp>
              <p:nvSpPr>
                <p:cNvPr id="9" name="AutoShape 9"/>
                <p:cNvSpPr/>
                <p:nvPr/>
              </p:nvSpPr>
              <p:spPr>
                <a:xfrm>
                  <a:off x="-1799" y="-705153"/>
                  <a:ext cx="2655712" cy="1676049"/>
                </a:xfrm>
                <a:prstGeom prst="rect">
                  <a:avLst/>
                </a:prstGeom>
                <a:solidFill>
                  <a:srgbClr val="EBEBEB"/>
                </a:solidFill>
              </p:spPr>
            </p:sp>
          </p:grpSp>
          <p:sp>
            <p:nvSpPr>
              <p:cNvPr id="20" name="AutoShape 20"/>
              <p:cNvSpPr/>
              <p:nvPr/>
            </p:nvSpPr>
            <p:spPr>
              <a:xfrm>
                <a:off x="1614439" y="1016542"/>
                <a:ext cx="1718652" cy="1263295"/>
              </a:xfrm>
              <a:prstGeom prst="rect">
                <a:avLst/>
              </a:prstGeom>
              <a:solidFill>
                <a:srgbClr val="EBEBEB"/>
              </a:solidFill>
            </p:spPr>
            <p:txBody>
              <a:bodyPr/>
              <a:lstStyle/>
              <a:p>
                <a:endParaRPr lang="en-GB" sz="656" dirty="0">
                  <a:latin typeface="Arial" panose="020B0604020202020204" pitchFamily="34" charset="0"/>
                  <a:cs typeface="Arial" panose="020B0604020202020204" pitchFamily="34" charset="0"/>
                </a:endParaRPr>
              </a:p>
            </p:txBody>
          </p:sp>
          <p:sp>
            <p:nvSpPr>
              <p:cNvPr id="29" name="AutoShape 29"/>
              <p:cNvSpPr/>
              <p:nvPr/>
            </p:nvSpPr>
            <p:spPr>
              <a:xfrm>
                <a:off x="1611858" y="682895"/>
                <a:ext cx="3478227" cy="210823"/>
              </a:xfrm>
              <a:prstGeom prst="rect">
                <a:avLst/>
              </a:prstGeom>
              <a:solidFill>
                <a:srgbClr val="C91B00"/>
              </a:solidFill>
            </p:spPr>
            <p:txBody>
              <a:bodyPr/>
              <a:lstStyle/>
              <a:p>
                <a:pPr algn="ctr"/>
                <a:r>
                  <a:rPr lang="pa-IN" sz="1000" b="1" dirty="0">
                    <a:solidFill>
                      <a:schemeClr val="bg1"/>
                    </a:solidFill>
                    <a:latin typeface="Arial" panose="020B0604020202020204" pitchFamily="34" charset="0"/>
                    <a:cs typeface="Arial" panose="020B0604020202020204" pitchFamily="34" charset="0"/>
                  </a:rPr>
                  <a:t>ਅੰਤਰ ਰਾਸ਼ਟਰੀ, ਰਾਸ਼ਟਰੀ ਅਤੇ ਬਰਮਿੰਘਮ ਦਾ ਸੰਧਰਭ</a:t>
                </a:r>
                <a:endParaRPr lang="en-GB" sz="1000" b="1" dirty="0">
                  <a:solidFill>
                    <a:schemeClr val="bg1"/>
                  </a:solidFill>
                  <a:latin typeface="Arial" panose="020B0604020202020204" pitchFamily="34" charset="0"/>
                  <a:cs typeface="Arial" panose="020B0604020202020204" pitchFamily="34" charset="0"/>
                </a:endParaRPr>
              </a:p>
            </p:txBody>
          </p:sp>
          <p:sp>
            <p:nvSpPr>
              <p:cNvPr id="50" name="AutoShape 26">
                <a:extLst>
                  <a:ext uri="{FF2B5EF4-FFF2-40B4-BE49-F238E27FC236}">
                    <a16:creationId xmlns:a16="http://schemas.microsoft.com/office/drawing/2014/main" id="{E45EF338-560C-4EF9-8D5F-31240929F72D}"/>
                  </a:ext>
                </a:extLst>
              </p:cNvPr>
              <p:cNvSpPr/>
              <p:nvPr/>
            </p:nvSpPr>
            <p:spPr>
              <a:xfrm>
                <a:off x="3415274" y="2325854"/>
                <a:ext cx="1687391" cy="1227433"/>
              </a:xfrm>
              <a:prstGeom prst="rect">
                <a:avLst/>
              </a:prstGeom>
              <a:solidFill>
                <a:srgbClr val="EBEBEB"/>
              </a:solidFill>
            </p:spPr>
            <p:txBody>
              <a:bodyPr/>
              <a:lstStyle/>
              <a:p>
                <a:endParaRPr lang="en-GB" sz="1688"/>
              </a:p>
            </p:txBody>
          </p:sp>
          <p:sp>
            <p:nvSpPr>
              <p:cNvPr id="54" name="AutoShape 26">
                <a:extLst>
                  <a:ext uri="{FF2B5EF4-FFF2-40B4-BE49-F238E27FC236}">
                    <a16:creationId xmlns:a16="http://schemas.microsoft.com/office/drawing/2014/main" id="{7383727A-8048-41EC-A9EF-412DA6867BE6}"/>
                  </a:ext>
                </a:extLst>
              </p:cNvPr>
              <p:cNvSpPr/>
              <p:nvPr/>
            </p:nvSpPr>
            <p:spPr>
              <a:xfrm>
                <a:off x="1612658" y="4874535"/>
                <a:ext cx="3477427" cy="953305"/>
              </a:xfrm>
              <a:prstGeom prst="rect">
                <a:avLst/>
              </a:prstGeom>
              <a:solidFill>
                <a:srgbClr val="EBEBEB"/>
              </a:solidFill>
            </p:spPr>
          </p:sp>
          <p:sp>
            <p:nvSpPr>
              <p:cNvPr id="122" name="TextBox 121">
                <a:extLst>
                  <a:ext uri="{FF2B5EF4-FFF2-40B4-BE49-F238E27FC236}">
                    <a16:creationId xmlns:a16="http://schemas.microsoft.com/office/drawing/2014/main" id="{CEA1E28C-B6EF-4653-BE97-985CF249823E}"/>
                  </a:ext>
                </a:extLst>
              </p:cNvPr>
              <p:cNvSpPr txBox="1"/>
              <p:nvPr/>
            </p:nvSpPr>
            <p:spPr>
              <a:xfrm>
                <a:off x="3425630" y="3617740"/>
                <a:ext cx="1654478" cy="238237"/>
              </a:xfrm>
              <a:prstGeom prst="rect">
                <a:avLst/>
              </a:prstGeom>
              <a:noFill/>
            </p:spPr>
            <p:txBody>
              <a:bodyPr wrap="square" rtlCol="0">
                <a:spAutoFit/>
              </a:bodyPr>
              <a:lstStyle/>
              <a:p>
                <a:pPr algn="ctr"/>
                <a:endParaRPr lang="en-GB" sz="1125" b="1">
                  <a:solidFill>
                    <a:srgbClr val="C00000"/>
                  </a:solidFill>
                  <a:latin typeface="Arial" panose="020B0604020202020204" pitchFamily="34" charset="0"/>
                  <a:cs typeface="Arial" panose="020B0604020202020204" pitchFamily="34" charset="0"/>
                </a:endParaRPr>
              </a:p>
            </p:txBody>
          </p:sp>
        </p:grpSp>
        <p:sp>
          <p:nvSpPr>
            <p:cNvPr id="26" name="TextBox 25">
              <a:extLst>
                <a:ext uri="{FF2B5EF4-FFF2-40B4-BE49-F238E27FC236}">
                  <a16:creationId xmlns:a16="http://schemas.microsoft.com/office/drawing/2014/main" id="{364692CC-D050-B545-9B2F-F0CF56CAE78C}"/>
                </a:ext>
              </a:extLst>
            </p:cNvPr>
            <p:cNvSpPr txBox="1"/>
            <p:nvPr/>
          </p:nvSpPr>
          <p:spPr>
            <a:xfrm>
              <a:off x="376136" y="1607907"/>
              <a:ext cx="1575242" cy="646331"/>
            </a:xfrm>
            <a:prstGeom prst="rect">
              <a:avLst/>
            </a:prstGeom>
            <a:noFill/>
          </p:spPr>
          <p:txBody>
            <a:bodyPr wrap="square" rtlCol="0">
              <a:spAutoFit/>
            </a:bodyPr>
            <a:lstStyle/>
            <a:p>
              <a:pPr algn="ctr"/>
              <a:r>
                <a:rPr lang="pa-IN" sz="900" dirty="0">
                  <a:latin typeface="Arial" panose="020B0604020202020204" pitchFamily="34" charset="0"/>
                  <a:cs typeface="Arial" panose="020B0604020202020204" pitchFamily="34" charset="0"/>
                </a:rPr>
                <a:t>ਇੰਗਲੈਂਡ ਅਤੇ ਵੇਲਜ਼ ਵਿੱਚ ਭਾਰਤੀ ਭਾਈਚਾਰੇ ਦੇ </a:t>
              </a:r>
              <a:r>
                <a:rPr lang="en-GB" sz="900" b="1" dirty="0">
                  <a:latin typeface="Arial" panose="020B0604020202020204" pitchFamily="34" charset="0"/>
                  <a:cs typeface="Arial" panose="020B0604020202020204" pitchFamily="34" charset="0"/>
                </a:rPr>
                <a:t>1,412,958</a:t>
              </a:r>
              <a:r>
                <a:rPr lang="en-GB" sz="900" dirty="0">
                  <a:latin typeface="Arial" panose="020B0604020202020204" pitchFamily="34" charset="0"/>
                  <a:cs typeface="Arial" panose="020B0604020202020204" pitchFamily="34" charset="0"/>
                </a:rPr>
                <a:t> </a:t>
              </a:r>
              <a:r>
                <a:rPr lang="pa-IN" sz="900" dirty="0">
                  <a:latin typeface="Arial" panose="020B0604020202020204" pitchFamily="34" charset="0"/>
                  <a:cs typeface="Arial" panose="020B0604020202020204" pitchFamily="34" charset="0"/>
                </a:rPr>
                <a:t>ਲੋਕ ਰਹਿੰਦੇ ਹਨ, ਜਿਹੜੇ ਯੂ ਕੇ ਦੀ ਕੁੱਲ ਆਬਾਦੀ ਦਾ </a:t>
              </a:r>
              <a:r>
                <a:rPr lang="en-GB" sz="900" b="1" dirty="0">
                  <a:latin typeface="Arial" panose="020B0604020202020204" pitchFamily="34" charset="0"/>
                  <a:cs typeface="Arial" panose="020B0604020202020204" pitchFamily="34" charset="0"/>
                </a:rPr>
                <a:t>2.5% </a:t>
              </a:r>
              <a:r>
                <a:rPr lang="pa-IN" sz="900" dirty="0">
                  <a:latin typeface="Arial" panose="020B0604020202020204" pitchFamily="34" charset="0"/>
                  <a:cs typeface="Arial" panose="020B0604020202020204" pitchFamily="34" charset="0"/>
                </a:rPr>
                <a:t>ਬਣਦੇ ਹਨ।</a:t>
              </a:r>
              <a:endParaRPr lang="en-GB" sz="900" dirty="0">
                <a:latin typeface="Arial" panose="020B0604020202020204" pitchFamily="34" charset="0"/>
                <a:cs typeface="Arial" panose="020B0604020202020204" pitchFamily="34" charset="0"/>
              </a:endParaRPr>
            </a:p>
          </p:txBody>
        </p:sp>
        <p:sp>
          <p:nvSpPr>
            <p:cNvPr id="27" name="TextBox 26">
              <a:extLst>
                <a:ext uri="{FF2B5EF4-FFF2-40B4-BE49-F238E27FC236}">
                  <a16:creationId xmlns:a16="http://schemas.microsoft.com/office/drawing/2014/main" id="{A4AC8C7D-85A4-4948-B7AD-5147D26B2758}"/>
                </a:ext>
              </a:extLst>
            </p:cNvPr>
            <p:cNvSpPr txBox="1"/>
            <p:nvPr/>
          </p:nvSpPr>
          <p:spPr>
            <a:xfrm>
              <a:off x="372505" y="1179985"/>
              <a:ext cx="1596560" cy="461665"/>
            </a:xfrm>
            <a:prstGeom prst="rect">
              <a:avLst/>
            </a:prstGeom>
            <a:noFill/>
          </p:spPr>
          <p:txBody>
            <a:bodyPr wrap="square" rtlCol="0">
              <a:spAutoFit/>
            </a:bodyPr>
            <a:lstStyle/>
            <a:p>
              <a:pPr algn="ctr"/>
              <a:r>
                <a:rPr lang="en-GB" sz="2400" b="1" dirty="0">
                  <a:solidFill>
                    <a:srgbClr val="BB151C"/>
                  </a:solidFill>
                  <a:latin typeface="Arial" panose="020B0604020202020204" pitchFamily="34" charset="0"/>
                  <a:cs typeface="Arial" panose="020B0604020202020204" pitchFamily="34" charset="0"/>
                </a:rPr>
                <a:t>1,412,958</a:t>
              </a:r>
            </a:p>
          </p:txBody>
        </p:sp>
        <p:pic>
          <p:nvPicPr>
            <p:cNvPr id="28" name="Graphic 27" descr="Users">
              <a:extLst>
                <a:ext uri="{FF2B5EF4-FFF2-40B4-BE49-F238E27FC236}">
                  <a16:creationId xmlns:a16="http://schemas.microsoft.com/office/drawing/2014/main" id="{2E4A9D9D-420A-7C45-BECC-5AFC5CB1EDC8}"/>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715241" y="2273410"/>
              <a:ext cx="686027" cy="686027"/>
            </a:xfrm>
            <a:prstGeom prst="rect">
              <a:avLst/>
            </a:prstGeom>
          </p:spPr>
        </p:pic>
        <p:sp>
          <p:nvSpPr>
            <p:cNvPr id="30" name="TextBox 29">
              <a:extLst>
                <a:ext uri="{FF2B5EF4-FFF2-40B4-BE49-F238E27FC236}">
                  <a16:creationId xmlns:a16="http://schemas.microsoft.com/office/drawing/2014/main" id="{7FE8F17C-263E-254E-99CC-4B21C2E5583D}"/>
                </a:ext>
              </a:extLst>
            </p:cNvPr>
            <p:cNvSpPr txBox="1"/>
            <p:nvPr/>
          </p:nvSpPr>
          <p:spPr>
            <a:xfrm>
              <a:off x="2382319" y="1184175"/>
              <a:ext cx="1176401" cy="461665"/>
            </a:xfrm>
            <a:prstGeom prst="rect">
              <a:avLst/>
            </a:prstGeom>
            <a:noFill/>
          </p:spPr>
          <p:txBody>
            <a:bodyPr wrap="square" rtlCol="0">
              <a:spAutoFit/>
            </a:bodyPr>
            <a:lstStyle/>
            <a:p>
              <a:pPr algn="ctr"/>
              <a:r>
                <a:rPr lang="en-GB" sz="2400" b="1" dirty="0">
                  <a:solidFill>
                    <a:srgbClr val="C00000"/>
                  </a:solidFill>
                  <a:latin typeface="Arial" panose="020B0604020202020204" pitchFamily="34" charset="0"/>
                  <a:cs typeface="Arial" panose="020B0604020202020204" pitchFamily="34" charset="0"/>
                </a:rPr>
                <a:t>64,621</a:t>
              </a:r>
            </a:p>
          </p:txBody>
        </p:sp>
        <p:sp>
          <p:nvSpPr>
            <p:cNvPr id="31" name="TextBox 30">
              <a:extLst>
                <a:ext uri="{FF2B5EF4-FFF2-40B4-BE49-F238E27FC236}">
                  <a16:creationId xmlns:a16="http://schemas.microsoft.com/office/drawing/2014/main" id="{832FF0AC-8BFF-C24B-AC49-11F949794227}"/>
                </a:ext>
              </a:extLst>
            </p:cNvPr>
            <p:cNvSpPr txBox="1"/>
            <p:nvPr/>
          </p:nvSpPr>
          <p:spPr>
            <a:xfrm>
              <a:off x="2056234" y="1597283"/>
              <a:ext cx="1828572" cy="923330"/>
            </a:xfrm>
            <a:prstGeom prst="rect">
              <a:avLst/>
            </a:prstGeom>
            <a:noFill/>
          </p:spPr>
          <p:txBody>
            <a:bodyPr wrap="square" lIns="91440" tIns="45720" rIns="91440" bIns="45720" rtlCol="0" anchor="t">
              <a:spAutoFit/>
            </a:bodyPr>
            <a:lstStyle/>
            <a:p>
              <a:pPr algn="ctr"/>
              <a:r>
                <a:rPr lang="pa-IN" sz="900" dirty="0">
                  <a:latin typeface="Arial" panose="020B0604020202020204" pitchFamily="34" charset="0"/>
                  <a:cs typeface="Arial" panose="020B0604020202020204" pitchFamily="34" charset="0"/>
                </a:rPr>
                <a:t>ਲੈੱਸਟਰ ਵਿੱਚ ਭਾਰਤੀ ਲੋਕਾਂ ਦੀ ਸਭ ਤੋਂ ਵੱਧ ਵਸੋਂ ਹੈ, ਜਿਹੜੀ ਉੱਥੋਂ ਦੀ ਕੁੱਲ ਆਬਾਦੀ ਦਾ </a:t>
              </a:r>
              <a:r>
                <a:rPr lang="en-GB" sz="900" dirty="0">
                  <a:latin typeface="Arial" panose="020B0604020202020204" pitchFamily="34" charset="0"/>
                  <a:cs typeface="Arial" panose="020B0604020202020204" pitchFamily="34" charset="0"/>
                </a:rPr>
                <a:t>6.6%</a:t>
              </a:r>
              <a:r>
                <a:rPr lang="pa-IN" sz="900" dirty="0">
                  <a:latin typeface="Arial" panose="020B0604020202020204" pitchFamily="34" charset="0"/>
                  <a:cs typeface="Arial" panose="020B0604020202020204" pitchFamily="34" charset="0"/>
                </a:rPr>
                <a:t> ਬਣਦੀ ਹੈ, ਇਸ ਤੋਂ ਅਗਲਾ ਨੰਬਰ </a:t>
              </a:r>
              <a:r>
                <a:rPr lang="pa-IN" sz="900" b="1" dirty="0">
                  <a:latin typeface="Arial" panose="020B0604020202020204" pitchFamily="34" charset="0"/>
                  <a:cs typeface="Arial" panose="020B0604020202020204" pitchFamily="34" charset="0"/>
                </a:rPr>
                <a:t>ਬਰਮਿੰਘਮ ਦਾ ਹੈ (</a:t>
              </a:r>
              <a:r>
                <a:rPr lang="en-GB" sz="900" b="1" dirty="0">
                  <a:latin typeface="Arial" panose="020B0604020202020204" pitchFamily="34" charset="0"/>
                  <a:cs typeface="Arial" panose="020B0604020202020204" pitchFamily="34" charset="0"/>
                </a:rPr>
                <a:t>64,621 </a:t>
              </a:r>
              <a:r>
                <a:rPr lang="pa-IN" sz="900" b="1" dirty="0">
                  <a:latin typeface="Arial" panose="020B0604020202020204" pitchFamily="34" charset="0"/>
                  <a:cs typeface="Arial" panose="020B0604020202020204" pitchFamily="34" charset="0"/>
                </a:rPr>
                <a:t>ਭਾਰਤੀ</a:t>
              </a:r>
              <a:r>
                <a:rPr lang="en-GB" sz="900" b="1" dirty="0">
                  <a:latin typeface="Arial" panose="020B0604020202020204" pitchFamily="34" charset="0"/>
                  <a:cs typeface="Arial" panose="020B0604020202020204" pitchFamily="34" charset="0"/>
                </a:rPr>
                <a:t>; 4.6%) </a:t>
              </a:r>
              <a:r>
                <a:rPr lang="pa-IN" sz="900" dirty="0">
                  <a:latin typeface="Arial" panose="020B0604020202020204" pitchFamily="34" charset="0"/>
                  <a:cs typeface="Arial" panose="020B0604020202020204" pitchFamily="34" charset="0"/>
                </a:rPr>
                <a:t>ਅਤੇ ਹੈਰੋ ਤੀਜੇ ਨੰਬਰ ਉੱਤੇ </a:t>
              </a:r>
              <a:r>
                <a:rPr lang="en-GB" sz="900" dirty="0">
                  <a:latin typeface="Arial" panose="020B0604020202020204" pitchFamily="34" charset="0"/>
                  <a:cs typeface="Arial" panose="020B0604020202020204" pitchFamily="34" charset="0"/>
                </a:rPr>
                <a:t>(4.5%)</a:t>
              </a:r>
              <a:r>
                <a:rPr lang="pa-IN" sz="900" dirty="0">
                  <a:latin typeface="Arial" panose="020B0604020202020204" pitchFamily="34" charset="0"/>
                  <a:cs typeface="Arial" panose="020B0604020202020204" pitchFamily="34" charset="0"/>
                </a:rPr>
                <a:t> ਹੈ।</a:t>
              </a:r>
              <a:endParaRPr lang="en-GB" sz="900" dirty="0">
                <a:latin typeface="Arial" panose="020B0604020202020204" pitchFamily="34" charset="0"/>
                <a:cs typeface="Arial" panose="020B0604020202020204" pitchFamily="34" charset="0"/>
              </a:endParaRPr>
            </a:p>
          </p:txBody>
        </p:sp>
        <p:sp>
          <p:nvSpPr>
            <p:cNvPr id="35" name="TextBox 34">
              <a:extLst>
                <a:ext uri="{FF2B5EF4-FFF2-40B4-BE49-F238E27FC236}">
                  <a16:creationId xmlns:a16="http://schemas.microsoft.com/office/drawing/2014/main" id="{AECF54FE-7538-4C4A-A078-5B973888B909}"/>
                </a:ext>
              </a:extLst>
            </p:cNvPr>
            <p:cNvSpPr txBox="1"/>
            <p:nvPr/>
          </p:nvSpPr>
          <p:spPr>
            <a:xfrm>
              <a:off x="376136" y="2973188"/>
              <a:ext cx="1643886" cy="784830"/>
            </a:xfrm>
            <a:prstGeom prst="rect">
              <a:avLst/>
            </a:prstGeom>
            <a:noFill/>
          </p:spPr>
          <p:txBody>
            <a:bodyPr wrap="square" lIns="91440" tIns="45720" rIns="91440" bIns="45720" rtlCol="0" anchor="t">
              <a:spAutoFit/>
            </a:bodyPr>
            <a:lstStyle/>
            <a:p>
              <a:pPr algn="ctr"/>
              <a:r>
                <a:rPr lang="pa-IN" sz="900" dirty="0">
                  <a:latin typeface="Arial"/>
                  <a:cs typeface="Arial"/>
                </a:rPr>
                <a:t>ਭਾਰਤੀ </a:t>
              </a:r>
              <a:r>
                <a:rPr lang="pa-IN" sz="900" b="1" dirty="0">
                  <a:latin typeface="Arial"/>
                  <a:cs typeface="Arial"/>
                </a:rPr>
                <a:t>ਯੂ ਕੇ ਵਿੱਚ ਪੈਦਾ ਹੋਏ ਸਨ, </a:t>
              </a:r>
              <a:r>
                <a:rPr lang="pa-IN" sz="900" dirty="0">
                  <a:latin typeface="Arial"/>
                  <a:cs typeface="Arial"/>
                </a:rPr>
                <a:t>ਜਿਹੜੇ ਕਿ ਮਿਡਲ ਈਸਟ </a:t>
              </a:r>
              <a:r>
                <a:rPr lang="en-GB" sz="900" b="1" dirty="0">
                  <a:latin typeface="Arial"/>
                  <a:cs typeface="Arial"/>
                </a:rPr>
                <a:t>(37%) </a:t>
              </a:r>
              <a:r>
                <a:rPr lang="pa-IN" sz="900" dirty="0">
                  <a:latin typeface="Arial"/>
                  <a:cs typeface="Arial"/>
                </a:rPr>
                <a:t>ਅਤੇ ਏਸ਼ੀਆ ਅਤੇ ਅਫਰੀਕਾ </a:t>
              </a:r>
              <a:r>
                <a:rPr lang="en-GB" sz="900" b="1" dirty="0">
                  <a:latin typeface="Arial"/>
                  <a:cs typeface="Arial"/>
                </a:rPr>
                <a:t>(7%)</a:t>
              </a:r>
              <a:r>
                <a:rPr lang="pa-IN" sz="900" b="1" dirty="0">
                  <a:latin typeface="Arial"/>
                  <a:cs typeface="Arial"/>
                </a:rPr>
                <a:t> ਵਿੱਚ </a:t>
              </a:r>
              <a:r>
                <a:rPr lang="pa-IN" sz="900" dirty="0">
                  <a:latin typeface="Arial"/>
                  <a:cs typeface="Arial"/>
                </a:rPr>
                <a:t>ਪੈਦਾ ਹੋਣ ਵਾਲਿਆਂ ਨਾਲੋਂ ਕਾਫ਼ੀ ਜ਼ਿਆਦਾ ਹਨ।</a:t>
              </a:r>
              <a:endParaRPr lang="en-GB" sz="900" b="1" dirty="0">
                <a:latin typeface="Arial" panose="020B0604020202020204" pitchFamily="34" charset="0"/>
                <a:cs typeface="Arial" panose="020B0604020202020204" pitchFamily="34" charset="0"/>
              </a:endParaRPr>
            </a:p>
          </p:txBody>
        </p:sp>
        <p:sp>
          <p:nvSpPr>
            <p:cNvPr id="36" name="TextBox 35">
              <a:extLst>
                <a:ext uri="{FF2B5EF4-FFF2-40B4-BE49-F238E27FC236}">
                  <a16:creationId xmlns:a16="http://schemas.microsoft.com/office/drawing/2014/main" id="{FF75E5C1-10D8-8A4F-A168-1FC97AC26DCC}"/>
                </a:ext>
              </a:extLst>
            </p:cNvPr>
            <p:cNvSpPr txBox="1"/>
            <p:nvPr/>
          </p:nvSpPr>
          <p:spPr>
            <a:xfrm>
              <a:off x="687507" y="2602313"/>
              <a:ext cx="952500" cy="400110"/>
            </a:xfrm>
            <a:prstGeom prst="rect">
              <a:avLst/>
            </a:prstGeom>
            <a:noFill/>
          </p:spPr>
          <p:txBody>
            <a:bodyPr wrap="square" rtlCol="0">
              <a:spAutoFit/>
            </a:bodyPr>
            <a:lstStyle/>
            <a:p>
              <a:pPr algn="ctr"/>
              <a:r>
                <a:rPr lang="en-GB" sz="2000" b="1" dirty="0">
                  <a:solidFill>
                    <a:srgbClr val="BB151C"/>
                  </a:solidFill>
                  <a:latin typeface="Arial" panose="020B0604020202020204" pitchFamily="34" charset="0"/>
                  <a:cs typeface="Arial" panose="020B0604020202020204" pitchFamily="34" charset="0"/>
                </a:rPr>
                <a:t>54%</a:t>
              </a:r>
            </a:p>
          </p:txBody>
        </p:sp>
        <p:sp>
          <p:nvSpPr>
            <p:cNvPr id="37" name="TextBox 36">
              <a:extLst>
                <a:ext uri="{FF2B5EF4-FFF2-40B4-BE49-F238E27FC236}">
                  <a16:creationId xmlns:a16="http://schemas.microsoft.com/office/drawing/2014/main" id="{ECA56A21-BCD2-9247-B5A9-05C306494837}"/>
                </a:ext>
              </a:extLst>
            </p:cNvPr>
            <p:cNvSpPr txBox="1"/>
            <p:nvPr/>
          </p:nvSpPr>
          <p:spPr>
            <a:xfrm>
              <a:off x="2050479" y="2970695"/>
              <a:ext cx="1850651" cy="1061829"/>
            </a:xfrm>
            <a:prstGeom prst="rect">
              <a:avLst/>
            </a:prstGeom>
            <a:noFill/>
          </p:spPr>
          <p:txBody>
            <a:bodyPr wrap="square" lIns="91440" tIns="45720" rIns="91440" bIns="45720" rtlCol="0" anchor="t">
              <a:spAutoFit/>
            </a:bodyPr>
            <a:lstStyle/>
            <a:p>
              <a:pPr algn="ctr"/>
              <a:r>
                <a:rPr lang="pa-IN" sz="900" dirty="0">
                  <a:latin typeface="Arial"/>
                  <a:cs typeface="Arial"/>
                </a:rPr>
                <a:t>ਬਰਮਿੰਘਮ ਵਿੱਚ ਰਹਿਣ ਵਾਲੇ ਭਾਰਤੀ ਆਪਣੇ ਆਪ ਨੂੰ “ਕੇਵਲ ਬ੍ਰਿਟਿਸ਼” ਕਹਾਉਂਦੇ ਹਨ ਅਤੇ </a:t>
              </a:r>
              <a:r>
                <a:rPr lang="en-GB" sz="900" b="1" dirty="0">
                  <a:latin typeface="Arial"/>
                  <a:cs typeface="Arial"/>
                </a:rPr>
                <a:t>15%</a:t>
              </a:r>
              <a:r>
                <a:rPr lang="pa-IN" sz="900" b="1" dirty="0">
                  <a:latin typeface="Arial"/>
                  <a:cs typeface="Arial"/>
                </a:rPr>
                <a:t> </a:t>
              </a:r>
              <a:r>
                <a:rPr lang="pa-IN" sz="900" dirty="0">
                  <a:latin typeface="Arial"/>
                  <a:cs typeface="Arial"/>
                </a:rPr>
                <a:t>ਆਪਣੀ</a:t>
              </a:r>
              <a:r>
                <a:rPr lang="en-GB" sz="900" dirty="0">
                  <a:latin typeface="Arial"/>
                  <a:cs typeface="Arial"/>
                </a:rPr>
                <a:t> </a:t>
              </a:r>
              <a:r>
                <a:rPr lang="pa-IN" sz="900" dirty="0">
                  <a:latin typeface="Arial"/>
                  <a:cs typeface="Arial"/>
                </a:rPr>
                <a:t>ਪਛਾਣ “ਕੇਵਲ ਇੰਗਲਿਸ਼” ਦੇ ਤੌਰ ’ਤੇ ਕਰਾਉਂਦੇ ਹਨ, ਇਹ ਦੋਨੋਂ ਵੰਨਗੀਆਂ ਮਿਲ ਕੇ ਉਨ੍ਹਾਂ ਲੋਕਾਂ ਨਾਲੋਂ ਕਿਤੇ ਵੱਧ ਹਨ ਜਿਹੜੇ ਆਪਣੀ ਪਛਾਣ “ਹੋਰ ਵੰਨਗੀਆਂ” ਵਿੱਚ ਕਰਾਉਂਦੇ </a:t>
              </a:r>
              <a:r>
                <a:rPr lang="en-GB" sz="900" b="1" dirty="0">
                  <a:latin typeface="Arial"/>
                  <a:cs typeface="Arial"/>
                </a:rPr>
                <a:t>(20%)</a:t>
              </a:r>
              <a:r>
                <a:rPr lang="pa-IN" sz="900" b="1" dirty="0">
                  <a:latin typeface="Arial"/>
                  <a:cs typeface="Arial"/>
                </a:rPr>
                <a:t> </a:t>
              </a:r>
              <a:r>
                <a:rPr lang="pa-IN" sz="900" dirty="0">
                  <a:latin typeface="Arial"/>
                  <a:cs typeface="Arial"/>
                </a:rPr>
                <a:t>ਹਨ।</a:t>
              </a:r>
              <a:endParaRPr lang="en-GB" sz="900" b="1" dirty="0">
                <a:latin typeface="Arial"/>
                <a:cs typeface="Arial"/>
              </a:endParaRPr>
            </a:p>
          </p:txBody>
        </p:sp>
        <p:sp>
          <p:nvSpPr>
            <p:cNvPr id="38" name="TextBox 37">
              <a:extLst>
                <a:ext uri="{FF2B5EF4-FFF2-40B4-BE49-F238E27FC236}">
                  <a16:creationId xmlns:a16="http://schemas.microsoft.com/office/drawing/2014/main" id="{E65BBE85-1DB1-784B-B2D9-5C1FF10216A7}"/>
                </a:ext>
              </a:extLst>
            </p:cNvPr>
            <p:cNvSpPr txBox="1"/>
            <p:nvPr/>
          </p:nvSpPr>
          <p:spPr>
            <a:xfrm>
              <a:off x="2603600" y="2583268"/>
              <a:ext cx="866165" cy="369332"/>
            </a:xfrm>
            <a:prstGeom prst="rect">
              <a:avLst/>
            </a:prstGeom>
            <a:noFill/>
          </p:spPr>
          <p:txBody>
            <a:bodyPr wrap="square" rtlCol="0">
              <a:spAutoFit/>
            </a:bodyPr>
            <a:lstStyle/>
            <a:p>
              <a:pPr algn="ctr"/>
              <a:r>
                <a:rPr lang="en-GB" b="1" dirty="0">
                  <a:solidFill>
                    <a:srgbClr val="BB151C"/>
                  </a:solidFill>
                  <a:latin typeface="Arial" panose="020B0604020202020204" pitchFamily="34" charset="0"/>
                  <a:cs typeface="Arial" panose="020B0604020202020204" pitchFamily="34" charset="0"/>
                </a:rPr>
                <a:t>60%</a:t>
              </a:r>
            </a:p>
          </p:txBody>
        </p:sp>
        <p:sp>
          <p:nvSpPr>
            <p:cNvPr id="80" name="TextBox 79">
              <a:extLst>
                <a:ext uri="{FF2B5EF4-FFF2-40B4-BE49-F238E27FC236}">
                  <a16:creationId xmlns:a16="http://schemas.microsoft.com/office/drawing/2014/main" id="{0CC3A0BD-DF81-7744-93A0-9B0FE0D8D571}"/>
                </a:ext>
              </a:extLst>
            </p:cNvPr>
            <p:cNvSpPr txBox="1"/>
            <p:nvPr/>
          </p:nvSpPr>
          <p:spPr>
            <a:xfrm>
              <a:off x="442470" y="5814721"/>
              <a:ext cx="3177329" cy="646331"/>
            </a:xfrm>
            <a:prstGeom prst="rect">
              <a:avLst/>
            </a:prstGeom>
            <a:noFill/>
          </p:spPr>
          <p:txBody>
            <a:bodyPr wrap="square" rtlCol="0">
              <a:spAutoFit/>
            </a:bodyPr>
            <a:lstStyle/>
            <a:p>
              <a:pPr algn="ctr"/>
              <a:r>
                <a:rPr lang="pa-IN" sz="900" dirty="0">
                  <a:latin typeface="Arial" panose="020B0604020202020204" pitchFamily="34" charset="0"/>
                  <a:cs typeface="Arial" panose="020B0604020202020204" pitchFamily="34" charset="0"/>
                </a:rPr>
                <a:t>ਆਬਾਦੀ ਪੱਖੋਂ ਭਾਰਤ ਦੁਨੀਆ ਦਾ ਦੂਜਾ ਵੱਡਾ ਦੇਸ਼ ਹੈ, ਜਿੱਥੇ </a:t>
              </a:r>
              <a:r>
                <a:rPr lang="en-US" sz="900" b="1" dirty="0">
                  <a:latin typeface="Arial" panose="020B0604020202020204" pitchFamily="34" charset="0"/>
                  <a:cs typeface="Arial" panose="020B0604020202020204" pitchFamily="34" charset="0"/>
                </a:rPr>
                <a:t>1.38 </a:t>
              </a:r>
              <a:r>
                <a:rPr lang="pa-IN" sz="900" b="1" dirty="0">
                  <a:latin typeface="Arial" panose="020B0604020202020204" pitchFamily="34" charset="0"/>
                  <a:cs typeface="Arial" panose="020B0604020202020204" pitchFamily="34" charset="0"/>
                </a:rPr>
                <a:t>ਬਿਲੀਅਨ ਲੋਕ </a:t>
              </a:r>
              <a:r>
                <a:rPr lang="pa-IN" sz="900" dirty="0">
                  <a:latin typeface="Arial" panose="020B0604020202020204" pitchFamily="34" charset="0"/>
                  <a:cs typeface="Arial" panose="020B0604020202020204" pitchFamily="34" charset="0"/>
                </a:rPr>
                <a:t>ਰਹਿੰਦੇ ਹਨ। ਭਾਰਤ ਤੋਂ ਬਾਹਰ ਅਮਰੀਕਾ ਵਿੱਚ ਭਾਰਤੀ ਲੋਕਾਂ ਦੀ ਸਭ ਤੋਂ ਵੱਧ ਆਬਾਦੀ ਹੈ, ਅਤੇ ਉਸ ਤੋਂ ਘੱਟ ਦੁਬਈ, ਮਲੇਸ਼ੀਆ, ਸਾਊਦੀ ਅਰਬ, ਮਈਨਾਮਾਰ ਤੋਂ ਅੱਗੇ  ਯੂ ਕੇ ਦਾ ਨੰਬਰ ਆਉਂਦਾ ਹੈ।</a:t>
              </a:r>
              <a:endParaRPr lang="en-GB" sz="900" dirty="0">
                <a:latin typeface="Arial" panose="020B0604020202020204" pitchFamily="34" charset="0"/>
                <a:cs typeface="Arial" panose="020B0604020202020204" pitchFamily="34" charset="0"/>
              </a:endParaRPr>
            </a:p>
          </p:txBody>
        </p:sp>
        <p:pic>
          <p:nvPicPr>
            <p:cNvPr id="82" name="Graphic 81" descr="Earth Globe   Asia">
              <a:extLst>
                <a:ext uri="{FF2B5EF4-FFF2-40B4-BE49-F238E27FC236}">
                  <a16:creationId xmlns:a16="http://schemas.microsoft.com/office/drawing/2014/main" id="{214D9938-EDA0-1647-A061-EBF9F4CA6237}"/>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309960" y="5452154"/>
              <a:ext cx="432000" cy="432000"/>
            </a:xfrm>
            <a:prstGeom prst="rect">
              <a:avLst/>
            </a:prstGeom>
          </p:spPr>
        </p:pic>
        <p:sp>
          <p:nvSpPr>
            <p:cNvPr id="135" name="TextBox 134">
              <a:extLst>
                <a:ext uri="{FF2B5EF4-FFF2-40B4-BE49-F238E27FC236}">
                  <a16:creationId xmlns:a16="http://schemas.microsoft.com/office/drawing/2014/main" id="{D75E7991-7D8A-F442-B675-0264C9E6B493}"/>
                </a:ext>
              </a:extLst>
            </p:cNvPr>
            <p:cNvSpPr txBox="1"/>
            <p:nvPr/>
          </p:nvSpPr>
          <p:spPr>
            <a:xfrm>
              <a:off x="883712" y="5494555"/>
              <a:ext cx="2594335" cy="338554"/>
            </a:xfrm>
            <a:prstGeom prst="rect">
              <a:avLst/>
            </a:prstGeom>
            <a:noFill/>
          </p:spPr>
          <p:txBody>
            <a:bodyPr wrap="square" rtlCol="0">
              <a:spAutoFit/>
            </a:bodyPr>
            <a:lstStyle/>
            <a:p>
              <a:pPr algn="ctr"/>
              <a:r>
                <a:rPr lang="pa-IN" sz="1600" b="1" dirty="0">
                  <a:solidFill>
                    <a:srgbClr val="BB151C"/>
                  </a:solidFill>
                  <a:latin typeface="Arial" panose="020B0604020202020204" pitchFamily="34" charset="0"/>
                  <a:cs typeface="Arial" panose="020B0604020202020204" pitchFamily="34" charset="0"/>
                </a:rPr>
                <a:t>ਅੰਤਰ ਰਾਸ਼ਟਰੀ ਮੌਜੂਦਗੀ </a:t>
              </a:r>
              <a:endParaRPr lang="en-GB" sz="1600" b="1" dirty="0">
                <a:solidFill>
                  <a:srgbClr val="BB151C"/>
                </a:solidFill>
                <a:latin typeface="Arial" panose="020B0604020202020204" pitchFamily="34" charset="0"/>
                <a:cs typeface="Arial" panose="020B0604020202020204" pitchFamily="34" charset="0"/>
              </a:endParaRPr>
            </a:p>
          </p:txBody>
        </p:sp>
        <p:sp>
          <p:nvSpPr>
            <p:cNvPr id="68" name="TextBox 67">
              <a:extLst>
                <a:ext uri="{FF2B5EF4-FFF2-40B4-BE49-F238E27FC236}">
                  <a16:creationId xmlns:a16="http://schemas.microsoft.com/office/drawing/2014/main" id="{8405E262-8903-8542-9C98-A040B975E73D}"/>
                </a:ext>
              </a:extLst>
            </p:cNvPr>
            <p:cNvSpPr txBox="1"/>
            <p:nvPr/>
          </p:nvSpPr>
          <p:spPr>
            <a:xfrm>
              <a:off x="442469" y="4043159"/>
              <a:ext cx="2013929" cy="1200329"/>
            </a:xfrm>
            <a:prstGeom prst="rect">
              <a:avLst/>
            </a:prstGeom>
            <a:noFill/>
          </p:spPr>
          <p:txBody>
            <a:bodyPr wrap="square" lIns="91440" tIns="45720" rIns="91440" bIns="45720" rtlCol="0" anchor="t">
              <a:spAutoFit/>
            </a:bodyPr>
            <a:lstStyle/>
            <a:p>
              <a:pPr algn="r"/>
              <a:r>
                <a:rPr lang="pa-IN" sz="900" dirty="0">
                  <a:latin typeface="Arial"/>
                  <a:cs typeface="Arial"/>
                </a:rPr>
                <a:t>ਬਰਮਿੰਘਮ ਵਿੱਚ ਭਾਰਤੀ ਭਾਈਚਾਰਾ </a:t>
              </a:r>
            </a:p>
            <a:p>
              <a:pPr algn="r"/>
              <a:r>
                <a:rPr lang="pa-IN" sz="900" b="1" dirty="0">
                  <a:latin typeface="Arial"/>
                  <a:cs typeface="Arial"/>
                </a:rPr>
                <a:t>ਕੰਮਕਾਜੀ ਉਮਰ ਦੀ </a:t>
              </a:r>
            </a:p>
            <a:p>
              <a:pPr algn="r"/>
              <a:r>
                <a:rPr lang="pa-IN" sz="900" b="1" dirty="0">
                  <a:latin typeface="Arial"/>
                  <a:cs typeface="Arial"/>
                </a:rPr>
                <a:t>ਕੁੱਲ ਆਬਾਦੀ ਦਾ </a:t>
              </a:r>
              <a:r>
                <a:rPr lang="en-GB" sz="900" b="1" dirty="0">
                  <a:latin typeface="Arial"/>
                  <a:cs typeface="Arial"/>
                </a:rPr>
                <a:t>6.9%</a:t>
              </a:r>
              <a:r>
                <a:rPr lang="pa-IN" sz="900" b="1" dirty="0">
                  <a:latin typeface="Arial"/>
                  <a:cs typeface="Arial"/>
                </a:rPr>
                <a:t> </a:t>
              </a:r>
              <a:r>
                <a:rPr lang="pa-IN" sz="900" dirty="0">
                  <a:latin typeface="Arial"/>
                  <a:cs typeface="Arial"/>
                </a:rPr>
                <a:t>ਹੈ, </a:t>
              </a:r>
            </a:p>
            <a:p>
              <a:pPr algn="r"/>
              <a:r>
                <a:rPr lang="pa-IN" sz="900" dirty="0">
                  <a:latin typeface="Arial"/>
                  <a:cs typeface="Arial"/>
                </a:rPr>
                <a:t>ਜਦੋਂ ਕਿ ਸਾਰੇ ਇੰਗਲੈਂਡ </a:t>
              </a:r>
            </a:p>
            <a:p>
              <a:pPr algn="r"/>
              <a:r>
                <a:rPr lang="pa-IN" sz="900" dirty="0">
                  <a:latin typeface="Arial"/>
                  <a:cs typeface="Arial"/>
                </a:rPr>
                <a:t>ਵਿੱਚ ਇਹ ਅਨੁਪਾਤ</a:t>
              </a:r>
              <a:br>
                <a:rPr lang="en-GB" sz="900" dirty="0">
                  <a:latin typeface="Arial"/>
                  <a:cs typeface="Arial"/>
                </a:rPr>
              </a:br>
              <a:r>
                <a:rPr lang="en-GB" sz="900" dirty="0">
                  <a:latin typeface="Arial"/>
                  <a:cs typeface="Arial"/>
                </a:rPr>
                <a:t>3% </a:t>
              </a:r>
              <a:r>
                <a:rPr lang="pa-IN" sz="900" dirty="0">
                  <a:latin typeface="Arial"/>
                  <a:cs typeface="Arial"/>
                </a:rPr>
                <a:t>ਹੈ। ਇਹ ਅਨੁਪਾਤ </a:t>
              </a:r>
            </a:p>
            <a:p>
              <a:pPr algn="r"/>
              <a:r>
                <a:rPr lang="pa-IN" sz="900" dirty="0">
                  <a:latin typeface="Arial"/>
                  <a:cs typeface="Arial"/>
                </a:rPr>
                <a:t>ਹੈਂਡਜ਼ਵਰਥ ਵੁੱਡ ਦੀ ਕੰਮਕਾਜੀ ਉਮਰ ਦਾ </a:t>
              </a:r>
              <a:r>
                <a:rPr lang="en-GB" sz="900" dirty="0">
                  <a:latin typeface="Arial"/>
                  <a:cs typeface="Arial"/>
                </a:rPr>
                <a:t>38%</a:t>
              </a:r>
              <a:r>
                <a:rPr lang="pa-IN" sz="900" dirty="0">
                  <a:latin typeface="Arial"/>
                  <a:cs typeface="Arial"/>
                </a:rPr>
                <a:t>, ਅਤੇ ਸੋਹੋ ਦਾ </a:t>
              </a:r>
              <a:r>
                <a:rPr lang="en-GB" sz="900" dirty="0">
                  <a:latin typeface="Arial"/>
                  <a:cs typeface="Arial"/>
                </a:rPr>
                <a:t>18% </a:t>
              </a:r>
              <a:r>
                <a:rPr lang="pa-IN" sz="900" dirty="0">
                  <a:latin typeface="Arial"/>
                  <a:cs typeface="Arial"/>
                </a:rPr>
                <a:t>ਬਣਦਾ ਹੈ।</a:t>
              </a:r>
              <a:endParaRPr lang="en-GB" sz="900" dirty="0">
                <a:highlight>
                  <a:srgbClr val="FFFF00"/>
                </a:highlight>
                <a:latin typeface="Arial" panose="020B0604020202020204" pitchFamily="34" charset="0"/>
                <a:cs typeface="Arial" panose="020B0604020202020204" pitchFamily="34" charset="0"/>
              </a:endParaRPr>
            </a:p>
          </p:txBody>
        </p:sp>
        <p:sp>
          <p:nvSpPr>
            <p:cNvPr id="72" name="TextBox 71">
              <a:extLst>
                <a:ext uri="{FF2B5EF4-FFF2-40B4-BE49-F238E27FC236}">
                  <a16:creationId xmlns:a16="http://schemas.microsoft.com/office/drawing/2014/main" id="{B6C0D44C-36AA-7C4B-AA0F-9166DC0079D2}"/>
                </a:ext>
              </a:extLst>
            </p:cNvPr>
            <p:cNvSpPr txBox="1"/>
            <p:nvPr/>
          </p:nvSpPr>
          <p:spPr>
            <a:xfrm>
              <a:off x="320694" y="4514752"/>
              <a:ext cx="1113202" cy="400110"/>
            </a:xfrm>
            <a:prstGeom prst="rect">
              <a:avLst/>
            </a:prstGeom>
            <a:noFill/>
          </p:spPr>
          <p:txBody>
            <a:bodyPr wrap="square" rtlCol="0">
              <a:spAutoFit/>
            </a:bodyPr>
            <a:lstStyle/>
            <a:p>
              <a:pPr algn="ctr"/>
              <a:r>
                <a:rPr lang="en-GB" sz="2000" b="1" dirty="0">
                  <a:solidFill>
                    <a:srgbClr val="BB151C"/>
                  </a:solidFill>
                  <a:latin typeface="Arial" panose="020B0604020202020204" pitchFamily="34" charset="0"/>
                  <a:cs typeface="Arial" panose="020B0604020202020204" pitchFamily="34" charset="0"/>
                </a:rPr>
                <a:t>6.9%</a:t>
              </a:r>
            </a:p>
          </p:txBody>
        </p:sp>
        <p:sp>
          <p:nvSpPr>
            <p:cNvPr id="59" name="TextBox 58">
              <a:extLst>
                <a:ext uri="{FF2B5EF4-FFF2-40B4-BE49-F238E27FC236}">
                  <a16:creationId xmlns:a16="http://schemas.microsoft.com/office/drawing/2014/main" id="{54EC918C-803B-4D5C-9098-73702CAD3332}"/>
                </a:ext>
              </a:extLst>
            </p:cNvPr>
            <p:cNvSpPr txBox="1"/>
            <p:nvPr/>
          </p:nvSpPr>
          <p:spPr>
            <a:xfrm>
              <a:off x="2512753" y="4059010"/>
              <a:ext cx="1205345" cy="338554"/>
            </a:xfrm>
            <a:prstGeom prst="rect">
              <a:avLst/>
            </a:prstGeom>
            <a:noFill/>
          </p:spPr>
          <p:txBody>
            <a:bodyPr wrap="square" rtlCol="0">
              <a:spAutoFit/>
            </a:bodyPr>
            <a:lstStyle/>
            <a:p>
              <a:pPr algn="ctr"/>
              <a:r>
                <a:rPr lang="pa-IN" sz="1600" b="1" dirty="0">
                  <a:solidFill>
                    <a:srgbClr val="BB151C"/>
                  </a:solidFill>
                  <a:latin typeface="Arial" panose="020B0604020202020204" pitchFamily="34" charset="0"/>
                  <a:cs typeface="Arial" panose="020B0604020202020204" pitchFamily="34" charset="0"/>
                </a:rPr>
                <a:t>ਜਨਮ</a:t>
              </a:r>
              <a:endParaRPr lang="en-GB" sz="1600" b="1" dirty="0">
                <a:solidFill>
                  <a:srgbClr val="BB151C"/>
                </a:solidFill>
                <a:latin typeface="Arial" panose="020B0604020202020204" pitchFamily="34" charset="0"/>
                <a:cs typeface="Arial" panose="020B0604020202020204" pitchFamily="34" charset="0"/>
              </a:endParaRPr>
            </a:p>
          </p:txBody>
        </p:sp>
        <p:grpSp>
          <p:nvGrpSpPr>
            <p:cNvPr id="14" name="Group 13"/>
            <p:cNvGrpSpPr/>
            <p:nvPr/>
          </p:nvGrpSpPr>
          <p:grpSpPr>
            <a:xfrm>
              <a:off x="244223" y="4003370"/>
              <a:ext cx="613216" cy="434803"/>
              <a:chOff x="244223" y="4003370"/>
              <a:chExt cx="613216" cy="434803"/>
            </a:xfrm>
          </p:grpSpPr>
          <p:pic>
            <p:nvPicPr>
              <p:cNvPr id="69" name="Graphic 68" descr="Woman">
                <a:extLst>
                  <a:ext uri="{FF2B5EF4-FFF2-40B4-BE49-F238E27FC236}">
                    <a16:creationId xmlns:a16="http://schemas.microsoft.com/office/drawing/2014/main" id="{74BE0696-DF2A-C44D-851A-BDED6CAAD8F6}"/>
                  </a:ext>
                </a:extLst>
              </p:cNvPr>
              <p:cNvPicPr>
                <a:picLocks noChangeAspect="1"/>
              </p:cNvPicPr>
              <p:nvPr/>
            </p:nvPicPr>
            <p:blipFill>
              <a:blip r:embed="rId16" cstate="print">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425439" y="4003370"/>
                <a:ext cx="432000" cy="432000"/>
              </a:xfrm>
              <a:prstGeom prst="rect">
                <a:avLst/>
              </a:prstGeom>
            </p:spPr>
          </p:pic>
          <p:pic>
            <p:nvPicPr>
              <p:cNvPr id="65" name="Graphic 70" descr="Man">
                <a:extLst>
                  <a:ext uri="{FF2B5EF4-FFF2-40B4-BE49-F238E27FC236}">
                    <a16:creationId xmlns:a16="http://schemas.microsoft.com/office/drawing/2014/main" id="{0B372B25-4B20-804F-9BC7-7155342539D0}"/>
                  </a:ext>
                </a:extLst>
              </p:cNvPr>
              <p:cNvPicPr>
                <a:picLocks noChangeAspect="1"/>
              </p:cNvPicPr>
              <p:nvPr/>
            </p:nvPicPr>
            <p:blipFill>
              <a:blip r:embed="rId18" cstate="print">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244223" y="4006173"/>
                <a:ext cx="443284" cy="432000"/>
              </a:xfrm>
              <a:prstGeom prst="rect">
                <a:avLst/>
              </a:prstGeom>
            </p:spPr>
          </p:pic>
        </p:grpSp>
      </p:grpSp>
    </p:spTree>
    <p:extLst>
      <p:ext uri="{BB962C8B-B14F-4D97-AF65-F5344CB8AC3E}">
        <p14:creationId xmlns:p14="http://schemas.microsoft.com/office/powerpoint/2010/main" val="781355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AutoShape 26" descr="Number of Bangladeshi children in B'ham" title="Text box">
            <a:extLst>
              <a:ext uri="{FF2B5EF4-FFF2-40B4-BE49-F238E27FC236}">
                <a16:creationId xmlns:a16="http://schemas.microsoft.com/office/drawing/2014/main" id="{6189B650-8AA4-4E26-87EE-B99FB214D0C2}"/>
              </a:ext>
              <a:ext uri="{C183D7F6-B498-43B3-948B-1728B52AA6E4}">
                <adec:decorative xmlns:adec="http://schemas.microsoft.com/office/drawing/2017/decorative" val="0"/>
              </a:ext>
            </a:extLst>
          </p:cNvPr>
          <p:cNvSpPr/>
          <p:nvPr/>
        </p:nvSpPr>
        <p:spPr>
          <a:xfrm>
            <a:off x="9235765" y="1136944"/>
            <a:ext cx="2749540" cy="753291"/>
          </a:xfrm>
          <a:prstGeom prst="rect">
            <a:avLst/>
          </a:prstGeom>
          <a:solidFill>
            <a:srgbClr val="EBEBEB"/>
          </a:solidFill>
        </p:spPr>
      </p:sp>
      <p:sp>
        <p:nvSpPr>
          <p:cNvPr id="203" name="AutoShape 26" descr="MMR vaccination rates " title="Text box">
            <a:extLst>
              <a:ext uri="{FF2B5EF4-FFF2-40B4-BE49-F238E27FC236}">
                <a16:creationId xmlns:a16="http://schemas.microsoft.com/office/drawing/2014/main" id="{A8A80A5F-ADEB-41E0-B6F8-08B050B4F13B}"/>
              </a:ext>
              <a:ext uri="{C183D7F6-B498-43B3-948B-1728B52AA6E4}">
                <adec:decorative xmlns:adec="http://schemas.microsoft.com/office/drawing/2017/decorative" val="0"/>
              </a:ext>
            </a:extLst>
          </p:cNvPr>
          <p:cNvSpPr/>
          <p:nvPr/>
        </p:nvSpPr>
        <p:spPr>
          <a:xfrm>
            <a:off x="9251162" y="5145093"/>
            <a:ext cx="2734143" cy="1582882"/>
          </a:xfrm>
          <a:prstGeom prst="rect">
            <a:avLst/>
          </a:prstGeom>
          <a:solidFill>
            <a:srgbClr val="EBEBEB"/>
          </a:solidFill>
        </p:spPr>
        <p:txBody>
          <a:bodyPr/>
          <a:lstStyle/>
          <a:p>
            <a:endParaRPr lang="en-GB"/>
          </a:p>
        </p:txBody>
      </p:sp>
      <p:sp>
        <p:nvSpPr>
          <p:cNvPr id="163" name="AutoShape 26" descr="Diet of Bangladeshis " title="Text box">
            <a:extLst>
              <a:ext uri="{FF2B5EF4-FFF2-40B4-BE49-F238E27FC236}">
                <a16:creationId xmlns:a16="http://schemas.microsoft.com/office/drawing/2014/main" id="{BD35AC3A-5224-4CE6-8E7F-9A4F2D358E1A}"/>
              </a:ext>
              <a:ext uri="{C183D7F6-B498-43B3-948B-1728B52AA6E4}">
                <adec:decorative xmlns:adec="http://schemas.microsoft.com/office/drawing/2017/decorative" val="0"/>
              </a:ext>
            </a:extLst>
          </p:cNvPr>
          <p:cNvSpPr/>
          <p:nvPr/>
        </p:nvSpPr>
        <p:spPr>
          <a:xfrm>
            <a:off x="3269187" y="5259972"/>
            <a:ext cx="1354168" cy="1476351"/>
          </a:xfrm>
          <a:prstGeom prst="rect">
            <a:avLst/>
          </a:prstGeom>
          <a:solidFill>
            <a:srgbClr val="EBEBEB"/>
          </a:solidFill>
        </p:spPr>
      </p:sp>
      <p:sp>
        <p:nvSpPr>
          <p:cNvPr id="157" name="AutoShape 26" descr="Five-a-day rates of Bangladeshi males " title="Text box">
            <a:extLst>
              <a:ext uri="{FF2B5EF4-FFF2-40B4-BE49-F238E27FC236}">
                <a16:creationId xmlns:a16="http://schemas.microsoft.com/office/drawing/2014/main" id="{B7DA2C01-6578-45C6-A34C-58C93E2E8B30}"/>
              </a:ext>
              <a:ext uri="{C183D7F6-B498-43B3-948B-1728B52AA6E4}">
                <adec:decorative xmlns:adec="http://schemas.microsoft.com/office/drawing/2017/decorative" val="0"/>
              </a:ext>
            </a:extLst>
          </p:cNvPr>
          <p:cNvSpPr/>
          <p:nvPr/>
        </p:nvSpPr>
        <p:spPr>
          <a:xfrm>
            <a:off x="3277372" y="3718885"/>
            <a:ext cx="2818189" cy="1445806"/>
          </a:xfrm>
          <a:prstGeom prst="rect">
            <a:avLst/>
          </a:prstGeom>
          <a:solidFill>
            <a:srgbClr val="EBEBEB"/>
          </a:solidFill>
        </p:spPr>
      </p:sp>
      <p:sp>
        <p:nvSpPr>
          <p:cNvPr id="152" name="AutoShape 26" descr="Obesity prevalence ranges of Bangladeshis versus general population" title="Text box">
            <a:extLst>
              <a:ext uri="{FF2B5EF4-FFF2-40B4-BE49-F238E27FC236}">
                <a16:creationId xmlns:a16="http://schemas.microsoft.com/office/drawing/2014/main" id="{CCFB24E9-E4A5-4191-B2AD-F2068561EA2A}"/>
              </a:ext>
              <a:ext uri="{C183D7F6-B498-43B3-948B-1728B52AA6E4}">
                <adec:decorative xmlns:adec="http://schemas.microsoft.com/office/drawing/2017/decorative" val="0"/>
              </a:ext>
            </a:extLst>
          </p:cNvPr>
          <p:cNvSpPr/>
          <p:nvPr/>
        </p:nvSpPr>
        <p:spPr>
          <a:xfrm>
            <a:off x="3275307" y="2291491"/>
            <a:ext cx="2849906" cy="1312553"/>
          </a:xfrm>
          <a:prstGeom prst="rect">
            <a:avLst/>
          </a:prstGeom>
          <a:solidFill>
            <a:srgbClr val="EBEBEB"/>
          </a:solidFill>
        </p:spPr>
      </p:sp>
      <p:sp>
        <p:nvSpPr>
          <p:cNvPr id="147" name="AutoShape 26" descr="Cooking preferences of Bangladeshi men" title="Text box">
            <a:extLst>
              <a:ext uri="{FF2B5EF4-FFF2-40B4-BE49-F238E27FC236}">
                <a16:creationId xmlns:a16="http://schemas.microsoft.com/office/drawing/2014/main" id="{01A2D147-1419-4771-A2A0-2CCB2CAC5197}"/>
              </a:ext>
              <a:ext uri="{C183D7F6-B498-43B3-948B-1728B52AA6E4}">
                <adec:decorative xmlns:adec="http://schemas.microsoft.com/office/drawing/2017/decorative" val="0"/>
              </a:ext>
            </a:extLst>
          </p:cNvPr>
          <p:cNvSpPr/>
          <p:nvPr/>
        </p:nvSpPr>
        <p:spPr>
          <a:xfrm>
            <a:off x="3267102" y="1159739"/>
            <a:ext cx="2869245" cy="1050382"/>
          </a:xfrm>
          <a:prstGeom prst="rect">
            <a:avLst/>
          </a:prstGeom>
          <a:solidFill>
            <a:srgbClr val="EBEBEB"/>
          </a:solidFill>
        </p:spPr>
      </p:sp>
      <p:sp>
        <p:nvSpPr>
          <p:cNvPr id="140" name="AutoShape 18" descr="Psychological distress of Bangladeshis" title="Text box">
            <a:extLst>
              <a:ext uri="{FF2B5EF4-FFF2-40B4-BE49-F238E27FC236}">
                <a16:creationId xmlns:a16="http://schemas.microsoft.com/office/drawing/2014/main" id="{4A7E8883-6D20-40A9-A4C6-AA0EF751B15F}"/>
              </a:ext>
              <a:ext uri="{C183D7F6-B498-43B3-948B-1728B52AA6E4}">
                <adec:decorative xmlns:adec="http://schemas.microsoft.com/office/drawing/2017/decorative" val="0"/>
              </a:ext>
            </a:extLst>
          </p:cNvPr>
          <p:cNvSpPr/>
          <p:nvPr/>
        </p:nvSpPr>
        <p:spPr>
          <a:xfrm>
            <a:off x="1740800" y="1138661"/>
            <a:ext cx="1392127" cy="1570045"/>
          </a:xfrm>
          <a:prstGeom prst="rect">
            <a:avLst/>
          </a:prstGeom>
          <a:solidFill>
            <a:srgbClr val="DCDCDC"/>
          </a:solidFill>
        </p:spPr>
        <p:txBody>
          <a:bodyPr/>
          <a:lstStyle/>
          <a:p>
            <a:endParaRPr lang="en-GB"/>
          </a:p>
        </p:txBody>
      </p:sp>
      <p:sp>
        <p:nvSpPr>
          <p:cNvPr id="138" name="AutoShape 18" descr="Mental health illness in Bangladeshis" title="Text box">
            <a:extLst>
              <a:ext uri="{FF2B5EF4-FFF2-40B4-BE49-F238E27FC236}">
                <a16:creationId xmlns:a16="http://schemas.microsoft.com/office/drawing/2014/main" id="{E898FA4E-3EB8-4908-9A59-6F79CB90CD83}"/>
              </a:ext>
              <a:ext uri="{C183D7F6-B498-43B3-948B-1728B52AA6E4}">
                <adec:decorative xmlns:adec="http://schemas.microsoft.com/office/drawing/2017/decorative" val="0"/>
              </a:ext>
            </a:extLst>
          </p:cNvPr>
          <p:cNvSpPr/>
          <p:nvPr/>
        </p:nvSpPr>
        <p:spPr>
          <a:xfrm>
            <a:off x="282664" y="1138661"/>
            <a:ext cx="1392127" cy="1560436"/>
          </a:xfrm>
          <a:prstGeom prst="rect">
            <a:avLst/>
          </a:prstGeom>
          <a:solidFill>
            <a:srgbClr val="DCDCDC"/>
          </a:solidFill>
        </p:spPr>
      </p:sp>
      <p:sp>
        <p:nvSpPr>
          <p:cNvPr id="244" name="AutoShape 18" descr="Activity in children of Bangladeshis " title="Text box">
            <a:extLst>
              <a:ext uri="{FF2B5EF4-FFF2-40B4-BE49-F238E27FC236}">
                <a16:creationId xmlns:a16="http://schemas.microsoft.com/office/drawing/2014/main" id="{263506A4-327C-4802-9714-A9897CE51CA8}"/>
              </a:ext>
              <a:ext uri="{C183D7F6-B498-43B3-948B-1728B52AA6E4}">
                <adec:decorative xmlns:adec="http://schemas.microsoft.com/office/drawing/2017/decorative" val="0"/>
              </a:ext>
            </a:extLst>
          </p:cNvPr>
          <p:cNvSpPr/>
          <p:nvPr/>
        </p:nvSpPr>
        <p:spPr>
          <a:xfrm>
            <a:off x="6241678" y="1136945"/>
            <a:ext cx="2921112" cy="1601569"/>
          </a:xfrm>
          <a:prstGeom prst="rect">
            <a:avLst/>
          </a:prstGeom>
          <a:solidFill>
            <a:srgbClr val="DCDCDC"/>
          </a:solidFill>
        </p:spPr>
      </p:sp>
      <p:sp>
        <p:nvSpPr>
          <p:cNvPr id="29" name="AutoShape 29"/>
          <p:cNvSpPr/>
          <p:nvPr/>
        </p:nvSpPr>
        <p:spPr>
          <a:xfrm>
            <a:off x="271396" y="777076"/>
            <a:ext cx="2880000" cy="266625"/>
          </a:xfrm>
          <a:prstGeom prst="rect">
            <a:avLst/>
          </a:prstGeom>
          <a:solidFill>
            <a:srgbClr val="C91B00"/>
          </a:solidFill>
        </p:spPr>
        <p:txBody>
          <a:bodyPr/>
          <a:lstStyle/>
          <a:p>
            <a:pPr algn="ctr"/>
            <a:r>
              <a:rPr lang="pa-IN" sz="1000" b="1" dirty="0">
                <a:solidFill>
                  <a:schemeClr val="bg1"/>
                </a:solidFill>
                <a:latin typeface="Arial" panose="020B0604020202020204" pitchFamily="34" charset="0"/>
                <a:cs typeface="Arial" panose="020B0604020202020204" pitchFamily="34" charset="0"/>
              </a:rPr>
              <a:t>ਦਿਮਾਗੀ ਸਿਹਤ ਅਤੇ ਤੰਦਰੁਸਤੀ </a:t>
            </a:r>
            <a:endParaRPr lang="en-GB" sz="1000" b="1" dirty="0">
              <a:solidFill>
                <a:schemeClr val="bg1"/>
              </a:solidFill>
              <a:latin typeface="Arial" panose="020B0604020202020204" pitchFamily="34" charset="0"/>
              <a:cs typeface="Arial" panose="020B0604020202020204" pitchFamily="34" charset="0"/>
            </a:endParaRPr>
          </a:p>
        </p:txBody>
      </p:sp>
      <p:sp>
        <p:nvSpPr>
          <p:cNvPr id="30" name="AutoShape 30"/>
          <p:cNvSpPr/>
          <p:nvPr/>
        </p:nvSpPr>
        <p:spPr>
          <a:xfrm>
            <a:off x="3263888" y="773077"/>
            <a:ext cx="2880000" cy="267890"/>
          </a:xfrm>
          <a:prstGeom prst="rect">
            <a:avLst/>
          </a:prstGeom>
          <a:solidFill>
            <a:srgbClr val="C91B00"/>
          </a:solidFill>
        </p:spPr>
        <p:txBody>
          <a:bodyPr/>
          <a:lstStyle/>
          <a:p>
            <a:pPr algn="ctr"/>
            <a:r>
              <a:rPr lang="pa-IN" sz="1000" b="1" dirty="0">
                <a:solidFill>
                  <a:schemeClr val="bg1"/>
                </a:solidFill>
                <a:latin typeface="Arial" panose="020B0604020202020204" pitchFamily="34" charset="0"/>
                <a:cs typeface="Arial" panose="020B0604020202020204" pitchFamily="34" charset="0"/>
              </a:rPr>
              <a:t>ਸਿਹਤਮੰਦ ਅਤੇ ਕਿਫਾਇਤੀ ਖ਼ੁਰਾਕ</a:t>
            </a:r>
            <a:endParaRPr lang="en-GB" sz="1000" b="1" dirty="0">
              <a:solidFill>
                <a:schemeClr val="bg1"/>
              </a:solidFill>
              <a:latin typeface="Arial" panose="020B0604020202020204" pitchFamily="34" charset="0"/>
              <a:cs typeface="Arial" panose="020B0604020202020204" pitchFamily="34" charset="0"/>
            </a:endParaRPr>
          </a:p>
        </p:txBody>
      </p:sp>
      <p:sp>
        <p:nvSpPr>
          <p:cNvPr id="31" name="AutoShape 31"/>
          <p:cNvSpPr/>
          <p:nvPr/>
        </p:nvSpPr>
        <p:spPr>
          <a:xfrm>
            <a:off x="6222161" y="2799395"/>
            <a:ext cx="2939514" cy="273427"/>
          </a:xfrm>
          <a:prstGeom prst="rect">
            <a:avLst/>
          </a:prstGeom>
          <a:solidFill>
            <a:srgbClr val="C91B00"/>
          </a:solidFill>
        </p:spPr>
        <p:txBody>
          <a:bodyPr/>
          <a:lstStyle/>
          <a:p>
            <a:pPr algn="ctr"/>
            <a:r>
              <a:rPr lang="pa-IN" sz="1000" b="1" dirty="0">
                <a:solidFill>
                  <a:schemeClr val="bg1"/>
                </a:solidFill>
                <a:latin typeface="Arial" panose="020B0604020202020204" pitchFamily="34" charset="0"/>
                <a:cs typeface="Arial" panose="020B0604020202020204" pitchFamily="34" charset="0"/>
              </a:rPr>
              <a:t>ਹਰ ਉਮਰ ਵਿੱਚ ਸਰਗਰਮੀ ਅਤੇ ਹਿੰਮਤ</a:t>
            </a:r>
            <a:endParaRPr lang="en-GB" sz="1000" b="1" dirty="0">
              <a:solidFill>
                <a:schemeClr val="bg1"/>
              </a:solidFill>
              <a:latin typeface="Arial" panose="020B0604020202020204" pitchFamily="34" charset="0"/>
              <a:cs typeface="Arial" panose="020B0604020202020204" pitchFamily="34" charset="0"/>
            </a:endParaRPr>
          </a:p>
        </p:txBody>
      </p:sp>
      <p:sp>
        <p:nvSpPr>
          <p:cNvPr id="110" name="AutoShape 5" descr="Physical inactivity of Bangladeshis compared to other ethnicites " title="Text box">
            <a:extLst>
              <a:ext uri="{FF2B5EF4-FFF2-40B4-BE49-F238E27FC236}">
                <a16:creationId xmlns:a16="http://schemas.microsoft.com/office/drawing/2014/main" id="{D805508F-E667-4DFE-A106-3A7E5995B670}"/>
              </a:ext>
              <a:ext uri="{C183D7F6-B498-43B3-948B-1728B52AA6E4}">
                <adec:decorative xmlns:adec="http://schemas.microsoft.com/office/drawing/2017/decorative" val="0"/>
              </a:ext>
            </a:extLst>
          </p:cNvPr>
          <p:cNvSpPr/>
          <p:nvPr/>
        </p:nvSpPr>
        <p:spPr>
          <a:xfrm>
            <a:off x="6229250" y="3136791"/>
            <a:ext cx="2939514" cy="2371194"/>
          </a:xfrm>
          <a:prstGeom prst="rect">
            <a:avLst/>
          </a:prstGeom>
          <a:solidFill>
            <a:srgbClr val="DCDCDC"/>
          </a:solidFill>
        </p:spPr>
        <p:txBody>
          <a:bodyPr/>
          <a:lstStyle/>
          <a:p>
            <a:endParaRPr lang="en-GB" sz="1688" dirty="0"/>
          </a:p>
        </p:txBody>
      </p:sp>
      <p:sp>
        <p:nvSpPr>
          <p:cNvPr id="130" name="AutoShape 18" descr="Alcohol drinking rates of Bangladeshis compared to general population" title="Text box">
            <a:extLst>
              <a:ext uri="{FF2B5EF4-FFF2-40B4-BE49-F238E27FC236}">
                <a16:creationId xmlns:a16="http://schemas.microsoft.com/office/drawing/2014/main" id="{EE78EBC5-98B0-4658-9D74-28C2F60611FE}"/>
              </a:ext>
              <a:ext uri="{C183D7F6-B498-43B3-948B-1728B52AA6E4}">
                <adec:decorative xmlns:adec="http://schemas.microsoft.com/office/drawing/2017/decorative" val="0"/>
              </a:ext>
            </a:extLst>
          </p:cNvPr>
          <p:cNvSpPr/>
          <p:nvPr/>
        </p:nvSpPr>
        <p:spPr>
          <a:xfrm>
            <a:off x="264051" y="2805965"/>
            <a:ext cx="2858900" cy="1134324"/>
          </a:xfrm>
          <a:prstGeom prst="rect">
            <a:avLst/>
          </a:prstGeom>
          <a:solidFill>
            <a:srgbClr val="DCDCDC"/>
          </a:solidFill>
        </p:spPr>
        <p:txBody>
          <a:bodyPr/>
          <a:lstStyle/>
          <a:p>
            <a:endParaRPr lang="en-GB"/>
          </a:p>
        </p:txBody>
      </p:sp>
      <p:sp>
        <p:nvSpPr>
          <p:cNvPr id="114" name="AutoShape 31">
            <a:extLst>
              <a:ext uri="{FF2B5EF4-FFF2-40B4-BE49-F238E27FC236}">
                <a16:creationId xmlns:a16="http://schemas.microsoft.com/office/drawing/2014/main" id="{F7B70F7D-9F5E-4E0C-A1BF-C33C90704179}"/>
              </a:ext>
            </a:extLst>
          </p:cNvPr>
          <p:cNvSpPr/>
          <p:nvPr/>
        </p:nvSpPr>
        <p:spPr>
          <a:xfrm>
            <a:off x="6256380" y="772189"/>
            <a:ext cx="5732154" cy="273556"/>
          </a:xfrm>
          <a:prstGeom prst="rect">
            <a:avLst/>
          </a:prstGeom>
          <a:solidFill>
            <a:srgbClr val="C91B00"/>
          </a:solidFill>
        </p:spPr>
        <p:txBody>
          <a:bodyPr/>
          <a:lstStyle/>
          <a:p>
            <a:pPr algn="ctr"/>
            <a:r>
              <a:rPr lang="pa-IN" sz="1000" b="1" dirty="0">
                <a:solidFill>
                  <a:schemeClr val="bg1"/>
                </a:solidFill>
                <a:latin typeface="Arial" panose="020B0604020202020204" pitchFamily="34" charset="0"/>
                <a:cs typeface="Arial" panose="020B0604020202020204" pitchFamily="34" charset="0"/>
              </a:rPr>
              <a:t>ਜ਼ਿੰਦਗੀ ਦਾ ਸਭ ਤੋਂ ਵਧੀਆ ਆਰੰਭ ਕਰਨਾ</a:t>
            </a:r>
            <a:endParaRPr lang="en-GB" sz="1000" b="1" dirty="0">
              <a:solidFill>
                <a:schemeClr val="bg1"/>
              </a:solidFill>
              <a:latin typeface="Arial" panose="020B0604020202020204" pitchFamily="34" charset="0"/>
              <a:cs typeface="Arial" panose="020B0604020202020204" pitchFamily="34" charset="0"/>
            </a:endParaRPr>
          </a:p>
        </p:txBody>
      </p:sp>
      <p:sp>
        <p:nvSpPr>
          <p:cNvPr id="126" name="AutoShape 26" descr="Maternal mortality rates of Bangladeshis compared to white mothers " title="Text box">
            <a:extLst>
              <a:ext uri="{FF2B5EF4-FFF2-40B4-BE49-F238E27FC236}">
                <a16:creationId xmlns:a16="http://schemas.microsoft.com/office/drawing/2014/main" id="{04D6C83A-9EF5-46B2-AA07-8E752138D960}"/>
              </a:ext>
              <a:ext uri="{C183D7F6-B498-43B3-948B-1728B52AA6E4}">
                <adec:decorative xmlns:adec="http://schemas.microsoft.com/office/drawing/2017/decorative" val="0"/>
              </a:ext>
            </a:extLst>
          </p:cNvPr>
          <p:cNvSpPr/>
          <p:nvPr/>
        </p:nvSpPr>
        <p:spPr>
          <a:xfrm>
            <a:off x="9249420" y="3642043"/>
            <a:ext cx="2739114" cy="1433316"/>
          </a:xfrm>
          <a:prstGeom prst="rect">
            <a:avLst/>
          </a:prstGeom>
          <a:solidFill>
            <a:srgbClr val="EBEBEB"/>
          </a:solidFill>
        </p:spPr>
      </p:sp>
      <p:sp>
        <p:nvSpPr>
          <p:cNvPr id="2" name="TextBox 1">
            <a:extLst>
              <a:ext uri="{FF2B5EF4-FFF2-40B4-BE49-F238E27FC236}">
                <a16:creationId xmlns:a16="http://schemas.microsoft.com/office/drawing/2014/main" id="{A7372570-DFB5-44D1-9E9C-EC60DCE49DFB}"/>
              </a:ext>
            </a:extLst>
          </p:cNvPr>
          <p:cNvSpPr txBox="1"/>
          <p:nvPr/>
        </p:nvSpPr>
        <p:spPr>
          <a:xfrm>
            <a:off x="321626" y="1164718"/>
            <a:ext cx="1299672" cy="461665"/>
          </a:xfrm>
          <a:prstGeom prst="rect">
            <a:avLst/>
          </a:prstGeom>
          <a:noFill/>
        </p:spPr>
        <p:txBody>
          <a:bodyPr wrap="square" rtlCol="0">
            <a:spAutoFit/>
          </a:bodyPr>
          <a:lstStyle/>
          <a:p>
            <a:pPr algn="ctr"/>
            <a:r>
              <a:rPr lang="en-GB" sz="1200" b="1" dirty="0">
                <a:solidFill>
                  <a:srgbClr val="C00000"/>
                </a:solidFill>
                <a:latin typeface="Arial" panose="020B0604020202020204" pitchFamily="34" charset="0"/>
                <a:cs typeface="Arial" panose="020B0604020202020204" pitchFamily="34" charset="0"/>
              </a:rPr>
              <a:t>71.9 </a:t>
            </a:r>
            <a:r>
              <a:rPr lang="pa-IN" sz="1200" b="1" dirty="0">
                <a:solidFill>
                  <a:srgbClr val="C00000"/>
                </a:solidFill>
                <a:latin typeface="Arial" panose="020B0604020202020204" pitchFamily="34" charset="0"/>
                <a:cs typeface="Arial" panose="020B0604020202020204" pitchFamily="34" charset="0"/>
              </a:rPr>
              <a:t>ਨਜ਼ਰਬੰਦੀਆਂ ਪ੍ਰਤੀ</a:t>
            </a:r>
            <a:r>
              <a:rPr lang="en-GB" sz="1200" b="1" dirty="0">
                <a:solidFill>
                  <a:srgbClr val="C00000"/>
                </a:solidFill>
                <a:latin typeface="Arial" panose="020B0604020202020204" pitchFamily="34" charset="0"/>
                <a:cs typeface="Arial" panose="020B0604020202020204" pitchFamily="34" charset="0"/>
              </a:rPr>
              <a:t> 100,000  </a:t>
            </a:r>
          </a:p>
        </p:txBody>
      </p:sp>
      <p:pic>
        <p:nvPicPr>
          <p:cNvPr id="5" name="Graphic 4" descr="Brain in head">
            <a:extLst>
              <a:ext uri="{FF2B5EF4-FFF2-40B4-BE49-F238E27FC236}">
                <a16:creationId xmlns:a16="http://schemas.microsoft.com/office/drawing/2014/main" id="{D97F4FD8-6599-4C09-9189-35DCE92C2F2C}"/>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489846" y="1432274"/>
            <a:ext cx="432000" cy="432000"/>
          </a:xfrm>
          <a:prstGeom prst="rect">
            <a:avLst/>
          </a:prstGeom>
        </p:spPr>
      </p:pic>
      <p:sp>
        <p:nvSpPr>
          <p:cNvPr id="6" name="TextBox 5">
            <a:extLst>
              <a:ext uri="{FF2B5EF4-FFF2-40B4-BE49-F238E27FC236}">
                <a16:creationId xmlns:a16="http://schemas.microsoft.com/office/drawing/2014/main" id="{2DBCC8EC-7BAB-4D9E-B760-66484FAEFD98}"/>
              </a:ext>
            </a:extLst>
          </p:cNvPr>
          <p:cNvSpPr txBox="1"/>
          <p:nvPr/>
        </p:nvSpPr>
        <p:spPr>
          <a:xfrm>
            <a:off x="1833145" y="1159739"/>
            <a:ext cx="1270356" cy="461665"/>
          </a:xfrm>
          <a:prstGeom prst="rect">
            <a:avLst/>
          </a:prstGeom>
          <a:noFill/>
        </p:spPr>
        <p:txBody>
          <a:bodyPr wrap="square" rtlCol="0">
            <a:spAutoFit/>
          </a:bodyPr>
          <a:lstStyle/>
          <a:p>
            <a:pPr algn="ctr"/>
            <a:r>
              <a:rPr lang="en-GB" sz="1200" b="1" dirty="0">
                <a:solidFill>
                  <a:srgbClr val="C00000"/>
                </a:solidFill>
                <a:latin typeface="Arial" panose="020B0604020202020204" pitchFamily="34" charset="0"/>
                <a:cs typeface="Arial" panose="020B0604020202020204" pitchFamily="34" charset="0"/>
              </a:rPr>
              <a:t>2,702 </a:t>
            </a:r>
            <a:r>
              <a:rPr lang="pa-IN" sz="1200" b="1" dirty="0">
                <a:solidFill>
                  <a:srgbClr val="C00000"/>
                </a:solidFill>
                <a:latin typeface="Arial" panose="020B0604020202020204" pitchFamily="34" charset="0"/>
                <a:cs typeface="Arial" panose="020B0604020202020204" pitchFamily="34" charset="0"/>
              </a:rPr>
              <a:t>ਪ੍ਰਤੀ</a:t>
            </a:r>
            <a:r>
              <a:rPr lang="en-GB" sz="1200" b="1" dirty="0">
                <a:solidFill>
                  <a:srgbClr val="C00000"/>
                </a:solidFill>
                <a:latin typeface="Arial" panose="020B0604020202020204" pitchFamily="34" charset="0"/>
                <a:cs typeface="Arial" panose="020B0604020202020204" pitchFamily="34" charset="0"/>
              </a:rPr>
              <a:t> 100,000 </a:t>
            </a:r>
            <a:r>
              <a:rPr lang="pa-IN" sz="1200" b="1" dirty="0">
                <a:solidFill>
                  <a:srgbClr val="C00000"/>
                </a:solidFill>
                <a:latin typeface="Arial" panose="020B0604020202020204" pitchFamily="34" charset="0"/>
                <a:cs typeface="Arial" panose="020B0604020202020204" pitchFamily="34" charset="0"/>
              </a:rPr>
              <a:t>ਬਾਲਗ</a:t>
            </a:r>
            <a:endParaRPr lang="en-GB" sz="1200" b="1" dirty="0">
              <a:solidFill>
                <a:srgbClr val="C00000"/>
              </a:solidFill>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2EF850A7-F50B-4012-8A38-16279E05EA35}"/>
              </a:ext>
            </a:extLst>
          </p:cNvPr>
          <p:cNvSpPr txBox="1"/>
          <p:nvPr/>
        </p:nvSpPr>
        <p:spPr>
          <a:xfrm>
            <a:off x="1814496" y="1557704"/>
            <a:ext cx="1232176" cy="1061829"/>
          </a:xfrm>
          <a:prstGeom prst="rect">
            <a:avLst/>
          </a:prstGeom>
          <a:noFill/>
        </p:spPr>
        <p:txBody>
          <a:bodyPr wrap="square" rtlCol="0">
            <a:spAutoFit/>
          </a:bodyPr>
          <a:lstStyle/>
          <a:p>
            <a:pPr algn="ctr"/>
            <a:r>
              <a:rPr lang="pa-IN" sz="900" dirty="0">
                <a:latin typeface="Arial" panose="020B0604020202020204" pitchFamily="34" charset="0"/>
                <a:cs typeface="Arial" panose="020B0604020202020204" pitchFamily="34" charset="0"/>
              </a:rPr>
              <a:t>ਭਾਰਤੀਆਂ ਨੇ ਪ੍ਰਤੀ </a:t>
            </a:r>
            <a:r>
              <a:rPr lang="en-GB" sz="900" b="1" dirty="0">
                <a:latin typeface="Arial" panose="020B0604020202020204" pitchFamily="34" charset="0"/>
                <a:cs typeface="Arial" panose="020B0604020202020204" pitchFamily="34" charset="0"/>
              </a:rPr>
              <a:t>100,000</a:t>
            </a:r>
            <a:r>
              <a:rPr lang="pa-IN" sz="900" b="1" dirty="0">
                <a:latin typeface="Arial" panose="020B0604020202020204" pitchFamily="34" charset="0"/>
                <a:cs typeface="Arial" panose="020B0604020202020204" pitchFamily="34" charset="0"/>
              </a:rPr>
              <a:t> ਬਾਲਗਾਂ ਪਿੱਛੇ </a:t>
            </a:r>
            <a:r>
              <a:rPr lang="en-GB" sz="900" b="1" dirty="0">
                <a:latin typeface="Arial" panose="020B0604020202020204" pitchFamily="34" charset="0"/>
                <a:cs typeface="Arial" panose="020B0604020202020204" pitchFamily="34" charset="0"/>
              </a:rPr>
              <a:t>2,702</a:t>
            </a:r>
            <a:r>
              <a:rPr lang="pa-IN" sz="900" b="1" dirty="0">
                <a:latin typeface="Arial" panose="020B0604020202020204" pitchFamily="34" charset="0"/>
                <a:cs typeface="Arial" panose="020B0604020202020204" pitchFamily="34" charset="0"/>
              </a:rPr>
              <a:t> ਨੇ </a:t>
            </a:r>
            <a:r>
              <a:rPr lang="pa-IN" sz="900" dirty="0">
                <a:latin typeface="Arial" panose="020B0604020202020204" pitchFamily="34" charset="0"/>
                <a:cs typeface="Arial" panose="020B0604020202020204" pitchFamily="34" charset="0"/>
              </a:rPr>
              <a:t>ਮੈਂਟਲ ਹੈਲਥ, ਲਰਨਿੰਗ ਡਿਸੇਬਿਲਿਟੀ ਐਂਡ ਔਟਿਜ਼ਮ ਸਰਵਿਸਿਜ਼ ਵਰਤੀਆਂ, ਬਾਕੀ ਕੌਮਾਂ ਨਾਲੋਂ ਸਭ ਤੋਂ ਘੱਟ</a:t>
            </a:r>
            <a:endParaRPr lang="en-GB" sz="900" dirty="0"/>
          </a:p>
        </p:txBody>
      </p:sp>
      <p:pic>
        <p:nvPicPr>
          <p:cNvPr id="9" name="Graphic 8" descr="Beer">
            <a:extLst>
              <a:ext uri="{FF2B5EF4-FFF2-40B4-BE49-F238E27FC236}">
                <a16:creationId xmlns:a16="http://schemas.microsoft.com/office/drawing/2014/main" id="{311E7743-EB3E-4B90-9D7C-27C95AC28B68}"/>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716934" y="3495910"/>
            <a:ext cx="432000" cy="432000"/>
          </a:xfrm>
          <a:prstGeom prst="rect">
            <a:avLst/>
          </a:prstGeom>
        </p:spPr>
      </p:pic>
      <p:sp>
        <p:nvSpPr>
          <p:cNvPr id="12" name="TextBox 11">
            <a:extLst>
              <a:ext uri="{FF2B5EF4-FFF2-40B4-BE49-F238E27FC236}">
                <a16:creationId xmlns:a16="http://schemas.microsoft.com/office/drawing/2014/main" id="{EE69347C-C803-4121-B1C8-5FF9818A637A}"/>
              </a:ext>
            </a:extLst>
          </p:cNvPr>
          <p:cNvSpPr txBox="1"/>
          <p:nvPr/>
        </p:nvSpPr>
        <p:spPr>
          <a:xfrm>
            <a:off x="271396" y="2851515"/>
            <a:ext cx="2815921" cy="307777"/>
          </a:xfrm>
          <a:prstGeom prst="rect">
            <a:avLst/>
          </a:prstGeom>
          <a:noFill/>
        </p:spPr>
        <p:txBody>
          <a:bodyPr wrap="square" rtlCol="0">
            <a:spAutoFit/>
          </a:bodyPr>
          <a:lstStyle/>
          <a:p>
            <a:pPr algn="ctr"/>
            <a:r>
              <a:rPr lang="pa-IN" sz="1400" b="1" dirty="0">
                <a:solidFill>
                  <a:srgbClr val="C00000"/>
                </a:solidFill>
                <a:latin typeface="Arial" panose="020B0604020202020204" pitchFamily="34" charset="0"/>
                <a:cs typeface="Arial" panose="020B0604020202020204" pitchFamily="34" charset="0"/>
              </a:rPr>
              <a:t>ਸ਼ਰਾਬ</a:t>
            </a:r>
            <a:r>
              <a:rPr lang="en-GB" sz="1400" b="1" dirty="0">
                <a:solidFill>
                  <a:srgbClr val="C00000"/>
                </a:solidFill>
                <a:latin typeface="Arial" panose="020B0604020202020204" pitchFamily="34" charset="0"/>
                <a:cs typeface="Arial" panose="020B0604020202020204" pitchFamily="34" charset="0"/>
              </a:rPr>
              <a:t>: </a:t>
            </a:r>
            <a:r>
              <a:rPr lang="pa-IN" sz="1400" b="1" dirty="0">
                <a:solidFill>
                  <a:srgbClr val="C00000"/>
                </a:solidFill>
                <a:latin typeface="Arial" panose="020B0604020202020204" pitchFamily="34" charset="0"/>
                <a:cs typeface="Arial" panose="020B0604020202020204" pitchFamily="34" charset="0"/>
              </a:rPr>
              <a:t>ਨਾ ਪੀਣ ਵਾਲੇ</a:t>
            </a:r>
            <a:r>
              <a:rPr lang="en-GB" sz="1400" b="1" dirty="0">
                <a:solidFill>
                  <a:srgbClr val="C00000"/>
                </a:solidFill>
                <a:latin typeface="Arial" panose="020B0604020202020204" pitchFamily="34" charset="0"/>
                <a:cs typeface="Arial" panose="020B0604020202020204" pitchFamily="34" charset="0"/>
              </a:rPr>
              <a:t> </a:t>
            </a:r>
          </a:p>
        </p:txBody>
      </p:sp>
      <p:sp>
        <p:nvSpPr>
          <p:cNvPr id="14" name="TextBox 13">
            <a:extLst>
              <a:ext uri="{FF2B5EF4-FFF2-40B4-BE49-F238E27FC236}">
                <a16:creationId xmlns:a16="http://schemas.microsoft.com/office/drawing/2014/main" id="{3854A5D5-EF0F-444C-9ED4-9120A7724AB3}"/>
              </a:ext>
            </a:extLst>
          </p:cNvPr>
          <p:cNvSpPr txBox="1"/>
          <p:nvPr/>
        </p:nvSpPr>
        <p:spPr>
          <a:xfrm>
            <a:off x="374018" y="3256305"/>
            <a:ext cx="2526171" cy="369332"/>
          </a:xfrm>
          <a:prstGeom prst="rect">
            <a:avLst/>
          </a:prstGeom>
          <a:noFill/>
        </p:spPr>
        <p:txBody>
          <a:bodyPr wrap="square" rtlCol="0">
            <a:spAutoFit/>
          </a:bodyPr>
          <a:lstStyle/>
          <a:p>
            <a:pPr algn="ctr"/>
            <a:r>
              <a:rPr lang="pa-IN" sz="900" dirty="0">
                <a:latin typeface="Arial" panose="020B0604020202020204" pitchFamily="34" charset="0"/>
                <a:cs typeface="Arial" panose="020B0604020202020204" pitchFamily="34" charset="0"/>
              </a:rPr>
              <a:t>ਭਾਰਤੀ ਔਰਤਾਂ </a:t>
            </a:r>
            <a:r>
              <a:rPr lang="en-GB" sz="900" dirty="0">
                <a:latin typeface="Arial" panose="020B0604020202020204" pitchFamily="34" charset="0"/>
                <a:cs typeface="Arial" panose="020B0604020202020204" pitchFamily="34" charset="0"/>
              </a:rPr>
              <a:t>(59%)</a:t>
            </a:r>
            <a:r>
              <a:rPr lang="pa-IN" sz="900" dirty="0">
                <a:latin typeface="Arial" panose="020B0604020202020204" pitchFamily="34" charset="0"/>
                <a:cs typeface="Arial" panose="020B0604020202020204" pitchFamily="34" charset="0"/>
              </a:rPr>
              <a:t> ਅਤੇ ਭਾਰਤੀ ਮਰਦ </a:t>
            </a:r>
            <a:r>
              <a:rPr lang="en-GB" sz="900" dirty="0">
                <a:latin typeface="Arial" panose="020B0604020202020204" pitchFamily="34" charset="0"/>
                <a:cs typeface="Arial" panose="020B0604020202020204" pitchFamily="34" charset="0"/>
              </a:rPr>
              <a:t>(33%) </a:t>
            </a:r>
            <a:r>
              <a:rPr lang="pa-IN" sz="900" dirty="0">
                <a:latin typeface="Arial" panose="020B0604020202020204" pitchFamily="34" charset="0"/>
                <a:cs typeface="Arial" panose="020B0604020202020204" pitchFamily="34" charset="0"/>
              </a:rPr>
              <a:t>, ਸ਼ਰਾਬ ਨਾ ਪੀਣ ਵਾਲਿਆਂ ਦੇ ਉੱਪਰਲੇ ਗਰੁੱਪਾਂ ਵਿੱਚੋਂ ਇੱਕ ਹਨ</a:t>
            </a:r>
            <a:endParaRPr lang="en-GB" sz="900" dirty="0">
              <a:latin typeface="Arial" panose="020B0604020202020204" pitchFamily="34" charset="0"/>
              <a:cs typeface="Arial" panose="020B0604020202020204" pitchFamily="34" charset="0"/>
            </a:endParaRPr>
          </a:p>
        </p:txBody>
      </p:sp>
      <p:sp>
        <p:nvSpPr>
          <p:cNvPr id="39" name="AutoShape 18" descr="Smoking rates of Bangladeshis compared to other ethnicities " title="Text box">
            <a:extLst>
              <a:ext uri="{FF2B5EF4-FFF2-40B4-BE49-F238E27FC236}">
                <a16:creationId xmlns:a16="http://schemas.microsoft.com/office/drawing/2014/main" id="{5BB7549B-D3A0-4776-A56C-7BFE9096B5CE}"/>
              </a:ext>
              <a:ext uri="{C183D7F6-B498-43B3-948B-1728B52AA6E4}">
                <adec:decorative xmlns:adec="http://schemas.microsoft.com/office/drawing/2017/decorative" val="0"/>
              </a:ext>
            </a:extLst>
          </p:cNvPr>
          <p:cNvSpPr/>
          <p:nvPr/>
        </p:nvSpPr>
        <p:spPr>
          <a:xfrm>
            <a:off x="1818173" y="4037302"/>
            <a:ext cx="1311439" cy="1916463"/>
          </a:xfrm>
          <a:prstGeom prst="rect">
            <a:avLst/>
          </a:prstGeom>
          <a:solidFill>
            <a:srgbClr val="DCDCDC"/>
          </a:solidFill>
        </p:spPr>
      </p:sp>
      <p:sp>
        <p:nvSpPr>
          <p:cNvPr id="43" name="AutoShape 18" descr="Drug use of Bangladeshis and stigma attached " title="Text box">
            <a:extLst>
              <a:ext uri="{FF2B5EF4-FFF2-40B4-BE49-F238E27FC236}">
                <a16:creationId xmlns:a16="http://schemas.microsoft.com/office/drawing/2014/main" id="{2A5A8E53-E91D-4B36-9770-572D76DD40E3}"/>
              </a:ext>
              <a:ext uri="{C183D7F6-B498-43B3-948B-1728B52AA6E4}">
                <adec:decorative xmlns:adec="http://schemas.microsoft.com/office/drawing/2017/decorative" val="0"/>
              </a:ext>
            </a:extLst>
          </p:cNvPr>
          <p:cNvSpPr/>
          <p:nvPr/>
        </p:nvSpPr>
        <p:spPr>
          <a:xfrm>
            <a:off x="264051" y="4040024"/>
            <a:ext cx="1435942" cy="1913741"/>
          </a:xfrm>
          <a:prstGeom prst="rect">
            <a:avLst/>
          </a:prstGeom>
          <a:solidFill>
            <a:srgbClr val="DCDCDC"/>
          </a:solidFill>
        </p:spPr>
        <p:txBody>
          <a:bodyPr/>
          <a:lstStyle/>
          <a:p>
            <a:endParaRPr lang="en-GB"/>
          </a:p>
        </p:txBody>
      </p:sp>
      <p:sp>
        <p:nvSpPr>
          <p:cNvPr id="15" name="TextBox 14">
            <a:extLst>
              <a:ext uri="{FF2B5EF4-FFF2-40B4-BE49-F238E27FC236}">
                <a16:creationId xmlns:a16="http://schemas.microsoft.com/office/drawing/2014/main" id="{27E81ADE-4F26-47A0-8C26-1EBF98BCE3BC}"/>
              </a:ext>
            </a:extLst>
          </p:cNvPr>
          <p:cNvSpPr txBox="1"/>
          <p:nvPr/>
        </p:nvSpPr>
        <p:spPr>
          <a:xfrm>
            <a:off x="502523" y="4140636"/>
            <a:ext cx="1014534" cy="307777"/>
          </a:xfrm>
          <a:prstGeom prst="rect">
            <a:avLst/>
          </a:prstGeom>
          <a:noFill/>
        </p:spPr>
        <p:txBody>
          <a:bodyPr wrap="square" rtlCol="0">
            <a:spAutoFit/>
          </a:bodyPr>
          <a:lstStyle/>
          <a:p>
            <a:pPr algn="ctr"/>
            <a:r>
              <a:rPr lang="pa-IN" sz="1400" b="1" dirty="0">
                <a:solidFill>
                  <a:srgbClr val="C00000"/>
                </a:solidFill>
                <a:latin typeface="Arial" panose="020B0604020202020204" pitchFamily="34" charset="0"/>
                <a:cs typeface="Arial" panose="020B0604020202020204" pitchFamily="34" charset="0"/>
              </a:rPr>
              <a:t>ਨਸ਼ੇ ਕਰਨਾ</a:t>
            </a:r>
            <a:r>
              <a:rPr lang="en-GB" sz="1400" b="1" dirty="0">
                <a:solidFill>
                  <a:srgbClr val="C00000"/>
                </a:solidFill>
              </a:rPr>
              <a:t> </a:t>
            </a:r>
          </a:p>
        </p:txBody>
      </p:sp>
      <p:sp>
        <p:nvSpPr>
          <p:cNvPr id="16" name="TextBox 15">
            <a:extLst>
              <a:ext uri="{FF2B5EF4-FFF2-40B4-BE49-F238E27FC236}">
                <a16:creationId xmlns:a16="http://schemas.microsoft.com/office/drawing/2014/main" id="{28E75101-B730-41D5-9EB6-75184D1C9568}"/>
              </a:ext>
            </a:extLst>
          </p:cNvPr>
          <p:cNvSpPr txBox="1"/>
          <p:nvPr/>
        </p:nvSpPr>
        <p:spPr>
          <a:xfrm>
            <a:off x="276661" y="4422223"/>
            <a:ext cx="1402688" cy="1338828"/>
          </a:xfrm>
          <a:prstGeom prst="rect">
            <a:avLst/>
          </a:prstGeom>
          <a:noFill/>
        </p:spPr>
        <p:txBody>
          <a:bodyPr wrap="square" lIns="91440" tIns="45720" rIns="91440" bIns="45720" rtlCol="0" anchor="t">
            <a:spAutoFit/>
          </a:bodyPr>
          <a:lstStyle/>
          <a:p>
            <a:pPr algn="ctr"/>
            <a:r>
              <a:rPr lang="pa-IN" sz="900" dirty="0">
                <a:latin typeface="Arial"/>
                <a:cs typeface="Arial"/>
              </a:rPr>
              <a:t>ਏਸ਼ੀਅਨ ਅਤੇ ਏਸ਼ੀਅਨ ਬ੍ਰਿਟਿਸ਼ ਗਰੁੱਪਾਂ ਦੇ ਬਾਲਗ ਆਮ ਤੌਰ ’ਤੇ ਬਹੁਤ ਘੱਟ ਨਸ਼ੇ ਕਰਦੇ ਹਨ ਅਤੇ ਇਨ੍ਹਾਂ ਦੀਆਂ ਦਰਾਂ ਉਨ੍ਹਾਂ ਲੋਕਾਂ ਦੇ ਬਰਾਬਰ ਹਨ, ਜਿਹੜੇ ਆਪਣੇ ਆਪ ਨੂੰ </a:t>
            </a:r>
            <a:r>
              <a:rPr lang="pa-IN" sz="900" b="1" dirty="0">
                <a:latin typeface="Arial"/>
                <a:cs typeface="Arial"/>
              </a:rPr>
              <a:t>ਭਾਰਤੀ </a:t>
            </a:r>
            <a:r>
              <a:rPr lang="en-GB" sz="900" b="1" dirty="0">
                <a:latin typeface="Arial"/>
                <a:cs typeface="Arial"/>
              </a:rPr>
              <a:t>(2.7%),</a:t>
            </a:r>
            <a:r>
              <a:rPr lang="pa-IN" sz="900" b="1" dirty="0">
                <a:latin typeface="Arial"/>
                <a:cs typeface="Arial"/>
              </a:rPr>
              <a:t> </a:t>
            </a:r>
            <a:r>
              <a:rPr lang="pa-IN" sz="900" dirty="0">
                <a:latin typeface="Arial"/>
                <a:cs typeface="Arial"/>
              </a:rPr>
              <a:t>ਪਾਕਿਸਤਾਨੀ</a:t>
            </a:r>
            <a:r>
              <a:rPr lang="en-GB" sz="900" dirty="0">
                <a:latin typeface="Arial"/>
                <a:cs typeface="Arial"/>
              </a:rPr>
              <a:t> (2.9%), </a:t>
            </a:r>
            <a:r>
              <a:rPr lang="pa-IN" sz="900" dirty="0">
                <a:latin typeface="Arial"/>
                <a:cs typeface="Arial"/>
              </a:rPr>
              <a:t>ਜਾਂ ਬੰਗਲਾਦੇਸ਼ੀ</a:t>
            </a:r>
            <a:r>
              <a:rPr lang="en-GB" sz="900" dirty="0">
                <a:latin typeface="Arial"/>
                <a:cs typeface="Arial"/>
              </a:rPr>
              <a:t> (2.6%)</a:t>
            </a:r>
            <a:r>
              <a:rPr lang="pa-IN" sz="900" dirty="0">
                <a:latin typeface="Arial"/>
                <a:cs typeface="Arial"/>
              </a:rPr>
              <a:t> ਕਹਾਉਂਦੇ ਹਨ।</a:t>
            </a:r>
            <a:endParaRPr lang="en-GB" sz="900" dirty="0">
              <a:latin typeface="Arial"/>
              <a:cs typeface="Arial"/>
            </a:endParaRPr>
          </a:p>
        </p:txBody>
      </p:sp>
      <p:sp>
        <p:nvSpPr>
          <p:cNvPr id="18" name="TextBox 17">
            <a:extLst>
              <a:ext uri="{FF2B5EF4-FFF2-40B4-BE49-F238E27FC236}">
                <a16:creationId xmlns:a16="http://schemas.microsoft.com/office/drawing/2014/main" id="{4749659C-6D5D-456D-A6C4-CD8D8A841D9C}"/>
              </a:ext>
            </a:extLst>
          </p:cNvPr>
          <p:cNvSpPr txBox="1"/>
          <p:nvPr/>
        </p:nvSpPr>
        <p:spPr>
          <a:xfrm>
            <a:off x="290266" y="1772658"/>
            <a:ext cx="1439048" cy="923330"/>
          </a:xfrm>
          <a:prstGeom prst="rect">
            <a:avLst/>
          </a:prstGeom>
          <a:noFill/>
        </p:spPr>
        <p:txBody>
          <a:bodyPr wrap="square" rtlCol="0">
            <a:spAutoFit/>
          </a:bodyPr>
          <a:lstStyle/>
          <a:p>
            <a:pPr algn="ctr"/>
            <a:r>
              <a:rPr lang="pa-IN" sz="900" dirty="0">
                <a:latin typeface="Arial" panose="020B0604020202020204" pitchFamily="34" charset="0"/>
                <a:cs typeface="Arial" panose="020B0604020202020204" pitchFamily="34" charset="0"/>
              </a:rPr>
              <a:t>ਭਾਰਤੀਆਂ ਅੰਦਰ ਮੈਂਟਲ ਹੈਲਥ ਐਕਟ ਅਧੀਨ </a:t>
            </a:r>
            <a:r>
              <a:rPr lang="pa-IN" sz="900" b="1" dirty="0">
                <a:latin typeface="Arial" panose="020B0604020202020204" pitchFamily="34" charset="0"/>
                <a:cs typeface="Arial" panose="020B0604020202020204" pitchFamily="34" charset="0"/>
              </a:rPr>
              <a:t>ਪ੍ਰਤੀ </a:t>
            </a:r>
            <a:r>
              <a:rPr lang="en-GB" sz="900" b="1" dirty="0">
                <a:latin typeface="Arial" panose="020B0604020202020204" pitchFamily="34" charset="0"/>
                <a:cs typeface="Arial" panose="020B0604020202020204" pitchFamily="34" charset="0"/>
              </a:rPr>
              <a:t>100,000</a:t>
            </a:r>
            <a:r>
              <a:rPr lang="pa-IN" sz="900" b="1" dirty="0">
                <a:latin typeface="Arial" panose="020B0604020202020204" pitchFamily="34" charset="0"/>
                <a:cs typeface="Arial" panose="020B0604020202020204" pitchFamily="34" charset="0"/>
              </a:rPr>
              <a:t> ਲੋਕਾਂ ਪਿੱਛੇ ਨਜ਼ਰਬੰਦੀ ਰੇਟ</a:t>
            </a:r>
            <a:r>
              <a:rPr lang="en-GB" sz="900" dirty="0">
                <a:latin typeface="Arial" panose="020B0604020202020204" pitchFamily="34" charset="0"/>
                <a:cs typeface="Arial" panose="020B0604020202020204" pitchFamily="34" charset="0"/>
              </a:rPr>
              <a:t> </a:t>
            </a:r>
            <a:r>
              <a:rPr lang="en-GB" sz="900" b="1" dirty="0">
                <a:latin typeface="Arial" panose="020B0604020202020204" pitchFamily="34" charset="0"/>
                <a:cs typeface="Arial" panose="020B0604020202020204" pitchFamily="34" charset="0"/>
              </a:rPr>
              <a:t>71.9 </a:t>
            </a:r>
            <a:r>
              <a:rPr lang="pa-IN" sz="900" b="1" dirty="0">
                <a:latin typeface="Arial" panose="020B0604020202020204" pitchFamily="34" charset="0"/>
                <a:cs typeface="Arial" panose="020B0604020202020204" pitchFamily="34" charset="0"/>
              </a:rPr>
              <a:t>ਸੀ, </a:t>
            </a:r>
            <a:r>
              <a:rPr lang="pa-IN" sz="900" dirty="0">
                <a:latin typeface="Arial" panose="020B0604020202020204" pitchFamily="34" charset="0"/>
                <a:cs typeface="Arial" panose="020B0604020202020204" pitchFamily="34" charset="0"/>
              </a:rPr>
              <a:t>ਜਿਹੜਾ ਕਿ ਸਾਰੀਆਂ ਘੱਟ ਗਿਣਤੀ ਕੌਮਾਂ ਨਾਲੋਂ ਸਭ ਤੋਂ ਘੱਟ ਹੈ।</a:t>
            </a:r>
            <a:endParaRPr lang="en-GB" sz="900" dirty="0">
              <a:latin typeface="Arial" panose="020B0604020202020204" pitchFamily="34" charset="0"/>
              <a:cs typeface="Arial" panose="020B0604020202020204" pitchFamily="34" charset="0"/>
            </a:endParaRPr>
          </a:p>
        </p:txBody>
      </p:sp>
      <p:pic>
        <p:nvPicPr>
          <p:cNvPr id="22" name="Graphic 21" descr="Smoking">
            <a:extLst>
              <a:ext uri="{FF2B5EF4-FFF2-40B4-BE49-F238E27FC236}">
                <a16:creationId xmlns:a16="http://schemas.microsoft.com/office/drawing/2014/main" id="{40887379-A298-48AC-B9A8-0FF680EFCAC8}"/>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571654" y="5564564"/>
            <a:ext cx="432000" cy="432000"/>
          </a:xfrm>
          <a:prstGeom prst="rect">
            <a:avLst/>
          </a:prstGeom>
        </p:spPr>
      </p:pic>
      <p:sp>
        <p:nvSpPr>
          <p:cNvPr id="23" name="TextBox 22">
            <a:extLst>
              <a:ext uri="{FF2B5EF4-FFF2-40B4-BE49-F238E27FC236}">
                <a16:creationId xmlns:a16="http://schemas.microsoft.com/office/drawing/2014/main" id="{1055F5ED-4911-423B-B91B-0F0B1BB4F8BF}"/>
              </a:ext>
            </a:extLst>
          </p:cNvPr>
          <p:cNvSpPr txBox="1"/>
          <p:nvPr/>
        </p:nvSpPr>
        <p:spPr>
          <a:xfrm>
            <a:off x="1819374" y="4433040"/>
            <a:ext cx="1246096" cy="1338828"/>
          </a:xfrm>
          <a:prstGeom prst="rect">
            <a:avLst/>
          </a:prstGeom>
          <a:noFill/>
        </p:spPr>
        <p:txBody>
          <a:bodyPr wrap="square" rtlCol="0">
            <a:spAutoFit/>
          </a:bodyPr>
          <a:lstStyle/>
          <a:p>
            <a:pPr algn="ctr"/>
            <a:r>
              <a:rPr lang="en-GB" sz="900" dirty="0">
                <a:latin typeface="Arial" panose="020B0604020202020204" pitchFamily="34" charset="0"/>
                <a:cs typeface="Arial" panose="020B0604020202020204" pitchFamily="34" charset="0"/>
              </a:rPr>
              <a:t>ONS </a:t>
            </a:r>
            <a:r>
              <a:rPr lang="pa-IN" sz="900" dirty="0">
                <a:latin typeface="Arial" panose="020B0604020202020204" pitchFamily="34" charset="0"/>
                <a:cs typeface="Arial" panose="020B0604020202020204" pitchFamily="34" charset="0"/>
              </a:rPr>
              <a:t>ਡੇਟਾ ਦੱਸਦਾ ਹੈ ਕਿ ਭਾਰਤ ਵਿੱਚ ਜਨਮੇਂ ਲੋਕ </a:t>
            </a:r>
            <a:r>
              <a:rPr lang="pa-IN" sz="900" b="1" dirty="0">
                <a:latin typeface="Arial" panose="020B0604020202020204" pitchFamily="34" charset="0"/>
                <a:cs typeface="Arial" panose="020B0604020202020204" pitchFamily="34" charset="0"/>
              </a:rPr>
              <a:t>ਅਜੋਕੇ ਸਿਗਰਟਾਂ ਪੀਣ ਵਾਲਿਆਂ ਵਿੱਚ </a:t>
            </a:r>
            <a:r>
              <a:rPr lang="en-GB" sz="900" b="1" dirty="0">
                <a:latin typeface="Arial" panose="020B0604020202020204" pitchFamily="34" charset="0"/>
                <a:cs typeface="Arial" panose="020B0604020202020204" pitchFamily="34" charset="0"/>
              </a:rPr>
              <a:t>(4.3%)</a:t>
            </a:r>
            <a:r>
              <a:rPr lang="pa-IN" sz="900" b="1" dirty="0">
                <a:latin typeface="Arial" panose="020B0604020202020204" pitchFamily="34" charset="0"/>
                <a:cs typeface="Arial" panose="020B0604020202020204" pitchFamily="34" charset="0"/>
              </a:rPr>
              <a:t> ਸਭ ਤੋਂ ਘੱਟ ਹਨ, </a:t>
            </a:r>
            <a:r>
              <a:rPr lang="pa-IN" sz="900" dirty="0">
                <a:latin typeface="Arial" panose="020B0604020202020204" pitchFamily="34" charset="0"/>
                <a:cs typeface="Arial" panose="020B0604020202020204" pitchFamily="34" charset="0"/>
              </a:rPr>
              <a:t>ਉਨ੍ਹਾਂ ਲੋਕਾਂ ਵਿੱਚ ਵੀ ਇਨ੍ਹਾਂ ਦਾ ਅਨੁਪਾਤ </a:t>
            </a:r>
            <a:r>
              <a:rPr lang="en-GB" sz="900" b="1" dirty="0">
                <a:latin typeface="Arial" panose="020B0604020202020204" pitchFamily="34" charset="0"/>
                <a:cs typeface="Arial" panose="020B0604020202020204" pitchFamily="34" charset="0"/>
              </a:rPr>
              <a:t>(87.5%)</a:t>
            </a:r>
            <a:r>
              <a:rPr lang="pa-IN" sz="900" dirty="0">
                <a:latin typeface="Arial" panose="020B0604020202020204" pitchFamily="34" charset="0"/>
                <a:cs typeface="Arial" panose="020B0604020202020204" pitchFamily="34" charset="0"/>
              </a:rPr>
              <a:t> ਸਭ ਤੋਂ ਵੱਧ ਹੈ </a:t>
            </a:r>
            <a:r>
              <a:rPr lang="pa-IN" sz="900" b="1" dirty="0">
                <a:latin typeface="Arial" panose="020B0604020202020204" pitchFamily="34" charset="0"/>
                <a:cs typeface="Arial" panose="020B0604020202020204" pitchFamily="34" charset="0"/>
              </a:rPr>
              <a:t>ਜਿਨ੍ਹਾਂ ਨੇ ਕਦੀ ਵੀ ਸਿਗਰਟ ਨਹੀਂ ਪੀਤੀ।</a:t>
            </a:r>
            <a:endParaRPr lang="en-GB" sz="900" b="1" dirty="0">
              <a:latin typeface="Arial" panose="020B0604020202020204" pitchFamily="34" charset="0"/>
              <a:cs typeface="Arial" panose="020B0604020202020204" pitchFamily="34" charset="0"/>
            </a:endParaRPr>
          </a:p>
        </p:txBody>
      </p:sp>
      <p:sp>
        <p:nvSpPr>
          <p:cNvPr id="55" name="TextBox 54">
            <a:extLst>
              <a:ext uri="{FF2B5EF4-FFF2-40B4-BE49-F238E27FC236}">
                <a16:creationId xmlns:a16="http://schemas.microsoft.com/office/drawing/2014/main" id="{6B78A956-2550-456F-849D-6BFC60212707}"/>
              </a:ext>
            </a:extLst>
          </p:cNvPr>
          <p:cNvSpPr txBox="1"/>
          <p:nvPr/>
        </p:nvSpPr>
        <p:spPr>
          <a:xfrm>
            <a:off x="1887036" y="4128683"/>
            <a:ext cx="1159635" cy="338554"/>
          </a:xfrm>
          <a:prstGeom prst="rect">
            <a:avLst/>
          </a:prstGeom>
          <a:noFill/>
        </p:spPr>
        <p:txBody>
          <a:bodyPr wrap="square" rtlCol="0">
            <a:spAutoFit/>
          </a:bodyPr>
          <a:lstStyle/>
          <a:p>
            <a:pPr algn="ctr"/>
            <a:r>
              <a:rPr lang="pa-IN" sz="1600" b="1" dirty="0">
                <a:solidFill>
                  <a:srgbClr val="C00000"/>
                </a:solidFill>
                <a:latin typeface="Arial" panose="020B0604020202020204" pitchFamily="34" charset="0"/>
                <a:cs typeface="Arial" panose="020B0604020202020204" pitchFamily="34" charset="0"/>
              </a:rPr>
              <a:t>ਸਿਗਰਟਨੋਸ਼ੀ</a:t>
            </a:r>
            <a:endParaRPr lang="en-GB" sz="1400" b="1" dirty="0">
              <a:solidFill>
                <a:srgbClr val="C00000"/>
              </a:solidFill>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5E39DE36-ABC7-46E7-9471-87E5FC85143F}"/>
              </a:ext>
            </a:extLst>
          </p:cNvPr>
          <p:cNvSpPr txBox="1"/>
          <p:nvPr/>
        </p:nvSpPr>
        <p:spPr>
          <a:xfrm>
            <a:off x="9473067" y="5218611"/>
            <a:ext cx="2421628" cy="338554"/>
          </a:xfrm>
          <a:prstGeom prst="rect">
            <a:avLst/>
          </a:prstGeom>
          <a:noFill/>
        </p:spPr>
        <p:txBody>
          <a:bodyPr wrap="square" rtlCol="0">
            <a:spAutoFit/>
          </a:bodyPr>
          <a:lstStyle/>
          <a:p>
            <a:pPr algn="ctr"/>
            <a:r>
              <a:rPr lang="en-GB" sz="1600" b="1" dirty="0">
                <a:solidFill>
                  <a:srgbClr val="BB151C"/>
                </a:solidFill>
                <a:latin typeface="Arial" panose="020B0604020202020204" pitchFamily="34" charset="0"/>
                <a:cs typeface="Arial" panose="020B0604020202020204" pitchFamily="34" charset="0"/>
              </a:rPr>
              <a:t>92% </a:t>
            </a:r>
            <a:r>
              <a:rPr lang="pa-IN" sz="1600" b="1" dirty="0">
                <a:solidFill>
                  <a:srgbClr val="BB151C"/>
                </a:solidFill>
                <a:latin typeface="Arial" panose="020B0604020202020204" pitchFamily="34" charset="0"/>
                <a:cs typeface="Arial" panose="020B0604020202020204" pitchFamily="34" charset="0"/>
              </a:rPr>
              <a:t>ਵੈਕਸੀਨ ਦੇ ਟੀਕੇ</a:t>
            </a:r>
            <a:endParaRPr lang="en-GB" sz="1600" b="1" dirty="0">
              <a:solidFill>
                <a:srgbClr val="BB151C"/>
              </a:solidFill>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B1F039F4-A284-4142-BCCE-9FB878AB20DB}"/>
              </a:ext>
            </a:extLst>
          </p:cNvPr>
          <p:cNvSpPr txBox="1"/>
          <p:nvPr/>
        </p:nvSpPr>
        <p:spPr>
          <a:xfrm>
            <a:off x="9268121" y="3953331"/>
            <a:ext cx="1013336" cy="584775"/>
          </a:xfrm>
          <a:prstGeom prst="rect">
            <a:avLst/>
          </a:prstGeom>
          <a:noFill/>
        </p:spPr>
        <p:txBody>
          <a:bodyPr wrap="square" rtlCol="0">
            <a:spAutoFit/>
          </a:bodyPr>
          <a:lstStyle/>
          <a:p>
            <a:r>
              <a:rPr lang="en-GB" sz="1600" b="1" dirty="0">
                <a:solidFill>
                  <a:srgbClr val="BB151C"/>
                </a:solidFill>
                <a:latin typeface="Arial" panose="020B0604020202020204" pitchFamily="34" charset="0"/>
                <a:cs typeface="Arial" panose="020B0604020202020204" pitchFamily="34" charset="0"/>
              </a:rPr>
              <a:t>7.42</a:t>
            </a:r>
            <a:r>
              <a:rPr lang="en-GB" sz="1600" b="1" dirty="0">
                <a:latin typeface="Arial" panose="020B0604020202020204" pitchFamily="34" charset="0"/>
                <a:cs typeface="Arial" panose="020B0604020202020204" pitchFamily="34" charset="0"/>
              </a:rPr>
              <a:t> </a:t>
            </a:r>
            <a:r>
              <a:rPr lang="pa-IN" sz="1600" b="1" dirty="0">
                <a:solidFill>
                  <a:srgbClr val="BB151C"/>
                </a:solidFill>
                <a:latin typeface="Arial" panose="020B0604020202020204" pitchFamily="34" charset="0"/>
                <a:cs typeface="Arial" panose="020B0604020202020204" pitchFamily="34" charset="0"/>
              </a:rPr>
              <a:t>ਪ੍ਰਤੀ</a:t>
            </a:r>
            <a:r>
              <a:rPr lang="en-GB" sz="1600" b="1" dirty="0">
                <a:solidFill>
                  <a:srgbClr val="BB151C"/>
                </a:solidFill>
                <a:latin typeface="Arial" panose="020B0604020202020204" pitchFamily="34" charset="0"/>
                <a:cs typeface="Arial" panose="020B0604020202020204" pitchFamily="34" charset="0"/>
              </a:rPr>
              <a:t> 100,000</a:t>
            </a:r>
            <a:r>
              <a:rPr lang="en-GB" sz="1600" dirty="0">
                <a:solidFill>
                  <a:srgbClr val="BB151C"/>
                </a:solidFill>
                <a:latin typeface="Arial" panose="020B0604020202020204" pitchFamily="34" charset="0"/>
                <a:cs typeface="Arial" panose="020B0604020202020204" pitchFamily="34" charset="0"/>
              </a:rPr>
              <a:t> </a:t>
            </a:r>
          </a:p>
        </p:txBody>
      </p:sp>
      <p:sp>
        <p:nvSpPr>
          <p:cNvPr id="25" name="TextBox 24">
            <a:extLst>
              <a:ext uri="{FF2B5EF4-FFF2-40B4-BE49-F238E27FC236}">
                <a16:creationId xmlns:a16="http://schemas.microsoft.com/office/drawing/2014/main" id="{DE955AFB-3CE1-4EE4-A23B-F6BD62675B04}"/>
              </a:ext>
            </a:extLst>
          </p:cNvPr>
          <p:cNvSpPr txBox="1"/>
          <p:nvPr/>
        </p:nvSpPr>
        <p:spPr>
          <a:xfrm>
            <a:off x="10112835" y="3600598"/>
            <a:ext cx="1872469" cy="1523494"/>
          </a:xfrm>
          <a:prstGeom prst="rect">
            <a:avLst/>
          </a:prstGeom>
          <a:noFill/>
        </p:spPr>
        <p:txBody>
          <a:bodyPr wrap="square" rtlCol="0">
            <a:spAutoFit/>
          </a:bodyPr>
          <a:lstStyle/>
          <a:p>
            <a:pPr algn="r"/>
            <a:r>
              <a:rPr lang="en-GB" sz="900" dirty="0">
                <a:latin typeface="Arial" panose="020B0604020202020204" pitchFamily="34" charset="0"/>
                <a:cs typeface="Arial" panose="020B0604020202020204" pitchFamily="34" charset="0"/>
              </a:rPr>
              <a:t>2017/19</a:t>
            </a:r>
            <a:r>
              <a:rPr lang="pa-IN" sz="900" dirty="0">
                <a:latin typeface="Arial" panose="020B0604020202020204" pitchFamily="34" charset="0"/>
                <a:cs typeface="Arial" panose="020B0604020202020204" pitchFamily="34" charset="0"/>
              </a:rPr>
              <a:t> ਵਿੱਚ ਭਾਰਤ ਵਿੱਚ ਜਨਮੀਆਂ ਗਰਭਵਤੀ ਔਰਤਾਂ ਦੀ ਮੌਤ ਦਰ</a:t>
            </a:r>
            <a:r>
              <a:rPr lang="en-GB" sz="900" dirty="0">
                <a:latin typeface="Arial" panose="020B0604020202020204" pitchFamily="34" charset="0"/>
                <a:cs typeface="Arial" panose="020B0604020202020204" pitchFamily="34" charset="0"/>
              </a:rPr>
              <a:t>;</a:t>
            </a:r>
            <a:r>
              <a:rPr lang="pa-IN" sz="900" dirty="0">
                <a:latin typeface="Arial" panose="020B0604020202020204" pitchFamily="34" charset="0"/>
                <a:cs typeface="Arial" panose="020B0604020202020204" pitchFamily="34" charset="0"/>
              </a:rPr>
              <a:t> ਇਹ ਖ਼ਤਰਾ ਯੂ ਕੇ ਵਿੱਚ ਜਨਮੀਆਂ ਔਰਤਾਂ ਨਾਲੋਂ </a:t>
            </a:r>
            <a:r>
              <a:rPr lang="en-GB" sz="1050" b="1" dirty="0">
                <a:solidFill>
                  <a:srgbClr val="BB151C"/>
                </a:solidFill>
                <a:latin typeface="Arial" panose="020B0604020202020204" pitchFamily="34" charset="0"/>
                <a:cs typeface="Arial" panose="020B0604020202020204" pitchFamily="34" charset="0"/>
              </a:rPr>
              <a:t>0.86</a:t>
            </a:r>
            <a:r>
              <a:rPr lang="pa-IN" sz="1050" b="1" dirty="0">
                <a:solidFill>
                  <a:srgbClr val="BB151C"/>
                </a:solidFill>
                <a:latin typeface="Arial" panose="020B0604020202020204" pitchFamily="34" charset="0"/>
                <a:cs typeface="Arial" panose="020B0604020202020204" pitchFamily="34" charset="0"/>
              </a:rPr>
              <a:t> ਗੁਣਾ </a:t>
            </a:r>
            <a:r>
              <a:rPr lang="pa-IN" sz="900" dirty="0">
                <a:latin typeface="Arial" panose="020B0604020202020204" pitchFamily="34" charset="0"/>
                <a:cs typeface="Arial" panose="020B0604020202020204" pitchFamily="34" charset="0"/>
              </a:rPr>
              <a:t>ਜ਼ਿਆਦਾ ਸੀ।</a:t>
            </a:r>
            <a:r>
              <a:rPr lang="en-GB" sz="900" dirty="0">
                <a:latin typeface="Arial" panose="020B0604020202020204" pitchFamily="34" charset="0"/>
                <a:cs typeface="Arial" panose="020B0604020202020204" pitchFamily="34" charset="0"/>
              </a:rPr>
              <a:t> </a:t>
            </a:r>
            <a:r>
              <a:rPr lang="pa-IN" sz="900" dirty="0">
                <a:latin typeface="Arial" panose="020B0604020202020204" pitchFamily="34" charset="0"/>
                <a:cs typeface="Arial" panose="020B0604020202020204" pitchFamily="34" charset="0"/>
              </a:rPr>
              <a:t>ਵੈਸਟ ਮਿਡਲੈਂਡਜ਼ ਵਿੱਚ, ਯੂ ਕੇ ਤੋਂ ਬਾਹਰ ਪੈਦਾ ਹੋਈਆਂ ਔਰਤਾਂ ਨੂੰ  </a:t>
            </a:r>
            <a:r>
              <a:rPr lang="en-GB" sz="900" dirty="0">
                <a:latin typeface="Arial" panose="020B0604020202020204" pitchFamily="34" charset="0"/>
                <a:cs typeface="Arial" panose="020B0604020202020204" pitchFamily="34" charset="0"/>
              </a:rPr>
              <a:t>27.1% </a:t>
            </a:r>
            <a:r>
              <a:rPr lang="pa-IN" sz="900" dirty="0">
                <a:latin typeface="Arial" panose="020B0604020202020204" pitchFamily="34" charset="0"/>
                <a:cs typeface="Arial" panose="020B0604020202020204" pitchFamily="34" charset="0"/>
              </a:rPr>
              <a:t>ਮਰੇ ਹੋਏ ਬੱਚੇ ਪੈਦਾ ਹੋਏ </a:t>
            </a:r>
            <a:r>
              <a:rPr lang="en-GB" sz="900" dirty="0">
                <a:latin typeface="Arial" panose="020B0604020202020204" pitchFamily="34" charset="0"/>
                <a:cs typeface="Arial" panose="020B0604020202020204" pitchFamily="34" charset="0"/>
              </a:rPr>
              <a:t> – 2012 </a:t>
            </a:r>
            <a:r>
              <a:rPr lang="pa-IN" sz="900" dirty="0">
                <a:latin typeface="Arial" panose="020B0604020202020204" pitchFamily="34" charset="0"/>
                <a:cs typeface="Arial" panose="020B0604020202020204" pitchFamily="34" charset="0"/>
              </a:rPr>
              <a:t>ਅਤੇ </a:t>
            </a:r>
            <a:r>
              <a:rPr lang="en-GB" sz="900" dirty="0">
                <a:latin typeface="Arial" panose="020B0604020202020204" pitchFamily="34" charset="0"/>
                <a:cs typeface="Arial" panose="020B0604020202020204" pitchFamily="34" charset="0"/>
              </a:rPr>
              <a:t>2014</a:t>
            </a:r>
            <a:r>
              <a:rPr lang="pa-IN" sz="900" dirty="0">
                <a:latin typeface="Arial" panose="020B0604020202020204" pitchFamily="34" charset="0"/>
                <a:cs typeface="Arial" panose="020B0604020202020204" pitchFamily="34" charset="0"/>
              </a:rPr>
              <a:t> ਦੌਰਾਨ ਵੈਸਟ ਮਿਡਲੈਂਡਜ਼ ਵਿੱਚ </a:t>
            </a:r>
            <a:r>
              <a:rPr lang="pa-IN" sz="900" b="1" dirty="0">
                <a:latin typeface="Arial" panose="020B0604020202020204" pitchFamily="34" charset="0"/>
                <a:cs typeface="Arial" panose="020B0604020202020204" pitchFamily="34" charset="0"/>
              </a:rPr>
              <a:t>ਭਾਰਤ ਵਿੱਚ ਜਨਮੀਆਂ ਔਰਤਾਂ ਨੂੰ </a:t>
            </a:r>
            <a:r>
              <a:rPr lang="en-GB" sz="1050" b="1" dirty="0">
                <a:solidFill>
                  <a:srgbClr val="BB151C"/>
                </a:solidFill>
                <a:latin typeface="Arial" panose="020B0604020202020204" pitchFamily="34" charset="0"/>
                <a:cs typeface="Arial" panose="020B0604020202020204" pitchFamily="34" charset="0"/>
              </a:rPr>
              <a:t>3.21%</a:t>
            </a:r>
            <a:r>
              <a:rPr lang="en-GB" sz="900" b="1" dirty="0">
                <a:latin typeface="Arial" panose="020B0604020202020204" pitchFamily="34" charset="0"/>
                <a:cs typeface="Arial" panose="020B0604020202020204" pitchFamily="34" charset="0"/>
              </a:rPr>
              <a:t> </a:t>
            </a:r>
            <a:r>
              <a:rPr lang="pa-IN" sz="900" b="1" dirty="0">
                <a:latin typeface="Arial" panose="020B0604020202020204" pitchFamily="34" charset="0"/>
                <a:cs typeface="Arial" panose="020B0604020202020204" pitchFamily="34" charset="0"/>
              </a:rPr>
              <a:t>ਮਰੇ ਹੋਏ ਬੱਚੇ ਪੈਦਾ ਹੋਏ</a:t>
            </a:r>
            <a:endParaRPr lang="en-GB" sz="900" dirty="0">
              <a:latin typeface="Arial" panose="020B0604020202020204" pitchFamily="34" charset="0"/>
              <a:cs typeface="Arial" panose="020B0604020202020204" pitchFamily="34" charset="0"/>
            </a:endParaRPr>
          </a:p>
        </p:txBody>
      </p:sp>
      <p:sp>
        <p:nvSpPr>
          <p:cNvPr id="224" name="TextBox 223">
            <a:extLst>
              <a:ext uri="{FF2B5EF4-FFF2-40B4-BE49-F238E27FC236}">
                <a16:creationId xmlns:a16="http://schemas.microsoft.com/office/drawing/2014/main" id="{A7445810-A272-4977-A8BE-E9C68936BF85}"/>
              </a:ext>
            </a:extLst>
          </p:cNvPr>
          <p:cNvSpPr txBox="1"/>
          <p:nvPr/>
        </p:nvSpPr>
        <p:spPr>
          <a:xfrm>
            <a:off x="9763524" y="5607912"/>
            <a:ext cx="1738993" cy="923330"/>
          </a:xfrm>
          <a:prstGeom prst="rect">
            <a:avLst/>
          </a:prstGeom>
          <a:noFill/>
        </p:spPr>
        <p:txBody>
          <a:bodyPr wrap="square" rtlCol="0">
            <a:spAutoFit/>
          </a:bodyPr>
          <a:lstStyle/>
          <a:p>
            <a:pPr algn="ctr"/>
            <a:r>
              <a:rPr lang="pa-IN" sz="900" dirty="0">
                <a:latin typeface="Arial" panose="020B0604020202020204" pitchFamily="34" charset="0"/>
                <a:cs typeface="Arial" panose="020B0604020202020204" pitchFamily="34" charset="0"/>
              </a:rPr>
              <a:t>ਭਾਰਤੀ ਭਾਈਚਾਰੇ ਵਿੱਚ  ਬੱਚਿਆਂ ਨੂੰ ਵੈਕਸੀਨ ਦੇ ਟੀਕੇ ਲਵਾਉਣ ਦੀ ਸਭ ਤੋਂ ਵੱਧ ਕੋਸ਼ਿਸ਼ ਹੈ, ਇਸ ਵਿੱਚ ਪ੍ਰਾਇਮਰੀ ਅਤੇ ਪ੍ਰੀ ਸਕੂਲ ਵੈਕਸੀਨੇਸ਼ਨ ਬੂਸਟਰ ਵੀ ਸ਼ਾਮਲ ਹਨ</a:t>
            </a:r>
            <a:r>
              <a:rPr lang="en-GB" sz="900" dirty="0">
                <a:latin typeface="Arial" panose="020B0604020202020204" pitchFamily="34" charset="0"/>
                <a:cs typeface="Arial" panose="020B0604020202020204" pitchFamily="34" charset="0"/>
              </a:rPr>
              <a:t> (</a:t>
            </a:r>
            <a:r>
              <a:rPr lang="pa-IN" sz="900" dirty="0">
                <a:latin typeface="Arial" panose="020B0604020202020204" pitchFamily="34" charset="0"/>
                <a:cs typeface="Arial" panose="020B0604020202020204" pitchFamily="34" charset="0"/>
              </a:rPr>
              <a:t> 1 ਸਾਲ ਦੀ ਉਮਰ ਦੇ ਬੱਚਿਆਂ ਦੇ ਪੂਰੇ ਕੀਤੇ ਕੋਰਸ</a:t>
            </a:r>
            <a:r>
              <a:rPr lang="en-GB" sz="900" dirty="0">
                <a:latin typeface="Arial" panose="020B0604020202020204" pitchFamily="34" charset="0"/>
                <a:cs typeface="Arial" panose="020B0604020202020204" pitchFamily="34" charset="0"/>
              </a:rPr>
              <a:t>: 92%)</a:t>
            </a:r>
          </a:p>
        </p:txBody>
      </p:sp>
      <p:sp>
        <p:nvSpPr>
          <p:cNvPr id="238" name="TextBox 237">
            <a:extLst>
              <a:ext uri="{FF2B5EF4-FFF2-40B4-BE49-F238E27FC236}">
                <a16:creationId xmlns:a16="http://schemas.microsoft.com/office/drawing/2014/main" id="{2385E683-AA63-47DF-ABD8-A065B8BEC4F2}"/>
              </a:ext>
            </a:extLst>
          </p:cNvPr>
          <p:cNvSpPr txBox="1"/>
          <p:nvPr/>
        </p:nvSpPr>
        <p:spPr>
          <a:xfrm>
            <a:off x="9343723" y="1324909"/>
            <a:ext cx="836167" cy="584775"/>
          </a:xfrm>
          <a:prstGeom prst="rect">
            <a:avLst/>
          </a:prstGeom>
          <a:noFill/>
        </p:spPr>
        <p:txBody>
          <a:bodyPr wrap="square" rtlCol="0">
            <a:spAutoFit/>
          </a:bodyPr>
          <a:lstStyle/>
          <a:p>
            <a:r>
              <a:rPr lang="en-GB" sz="1600" b="1" dirty="0">
                <a:solidFill>
                  <a:srgbClr val="BB151C"/>
                </a:solidFill>
                <a:latin typeface="Arial" panose="020B0604020202020204" pitchFamily="34" charset="0"/>
                <a:cs typeface="Arial" panose="020B0604020202020204" pitchFamily="34" charset="0"/>
              </a:rPr>
              <a:t>13,710</a:t>
            </a:r>
          </a:p>
          <a:p>
            <a:endParaRPr lang="en-GB" sz="1600" dirty="0"/>
          </a:p>
        </p:txBody>
      </p:sp>
      <p:sp>
        <p:nvSpPr>
          <p:cNvPr id="239" name="TextBox 238">
            <a:extLst>
              <a:ext uri="{FF2B5EF4-FFF2-40B4-BE49-F238E27FC236}">
                <a16:creationId xmlns:a16="http://schemas.microsoft.com/office/drawing/2014/main" id="{1C8FE80A-5764-4050-A44C-5C9E54B55342}"/>
              </a:ext>
            </a:extLst>
          </p:cNvPr>
          <p:cNvSpPr txBox="1"/>
          <p:nvPr/>
        </p:nvSpPr>
        <p:spPr>
          <a:xfrm>
            <a:off x="10209514" y="1103475"/>
            <a:ext cx="1789639" cy="669414"/>
          </a:xfrm>
          <a:prstGeom prst="rect">
            <a:avLst/>
          </a:prstGeom>
          <a:noFill/>
        </p:spPr>
        <p:txBody>
          <a:bodyPr wrap="square" rtlCol="0">
            <a:spAutoFit/>
          </a:bodyPr>
          <a:lstStyle/>
          <a:p>
            <a:pPr algn="r"/>
            <a:r>
              <a:rPr lang="pa-IN" sz="900" dirty="0">
                <a:latin typeface="Arial" panose="020B0604020202020204" pitchFamily="34" charset="0"/>
                <a:cs typeface="Arial" panose="020B0604020202020204" pitchFamily="34" charset="0"/>
              </a:rPr>
              <a:t>ਬਰਮਿੰਘਮ ਵਿੱਚ </a:t>
            </a:r>
            <a:r>
              <a:rPr lang="en-GB" sz="900" dirty="0">
                <a:latin typeface="Arial" panose="020B0604020202020204" pitchFamily="34" charset="0"/>
                <a:cs typeface="Arial" panose="020B0604020202020204" pitchFamily="34" charset="0"/>
              </a:rPr>
              <a:t>13,710 </a:t>
            </a:r>
            <a:r>
              <a:rPr lang="pa-IN" sz="900" dirty="0">
                <a:latin typeface="Arial" panose="020B0604020202020204" pitchFamily="34" charset="0"/>
                <a:cs typeface="Arial" panose="020B0604020202020204" pitchFamily="34" charset="0"/>
              </a:rPr>
              <a:t>ਬੱਚੇ ਭਾਰਤੀ ਬੱਚਿਆਂ ਦੇ ਤੌਰ ’ਤੇ ਦਰਜ ਕੀਤੇ ਗਏ ਹਨ, ਜਿਹੜੇ ਬਰਮਿੰਘਮ ਦੇ ਕੁੱਲ 18 ਸਾਲ ਤੋਂ ਛੋਟੀ ਉਮਰ ਦੇ ਬੱਚਿਆਂ ਦਾ </a:t>
            </a:r>
            <a:r>
              <a:rPr lang="en-GB" sz="1050" b="1" dirty="0">
                <a:solidFill>
                  <a:srgbClr val="BB151C"/>
                </a:solidFill>
                <a:latin typeface="Arial" panose="020B0604020202020204" pitchFamily="34" charset="0"/>
                <a:cs typeface="Arial" panose="020B0604020202020204" pitchFamily="34" charset="0"/>
              </a:rPr>
              <a:t>5% </a:t>
            </a:r>
            <a:r>
              <a:rPr lang="pa-IN" sz="900" dirty="0">
                <a:latin typeface="Arial" panose="020B0604020202020204" pitchFamily="34" charset="0"/>
                <a:cs typeface="Arial" panose="020B0604020202020204" pitchFamily="34" charset="0"/>
              </a:rPr>
              <a:t>ਹਨ।</a:t>
            </a:r>
            <a:endParaRPr lang="en-GB" sz="900" dirty="0">
              <a:latin typeface="Arial" panose="020B0604020202020204" pitchFamily="34" charset="0"/>
              <a:cs typeface="Arial" panose="020B0604020202020204" pitchFamily="34" charset="0"/>
            </a:endParaRPr>
          </a:p>
        </p:txBody>
      </p:sp>
      <p:sp>
        <p:nvSpPr>
          <p:cNvPr id="240" name="TextBox 239">
            <a:extLst>
              <a:ext uri="{FF2B5EF4-FFF2-40B4-BE49-F238E27FC236}">
                <a16:creationId xmlns:a16="http://schemas.microsoft.com/office/drawing/2014/main" id="{C5EE35C6-4285-4C7A-AB6B-2EBBAAED524A}"/>
              </a:ext>
            </a:extLst>
          </p:cNvPr>
          <p:cNvSpPr txBox="1"/>
          <p:nvPr/>
        </p:nvSpPr>
        <p:spPr>
          <a:xfrm>
            <a:off x="3467749" y="1524848"/>
            <a:ext cx="909992" cy="584775"/>
          </a:xfrm>
          <a:prstGeom prst="rect">
            <a:avLst/>
          </a:prstGeom>
          <a:noFill/>
        </p:spPr>
        <p:txBody>
          <a:bodyPr wrap="square" rtlCol="0">
            <a:spAutoFit/>
          </a:bodyPr>
          <a:lstStyle/>
          <a:p>
            <a:r>
              <a:rPr lang="en-GB" sz="3200" b="1" dirty="0">
                <a:solidFill>
                  <a:srgbClr val="C00000"/>
                </a:solidFill>
              </a:rPr>
              <a:t>93%</a:t>
            </a:r>
          </a:p>
        </p:txBody>
      </p:sp>
      <p:sp>
        <p:nvSpPr>
          <p:cNvPr id="241" name="TextBox 240">
            <a:extLst>
              <a:ext uri="{FF2B5EF4-FFF2-40B4-BE49-F238E27FC236}">
                <a16:creationId xmlns:a16="http://schemas.microsoft.com/office/drawing/2014/main" id="{E6C1E302-5AB2-4714-87D4-31908AE403CA}"/>
              </a:ext>
            </a:extLst>
          </p:cNvPr>
          <p:cNvSpPr txBox="1"/>
          <p:nvPr/>
        </p:nvSpPr>
        <p:spPr>
          <a:xfrm>
            <a:off x="4392442" y="1556139"/>
            <a:ext cx="1716773" cy="646331"/>
          </a:xfrm>
          <a:prstGeom prst="rect">
            <a:avLst/>
          </a:prstGeom>
          <a:noFill/>
        </p:spPr>
        <p:txBody>
          <a:bodyPr wrap="square" lIns="91440" tIns="45720" rIns="91440" bIns="45720" rtlCol="0" anchor="t">
            <a:spAutoFit/>
          </a:bodyPr>
          <a:lstStyle/>
          <a:p>
            <a:pPr algn="r"/>
            <a:r>
              <a:rPr lang="pa-IN" sz="900" dirty="0">
                <a:latin typeface="Arial"/>
                <a:cs typeface="Arial"/>
              </a:rPr>
              <a:t>ਭਾਰਤੀ ਮਰਦ ਖਾਣਾ ਪਕਾਉਣ ਸਮੇਂ ਲੂਣ ਵਰਤਦੇ ਹਨ, ਇਹ ਗਿਣਤੀ, ਘੱਟ ਗਿਣਤੀ ਕੌਮਾਂ ਦੇ ਵੱਡੇ ਅਨੁਪਾਤਾਂ ਵਿੱਚੋਂ ਇੱਕ ਹੈ।</a:t>
            </a:r>
            <a:r>
              <a:rPr lang="en-GB" sz="900" dirty="0">
                <a:latin typeface="Arial"/>
                <a:cs typeface="Arial"/>
              </a:rPr>
              <a:t> </a:t>
            </a:r>
            <a:endParaRPr lang="en-GB" sz="900" dirty="0">
              <a:latin typeface="Arial" panose="020B0604020202020204" pitchFamily="34" charset="0"/>
              <a:cs typeface="Arial" panose="020B0604020202020204" pitchFamily="34" charset="0"/>
            </a:endParaRPr>
          </a:p>
        </p:txBody>
      </p:sp>
      <p:sp>
        <p:nvSpPr>
          <p:cNvPr id="245" name="TextBox 244">
            <a:extLst>
              <a:ext uri="{FF2B5EF4-FFF2-40B4-BE49-F238E27FC236}">
                <a16:creationId xmlns:a16="http://schemas.microsoft.com/office/drawing/2014/main" id="{9C9C1A4B-A316-48F5-B3DC-DAE2B44CF759}"/>
              </a:ext>
            </a:extLst>
          </p:cNvPr>
          <p:cNvSpPr txBox="1"/>
          <p:nvPr/>
        </p:nvSpPr>
        <p:spPr>
          <a:xfrm>
            <a:off x="3660936" y="2803467"/>
            <a:ext cx="849745" cy="369332"/>
          </a:xfrm>
          <a:prstGeom prst="rect">
            <a:avLst/>
          </a:prstGeom>
          <a:noFill/>
        </p:spPr>
        <p:txBody>
          <a:bodyPr wrap="square" rtlCol="0">
            <a:spAutoFit/>
          </a:bodyPr>
          <a:lstStyle/>
          <a:p>
            <a:r>
              <a:rPr lang="en-GB" b="1" dirty="0">
                <a:solidFill>
                  <a:srgbClr val="C00000"/>
                </a:solidFill>
              </a:rPr>
              <a:t>14%</a:t>
            </a:r>
          </a:p>
        </p:txBody>
      </p:sp>
      <p:sp>
        <p:nvSpPr>
          <p:cNvPr id="246" name="TextBox 245">
            <a:extLst>
              <a:ext uri="{FF2B5EF4-FFF2-40B4-BE49-F238E27FC236}">
                <a16:creationId xmlns:a16="http://schemas.microsoft.com/office/drawing/2014/main" id="{56DDB41F-A5E2-4ED8-B449-7857CFF07E8A}"/>
              </a:ext>
            </a:extLst>
          </p:cNvPr>
          <p:cNvSpPr txBox="1"/>
          <p:nvPr/>
        </p:nvSpPr>
        <p:spPr>
          <a:xfrm>
            <a:off x="3641069" y="3220894"/>
            <a:ext cx="955824" cy="369332"/>
          </a:xfrm>
          <a:prstGeom prst="rect">
            <a:avLst/>
          </a:prstGeom>
          <a:noFill/>
        </p:spPr>
        <p:txBody>
          <a:bodyPr wrap="square" rtlCol="0">
            <a:spAutoFit/>
          </a:bodyPr>
          <a:lstStyle/>
          <a:p>
            <a:r>
              <a:rPr lang="en-GB" b="1" dirty="0">
                <a:solidFill>
                  <a:srgbClr val="C00000"/>
                </a:solidFill>
              </a:rPr>
              <a:t>20%</a:t>
            </a:r>
          </a:p>
        </p:txBody>
      </p:sp>
      <p:sp>
        <p:nvSpPr>
          <p:cNvPr id="248" name="TextBox 247">
            <a:extLst>
              <a:ext uri="{FF2B5EF4-FFF2-40B4-BE49-F238E27FC236}">
                <a16:creationId xmlns:a16="http://schemas.microsoft.com/office/drawing/2014/main" id="{A9F05A9F-EFAC-4968-B9E3-4AD4B8FAA806}"/>
              </a:ext>
            </a:extLst>
          </p:cNvPr>
          <p:cNvSpPr txBox="1"/>
          <p:nvPr/>
        </p:nvSpPr>
        <p:spPr>
          <a:xfrm>
            <a:off x="3366381" y="4002778"/>
            <a:ext cx="1056749" cy="830997"/>
          </a:xfrm>
          <a:prstGeom prst="rect">
            <a:avLst/>
          </a:prstGeom>
          <a:noFill/>
        </p:spPr>
        <p:txBody>
          <a:bodyPr wrap="square" rtlCol="0">
            <a:spAutoFit/>
          </a:bodyPr>
          <a:lstStyle/>
          <a:p>
            <a:pPr algn="ctr"/>
            <a:r>
              <a:rPr lang="en-GB" sz="1600" b="1" dirty="0">
                <a:solidFill>
                  <a:srgbClr val="C00000"/>
                </a:solidFill>
                <a:latin typeface="Arial" panose="020B0604020202020204" pitchFamily="34" charset="0"/>
                <a:cs typeface="Arial" panose="020B0604020202020204" pitchFamily="34" charset="0"/>
              </a:rPr>
              <a:t>17-19 </a:t>
            </a:r>
            <a:r>
              <a:rPr lang="pa-IN" sz="1600" b="1" dirty="0">
                <a:solidFill>
                  <a:srgbClr val="C00000"/>
                </a:solidFill>
                <a:latin typeface="Arial" panose="020B0604020202020204" pitchFamily="34" charset="0"/>
                <a:cs typeface="Arial" panose="020B0604020202020204" pitchFamily="34" charset="0"/>
              </a:rPr>
              <a:t> ਮੀਨ ਫੈਟ ਸਕੋਰ</a:t>
            </a:r>
            <a:endParaRPr lang="en-GB" sz="1600" b="1" dirty="0">
              <a:solidFill>
                <a:srgbClr val="C00000"/>
              </a:solidFill>
              <a:latin typeface="Arial" panose="020B0604020202020204" pitchFamily="34" charset="0"/>
              <a:cs typeface="Arial" panose="020B0604020202020204" pitchFamily="34" charset="0"/>
            </a:endParaRPr>
          </a:p>
        </p:txBody>
      </p:sp>
      <p:sp>
        <p:nvSpPr>
          <p:cNvPr id="249" name="TextBox 248">
            <a:extLst>
              <a:ext uri="{FF2B5EF4-FFF2-40B4-BE49-F238E27FC236}">
                <a16:creationId xmlns:a16="http://schemas.microsoft.com/office/drawing/2014/main" id="{09CC0C9E-A626-4789-9AAE-9E0A9BCA3CC9}"/>
              </a:ext>
            </a:extLst>
          </p:cNvPr>
          <p:cNvSpPr txBox="1"/>
          <p:nvPr/>
        </p:nvSpPr>
        <p:spPr>
          <a:xfrm>
            <a:off x="4261759" y="4029808"/>
            <a:ext cx="1723919" cy="784830"/>
          </a:xfrm>
          <a:prstGeom prst="rect">
            <a:avLst/>
          </a:prstGeom>
          <a:noFill/>
        </p:spPr>
        <p:txBody>
          <a:bodyPr wrap="square" rtlCol="0">
            <a:spAutoFit/>
          </a:bodyPr>
          <a:lstStyle/>
          <a:p>
            <a:pPr algn="r"/>
            <a:r>
              <a:rPr lang="en-GB" sz="900" dirty="0" err="1">
                <a:latin typeface="Arial" panose="020B0604020202020204" pitchFamily="34" charset="0"/>
                <a:cs typeface="Arial" panose="020B0604020202020204" pitchFamily="34" charset="0"/>
              </a:rPr>
              <a:t>HSE</a:t>
            </a:r>
            <a:r>
              <a:rPr lang="pa-IN" sz="900" dirty="0">
                <a:latin typeface="Arial" panose="020B0604020202020204" pitchFamily="34" charset="0"/>
                <a:cs typeface="Arial" panose="020B0604020202020204" pitchFamily="34" charset="0"/>
              </a:rPr>
              <a:t> ਅਨੁਸਾਰ ਆਮ ਜਨਤਾ ਦਾ ਮੀਨ ਫੈਟ ਸਕੋਰ 24 ਹੈ। ਇਹ ਸਕੋਰ ਘੱਟ ਗਿਣਤੀ ਕੌਮਾਂ ਵਿੱਚ ਇਸ ਨਾਲੋਂ ਘੱਟ ਹੈ ਅਤੇ ਇਹ ਮਰਦਾਂ ਵਿੱਚ 19 ਅਤੇ ਔਰਤਾਂ ਵਿੱਚ 17 ਹੈ।</a:t>
            </a:r>
            <a:endParaRPr lang="en-GB" sz="900" dirty="0">
              <a:latin typeface="Arial" panose="020B0604020202020204" pitchFamily="34" charset="0"/>
              <a:cs typeface="Arial" panose="020B0604020202020204" pitchFamily="34" charset="0"/>
            </a:endParaRPr>
          </a:p>
        </p:txBody>
      </p:sp>
      <p:sp>
        <p:nvSpPr>
          <p:cNvPr id="250" name="TextBox 249">
            <a:extLst>
              <a:ext uri="{FF2B5EF4-FFF2-40B4-BE49-F238E27FC236}">
                <a16:creationId xmlns:a16="http://schemas.microsoft.com/office/drawing/2014/main" id="{9308159A-B614-49CA-A79C-063AFE78DC18}"/>
              </a:ext>
            </a:extLst>
          </p:cNvPr>
          <p:cNvSpPr txBox="1"/>
          <p:nvPr/>
        </p:nvSpPr>
        <p:spPr>
          <a:xfrm>
            <a:off x="3267404" y="5320130"/>
            <a:ext cx="1281652" cy="338554"/>
          </a:xfrm>
          <a:prstGeom prst="rect">
            <a:avLst/>
          </a:prstGeom>
          <a:noFill/>
        </p:spPr>
        <p:txBody>
          <a:bodyPr wrap="square" rtlCol="0">
            <a:spAutoFit/>
          </a:bodyPr>
          <a:lstStyle/>
          <a:p>
            <a:pPr algn="ctr"/>
            <a:r>
              <a:rPr lang="pa-IN" sz="1600" b="1" dirty="0">
                <a:solidFill>
                  <a:srgbClr val="C00000"/>
                </a:solidFill>
                <a:latin typeface="Arial" panose="020B0604020202020204" pitchFamily="34" charset="0"/>
                <a:cs typeface="Arial" panose="020B0604020202020204" pitchFamily="34" charset="0"/>
              </a:rPr>
              <a:t>ਪੰਜ ਪੋਰਸ਼ਨ</a:t>
            </a:r>
            <a:endParaRPr lang="en-GB" sz="2000" b="1" dirty="0">
              <a:solidFill>
                <a:srgbClr val="C00000"/>
              </a:solidFill>
              <a:latin typeface="Arial" panose="020B0604020202020204" pitchFamily="34" charset="0"/>
              <a:cs typeface="Arial" panose="020B0604020202020204" pitchFamily="34" charset="0"/>
            </a:endParaRPr>
          </a:p>
        </p:txBody>
      </p:sp>
      <p:sp>
        <p:nvSpPr>
          <p:cNvPr id="251" name="TextBox 250">
            <a:extLst>
              <a:ext uri="{FF2B5EF4-FFF2-40B4-BE49-F238E27FC236}">
                <a16:creationId xmlns:a16="http://schemas.microsoft.com/office/drawing/2014/main" id="{A845261A-6750-4096-827D-52942DAD7067}"/>
              </a:ext>
            </a:extLst>
          </p:cNvPr>
          <p:cNvSpPr txBox="1"/>
          <p:nvPr/>
        </p:nvSpPr>
        <p:spPr>
          <a:xfrm>
            <a:off x="3259706" y="5707524"/>
            <a:ext cx="1369632" cy="923330"/>
          </a:xfrm>
          <a:prstGeom prst="rect">
            <a:avLst/>
          </a:prstGeom>
          <a:noFill/>
        </p:spPr>
        <p:txBody>
          <a:bodyPr wrap="square" rtlCol="0">
            <a:spAutoFit/>
          </a:bodyPr>
          <a:lstStyle/>
          <a:p>
            <a:r>
              <a:rPr lang="en-GB" sz="900" dirty="0" err="1">
                <a:latin typeface="Arial" panose="020B0604020202020204" pitchFamily="34" charset="0"/>
                <a:cs typeface="Arial" panose="020B0604020202020204" pitchFamily="34" charset="0"/>
              </a:rPr>
              <a:t>HSE</a:t>
            </a:r>
            <a:r>
              <a:rPr lang="en-GB" sz="900" dirty="0">
                <a:latin typeface="Arial" panose="020B0604020202020204" pitchFamily="34" charset="0"/>
                <a:cs typeface="Arial" panose="020B0604020202020204" pitchFamily="34" charset="0"/>
              </a:rPr>
              <a:t>,</a:t>
            </a:r>
            <a:r>
              <a:rPr lang="pa-IN" sz="900" dirty="0">
                <a:latin typeface="Arial" panose="020B0604020202020204" pitchFamily="34" charset="0"/>
                <a:cs typeface="Arial" panose="020B0604020202020204" pitchFamily="34" charset="0"/>
              </a:rPr>
              <a:t> ਅਨੁਸਾਰ ਤੀਸਰਾ ਹਿੱਸਾ ਭਾਰਤੀ ਮਰਦ ਅਤੇ ਔਰਤਾਂ ਰੋਜ਼ਾਨਾ ਫਲਾਂ ਅਤੇ ਸਬਜ਼ੀਆਂ ਦੇ 5 ਪੋਰਸ਼ਨ ਖਾਣ ਦਾ ਟੀਚਾ ਪੂਰਾ ਕਰਦੇ ਹਨ</a:t>
            </a:r>
            <a:r>
              <a:rPr lang="en-GB" sz="900" dirty="0">
                <a:latin typeface="Arial" panose="020B0604020202020204" pitchFamily="34" charset="0"/>
                <a:cs typeface="Arial" panose="020B0604020202020204" pitchFamily="34" charset="0"/>
              </a:rPr>
              <a:t> (37% </a:t>
            </a:r>
            <a:r>
              <a:rPr lang="pa-IN" sz="900" dirty="0">
                <a:latin typeface="Arial" panose="020B0604020202020204" pitchFamily="34" charset="0"/>
                <a:cs typeface="Arial" panose="020B0604020202020204" pitchFamily="34" charset="0"/>
              </a:rPr>
              <a:t>ਅਤੇ</a:t>
            </a:r>
            <a:r>
              <a:rPr lang="en-GB" sz="900" dirty="0">
                <a:latin typeface="Arial" panose="020B0604020202020204" pitchFamily="34" charset="0"/>
                <a:cs typeface="Arial" panose="020B0604020202020204" pitchFamily="34" charset="0"/>
              </a:rPr>
              <a:t> 36%, </a:t>
            </a:r>
            <a:r>
              <a:rPr lang="pa-IN" sz="900" dirty="0">
                <a:latin typeface="Arial" panose="020B0604020202020204" pitchFamily="34" charset="0"/>
                <a:cs typeface="Arial" panose="020B0604020202020204" pitchFamily="34" charset="0"/>
              </a:rPr>
              <a:t>ਕਰਮਵਾਰ)</a:t>
            </a:r>
            <a:endParaRPr lang="en-GB" sz="900" dirty="0"/>
          </a:p>
        </p:txBody>
      </p:sp>
      <p:sp>
        <p:nvSpPr>
          <p:cNvPr id="253" name="TextBox 252">
            <a:extLst>
              <a:ext uri="{FF2B5EF4-FFF2-40B4-BE49-F238E27FC236}">
                <a16:creationId xmlns:a16="http://schemas.microsoft.com/office/drawing/2014/main" id="{6D1F4476-99B2-46ED-8EF5-353A56F62673}"/>
              </a:ext>
            </a:extLst>
          </p:cNvPr>
          <p:cNvSpPr txBox="1"/>
          <p:nvPr/>
        </p:nvSpPr>
        <p:spPr>
          <a:xfrm>
            <a:off x="3220223" y="2608060"/>
            <a:ext cx="1328833" cy="276999"/>
          </a:xfrm>
          <a:prstGeom prst="rect">
            <a:avLst/>
          </a:prstGeom>
          <a:noFill/>
        </p:spPr>
        <p:txBody>
          <a:bodyPr wrap="square" rtlCol="0">
            <a:spAutoFit/>
          </a:bodyPr>
          <a:lstStyle/>
          <a:p>
            <a:pPr algn="ctr"/>
            <a:r>
              <a:rPr lang="pa-IN" sz="1200" b="1" dirty="0"/>
              <a:t>ਭਾਰਤੀ</a:t>
            </a:r>
            <a:endParaRPr lang="en-GB" sz="1200" dirty="0"/>
          </a:p>
        </p:txBody>
      </p:sp>
      <p:sp>
        <p:nvSpPr>
          <p:cNvPr id="254" name="TextBox 253">
            <a:extLst>
              <a:ext uri="{FF2B5EF4-FFF2-40B4-BE49-F238E27FC236}">
                <a16:creationId xmlns:a16="http://schemas.microsoft.com/office/drawing/2014/main" id="{E29C6C79-3717-495C-AFE2-714E2E18F394}"/>
              </a:ext>
            </a:extLst>
          </p:cNvPr>
          <p:cNvSpPr txBox="1"/>
          <p:nvPr/>
        </p:nvSpPr>
        <p:spPr>
          <a:xfrm>
            <a:off x="4648291" y="2602643"/>
            <a:ext cx="1524000" cy="276999"/>
          </a:xfrm>
          <a:prstGeom prst="rect">
            <a:avLst/>
          </a:prstGeom>
          <a:noFill/>
        </p:spPr>
        <p:txBody>
          <a:bodyPr wrap="square" rtlCol="0">
            <a:spAutoFit/>
          </a:bodyPr>
          <a:lstStyle/>
          <a:p>
            <a:pPr algn="ctr"/>
            <a:r>
              <a:rPr lang="pa-IN" sz="1200" b="1" dirty="0"/>
              <a:t>ਆਮ ਜਨਤਾ</a:t>
            </a:r>
            <a:endParaRPr lang="en-GB" sz="1200" b="1" dirty="0"/>
          </a:p>
        </p:txBody>
      </p:sp>
      <p:pic>
        <p:nvPicPr>
          <p:cNvPr id="32" name="Graphic 31" descr="Man">
            <a:extLst>
              <a:ext uri="{FF2B5EF4-FFF2-40B4-BE49-F238E27FC236}">
                <a16:creationId xmlns:a16="http://schemas.microsoft.com/office/drawing/2014/main" id="{D1327164-6897-46CC-888D-18C359338A89}"/>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3449611" y="2835489"/>
            <a:ext cx="324000" cy="324000"/>
          </a:xfrm>
          <a:prstGeom prst="rect">
            <a:avLst/>
          </a:prstGeom>
        </p:spPr>
      </p:pic>
      <p:pic>
        <p:nvPicPr>
          <p:cNvPr id="34" name="Graphic 33" descr="Woman">
            <a:extLst>
              <a:ext uri="{FF2B5EF4-FFF2-40B4-BE49-F238E27FC236}">
                <a16:creationId xmlns:a16="http://schemas.microsoft.com/office/drawing/2014/main" id="{6014C3D3-347A-4170-96CD-EA6120920327}"/>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3429397" y="3225733"/>
            <a:ext cx="324000" cy="324000"/>
          </a:xfrm>
          <a:prstGeom prst="rect">
            <a:avLst/>
          </a:prstGeom>
        </p:spPr>
      </p:pic>
      <p:sp>
        <p:nvSpPr>
          <p:cNvPr id="37" name="TextBox 36">
            <a:extLst>
              <a:ext uri="{FF2B5EF4-FFF2-40B4-BE49-F238E27FC236}">
                <a16:creationId xmlns:a16="http://schemas.microsoft.com/office/drawing/2014/main" id="{318E3D96-764C-4F6A-AC27-E03BF98BEEEA}"/>
              </a:ext>
            </a:extLst>
          </p:cNvPr>
          <p:cNvSpPr txBox="1"/>
          <p:nvPr/>
        </p:nvSpPr>
        <p:spPr>
          <a:xfrm>
            <a:off x="3285283" y="2287509"/>
            <a:ext cx="2851023" cy="307777"/>
          </a:xfrm>
          <a:prstGeom prst="rect">
            <a:avLst/>
          </a:prstGeom>
          <a:noFill/>
        </p:spPr>
        <p:txBody>
          <a:bodyPr wrap="square" rtlCol="0">
            <a:spAutoFit/>
          </a:bodyPr>
          <a:lstStyle/>
          <a:p>
            <a:pPr algn="ctr"/>
            <a:r>
              <a:rPr lang="pa-IN" sz="1400" b="1" dirty="0">
                <a:solidFill>
                  <a:srgbClr val="C00000"/>
                </a:solidFill>
                <a:latin typeface="Arial" panose="020B0604020202020204" pitchFamily="34" charset="0"/>
                <a:cs typeface="Arial" panose="020B0604020202020204" pitchFamily="34" charset="0"/>
              </a:rPr>
              <a:t>ਮੋਟਾਪੇ ਦਾ ਪ੍ਰਚਲਣ</a:t>
            </a:r>
            <a:endParaRPr lang="en-GB" sz="1400" b="1" dirty="0">
              <a:solidFill>
                <a:srgbClr val="C00000"/>
              </a:solidFill>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F720AF80-2304-4325-B036-F44E516061AF}"/>
              </a:ext>
            </a:extLst>
          </p:cNvPr>
          <p:cNvSpPr/>
          <p:nvPr/>
        </p:nvSpPr>
        <p:spPr>
          <a:xfrm>
            <a:off x="6585233" y="3109303"/>
            <a:ext cx="2213563" cy="461665"/>
          </a:xfrm>
          <a:prstGeom prst="rect">
            <a:avLst/>
          </a:prstGeom>
        </p:spPr>
        <p:txBody>
          <a:bodyPr wrap="square">
            <a:spAutoFit/>
          </a:bodyPr>
          <a:lstStyle/>
          <a:p>
            <a:pPr lvl="1" algn="ctr"/>
            <a:r>
              <a:rPr lang="pa-IN" sz="1400" b="1" dirty="0">
                <a:solidFill>
                  <a:srgbClr val="C00000"/>
                </a:solidFill>
                <a:latin typeface="Arial" panose="020B0604020202020204" pitchFamily="34" charset="0"/>
                <a:cs typeface="Arial" panose="020B0604020202020204" pitchFamily="34" charset="0"/>
              </a:rPr>
              <a:t>ਸਰੀਰਕ ਕਸਰਤ</a:t>
            </a:r>
            <a:endParaRPr lang="en-GB" sz="1400" b="1" dirty="0">
              <a:solidFill>
                <a:srgbClr val="C00000"/>
              </a:solidFill>
              <a:latin typeface="Arial" panose="020B0604020202020204" pitchFamily="34" charset="0"/>
              <a:cs typeface="Arial" panose="020B0604020202020204" pitchFamily="34" charset="0"/>
            </a:endParaRPr>
          </a:p>
          <a:p>
            <a:pPr lvl="1" algn="ctr"/>
            <a:r>
              <a:rPr lang="pa-IN" sz="1000" b="1" dirty="0">
                <a:solidFill>
                  <a:srgbClr val="C00000"/>
                </a:solidFill>
                <a:latin typeface="Arial" panose="020B0604020202020204" pitchFamily="34" charset="0"/>
                <a:cs typeface="Arial" panose="020B0604020202020204" pitchFamily="34" charset="0"/>
              </a:rPr>
              <a:t>ਘੱਟੋ ਘੱਟ </a:t>
            </a:r>
            <a:r>
              <a:rPr lang="en-GB" sz="1000" b="1" dirty="0">
                <a:solidFill>
                  <a:srgbClr val="C00000"/>
                </a:solidFill>
                <a:latin typeface="Arial" panose="020B0604020202020204" pitchFamily="34" charset="0"/>
                <a:cs typeface="Arial" panose="020B0604020202020204" pitchFamily="34" charset="0"/>
              </a:rPr>
              <a:t>150</a:t>
            </a:r>
            <a:r>
              <a:rPr lang="pa-IN" sz="1000" b="1" dirty="0">
                <a:solidFill>
                  <a:srgbClr val="C00000"/>
                </a:solidFill>
                <a:latin typeface="Arial" panose="020B0604020202020204" pitchFamily="34" charset="0"/>
                <a:cs typeface="Arial" panose="020B0604020202020204" pitchFamily="34" charset="0"/>
              </a:rPr>
              <a:t> ਮਿੰਟ ਪ੍ਰਤੀ ਹਫ਼ਤਾ</a:t>
            </a:r>
            <a:r>
              <a:rPr lang="en-GB" sz="1000" b="1" dirty="0">
                <a:solidFill>
                  <a:srgbClr val="C00000"/>
                </a:solidFill>
                <a:latin typeface="Arial" panose="020B0604020202020204" pitchFamily="34" charset="0"/>
                <a:cs typeface="Arial" panose="020B0604020202020204" pitchFamily="34" charset="0"/>
              </a:rPr>
              <a:t> </a:t>
            </a:r>
          </a:p>
        </p:txBody>
      </p:sp>
      <p:pic>
        <p:nvPicPr>
          <p:cNvPr id="11" name="Graphic 10" descr="Run">
            <a:extLst>
              <a:ext uri="{FF2B5EF4-FFF2-40B4-BE49-F238E27FC236}">
                <a16:creationId xmlns:a16="http://schemas.microsoft.com/office/drawing/2014/main" id="{1AC6BB62-214E-4949-997D-57A24EC826D9}"/>
              </a:ext>
            </a:extLst>
          </p:cNvPr>
          <p:cNvPicPr>
            <a:picLocks noChangeAspect="1"/>
          </p:cNvPicPr>
          <p:nvPr/>
        </p:nvPicPr>
        <p:blipFill>
          <a:blip r:embed="rId13" cstate="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6727618" y="3189174"/>
            <a:ext cx="432000" cy="432000"/>
          </a:xfrm>
          <a:prstGeom prst="rect">
            <a:avLst/>
          </a:prstGeom>
        </p:spPr>
      </p:pic>
      <p:pic>
        <p:nvPicPr>
          <p:cNvPr id="21" name="Graphic 20" descr="Child with balloon">
            <a:extLst>
              <a:ext uri="{FF2B5EF4-FFF2-40B4-BE49-F238E27FC236}">
                <a16:creationId xmlns:a16="http://schemas.microsoft.com/office/drawing/2014/main" id="{C4CD2654-37C5-4B77-83D9-78B371DE299B}"/>
              </a:ext>
            </a:extLst>
          </p:cNvPr>
          <p:cNvPicPr>
            <a:picLocks noChangeAspect="1"/>
          </p:cNvPicPr>
          <p:nvPr/>
        </p:nvPicPr>
        <p:blipFill>
          <a:blip r:embed="rId15" cstate="print">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flipH="1">
            <a:off x="8772155" y="1111004"/>
            <a:ext cx="628165" cy="612000"/>
          </a:xfrm>
          <a:prstGeom prst="rect">
            <a:avLst/>
          </a:prstGeom>
        </p:spPr>
      </p:pic>
      <p:sp>
        <p:nvSpPr>
          <p:cNvPr id="99" name="TextBox 98">
            <a:extLst>
              <a:ext uri="{FF2B5EF4-FFF2-40B4-BE49-F238E27FC236}">
                <a16:creationId xmlns:a16="http://schemas.microsoft.com/office/drawing/2014/main" id="{792E8850-7009-4C23-B785-3D12413F0928}"/>
              </a:ext>
            </a:extLst>
          </p:cNvPr>
          <p:cNvSpPr txBox="1"/>
          <p:nvPr/>
        </p:nvSpPr>
        <p:spPr>
          <a:xfrm>
            <a:off x="6366139" y="1168349"/>
            <a:ext cx="2690475" cy="338554"/>
          </a:xfrm>
          <a:prstGeom prst="rect">
            <a:avLst/>
          </a:prstGeom>
          <a:noFill/>
        </p:spPr>
        <p:txBody>
          <a:bodyPr wrap="square" rtlCol="0">
            <a:spAutoFit/>
          </a:bodyPr>
          <a:lstStyle/>
          <a:p>
            <a:pPr algn="ctr"/>
            <a:r>
              <a:rPr lang="pa-IN" sz="1600" b="1" dirty="0">
                <a:solidFill>
                  <a:srgbClr val="C00000"/>
                </a:solidFill>
                <a:latin typeface="Arial" panose="020B0604020202020204" pitchFamily="34" charset="0"/>
                <a:cs typeface="Arial" panose="020B0604020202020204" pitchFamily="34" charset="0"/>
              </a:rPr>
              <a:t>ਬਚਪਨ ਦੀ ਗਰੀਬੀ</a:t>
            </a:r>
            <a:endParaRPr lang="en-GB" sz="1600" b="1" dirty="0">
              <a:solidFill>
                <a:srgbClr val="C00000"/>
              </a:solidFill>
              <a:latin typeface="Arial" panose="020B0604020202020204" pitchFamily="34" charset="0"/>
              <a:cs typeface="Arial" panose="020B0604020202020204" pitchFamily="34" charset="0"/>
            </a:endParaRPr>
          </a:p>
        </p:txBody>
      </p:sp>
      <p:sp>
        <p:nvSpPr>
          <p:cNvPr id="100" name="TextBox 99">
            <a:extLst>
              <a:ext uri="{FF2B5EF4-FFF2-40B4-BE49-F238E27FC236}">
                <a16:creationId xmlns:a16="http://schemas.microsoft.com/office/drawing/2014/main" id="{3D6E9C66-E22E-447F-B9F8-1015EC8DA5DC}"/>
              </a:ext>
            </a:extLst>
          </p:cNvPr>
          <p:cNvSpPr txBox="1"/>
          <p:nvPr/>
        </p:nvSpPr>
        <p:spPr>
          <a:xfrm>
            <a:off x="6206317" y="1461241"/>
            <a:ext cx="3050382" cy="1000274"/>
          </a:xfrm>
          <a:prstGeom prst="rect">
            <a:avLst/>
          </a:prstGeom>
          <a:noFill/>
        </p:spPr>
        <p:txBody>
          <a:bodyPr wrap="square" rtlCol="0">
            <a:spAutoFit/>
          </a:bodyPr>
          <a:lstStyle/>
          <a:p>
            <a:pPr lvl="0" algn="ctr"/>
            <a:r>
              <a:rPr lang="pa-IN" sz="900" dirty="0">
                <a:latin typeface="Arial" panose="020B0604020202020204" pitchFamily="34" charset="0"/>
                <a:cs typeface="Arial" panose="020B0604020202020204" pitchFamily="34" charset="0"/>
              </a:rPr>
              <a:t>ਥੋੜ੍ਹੀ ਆਮਦਨ ਵਾਲੇ ਪਰਿਵਾਰਾਂ ਵਿੱਚ ਭਾਰਤੀ ਮੂਲ ਦੇ ਬੱਚਿਆਂ ਦੀ </a:t>
            </a:r>
          </a:p>
          <a:p>
            <a:pPr lvl="0" algn="ctr"/>
            <a:r>
              <a:rPr lang="pa-IN" sz="900" dirty="0">
                <a:latin typeface="Arial" panose="020B0604020202020204" pitchFamily="34" charset="0"/>
                <a:cs typeface="Arial" panose="020B0604020202020204" pitchFamily="34" charset="0"/>
              </a:rPr>
              <a:t>ਪਰਵਰਿਸ਼ ਹੋਣ ਦੀ ਸੰਭਾਵਨਾ ਬਹੁਤ ਘੱਟ ਹੈ।</a:t>
            </a:r>
            <a:endParaRPr lang="en-GB" sz="900" dirty="0">
              <a:latin typeface="Arial" panose="020B0604020202020204" pitchFamily="34" charset="0"/>
              <a:cs typeface="Arial" panose="020B0604020202020204" pitchFamily="34" charset="0"/>
            </a:endParaRPr>
          </a:p>
          <a:p>
            <a:pPr lvl="0" algn="ctr"/>
            <a:r>
              <a:rPr lang="en-GB" sz="1400" b="1" dirty="0">
                <a:solidFill>
                  <a:srgbClr val="BB151C"/>
                </a:solidFill>
                <a:latin typeface="Arial" panose="020B0604020202020204" pitchFamily="34" charset="0"/>
                <a:cs typeface="Arial" panose="020B0604020202020204" pitchFamily="34" charset="0"/>
              </a:rPr>
              <a:t>17% </a:t>
            </a:r>
          </a:p>
          <a:p>
            <a:pPr lvl="0" algn="ctr"/>
            <a:r>
              <a:rPr lang="pa-IN" sz="900" dirty="0">
                <a:latin typeface="Arial" panose="020B0604020202020204" pitchFamily="34" charset="0"/>
                <a:cs typeface="Arial" panose="020B0604020202020204" pitchFamily="34" charset="0"/>
              </a:rPr>
              <a:t>ਭਾਰਤੀ ਬੱਚੇ ਘੱਟ ਆਮਦਨ ਵਾਲੇ ਪਰਿਵਾਰਾਂ ਵਿੱਚ ਰਹਿੰਦੇ ਹਨ, ਇਹ ਅੰਕੜਾ ਸਾਰੇ ਘੱਟ ਗਿਣਤੀ ਸਮੂਹਾਂ ਵਿੱਚ ਸਭ ਤੋਂ ਘੱਟ  ਹੈ। ਭਾਰਤੀ ਗਰੁੱਪ ਵਿੱਚ ਇਹ ਗਿਰਾਵਟ ਸਭ ਤੋਂ ਵੱਧ ਦੇਖਣ ਨੂੰ ਮਿਲੀ ਹੈ, 23% ਤੋਂ ਘੱਟ ਕੇ 17% ਤੱਕ।</a:t>
            </a:r>
            <a:endParaRPr lang="en-GB" sz="900" b="1" dirty="0">
              <a:latin typeface="Arial" panose="020B0604020202020204" pitchFamily="34" charset="0"/>
              <a:cs typeface="Arial" panose="020B0604020202020204" pitchFamily="34" charset="0"/>
            </a:endParaRPr>
          </a:p>
        </p:txBody>
      </p:sp>
      <p:sp>
        <p:nvSpPr>
          <p:cNvPr id="118" name="TextBox 117">
            <a:extLst>
              <a:ext uri="{FF2B5EF4-FFF2-40B4-BE49-F238E27FC236}">
                <a16:creationId xmlns:a16="http://schemas.microsoft.com/office/drawing/2014/main" id="{927A650F-8F45-4447-9236-5FE9413406A7}"/>
              </a:ext>
            </a:extLst>
          </p:cNvPr>
          <p:cNvSpPr txBox="1"/>
          <p:nvPr/>
        </p:nvSpPr>
        <p:spPr>
          <a:xfrm>
            <a:off x="3333860" y="1156811"/>
            <a:ext cx="2901112" cy="307777"/>
          </a:xfrm>
          <a:prstGeom prst="rect">
            <a:avLst/>
          </a:prstGeom>
          <a:noFill/>
        </p:spPr>
        <p:txBody>
          <a:bodyPr wrap="square" rtlCol="0">
            <a:spAutoFit/>
          </a:bodyPr>
          <a:lstStyle/>
          <a:p>
            <a:pPr algn="ctr"/>
            <a:r>
              <a:rPr lang="pa-IN" sz="1400" b="1" dirty="0">
                <a:solidFill>
                  <a:srgbClr val="C00000"/>
                </a:solidFill>
                <a:latin typeface="Arial" panose="020B0604020202020204" pitchFamily="34" charset="0"/>
                <a:cs typeface="Arial" panose="020B0604020202020204" pitchFamily="34" charset="0"/>
              </a:rPr>
              <a:t>ਖਾਣਾ ਪਕਾਉਣ ਦੀਆਂ ਤਰਜੀਹਾਂ</a:t>
            </a:r>
            <a:r>
              <a:rPr lang="en-GB" sz="1400" b="1" dirty="0">
                <a:solidFill>
                  <a:srgbClr val="C00000"/>
                </a:solidFill>
                <a:latin typeface="Arial" panose="020B0604020202020204" pitchFamily="34" charset="0"/>
                <a:cs typeface="Arial" panose="020B0604020202020204" pitchFamily="34" charset="0"/>
              </a:rPr>
              <a:t> </a:t>
            </a:r>
          </a:p>
        </p:txBody>
      </p:sp>
      <p:pic>
        <p:nvPicPr>
          <p:cNvPr id="45" name="Graphic 44" descr="Fork and knife">
            <a:extLst>
              <a:ext uri="{FF2B5EF4-FFF2-40B4-BE49-F238E27FC236}">
                <a16:creationId xmlns:a16="http://schemas.microsoft.com/office/drawing/2014/main" id="{DAA30FFE-6AB7-4E64-9895-8925A7C60468}"/>
              </a:ext>
            </a:extLst>
          </p:cNvPr>
          <p:cNvPicPr>
            <a:picLocks noChangeAspect="1"/>
          </p:cNvPicPr>
          <p:nvPr/>
        </p:nvPicPr>
        <p:blipFill>
          <a:blip r:embed="rId17" cstate="print">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3296255" y="1173341"/>
            <a:ext cx="432000" cy="432000"/>
          </a:xfrm>
          <a:prstGeom prst="rect">
            <a:avLst/>
          </a:prstGeom>
        </p:spPr>
      </p:pic>
      <p:pic>
        <p:nvPicPr>
          <p:cNvPr id="27" name="Graphic 26" descr="Pregnant lady">
            <a:extLst>
              <a:ext uri="{FF2B5EF4-FFF2-40B4-BE49-F238E27FC236}">
                <a16:creationId xmlns:a16="http://schemas.microsoft.com/office/drawing/2014/main" id="{4484CD53-799C-417A-BADE-71405473145E}"/>
              </a:ext>
            </a:extLst>
          </p:cNvPr>
          <p:cNvPicPr>
            <a:picLocks noChangeAspect="1"/>
          </p:cNvPicPr>
          <p:nvPr/>
        </p:nvPicPr>
        <p:blipFill>
          <a:blip r:embed="rId19" cstate="print">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9555650" y="4553365"/>
            <a:ext cx="396000" cy="396000"/>
          </a:xfrm>
          <a:prstGeom prst="rect">
            <a:avLst/>
          </a:prstGeom>
        </p:spPr>
      </p:pic>
      <p:pic>
        <p:nvPicPr>
          <p:cNvPr id="236" name="Graphic 235" descr="Needle">
            <a:extLst>
              <a:ext uri="{FF2B5EF4-FFF2-40B4-BE49-F238E27FC236}">
                <a16:creationId xmlns:a16="http://schemas.microsoft.com/office/drawing/2014/main" id="{7753FE8A-27A0-4248-8666-06B38442F6FA}"/>
              </a:ext>
            </a:extLst>
          </p:cNvPr>
          <p:cNvPicPr>
            <a:picLocks noChangeAspect="1"/>
          </p:cNvPicPr>
          <p:nvPr/>
        </p:nvPicPr>
        <p:blipFill>
          <a:blip r:embed="rId21" cstate="print">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a:off x="11527911" y="6147827"/>
            <a:ext cx="432000" cy="432000"/>
          </a:xfrm>
          <a:prstGeom prst="rect">
            <a:avLst/>
          </a:prstGeom>
        </p:spPr>
      </p:pic>
      <p:pic>
        <p:nvPicPr>
          <p:cNvPr id="13" name="Graphic 12" descr="Fruit bowl">
            <a:extLst>
              <a:ext uri="{FF2B5EF4-FFF2-40B4-BE49-F238E27FC236}">
                <a16:creationId xmlns:a16="http://schemas.microsoft.com/office/drawing/2014/main" id="{37D6A7FC-9F40-4368-BE55-76C2AEEAA070}"/>
              </a:ext>
            </a:extLst>
          </p:cNvPr>
          <p:cNvPicPr>
            <a:picLocks noChangeAspect="1"/>
          </p:cNvPicPr>
          <p:nvPr/>
        </p:nvPicPr>
        <p:blipFill>
          <a:blip r:embed="rId23" cstate="print">
            <a:extLst>
              <a:ext uri="{28A0092B-C50C-407E-A947-70E740481C1C}">
                <a14:useLocalDpi xmlns:a14="http://schemas.microsoft.com/office/drawing/2010/main" val="0"/>
              </a:ext>
              <a:ext uri="{96DAC541-7B7A-43D3-8B79-37D633B846F1}">
                <asvg:svgBlip xmlns:asvg="http://schemas.microsoft.com/office/drawing/2016/SVG/main" r:embed="rId24"/>
              </a:ext>
            </a:extLst>
          </a:blip>
          <a:stretch>
            <a:fillRect/>
          </a:stretch>
        </p:blipFill>
        <p:spPr>
          <a:xfrm>
            <a:off x="3016796" y="5018653"/>
            <a:ext cx="432000" cy="432000"/>
          </a:xfrm>
          <a:prstGeom prst="rect">
            <a:avLst/>
          </a:prstGeom>
        </p:spPr>
      </p:pic>
      <p:sp>
        <p:nvSpPr>
          <p:cNvPr id="120" name="TextBox 119">
            <a:extLst>
              <a:ext uri="{FF2B5EF4-FFF2-40B4-BE49-F238E27FC236}">
                <a16:creationId xmlns:a16="http://schemas.microsoft.com/office/drawing/2014/main" id="{3C6BF121-C88E-6B43-80E9-0928F7F35350}"/>
              </a:ext>
            </a:extLst>
          </p:cNvPr>
          <p:cNvSpPr txBox="1"/>
          <p:nvPr/>
        </p:nvSpPr>
        <p:spPr>
          <a:xfrm>
            <a:off x="5237543" y="2825364"/>
            <a:ext cx="849745" cy="369332"/>
          </a:xfrm>
          <a:prstGeom prst="rect">
            <a:avLst/>
          </a:prstGeom>
          <a:noFill/>
        </p:spPr>
        <p:txBody>
          <a:bodyPr wrap="square" rtlCol="0">
            <a:spAutoFit/>
          </a:bodyPr>
          <a:lstStyle/>
          <a:p>
            <a:r>
              <a:rPr lang="en-GB" b="1" dirty="0">
                <a:solidFill>
                  <a:srgbClr val="C00000"/>
                </a:solidFill>
              </a:rPr>
              <a:t>23%</a:t>
            </a:r>
          </a:p>
        </p:txBody>
      </p:sp>
      <p:sp>
        <p:nvSpPr>
          <p:cNvPr id="123" name="TextBox 122">
            <a:extLst>
              <a:ext uri="{FF2B5EF4-FFF2-40B4-BE49-F238E27FC236}">
                <a16:creationId xmlns:a16="http://schemas.microsoft.com/office/drawing/2014/main" id="{A1809CBE-D640-B849-A89C-4A79F93503D6}"/>
              </a:ext>
            </a:extLst>
          </p:cNvPr>
          <p:cNvSpPr txBox="1"/>
          <p:nvPr/>
        </p:nvSpPr>
        <p:spPr>
          <a:xfrm>
            <a:off x="5217676" y="3242791"/>
            <a:ext cx="955824" cy="369332"/>
          </a:xfrm>
          <a:prstGeom prst="rect">
            <a:avLst/>
          </a:prstGeom>
          <a:noFill/>
        </p:spPr>
        <p:txBody>
          <a:bodyPr wrap="square" rtlCol="0">
            <a:spAutoFit/>
          </a:bodyPr>
          <a:lstStyle/>
          <a:p>
            <a:r>
              <a:rPr lang="en-GB" b="1" dirty="0">
                <a:solidFill>
                  <a:srgbClr val="C00000"/>
                </a:solidFill>
              </a:rPr>
              <a:t>23%</a:t>
            </a:r>
          </a:p>
        </p:txBody>
      </p:sp>
      <p:pic>
        <p:nvPicPr>
          <p:cNvPr id="124" name="Graphic 123" descr="Man">
            <a:extLst>
              <a:ext uri="{FF2B5EF4-FFF2-40B4-BE49-F238E27FC236}">
                <a16:creationId xmlns:a16="http://schemas.microsoft.com/office/drawing/2014/main" id="{4DC5B32D-A933-884E-B847-C2811019EEC6}"/>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000818" y="2857386"/>
            <a:ext cx="324000" cy="324000"/>
          </a:xfrm>
          <a:prstGeom prst="rect">
            <a:avLst/>
          </a:prstGeom>
        </p:spPr>
      </p:pic>
      <p:pic>
        <p:nvPicPr>
          <p:cNvPr id="125" name="Graphic 124" descr="Woman">
            <a:extLst>
              <a:ext uri="{FF2B5EF4-FFF2-40B4-BE49-F238E27FC236}">
                <a16:creationId xmlns:a16="http://schemas.microsoft.com/office/drawing/2014/main" id="{384BF5BC-0691-0845-9EDF-32372816225A}"/>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5006004" y="3247630"/>
            <a:ext cx="324000" cy="324000"/>
          </a:xfrm>
          <a:prstGeom prst="rect">
            <a:avLst/>
          </a:prstGeom>
        </p:spPr>
      </p:pic>
      <p:pic>
        <p:nvPicPr>
          <p:cNvPr id="127" name="Graphic 126" descr="Man">
            <a:extLst>
              <a:ext uri="{FF2B5EF4-FFF2-40B4-BE49-F238E27FC236}">
                <a16:creationId xmlns:a16="http://schemas.microsoft.com/office/drawing/2014/main" id="{FA323AF8-6A0D-5545-BD5B-25738D4D6807}"/>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8521047" y="3618158"/>
            <a:ext cx="324000" cy="324000"/>
          </a:xfrm>
          <a:prstGeom prst="rect">
            <a:avLst/>
          </a:prstGeom>
        </p:spPr>
      </p:pic>
      <p:pic>
        <p:nvPicPr>
          <p:cNvPr id="128" name="Graphic 127" descr="Woman">
            <a:extLst>
              <a:ext uri="{FF2B5EF4-FFF2-40B4-BE49-F238E27FC236}">
                <a16:creationId xmlns:a16="http://schemas.microsoft.com/office/drawing/2014/main" id="{8A4890EA-311D-064B-B172-7AC758C88536}"/>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7600828" y="3605698"/>
            <a:ext cx="324000" cy="324000"/>
          </a:xfrm>
          <a:prstGeom prst="rect">
            <a:avLst/>
          </a:prstGeom>
        </p:spPr>
      </p:pic>
      <p:sp>
        <p:nvSpPr>
          <p:cNvPr id="131" name="Oval 130">
            <a:extLst>
              <a:ext uri="{FF2B5EF4-FFF2-40B4-BE49-F238E27FC236}">
                <a16:creationId xmlns:a16="http://schemas.microsoft.com/office/drawing/2014/main" id="{111315D0-5FD9-2447-B5CF-9C0A07AAC8C1}"/>
              </a:ext>
            </a:extLst>
          </p:cNvPr>
          <p:cNvSpPr/>
          <p:nvPr/>
        </p:nvSpPr>
        <p:spPr>
          <a:xfrm>
            <a:off x="6245570" y="4378735"/>
            <a:ext cx="1164237" cy="495955"/>
          </a:xfrm>
          <a:prstGeom prst="ellipse">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a-IN" sz="1000" dirty="0"/>
              <a:t>ਬੰਗਲਾਦੇਸ਼ੀ</a:t>
            </a:r>
            <a:endParaRPr lang="en-GB" sz="1000" dirty="0"/>
          </a:p>
        </p:txBody>
      </p:sp>
      <p:sp>
        <p:nvSpPr>
          <p:cNvPr id="134" name="Oval 133">
            <a:extLst>
              <a:ext uri="{FF2B5EF4-FFF2-40B4-BE49-F238E27FC236}">
                <a16:creationId xmlns:a16="http://schemas.microsoft.com/office/drawing/2014/main" id="{CFE10ED3-7DBA-2A4C-A9EC-25C52D960641}"/>
              </a:ext>
            </a:extLst>
          </p:cNvPr>
          <p:cNvSpPr/>
          <p:nvPr/>
        </p:nvSpPr>
        <p:spPr>
          <a:xfrm>
            <a:off x="6252235" y="3811397"/>
            <a:ext cx="1180026" cy="504000"/>
          </a:xfrm>
          <a:prstGeom prst="ellipse">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a-IN" sz="1000" dirty="0"/>
              <a:t>ਭਾਰਤੀ</a:t>
            </a:r>
            <a:endParaRPr lang="en-GB" sz="1000" dirty="0"/>
          </a:p>
        </p:txBody>
      </p:sp>
      <p:sp>
        <p:nvSpPr>
          <p:cNvPr id="135" name="TextBox 134">
            <a:extLst>
              <a:ext uri="{FF2B5EF4-FFF2-40B4-BE49-F238E27FC236}">
                <a16:creationId xmlns:a16="http://schemas.microsoft.com/office/drawing/2014/main" id="{355E3CF4-1B8A-294E-8C5C-05110CDEF067}"/>
              </a:ext>
            </a:extLst>
          </p:cNvPr>
          <p:cNvSpPr txBox="1"/>
          <p:nvPr/>
        </p:nvSpPr>
        <p:spPr>
          <a:xfrm>
            <a:off x="7469174" y="4467237"/>
            <a:ext cx="702523"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45.7%</a:t>
            </a:r>
          </a:p>
        </p:txBody>
      </p:sp>
      <p:sp>
        <p:nvSpPr>
          <p:cNvPr id="136" name="TextBox 135">
            <a:extLst>
              <a:ext uri="{FF2B5EF4-FFF2-40B4-BE49-F238E27FC236}">
                <a16:creationId xmlns:a16="http://schemas.microsoft.com/office/drawing/2014/main" id="{AF5D9B8D-7F60-6440-A8A6-22717C0DE0B4}"/>
              </a:ext>
            </a:extLst>
          </p:cNvPr>
          <p:cNvSpPr txBox="1"/>
          <p:nvPr/>
        </p:nvSpPr>
        <p:spPr>
          <a:xfrm>
            <a:off x="7471618" y="3923057"/>
            <a:ext cx="702523"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52.3%</a:t>
            </a:r>
          </a:p>
        </p:txBody>
      </p:sp>
      <p:sp>
        <p:nvSpPr>
          <p:cNvPr id="145" name="TextBox 144">
            <a:extLst>
              <a:ext uri="{FF2B5EF4-FFF2-40B4-BE49-F238E27FC236}">
                <a16:creationId xmlns:a16="http://schemas.microsoft.com/office/drawing/2014/main" id="{9062A6FE-5E6D-B744-86FE-7B87ED6F718B}"/>
              </a:ext>
            </a:extLst>
          </p:cNvPr>
          <p:cNvSpPr txBox="1"/>
          <p:nvPr/>
        </p:nvSpPr>
        <p:spPr>
          <a:xfrm>
            <a:off x="8354091" y="4457928"/>
            <a:ext cx="702523"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53.0%</a:t>
            </a:r>
          </a:p>
        </p:txBody>
      </p:sp>
      <p:sp>
        <p:nvSpPr>
          <p:cNvPr id="146" name="TextBox 145">
            <a:extLst>
              <a:ext uri="{FF2B5EF4-FFF2-40B4-BE49-F238E27FC236}">
                <a16:creationId xmlns:a16="http://schemas.microsoft.com/office/drawing/2014/main" id="{AD82E390-BE10-BD40-B136-DE9CAB3CB26B}"/>
              </a:ext>
            </a:extLst>
          </p:cNvPr>
          <p:cNvSpPr txBox="1"/>
          <p:nvPr/>
        </p:nvSpPr>
        <p:spPr>
          <a:xfrm>
            <a:off x="8356535" y="3913748"/>
            <a:ext cx="702523"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61.3%</a:t>
            </a:r>
          </a:p>
        </p:txBody>
      </p:sp>
      <p:sp>
        <p:nvSpPr>
          <p:cNvPr id="149" name="TextBox 3">
            <a:extLst>
              <a:ext uri="{FF2B5EF4-FFF2-40B4-BE49-F238E27FC236}">
                <a16:creationId xmlns:a16="http://schemas.microsoft.com/office/drawing/2014/main" id="{655A03F0-0EBC-4E47-9472-14329258170B}"/>
              </a:ext>
            </a:extLst>
          </p:cNvPr>
          <p:cNvSpPr txBox="1"/>
          <p:nvPr/>
        </p:nvSpPr>
        <p:spPr>
          <a:xfrm>
            <a:off x="1868410" y="170770"/>
            <a:ext cx="7995047" cy="474489"/>
          </a:xfrm>
          <a:prstGeom prst="rect">
            <a:avLst/>
          </a:prstGeom>
        </p:spPr>
        <p:txBody>
          <a:bodyPr lIns="0" tIns="0" rIns="0" bIns="0" rtlCol="0" anchor="t">
            <a:spAutoFit/>
          </a:bodyPr>
          <a:lstStyle/>
          <a:p>
            <a:pPr algn="ctr">
              <a:lnSpc>
                <a:spcPts val="3698"/>
              </a:lnSpc>
            </a:pPr>
            <a:r>
              <a:rPr lang="pa-IN" sz="2800" b="1" dirty="0">
                <a:solidFill>
                  <a:srgbClr val="222222"/>
                </a:solidFill>
                <a:latin typeface="Arial" panose="020B0604020202020204" pitchFamily="34" charset="0"/>
                <a:cs typeface="Arial" panose="020B0604020202020204" pitchFamily="34" charset="0"/>
              </a:rPr>
              <a:t>ਭਾਰਤੀ ਭਾਈਚਾਰੇ ਦੀ ਤਸਵੀਰ</a:t>
            </a:r>
            <a:endParaRPr lang="en-US" sz="2800" b="1" dirty="0">
              <a:solidFill>
                <a:srgbClr val="222222"/>
              </a:solidFill>
              <a:latin typeface="Arial" panose="020B0604020202020204" pitchFamily="34" charset="0"/>
              <a:cs typeface="Arial" panose="020B0604020202020204" pitchFamily="34" charset="0"/>
            </a:endParaRPr>
          </a:p>
        </p:txBody>
      </p:sp>
      <p:pic>
        <p:nvPicPr>
          <p:cNvPr id="150" name="Picture 40">
            <a:extLst>
              <a:ext uri="{FF2B5EF4-FFF2-40B4-BE49-F238E27FC236}">
                <a16:creationId xmlns:a16="http://schemas.microsoft.com/office/drawing/2014/main" id="{A3A07EF7-8B48-DA41-B0BF-23D51D95764B}"/>
              </a:ext>
            </a:extLst>
          </p:cNvPr>
          <p:cNvPicPr>
            <a:picLocks noChangeAspect="1"/>
          </p:cNvPicPr>
          <p:nvPr/>
        </p:nvPicPr>
        <p:blipFill>
          <a:blip r:embed="rId25"/>
          <a:srcRect/>
          <a:stretch>
            <a:fillRect/>
          </a:stretch>
        </p:blipFill>
        <p:spPr>
          <a:xfrm>
            <a:off x="11063714" y="35781"/>
            <a:ext cx="1107817" cy="259858"/>
          </a:xfrm>
          <a:prstGeom prst="rect">
            <a:avLst/>
          </a:prstGeom>
        </p:spPr>
      </p:pic>
      <p:sp>
        <p:nvSpPr>
          <p:cNvPr id="90" name="Oval 89">
            <a:extLst>
              <a:ext uri="{FF2B5EF4-FFF2-40B4-BE49-F238E27FC236}">
                <a16:creationId xmlns:a16="http://schemas.microsoft.com/office/drawing/2014/main" id="{8BDF4DC6-E669-914A-A68D-4CA79D3904E0}"/>
              </a:ext>
            </a:extLst>
          </p:cNvPr>
          <p:cNvSpPr/>
          <p:nvPr/>
        </p:nvSpPr>
        <p:spPr>
          <a:xfrm>
            <a:off x="6229781" y="4915806"/>
            <a:ext cx="1180026" cy="504000"/>
          </a:xfrm>
          <a:prstGeom prst="ellipse">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a-IN" sz="1000" dirty="0"/>
              <a:t>ਪਾਕਿਸਤਾਨੀ</a:t>
            </a:r>
            <a:endParaRPr lang="en-GB" sz="1000" dirty="0"/>
          </a:p>
        </p:txBody>
      </p:sp>
      <p:sp>
        <p:nvSpPr>
          <p:cNvPr id="91" name="TextBox 90">
            <a:extLst>
              <a:ext uri="{FF2B5EF4-FFF2-40B4-BE49-F238E27FC236}">
                <a16:creationId xmlns:a16="http://schemas.microsoft.com/office/drawing/2014/main" id="{228C9DCB-463D-4548-BAFF-2EF5BD40586A}"/>
              </a:ext>
            </a:extLst>
          </p:cNvPr>
          <p:cNvSpPr txBox="1"/>
          <p:nvPr/>
        </p:nvSpPr>
        <p:spPr>
          <a:xfrm>
            <a:off x="7486501" y="5027962"/>
            <a:ext cx="702523"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40.8%</a:t>
            </a:r>
          </a:p>
        </p:txBody>
      </p:sp>
      <p:sp>
        <p:nvSpPr>
          <p:cNvPr id="92" name="TextBox 91">
            <a:extLst>
              <a:ext uri="{FF2B5EF4-FFF2-40B4-BE49-F238E27FC236}">
                <a16:creationId xmlns:a16="http://schemas.microsoft.com/office/drawing/2014/main" id="{4424EC45-DDFB-E14F-934F-5DB934A523A0}"/>
              </a:ext>
            </a:extLst>
          </p:cNvPr>
          <p:cNvSpPr txBox="1"/>
          <p:nvPr/>
        </p:nvSpPr>
        <p:spPr>
          <a:xfrm>
            <a:off x="8371418" y="5018653"/>
            <a:ext cx="702523"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55.6%</a:t>
            </a:r>
          </a:p>
        </p:txBody>
      </p:sp>
      <p:sp>
        <p:nvSpPr>
          <p:cNvPr id="93" name="AutoShape 26" descr="Obesity rates of Bangladeshi children" title="Text box">
            <a:extLst>
              <a:ext uri="{FF2B5EF4-FFF2-40B4-BE49-F238E27FC236}">
                <a16:creationId xmlns:a16="http://schemas.microsoft.com/office/drawing/2014/main" id="{FB042CCF-4C9A-644A-8654-6DDC854AA094}"/>
              </a:ext>
              <a:ext uri="{C183D7F6-B498-43B3-948B-1728B52AA6E4}">
                <adec:decorative xmlns:adec="http://schemas.microsoft.com/office/drawing/2017/decorative" val="0"/>
              </a:ext>
            </a:extLst>
          </p:cNvPr>
          <p:cNvSpPr/>
          <p:nvPr/>
        </p:nvSpPr>
        <p:spPr>
          <a:xfrm>
            <a:off x="9246191" y="1976753"/>
            <a:ext cx="2739114" cy="1594215"/>
          </a:xfrm>
          <a:prstGeom prst="rect">
            <a:avLst/>
          </a:prstGeom>
          <a:solidFill>
            <a:srgbClr val="EBEBEB"/>
          </a:solidFill>
        </p:spPr>
      </p:sp>
      <p:sp>
        <p:nvSpPr>
          <p:cNvPr id="94" name="TextBox 93">
            <a:extLst>
              <a:ext uri="{FF2B5EF4-FFF2-40B4-BE49-F238E27FC236}">
                <a16:creationId xmlns:a16="http://schemas.microsoft.com/office/drawing/2014/main" id="{FCAD3D22-C8F8-124A-BDD6-D0E3144817C9}"/>
              </a:ext>
            </a:extLst>
          </p:cNvPr>
          <p:cNvSpPr txBox="1"/>
          <p:nvPr/>
        </p:nvSpPr>
        <p:spPr>
          <a:xfrm>
            <a:off x="9318239" y="2242918"/>
            <a:ext cx="737673" cy="276999"/>
          </a:xfrm>
          <a:prstGeom prst="rect">
            <a:avLst/>
          </a:prstGeom>
          <a:noFill/>
        </p:spPr>
        <p:txBody>
          <a:bodyPr wrap="square" rtlCol="0">
            <a:spAutoFit/>
          </a:bodyPr>
          <a:lstStyle/>
          <a:p>
            <a:r>
              <a:rPr lang="pa-IN" sz="1200" b="1" dirty="0">
                <a:solidFill>
                  <a:srgbClr val="C00000"/>
                </a:solidFill>
                <a:latin typeface="Arial" panose="020B0604020202020204" pitchFamily="34" charset="0"/>
                <a:cs typeface="Arial" panose="020B0604020202020204" pitchFamily="34" charset="0"/>
              </a:rPr>
              <a:t>ਭਾਰਤੀ</a:t>
            </a:r>
            <a:endParaRPr lang="en-GB" sz="1200" b="1" dirty="0">
              <a:solidFill>
                <a:srgbClr val="C00000"/>
              </a:solidFill>
              <a:latin typeface="Arial" panose="020B0604020202020204" pitchFamily="34" charset="0"/>
              <a:cs typeface="Arial" panose="020B0604020202020204" pitchFamily="34" charset="0"/>
            </a:endParaRPr>
          </a:p>
        </p:txBody>
      </p:sp>
      <p:sp>
        <p:nvSpPr>
          <p:cNvPr id="95" name="TextBox 94">
            <a:extLst>
              <a:ext uri="{FF2B5EF4-FFF2-40B4-BE49-F238E27FC236}">
                <a16:creationId xmlns:a16="http://schemas.microsoft.com/office/drawing/2014/main" id="{97DD6260-2C42-1241-8101-EB2543743504}"/>
              </a:ext>
            </a:extLst>
          </p:cNvPr>
          <p:cNvSpPr txBox="1"/>
          <p:nvPr/>
        </p:nvSpPr>
        <p:spPr>
          <a:xfrm>
            <a:off x="10846842" y="2250514"/>
            <a:ext cx="1238250" cy="276999"/>
          </a:xfrm>
          <a:prstGeom prst="rect">
            <a:avLst/>
          </a:prstGeom>
          <a:noFill/>
        </p:spPr>
        <p:txBody>
          <a:bodyPr wrap="square" rtlCol="0">
            <a:spAutoFit/>
          </a:bodyPr>
          <a:lstStyle/>
          <a:p>
            <a:pPr algn="ctr"/>
            <a:r>
              <a:rPr lang="pa-IN" sz="1200" b="1" dirty="0">
                <a:solidFill>
                  <a:srgbClr val="C00000"/>
                </a:solidFill>
                <a:latin typeface="Arial" panose="020B0604020202020204" pitchFamily="34" charset="0"/>
                <a:cs typeface="Arial" panose="020B0604020202020204" pitchFamily="34" charset="0"/>
              </a:rPr>
              <a:t>ਬ੍ਰਿਟਿਸ਼ ਗੋਰੇ</a:t>
            </a:r>
            <a:endParaRPr lang="en-GB" sz="1200" b="1" dirty="0">
              <a:solidFill>
                <a:srgbClr val="C00000"/>
              </a:solidFill>
              <a:latin typeface="Arial" panose="020B0604020202020204" pitchFamily="34" charset="0"/>
              <a:cs typeface="Arial" panose="020B0604020202020204" pitchFamily="34" charset="0"/>
            </a:endParaRPr>
          </a:p>
        </p:txBody>
      </p:sp>
      <p:sp>
        <p:nvSpPr>
          <p:cNvPr id="96" name="Oval 95">
            <a:extLst>
              <a:ext uri="{FF2B5EF4-FFF2-40B4-BE49-F238E27FC236}">
                <a16:creationId xmlns:a16="http://schemas.microsoft.com/office/drawing/2014/main" id="{66D2EF98-5261-7E4F-B2DA-AF2CD262C731}"/>
              </a:ext>
            </a:extLst>
          </p:cNvPr>
          <p:cNvSpPr/>
          <p:nvPr/>
        </p:nvSpPr>
        <p:spPr>
          <a:xfrm>
            <a:off x="9365042" y="2486514"/>
            <a:ext cx="576000" cy="504000"/>
          </a:xfrm>
          <a:prstGeom prst="ellipse">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7%</a:t>
            </a:r>
          </a:p>
        </p:txBody>
      </p:sp>
      <p:sp>
        <p:nvSpPr>
          <p:cNvPr id="97" name="TextBox 96">
            <a:extLst>
              <a:ext uri="{FF2B5EF4-FFF2-40B4-BE49-F238E27FC236}">
                <a16:creationId xmlns:a16="http://schemas.microsoft.com/office/drawing/2014/main" id="{FDC05B2B-37E8-5E4B-9CD4-07E675977B9E}"/>
              </a:ext>
            </a:extLst>
          </p:cNvPr>
          <p:cNvSpPr txBox="1"/>
          <p:nvPr/>
        </p:nvSpPr>
        <p:spPr>
          <a:xfrm>
            <a:off x="10112835" y="2440291"/>
            <a:ext cx="968698" cy="369332"/>
          </a:xfrm>
          <a:prstGeom prst="rect">
            <a:avLst/>
          </a:prstGeom>
          <a:noFill/>
        </p:spPr>
        <p:txBody>
          <a:bodyPr wrap="square" rtlCol="0">
            <a:spAutoFit/>
          </a:bodyPr>
          <a:lstStyle/>
          <a:p>
            <a:pPr algn="ctr"/>
            <a:r>
              <a:rPr lang="en-GB" sz="900" dirty="0">
                <a:latin typeface="Arial" panose="020B0604020202020204" pitchFamily="34" charset="0"/>
                <a:cs typeface="Arial" panose="020B0604020202020204" pitchFamily="34" charset="0"/>
              </a:rPr>
              <a:t> 4-5</a:t>
            </a:r>
            <a:r>
              <a:rPr lang="pa-IN" sz="900" dirty="0">
                <a:latin typeface="Arial" panose="020B0604020202020204" pitchFamily="34" charset="0"/>
                <a:cs typeface="Arial" panose="020B0604020202020204" pitchFamily="34" charset="0"/>
              </a:rPr>
              <a:t> ਸਾਲ ਦੀ ਉਮਰ ਦੇ ਮੋਟੇ ਬੱਚੇ</a:t>
            </a:r>
            <a:endParaRPr lang="en-GB" sz="900" dirty="0">
              <a:latin typeface="Arial" panose="020B0604020202020204" pitchFamily="34" charset="0"/>
              <a:cs typeface="Arial" panose="020B0604020202020204" pitchFamily="34" charset="0"/>
            </a:endParaRPr>
          </a:p>
        </p:txBody>
      </p:sp>
      <p:sp>
        <p:nvSpPr>
          <p:cNvPr id="98" name="Oval 97">
            <a:extLst>
              <a:ext uri="{FF2B5EF4-FFF2-40B4-BE49-F238E27FC236}">
                <a16:creationId xmlns:a16="http://schemas.microsoft.com/office/drawing/2014/main" id="{CE6E20F4-A685-7B41-BA6F-ECC63A916D32}"/>
              </a:ext>
            </a:extLst>
          </p:cNvPr>
          <p:cNvSpPr/>
          <p:nvPr/>
        </p:nvSpPr>
        <p:spPr>
          <a:xfrm>
            <a:off x="11282571" y="2500937"/>
            <a:ext cx="576000" cy="504000"/>
          </a:xfrm>
          <a:prstGeom prst="ellipse">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t>10%</a:t>
            </a:r>
          </a:p>
        </p:txBody>
      </p:sp>
      <p:sp>
        <p:nvSpPr>
          <p:cNvPr id="101" name="TextBox 100">
            <a:extLst>
              <a:ext uri="{FF2B5EF4-FFF2-40B4-BE49-F238E27FC236}">
                <a16:creationId xmlns:a16="http://schemas.microsoft.com/office/drawing/2014/main" id="{CD44DE1E-948B-D441-9628-5229537DDAA8}"/>
              </a:ext>
            </a:extLst>
          </p:cNvPr>
          <p:cNvSpPr txBox="1"/>
          <p:nvPr/>
        </p:nvSpPr>
        <p:spPr>
          <a:xfrm>
            <a:off x="10190925" y="3005406"/>
            <a:ext cx="812519" cy="507831"/>
          </a:xfrm>
          <a:prstGeom prst="rect">
            <a:avLst/>
          </a:prstGeom>
          <a:noFill/>
        </p:spPr>
        <p:txBody>
          <a:bodyPr wrap="square" rtlCol="0">
            <a:spAutoFit/>
          </a:bodyPr>
          <a:lstStyle/>
          <a:p>
            <a:pPr algn="ctr"/>
            <a:r>
              <a:rPr lang="pa-IN" sz="900" dirty="0">
                <a:latin typeface="Arial" panose="020B0604020202020204" pitchFamily="34" charset="0"/>
                <a:cs typeface="Arial" panose="020B0604020202020204" pitchFamily="34" charset="0"/>
              </a:rPr>
              <a:t>10</a:t>
            </a:r>
            <a:r>
              <a:rPr lang="en-GB" sz="900" dirty="0">
                <a:latin typeface="Arial" panose="020B0604020202020204" pitchFamily="34" charset="0"/>
                <a:cs typeface="Arial" panose="020B0604020202020204" pitchFamily="34" charset="0"/>
              </a:rPr>
              <a:t>-</a:t>
            </a:r>
            <a:r>
              <a:rPr lang="pa-IN" sz="900" dirty="0">
                <a:latin typeface="Arial" panose="020B0604020202020204" pitchFamily="34" charset="0"/>
                <a:cs typeface="Arial" panose="020B0604020202020204" pitchFamily="34" charset="0"/>
              </a:rPr>
              <a:t>11 ਸਾਲ ਦੀ ਉਮਰ ਦੇ ਮੋਟੇ ਬੱਚੇ</a:t>
            </a:r>
            <a:endParaRPr lang="en-GB" sz="900" dirty="0">
              <a:latin typeface="Arial" panose="020B0604020202020204" pitchFamily="34" charset="0"/>
              <a:cs typeface="Arial" panose="020B0604020202020204" pitchFamily="34" charset="0"/>
            </a:endParaRPr>
          </a:p>
        </p:txBody>
      </p:sp>
      <p:sp>
        <p:nvSpPr>
          <p:cNvPr id="102" name="Oval 101">
            <a:extLst>
              <a:ext uri="{FF2B5EF4-FFF2-40B4-BE49-F238E27FC236}">
                <a16:creationId xmlns:a16="http://schemas.microsoft.com/office/drawing/2014/main" id="{2F67A49E-8E9E-8F42-8BC7-616FD6B372AD}"/>
              </a:ext>
            </a:extLst>
          </p:cNvPr>
          <p:cNvSpPr/>
          <p:nvPr/>
        </p:nvSpPr>
        <p:spPr>
          <a:xfrm>
            <a:off x="9352215" y="3039060"/>
            <a:ext cx="576000" cy="504000"/>
          </a:xfrm>
          <a:prstGeom prst="ellipse">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22%</a:t>
            </a:r>
          </a:p>
        </p:txBody>
      </p:sp>
      <p:sp>
        <p:nvSpPr>
          <p:cNvPr id="103" name="Oval 102">
            <a:extLst>
              <a:ext uri="{FF2B5EF4-FFF2-40B4-BE49-F238E27FC236}">
                <a16:creationId xmlns:a16="http://schemas.microsoft.com/office/drawing/2014/main" id="{0EA5E8F7-E9E0-5248-9DF8-CF4F34B114D2}"/>
              </a:ext>
            </a:extLst>
          </p:cNvPr>
          <p:cNvSpPr/>
          <p:nvPr/>
        </p:nvSpPr>
        <p:spPr>
          <a:xfrm>
            <a:off x="11282571" y="3046382"/>
            <a:ext cx="576000" cy="504000"/>
          </a:xfrm>
          <a:prstGeom prst="ellipse">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t>19%</a:t>
            </a:r>
          </a:p>
        </p:txBody>
      </p:sp>
      <p:sp>
        <p:nvSpPr>
          <p:cNvPr id="104" name="TextBox 103">
            <a:extLst>
              <a:ext uri="{FF2B5EF4-FFF2-40B4-BE49-F238E27FC236}">
                <a16:creationId xmlns:a16="http://schemas.microsoft.com/office/drawing/2014/main" id="{9B994F91-5397-DA41-B3DA-FAD1360A6E44}"/>
              </a:ext>
            </a:extLst>
          </p:cNvPr>
          <p:cNvSpPr txBox="1"/>
          <p:nvPr/>
        </p:nvSpPr>
        <p:spPr>
          <a:xfrm>
            <a:off x="9928215" y="2015219"/>
            <a:ext cx="1324606" cy="338554"/>
          </a:xfrm>
          <a:prstGeom prst="rect">
            <a:avLst/>
          </a:prstGeom>
          <a:noFill/>
        </p:spPr>
        <p:txBody>
          <a:bodyPr wrap="square" rtlCol="0">
            <a:spAutoFit/>
          </a:bodyPr>
          <a:lstStyle/>
          <a:p>
            <a:pPr algn="ctr"/>
            <a:r>
              <a:rPr lang="pa-IN" sz="1600" b="1" dirty="0">
                <a:solidFill>
                  <a:srgbClr val="C00000"/>
                </a:solidFill>
                <a:latin typeface="Arial" panose="020B0604020202020204" pitchFamily="34" charset="0"/>
                <a:cs typeface="Arial" panose="020B0604020202020204" pitchFamily="34" charset="0"/>
              </a:rPr>
              <a:t>ਮੋਟਾਪਾ</a:t>
            </a:r>
            <a:endParaRPr lang="en-GB" sz="1600" b="1" dirty="0">
              <a:solidFill>
                <a:srgbClr val="C00000"/>
              </a:solidFill>
              <a:latin typeface="Arial" panose="020B0604020202020204" pitchFamily="34" charset="0"/>
              <a:cs typeface="Arial" panose="020B0604020202020204" pitchFamily="34" charset="0"/>
            </a:endParaRPr>
          </a:p>
        </p:txBody>
      </p:sp>
      <p:sp>
        <p:nvSpPr>
          <p:cNvPr id="105" name="TextBox 41">
            <a:extLst>
              <a:ext uri="{FF2B5EF4-FFF2-40B4-BE49-F238E27FC236}">
                <a16:creationId xmlns:a16="http://schemas.microsoft.com/office/drawing/2014/main" id="{907ADFED-7628-FC47-A67D-80F99EF94818}"/>
              </a:ext>
            </a:extLst>
          </p:cNvPr>
          <p:cNvSpPr txBox="1"/>
          <p:nvPr/>
        </p:nvSpPr>
        <p:spPr>
          <a:xfrm>
            <a:off x="9749003" y="332700"/>
            <a:ext cx="2241352" cy="127984"/>
          </a:xfrm>
          <a:prstGeom prst="rect">
            <a:avLst/>
          </a:prstGeom>
        </p:spPr>
        <p:txBody>
          <a:bodyPr lIns="0" tIns="0" rIns="0" bIns="0" rtlCol="0" anchor="t">
            <a:spAutoFit/>
          </a:bodyPr>
          <a:lstStyle/>
          <a:p>
            <a:pPr algn="r">
              <a:lnSpc>
                <a:spcPts val="1056"/>
              </a:lnSpc>
            </a:pPr>
            <a:r>
              <a:rPr lang="en-US" sz="656" dirty="0">
                <a:solidFill>
                  <a:srgbClr val="222222"/>
                </a:solidFill>
                <a:latin typeface="Arimo"/>
              </a:rPr>
              <a:t>Public Health, April 2022</a:t>
            </a:r>
          </a:p>
        </p:txBody>
      </p:sp>
      <p:sp>
        <p:nvSpPr>
          <p:cNvPr id="106" name="AutoShape 18" descr="Smoking rates of Bangladeshis compared to other ethnicities " title="Text box">
            <a:extLst>
              <a:ext uri="{FF2B5EF4-FFF2-40B4-BE49-F238E27FC236}">
                <a16:creationId xmlns:a16="http://schemas.microsoft.com/office/drawing/2014/main" id="{E9A3146A-C27C-49A4-B7F1-94D960B91DEC}"/>
              </a:ext>
              <a:ext uri="{C183D7F6-B498-43B3-948B-1728B52AA6E4}">
                <adec:decorative xmlns:adec="http://schemas.microsoft.com/office/drawing/2017/decorative" val="0"/>
              </a:ext>
            </a:extLst>
          </p:cNvPr>
          <p:cNvSpPr/>
          <p:nvPr/>
        </p:nvSpPr>
        <p:spPr>
          <a:xfrm>
            <a:off x="265908" y="5989734"/>
            <a:ext cx="2858900" cy="748185"/>
          </a:xfrm>
          <a:prstGeom prst="rect">
            <a:avLst/>
          </a:prstGeom>
          <a:solidFill>
            <a:srgbClr val="DCDCDC"/>
          </a:solidFill>
        </p:spPr>
      </p:sp>
      <p:sp>
        <p:nvSpPr>
          <p:cNvPr id="107" name="TextBox 106">
            <a:extLst>
              <a:ext uri="{FF2B5EF4-FFF2-40B4-BE49-F238E27FC236}">
                <a16:creationId xmlns:a16="http://schemas.microsoft.com/office/drawing/2014/main" id="{8F49B52F-8A22-4897-87A8-9F8175C371FC}"/>
              </a:ext>
            </a:extLst>
          </p:cNvPr>
          <p:cNvSpPr txBox="1"/>
          <p:nvPr/>
        </p:nvSpPr>
        <p:spPr>
          <a:xfrm>
            <a:off x="289253" y="6050778"/>
            <a:ext cx="2874678" cy="646331"/>
          </a:xfrm>
          <a:prstGeom prst="rect">
            <a:avLst/>
          </a:prstGeom>
          <a:noFill/>
        </p:spPr>
        <p:txBody>
          <a:bodyPr wrap="square" lIns="91440" tIns="45720" rIns="91440" bIns="45720" rtlCol="0" anchor="t">
            <a:spAutoFit/>
          </a:bodyPr>
          <a:lstStyle/>
          <a:p>
            <a:pPr lvl="0" algn="ctr"/>
            <a:r>
              <a:rPr lang="pa-IN" sz="900" dirty="0">
                <a:latin typeface="Arial" panose="020B0604020202020204" pitchFamily="34" charset="0"/>
                <a:cs typeface="Arial" panose="020B0604020202020204" pitchFamily="34" charset="0"/>
              </a:rPr>
              <a:t>ਬਹੁਤ ਘੱਟ ਅਜਿਹੇ ਭਾਰਤੀ ਮੂਲ ਦੇ ਲੋਕ ਹਨ ਜਿਹੜੇ ਧੂੰਆਂ ਰਹਿਤ </a:t>
            </a:r>
            <a:r>
              <a:rPr lang="en-GB" sz="900" dirty="0">
                <a:latin typeface="Arial" panose="020B0604020202020204" pitchFamily="34" charset="0"/>
                <a:cs typeface="Arial" panose="020B0604020202020204" pitchFamily="34" charset="0"/>
              </a:rPr>
              <a:t>(</a:t>
            </a:r>
            <a:r>
              <a:rPr lang="en-GB" sz="900" dirty="0" err="1">
                <a:latin typeface="Arial" panose="020B0604020202020204" pitchFamily="34" charset="0"/>
                <a:cs typeface="Arial" panose="020B0604020202020204" pitchFamily="34" charset="0"/>
              </a:rPr>
              <a:t>SLT</a:t>
            </a:r>
            <a:r>
              <a:rPr lang="en-GB" sz="900" dirty="0">
                <a:latin typeface="Arial" panose="020B0604020202020204" pitchFamily="34" charset="0"/>
                <a:cs typeface="Arial" panose="020B0604020202020204" pitchFamily="34" charset="0"/>
              </a:rPr>
              <a:t>)</a:t>
            </a:r>
            <a:r>
              <a:rPr lang="pa-IN" sz="900" dirty="0">
                <a:latin typeface="Arial" panose="020B0604020202020204" pitchFamily="34" charset="0"/>
                <a:cs typeface="Arial" panose="020B0604020202020204" pitchFamily="34" charset="0"/>
              </a:rPr>
              <a:t> ਤੰਬਾਕੂ ਦੀ ਵਰਤੋਂ ਕਰਦੇ ਹਨ, ਜਿਨ੍ਹਾਂ ਵਿੱਚ ਬਹੁਤੇ ਅਜਿਹੇ ਮਰਦ ਹਨ ਜਿਨ੍ਹਾਂ ਨੇ ਇਸ ਦੀ ਕਦੀ ਵੀ ਵਰਤੋਂ ਨਹੀਂ ਕੀਤੀ, ਜਾਂ </a:t>
            </a:r>
          </a:p>
          <a:p>
            <a:pPr lvl="0" algn="ctr"/>
            <a:r>
              <a:rPr lang="pa-IN" sz="900" dirty="0">
                <a:latin typeface="Arial" panose="020B0604020202020204" pitchFamily="34" charset="0"/>
                <a:cs typeface="Arial" panose="020B0604020202020204" pitchFamily="34" charset="0"/>
              </a:rPr>
              <a:t>ਲਗਾਤਾਰ ਵਰਤੋਂ ਕੀਤੀ ਹੋਵੇ।</a:t>
            </a:r>
            <a:endParaRPr lang="en-GB" sz="900" dirty="0">
              <a:latin typeface="Arial" panose="020B0604020202020204" pitchFamily="34" charset="0"/>
              <a:cs typeface="Arial" panose="020B0604020202020204" pitchFamily="34" charset="0"/>
            </a:endParaRPr>
          </a:p>
        </p:txBody>
      </p:sp>
      <p:sp>
        <p:nvSpPr>
          <p:cNvPr id="108" name="AutoShape 26" descr="Diet of Bangladeshis " title="Text box">
            <a:extLst>
              <a:ext uri="{FF2B5EF4-FFF2-40B4-BE49-F238E27FC236}">
                <a16:creationId xmlns:a16="http://schemas.microsoft.com/office/drawing/2014/main" id="{8F27F4F9-0A53-4C52-AA42-9297148512E5}"/>
              </a:ext>
              <a:ext uri="{C183D7F6-B498-43B3-948B-1728B52AA6E4}">
                <adec:decorative xmlns:adec="http://schemas.microsoft.com/office/drawing/2017/decorative" val="0"/>
              </a:ext>
            </a:extLst>
          </p:cNvPr>
          <p:cNvSpPr/>
          <p:nvPr/>
        </p:nvSpPr>
        <p:spPr>
          <a:xfrm>
            <a:off x="4706032" y="5259972"/>
            <a:ext cx="1354168" cy="1476351"/>
          </a:xfrm>
          <a:prstGeom prst="rect">
            <a:avLst/>
          </a:prstGeom>
          <a:solidFill>
            <a:srgbClr val="EBEBEB"/>
          </a:solidFill>
        </p:spPr>
      </p:sp>
      <p:sp>
        <p:nvSpPr>
          <p:cNvPr id="109" name="TextBox 108">
            <a:extLst>
              <a:ext uri="{FF2B5EF4-FFF2-40B4-BE49-F238E27FC236}">
                <a16:creationId xmlns:a16="http://schemas.microsoft.com/office/drawing/2014/main" id="{2AB14432-D1C2-457E-957C-0878F0F4C5AD}"/>
              </a:ext>
            </a:extLst>
          </p:cNvPr>
          <p:cNvSpPr txBox="1"/>
          <p:nvPr/>
        </p:nvSpPr>
        <p:spPr>
          <a:xfrm>
            <a:off x="4703888" y="5430525"/>
            <a:ext cx="1348464" cy="1200329"/>
          </a:xfrm>
          <a:prstGeom prst="rect">
            <a:avLst/>
          </a:prstGeom>
          <a:noFill/>
        </p:spPr>
        <p:txBody>
          <a:bodyPr wrap="square" rtlCol="0">
            <a:spAutoFit/>
          </a:bodyPr>
          <a:lstStyle/>
          <a:p>
            <a:pPr algn="ctr"/>
            <a:r>
              <a:rPr lang="pa-IN" sz="900" dirty="0">
                <a:latin typeface="Arial" panose="020B0604020202020204" pitchFamily="34" charset="0"/>
                <a:cs typeface="Arial" panose="020B0604020202020204" pitchFamily="34" charset="0"/>
              </a:rPr>
              <a:t>ਇਸ ਨੇ ਇਹ ਵੀ ਪਤਾ ਲਾਇਆ ਹੈ ਕਿ ਆਮ ਜਨਤਾ ਵਿੱਚ ਉਮਰ ਦੇ ਲਿਹਾਜ ਨਾਲ ਫਲ ਅਤੇ ਸਬਜ਼ੀਆਂ ਖਾਣ ਦੀ ਆਦਤ ਮਰਦਾਂ ਵਿੱਚ ਵੱਧ ਜਾਂਦੀ ਹੈ। ਇਹ ਆਦਤ ਜ਼ਿਆਦਾ ਭਾਰਤੀ ਮਰਦਾਂ ਵਿੱਚ ਨੋਟ ਕੀਤੀ ਗਈ ਹੈ।</a:t>
            </a:r>
            <a:endParaRPr lang="en-GB" sz="900" dirty="0">
              <a:latin typeface="Arial" panose="020B0604020202020204" pitchFamily="34" charset="0"/>
              <a:cs typeface="Arial" panose="020B0604020202020204" pitchFamily="34" charset="0"/>
            </a:endParaRPr>
          </a:p>
        </p:txBody>
      </p:sp>
      <p:sp>
        <p:nvSpPr>
          <p:cNvPr id="111" name="AutoShape 5" descr="Physical inactivity of Bangladeshis compared to other ethnicites " title="Text box">
            <a:extLst>
              <a:ext uri="{FF2B5EF4-FFF2-40B4-BE49-F238E27FC236}">
                <a16:creationId xmlns:a16="http://schemas.microsoft.com/office/drawing/2014/main" id="{FDF63369-4A2E-45EC-91BE-C78F1B492747}"/>
              </a:ext>
              <a:ext uri="{C183D7F6-B498-43B3-948B-1728B52AA6E4}">
                <adec:decorative xmlns:adec="http://schemas.microsoft.com/office/drawing/2017/decorative" val="0"/>
              </a:ext>
            </a:extLst>
          </p:cNvPr>
          <p:cNvSpPr/>
          <p:nvPr/>
        </p:nvSpPr>
        <p:spPr>
          <a:xfrm>
            <a:off x="6229250" y="5575081"/>
            <a:ext cx="2939514" cy="1161242"/>
          </a:xfrm>
          <a:prstGeom prst="rect">
            <a:avLst/>
          </a:prstGeom>
          <a:solidFill>
            <a:srgbClr val="DCDCDC"/>
          </a:solidFill>
        </p:spPr>
        <p:txBody>
          <a:bodyPr/>
          <a:lstStyle/>
          <a:p>
            <a:endParaRPr lang="en-GB" sz="1688" dirty="0"/>
          </a:p>
        </p:txBody>
      </p:sp>
      <p:sp>
        <p:nvSpPr>
          <p:cNvPr id="112" name="TextBox 111">
            <a:extLst>
              <a:ext uri="{FF2B5EF4-FFF2-40B4-BE49-F238E27FC236}">
                <a16:creationId xmlns:a16="http://schemas.microsoft.com/office/drawing/2014/main" id="{D50AF516-B030-46E1-BAFF-9A2A11482D79}"/>
              </a:ext>
            </a:extLst>
          </p:cNvPr>
          <p:cNvSpPr txBox="1"/>
          <p:nvPr/>
        </p:nvSpPr>
        <p:spPr>
          <a:xfrm>
            <a:off x="6166190" y="5841479"/>
            <a:ext cx="3080001" cy="784830"/>
          </a:xfrm>
          <a:prstGeom prst="rect">
            <a:avLst/>
          </a:prstGeom>
          <a:noFill/>
        </p:spPr>
        <p:txBody>
          <a:bodyPr wrap="square" rtlCol="0">
            <a:spAutoFit/>
          </a:bodyPr>
          <a:lstStyle/>
          <a:p>
            <a:pPr lvl="0" algn="ctr"/>
            <a:r>
              <a:rPr lang="pa-IN" sz="900" dirty="0">
                <a:latin typeface="Arial" panose="020B0604020202020204" pitchFamily="34" charset="0"/>
                <a:cs typeface="Arial" panose="020B0604020202020204" pitchFamily="34" charset="0"/>
              </a:rPr>
              <a:t>ਕੇਵਲ ਇੱਕ ਖੋਜ ਨੇ ਹੀ ਐਕਸੈਲੋਮੀਟਰ ਵਰਤ ਕੇ ਭਾਰਤੀ, ਪਾਕਿਸਤਾਨੀ ਅਤੇ ਬੰਗਲਾਦੇਸ਼ੀ ਗੁਰੱਪਾਂ ਦੀ ਅਲੱਗ ਅਲੱਗ ਪਰਖ ਕੀਤੀ ਹੈ। ਇਸ ਖੋਜ ਵਿੱਚ ਬੰਗਲਾਦੇਸ਼ੀ ਸਮੂਹ ਸਭ ਤੋਂ ਘੱਟ ਸਰਗਰਮ ਪਾਇਆ ਗਿਆ। ਭਾਰਤੀ ਸਮੂਹ ਸਭ ਤੋਂ ਵੱਧ ਸਰਗਰਮ ਪਾਏ ਗਏ (30% ਦੇ ਮੁਕਾਬਲੇ 4</a:t>
            </a:r>
            <a:r>
              <a:rPr lang="en-GB" sz="900" dirty="0">
                <a:latin typeface="Arial" panose="020B0604020202020204" pitchFamily="34" charset="0"/>
                <a:cs typeface="Arial" panose="020B0604020202020204" pitchFamily="34" charset="0"/>
              </a:rPr>
              <a:t>0%,</a:t>
            </a:r>
            <a:r>
              <a:rPr lang="pa-IN" sz="900" dirty="0">
                <a:latin typeface="Arial" panose="020B0604020202020204" pitchFamily="34" charset="0"/>
                <a:cs typeface="Arial" panose="020B0604020202020204" pitchFamily="34" charset="0"/>
              </a:rPr>
              <a:t> ਕਰਮਵਾਰ, ਪ੍ਰਸਤਾਵਤ ਸਰੀਰਕ ਸਰਗਰਮੀਆਂ ਪੂਰਾ ਕਰਦੇ ਹੋਏ)</a:t>
            </a:r>
            <a:r>
              <a:rPr lang="en-GB" sz="900" dirty="0">
                <a:latin typeface="Arial" panose="020B0604020202020204" pitchFamily="34" charset="0"/>
                <a:cs typeface="Arial" panose="020B0604020202020204" pitchFamily="34" charset="0"/>
              </a:rPr>
              <a:t> </a:t>
            </a:r>
          </a:p>
        </p:txBody>
      </p:sp>
      <p:sp>
        <p:nvSpPr>
          <p:cNvPr id="113" name="TextBox 112">
            <a:extLst>
              <a:ext uri="{FF2B5EF4-FFF2-40B4-BE49-F238E27FC236}">
                <a16:creationId xmlns:a16="http://schemas.microsoft.com/office/drawing/2014/main" id="{340DB2B7-3B8E-4E62-8825-9DC184FA25F3}"/>
              </a:ext>
            </a:extLst>
          </p:cNvPr>
          <p:cNvSpPr txBox="1"/>
          <p:nvPr/>
        </p:nvSpPr>
        <p:spPr>
          <a:xfrm>
            <a:off x="6332057" y="5538247"/>
            <a:ext cx="2815921" cy="338554"/>
          </a:xfrm>
          <a:prstGeom prst="rect">
            <a:avLst/>
          </a:prstGeom>
          <a:noFill/>
        </p:spPr>
        <p:txBody>
          <a:bodyPr wrap="square" rtlCol="0">
            <a:spAutoFit/>
          </a:bodyPr>
          <a:lstStyle/>
          <a:p>
            <a:pPr algn="ctr"/>
            <a:r>
              <a:rPr lang="pa-IN" sz="1600" b="1" dirty="0">
                <a:solidFill>
                  <a:srgbClr val="C00000"/>
                </a:solidFill>
                <a:latin typeface="Arial" panose="020B0604020202020204" pitchFamily="34" charset="0"/>
                <a:cs typeface="Arial" panose="020B0604020202020204" pitchFamily="34" charset="0"/>
              </a:rPr>
              <a:t>ਸਰਗਰਮੀ ਜਾਣਕਾਰੀ</a:t>
            </a:r>
            <a:endParaRPr lang="en-GB" sz="1600" b="1"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82512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AutoShape 20" descr="Cancer screening rates of Bangladeshis versus other ethnic groups" title="Text box">
            <a:extLst>
              <a:ext uri="{FF2B5EF4-FFF2-40B4-BE49-F238E27FC236}">
                <a16:creationId xmlns:a16="http://schemas.microsoft.com/office/drawing/2014/main" id="{C9C198B7-EBB0-4597-9013-59F27A2414C4}"/>
              </a:ext>
              <a:ext uri="{C183D7F6-B498-43B3-948B-1728B52AA6E4}">
                <adec:decorative xmlns:adec="http://schemas.microsoft.com/office/drawing/2017/decorative" val="0"/>
              </a:ext>
            </a:extLst>
          </p:cNvPr>
          <p:cNvSpPr/>
          <p:nvPr/>
        </p:nvSpPr>
        <p:spPr>
          <a:xfrm>
            <a:off x="3249744" y="3659832"/>
            <a:ext cx="1340183" cy="905270"/>
          </a:xfrm>
          <a:prstGeom prst="rect">
            <a:avLst/>
          </a:prstGeom>
          <a:solidFill>
            <a:srgbClr val="EBEBEB"/>
          </a:solidFill>
        </p:spPr>
      </p:sp>
      <p:sp>
        <p:nvSpPr>
          <p:cNvPr id="119" name="AutoShape 21" descr="End of life care preferences of Bangladeshis in Oldham" title="Text box">
            <a:extLst>
              <a:ext uri="{FF2B5EF4-FFF2-40B4-BE49-F238E27FC236}">
                <a16:creationId xmlns:a16="http://schemas.microsoft.com/office/drawing/2014/main" id="{D58F826A-3E5A-4206-8F31-A2F9E6468ED8}"/>
              </a:ext>
              <a:ext uri="{C183D7F6-B498-43B3-948B-1728B52AA6E4}">
                <adec:decorative xmlns:adec="http://schemas.microsoft.com/office/drawing/2017/decorative" val="0"/>
              </a:ext>
            </a:extLst>
          </p:cNvPr>
          <p:cNvSpPr/>
          <p:nvPr/>
        </p:nvSpPr>
        <p:spPr>
          <a:xfrm>
            <a:off x="9170679" y="2679262"/>
            <a:ext cx="2652573" cy="1226565"/>
          </a:xfrm>
          <a:prstGeom prst="rect">
            <a:avLst/>
          </a:prstGeom>
          <a:solidFill>
            <a:srgbClr val="EBEBEB"/>
          </a:solidFill>
        </p:spPr>
      </p:sp>
      <p:sp>
        <p:nvSpPr>
          <p:cNvPr id="118" name="AutoShape 5" descr="Cancer rates of Bangladeshis compared to White people" title="Text box ">
            <a:extLst>
              <a:ext uri="{FF2B5EF4-FFF2-40B4-BE49-F238E27FC236}">
                <a16:creationId xmlns:a16="http://schemas.microsoft.com/office/drawing/2014/main" id="{6CFD7A4F-7000-4E35-B953-A511850DA3E3}"/>
              </a:ext>
              <a:ext uri="{C183D7F6-B498-43B3-948B-1728B52AA6E4}">
                <adec:decorative xmlns:adec="http://schemas.microsoft.com/office/drawing/2017/decorative" val="0"/>
              </a:ext>
            </a:extLst>
          </p:cNvPr>
          <p:cNvSpPr/>
          <p:nvPr/>
        </p:nvSpPr>
        <p:spPr>
          <a:xfrm>
            <a:off x="6276414" y="3817607"/>
            <a:ext cx="2772533" cy="1572009"/>
          </a:xfrm>
          <a:prstGeom prst="rect">
            <a:avLst/>
          </a:prstGeom>
          <a:solidFill>
            <a:srgbClr val="DCDCDC"/>
          </a:solidFill>
        </p:spPr>
        <p:txBody>
          <a:bodyPr/>
          <a:lstStyle/>
          <a:p>
            <a:endParaRPr lang="en-GB"/>
          </a:p>
        </p:txBody>
      </p:sp>
      <p:sp>
        <p:nvSpPr>
          <p:cNvPr id="117" name="AutoShape 21" descr="Dementia care in Bangladeshis" title="Text box">
            <a:extLst>
              <a:ext uri="{FF2B5EF4-FFF2-40B4-BE49-F238E27FC236}">
                <a16:creationId xmlns:a16="http://schemas.microsoft.com/office/drawing/2014/main" id="{A0FF277E-2E8B-47EB-B5C5-055952CAB2B8}"/>
              </a:ext>
              <a:ext uri="{C183D7F6-B498-43B3-948B-1728B52AA6E4}">
                <adec:decorative xmlns:adec="http://schemas.microsoft.com/office/drawing/2017/decorative" val="0"/>
              </a:ext>
            </a:extLst>
          </p:cNvPr>
          <p:cNvSpPr/>
          <p:nvPr/>
        </p:nvSpPr>
        <p:spPr>
          <a:xfrm>
            <a:off x="9161978" y="1101799"/>
            <a:ext cx="2661274" cy="1500948"/>
          </a:xfrm>
          <a:prstGeom prst="rect">
            <a:avLst/>
          </a:prstGeom>
          <a:solidFill>
            <a:srgbClr val="EBEBEB"/>
          </a:solidFill>
        </p:spPr>
      </p:sp>
      <p:sp>
        <p:nvSpPr>
          <p:cNvPr id="115" name="AutoShape 21" descr="Tuberculosis rates of Bangladeshis compared to other ethnic groups " title="Text box">
            <a:extLst>
              <a:ext uri="{FF2B5EF4-FFF2-40B4-BE49-F238E27FC236}">
                <a16:creationId xmlns:a16="http://schemas.microsoft.com/office/drawing/2014/main" id="{9543C978-5858-4422-B583-85CCA8494A14}"/>
              </a:ext>
              <a:ext uri="{C183D7F6-B498-43B3-948B-1728B52AA6E4}">
                <adec:decorative xmlns:adec="http://schemas.microsoft.com/office/drawing/2017/decorative" val="0"/>
              </a:ext>
            </a:extLst>
          </p:cNvPr>
          <p:cNvSpPr/>
          <p:nvPr/>
        </p:nvSpPr>
        <p:spPr>
          <a:xfrm>
            <a:off x="3258618" y="5742159"/>
            <a:ext cx="2896027" cy="1003897"/>
          </a:xfrm>
          <a:prstGeom prst="rect">
            <a:avLst/>
          </a:prstGeom>
          <a:solidFill>
            <a:srgbClr val="EBEBEB"/>
          </a:solidFill>
        </p:spPr>
      </p:sp>
      <p:sp>
        <p:nvSpPr>
          <p:cNvPr id="109" name="AutoShape 5" descr="Employment rates of Bangladeshis" title="Text box">
            <a:extLst>
              <a:ext uri="{FF2B5EF4-FFF2-40B4-BE49-F238E27FC236}">
                <a16:creationId xmlns:a16="http://schemas.microsoft.com/office/drawing/2014/main" id="{D8446339-C926-48C9-B73D-49E256E08012}"/>
              </a:ext>
              <a:ext uri="{C183D7F6-B498-43B3-948B-1728B52AA6E4}">
                <adec:decorative xmlns:adec="http://schemas.microsoft.com/office/drawing/2017/decorative" val="0"/>
              </a:ext>
            </a:extLst>
          </p:cNvPr>
          <p:cNvSpPr/>
          <p:nvPr/>
        </p:nvSpPr>
        <p:spPr>
          <a:xfrm>
            <a:off x="245754" y="5742159"/>
            <a:ext cx="2901403" cy="1000755"/>
          </a:xfrm>
          <a:prstGeom prst="rect">
            <a:avLst/>
          </a:prstGeom>
          <a:solidFill>
            <a:srgbClr val="DCDCDC"/>
          </a:solidFill>
        </p:spPr>
      </p:sp>
      <p:sp>
        <p:nvSpPr>
          <p:cNvPr id="29" name="AutoShape 29"/>
          <p:cNvSpPr/>
          <p:nvPr/>
        </p:nvSpPr>
        <p:spPr>
          <a:xfrm>
            <a:off x="271396" y="777076"/>
            <a:ext cx="2880000" cy="266625"/>
          </a:xfrm>
          <a:prstGeom prst="rect">
            <a:avLst/>
          </a:prstGeom>
          <a:solidFill>
            <a:srgbClr val="C91B00"/>
          </a:solidFill>
        </p:spPr>
        <p:txBody>
          <a:bodyPr/>
          <a:lstStyle/>
          <a:p>
            <a:pPr algn="ctr"/>
            <a:r>
              <a:rPr lang="pa-IN" sz="1000" b="1" dirty="0">
                <a:solidFill>
                  <a:schemeClr val="bg1"/>
                </a:solidFill>
                <a:latin typeface="Arial" panose="020B0604020202020204" pitchFamily="34" charset="0"/>
                <a:cs typeface="Arial" panose="020B0604020202020204" pitchFamily="34" charset="0"/>
              </a:rPr>
              <a:t>ਚੰਗਾ ਕੰਮਕਾਰ ਅਤੇ ਚੰਗੀ ਵਿੱਦਿਆ</a:t>
            </a:r>
            <a:endParaRPr lang="en-GB" sz="1000" b="1" dirty="0">
              <a:solidFill>
                <a:schemeClr val="bg1"/>
              </a:solidFill>
              <a:latin typeface="Arial" panose="020B0604020202020204" pitchFamily="34" charset="0"/>
              <a:cs typeface="Arial" panose="020B0604020202020204" pitchFamily="34" charset="0"/>
            </a:endParaRPr>
          </a:p>
        </p:txBody>
      </p:sp>
      <p:sp>
        <p:nvSpPr>
          <p:cNvPr id="30" name="AutoShape 30"/>
          <p:cNvSpPr/>
          <p:nvPr/>
        </p:nvSpPr>
        <p:spPr>
          <a:xfrm>
            <a:off x="3263888" y="773077"/>
            <a:ext cx="2880000" cy="267890"/>
          </a:xfrm>
          <a:prstGeom prst="rect">
            <a:avLst/>
          </a:prstGeom>
          <a:solidFill>
            <a:srgbClr val="C91B00"/>
          </a:solidFill>
        </p:spPr>
        <p:txBody>
          <a:bodyPr/>
          <a:lstStyle/>
          <a:p>
            <a:pPr algn="ctr"/>
            <a:r>
              <a:rPr lang="pa-IN" sz="1000" b="1" dirty="0">
                <a:solidFill>
                  <a:schemeClr val="bg1"/>
                </a:solidFill>
                <a:latin typeface="Arial" panose="020B0604020202020204" pitchFamily="34" charset="0"/>
                <a:cs typeface="Arial" panose="020B0604020202020204" pitchFamily="34" charset="0"/>
              </a:rPr>
              <a:t>ਬੀਮਾਰੀ ਤੋਂ ਬਚਾਓ ਕਰਨਾ ਅਤੇ ਬੀਮਾਰੀ ਲੱਭਣਾ</a:t>
            </a:r>
            <a:endParaRPr lang="en-GB" sz="1000" b="1" dirty="0">
              <a:solidFill>
                <a:schemeClr val="bg1"/>
              </a:solidFill>
              <a:latin typeface="Arial" panose="020B0604020202020204" pitchFamily="34" charset="0"/>
              <a:cs typeface="Arial" panose="020B0604020202020204" pitchFamily="34" charset="0"/>
            </a:endParaRPr>
          </a:p>
        </p:txBody>
      </p:sp>
      <p:sp>
        <p:nvSpPr>
          <p:cNvPr id="31" name="AutoShape 31"/>
          <p:cNvSpPr/>
          <p:nvPr/>
        </p:nvSpPr>
        <p:spPr>
          <a:xfrm>
            <a:off x="6256380" y="777309"/>
            <a:ext cx="5580000" cy="267890"/>
          </a:xfrm>
          <a:prstGeom prst="rect">
            <a:avLst/>
          </a:prstGeom>
          <a:solidFill>
            <a:srgbClr val="C91B00"/>
          </a:solidFill>
        </p:spPr>
        <p:txBody>
          <a:bodyPr/>
          <a:lstStyle/>
          <a:p>
            <a:pPr algn="ctr"/>
            <a:r>
              <a:rPr lang="pa-IN" sz="1000" b="1" dirty="0">
                <a:solidFill>
                  <a:schemeClr val="bg1"/>
                </a:solidFill>
                <a:latin typeface="Arial" panose="020B0604020202020204" pitchFamily="34" charset="0"/>
                <a:cs typeface="Arial" panose="020B0604020202020204" pitchFamily="34" charset="0"/>
              </a:rPr>
              <a:t>ਲੰਬੀ ਉਮਰ ਅਤੇ ਚੰਗੀ ਮੌਤ</a:t>
            </a:r>
            <a:endParaRPr lang="en-GB" sz="1000" b="1" dirty="0">
              <a:solidFill>
                <a:schemeClr val="bg1"/>
              </a:solidFill>
              <a:latin typeface="Arial" panose="020B0604020202020204" pitchFamily="34" charset="0"/>
              <a:cs typeface="Arial" panose="020B0604020202020204" pitchFamily="34" charset="0"/>
            </a:endParaRPr>
          </a:p>
        </p:txBody>
      </p:sp>
      <p:sp>
        <p:nvSpPr>
          <p:cNvPr id="206" name="AutoShape 20" descr="Cancer screening rates of Bangladeshis versus other ethnic groups" title="Text box">
            <a:extLst>
              <a:ext uri="{FF2B5EF4-FFF2-40B4-BE49-F238E27FC236}">
                <a16:creationId xmlns:a16="http://schemas.microsoft.com/office/drawing/2014/main" id="{D5317164-6854-44AF-B6F1-C345921FED68}"/>
              </a:ext>
              <a:ext uri="{C183D7F6-B498-43B3-948B-1728B52AA6E4}">
                <adec:decorative xmlns:adec="http://schemas.microsoft.com/office/drawing/2017/decorative" val="0"/>
              </a:ext>
            </a:extLst>
          </p:cNvPr>
          <p:cNvSpPr/>
          <p:nvPr/>
        </p:nvSpPr>
        <p:spPr>
          <a:xfrm>
            <a:off x="3251192" y="1100420"/>
            <a:ext cx="2904313" cy="2475027"/>
          </a:xfrm>
          <a:prstGeom prst="rect">
            <a:avLst/>
          </a:prstGeom>
          <a:solidFill>
            <a:srgbClr val="EBEBEB"/>
          </a:solidFill>
        </p:spPr>
      </p:sp>
      <p:grpSp>
        <p:nvGrpSpPr>
          <p:cNvPr id="243" name="Group 4">
            <a:extLst>
              <a:ext uri="{FF2B5EF4-FFF2-40B4-BE49-F238E27FC236}">
                <a16:creationId xmlns:a16="http://schemas.microsoft.com/office/drawing/2014/main" id="{57DC167B-A414-47E8-8388-D8FFEBD9F5F2}"/>
              </a:ext>
              <a:ext uri="{C183D7F6-B498-43B3-948B-1728B52AA6E4}">
                <adec:decorative xmlns:adec="http://schemas.microsoft.com/office/drawing/2017/decorative" val="1"/>
              </a:ext>
            </a:extLst>
          </p:cNvPr>
          <p:cNvGrpSpPr/>
          <p:nvPr/>
        </p:nvGrpSpPr>
        <p:grpSpPr>
          <a:xfrm>
            <a:off x="6271444" y="1100421"/>
            <a:ext cx="2769371" cy="2634698"/>
            <a:chOff x="0" y="1"/>
            <a:chExt cx="2019979" cy="2330361"/>
          </a:xfrm>
        </p:grpSpPr>
        <p:sp>
          <p:nvSpPr>
            <p:cNvPr id="245" name="AutoShape 5">
              <a:extLst>
                <a:ext uri="{FF2B5EF4-FFF2-40B4-BE49-F238E27FC236}">
                  <a16:creationId xmlns:a16="http://schemas.microsoft.com/office/drawing/2014/main" id="{5F104CFD-81E3-46BE-838D-63D313084F97}"/>
                </a:ext>
              </a:extLst>
            </p:cNvPr>
            <p:cNvSpPr/>
            <p:nvPr/>
          </p:nvSpPr>
          <p:spPr>
            <a:xfrm>
              <a:off x="0" y="1"/>
              <a:ext cx="2019300" cy="960747"/>
            </a:xfrm>
            <a:prstGeom prst="rect">
              <a:avLst/>
            </a:prstGeom>
            <a:solidFill>
              <a:srgbClr val="DCDCDC"/>
            </a:solidFill>
          </p:spPr>
        </p:sp>
        <p:sp>
          <p:nvSpPr>
            <p:cNvPr id="246" name="AutoShape 6">
              <a:extLst>
                <a:ext uri="{FF2B5EF4-FFF2-40B4-BE49-F238E27FC236}">
                  <a16:creationId xmlns:a16="http://schemas.microsoft.com/office/drawing/2014/main" id="{2927050F-004A-4013-BBD1-434C4E406FB5}"/>
                </a:ext>
              </a:extLst>
            </p:cNvPr>
            <p:cNvSpPr/>
            <p:nvPr/>
          </p:nvSpPr>
          <p:spPr>
            <a:xfrm>
              <a:off x="679" y="1028020"/>
              <a:ext cx="2019300" cy="1302342"/>
            </a:xfrm>
            <a:prstGeom prst="rect">
              <a:avLst/>
            </a:prstGeom>
            <a:solidFill>
              <a:srgbClr val="DCDCDC"/>
            </a:solidFill>
          </p:spPr>
          <p:txBody>
            <a:bodyPr/>
            <a:lstStyle/>
            <a:p>
              <a:endParaRPr lang="en-GB"/>
            </a:p>
          </p:txBody>
        </p:sp>
      </p:grpSp>
      <p:sp>
        <p:nvSpPr>
          <p:cNvPr id="282" name="AutoShape 8" descr="Access to health care issues in Bangladeshis" title="Text box">
            <a:extLst>
              <a:ext uri="{FF2B5EF4-FFF2-40B4-BE49-F238E27FC236}">
                <a16:creationId xmlns:a16="http://schemas.microsoft.com/office/drawing/2014/main" id="{5C984EBC-581F-4339-95F9-4D6FBB282262}"/>
              </a:ext>
              <a:ext uri="{C183D7F6-B498-43B3-948B-1728B52AA6E4}">
                <adec:decorative xmlns:adec="http://schemas.microsoft.com/office/drawing/2017/decorative" val="0"/>
              </a:ext>
            </a:extLst>
          </p:cNvPr>
          <p:cNvSpPr/>
          <p:nvPr/>
        </p:nvSpPr>
        <p:spPr>
          <a:xfrm>
            <a:off x="9171457" y="3974929"/>
            <a:ext cx="2651795" cy="1615663"/>
          </a:xfrm>
          <a:prstGeom prst="rect">
            <a:avLst/>
          </a:prstGeom>
          <a:solidFill>
            <a:srgbClr val="EBEBEB"/>
          </a:solidFill>
        </p:spPr>
      </p:sp>
      <p:sp>
        <p:nvSpPr>
          <p:cNvPr id="108" name="AutoShape 5" descr="COPD research in Bangladeshis" title="Text box ">
            <a:extLst>
              <a:ext uri="{FF2B5EF4-FFF2-40B4-BE49-F238E27FC236}">
                <a16:creationId xmlns:a16="http://schemas.microsoft.com/office/drawing/2014/main" id="{CD987A94-75A3-4EDA-8595-33E5214FF295}"/>
              </a:ext>
              <a:ext uri="{C183D7F6-B498-43B3-948B-1728B52AA6E4}">
                <adec:decorative xmlns:adec="http://schemas.microsoft.com/office/drawing/2017/decorative" val="0"/>
              </a:ext>
            </a:extLst>
          </p:cNvPr>
          <p:cNvSpPr/>
          <p:nvPr/>
        </p:nvSpPr>
        <p:spPr>
          <a:xfrm>
            <a:off x="6277155" y="5471402"/>
            <a:ext cx="2768400" cy="1283883"/>
          </a:xfrm>
          <a:prstGeom prst="rect">
            <a:avLst/>
          </a:prstGeom>
          <a:solidFill>
            <a:srgbClr val="DCDCDC"/>
          </a:solidFill>
        </p:spPr>
        <p:txBody>
          <a:bodyPr/>
          <a:lstStyle/>
          <a:p>
            <a:pPr algn="ctr"/>
            <a:endParaRPr lang="en-GB" sz="900">
              <a:latin typeface="Arial" panose="020B0604020202020204" pitchFamily="34" charset="0"/>
              <a:cs typeface="Arial" panose="020B0604020202020204" pitchFamily="34" charset="0"/>
            </a:endParaRPr>
          </a:p>
        </p:txBody>
      </p:sp>
      <p:sp>
        <p:nvSpPr>
          <p:cNvPr id="120" name="AutoShape 5" descr="Level 5 qualification rates of Bangladeshis versus national averages" title="Text box">
            <a:extLst>
              <a:ext uri="{FF2B5EF4-FFF2-40B4-BE49-F238E27FC236}">
                <a16:creationId xmlns:a16="http://schemas.microsoft.com/office/drawing/2014/main" id="{269C17D5-44FC-4D20-98B7-E8F3CC188313}"/>
              </a:ext>
              <a:ext uri="{C183D7F6-B498-43B3-948B-1728B52AA6E4}">
                <adec:decorative xmlns:adec="http://schemas.microsoft.com/office/drawing/2017/decorative" val="0"/>
              </a:ext>
            </a:extLst>
          </p:cNvPr>
          <p:cNvSpPr/>
          <p:nvPr/>
        </p:nvSpPr>
        <p:spPr>
          <a:xfrm>
            <a:off x="267157" y="1101798"/>
            <a:ext cx="2880000" cy="1301280"/>
          </a:xfrm>
          <a:prstGeom prst="rect">
            <a:avLst/>
          </a:prstGeom>
          <a:solidFill>
            <a:srgbClr val="DCDCDC"/>
          </a:solidFill>
        </p:spPr>
      </p:sp>
      <p:pic>
        <p:nvPicPr>
          <p:cNvPr id="5" name="Graphic 4" descr="Graduation cap">
            <a:extLst>
              <a:ext uri="{FF2B5EF4-FFF2-40B4-BE49-F238E27FC236}">
                <a16:creationId xmlns:a16="http://schemas.microsoft.com/office/drawing/2014/main" id="{1CC0938B-995C-42EC-8EAA-4DFDCB48ED56}"/>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436410" y="982519"/>
            <a:ext cx="432000" cy="432000"/>
          </a:xfrm>
          <a:prstGeom prst="rect">
            <a:avLst/>
          </a:prstGeom>
        </p:spPr>
      </p:pic>
      <p:sp>
        <p:nvSpPr>
          <p:cNvPr id="6" name="TextBox 5">
            <a:extLst>
              <a:ext uri="{FF2B5EF4-FFF2-40B4-BE49-F238E27FC236}">
                <a16:creationId xmlns:a16="http://schemas.microsoft.com/office/drawing/2014/main" id="{B86CD207-52E2-4AF4-AC04-2A9DC05E9F20}"/>
              </a:ext>
            </a:extLst>
          </p:cNvPr>
          <p:cNvSpPr txBox="1"/>
          <p:nvPr/>
        </p:nvSpPr>
        <p:spPr>
          <a:xfrm>
            <a:off x="328398" y="1279123"/>
            <a:ext cx="2782672" cy="1246495"/>
          </a:xfrm>
          <a:prstGeom prst="rect">
            <a:avLst/>
          </a:prstGeom>
          <a:noFill/>
        </p:spPr>
        <p:txBody>
          <a:bodyPr wrap="square" rtlCol="0">
            <a:spAutoFit/>
          </a:bodyPr>
          <a:lstStyle/>
          <a:p>
            <a:pPr lvl="0" algn="ctr"/>
            <a:r>
              <a:rPr lang="pa-IN" sz="900" dirty="0">
                <a:latin typeface="Arial" panose="020B0604020202020204" pitchFamily="34" charset="0"/>
                <a:cs typeface="Arial" panose="020B0604020202020204" pitchFamily="34" charset="0"/>
              </a:rPr>
              <a:t>ਸਾਰੀਆਂ ‘ਕੀ ਸਟੇਜਾਂ’ ਉੱਤੇ, ਭਾਰਤੀ ਮੂਲ ਦੇ ਬੱਚਿਆਂ ਦੀਆਂ ਪ੍ਰਾਪਤੀਆਂ </a:t>
            </a:r>
            <a:r>
              <a:rPr lang="pa-IN" sz="900" b="1" dirty="0">
                <a:latin typeface="Arial" panose="020B0604020202020204" pitchFamily="34" charset="0"/>
                <a:cs typeface="Arial" panose="020B0604020202020204" pitchFamily="34" charset="0"/>
              </a:rPr>
              <a:t>ਰਾਸ਼ਟਰੀ ਔਸਤ ਤੋਂ ਉੱਪਰ ਸਨ</a:t>
            </a:r>
            <a:r>
              <a:rPr lang="en-GB" sz="900" b="1" dirty="0">
                <a:latin typeface="Arial" panose="020B0604020202020204" pitchFamily="34" charset="0"/>
                <a:cs typeface="Arial" panose="020B0604020202020204" pitchFamily="34" charset="0"/>
              </a:rPr>
              <a:t> </a:t>
            </a:r>
            <a:r>
              <a:rPr lang="en-GB" sz="900" dirty="0">
                <a:latin typeface="Arial" panose="020B0604020202020204" pitchFamily="34" charset="0"/>
                <a:cs typeface="Arial" panose="020B0604020202020204" pitchFamily="34" charset="0"/>
              </a:rPr>
              <a:t>– </a:t>
            </a:r>
            <a:r>
              <a:rPr lang="pa-IN" sz="900" dirty="0">
                <a:latin typeface="Arial" panose="020B0604020202020204" pitchFamily="34" charset="0"/>
                <a:cs typeface="Arial" panose="020B0604020202020204" pitchFamily="34" charset="0"/>
              </a:rPr>
              <a:t>ਪ੍ਰਾਇਮਰੀ ਸਿੱਖਿਆ ਵਿੱਚ </a:t>
            </a:r>
            <a:r>
              <a:rPr lang="en-GB" sz="1050" b="1" dirty="0">
                <a:solidFill>
                  <a:srgbClr val="BB151C"/>
                </a:solidFill>
                <a:latin typeface="Arial" panose="020B0604020202020204" pitchFamily="34" charset="0"/>
                <a:cs typeface="Arial" panose="020B0604020202020204" pitchFamily="34" charset="0"/>
              </a:rPr>
              <a:t>76% </a:t>
            </a:r>
            <a:r>
              <a:rPr lang="pa-IN" sz="900" dirty="0">
                <a:latin typeface="Arial" panose="020B0604020202020204" pitchFamily="34" charset="0"/>
                <a:cs typeface="Arial" panose="020B0604020202020204" pitchFamily="34" charset="0"/>
              </a:rPr>
              <a:t>ਬੱਚਿਆਂ ਨੇ ‘ਕੀ ਸਟੇਜ 2’ ਦੇ ਉਮੀਦ ਕੀਤੇ ਗਏ ਪੜ੍ਹਨ, ਲਿਖਣ ਅਤੇ ਗਣਿਤ ਦੇ ਦਰਜੇ ਹਾਸਲ ਕੀਤੇ</a:t>
            </a:r>
            <a:r>
              <a:rPr lang="en-GB" sz="900" dirty="0">
                <a:latin typeface="Arial" panose="020B0604020202020204" pitchFamily="34" charset="0"/>
                <a:cs typeface="Arial" panose="020B0604020202020204" pitchFamily="34" charset="0"/>
              </a:rPr>
              <a:t> – </a:t>
            </a:r>
            <a:r>
              <a:rPr lang="pa-IN" sz="900" dirty="0">
                <a:latin typeface="Arial" panose="020B0604020202020204" pitchFamily="34" charset="0"/>
                <a:cs typeface="Arial" panose="020B0604020202020204" pitchFamily="34" charset="0"/>
              </a:rPr>
              <a:t>ਸਾਰੇ ਘੱਟ ਗਿਣਤੀ ਕੌਮਾਂ ਦੇ ਸਮੂਹਾਂ ਵਿੱਚੋਂ ਇਹ ਦੂਸਰੇ ਨੰਬਰ ਦਾ ਵੱਡਾ ਅਨੁਪਾਤ ਸੀ।  ਸੈਕੰਡਰੀ ਐਜੂਕੇਸ਼ਨ ਵਿੱਚ ਭਾਰਤੀ ਮੂਲ ਦੇ </a:t>
            </a:r>
            <a:r>
              <a:rPr lang="en-GB" sz="1050" b="1" dirty="0">
                <a:solidFill>
                  <a:srgbClr val="BB151C"/>
                </a:solidFill>
                <a:latin typeface="Arial" panose="020B0604020202020204" pitchFamily="34" charset="0"/>
                <a:cs typeface="Arial" panose="020B0604020202020204" pitchFamily="34" charset="0"/>
              </a:rPr>
              <a:t>62% </a:t>
            </a:r>
            <a:r>
              <a:rPr lang="pa-IN" sz="900" dirty="0">
                <a:latin typeface="Arial" panose="020B0604020202020204" pitchFamily="34" charset="0"/>
                <a:cs typeface="Arial" panose="020B0604020202020204" pitchFamily="34" charset="0"/>
              </a:rPr>
              <a:t>ਬੱਚਿਆਂ ਨੇ ਇੰਗਲਿਸ਼ ਅਤੇ ਗਣਿਤ </a:t>
            </a:r>
            <a:r>
              <a:rPr lang="en-GB" sz="900" dirty="0">
                <a:latin typeface="Arial" panose="020B0604020202020204" pitchFamily="34" charset="0"/>
                <a:cs typeface="Arial" panose="020B0604020202020204" pitchFamily="34" charset="0"/>
              </a:rPr>
              <a:t>GCSE</a:t>
            </a:r>
            <a:r>
              <a:rPr lang="pa-IN" sz="900" dirty="0">
                <a:latin typeface="Arial" panose="020B0604020202020204" pitchFamily="34" charset="0"/>
                <a:cs typeface="Arial" panose="020B0604020202020204" pitchFamily="34" charset="0"/>
              </a:rPr>
              <a:t> ਵਿੱਚ ‘ਸਟਰੌਂਗ ਪਾਸ’ ਦੇ ਦਰਜੇ ਹਾਸਲ ਕੀਤੇ।</a:t>
            </a:r>
            <a:endParaRPr lang="en-GB" sz="900" dirty="0">
              <a:latin typeface="Arial" panose="020B0604020202020204" pitchFamily="34" charset="0"/>
              <a:cs typeface="Arial" panose="020B0604020202020204" pitchFamily="34" charset="0"/>
            </a:endParaRPr>
          </a:p>
        </p:txBody>
      </p:sp>
      <p:sp>
        <p:nvSpPr>
          <p:cNvPr id="32" name="AutoShape 5" descr="Rates of 'no qualification'" title="Text box">
            <a:extLst>
              <a:ext uri="{FF2B5EF4-FFF2-40B4-BE49-F238E27FC236}">
                <a16:creationId xmlns:a16="http://schemas.microsoft.com/office/drawing/2014/main" id="{B52FF13C-6C67-4460-9350-1741D431D35E}"/>
              </a:ext>
              <a:ext uri="{C183D7F6-B498-43B3-948B-1728B52AA6E4}">
                <adec:decorative xmlns:adec="http://schemas.microsoft.com/office/drawing/2017/decorative" val="0"/>
              </a:ext>
            </a:extLst>
          </p:cNvPr>
          <p:cNvSpPr/>
          <p:nvPr/>
        </p:nvSpPr>
        <p:spPr>
          <a:xfrm>
            <a:off x="260628" y="2469601"/>
            <a:ext cx="2886349" cy="837163"/>
          </a:xfrm>
          <a:prstGeom prst="rect">
            <a:avLst/>
          </a:prstGeom>
          <a:solidFill>
            <a:srgbClr val="DCDCDC"/>
          </a:solidFill>
        </p:spPr>
      </p:sp>
      <p:sp>
        <p:nvSpPr>
          <p:cNvPr id="33" name="TextBox 32">
            <a:extLst>
              <a:ext uri="{FF2B5EF4-FFF2-40B4-BE49-F238E27FC236}">
                <a16:creationId xmlns:a16="http://schemas.microsoft.com/office/drawing/2014/main" id="{32582978-52E5-4B74-B628-78E913D83D0D}"/>
              </a:ext>
            </a:extLst>
          </p:cNvPr>
          <p:cNvSpPr txBox="1"/>
          <p:nvPr/>
        </p:nvSpPr>
        <p:spPr>
          <a:xfrm>
            <a:off x="1945690" y="2454743"/>
            <a:ext cx="1216300" cy="646331"/>
          </a:xfrm>
          <a:prstGeom prst="rect">
            <a:avLst/>
          </a:prstGeom>
          <a:noFill/>
        </p:spPr>
        <p:txBody>
          <a:bodyPr wrap="square" rtlCol="0">
            <a:spAutoFit/>
          </a:bodyPr>
          <a:lstStyle/>
          <a:p>
            <a:pPr algn="ctr"/>
            <a:r>
              <a:rPr lang="en-GB" sz="1200" b="1" dirty="0">
                <a:solidFill>
                  <a:srgbClr val="C00000"/>
                </a:solidFill>
                <a:latin typeface="Arial" panose="020B0604020202020204" pitchFamily="34" charset="0"/>
                <a:cs typeface="Arial" panose="020B0604020202020204" pitchFamily="34" charset="0"/>
              </a:rPr>
              <a:t>96% </a:t>
            </a:r>
            <a:r>
              <a:rPr lang="pa-IN" sz="1200" b="1" dirty="0">
                <a:solidFill>
                  <a:srgbClr val="C00000"/>
                </a:solidFill>
                <a:latin typeface="Arial" panose="020B0604020202020204" pitchFamily="34" charset="0"/>
                <a:cs typeface="Arial" panose="020B0604020202020204" pitchFamily="34" charset="0"/>
              </a:rPr>
              <a:t>ਉਚੇਰੀ ਵਿੱਦਿਆ </a:t>
            </a:r>
          </a:p>
          <a:p>
            <a:pPr algn="ctr"/>
            <a:r>
              <a:rPr lang="pa-IN" sz="1200" b="1" dirty="0">
                <a:solidFill>
                  <a:srgbClr val="C00000"/>
                </a:solidFill>
                <a:latin typeface="Arial" panose="020B0604020202020204" pitchFamily="34" charset="0"/>
                <a:cs typeface="Arial" panose="020B0604020202020204" pitchFamily="34" charset="0"/>
              </a:rPr>
              <a:t>ਵਿੱਚ</a:t>
            </a:r>
            <a:endParaRPr lang="en-GB" sz="1200" b="1" dirty="0">
              <a:solidFill>
                <a:srgbClr val="C00000"/>
              </a:solidFill>
              <a:latin typeface="Arial" panose="020B0604020202020204" pitchFamily="34" charset="0"/>
              <a:cs typeface="Arial" panose="020B0604020202020204" pitchFamily="34" charset="0"/>
            </a:endParaRPr>
          </a:p>
        </p:txBody>
      </p:sp>
      <p:pic>
        <p:nvPicPr>
          <p:cNvPr id="8" name="Graphic 7" descr="Diploma roll">
            <a:extLst>
              <a:ext uri="{FF2B5EF4-FFF2-40B4-BE49-F238E27FC236}">
                <a16:creationId xmlns:a16="http://schemas.microsoft.com/office/drawing/2014/main" id="{0B8A8B12-54C5-4A41-AF6B-BC624CE9E1F1}"/>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367280" y="2961206"/>
            <a:ext cx="432000" cy="434925"/>
          </a:xfrm>
          <a:prstGeom prst="rect">
            <a:avLst/>
          </a:prstGeom>
        </p:spPr>
      </p:pic>
      <p:sp>
        <p:nvSpPr>
          <p:cNvPr id="36" name="TextBox 35">
            <a:extLst>
              <a:ext uri="{FF2B5EF4-FFF2-40B4-BE49-F238E27FC236}">
                <a16:creationId xmlns:a16="http://schemas.microsoft.com/office/drawing/2014/main" id="{BF0B142F-BACF-43B1-BD73-044F219D1063}"/>
              </a:ext>
            </a:extLst>
          </p:cNvPr>
          <p:cNvSpPr txBox="1"/>
          <p:nvPr/>
        </p:nvSpPr>
        <p:spPr>
          <a:xfrm>
            <a:off x="346635" y="2488089"/>
            <a:ext cx="1848774" cy="646331"/>
          </a:xfrm>
          <a:prstGeom prst="rect">
            <a:avLst/>
          </a:prstGeom>
          <a:noFill/>
        </p:spPr>
        <p:txBody>
          <a:bodyPr wrap="square" rtlCol="0">
            <a:spAutoFit/>
          </a:bodyPr>
          <a:lstStyle/>
          <a:p>
            <a:r>
              <a:rPr lang="pa-IN" sz="900" dirty="0">
                <a:latin typeface="Arial" panose="020B0604020202020204" pitchFamily="34" charset="0"/>
                <a:cs typeface="Arial" panose="020B0604020202020204" pitchFamily="34" charset="0"/>
              </a:rPr>
              <a:t>ਭਾਰਤੀ ਮੂਲ ਦੇ ਬੱਚੇ ਸਾਰੀਆਂ ‘ਕੀ ਸਟੇਜਾਂ’ ਰਾਸ਼ਟਰੀ ਔਸਤ ਪ੍ਰਾਪਤੀਆਂ ਤੋਂ ਅੱਗੇ ਸਨ, ਅਤੇ</a:t>
            </a:r>
            <a:r>
              <a:rPr lang="en-GB" sz="900" dirty="0">
                <a:latin typeface="Arial" panose="020B0604020202020204" pitchFamily="34" charset="0"/>
                <a:cs typeface="Arial" panose="020B0604020202020204" pitchFamily="34" charset="0"/>
              </a:rPr>
              <a:t> 96% </a:t>
            </a:r>
            <a:r>
              <a:rPr lang="pa-IN" sz="900" dirty="0">
                <a:latin typeface="Arial" panose="020B0604020202020204" pitchFamily="34" charset="0"/>
                <a:cs typeface="Arial" panose="020B0604020202020204" pitchFamily="34" charset="0"/>
              </a:rPr>
              <a:t>ਭਾਰਤੀ ਮੂਲ ਦੇ ਬੱਚੇ ਉਚੇਰੀ ਵਿੱਦਿਆ ਪ੍ਰਾਪਤ ਕਰਨ ਲਈ ਗਏ।</a:t>
            </a:r>
            <a:endParaRPr lang="en-GB" sz="900" dirty="0">
              <a:latin typeface="Arial" panose="020B0604020202020204" pitchFamily="34" charset="0"/>
              <a:cs typeface="Arial" panose="020B0604020202020204" pitchFamily="34" charset="0"/>
            </a:endParaRPr>
          </a:p>
        </p:txBody>
      </p:sp>
      <p:sp>
        <p:nvSpPr>
          <p:cNvPr id="37" name="AutoShape 5" descr="Economic activity of Bangladeshis versus Birmingham averages" title="Text box">
            <a:extLst>
              <a:ext uri="{FF2B5EF4-FFF2-40B4-BE49-F238E27FC236}">
                <a16:creationId xmlns:a16="http://schemas.microsoft.com/office/drawing/2014/main" id="{CDF3FD95-3A46-411E-B468-4D4B55D05C6A}"/>
              </a:ext>
              <a:ext uri="{C183D7F6-B498-43B3-948B-1728B52AA6E4}">
                <adec:decorative xmlns:adec="http://schemas.microsoft.com/office/drawing/2017/decorative" val="0"/>
              </a:ext>
            </a:extLst>
          </p:cNvPr>
          <p:cNvSpPr/>
          <p:nvPr/>
        </p:nvSpPr>
        <p:spPr>
          <a:xfrm>
            <a:off x="244719" y="3389335"/>
            <a:ext cx="2901403" cy="1197254"/>
          </a:xfrm>
          <a:prstGeom prst="rect">
            <a:avLst/>
          </a:prstGeom>
          <a:solidFill>
            <a:srgbClr val="DCDCDC"/>
          </a:solidFill>
        </p:spPr>
      </p:sp>
      <p:sp>
        <p:nvSpPr>
          <p:cNvPr id="38" name="TextBox 37">
            <a:extLst>
              <a:ext uri="{FF2B5EF4-FFF2-40B4-BE49-F238E27FC236}">
                <a16:creationId xmlns:a16="http://schemas.microsoft.com/office/drawing/2014/main" id="{28315840-1FCC-49AC-A105-E3A38519D5F7}"/>
              </a:ext>
            </a:extLst>
          </p:cNvPr>
          <p:cNvSpPr txBox="1"/>
          <p:nvPr/>
        </p:nvSpPr>
        <p:spPr>
          <a:xfrm>
            <a:off x="402407" y="3726361"/>
            <a:ext cx="1144696" cy="646331"/>
          </a:xfrm>
          <a:prstGeom prst="rect">
            <a:avLst/>
          </a:prstGeom>
          <a:noFill/>
        </p:spPr>
        <p:txBody>
          <a:bodyPr wrap="square" rtlCol="0">
            <a:spAutoFit/>
          </a:bodyPr>
          <a:lstStyle/>
          <a:p>
            <a:pPr algn="ctr"/>
            <a:r>
              <a:rPr lang="en-GB" sz="900" dirty="0">
                <a:latin typeface="Arial" panose="020B0604020202020204" pitchFamily="34" charset="0"/>
                <a:cs typeface="Arial" panose="020B0604020202020204" pitchFamily="34" charset="0"/>
              </a:rPr>
              <a:t>79% </a:t>
            </a:r>
            <a:r>
              <a:rPr lang="pa-IN" sz="900" dirty="0">
                <a:latin typeface="Arial" panose="020B0604020202020204" pitchFamily="34" charset="0"/>
                <a:cs typeface="Arial" panose="020B0604020202020204" pitchFamily="34" charset="0"/>
              </a:rPr>
              <a:t>ਭਾਰਤੀ ਮਰਦ ਅਤੇ </a:t>
            </a:r>
            <a:r>
              <a:rPr lang="en-GB" sz="900" dirty="0">
                <a:latin typeface="Arial" panose="020B0604020202020204" pitchFamily="34" charset="0"/>
                <a:cs typeface="Arial" panose="020B0604020202020204" pitchFamily="34" charset="0"/>
              </a:rPr>
              <a:t>67% </a:t>
            </a:r>
            <a:r>
              <a:rPr lang="pa-IN" sz="900" dirty="0">
                <a:latin typeface="Arial" panose="020B0604020202020204" pitchFamily="34" charset="0"/>
                <a:cs typeface="Arial" panose="020B0604020202020204" pitchFamily="34" charset="0"/>
              </a:rPr>
              <a:t>ਔਰਤਾਂ ਕਮਾਈ ਕਰ ਰਹੀਆਂ ਹਨ।</a:t>
            </a:r>
            <a:endParaRPr lang="en-GB" sz="900" dirty="0">
              <a:latin typeface="Arial" panose="020B0604020202020204" pitchFamily="34" charset="0"/>
              <a:cs typeface="Arial" panose="020B0604020202020204" pitchFamily="34" charset="0"/>
            </a:endParaRPr>
          </a:p>
        </p:txBody>
      </p:sp>
      <p:sp>
        <p:nvSpPr>
          <p:cNvPr id="39" name="TextBox 38">
            <a:extLst>
              <a:ext uri="{FF2B5EF4-FFF2-40B4-BE49-F238E27FC236}">
                <a16:creationId xmlns:a16="http://schemas.microsoft.com/office/drawing/2014/main" id="{9EA569E9-5A69-461B-ABCA-45EE4217D90A}"/>
              </a:ext>
            </a:extLst>
          </p:cNvPr>
          <p:cNvSpPr txBox="1"/>
          <p:nvPr/>
        </p:nvSpPr>
        <p:spPr>
          <a:xfrm>
            <a:off x="711081" y="3377355"/>
            <a:ext cx="2011660"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a-IN" sz="1600" b="1" dirty="0">
                <a:solidFill>
                  <a:srgbClr val="C00000"/>
                </a:solidFill>
                <a:latin typeface="Arial" panose="020B0604020202020204" pitchFamily="34" charset="0"/>
                <a:cs typeface="Arial" panose="020B0604020202020204" pitchFamily="34" charset="0"/>
              </a:rPr>
              <a:t>ਮਾਇਕ ਸਰਗਰਮੀ</a:t>
            </a:r>
            <a:endParaRPr kumimoji="0" lang="en-GB" sz="1600" b="1"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endParaRPr>
          </a:p>
        </p:txBody>
      </p:sp>
      <p:sp>
        <p:nvSpPr>
          <p:cNvPr id="42" name="TextBox 41">
            <a:extLst>
              <a:ext uri="{FF2B5EF4-FFF2-40B4-BE49-F238E27FC236}">
                <a16:creationId xmlns:a16="http://schemas.microsoft.com/office/drawing/2014/main" id="{5AEE36FF-4D4E-4B6E-B645-00835212DF91}"/>
              </a:ext>
            </a:extLst>
          </p:cNvPr>
          <p:cNvSpPr txBox="1"/>
          <p:nvPr/>
        </p:nvSpPr>
        <p:spPr>
          <a:xfrm>
            <a:off x="1725973" y="3691655"/>
            <a:ext cx="594071"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dirty="0">
                <a:solidFill>
                  <a:srgbClr val="C00000"/>
                </a:solidFill>
                <a:latin typeface="Arial" panose="020B0604020202020204" pitchFamily="34" charset="0"/>
                <a:cs typeface="Arial" panose="020B0604020202020204" pitchFamily="34" charset="0"/>
              </a:rPr>
              <a:t>79%</a:t>
            </a:r>
            <a:endParaRPr kumimoji="0" lang="en-GB" sz="1400" b="1"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endParaRPr>
          </a:p>
        </p:txBody>
      </p:sp>
      <p:sp>
        <p:nvSpPr>
          <p:cNvPr id="47" name="AutoShape 5" descr="Overcrowding rates of Bangladeshis" title="Text box">
            <a:extLst>
              <a:ext uri="{FF2B5EF4-FFF2-40B4-BE49-F238E27FC236}">
                <a16:creationId xmlns:a16="http://schemas.microsoft.com/office/drawing/2014/main" id="{A93A69AC-A446-4B2B-A1ED-A4EA2C79C141}"/>
              </a:ext>
              <a:ext uri="{C183D7F6-B498-43B3-948B-1728B52AA6E4}">
                <adec:decorative xmlns:adec="http://schemas.microsoft.com/office/drawing/2017/decorative" val="0"/>
              </a:ext>
            </a:extLst>
          </p:cNvPr>
          <p:cNvSpPr/>
          <p:nvPr/>
        </p:nvSpPr>
        <p:spPr>
          <a:xfrm>
            <a:off x="244719" y="4644058"/>
            <a:ext cx="2902259" cy="1021176"/>
          </a:xfrm>
          <a:prstGeom prst="rect">
            <a:avLst/>
          </a:prstGeom>
          <a:solidFill>
            <a:srgbClr val="DCDCDC"/>
          </a:solidFill>
        </p:spPr>
      </p:sp>
      <p:pic>
        <p:nvPicPr>
          <p:cNvPr id="10" name="Graphic 9" descr="Home">
            <a:extLst>
              <a:ext uri="{FF2B5EF4-FFF2-40B4-BE49-F238E27FC236}">
                <a16:creationId xmlns:a16="http://schemas.microsoft.com/office/drawing/2014/main" id="{A7B1C9F4-91BD-4077-9DE5-47FDCB286021}"/>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70148" y="4660673"/>
            <a:ext cx="432000" cy="432000"/>
          </a:xfrm>
          <a:prstGeom prst="rect">
            <a:avLst/>
          </a:prstGeom>
        </p:spPr>
      </p:pic>
      <p:sp>
        <p:nvSpPr>
          <p:cNvPr id="52" name="TextBox 51">
            <a:extLst>
              <a:ext uri="{FF2B5EF4-FFF2-40B4-BE49-F238E27FC236}">
                <a16:creationId xmlns:a16="http://schemas.microsoft.com/office/drawing/2014/main" id="{AF0F2899-4418-410F-ACC8-D23829E55FE8}"/>
              </a:ext>
            </a:extLst>
          </p:cNvPr>
          <p:cNvSpPr txBox="1"/>
          <p:nvPr/>
        </p:nvSpPr>
        <p:spPr>
          <a:xfrm>
            <a:off x="384196" y="4895762"/>
            <a:ext cx="2806659" cy="669414"/>
          </a:xfrm>
          <a:prstGeom prst="rect">
            <a:avLst/>
          </a:prstGeom>
          <a:noFill/>
        </p:spPr>
        <p:txBody>
          <a:bodyPr wrap="square" rtlCol="0">
            <a:spAutoFit/>
          </a:bodyPr>
          <a:lstStyle/>
          <a:p>
            <a:pPr algn="r"/>
            <a:r>
              <a:rPr lang="en-GB" sz="1050" b="1" dirty="0">
                <a:solidFill>
                  <a:srgbClr val="BB151C"/>
                </a:solidFill>
                <a:latin typeface="Arial" panose="020B0604020202020204" pitchFamily="34" charset="0"/>
                <a:cs typeface="Arial" panose="020B0604020202020204" pitchFamily="34" charset="0"/>
              </a:rPr>
              <a:t>7%</a:t>
            </a:r>
            <a:r>
              <a:rPr lang="en-GB" sz="900" dirty="0">
                <a:latin typeface="Arial" panose="020B0604020202020204" pitchFamily="34" charset="0"/>
                <a:cs typeface="Arial" panose="020B0604020202020204" pitchFamily="34" charset="0"/>
              </a:rPr>
              <a:t> </a:t>
            </a:r>
            <a:r>
              <a:rPr lang="pa-IN" sz="900" dirty="0">
                <a:latin typeface="Arial" panose="020B0604020202020204" pitchFamily="34" charset="0"/>
                <a:cs typeface="Arial" panose="020B0604020202020204" pitchFamily="34" charset="0"/>
              </a:rPr>
              <a:t>ਭਾਰਤੀ ਘਰਾਂ ਵਿੱਚ ਸੰਘਣੀ ਵਸੋਂ ਸੀ, ਸਭ ਤੋਂ ਸੰਘਣੀ ਵਸੋਂ </a:t>
            </a:r>
          </a:p>
          <a:p>
            <a:pPr algn="r"/>
            <a:r>
              <a:rPr lang="pa-IN" sz="900" dirty="0">
                <a:latin typeface="Arial" panose="020B0604020202020204" pitchFamily="34" charset="0"/>
                <a:cs typeface="Arial" panose="020B0604020202020204" pitchFamily="34" charset="0"/>
              </a:rPr>
              <a:t>ਵਾਲੇ ਬਾਕੀ ਘਰਾਂ ਦੇ ਮੁਕਾਬਲੇ</a:t>
            </a:r>
            <a:r>
              <a:rPr lang="en-GB" sz="900" dirty="0">
                <a:latin typeface="Arial" panose="020B0604020202020204" pitchFamily="34" charset="0"/>
                <a:cs typeface="Arial" panose="020B0604020202020204" pitchFamily="34" charset="0"/>
              </a:rPr>
              <a:t>: </a:t>
            </a:r>
            <a:r>
              <a:rPr lang="pa-IN" sz="900" dirty="0">
                <a:latin typeface="Arial" panose="020B0604020202020204" pitchFamily="34" charset="0"/>
                <a:cs typeface="Arial" panose="020B0604020202020204" pitchFamily="34" charset="0"/>
              </a:rPr>
              <a:t>ਬੰਗਲਾਦੇਸ਼ੀ</a:t>
            </a:r>
            <a:r>
              <a:rPr lang="en-GB" sz="900" dirty="0">
                <a:latin typeface="Arial" panose="020B0604020202020204" pitchFamily="34" charset="0"/>
                <a:cs typeface="Arial" panose="020B0604020202020204" pitchFamily="34" charset="0"/>
              </a:rPr>
              <a:t> (24%), </a:t>
            </a:r>
            <a:r>
              <a:rPr lang="pa-IN" sz="900" dirty="0">
                <a:latin typeface="Arial" panose="020B0604020202020204" pitchFamily="34" charset="0"/>
                <a:cs typeface="Arial" panose="020B0604020202020204" pitchFamily="34" charset="0"/>
              </a:rPr>
              <a:t>ਪਾਕਿਸਤਾਨੀ</a:t>
            </a:r>
            <a:r>
              <a:rPr lang="en-GB" sz="900" dirty="0">
                <a:latin typeface="Arial" panose="020B0604020202020204" pitchFamily="34" charset="0"/>
                <a:cs typeface="Arial" panose="020B0604020202020204" pitchFamily="34" charset="0"/>
              </a:rPr>
              <a:t> (18%), </a:t>
            </a:r>
            <a:r>
              <a:rPr lang="pa-IN" sz="900" dirty="0">
                <a:latin typeface="Arial" panose="020B0604020202020204" pitchFamily="34" charset="0"/>
                <a:cs typeface="Arial" panose="020B0604020202020204" pitchFamily="34" charset="0"/>
              </a:rPr>
              <a:t>ਕਾਲੇ ਕੈਰੇਬੀਅਨ </a:t>
            </a:r>
            <a:r>
              <a:rPr lang="en-GB" sz="900" dirty="0">
                <a:latin typeface="Arial" panose="020B0604020202020204" pitchFamily="34" charset="0"/>
                <a:cs typeface="Arial" panose="020B0604020202020204" pitchFamily="34" charset="0"/>
              </a:rPr>
              <a:t>(16%), </a:t>
            </a:r>
            <a:r>
              <a:rPr lang="pa-IN" sz="900" dirty="0">
                <a:latin typeface="Arial" panose="020B0604020202020204" pitchFamily="34" charset="0"/>
                <a:cs typeface="Arial" panose="020B0604020202020204" pitchFamily="34" charset="0"/>
              </a:rPr>
              <a:t>ਅਰਬ</a:t>
            </a:r>
            <a:r>
              <a:rPr lang="en-GB" sz="900" dirty="0">
                <a:latin typeface="Arial" panose="020B0604020202020204" pitchFamily="34" charset="0"/>
                <a:cs typeface="Arial" panose="020B0604020202020204" pitchFamily="34" charset="0"/>
              </a:rPr>
              <a:t> (15%) </a:t>
            </a:r>
            <a:r>
              <a:rPr lang="pa-IN" sz="900" dirty="0">
                <a:latin typeface="Arial" panose="020B0604020202020204" pitchFamily="34" charset="0"/>
                <a:cs typeface="Arial" panose="020B0604020202020204" pitchFamily="34" charset="0"/>
              </a:rPr>
              <a:t>ਅਤੇ ਮਿਲੇ ਜੁਲੇ ਗੋਰੇ ਅਤੇ ਕਾਲੇ ਅਫਰੀਕਨ </a:t>
            </a:r>
            <a:r>
              <a:rPr lang="en-GB" sz="900" dirty="0">
                <a:latin typeface="Arial" panose="020B0604020202020204" pitchFamily="34" charset="0"/>
                <a:cs typeface="Arial" panose="020B0604020202020204" pitchFamily="34" charset="0"/>
              </a:rPr>
              <a:t>(14%)</a:t>
            </a:r>
            <a:r>
              <a:rPr lang="pa-IN" sz="900" dirty="0">
                <a:latin typeface="Arial" panose="020B0604020202020204" pitchFamily="34" charset="0"/>
                <a:cs typeface="Arial" panose="020B0604020202020204" pitchFamily="34" charset="0"/>
              </a:rPr>
              <a:t>।</a:t>
            </a:r>
            <a:endParaRPr lang="en-GB" sz="900" dirty="0">
              <a:latin typeface="Arial" panose="020B0604020202020204" pitchFamily="34" charset="0"/>
              <a:cs typeface="Arial" panose="020B0604020202020204" pitchFamily="34" charset="0"/>
            </a:endParaRPr>
          </a:p>
        </p:txBody>
      </p:sp>
      <p:sp>
        <p:nvSpPr>
          <p:cNvPr id="53" name="TextBox 52">
            <a:extLst>
              <a:ext uri="{FF2B5EF4-FFF2-40B4-BE49-F238E27FC236}">
                <a16:creationId xmlns:a16="http://schemas.microsoft.com/office/drawing/2014/main" id="{19469CCD-A2DB-4D6D-8D6B-8A5509DBA1B9}"/>
              </a:ext>
            </a:extLst>
          </p:cNvPr>
          <p:cNvSpPr txBox="1"/>
          <p:nvPr/>
        </p:nvSpPr>
        <p:spPr>
          <a:xfrm>
            <a:off x="238968" y="4647667"/>
            <a:ext cx="2865542" cy="307777"/>
          </a:xfrm>
          <a:prstGeom prst="rect">
            <a:avLst/>
          </a:prstGeom>
          <a:noFill/>
        </p:spPr>
        <p:txBody>
          <a:bodyPr wrap="square" rtlCol="0">
            <a:spAutoFit/>
          </a:bodyPr>
          <a:lstStyle/>
          <a:p>
            <a:pPr algn="ctr"/>
            <a:r>
              <a:rPr lang="pa-IN" sz="1400" b="1" dirty="0">
                <a:solidFill>
                  <a:srgbClr val="C00000"/>
                </a:solidFill>
                <a:latin typeface="Arial" panose="020B0604020202020204" pitchFamily="34" charset="0"/>
                <a:cs typeface="Arial" panose="020B0604020202020204" pitchFamily="34" charset="0"/>
              </a:rPr>
              <a:t>ਘਰ ਵਿੱਚ ਬਹੁਤੇ ਲੋਕ</a:t>
            </a:r>
            <a:endParaRPr lang="en-GB" sz="1400" b="1" dirty="0">
              <a:solidFill>
                <a:srgbClr val="C00000"/>
              </a:solidFill>
              <a:latin typeface="Arial" panose="020B0604020202020204" pitchFamily="34" charset="0"/>
              <a:cs typeface="Arial" panose="020B0604020202020204" pitchFamily="34" charset="0"/>
            </a:endParaRPr>
          </a:p>
        </p:txBody>
      </p:sp>
      <p:pic>
        <p:nvPicPr>
          <p:cNvPr id="20" name="Graphic 19" descr="Briefcase">
            <a:extLst>
              <a:ext uri="{FF2B5EF4-FFF2-40B4-BE49-F238E27FC236}">
                <a16:creationId xmlns:a16="http://schemas.microsoft.com/office/drawing/2014/main" id="{83CB9C9B-6E63-4E41-8E6E-3A813FEF6FB6}"/>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2490607" y="6078365"/>
            <a:ext cx="432000" cy="432000"/>
          </a:xfrm>
          <a:prstGeom prst="rect">
            <a:avLst/>
          </a:prstGeom>
        </p:spPr>
      </p:pic>
      <p:sp>
        <p:nvSpPr>
          <p:cNvPr id="61" name="TextBox 60">
            <a:extLst>
              <a:ext uri="{FF2B5EF4-FFF2-40B4-BE49-F238E27FC236}">
                <a16:creationId xmlns:a16="http://schemas.microsoft.com/office/drawing/2014/main" id="{B84A15D3-4FC2-4219-A2A3-FFE4798C515E}"/>
              </a:ext>
            </a:extLst>
          </p:cNvPr>
          <p:cNvSpPr txBox="1"/>
          <p:nvPr/>
        </p:nvSpPr>
        <p:spPr>
          <a:xfrm>
            <a:off x="316533" y="5743384"/>
            <a:ext cx="2805942" cy="307777"/>
          </a:xfrm>
          <a:prstGeom prst="rect">
            <a:avLst/>
          </a:prstGeom>
          <a:noFill/>
        </p:spPr>
        <p:txBody>
          <a:bodyPr wrap="square" rtlCol="0">
            <a:spAutoFit/>
          </a:bodyPr>
          <a:lstStyle/>
          <a:p>
            <a:pPr algn="ctr"/>
            <a:r>
              <a:rPr lang="en-GB" sz="1400" b="1" dirty="0">
                <a:solidFill>
                  <a:srgbClr val="C00000"/>
                </a:solidFill>
                <a:latin typeface="Arial" panose="020B0604020202020204" pitchFamily="34" charset="0"/>
                <a:cs typeface="Arial" panose="020B0604020202020204" pitchFamily="34" charset="0"/>
              </a:rPr>
              <a:t>4% </a:t>
            </a:r>
            <a:r>
              <a:rPr lang="pa-IN" sz="1400" b="1" dirty="0">
                <a:solidFill>
                  <a:srgbClr val="C00000"/>
                </a:solidFill>
                <a:latin typeface="Arial" panose="020B0604020202020204" pitchFamily="34" charset="0"/>
                <a:cs typeface="Arial" panose="020B0604020202020204" pitchFamily="34" charset="0"/>
              </a:rPr>
              <a:t>ਬੇਰੁਜ਼ਗਾਰ</a:t>
            </a:r>
            <a:endParaRPr lang="en-GB" sz="1400" b="1" dirty="0">
              <a:solidFill>
                <a:srgbClr val="C00000"/>
              </a:solidFill>
              <a:latin typeface="Arial" panose="020B0604020202020204" pitchFamily="34" charset="0"/>
              <a:cs typeface="Arial" panose="020B0604020202020204" pitchFamily="34" charset="0"/>
            </a:endParaRPr>
          </a:p>
        </p:txBody>
      </p:sp>
      <p:sp>
        <p:nvSpPr>
          <p:cNvPr id="62" name="TextBox 61">
            <a:extLst>
              <a:ext uri="{FF2B5EF4-FFF2-40B4-BE49-F238E27FC236}">
                <a16:creationId xmlns:a16="http://schemas.microsoft.com/office/drawing/2014/main" id="{0F3848CC-0485-4145-A407-95B78C1ABA3A}"/>
              </a:ext>
            </a:extLst>
          </p:cNvPr>
          <p:cNvSpPr txBox="1"/>
          <p:nvPr/>
        </p:nvSpPr>
        <p:spPr>
          <a:xfrm>
            <a:off x="346635" y="6076427"/>
            <a:ext cx="2256608" cy="507831"/>
          </a:xfrm>
          <a:prstGeom prst="rect">
            <a:avLst/>
          </a:prstGeom>
          <a:noFill/>
        </p:spPr>
        <p:txBody>
          <a:bodyPr wrap="square" rtlCol="0">
            <a:spAutoFit/>
          </a:bodyPr>
          <a:lstStyle/>
          <a:p>
            <a:pPr lvl="0"/>
            <a:r>
              <a:rPr lang="pa-IN" sz="900" dirty="0">
                <a:latin typeface="Arial" panose="020B0604020202020204" pitchFamily="34" charset="0"/>
                <a:cs typeface="Arial" panose="020B0604020202020204" pitchFamily="34" charset="0"/>
              </a:rPr>
              <a:t>ਬੇ ਰੁਜ਼ਗਾਰੀ ਦੇ </a:t>
            </a:r>
            <a:r>
              <a:rPr lang="en-GB" sz="900" dirty="0">
                <a:latin typeface="Arial" panose="020B0604020202020204" pitchFamily="34" charset="0"/>
                <a:cs typeface="Arial" panose="020B0604020202020204" pitchFamily="34" charset="0"/>
              </a:rPr>
              <a:t>4%</a:t>
            </a:r>
            <a:r>
              <a:rPr lang="pa-IN" sz="900" dirty="0">
                <a:latin typeface="Arial" panose="020B0604020202020204" pitchFamily="34" charset="0"/>
                <a:cs typeface="Arial" panose="020B0604020202020204" pitchFamily="34" charset="0"/>
              </a:rPr>
              <a:t> ਰੇਟ ਨਾਲ ਭਾਰਤੀ ਲੋਕ ਦੂਸਰੇ ਨਸਲੀ ਗਰੁੱਪਾਂ ਦੇ ਮੁਕਾਬਲੇ </a:t>
            </a:r>
            <a:r>
              <a:rPr lang="pa-IN" sz="900" b="1" dirty="0">
                <a:latin typeface="Arial" panose="020B0604020202020204" pitchFamily="34" charset="0"/>
                <a:cs typeface="Arial" panose="020B0604020202020204" pitchFamily="34" charset="0"/>
              </a:rPr>
              <a:t>ਸਭ ਤੋਂ ਘੱਟ ਬੇ ਰੁਜ਼ਗਾਰਾਂ ਦੀ ਸੂਚੀ ਵਿੱਚ ਦੂਸਰੇ ਨੰਬਰ ਉੱਤੇ ਆਉਂਦੇ ਹਨ।</a:t>
            </a:r>
            <a:endParaRPr lang="en-GB" sz="900" dirty="0">
              <a:latin typeface="Arial" panose="020B0604020202020204" pitchFamily="34" charset="0"/>
              <a:cs typeface="Arial" panose="020B0604020202020204" pitchFamily="34" charset="0"/>
            </a:endParaRPr>
          </a:p>
        </p:txBody>
      </p:sp>
      <p:sp>
        <p:nvSpPr>
          <p:cNvPr id="21" name="TextBox 20">
            <a:extLst>
              <a:ext uri="{FF2B5EF4-FFF2-40B4-BE49-F238E27FC236}">
                <a16:creationId xmlns:a16="http://schemas.microsoft.com/office/drawing/2014/main" id="{D262943A-6B7F-48F0-981C-95D50A91F491}"/>
              </a:ext>
            </a:extLst>
          </p:cNvPr>
          <p:cNvSpPr txBox="1"/>
          <p:nvPr/>
        </p:nvSpPr>
        <p:spPr>
          <a:xfrm>
            <a:off x="3249744" y="1072189"/>
            <a:ext cx="2846235" cy="446276"/>
          </a:xfrm>
          <a:prstGeom prst="rect">
            <a:avLst/>
          </a:prstGeom>
          <a:noFill/>
        </p:spPr>
        <p:txBody>
          <a:bodyPr wrap="square" rtlCol="0">
            <a:spAutoFit/>
          </a:bodyPr>
          <a:lstStyle/>
          <a:p>
            <a:pPr algn="ctr"/>
            <a:r>
              <a:rPr lang="pa-IN" sz="1400" b="1" dirty="0">
                <a:solidFill>
                  <a:srgbClr val="C00000"/>
                </a:solidFill>
                <a:latin typeface="Arial" panose="020B0604020202020204" pitchFamily="34" charset="0"/>
                <a:cs typeface="Arial" panose="020B0604020202020204" pitchFamily="34" charset="0"/>
              </a:rPr>
              <a:t>ਕੈਂਸਰ ਸਕਰੀਨਿੰਗ</a:t>
            </a:r>
            <a:endParaRPr lang="en-GB" sz="1400" b="1" dirty="0">
              <a:solidFill>
                <a:srgbClr val="C00000"/>
              </a:solidFill>
              <a:latin typeface="Arial" panose="020B0604020202020204" pitchFamily="34" charset="0"/>
              <a:cs typeface="Arial" panose="020B0604020202020204" pitchFamily="34" charset="0"/>
            </a:endParaRPr>
          </a:p>
          <a:p>
            <a:pPr algn="ctr"/>
            <a:r>
              <a:rPr lang="en-GB" sz="900" b="1" dirty="0">
                <a:solidFill>
                  <a:srgbClr val="C00000"/>
                </a:solidFill>
                <a:latin typeface="Arial" panose="020B0604020202020204" pitchFamily="34" charset="0"/>
                <a:cs typeface="Arial" panose="020B0604020202020204" pitchFamily="34" charset="0"/>
              </a:rPr>
              <a:t>(</a:t>
            </a:r>
            <a:r>
              <a:rPr lang="pa-IN" sz="900" b="1" dirty="0">
                <a:solidFill>
                  <a:srgbClr val="C00000"/>
                </a:solidFill>
                <a:latin typeface="Arial" panose="020B0604020202020204" pitchFamily="34" charset="0"/>
                <a:cs typeface="Arial" panose="020B0604020202020204" pitchFamily="34" charset="0"/>
              </a:rPr>
              <a:t>ਪਹਿਲੀ, ਲੇਟ ਅਤੇ ਅਣਜਾਣ ਸਟੇਜ ਦਾ ਪਤਾ ਲਾਉਣ ਦੀ </a:t>
            </a:r>
            <a:r>
              <a:rPr lang="en-GB" sz="900" b="1" dirty="0">
                <a:solidFill>
                  <a:srgbClr val="C00000"/>
                </a:solidFill>
                <a:latin typeface="Arial" panose="020B0604020202020204" pitchFamily="34" charset="0"/>
                <a:cs typeface="Arial" panose="020B0604020202020204" pitchFamily="34" charset="0"/>
              </a:rPr>
              <a:t>%</a:t>
            </a:r>
            <a:r>
              <a:rPr lang="pa-IN" sz="900" b="1" dirty="0">
                <a:solidFill>
                  <a:srgbClr val="C00000"/>
                </a:solidFill>
                <a:latin typeface="Arial" panose="020B0604020202020204" pitchFamily="34" charset="0"/>
                <a:cs typeface="Arial" panose="020B0604020202020204" pitchFamily="34" charset="0"/>
              </a:rPr>
              <a:t>)</a:t>
            </a:r>
            <a:endParaRPr lang="en-GB" sz="900" b="1" dirty="0">
              <a:solidFill>
                <a:srgbClr val="C00000"/>
              </a:solidFill>
              <a:latin typeface="Arial" panose="020B0604020202020204" pitchFamily="34" charset="0"/>
              <a:cs typeface="Arial" panose="020B0604020202020204" pitchFamily="34" charset="0"/>
            </a:endParaRPr>
          </a:p>
        </p:txBody>
      </p:sp>
      <p:pic>
        <p:nvPicPr>
          <p:cNvPr id="23" name="Graphic 22" descr="Doctor">
            <a:extLst>
              <a:ext uri="{FF2B5EF4-FFF2-40B4-BE49-F238E27FC236}">
                <a16:creationId xmlns:a16="http://schemas.microsoft.com/office/drawing/2014/main" id="{1B571365-02BF-418B-9B98-F80FD4A82440}"/>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3039095" y="4298570"/>
            <a:ext cx="432000" cy="432000"/>
          </a:xfrm>
          <a:prstGeom prst="rect">
            <a:avLst/>
          </a:prstGeom>
        </p:spPr>
      </p:pic>
      <p:pic>
        <p:nvPicPr>
          <p:cNvPr id="25" name="Graphic 24" descr="Family with two children">
            <a:extLst>
              <a:ext uri="{FF2B5EF4-FFF2-40B4-BE49-F238E27FC236}">
                <a16:creationId xmlns:a16="http://schemas.microsoft.com/office/drawing/2014/main" id="{46749350-7D3E-4172-A869-83F31A48B66D}"/>
              </a:ext>
            </a:extLst>
          </p:cNvPr>
          <p:cNvPicPr>
            <a:picLocks noChangeAspect="1"/>
          </p:cNvPicPr>
          <p:nvPr/>
        </p:nvPicPr>
        <p:blipFill>
          <a:blip r:embed="rId13" cstate="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9456103" y="4706210"/>
            <a:ext cx="432000" cy="432000"/>
          </a:xfrm>
          <a:prstGeom prst="rect">
            <a:avLst/>
          </a:prstGeom>
        </p:spPr>
      </p:pic>
      <p:pic>
        <p:nvPicPr>
          <p:cNvPr id="27" name="Graphic 26" descr="Head with gears">
            <a:extLst>
              <a:ext uri="{FF2B5EF4-FFF2-40B4-BE49-F238E27FC236}">
                <a16:creationId xmlns:a16="http://schemas.microsoft.com/office/drawing/2014/main" id="{652DE9A2-EA6B-4127-921A-035CEFAAA537}"/>
              </a:ext>
            </a:extLst>
          </p:cNvPr>
          <p:cNvPicPr>
            <a:picLocks noChangeAspect="1"/>
          </p:cNvPicPr>
          <p:nvPr/>
        </p:nvPicPr>
        <p:blipFill>
          <a:blip r:embed="rId15" cstate="print">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11290169" y="4747222"/>
            <a:ext cx="432000" cy="432000"/>
          </a:xfrm>
          <a:prstGeom prst="rect">
            <a:avLst/>
          </a:prstGeom>
        </p:spPr>
      </p:pic>
      <p:sp>
        <p:nvSpPr>
          <p:cNvPr id="95" name="TextBox 94">
            <a:extLst>
              <a:ext uri="{FF2B5EF4-FFF2-40B4-BE49-F238E27FC236}">
                <a16:creationId xmlns:a16="http://schemas.microsoft.com/office/drawing/2014/main" id="{7487E886-388E-4201-B11B-8A4CF47726AC}"/>
              </a:ext>
            </a:extLst>
          </p:cNvPr>
          <p:cNvSpPr txBox="1"/>
          <p:nvPr/>
        </p:nvSpPr>
        <p:spPr>
          <a:xfrm>
            <a:off x="3940630" y="5716455"/>
            <a:ext cx="1487837" cy="276999"/>
          </a:xfrm>
          <a:prstGeom prst="rect">
            <a:avLst/>
          </a:prstGeom>
          <a:noFill/>
        </p:spPr>
        <p:txBody>
          <a:bodyPr wrap="square" rtlCol="0">
            <a:spAutoFit/>
          </a:bodyPr>
          <a:lstStyle/>
          <a:p>
            <a:pPr algn="ctr"/>
            <a:r>
              <a:rPr lang="pa-IN" sz="1200" b="1" dirty="0">
                <a:solidFill>
                  <a:srgbClr val="C00000"/>
                </a:solidFill>
                <a:latin typeface="Arial" panose="020B0604020202020204" pitchFamily="34" charset="0"/>
                <a:cs typeface="Arial" panose="020B0604020202020204" pitchFamily="34" charset="0"/>
              </a:rPr>
              <a:t>ਤਪਦਿਕ</a:t>
            </a:r>
            <a:r>
              <a:rPr lang="en-GB" sz="1200" b="1" dirty="0">
                <a:solidFill>
                  <a:srgbClr val="C00000"/>
                </a:solidFill>
                <a:latin typeface="Arial" panose="020B0604020202020204" pitchFamily="34" charset="0"/>
                <a:cs typeface="Arial" panose="020B0604020202020204" pitchFamily="34" charset="0"/>
              </a:rPr>
              <a:t> (TB)</a:t>
            </a:r>
          </a:p>
        </p:txBody>
      </p:sp>
      <p:sp>
        <p:nvSpPr>
          <p:cNvPr id="97" name="TextBox 96">
            <a:extLst>
              <a:ext uri="{FF2B5EF4-FFF2-40B4-BE49-F238E27FC236}">
                <a16:creationId xmlns:a16="http://schemas.microsoft.com/office/drawing/2014/main" id="{7D811989-13F2-40B5-8CBA-B9DC80669D09}"/>
              </a:ext>
            </a:extLst>
          </p:cNvPr>
          <p:cNvSpPr txBox="1"/>
          <p:nvPr/>
        </p:nvSpPr>
        <p:spPr>
          <a:xfrm>
            <a:off x="3350826" y="5948300"/>
            <a:ext cx="2584975" cy="646331"/>
          </a:xfrm>
          <a:prstGeom prst="rect">
            <a:avLst/>
          </a:prstGeom>
          <a:noFill/>
        </p:spPr>
        <p:txBody>
          <a:bodyPr wrap="square" rtlCol="0">
            <a:spAutoFit/>
          </a:bodyPr>
          <a:lstStyle/>
          <a:p>
            <a:r>
              <a:rPr lang="pa-IN" sz="900" dirty="0">
                <a:latin typeface="Arial" panose="020B0604020202020204" pitchFamily="34" charset="0"/>
                <a:cs typeface="Arial" panose="020B0604020202020204" pitchFamily="34" charset="0"/>
              </a:rPr>
              <a:t>ਯੂ ਕੇ ਵਿੱਚ ਭਾਰਤੀ ਮੂਲ ਦੇ ਲੋਕਾਂ ਵਿੱਚ ਤਪਦਿਕ ਦਾ ਪ੍ਰਚਲਣ ਸਭ ਤੋਂ ਵੱਧ ਹੈ। ਭਾਰਤ ਵਿੱਚ ਜਨਮੇਂ ਲੋਕਾਂ ਦਾ ਪ੍ਰਤੀਸ਼ਤ </a:t>
            </a:r>
            <a:r>
              <a:rPr lang="en-GB" sz="900" b="1" dirty="0">
                <a:solidFill>
                  <a:srgbClr val="BB151C"/>
                </a:solidFill>
                <a:latin typeface="Arial" panose="020B0604020202020204" pitchFamily="34" charset="0"/>
                <a:cs typeface="Arial" panose="020B0604020202020204" pitchFamily="34" charset="0"/>
              </a:rPr>
              <a:t>19.7% </a:t>
            </a:r>
            <a:r>
              <a:rPr lang="pa-IN" sz="900" dirty="0">
                <a:latin typeface="Arial" panose="020B0604020202020204" pitchFamily="34" charset="0"/>
                <a:cs typeface="Arial" panose="020B0604020202020204" pitchFamily="34" charset="0"/>
              </a:rPr>
              <a:t>ਹੈ, ਜਿਨ੍ਹਾਂ ਨੂੰ ਭਾਰਤ ਤੋਂ ਆਉਣ ਦੇ ਔਸਤ 8 ਸਾਲਾਂ ਬਾਅਦ ਟੀ ਬੀ ਹੋਣ ਦਾ ਪਤਾ ਲੱਗਾ ਹੈ।</a:t>
            </a:r>
            <a:endParaRPr lang="en-GB" sz="9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3FB82ADC-AA10-463F-9C0A-8824E9D758CB}"/>
              </a:ext>
            </a:extLst>
          </p:cNvPr>
          <p:cNvSpPr txBox="1"/>
          <p:nvPr/>
        </p:nvSpPr>
        <p:spPr>
          <a:xfrm>
            <a:off x="7227178" y="1452808"/>
            <a:ext cx="1711456" cy="646331"/>
          </a:xfrm>
          <a:prstGeom prst="rect">
            <a:avLst/>
          </a:prstGeom>
          <a:noFill/>
        </p:spPr>
        <p:txBody>
          <a:bodyPr wrap="square" lIns="91440" tIns="45720" rIns="91440" bIns="45720" rtlCol="0" anchor="t">
            <a:spAutoFit/>
          </a:bodyPr>
          <a:lstStyle/>
          <a:p>
            <a:pPr algn="r"/>
            <a:r>
              <a:rPr lang="en-GB" sz="900" dirty="0" err="1">
                <a:latin typeface="Arial"/>
                <a:cs typeface="Arial"/>
              </a:rPr>
              <a:t>HSE</a:t>
            </a:r>
            <a:r>
              <a:rPr lang="pa-IN" sz="900" dirty="0">
                <a:latin typeface="Arial"/>
                <a:cs typeface="Arial"/>
              </a:rPr>
              <a:t> ਦੀ ਖੋਜ ਨੇ ਲੱਭਿਆ ਹੈ ਕਿ ਭਾਰਤੀ ਮਰਦਾਂ ਵਿੱਚ ਟਾਈਪ 2 ਡਾਇਆਬੀਟੀਜ਼ ਹੋਣ ਦਾ ਖ਼ਤਰਾ 3 ਤੋਂ 4 ਗੁਣਾ ਵੱਧ ਹੈ।</a:t>
            </a:r>
            <a:endParaRPr lang="en-GB" sz="900" dirty="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FFB6CC73-A23D-4082-A734-55B0E1AC94E7}"/>
              </a:ext>
            </a:extLst>
          </p:cNvPr>
          <p:cNvSpPr txBox="1"/>
          <p:nvPr/>
        </p:nvSpPr>
        <p:spPr>
          <a:xfrm>
            <a:off x="9196336" y="3935233"/>
            <a:ext cx="2664000" cy="523220"/>
          </a:xfrm>
          <a:prstGeom prst="rect">
            <a:avLst/>
          </a:prstGeom>
          <a:noFill/>
        </p:spPr>
        <p:txBody>
          <a:bodyPr wrap="square" rtlCol="0">
            <a:spAutoFit/>
          </a:bodyPr>
          <a:lstStyle/>
          <a:p>
            <a:pPr algn="ctr"/>
            <a:r>
              <a:rPr lang="pa-IN" sz="1400" b="1" dirty="0">
                <a:solidFill>
                  <a:srgbClr val="BB151C"/>
                </a:solidFill>
                <a:latin typeface="Arial" panose="020B0604020202020204" pitchFamily="34" charset="0"/>
                <a:cs typeface="Arial" panose="020B0604020202020204" pitchFamily="34" charset="0"/>
              </a:rPr>
              <a:t>ਜੀਵਨ ਦੇ ਅੰਤ ਵਿੱਚ ਮਿਲਣ ਵਾਲੀਆਂ ਦੇਖਭਾਲ ਸੇਵਾਵਾਂ</a:t>
            </a:r>
            <a:endParaRPr lang="en-GB" sz="1400" b="1" dirty="0">
              <a:solidFill>
                <a:srgbClr val="BB151C"/>
              </a:solidFill>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FE7EFA39-031B-4689-A688-37DA50AF7583}"/>
              </a:ext>
            </a:extLst>
          </p:cNvPr>
          <p:cNvSpPr txBox="1"/>
          <p:nvPr/>
        </p:nvSpPr>
        <p:spPr>
          <a:xfrm>
            <a:off x="6317809" y="2309930"/>
            <a:ext cx="2736000" cy="338554"/>
          </a:xfrm>
          <a:prstGeom prst="rect">
            <a:avLst/>
          </a:prstGeom>
          <a:noFill/>
        </p:spPr>
        <p:txBody>
          <a:bodyPr wrap="square" rtlCol="0">
            <a:spAutoFit/>
          </a:bodyPr>
          <a:lstStyle/>
          <a:p>
            <a:pPr algn="ctr"/>
            <a:r>
              <a:rPr lang="pa-IN" sz="1600" b="1" dirty="0">
                <a:solidFill>
                  <a:srgbClr val="BB151C"/>
                </a:solidFill>
                <a:latin typeface="Arial" panose="020B0604020202020204" pitchFamily="34" charset="0"/>
                <a:cs typeface="Arial" panose="020B0604020202020204" pitchFamily="34" charset="0"/>
              </a:rPr>
              <a:t>ਦਿਲ ਦੀ ਬੀਮਾਰੀ</a:t>
            </a:r>
            <a:endParaRPr lang="en-GB" sz="1600" b="1" dirty="0">
              <a:solidFill>
                <a:srgbClr val="BB151C"/>
              </a:solidFill>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AF08C9E7-1626-4709-9EFB-DAD8CC4509D4}"/>
              </a:ext>
            </a:extLst>
          </p:cNvPr>
          <p:cNvSpPr txBox="1"/>
          <p:nvPr/>
        </p:nvSpPr>
        <p:spPr>
          <a:xfrm>
            <a:off x="9170679" y="3198167"/>
            <a:ext cx="936466" cy="461665"/>
          </a:xfrm>
          <a:prstGeom prst="rect">
            <a:avLst/>
          </a:prstGeom>
          <a:noFill/>
        </p:spPr>
        <p:txBody>
          <a:bodyPr wrap="square" rtlCol="0">
            <a:spAutoFit/>
          </a:bodyPr>
          <a:lstStyle/>
          <a:p>
            <a:pPr algn="ctr"/>
            <a:r>
              <a:rPr lang="en-GB" sz="2400" b="1" dirty="0">
                <a:solidFill>
                  <a:srgbClr val="BB151C"/>
                </a:solidFill>
                <a:latin typeface="Arial" panose="020B0604020202020204" pitchFamily="34" charset="0"/>
                <a:cs typeface="Arial" panose="020B0604020202020204" pitchFamily="34" charset="0"/>
              </a:rPr>
              <a:t>8.2%</a:t>
            </a:r>
          </a:p>
        </p:txBody>
      </p:sp>
      <p:sp>
        <p:nvSpPr>
          <p:cNvPr id="19" name="TextBox 18">
            <a:extLst>
              <a:ext uri="{FF2B5EF4-FFF2-40B4-BE49-F238E27FC236}">
                <a16:creationId xmlns:a16="http://schemas.microsoft.com/office/drawing/2014/main" id="{61770C3F-D059-4501-9F1E-732DD02191EF}"/>
              </a:ext>
            </a:extLst>
          </p:cNvPr>
          <p:cNvSpPr txBox="1"/>
          <p:nvPr/>
        </p:nvSpPr>
        <p:spPr>
          <a:xfrm>
            <a:off x="6302796" y="2604625"/>
            <a:ext cx="2476981" cy="923330"/>
          </a:xfrm>
          <a:prstGeom prst="rect">
            <a:avLst/>
          </a:prstGeom>
          <a:noFill/>
        </p:spPr>
        <p:txBody>
          <a:bodyPr wrap="square" lIns="91440" tIns="45720" rIns="91440" bIns="45720" rtlCol="0" anchor="t">
            <a:spAutoFit/>
          </a:bodyPr>
          <a:lstStyle/>
          <a:p>
            <a:r>
              <a:rPr lang="pa-IN" sz="900" dirty="0">
                <a:latin typeface="Arial"/>
                <a:cs typeface="Arial"/>
              </a:rPr>
              <a:t>ਮਰਦਾਂ ਅਤੇ ਔਰਤਾਂ ਵਿੱਚ ਬਹੁਤੀਆਂ ਮੌਤਾਂ ਦਾ ਕਾਰਨ ਦਿਲ ਦੀ ਬੀਮਾਰੀ </a:t>
            </a:r>
            <a:r>
              <a:rPr lang="en-GB" sz="900" dirty="0">
                <a:latin typeface="Arial"/>
                <a:cs typeface="Arial"/>
              </a:rPr>
              <a:t>(</a:t>
            </a:r>
            <a:r>
              <a:rPr lang="en-GB" sz="900" dirty="0" err="1">
                <a:latin typeface="Arial"/>
                <a:cs typeface="Arial"/>
              </a:rPr>
              <a:t>IHD</a:t>
            </a:r>
            <a:r>
              <a:rPr lang="en-GB" sz="900" dirty="0">
                <a:latin typeface="Arial"/>
                <a:cs typeface="Arial"/>
              </a:rPr>
              <a:t>)</a:t>
            </a:r>
            <a:r>
              <a:rPr lang="pa-IN" sz="900" dirty="0">
                <a:latin typeface="Arial"/>
                <a:cs typeface="Arial"/>
              </a:rPr>
              <a:t> ਪਾਇਆ ਜਾਂਦਾ ਹੈ।</a:t>
            </a:r>
            <a:r>
              <a:rPr lang="en-GB" sz="900" dirty="0">
                <a:latin typeface="Arial"/>
                <a:cs typeface="Arial"/>
              </a:rPr>
              <a:t> </a:t>
            </a:r>
            <a:r>
              <a:rPr lang="pa-IN" sz="900" dirty="0">
                <a:latin typeface="Arial"/>
                <a:cs typeface="Arial"/>
              </a:rPr>
              <a:t>ਭਾਰਤੀ ਮੂਲ ਦੇ ਲੋਕਾਂ ਵਿੱਚ ਇਹ ਦਰ </a:t>
            </a:r>
            <a:r>
              <a:rPr lang="pa-IN" sz="900" b="1" dirty="0">
                <a:latin typeface="Arial"/>
                <a:cs typeface="Arial"/>
              </a:rPr>
              <a:t>100,000 ਮਰਦਾਂ ਪਿੱਛੇ  190.9 ਹੈ। </a:t>
            </a:r>
            <a:r>
              <a:rPr lang="pa-IN" sz="900" dirty="0">
                <a:latin typeface="Arial"/>
                <a:cs typeface="Arial"/>
              </a:rPr>
              <a:t>ਇਹ ਦਰ ਗੋਰੇ ਮਰਦਾਂ </a:t>
            </a:r>
            <a:r>
              <a:rPr lang="en-GB" sz="900" dirty="0">
                <a:latin typeface="Arial"/>
                <a:cs typeface="Arial"/>
              </a:rPr>
              <a:t>(157.9 </a:t>
            </a:r>
            <a:r>
              <a:rPr lang="pa-IN" sz="900" dirty="0">
                <a:latin typeface="Arial"/>
                <a:cs typeface="Arial"/>
              </a:rPr>
              <a:t>ਮੌਤਾਂ ਪ੍ਰਤੀ</a:t>
            </a:r>
            <a:r>
              <a:rPr lang="en-GB" sz="900" dirty="0">
                <a:latin typeface="Arial"/>
                <a:cs typeface="Arial"/>
              </a:rPr>
              <a:t> 100,000)</a:t>
            </a:r>
            <a:r>
              <a:rPr lang="pa-IN" sz="900" dirty="0">
                <a:latin typeface="Arial"/>
                <a:cs typeface="Arial"/>
              </a:rPr>
              <a:t> ਦੇ ਮੁਕਾਬਲੇ ਕਾਫ਼ੀ ਵੱਧ ਹੈ। ਇਸੇ ਤਰ੍ਹਾਂ ਭਾਰਤੀ ਔਰਤਾਂ ਦੀ ਮੌਤ ਦੀ ਦਰ </a:t>
            </a:r>
            <a:r>
              <a:rPr lang="pa-IN" sz="900" b="1" dirty="0">
                <a:latin typeface="Arial"/>
                <a:cs typeface="Arial"/>
              </a:rPr>
              <a:t>99.3 ਮੌਤਾਂ ਪ੍ਰਤੀ 100,000 </a:t>
            </a:r>
            <a:r>
              <a:rPr lang="pa-IN" sz="900" b="1">
                <a:latin typeface="Arial"/>
                <a:cs typeface="Arial"/>
              </a:rPr>
              <a:t>ਹੈ।</a:t>
            </a:r>
            <a:endParaRPr lang="en-GB" sz="900" dirty="0">
              <a:latin typeface="Arial" panose="020B0604020202020204" pitchFamily="34" charset="0"/>
              <a:cs typeface="Arial" panose="020B0604020202020204" pitchFamily="34" charset="0"/>
            </a:endParaRPr>
          </a:p>
        </p:txBody>
      </p:sp>
      <p:sp>
        <p:nvSpPr>
          <p:cNvPr id="26" name="TextBox 25">
            <a:extLst>
              <a:ext uri="{FF2B5EF4-FFF2-40B4-BE49-F238E27FC236}">
                <a16:creationId xmlns:a16="http://schemas.microsoft.com/office/drawing/2014/main" id="{E700F8F8-13CC-417E-A132-6C6E1D46AAC7}"/>
              </a:ext>
            </a:extLst>
          </p:cNvPr>
          <p:cNvSpPr txBox="1"/>
          <p:nvPr/>
        </p:nvSpPr>
        <p:spPr>
          <a:xfrm>
            <a:off x="6450242" y="5953555"/>
            <a:ext cx="2624298" cy="646331"/>
          </a:xfrm>
          <a:prstGeom prst="rect">
            <a:avLst/>
          </a:prstGeom>
          <a:noFill/>
        </p:spPr>
        <p:txBody>
          <a:bodyPr wrap="square" rtlCol="0">
            <a:spAutoFit/>
          </a:bodyPr>
          <a:lstStyle/>
          <a:p>
            <a:pPr algn="r"/>
            <a:r>
              <a:rPr lang="pa-IN" sz="900" dirty="0">
                <a:latin typeface="Arial" panose="020B0604020202020204" pitchFamily="34" charset="0"/>
                <a:cs typeface="Arial" panose="020B0604020202020204" pitchFamily="34" charset="0"/>
              </a:rPr>
              <a:t>ਸਿਗਰਟ ਨੋਸ਼ੀ ਅਤੇ </a:t>
            </a:r>
            <a:r>
              <a:rPr lang="en-GB" sz="900" dirty="0">
                <a:latin typeface="Arial" panose="020B0604020202020204" pitchFamily="34" charset="0"/>
                <a:cs typeface="Arial" panose="020B0604020202020204" pitchFamily="34" charset="0"/>
              </a:rPr>
              <a:t>COPD</a:t>
            </a:r>
            <a:r>
              <a:rPr lang="pa-IN" sz="900" dirty="0">
                <a:latin typeface="Arial" panose="020B0604020202020204" pitchFamily="34" charset="0"/>
                <a:cs typeface="Arial" panose="020B0604020202020204" pitchFamily="34" charset="0"/>
              </a:rPr>
              <a:t> ਬਾਰੇ ਕੀਤੀ ਇੱਕ ਖੋਜ ਤੋਂ ਪਤਾ ਲੱਗਾ ਹੈ ਕਿ ਭਾਰਤੀ ਲੋਕਾਂ ਵਿੱਚ ਇਸ ਬੀਮਾਰੀ ਦਾ ਖ਼ਤਰਾ </a:t>
            </a:r>
            <a:r>
              <a:rPr lang="pa-IN" sz="900" b="1" dirty="0">
                <a:latin typeface="Arial" panose="020B0604020202020204" pitchFamily="34" charset="0"/>
                <a:cs typeface="Arial" panose="020B0604020202020204" pitchFamily="34" charset="0"/>
              </a:rPr>
              <a:t>ਬਹੁਤ ਘੱਟ (0.8%) ਹੈ, </a:t>
            </a:r>
            <a:r>
              <a:rPr lang="pa-IN" sz="900" dirty="0">
                <a:latin typeface="Arial" panose="020B0604020202020204" pitchFamily="34" charset="0"/>
                <a:cs typeface="Arial" panose="020B0604020202020204" pitchFamily="34" charset="0"/>
              </a:rPr>
              <a:t>ਜਦੋਂ ਕਿ ਗੋਰੇ ਬ੍ਰਿਟਿਸ਼ ਲੋਕਾਂ ਵਿੱਚ ਇਹ 3.2% ਹੈ ਅਤੇ ਗੋਰੇ ਆਇਰਿਸ਼ ਲੋਕਾਂ ਵਿੱਚ 4.2% ਹੈ।</a:t>
            </a:r>
            <a:endParaRPr lang="en-GB" sz="900" dirty="0">
              <a:latin typeface="Arial" panose="020B0604020202020204" pitchFamily="34" charset="0"/>
              <a:cs typeface="Arial" panose="020B0604020202020204" pitchFamily="34" charset="0"/>
            </a:endParaRPr>
          </a:p>
        </p:txBody>
      </p:sp>
      <p:sp>
        <p:nvSpPr>
          <p:cNvPr id="28" name="TextBox 27">
            <a:extLst>
              <a:ext uri="{FF2B5EF4-FFF2-40B4-BE49-F238E27FC236}">
                <a16:creationId xmlns:a16="http://schemas.microsoft.com/office/drawing/2014/main" id="{5505818E-630A-4443-A11C-DD6BE1289700}"/>
              </a:ext>
            </a:extLst>
          </p:cNvPr>
          <p:cNvSpPr txBox="1"/>
          <p:nvPr/>
        </p:nvSpPr>
        <p:spPr>
          <a:xfrm>
            <a:off x="6409689" y="5479557"/>
            <a:ext cx="2661273" cy="523220"/>
          </a:xfrm>
          <a:prstGeom prst="rect">
            <a:avLst/>
          </a:prstGeom>
          <a:noFill/>
        </p:spPr>
        <p:txBody>
          <a:bodyPr wrap="square" rtlCol="0">
            <a:spAutoFit/>
          </a:bodyPr>
          <a:lstStyle/>
          <a:p>
            <a:pPr algn="ctr"/>
            <a:r>
              <a:rPr lang="pa-IN" sz="1400" b="1" dirty="0">
                <a:solidFill>
                  <a:srgbClr val="BB151C"/>
                </a:solidFill>
                <a:latin typeface="Arial" panose="020B0604020202020204" pitchFamily="34" charset="0"/>
                <a:cs typeface="Arial" panose="020B0604020202020204" pitchFamily="34" charset="0"/>
              </a:rPr>
              <a:t>ਤੰਬਾਕੂ ਨੋਸ਼ੀ ਕਾਰਨ ਹੋਣ ਵਾਲੀਆਂ ਬੀਮਾਰੀਆਂ</a:t>
            </a:r>
            <a:r>
              <a:rPr lang="en-GB" sz="1400" b="1" dirty="0">
                <a:solidFill>
                  <a:srgbClr val="BB151C"/>
                </a:solidFill>
                <a:latin typeface="Arial" panose="020B0604020202020204" pitchFamily="34" charset="0"/>
                <a:cs typeface="Arial" panose="020B0604020202020204" pitchFamily="34" charset="0"/>
              </a:rPr>
              <a:t> (COPD)</a:t>
            </a:r>
          </a:p>
        </p:txBody>
      </p:sp>
      <p:sp>
        <p:nvSpPr>
          <p:cNvPr id="225" name="TextBox 224">
            <a:extLst>
              <a:ext uri="{FF2B5EF4-FFF2-40B4-BE49-F238E27FC236}">
                <a16:creationId xmlns:a16="http://schemas.microsoft.com/office/drawing/2014/main" id="{62147CE8-49F3-471A-8DA3-14B47A6C8F37}"/>
              </a:ext>
            </a:extLst>
          </p:cNvPr>
          <p:cNvSpPr txBox="1"/>
          <p:nvPr/>
        </p:nvSpPr>
        <p:spPr>
          <a:xfrm>
            <a:off x="9179566" y="4400358"/>
            <a:ext cx="2662448" cy="369332"/>
          </a:xfrm>
          <a:prstGeom prst="rect">
            <a:avLst/>
          </a:prstGeom>
          <a:noFill/>
        </p:spPr>
        <p:txBody>
          <a:bodyPr wrap="square" rtlCol="0">
            <a:spAutoFit/>
          </a:bodyPr>
          <a:lstStyle/>
          <a:p>
            <a:r>
              <a:rPr lang="pa-IN" sz="900" dirty="0">
                <a:latin typeface="Arial" panose="020B0604020202020204" pitchFamily="34" charset="0"/>
                <a:cs typeface="Arial" panose="020B0604020202020204" pitchFamily="34" charset="0"/>
              </a:rPr>
              <a:t>ਭਾਰਤੀ ਲੋਕ ਇਨ੍ਹਾਂ ਸੇਵਾਵਾਂ ਦਾ ਬਹੁਤ ਘੱਟ ਪ੍ਰਯੋਗ ਕਰਦੇ ਹਨ</a:t>
            </a:r>
            <a:r>
              <a:rPr lang="en-GB" sz="900" dirty="0">
                <a:latin typeface="Arial" panose="020B0604020202020204" pitchFamily="34" charset="0"/>
                <a:cs typeface="Arial" panose="020B0604020202020204" pitchFamily="34" charset="0"/>
              </a:rPr>
              <a:t>;</a:t>
            </a:r>
            <a:r>
              <a:rPr lang="pa-IN" sz="900" dirty="0">
                <a:latin typeface="Arial" panose="020B0604020202020204" pitchFamily="34" charset="0"/>
                <a:cs typeface="Arial" panose="020B0604020202020204" pitchFamily="34" charset="0"/>
              </a:rPr>
              <a:t> ਜਿਨ੍ਹਾਂ ਬਾਰੇ ਮੁੱਖ ਰੁਕਾਵਟਾਂ ਵਿੱਚ ਇਹ ਸ਼ਾਮਲ ਹਨ:</a:t>
            </a:r>
            <a:endParaRPr lang="en-GB" sz="900" dirty="0">
              <a:latin typeface="Arial" panose="020B0604020202020204" pitchFamily="34" charset="0"/>
              <a:cs typeface="Arial" panose="020B0604020202020204" pitchFamily="34" charset="0"/>
            </a:endParaRPr>
          </a:p>
        </p:txBody>
      </p:sp>
      <p:sp>
        <p:nvSpPr>
          <p:cNvPr id="227" name="TextBox 226">
            <a:extLst>
              <a:ext uri="{FF2B5EF4-FFF2-40B4-BE49-F238E27FC236}">
                <a16:creationId xmlns:a16="http://schemas.microsoft.com/office/drawing/2014/main" id="{3E19F8AC-A24D-4A1A-ABE7-0AD0A72AE344}"/>
              </a:ext>
            </a:extLst>
          </p:cNvPr>
          <p:cNvSpPr txBox="1"/>
          <p:nvPr/>
        </p:nvSpPr>
        <p:spPr>
          <a:xfrm>
            <a:off x="9120448" y="5092673"/>
            <a:ext cx="1116043" cy="507831"/>
          </a:xfrm>
          <a:prstGeom prst="rect">
            <a:avLst/>
          </a:prstGeom>
          <a:noFill/>
        </p:spPr>
        <p:txBody>
          <a:bodyPr wrap="square" rtlCol="0">
            <a:spAutoFit/>
          </a:bodyPr>
          <a:lstStyle/>
          <a:p>
            <a:pPr algn="ctr"/>
            <a:r>
              <a:rPr lang="pa-IN" sz="900" dirty="0">
                <a:latin typeface="Arial" panose="020B0604020202020204" pitchFamily="34" charset="0"/>
                <a:cs typeface="Arial" panose="020B0604020202020204" pitchFamily="34" charset="0"/>
              </a:rPr>
              <a:t>ਵਿਰੋਧੀ ਪਰਿਵਾਰਕ ਕਦਰਾਂ ਕੀਮਤਾਂ ਅਤੇ ਸਮਾਜੀ ਵੰਡ</a:t>
            </a:r>
            <a:endParaRPr lang="en-GB" sz="900" dirty="0">
              <a:latin typeface="Arial" panose="020B0604020202020204" pitchFamily="34" charset="0"/>
              <a:cs typeface="Arial" panose="020B0604020202020204" pitchFamily="34" charset="0"/>
            </a:endParaRPr>
          </a:p>
        </p:txBody>
      </p:sp>
      <p:sp>
        <p:nvSpPr>
          <p:cNvPr id="229" name="TextBox 228">
            <a:extLst>
              <a:ext uri="{FF2B5EF4-FFF2-40B4-BE49-F238E27FC236}">
                <a16:creationId xmlns:a16="http://schemas.microsoft.com/office/drawing/2014/main" id="{EA9315A8-B515-40A1-8624-9A0A42B214C2}"/>
              </a:ext>
            </a:extLst>
          </p:cNvPr>
          <p:cNvSpPr txBox="1"/>
          <p:nvPr/>
        </p:nvSpPr>
        <p:spPr>
          <a:xfrm>
            <a:off x="9958894" y="3020467"/>
            <a:ext cx="1830699" cy="807913"/>
          </a:xfrm>
          <a:prstGeom prst="rect">
            <a:avLst/>
          </a:prstGeom>
          <a:noFill/>
        </p:spPr>
        <p:txBody>
          <a:bodyPr wrap="square" rtlCol="0">
            <a:spAutoFit/>
          </a:bodyPr>
          <a:lstStyle/>
          <a:p>
            <a:pPr algn="r"/>
            <a:r>
              <a:rPr lang="en-GB" sz="900" dirty="0">
                <a:latin typeface="Arial" panose="020B0604020202020204" pitchFamily="34" charset="0"/>
                <a:cs typeface="Arial" panose="020B0604020202020204" pitchFamily="34" charset="0"/>
              </a:rPr>
              <a:t>65+ </a:t>
            </a:r>
            <a:r>
              <a:rPr lang="pa-IN" sz="900" dirty="0">
                <a:latin typeface="Arial" panose="020B0604020202020204" pitchFamily="34" charset="0"/>
                <a:cs typeface="Arial" panose="020B0604020202020204" pitchFamily="34" charset="0"/>
              </a:rPr>
              <a:t>ਉਮਰ ਦੇ ਲੋਕਾਂ ਵਿੱਚੋਂ ਭਾਰਤੀ 8.2% ਹਨ; ਇਹ ਉਮੀਦ ਕੀਤੀ ਜਾਂਦੀ ਹੈ ਕਿ ਸਾਲ 2026 ਤੱਕ ਯੂ ਕੇ ਵਿੱਚ 65 ਸਾਲ ਤੋਂ ਵੱਧ ਉਮਰ ਦੇ ਭਾਰਤੀਆਂ ਦੀ ਪ੍ਰਤੀਸ਼ਤ </a:t>
            </a:r>
            <a:r>
              <a:rPr lang="en-GB" sz="1050" b="1" dirty="0">
                <a:solidFill>
                  <a:srgbClr val="BB151C"/>
                </a:solidFill>
                <a:latin typeface="Arial" panose="020B0604020202020204" pitchFamily="34" charset="0"/>
                <a:cs typeface="Arial" panose="020B0604020202020204" pitchFamily="34" charset="0"/>
              </a:rPr>
              <a:t>10.6% </a:t>
            </a:r>
            <a:r>
              <a:rPr lang="pa-IN" sz="900" dirty="0">
                <a:latin typeface="Arial" panose="020B0604020202020204" pitchFamily="34" charset="0"/>
                <a:cs typeface="Arial" panose="020B0604020202020204" pitchFamily="34" charset="0"/>
              </a:rPr>
              <a:t>ਹੋ ਜਾਵੇਗੀ।</a:t>
            </a:r>
            <a:endParaRPr lang="en-GB" sz="900" dirty="0">
              <a:latin typeface="Arial" panose="020B0604020202020204" pitchFamily="34" charset="0"/>
              <a:cs typeface="Arial" panose="020B0604020202020204" pitchFamily="34" charset="0"/>
            </a:endParaRPr>
          </a:p>
        </p:txBody>
      </p:sp>
      <p:sp>
        <p:nvSpPr>
          <p:cNvPr id="230" name="TextBox 229">
            <a:extLst>
              <a:ext uri="{FF2B5EF4-FFF2-40B4-BE49-F238E27FC236}">
                <a16:creationId xmlns:a16="http://schemas.microsoft.com/office/drawing/2014/main" id="{88244921-B4B1-4916-8738-2F0097A676E5}"/>
              </a:ext>
            </a:extLst>
          </p:cNvPr>
          <p:cNvSpPr txBox="1"/>
          <p:nvPr/>
        </p:nvSpPr>
        <p:spPr>
          <a:xfrm>
            <a:off x="10116736" y="5072901"/>
            <a:ext cx="999530" cy="369332"/>
          </a:xfrm>
          <a:prstGeom prst="rect">
            <a:avLst/>
          </a:prstGeom>
          <a:noFill/>
        </p:spPr>
        <p:txBody>
          <a:bodyPr wrap="square" rtlCol="0">
            <a:spAutoFit/>
          </a:bodyPr>
          <a:lstStyle/>
          <a:p>
            <a:pPr algn="ctr"/>
            <a:r>
              <a:rPr lang="pa-IN" sz="900" dirty="0">
                <a:latin typeface="Arial" panose="020B0604020202020204" pitchFamily="34" charset="0"/>
                <a:cs typeface="Arial" panose="020B0604020202020204" pitchFamily="34" charset="0"/>
              </a:rPr>
              <a:t>ਸੇਵਾਵਾਂ ਬਾਰੇ ਜਾਣਕਾਰੀ ਦੀ ਘਾਟ</a:t>
            </a:r>
            <a:endParaRPr lang="en-GB" sz="900" dirty="0">
              <a:latin typeface="Arial" panose="020B0604020202020204" pitchFamily="34" charset="0"/>
              <a:cs typeface="Arial" panose="020B0604020202020204" pitchFamily="34" charset="0"/>
            </a:endParaRPr>
          </a:p>
        </p:txBody>
      </p:sp>
      <p:sp>
        <p:nvSpPr>
          <p:cNvPr id="231" name="TextBox 230">
            <a:extLst>
              <a:ext uri="{FF2B5EF4-FFF2-40B4-BE49-F238E27FC236}">
                <a16:creationId xmlns:a16="http://schemas.microsoft.com/office/drawing/2014/main" id="{4451A81A-B00C-41F3-836E-F74745002D9D}"/>
              </a:ext>
            </a:extLst>
          </p:cNvPr>
          <p:cNvSpPr txBox="1"/>
          <p:nvPr/>
        </p:nvSpPr>
        <p:spPr>
          <a:xfrm>
            <a:off x="11115747" y="5158262"/>
            <a:ext cx="792000" cy="369332"/>
          </a:xfrm>
          <a:prstGeom prst="rect">
            <a:avLst/>
          </a:prstGeom>
          <a:noFill/>
        </p:spPr>
        <p:txBody>
          <a:bodyPr wrap="square" rtlCol="0">
            <a:spAutoFit/>
          </a:bodyPr>
          <a:lstStyle/>
          <a:p>
            <a:pPr algn="ctr"/>
            <a:r>
              <a:rPr lang="pa-IN" sz="900" dirty="0">
                <a:latin typeface="Arial" panose="020B0604020202020204" pitchFamily="34" charset="0"/>
                <a:cs typeface="Arial" panose="020B0604020202020204" pitchFamily="34" charset="0"/>
              </a:rPr>
              <a:t>ਪਹਿਲੇ ਭੈੜੇ ਤਜਰਬੇ</a:t>
            </a:r>
            <a:endParaRPr lang="en-GB" sz="900" dirty="0">
              <a:latin typeface="Arial" panose="020B0604020202020204" pitchFamily="34" charset="0"/>
              <a:cs typeface="Arial" panose="020B0604020202020204" pitchFamily="34" charset="0"/>
            </a:endParaRPr>
          </a:p>
        </p:txBody>
      </p:sp>
      <p:pic>
        <p:nvPicPr>
          <p:cNvPr id="235" name="Graphic 234" descr="Lightbulb and gear">
            <a:extLst>
              <a:ext uri="{FF2B5EF4-FFF2-40B4-BE49-F238E27FC236}">
                <a16:creationId xmlns:a16="http://schemas.microsoft.com/office/drawing/2014/main" id="{6A763307-DCB8-412E-8103-1CCB10038E35}"/>
              </a:ext>
            </a:extLst>
          </p:cNvPr>
          <p:cNvPicPr>
            <a:picLocks noChangeAspect="1"/>
          </p:cNvPicPr>
          <p:nvPr/>
        </p:nvPicPr>
        <p:blipFill>
          <a:blip r:embed="rId17" cstate="print">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10333408" y="4695526"/>
            <a:ext cx="432000" cy="432000"/>
          </a:xfrm>
          <a:prstGeom prst="rect">
            <a:avLst/>
          </a:prstGeom>
        </p:spPr>
      </p:pic>
      <p:sp>
        <p:nvSpPr>
          <p:cNvPr id="18" name="TextBox 17">
            <a:extLst>
              <a:ext uri="{FF2B5EF4-FFF2-40B4-BE49-F238E27FC236}">
                <a16:creationId xmlns:a16="http://schemas.microsoft.com/office/drawing/2014/main" id="{61BD67D2-3843-49A8-9F5B-54700EC1BB1B}"/>
              </a:ext>
            </a:extLst>
          </p:cNvPr>
          <p:cNvSpPr txBox="1"/>
          <p:nvPr/>
        </p:nvSpPr>
        <p:spPr>
          <a:xfrm>
            <a:off x="10003073" y="1126050"/>
            <a:ext cx="1277349" cy="338554"/>
          </a:xfrm>
          <a:prstGeom prst="rect">
            <a:avLst/>
          </a:prstGeom>
          <a:noFill/>
        </p:spPr>
        <p:txBody>
          <a:bodyPr wrap="square" rtlCol="0">
            <a:spAutoFit/>
          </a:bodyPr>
          <a:lstStyle/>
          <a:p>
            <a:r>
              <a:rPr lang="pa-IN" sz="1600" b="1" dirty="0">
                <a:solidFill>
                  <a:srgbClr val="BB151C"/>
                </a:solidFill>
                <a:latin typeface="Arial" panose="020B0604020202020204" pitchFamily="34" charset="0"/>
                <a:cs typeface="Arial" panose="020B0604020202020204" pitchFamily="34" charset="0"/>
              </a:rPr>
              <a:t>ਡੀਮੈਂਸ਼ੀਆ</a:t>
            </a:r>
            <a:endParaRPr lang="en-GB" sz="1600" b="1" dirty="0">
              <a:solidFill>
                <a:srgbClr val="BB151C"/>
              </a:solidFill>
              <a:latin typeface="Arial" panose="020B0604020202020204" pitchFamily="34" charset="0"/>
              <a:cs typeface="Arial" panose="020B0604020202020204" pitchFamily="34" charset="0"/>
            </a:endParaRPr>
          </a:p>
        </p:txBody>
      </p:sp>
      <p:sp>
        <p:nvSpPr>
          <p:cNvPr id="228" name="TextBox 227">
            <a:extLst>
              <a:ext uri="{FF2B5EF4-FFF2-40B4-BE49-F238E27FC236}">
                <a16:creationId xmlns:a16="http://schemas.microsoft.com/office/drawing/2014/main" id="{228F3A05-C3D2-4FF6-A062-843EB69915A1}"/>
              </a:ext>
            </a:extLst>
          </p:cNvPr>
          <p:cNvSpPr txBox="1"/>
          <p:nvPr/>
        </p:nvSpPr>
        <p:spPr>
          <a:xfrm>
            <a:off x="9917593" y="2679404"/>
            <a:ext cx="1463577" cy="338554"/>
          </a:xfrm>
          <a:prstGeom prst="rect">
            <a:avLst/>
          </a:prstGeom>
          <a:noFill/>
        </p:spPr>
        <p:txBody>
          <a:bodyPr wrap="square" rtlCol="0">
            <a:spAutoFit/>
          </a:bodyPr>
          <a:lstStyle/>
          <a:p>
            <a:r>
              <a:rPr lang="pa-IN" sz="1600" b="1" dirty="0">
                <a:solidFill>
                  <a:srgbClr val="BB151C"/>
                </a:solidFill>
                <a:latin typeface="Arial" panose="020B0604020202020204" pitchFamily="34" charset="0"/>
                <a:cs typeface="Arial" panose="020B0604020202020204" pitchFamily="34" charset="0"/>
              </a:rPr>
              <a:t>ਜੀਵਨ ਦਾ ਅੰਤ</a:t>
            </a:r>
            <a:endParaRPr lang="en-GB" sz="1600" b="1" dirty="0">
              <a:solidFill>
                <a:srgbClr val="BB151C"/>
              </a:solidFill>
              <a:latin typeface="Arial" panose="020B0604020202020204" pitchFamily="34" charset="0"/>
              <a:cs typeface="Arial" panose="020B0604020202020204" pitchFamily="34" charset="0"/>
            </a:endParaRPr>
          </a:p>
        </p:txBody>
      </p:sp>
      <p:pic>
        <p:nvPicPr>
          <p:cNvPr id="22" name="Graphic 21" descr="Heart organ">
            <a:extLst>
              <a:ext uri="{FF2B5EF4-FFF2-40B4-BE49-F238E27FC236}">
                <a16:creationId xmlns:a16="http://schemas.microsoft.com/office/drawing/2014/main" id="{C968B79B-2394-404F-917F-3FFC30D0E79F}"/>
              </a:ext>
            </a:extLst>
          </p:cNvPr>
          <p:cNvPicPr>
            <a:picLocks noChangeAspect="1"/>
          </p:cNvPicPr>
          <p:nvPr/>
        </p:nvPicPr>
        <p:blipFill>
          <a:blip r:embed="rId19" cstate="print">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8691105" y="3348482"/>
            <a:ext cx="432000" cy="432000"/>
          </a:xfrm>
          <a:prstGeom prst="rect">
            <a:avLst/>
          </a:prstGeom>
        </p:spPr>
      </p:pic>
      <p:pic>
        <p:nvPicPr>
          <p:cNvPr id="242" name="Graphic 241" descr="Brain">
            <a:extLst>
              <a:ext uri="{FF2B5EF4-FFF2-40B4-BE49-F238E27FC236}">
                <a16:creationId xmlns:a16="http://schemas.microsoft.com/office/drawing/2014/main" id="{CA7DE566-A608-4BA8-B594-184D8F3BEA2D}"/>
              </a:ext>
            </a:extLst>
          </p:cNvPr>
          <p:cNvPicPr>
            <a:picLocks noChangeAspect="1"/>
          </p:cNvPicPr>
          <p:nvPr/>
        </p:nvPicPr>
        <p:blipFill>
          <a:blip r:embed="rId21" cstate="print">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a:off x="11455148" y="1068934"/>
            <a:ext cx="432000" cy="432000"/>
          </a:xfrm>
          <a:prstGeom prst="rect">
            <a:avLst/>
          </a:prstGeom>
        </p:spPr>
      </p:pic>
      <p:pic>
        <p:nvPicPr>
          <p:cNvPr id="247" name="Graphic 246" descr="Man with cane">
            <a:extLst>
              <a:ext uri="{FF2B5EF4-FFF2-40B4-BE49-F238E27FC236}">
                <a16:creationId xmlns:a16="http://schemas.microsoft.com/office/drawing/2014/main" id="{89399D7F-23C4-47B6-AC53-FCD50B0C3FAD}"/>
              </a:ext>
            </a:extLst>
          </p:cNvPr>
          <p:cNvPicPr>
            <a:picLocks noChangeAspect="1"/>
          </p:cNvPicPr>
          <p:nvPr/>
        </p:nvPicPr>
        <p:blipFill>
          <a:blip r:embed="rId23" cstate="print">
            <a:extLst>
              <a:ext uri="{28A0092B-C50C-407E-A947-70E740481C1C}">
                <a14:useLocalDpi xmlns:a14="http://schemas.microsoft.com/office/drawing/2010/main" val="0"/>
              </a:ext>
              <a:ext uri="{96DAC541-7B7A-43D3-8B79-37D633B846F1}">
                <asvg:svgBlip xmlns:asvg="http://schemas.microsoft.com/office/drawing/2016/SVG/main" r:embed="rId24"/>
              </a:ext>
            </a:extLst>
          </a:blip>
          <a:stretch>
            <a:fillRect/>
          </a:stretch>
        </p:blipFill>
        <p:spPr>
          <a:xfrm>
            <a:off x="9462150" y="2900490"/>
            <a:ext cx="353524" cy="353524"/>
          </a:xfrm>
          <a:prstGeom prst="rect">
            <a:avLst/>
          </a:prstGeom>
        </p:spPr>
      </p:pic>
      <p:pic>
        <p:nvPicPr>
          <p:cNvPr id="104" name="Graphic 103" descr="Man">
            <a:extLst>
              <a:ext uri="{FF2B5EF4-FFF2-40B4-BE49-F238E27FC236}">
                <a16:creationId xmlns:a16="http://schemas.microsoft.com/office/drawing/2014/main" id="{9D59D871-5A66-9B4D-AB2B-A55D1EAC413A}"/>
              </a:ext>
            </a:extLst>
          </p:cNvPr>
          <p:cNvPicPr>
            <a:picLocks noChangeAspect="1"/>
          </p:cNvPicPr>
          <p:nvPr/>
        </p:nvPicPr>
        <p:blipFill>
          <a:blip r:embed="rId25" cstate="print">
            <a:extLst>
              <a:ext uri="{28A0092B-C50C-407E-A947-70E740481C1C}">
                <a14:useLocalDpi xmlns:a14="http://schemas.microsoft.com/office/drawing/2010/main" val="0"/>
              </a:ext>
              <a:ext uri="{96DAC541-7B7A-43D3-8B79-37D633B846F1}">
                <asvg:svgBlip xmlns:asvg="http://schemas.microsoft.com/office/drawing/2016/SVG/main" r:embed="rId26"/>
              </a:ext>
            </a:extLst>
          </a:blip>
          <a:stretch>
            <a:fillRect/>
          </a:stretch>
        </p:blipFill>
        <p:spPr>
          <a:xfrm>
            <a:off x="2318013" y="3691670"/>
            <a:ext cx="324000" cy="324000"/>
          </a:xfrm>
          <a:prstGeom prst="rect">
            <a:avLst/>
          </a:prstGeom>
        </p:spPr>
      </p:pic>
      <p:pic>
        <p:nvPicPr>
          <p:cNvPr id="105" name="Graphic 104" descr="Woman">
            <a:extLst>
              <a:ext uri="{FF2B5EF4-FFF2-40B4-BE49-F238E27FC236}">
                <a16:creationId xmlns:a16="http://schemas.microsoft.com/office/drawing/2014/main" id="{BF030AAD-95C0-1944-A109-85E2540EB0D0}"/>
              </a:ext>
            </a:extLst>
          </p:cNvPr>
          <p:cNvPicPr>
            <a:picLocks noChangeAspect="1"/>
          </p:cNvPicPr>
          <p:nvPr/>
        </p:nvPicPr>
        <p:blipFill>
          <a:blip r:embed="rId27" cstate="print">
            <a:extLst>
              <a:ext uri="{28A0092B-C50C-407E-A947-70E740481C1C}">
                <a14:useLocalDpi xmlns:a14="http://schemas.microsoft.com/office/drawing/2010/main" val="0"/>
              </a:ext>
              <a:ext uri="{96DAC541-7B7A-43D3-8B79-37D633B846F1}">
                <asvg:svgBlip xmlns:asvg="http://schemas.microsoft.com/office/drawing/2016/SVG/main" r:embed="rId28"/>
              </a:ext>
            </a:extLst>
          </a:blip>
          <a:stretch>
            <a:fillRect/>
          </a:stretch>
        </p:blipFill>
        <p:spPr>
          <a:xfrm>
            <a:off x="2312087" y="4081914"/>
            <a:ext cx="324000" cy="324000"/>
          </a:xfrm>
          <a:prstGeom prst="rect">
            <a:avLst/>
          </a:prstGeom>
        </p:spPr>
      </p:pic>
      <p:sp>
        <p:nvSpPr>
          <p:cNvPr id="106" name="TextBox 105">
            <a:extLst>
              <a:ext uri="{FF2B5EF4-FFF2-40B4-BE49-F238E27FC236}">
                <a16:creationId xmlns:a16="http://schemas.microsoft.com/office/drawing/2014/main" id="{9C23A803-D8C6-B24F-9CE8-5C787388F0EC}"/>
              </a:ext>
            </a:extLst>
          </p:cNvPr>
          <p:cNvSpPr txBox="1"/>
          <p:nvPr/>
        </p:nvSpPr>
        <p:spPr>
          <a:xfrm>
            <a:off x="1723935" y="4073776"/>
            <a:ext cx="594071"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dirty="0">
                <a:solidFill>
                  <a:srgbClr val="C00000"/>
                </a:solidFill>
                <a:latin typeface="Arial" panose="020B0604020202020204" pitchFamily="34" charset="0"/>
                <a:cs typeface="Arial" panose="020B0604020202020204" pitchFamily="34" charset="0"/>
              </a:rPr>
              <a:t>67%</a:t>
            </a:r>
            <a:endParaRPr kumimoji="0" lang="en-GB" sz="1400" b="1"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endParaRPr>
          </a:p>
        </p:txBody>
      </p:sp>
      <p:graphicFrame>
        <p:nvGraphicFramePr>
          <p:cNvPr id="107" name="Table 106">
            <a:extLst>
              <a:ext uri="{FF2B5EF4-FFF2-40B4-BE49-F238E27FC236}">
                <a16:creationId xmlns:a16="http://schemas.microsoft.com/office/drawing/2014/main" id="{0F9626D1-253B-E549-92DD-56EF9C4FB2B5}"/>
              </a:ext>
            </a:extLst>
          </p:cNvPr>
          <p:cNvGraphicFramePr>
            <a:graphicFrameLocks noGrp="1"/>
          </p:cNvGraphicFramePr>
          <p:nvPr>
            <p:extLst>
              <p:ext uri="{D42A27DB-BD31-4B8C-83A1-F6EECF244321}">
                <p14:modId xmlns:p14="http://schemas.microsoft.com/office/powerpoint/2010/main" val="2571647841"/>
              </p:ext>
            </p:extLst>
          </p:nvPr>
        </p:nvGraphicFramePr>
        <p:xfrm>
          <a:off x="3286048" y="1811050"/>
          <a:ext cx="2809951" cy="1660406"/>
        </p:xfrm>
        <a:graphic>
          <a:graphicData uri="http://schemas.openxmlformats.org/drawingml/2006/table">
            <a:tbl>
              <a:tblPr firstRow="1" firstCol="1" bandRow="1">
                <a:tableStyleId>{5C22544A-7EE6-4342-B048-85BDC9FD1C3A}</a:tableStyleId>
              </a:tblPr>
              <a:tblGrid>
                <a:gridCol w="796306">
                  <a:extLst>
                    <a:ext uri="{9D8B030D-6E8A-4147-A177-3AD203B41FA5}">
                      <a16:colId xmlns:a16="http://schemas.microsoft.com/office/drawing/2014/main" val="3978061790"/>
                    </a:ext>
                  </a:extLst>
                </a:gridCol>
                <a:gridCol w="700697">
                  <a:extLst>
                    <a:ext uri="{9D8B030D-6E8A-4147-A177-3AD203B41FA5}">
                      <a16:colId xmlns:a16="http://schemas.microsoft.com/office/drawing/2014/main" val="3799377246"/>
                    </a:ext>
                  </a:extLst>
                </a:gridCol>
                <a:gridCol w="656474">
                  <a:extLst>
                    <a:ext uri="{9D8B030D-6E8A-4147-A177-3AD203B41FA5}">
                      <a16:colId xmlns:a16="http://schemas.microsoft.com/office/drawing/2014/main" val="1967307234"/>
                    </a:ext>
                  </a:extLst>
                </a:gridCol>
                <a:gridCol w="656474">
                  <a:extLst>
                    <a:ext uri="{9D8B030D-6E8A-4147-A177-3AD203B41FA5}">
                      <a16:colId xmlns:a16="http://schemas.microsoft.com/office/drawing/2014/main" val="271671054"/>
                    </a:ext>
                  </a:extLst>
                </a:gridCol>
              </a:tblGrid>
              <a:tr h="218215">
                <a:tc>
                  <a:txBody>
                    <a:bodyPr/>
                    <a:lstStyle/>
                    <a:p>
                      <a:pPr algn="ctr"/>
                      <a:r>
                        <a:rPr lang="pa-IN" sz="750" b="1" dirty="0">
                          <a:effectLst/>
                          <a:latin typeface="Arial" panose="020B0604020202020204" pitchFamily="34" charset="0"/>
                          <a:cs typeface="Arial" panose="020B0604020202020204" pitchFamily="34" charset="0"/>
                        </a:rPr>
                        <a:t>ਕਿਸਮ</a:t>
                      </a:r>
                      <a:endParaRPr lang="en-GB" sz="750" b="1" dirty="0">
                        <a:solidFill>
                          <a:srgbClr val="76923C"/>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BB151C"/>
                    </a:solidFill>
                  </a:tcPr>
                </a:tc>
                <a:tc>
                  <a:txBody>
                    <a:bodyPr/>
                    <a:lstStyle/>
                    <a:p>
                      <a:pPr algn="ctr"/>
                      <a:r>
                        <a:rPr lang="pa-IN" sz="750" b="1" dirty="0">
                          <a:solidFill>
                            <a:schemeClr val="lt1"/>
                          </a:solidFill>
                          <a:effectLst/>
                          <a:latin typeface="Arial" panose="020B0604020202020204" pitchFamily="34" charset="0"/>
                          <a:ea typeface="+mn-ea"/>
                          <a:cs typeface="Arial" panose="020B0604020202020204" pitchFamily="34" charset="0"/>
                        </a:rPr>
                        <a:t>ਸ਼ੁਰੂ</a:t>
                      </a:r>
                      <a:r>
                        <a:rPr lang="pa-IN" sz="750" b="1" baseline="0" dirty="0">
                          <a:solidFill>
                            <a:schemeClr val="lt1"/>
                          </a:solidFill>
                          <a:effectLst/>
                          <a:latin typeface="Arial" panose="020B0604020202020204" pitchFamily="34" charset="0"/>
                          <a:ea typeface="+mn-ea"/>
                          <a:cs typeface="Arial" panose="020B0604020202020204" pitchFamily="34" charset="0"/>
                        </a:rPr>
                        <a:t> ਵਿੱਚ</a:t>
                      </a:r>
                      <a:endParaRPr lang="en-GB" sz="750" b="1" dirty="0">
                        <a:solidFill>
                          <a:srgbClr val="76923C"/>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BB151C"/>
                    </a:solidFill>
                  </a:tcPr>
                </a:tc>
                <a:tc>
                  <a:txBody>
                    <a:bodyPr/>
                    <a:lstStyle/>
                    <a:p>
                      <a:pPr algn="ctr"/>
                      <a:r>
                        <a:rPr lang="pa-IN" sz="750" b="1" kern="1200" dirty="0">
                          <a:solidFill>
                            <a:schemeClr val="lt1"/>
                          </a:solidFill>
                          <a:effectLst/>
                          <a:latin typeface="Arial" panose="020B0604020202020204" pitchFamily="34" charset="0"/>
                          <a:ea typeface="+mn-ea"/>
                          <a:cs typeface="Arial" panose="020B0604020202020204" pitchFamily="34" charset="0"/>
                        </a:rPr>
                        <a:t>ਲੇਟ</a:t>
                      </a:r>
                      <a:endParaRPr lang="en-GB" sz="750" b="1" kern="1200" dirty="0">
                        <a:solidFill>
                          <a:schemeClr val="lt1"/>
                        </a:solidFill>
                        <a:effectLst/>
                        <a:latin typeface="Arial" panose="020B0604020202020204" pitchFamily="34" charset="0"/>
                        <a:ea typeface="+mn-ea"/>
                        <a:cs typeface="Arial" panose="020B0604020202020204" pitchFamily="34" charset="0"/>
                      </a:endParaRPr>
                    </a:p>
                  </a:txBody>
                  <a:tcPr marL="68580" marR="68580" marT="0" marB="0" anchor="ctr">
                    <a:solidFill>
                      <a:srgbClr val="BB151C"/>
                    </a:solidFill>
                  </a:tcPr>
                </a:tc>
                <a:tc>
                  <a:txBody>
                    <a:bodyPr/>
                    <a:lstStyle/>
                    <a:p>
                      <a:pPr algn="ctr"/>
                      <a:r>
                        <a:rPr lang="pa-IN" sz="750" b="1" dirty="0">
                          <a:effectLst/>
                          <a:latin typeface="Arial" panose="020B0604020202020204" pitchFamily="34" charset="0"/>
                          <a:cs typeface="Arial" panose="020B0604020202020204" pitchFamily="34" charset="0"/>
                        </a:rPr>
                        <a:t>ਪਤਾ ਨਹੀਂ</a:t>
                      </a:r>
                      <a:endParaRPr lang="en-GB" sz="750" b="1" dirty="0">
                        <a:solidFill>
                          <a:srgbClr val="76923C"/>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BB151C"/>
                    </a:solidFill>
                  </a:tcPr>
                </a:tc>
                <a:extLst>
                  <a:ext uri="{0D108BD9-81ED-4DB2-BD59-A6C34878D82A}">
                    <a16:rowId xmlns:a16="http://schemas.microsoft.com/office/drawing/2014/main" val="2540791385"/>
                  </a:ext>
                </a:extLst>
              </a:tr>
              <a:tr h="371035">
                <a:tc>
                  <a:txBody>
                    <a:bodyPr/>
                    <a:lstStyle/>
                    <a:p>
                      <a:pPr algn="ctr"/>
                      <a:r>
                        <a:rPr lang="pa-IN" sz="850" b="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ਬ੍ਰੈਸਟ</a:t>
                      </a:r>
                      <a:endParaRPr lang="en-GB" sz="850" b="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BB151C"/>
                    </a:solidFill>
                  </a:tcPr>
                </a:tc>
                <a:tc>
                  <a:txBody>
                    <a:bodyPr/>
                    <a:lstStyle/>
                    <a:p>
                      <a:pPr algn="ctr"/>
                      <a:r>
                        <a:rPr lang="en-GB" sz="85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69%</a:t>
                      </a:r>
                    </a:p>
                  </a:txBody>
                  <a:tcPr marL="68580" marR="68580" marT="0" marB="0" anchor="ctr">
                    <a:solidFill>
                      <a:srgbClr val="F3E7E7"/>
                    </a:solidFill>
                  </a:tcPr>
                </a:tc>
                <a:tc>
                  <a:txBody>
                    <a:bodyPr/>
                    <a:lstStyle/>
                    <a:p>
                      <a:pPr algn="ctr"/>
                      <a:r>
                        <a:rPr lang="en-GB" sz="85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15%</a:t>
                      </a:r>
                    </a:p>
                  </a:txBody>
                  <a:tcPr marL="68580" marR="68580" marT="0" marB="0" anchor="ctr">
                    <a:solidFill>
                      <a:srgbClr val="F3E7E7"/>
                    </a:solidFill>
                  </a:tcPr>
                </a:tc>
                <a:tc>
                  <a:txBody>
                    <a:bodyPr/>
                    <a:lstStyle/>
                    <a:p>
                      <a:pPr algn="ctr"/>
                      <a:r>
                        <a:rPr lang="en-GB" sz="85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17%</a:t>
                      </a:r>
                    </a:p>
                  </a:txBody>
                  <a:tcPr marL="68580" marR="68580" marT="0" marB="0" anchor="ctr">
                    <a:solidFill>
                      <a:srgbClr val="F3E7E7"/>
                    </a:solidFill>
                  </a:tcPr>
                </a:tc>
                <a:extLst>
                  <a:ext uri="{0D108BD9-81ED-4DB2-BD59-A6C34878D82A}">
                    <a16:rowId xmlns:a16="http://schemas.microsoft.com/office/drawing/2014/main" val="1724980964"/>
                  </a:ext>
                </a:extLst>
              </a:tr>
              <a:tr h="373690">
                <a:tc>
                  <a:txBody>
                    <a:bodyPr/>
                    <a:lstStyle/>
                    <a:p>
                      <a:pPr algn="ctr"/>
                      <a:r>
                        <a:rPr lang="pa-IN" sz="850" b="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ਕੋਲੈਕਟਰਲ</a:t>
                      </a:r>
                      <a:endParaRPr lang="en-GB" sz="850" b="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BB151C"/>
                    </a:solidFill>
                  </a:tcPr>
                </a:tc>
                <a:tc>
                  <a:txBody>
                    <a:bodyPr/>
                    <a:lstStyle/>
                    <a:p>
                      <a:pPr algn="ctr"/>
                      <a:r>
                        <a:rPr lang="en-GB" sz="85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40%</a:t>
                      </a:r>
                    </a:p>
                  </a:txBody>
                  <a:tcPr marL="68580" marR="68580" marT="0" marB="0" anchor="ctr">
                    <a:solidFill>
                      <a:srgbClr val="F3E7E7"/>
                    </a:solidFill>
                  </a:tcPr>
                </a:tc>
                <a:tc>
                  <a:txBody>
                    <a:bodyPr/>
                    <a:lstStyle/>
                    <a:p>
                      <a:pPr algn="ctr"/>
                      <a:r>
                        <a:rPr lang="en-GB" sz="85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48%</a:t>
                      </a:r>
                    </a:p>
                  </a:txBody>
                  <a:tcPr marL="68580" marR="68580" marT="0" marB="0" anchor="ctr">
                    <a:solidFill>
                      <a:srgbClr val="F3E7E7"/>
                    </a:solidFill>
                  </a:tcPr>
                </a:tc>
                <a:tc>
                  <a:txBody>
                    <a:bodyPr/>
                    <a:lstStyle/>
                    <a:p>
                      <a:pPr algn="ctr"/>
                      <a:r>
                        <a:rPr lang="en-GB" sz="85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11%</a:t>
                      </a:r>
                    </a:p>
                  </a:txBody>
                  <a:tcPr marL="68580" marR="68580" marT="0" marB="0" anchor="ctr">
                    <a:solidFill>
                      <a:srgbClr val="F3E7E7"/>
                    </a:solidFill>
                  </a:tcPr>
                </a:tc>
                <a:extLst>
                  <a:ext uri="{0D108BD9-81ED-4DB2-BD59-A6C34878D82A}">
                    <a16:rowId xmlns:a16="http://schemas.microsoft.com/office/drawing/2014/main" val="567659209"/>
                  </a:ext>
                </a:extLst>
              </a:tr>
              <a:tr h="369260">
                <a:tc>
                  <a:txBody>
                    <a:bodyPr/>
                    <a:lstStyle/>
                    <a:p>
                      <a:pPr algn="ctr"/>
                      <a:r>
                        <a:rPr lang="pa-IN" sz="850" b="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ਪ੍ਰੌਸਟੇਟ</a:t>
                      </a:r>
                      <a:endParaRPr lang="en-GB" sz="850" b="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BB151C"/>
                    </a:solidFill>
                  </a:tcPr>
                </a:tc>
                <a:tc>
                  <a:txBody>
                    <a:bodyPr/>
                    <a:lstStyle/>
                    <a:p>
                      <a:pPr algn="ctr"/>
                      <a:r>
                        <a:rPr lang="en-GB" sz="85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52%</a:t>
                      </a:r>
                    </a:p>
                  </a:txBody>
                  <a:tcPr marL="68580" marR="68580" marT="0" marB="0" anchor="ctr">
                    <a:solidFill>
                      <a:srgbClr val="F3E7E7"/>
                    </a:solidFill>
                  </a:tcPr>
                </a:tc>
                <a:tc>
                  <a:txBody>
                    <a:bodyPr/>
                    <a:lstStyle/>
                    <a:p>
                      <a:pPr algn="ctr"/>
                      <a:r>
                        <a:rPr lang="en-GB" sz="85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30%</a:t>
                      </a:r>
                    </a:p>
                  </a:txBody>
                  <a:tcPr marL="68580" marR="68580" marT="0" marB="0" anchor="ctr">
                    <a:solidFill>
                      <a:srgbClr val="F3E7E7"/>
                    </a:solidFill>
                  </a:tcPr>
                </a:tc>
                <a:tc>
                  <a:txBody>
                    <a:bodyPr/>
                    <a:lstStyle/>
                    <a:p>
                      <a:pPr algn="ctr"/>
                      <a:r>
                        <a:rPr lang="en-GB" sz="85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18%</a:t>
                      </a:r>
                    </a:p>
                  </a:txBody>
                  <a:tcPr marL="68580" marR="68580" marT="0" marB="0" anchor="ctr">
                    <a:solidFill>
                      <a:srgbClr val="F3E7E7"/>
                    </a:solidFill>
                  </a:tcPr>
                </a:tc>
                <a:extLst>
                  <a:ext uri="{0D108BD9-81ED-4DB2-BD59-A6C34878D82A}">
                    <a16:rowId xmlns:a16="http://schemas.microsoft.com/office/drawing/2014/main" val="1435299987"/>
                  </a:ext>
                </a:extLst>
              </a:tr>
              <a:tr h="328206">
                <a:tc>
                  <a:txBody>
                    <a:bodyPr/>
                    <a:lstStyle/>
                    <a:p>
                      <a:pPr algn="ctr"/>
                      <a:r>
                        <a:rPr lang="pa-IN" sz="850" b="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ਫੇਫੜੇ</a:t>
                      </a:r>
                      <a:endParaRPr lang="en-GB" sz="850" b="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BB151C"/>
                    </a:solidFill>
                  </a:tcPr>
                </a:tc>
                <a:tc>
                  <a:txBody>
                    <a:bodyPr/>
                    <a:lstStyle/>
                    <a:p>
                      <a:pPr algn="ctr"/>
                      <a:r>
                        <a:rPr lang="en-GB" sz="85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24%</a:t>
                      </a:r>
                    </a:p>
                  </a:txBody>
                  <a:tcPr marL="68580" marR="68580" marT="0" marB="0" anchor="ctr">
                    <a:solidFill>
                      <a:srgbClr val="F3E7E7"/>
                    </a:solidFill>
                  </a:tcPr>
                </a:tc>
                <a:tc>
                  <a:txBody>
                    <a:bodyPr/>
                    <a:lstStyle/>
                    <a:p>
                      <a:pPr algn="ctr"/>
                      <a:r>
                        <a:rPr lang="en-GB" sz="85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61%</a:t>
                      </a:r>
                    </a:p>
                  </a:txBody>
                  <a:tcPr marL="68580" marR="68580" marT="0" marB="0" anchor="ctr">
                    <a:solidFill>
                      <a:srgbClr val="F3E7E7"/>
                    </a:solidFill>
                  </a:tcPr>
                </a:tc>
                <a:tc>
                  <a:txBody>
                    <a:bodyPr/>
                    <a:lstStyle/>
                    <a:p>
                      <a:pPr algn="ctr"/>
                      <a:r>
                        <a:rPr lang="en-GB" sz="85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15%</a:t>
                      </a:r>
                    </a:p>
                  </a:txBody>
                  <a:tcPr marL="68580" marR="68580" marT="0" marB="0" anchor="ctr">
                    <a:solidFill>
                      <a:srgbClr val="F3E7E7"/>
                    </a:solidFill>
                  </a:tcPr>
                </a:tc>
                <a:extLst>
                  <a:ext uri="{0D108BD9-81ED-4DB2-BD59-A6C34878D82A}">
                    <a16:rowId xmlns:a16="http://schemas.microsoft.com/office/drawing/2014/main" val="853650689"/>
                  </a:ext>
                </a:extLst>
              </a:tr>
            </a:tbl>
          </a:graphicData>
        </a:graphic>
      </p:graphicFrame>
      <p:sp>
        <p:nvSpPr>
          <p:cNvPr id="112" name="TextBox 111">
            <a:extLst>
              <a:ext uri="{FF2B5EF4-FFF2-40B4-BE49-F238E27FC236}">
                <a16:creationId xmlns:a16="http://schemas.microsoft.com/office/drawing/2014/main" id="{F17CBDFE-EF26-8E47-86D8-FBCC2DCE8D84}"/>
              </a:ext>
            </a:extLst>
          </p:cNvPr>
          <p:cNvSpPr txBox="1"/>
          <p:nvPr/>
        </p:nvSpPr>
        <p:spPr>
          <a:xfrm>
            <a:off x="3716258" y="3691655"/>
            <a:ext cx="926223" cy="400110"/>
          </a:xfrm>
          <a:prstGeom prst="rect">
            <a:avLst/>
          </a:prstGeom>
          <a:noFill/>
        </p:spPr>
        <p:txBody>
          <a:bodyPr wrap="square" lIns="91440" tIns="45720" rIns="91440" bIns="45720" rtlCol="0" anchor="t">
            <a:spAutoFit/>
          </a:bodyPr>
          <a:lstStyle/>
          <a:p>
            <a:pPr algn="ctr"/>
            <a:r>
              <a:rPr lang="en-GB" sz="2000" b="1" dirty="0">
                <a:solidFill>
                  <a:srgbClr val="BB151C"/>
                </a:solidFill>
                <a:latin typeface="Arial"/>
                <a:cs typeface="Arial"/>
              </a:rPr>
              <a:t>66%</a:t>
            </a:r>
            <a:endParaRPr lang="en-GB" b="1" dirty="0">
              <a:solidFill>
                <a:srgbClr val="BB151C"/>
              </a:solidFill>
              <a:latin typeface="Arial"/>
              <a:cs typeface="Arial"/>
            </a:endParaRPr>
          </a:p>
        </p:txBody>
      </p:sp>
      <p:sp>
        <p:nvSpPr>
          <p:cNvPr id="113" name="TextBox 112">
            <a:extLst>
              <a:ext uri="{FF2B5EF4-FFF2-40B4-BE49-F238E27FC236}">
                <a16:creationId xmlns:a16="http://schemas.microsoft.com/office/drawing/2014/main" id="{56CF2533-ED5C-4D4F-BC7B-D0D7EB4DF410}"/>
              </a:ext>
            </a:extLst>
          </p:cNvPr>
          <p:cNvSpPr txBox="1"/>
          <p:nvPr/>
        </p:nvSpPr>
        <p:spPr>
          <a:xfrm>
            <a:off x="3263951" y="3840811"/>
            <a:ext cx="1223383" cy="784830"/>
          </a:xfrm>
          <a:prstGeom prst="rect">
            <a:avLst/>
          </a:prstGeom>
          <a:noFill/>
        </p:spPr>
        <p:txBody>
          <a:bodyPr wrap="square" rtlCol="0">
            <a:spAutoFit/>
          </a:bodyPr>
          <a:lstStyle/>
          <a:p>
            <a:r>
              <a:rPr lang="pa-IN" sz="900" dirty="0">
                <a:latin typeface="Arial" panose="020B0604020202020204" pitchFamily="34" charset="0"/>
                <a:cs typeface="Arial" panose="020B0604020202020204" pitchFamily="34" charset="0"/>
              </a:rPr>
              <a:t>ਖੋਜ ਵਿੱਚ </a:t>
            </a:r>
          </a:p>
          <a:p>
            <a:r>
              <a:rPr lang="pa-IN" sz="900" dirty="0">
                <a:latin typeface="Arial" panose="020B0604020202020204" pitchFamily="34" charset="0"/>
                <a:cs typeface="Arial" panose="020B0604020202020204" pitchFamily="34" charset="0"/>
              </a:rPr>
              <a:t>ਹਿੱਸਾ ਲੈਣ ਵਾਲੀਆਂ ਭਾਰਤੀ ਔਰਤਾਂ </a:t>
            </a:r>
            <a:r>
              <a:rPr lang="pa-IN" sz="900" b="1" dirty="0">
                <a:latin typeface="Arial" panose="020B0604020202020204" pitchFamily="34" charset="0"/>
                <a:cs typeface="Arial" panose="020B0604020202020204" pitchFamily="34" charset="0"/>
              </a:rPr>
              <a:t>ਸਰਵਾਈਕਲ ਸਕਰੀਨਿੰਗ </a:t>
            </a:r>
            <a:r>
              <a:rPr lang="pa-IN" sz="900" dirty="0">
                <a:latin typeface="Arial" panose="020B0604020202020204" pitchFamily="34" charset="0"/>
                <a:cs typeface="Arial" panose="020B0604020202020204" pitchFamily="34" charset="0"/>
              </a:rPr>
              <a:t>ਲਈ ਨਹੀਂ ਗਈਆਂ</a:t>
            </a:r>
            <a:r>
              <a:rPr lang="en-GB" sz="900" b="1" dirty="0">
                <a:latin typeface="Arial" panose="020B0604020202020204" pitchFamily="34" charset="0"/>
                <a:cs typeface="Arial" panose="020B0604020202020204" pitchFamily="34" charset="0"/>
              </a:rPr>
              <a:t> </a:t>
            </a:r>
          </a:p>
        </p:txBody>
      </p:sp>
      <p:sp>
        <p:nvSpPr>
          <p:cNvPr id="116" name="AutoShape 21" descr="Tuberculosis rates of Bangladeshis compared to other ethnic groups " title="Text box">
            <a:extLst>
              <a:ext uri="{FF2B5EF4-FFF2-40B4-BE49-F238E27FC236}">
                <a16:creationId xmlns:a16="http://schemas.microsoft.com/office/drawing/2014/main" id="{511B4995-EF45-2944-AA2A-5BCE404DA343}"/>
              </a:ext>
              <a:ext uri="{C183D7F6-B498-43B3-948B-1728B52AA6E4}">
                <adec:decorative xmlns:adec="http://schemas.microsoft.com/office/drawing/2017/decorative" val="0"/>
              </a:ext>
            </a:extLst>
          </p:cNvPr>
          <p:cNvSpPr/>
          <p:nvPr/>
        </p:nvSpPr>
        <p:spPr>
          <a:xfrm>
            <a:off x="3267728" y="4640547"/>
            <a:ext cx="2896027" cy="1042159"/>
          </a:xfrm>
          <a:prstGeom prst="rect">
            <a:avLst/>
          </a:prstGeom>
          <a:solidFill>
            <a:srgbClr val="EBEBEB"/>
          </a:solidFill>
        </p:spPr>
      </p:sp>
      <p:sp>
        <p:nvSpPr>
          <p:cNvPr id="121" name="TextBox 120">
            <a:extLst>
              <a:ext uri="{FF2B5EF4-FFF2-40B4-BE49-F238E27FC236}">
                <a16:creationId xmlns:a16="http://schemas.microsoft.com/office/drawing/2014/main" id="{3F3A752E-DD45-1142-8674-1F2E888CC74B}"/>
              </a:ext>
            </a:extLst>
          </p:cNvPr>
          <p:cNvSpPr txBox="1"/>
          <p:nvPr/>
        </p:nvSpPr>
        <p:spPr>
          <a:xfrm>
            <a:off x="3949421" y="4624555"/>
            <a:ext cx="1487837" cy="307777"/>
          </a:xfrm>
          <a:prstGeom prst="rect">
            <a:avLst/>
          </a:prstGeom>
          <a:noFill/>
        </p:spPr>
        <p:txBody>
          <a:bodyPr wrap="square" rtlCol="0">
            <a:spAutoFit/>
          </a:bodyPr>
          <a:lstStyle/>
          <a:p>
            <a:pPr algn="ctr"/>
            <a:r>
              <a:rPr lang="pa-IN" sz="1400" b="1" dirty="0">
                <a:solidFill>
                  <a:srgbClr val="C00000"/>
                </a:solidFill>
                <a:latin typeface="Arial" panose="020B0604020202020204" pitchFamily="34" charset="0"/>
                <a:cs typeface="Arial" panose="020B0604020202020204" pitchFamily="34" charset="0"/>
              </a:rPr>
              <a:t>ਜਿਨਸੀ ਸਿਹਤ</a:t>
            </a:r>
            <a:endParaRPr lang="en-GB" sz="1400" b="1" dirty="0">
              <a:solidFill>
                <a:srgbClr val="C00000"/>
              </a:solidFill>
              <a:latin typeface="Arial" panose="020B0604020202020204" pitchFamily="34" charset="0"/>
              <a:cs typeface="Arial" panose="020B0604020202020204" pitchFamily="34" charset="0"/>
            </a:endParaRPr>
          </a:p>
        </p:txBody>
      </p:sp>
      <p:sp>
        <p:nvSpPr>
          <p:cNvPr id="122" name="TextBox 121">
            <a:extLst>
              <a:ext uri="{FF2B5EF4-FFF2-40B4-BE49-F238E27FC236}">
                <a16:creationId xmlns:a16="http://schemas.microsoft.com/office/drawing/2014/main" id="{21871407-252C-DD46-BCC7-24E17F882C67}"/>
              </a:ext>
            </a:extLst>
          </p:cNvPr>
          <p:cNvSpPr txBox="1"/>
          <p:nvPr/>
        </p:nvSpPr>
        <p:spPr>
          <a:xfrm>
            <a:off x="3329971" y="4870625"/>
            <a:ext cx="2796470" cy="784830"/>
          </a:xfrm>
          <a:prstGeom prst="rect">
            <a:avLst/>
          </a:prstGeom>
          <a:noFill/>
        </p:spPr>
        <p:txBody>
          <a:bodyPr wrap="square" rtlCol="0">
            <a:spAutoFit/>
          </a:bodyPr>
          <a:lstStyle/>
          <a:p>
            <a:pPr algn="ctr"/>
            <a:r>
              <a:rPr lang="pa-IN" sz="900" dirty="0">
                <a:latin typeface="Arial" panose="020B0604020202020204" pitchFamily="34" charset="0"/>
                <a:cs typeface="Arial" panose="020B0604020202020204" pitchFamily="34" charset="0"/>
              </a:rPr>
              <a:t>ਭਾਰਤੀ ਲੜਕਿਆਂ ਅਤੇ ਲੜਕੀਆ ਦੀ </a:t>
            </a:r>
            <a:r>
              <a:rPr lang="pa-IN" sz="900" b="1" dirty="0">
                <a:latin typeface="Arial" panose="020B0604020202020204" pitchFamily="34" charset="0"/>
                <a:cs typeface="Arial" panose="020B0604020202020204" pitchFamily="34" charset="0"/>
              </a:rPr>
              <a:t>ਗਭਲੀ ਉਮਰ 22 ਸਾਲ ਸੀ </a:t>
            </a:r>
            <a:r>
              <a:rPr lang="pa-IN" sz="900" dirty="0">
                <a:latin typeface="Arial" panose="020B0604020202020204" pitchFamily="34" charset="0"/>
                <a:cs typeface="Arial" panose="020B0604020202020204" pitchFamily="34" charset="0"/>
              </a:rPr>
              <a:t>ਜਦੋਂ ਉਨ੍ਹਾਂ ਨੇ ਸਭ ਤੋਂ ਪਹਿਲਾਂ ਕਿਸੇ ਨਾਲ ਸੰਭੋਗ ਕੀਤਾ ਸੀ। ਖੋਜ ਤੋਂ ਪਤਾ ਲੱਗਾ ਹੈ ਕਿ ਭਾਰਤੀ ਔਰਤਾਂ ਸੰਭੋਗ ਕਰਨ ਵੇਲੇ </a:t>
            </a:r>
            <a:r>
              <a:rPr lang="pa-IN" sz="900" b="1" dirty="0">
                <a:latin typeface="Arial" panose="020B0604020202020204" pitchFamily="34" charset="0"/>
                <a:cs typeface="Arial" panose="020B0604020202020204" pitchFamily="34" charset="0"/>
              </a:rPr>
              <a:t>ਹੰਗਾਮੀ ਨਿਰੋਧਕ ਚੀਜ਼ਾਂ (11%) </a:t>
            </a:r>
            <a:r>
              <a:rPr lang="pa-IN" sz="900" dirty="0">
                <a:latin typeface="Arial" panose="020B0604020202020204" pitchFamily="34" charset="0"/>
                <a:cs typeface="Arial" panose="020B0604020202020204" pitchFamily="34" charset="0"/>
              </a:rPr>
              <a:t>ਵਰਤਣ ਦੀ ਰਿਪੋਰਟ ਕਰਦੀਆਂ ਹਨ, ਜਦੋਂ ਕਿ ਇਸ ਦੇ ਮੁਕਾਬਲੇ ਬ੍ਰਿਟਿਸ਼ ਗੋਰੀਆਂ </a:t>
            </a:r>
            <a:r>
              <a:rPr lang="en-GB" sz="900" dirty="0">
                <a:latin typeface="Arial" panose="020B0604020202020204" pitchFamily="34" charset="0"/>
                <a:cs typeface="Arial" panose="020B0604020202020204" pitchFamily="34" charset="0"/>
              </a:rPr>
              <a:t>(23%)</a:t>
            </a:r>
            <a:r>
              <a:rPr lang="pa-IN" sz="900" dirty="0">
                <a:latin typeface="Arial" panose="020B0604020202020204" pitchFamily="34" charset="0"/>
                <a:cs typeface="Arial" panose="020B0604020202020204" pitchFamily="34" charset="0"/>
              </a:rPr>
              <a:t> ਕਰਦੀਆਂ ਹਨ।</a:t>
            </a:r>
            <a:endParaRPr lang="en-GB" sz="900" dirty="0">
              <a:latin typeface="Arial" panose="020B0604020202020204" pitchFamily="34" charset="0"/>
              <a:cs typeface="Arial" panose="020B0604020202020204" pitchFamily="34" charset="0"/>
            </a:endParaRPr>
          </a:p>
        </p:txBody>
      </p:sp>
      <p:pic>
        <p:nvPicPr>
          <p:cNvPr id="123" name="Graphic 122" descr="Lungs">
            <a:extLst>
              <a:ext uri="{FF2B5EF4-FFF2-40B4-BE49-F238E27FC236}">
                <a16:creationId xmlns:a16="http://schemas.microsoft.com/office/drawing/2014/main" id="{368A2092-9196-5244-AA4E-BF946DC5CB5B}"/>
              </a:ext>
            </a:extLst>
          </p:cNvPr>
          <p:cNvPicPr>
            <a:picLocks noChangeAspect="1"/>
          </p:cNvPicPr>
          <p:nvPr/>
        </p:nvPicPr>
        <p:blipFill>
          <a:blip r:embed="rId29" cstate="print">
            <a:extLst>
              <a:ext uri="{28A0092B-C50C-407E-A947-70E740481C1C}">
                <a14:useLocalDpi xmlns:a14="http://schemas.microsoft.com/office/drawing/2010/main" val="0"/>
              </a:ext>
              <a:ext uri="{96DAC541-7B7A-43D3-8B79-37D633B846F1}">
                <asvg:svgBlip xmlns:asvg="http://schemas.microsoft.com/office/drawing/2016/SVG/main" r:embed="rId30"/>
              </a:ext>
            </a:extLst>
          </a:blip>
          <a:stretch>
            <a:fillRect/>
          </a:stretch>
        </p:blipFill>
        <p:spPr>
          <a:xfrm>
            <a:off x="6005977" y="6028107"/>
            <a:ext cx="432000" cy="432000"/>
          </a:xfrm>
          <a:prstGeom prst="rect">
            <a:avLst/>
          </a:prstGeom>
        </p:spPr>
      </p:pic>
      <p:sp>
        <p:nvSpPr>
          <p:cNvPr id="124" name="TextBox 123">
            <a:extLst>
              <a:ext uri="{FF2B5EF4-FFF2-40B4-BE49-F238E27FC236}">
                <a16:creationId xmlns:a16="http://schemas.microsoft.com/office/drawing/2014/main" id="{F2C8B43E-5F61-2C4D-BA05-E264D011935B}"/>
              </a:ext>
            </a:extLst>
          </p:cNvPr>
          <p:cNvSpPr txBox="1"/>
          <p:nvPr/>
        </p:nvSpPr>
        <p:spPr>
          <a:xfrm>
            <a:off x="6918761" y="1112085"/>
            <a:ext cx="1487837" cy="307777"/>
          </a:xfrm>
          <a:prstGeom prst="rect">
            <a:avLst/>
          </a:prstGeom>
          <a:noFill/>
        </p:spPr>
        <p:txBody>
          <a:bodyPr wrap="square" rtlCol="0">
            <a:spAutoFit/>
          </a:bodyPr>
          <a:lstStyle/>
          <a:p>
            <a:pPr algn="ctr"/>
            <a:r>
              <a:rPr lang="pa-IN" sz="1400" b="1" dirty="0">
                <a:solidFill>
                  <a:srgbClr val="C00000"/>
                </a:solidFill>
                <a:latin typeface="Arial" panose="020B0604020202020204" pitchFamily="34" charset="0"/>
                <a:cs typeface="Arial" panose="020B0604020202020204" pitchFamily="34" charset="0"/>
              </a:rPr>
              <a:t>ਡਾਇਆਬੀਟੀਜ਼</a:t>
            </a:r>
            <a:endParaRPr lang="en-GB" sz="1400" b="1" dirty="0">
              <a:solidFill>
                <a:srgbClr val="C00000"/>
              </a:solidFill>
              <a:latin typeface="Arial" panose="020B0604020202020204" pitchFamily="34" charset="0"/>
              <a:cs typeface="Arial" panose="020B0604020202020204" pitchFamily="34" charset="0"/>
            </a:endParaRPr>
          </a:p>
        </p:txBody>
      </p:sp>
      <p:pic>
        <p:nvPicPr>
          <p:cNvPr id="125" name="Graphic 124" descr="Man">
            <a:extLst>
              <a:ext uri="{FF2B5EF4-FFF2-40B4-BE49-F238E27FC236}">
                <a16:creationId xmlns:a16="http://schemas.microsoft.com/office/drawing/2014/main" id="{6897903D-902D-F243-8571-FC587FE3A880}"/>
              </a:ext>
            </a:extLst>
          </p:cNvPr>
          <p:cNvPicPr>
            <a:picLocks noChangeAspect="1"/>
          </p:cNvPicPr>
          <p:nvPr/>
        </p:nvPicPr>
        <p:blipFill>
          <a:blip r:embed="rId25" cstate="print">
            <a:extLst>
              <a:ext uri="{28A0092B-C50C-407E-A947-70E740481C1C}">
                <a14:useLocalDpi xmlns:a14="http://schemas.microsoft.com/office/drawing/2010/main" val="0"/>
              </a:ext>
              <a:ext uri="{96DAC541-7B7A-43D3-8B79-37D633B846F1}">
                <asvg:svgBlip xmlns:asvg="http://schemas.microsoft.com/office/drawing/2016/SVG/main" r:embed="rId26"/>
              </a:ext>
            </a:extLst>
          </a:blip>
          <a:stretch>
            <a:fillRect/>
          </a:stretch>
        </p:blipFill>
        <p:spPr>
          <a:xfrm>
            <a:off x="6314798" y="1586931"/>
            <a:ext cx="324000" cy="324000"/>
          </a:xfrm>
          <a:prstGeom prst="rect">
            <a:avLst/>
          </a:prstGeom>
        </p:spPr>
      </p:pic>
      <p:sp>
        <p:nvSpPr>
          <p:cNvPr id="127" name="TextBox 126">
            <a:extLst>
              <a:ext uri="{FF2B5EF4-FFF2-40B4-BE49-F238E27FC236}">
                <a16:creationId xmlns:a16="http://schemas.microsoft.com/office/drawing/2014/main" id="{5200B248-0C49-F04F-8CFE-95413B8B7054}"/>
              </a:ext>
            </a:extLst>
          </p:cNvPr>
          <p:cNvSpPr txBox="1"/>
          <p:nvPr/>
        </p:nvSpPr>
        <p:spPr>
          <a:xfrm>
            <a:off x="6581914" y="1388918"/>
            <a:ext cx="832461" cy="7386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3 </a:t>
            </a:r>
            <a:r>
              <a:rPr lang="pa-IN" sz="1400" b="1" dirty="0">
                <a:solidFill>
                  <a:srgbClr val="C00000"/>
                </a:solidFill>
                <a:latin typeface="Arial" panose="020B0604020202020204" pitchFamily="34" charset="0"/>
                <a:cs typeface="Arial" panose="020B0604020202020204" pitchFamily="34" charset="0"/>
              </a:rPr>
              <a:t>ਤੋਂ</a:t>
            </a:r>
            <a:r>
              <a:rPr kumimoji="0" lang="en-GB" sz="1400" b="1"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 4 </a:t>
            </a:r>
            <a:r>
              <a:rPr kumimoji="0" lang="pa-IN" sz="1400" b="1"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rPr>
              <a:t>ਗੁਣਾ ਵੱਧ ਖ਼ਤਰਾ</a:t>
            </a:r>
            <a:endParaRPr kumimoji="0" lang="en-GB" sz="1400" b="1"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endParaRPr>
          </a:p>
        </p:txBody>
      </p:sp>
      <p:pic>
        <p:nvPicPr>
          <p:cNvPr id="129" name="Graphic 128" descr="Man">
            <a:extLst>
              <a:ext uri="{FF2B5EF4-FFF2-40B4-BE49-F238E27FC236}">
                <a16:creationId xmlns:a16="http://schemas.microsoft.com/office/drawing/2014/main" id="{CB001925-4903-7E40-A29C-03DD36F59F6A}"/>
              </a:ext>
            </a:extLst>
          </p:cNvPr>
          <p:cNvPicPr>
            <a:picLocks noChangeAspect="1"/>
          </p:cNvPicPr>
          <p:nvPr/>
        </p:nvPicPr>
        <p:blipFill>
          <a:blip r:embed="rId25" cstate="print">
            <a:extLst>
              <a:ext uri="{28A0092B-C50C-407E-A947-70E740481C1C}">
                <a14:useLocalDpi xmlns:a14="http://schemas.microsoft.com/office/drawing/2010/main" val="0"/>
              </a:ext>
              <a:ext uri="{96DAC541-7B7A-43D3-8B79-37D633B846F1}">
                <asvg:svgBlip xmlns:asvg="http://schemas.microsoft.com/office/drawing/2016/SVG/main" r:embed="rId26"/>
              </a:ext>
            </a:extLst>
          </a:blip>
          <a:stretch>
            <a:fillRect/>
          </a:stretch>
        </p:blipFill>
        <p:spPr>
          <a:xfrm>
            <a:off x="10325818" y="1638770"/>
            <a:ext cx="324000" cy="324000"/>
          </a:xfrm>
          <a:prstGeom prst="rect">
            <a:avLst/>
          </a:prstGeom>
        </p:spPr>
      </p:pic>
      <p:pic>
        <p:nvPicPr>
          <p:cNvPr id="130" name="Graphic 129" descr="Woman">
            <a:extLst>
              <a:ext uri="{FF2B5EF4-FFF2-40B4-BE49-F238E27FC236}">
                <a16:creationId xmlns:a16="http://schemas.microsoft.com/office/drawing/2014/main" id="{D049305D-8766-D940-A71D-78E80BBAF1A3}"/>
              </a:ext>
            </a:extLst>
          </p:cNvPr>
          <p:cNvPicPr>
            <a:picLocks noChangeAspect="1"/>
          </p:cNvPicPr>
          <p:nvPr/>
        </p:nvPicPr>
        <p:blipFill>
          <a:blip r:embed="rId27" cstate="print">
            <a:extLst>
              <a:ext uri="{28A0092B-C50C-407E-A947-70E740481C1C}">
                <a14:useLocalDpi xmlns:a14="http://schemas.microsoft.com/office/drawing/2010/main" val="0"/>
              </a:ext>
              <a:ext uri="{96DAC541-7B7A-43D3-8B79-37D633B846F1}">
                <asvg:svgBlip xmlns:asvg="http://schemas.microsoft.com/office/drawing/2016/SVG/main" r:embed="rId28"/>
              </a:ext>
            </a:extLst>
          </a:blip>
          <a:stretch>
            <a:fillRect/>
          </a:stretch>
        </p:blipFill>
        <p:spPr>
          <a:xfrm>
            <a:off x="10319892" y="2171894"/>
            <a:ext cx="324000" cy="324000"/>
          </a:xfrm>
          <a:prstGeom prst="rect">
            <a:avLst/>
          </a:prstGeom>
        </p:spPr>
      </p:pic>
      <p:sp>
        <p:nvSpPr>
          <p:cNvPr id="131" name="TextBox 130">
            <a:extLst>
              <a:ext uri="{FF2B5EF4-FFF2-40B4-BE49-F238E27FC236}">
                <a16:creationId xmlns:a16="http://schemas.microsoft.com/office/drawing/2014/main" id="{04C109CC-DE7D-A64E-A64B-794789819E42}"/>
              </a:ext>
            </a:extLst>
          </p:cNvPr>
          <p:cNvSpPr txBox="1"/>
          <p:nvPr/>
        </p:nvSpPr>
        <p:spPr>
          <a:xfrm>
            <a:off x="10738979" y="1623548"/>
            <a:ext cx="1030189" cy="369332"/>
          </a:xfrm>
          <a:prstGeom prst="rect">
            <a:avLst/>
          </a:prstGeom>
          <a:noFill/>
        </p:spPr>
        <p:txBody>
          <a:bodyPr wrap="square" rtlCol="0">
            <a:spAutoFit/>
          </a:bodyPr>
          <a:lstStyle/>
          <a:p>
            <a:pPr lvl="0">
              <a:defRPr/>
            </a:pPr>
            <a:r>
              <a:rPr lang="en-GB" sz="900" dirty="0">
                <a:solidFill>
                  <a:srgbClr val="C00000"/>
                </a:solidFill>
                <a:latin typeface="Arial" panose="020B0604020202020204" pitchFamily="34" charset="0"/>
                <a:cs typeface="Arial" panose="020B0604020202020204" pitchFamily="34" charset="0"/>
              </a:rPr>
              <a:t>76.9 </a:t>
            </a:r>
            <a:r>
              <a:rPr lang="pa-IN" sz="900" dirty="0">
                <a:solidFill>
                  <a:srgbClr val="C00000"/>
                </a:solidFill>
                <a:latin typeface="Arial" panose="020B0604020202020204" pitchFamily="34" charset="0"/>
                <a:cs typeface="Arial" panose="020B0604020202020204" pitchFamily="34" charset="0"/>
              </a:rPr>
              <a:t>ਮੌਤਾਂ ਪ੍ਰਤੀ </a:t>
            </a:r>
            <a:r>
              <a:rPr lang="en-GB" sz="900" dirty="0">
                <a:solidFill>
                  <a:srgbClr val="C00000"/>
                </a:solidFill>
                <a:latin typeface="Arial" panose="020B0604020202020204" pitchFamily="34" charset="0"/>
                <a:cs typeface="Arial" panose="020B0604020202020204" pitchFamily="34" charset="0"/>
              </a:rPr>
              <a:t> 100,000 </a:t>
            </a:r>
            <a:r>
              <a:rPr lang="pa-IN" sz="900" dirty="0">
                <a:solidFill>
                  <a:srgbClr val="C00000"/>
                </a:solidFill>
                <a:latin typeface="Arial" panose="020B0604020202020204" pitchFamily="34" charset="0"/>
                <a:cs typeface="Arial" panose="020B0604020202020204" pitchFamily="34" charset="0"/>
              </a:rPr>
              <a:t>ਮਰਦ</a:t>
            </a:r>
            <a:r>
              <a:rPr lang="en-GB" sz="900" dirty="0">
                <a:solidFill>
                  <a:srgbClr val="C00000"/>
                </a:solidFill>
                <a:latin typeface="Arial" panose="020B0604020202020204" pitchFamily="34" charset="0"/>
                <a:cs typeface="Arial" panose="020B0604020202020204" pitchFamily="34" charset="0"/>
              </a:rPr>
              <a:t> </a:t>
            </a:r>
            <a:endParaRPr kumimoji="0" lang="en-GB" sz="900"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endParaRPr>
          </a:p>
        </p:txBody>
      </p:sp>
      <p:sp>
        <p:nvSpPr>
          <p:cNvPr id="133" name="TextBox 132">
            <a:extLst>
              <a:ext uri="{FF2B5EF4-FFF2-40B4-BE49-F238E27FC236}">
                <a16:creationId xmlns:a16="http://schemas.microsoft.com/office/drawing/2014/main" id="{066C81D2-4191-6C47-AC50-44A21DBC705B}"/>
              </a:ext>
            </a:extLst>
          </p:cNvPr>
          <p:cNvSpPr txBox="1"/>
          <p:nvPr/>
        </p:nvSpPr>
        <p:spPr>
          <a:xfrm>
            <a:off x="10717038" y="2190369"/>
            <a:ext cx="1030189" cy="369332"/>
          </a:xfrm>
          <a:prstGeom prst="rect">
            <a:avLst/>
          </a:prstGeom>
          <a:noFill/>
        </p:spPr>
        <p:txBody>
          <a:bodyPr wrap="square" rtlCol="0">
            <a:spAutoFit/>
          </a:bodyPr>
          <a:lstStyle/>
          <a:p>
            <a:pPr lvl="0">
              <a:defRPr/>
            </a:pPr>
            <a:r>
              <a:rPr lang="en-GB" sz="900" dirty="0">
                <a:solidFill>
                  <a:srgbClr val="C00000"/>
                </a:solidFill>
                <a:latin typeface="Arial" panose="020B0604020202020204" pitchFamily="34" charset="0"/>
                <a:cs typeface="Arial" panose="020B0604020202020204" pitchFamily="34" charset="0"/>
              </a:rPr>
              <a:t>84.3 </a:t>
            </a:r>
            <a:r>
              <a:rPr lang="pa-IN" sz="900" dirty="0">
                <a:solidFill>
                  <a:srgbClr val="C00000"/>
                </a:solidFill>
                <a:latin typeface="Arial" panose="020B0604020202020204" pitchFamily="34" charset="0"/>
                <a:cs typeface="Arial" panose="020B0604020202020204" pitchFamily="34" charset="0"/>
              </a:rPr>
              <a:t>ਮੌਤਾਂ ਪ੍ਰਤੀ </a:t>
            </a:r>
            <a:r>
              <a:rPr lang="en-GB" sz="900" dirty="0">
                <a:solidFill>
                  <a:srgbClr val="C00000"/>
                </a:solidFill>
                <a:latin typeface="Arial" panose="020B0604020202020204" pitchFamily="34" charset="0"/>
                <a:cs typeface="Arial" panose="020B0604020202020204" pitchFamily="34" charset="0"/>
              </a:rPr>
              <a:t> 100,000 </a:t>
            </a:r>
            <a:r>
              <a:rPr lang="pa-IN" sz="900" dirty="0">
                <a:solidFill>
                  <a:srgbClr val="C00000"/>
                </a:solidFill>
                <a:latin typeface="Arial" panose="020B0604020202020204" pitchFamily="34" charset="0"/>
                <a:cs typeface="Arial" panose="020B0604020202020204" pitchFamily="34" charset="0"/>
              </a:rPr>
              <a:t>ਔਰਤਾਂ</a:t>
            </a:r>
            <a:r>
              <a:rPr lang="en-GB" sz="900" dirty="0">
                <a:solidFill>
                  <a:srgbClr val="C00000"/>
                </a:solidFill>
                <a:latin typeface="Arial" panose="020B0604020202020204" pitchFamily="34" charset="0"/>
                <a:cs typeface="Arial" panose="020B0604020202020204" pitchFamily="34" charset="0"/>
              </a:rPr>
              <a:t> </a:t>
            </a:r>
            <a:endParaRPr kumimoji="0" lang="en-GB" sz="900"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endParaRPr>
          </a:p>
        </p:txBody>
      </p:sp>
      <p:sp>
        <p:nvSpPr>
          <p:cNvPr id="35" name="TextBox 34">
            <a:extLst>
              <a:ext uri="{FF2B5EF4-FFF2-40B4-BE49-F238E27FC236}">
                <a16:creationId xmlns:a16="http://schemas.microsoft.com/office/drawing/2014/main" id="{AF008DD7-32B8-564B-B5EE-9C438A7EEBCE}"/>
              </a:ext>
            </a:extLst>
          </p:cNvPr>
          <p:cNvSpPr txBox="1"/>
          <p:nvPr/>
        </p:nvSpPr>
        <p:spPr>
          <a:xfrm>
            <a:off x="10795844" y="1383708"/>
            <a:ext cx="851186" cy="261610"/>
          </a:xfrm>
          <a:prstGeom prst="rect">
            <a:avLst/>
          </a:prstGeom>
          <a:noFill/>
        </p:spPr>
        <p:txBody>
          <a:bodyPr wrap="square" rtlCol="0">
            <a:spAutoFit/>
          </a:bodyPr>
          <a:lstStyle/>
          <a:p>
            <a:pPr algn="ctr"/>
            <a:r>
              <a:rPr lang="en-US" sz="1100" b="1" dirty="0">
                <a:latin typeface="Arial" panose="020B0604020202020204" pitchFamily="34" charset="0"/>
                <a:cs typeface="Arial" panose="020B0604020202020204" pitchFamily="34" charset="0"/>
              </a:rPr>
              <a:t>2017-19</a:t>
            </a:r>
          </a:p>
        </p:txBody>
      </p:sp>
      <p:sp>
        <p:nvSpPr>
          <p:cNvPr id="134" name="TextBox 133">
            <a:extLst>
              <a:ext uri="{FF2B5EF4-FFF2-40B4-BE49-F238E27FC236}">
                <a16:creationId xmlns:a16="http://schemas.microsoft.com/office/drawing/2014/main" id="{51E7E129-38E4-3641-8D0A-CF9E9B8BB270}"/>
              </a:ext>
            </a:extLst>
          </p:cNvPr>
          <p:cNvSpPr txBox="1"/>
          <p:nvPr/>
        </p:nvSpPr>
        <p:spPr>
          <a:xfrm>
            <a:off x="9286924" y="1377160"/>
            <a:ext cx="851186" cy="261610"/>
          </a:xfrm>
          <a:prstGeom prst="rect">
            <a:avLst/>
          </a:prstGeom>
          <a:noFill/>
        </p:spPr>
        <p:txBody>
          <a:bodyPr wrap="square" rtlCol="0">
            <a:spAutoFit/>
          </a:bodyPr>
          <a:lstStyle/>
          <a:p>
            <a:pPr algn="ctr"/>
            <a:r>
              <a:rPr lang="en-US" sz="1100" b="1" dirty="0">
                <a:latin typeface="Arial" panose="020B0604020202020204" pitchFamily="34" charset="0"/>
                <a:cs typeface="Arial" panose="020B0604020202020204" pitchFamily="34" charset="0"/>
              </a:rPr>
              <a:t>2012-14</a:t>
            </a:r>
          </a:p>
        </p:txBody>
      </p:sp>
      <p:sp>
        <p:nvSpPr>
          <p:cNvPr id="135" name="TextBox 134">
            <a:extLst>
              <a:ext uri="{FF2B5EF4-FFF2-40B4-BE49-F238E27FC236}">
                <a16:creationId xmlns:a16="http://schemas.microsoft.com/office/drawing/2014/main" id="{B6EC3575-A3FD-8F41-B328-9C5AEF70081F}"/>
              </a:ext>
            </a:extLst>
          </p:cNvPr>
          <p:cNvSpPr txBox="1"/>
          <p:nvPr/>
        </p:nvSpPr>
        <p:spPr>
          <a:xfrm>
            <a:off x="9309579" y="1618853"/>
            <a:ext cx="1030189" cy="369332"/>
          </a:xfrm>
          <a:prstGeom prst="rect">
            <a:avLst/>
          </a:prstGeom>
          <a:noFill/>
        </p:spPr>
        <p:txBody>
          <a:bodyPr wrap="square" rtlCol="0">
            <a:spAutoFit/>
          </a:bodyPr>
          <a:lstStyle/>
          <a:p>
            <a:pPr lvl="0">
              <a:defRPr/>
            </a:pPr>
            <a:r>
              <a:rPr lang="en-GB" sz="900" dirty="0">
                <a:solidFill>
                  <a:srgbClr val="C00000"/>
                </a:solidFill>
                <a:latin typeface="Arial" panose="020B0604020202020204" pitchFamily="34" charset="0"/>
                <a:cs typeface="Arial" panose="020B0604020202020204" pitchFamily="34" charset="0"/>
              </a:rPr>
              <a:t>59.8 </a:t>
            </a:r>
            <a:r>
              <a:rPr lang="pa-IN" sz="900" dirty="0">
                <a:solidFill>
                  <a:srgbClr val="C00000"/>
                </a:solidFill>
                <a:latin typeface="Arial" panose="020B0604020202020204" pitchFamily="34" charset="0"/>
                <a:cs typeface="Arial" panose="020B0604020202020204" pitchFamily="34" charset="0"/>
              </a:rPr>
              <a:t>ਮੌਤਾਂ ਪ੍ਰਤੀ </a:t>
            </a:r>
            <a:r>
              <a:rPr lang="en-GB" sz="900" dirty="0">
                <a:solidFill>
                  <a:srgbClr val="C00000"/>
                </a:solidFill>
                <a:latin typeface="Arial" panose="020B0604020202020204" pitchFamily="34" charset="0"/>
                <a:cs typeface="Arial" panose="020B0604020202020204" pitchFamily="34" charset="0"/>
              </a:rPr>
              <a:t> 100,000 </a:t>
            </a:r>
            <a:r>
              <a:rPr lang="pa-IN" sz="900" dirty="0">
                <a:solidFill>
                  <a:srgbClr val="C00000"/>
                </a:solidFill>
                <a:latin typeface="Arial" panose="020B0604020202020204" pitchFamily="34" charset="0"/>
                <a:cs typeface="Arial" panose="020B0604020202020204" pitchFamily="34" charset="0"/>
              </a:rPr>
              <a:t>ਮਰਦ</a:t>
            </a:r>
            <a:r>
              <a:rPr lang="en-GB" sz="900" dirty="0">
                <a:solidFill>
                  <a:srgbClr val="C00000"/>
                </a:solidFill>
                <a:latin typeface="Arial" panose="020B0604020202020204" pitchFamily="34" charset="0"/>
                <a:cs typeface="Arial" panose="020B0604020202020204" pitchFamily="34" charset="0"/>
              </a:rPr>
              <a:t> </a:t>
            </a:r>
            <a:endParaRPr kumimoji="0" lang="en-GB" sz="900"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endParaRPr>
          </a:p>
        </p:txBody>
      </p:sp>
      <p:sp>
        <p:nvSpPr>
          <p:cNvPr id="136" name="TextBox 135">
            <a:extLst>
              <a:ext uri="{FF2B5EF4-FFF2-40B4-BE49-F238E27FC236}">
                <a16:creationId xmlns:a16="http://schemas.microsoft.com/office/drawing/2014/main" id="{AF6445FE-F78D-3844-8A33-74591F8379D3}"/>
              </a:ext>
            </a:extLst>
          </p:cNvPr>
          <p:cNvSpPr txBox="1"/>
          <p:nvPr/>
        </p:nvSpPr>
        <p:spPr>
          <a:xfrm>
            <a:off x="9287638" y="2185674"/>
            <a:ext cx="1030189" cy="369332"/>
          </a:xfrm>
          <a:prstGeom prst="rect">
            <a:avLst/>
          </a:prstGeom>
          <a:noFill/>
        </p:spPr>
        <p:txBody>
          <a:bodyPr wrap="square" rtlCol="0">
            <a:spAutoFit/>
          </a:bodyPr>
          <a:lstStyle/>
          <a:p>
            <a:pPr lvl="0">
              <a:defRPr/>
            </a:pPr>
            <a:r>
              <a:rPr lang="en-GB" sz="900" dirty="0">
                <a:solidFill>
                  <a:srgbClr val="C00000"/>
                </a:solidFill>
                <a:latin typeface="Arial" panose="020B0604020202020204" pitchFamily="34" charset="0"/>
                <a:cs typeface="Arial" panose="020B0604020202020204" pitchFamily="34" charset="0"/>
              </a:rPr>
              <a:t>67.8 </a:t>
            </a:r>
            <a:r>
              <a:rPr lang="pa-IN" sz="900" dirty="0">
                <a:solidFill>
                  <a:srgbClr val="C00000"/>
                </a:solidFill>
                <a:latin typeface="Arial" panose="020B0604020202020204" pitchFamily="34" charset="0"/>
                <a:cs typeface="Arial" panose="020B0604020202020204" pitchFamily="34" charset="0"/>
              </a:rPr>
              <a:t>ਮੌਤਾਂ ਪ੍ਰਤੀ </a:t>
            </a:r>
            <a:r>
              <a:rPr lang="en-GB" sz="900" dirty="0">
                <a:solidFill>
                  <a:srgbClr val="C00000"/>
                </a:solidFill>
                <a:latin typeface="Arial" panose="020B0604020202020204" pitchFamily="34" charset="0"/>
                <a:cs typeface="Arial" panose="020B0604020202020204" pitchFamily="34" charset="0"/>
              </a:rPr>
              <a:t> 100,000 </a:t>
            </a:r>
            <a:r>
              <a:rPr lang="pa-IN" sz="900" dirty="0">
                <a:solidFill>
                  <a:srgbClr val="C00000"/>
                </a:solidFill>
                <a:latin typeface="Arial" panose="020B0604020202020204" pitchFamily="34" charset="0"/>
                <a:cs typeface="Arial" panose="020B0604020202020204" pitchFamily="34" charset="0"/>
              </a:rPr>
              <a:t>ਔਰਤਾਂ</a:t>
            </a:r>
            <a:r>
              <a:rPr lang="en-GB" sz="900" dirty="0">
                <a:solidFill>
                  <a:srgbClr val="C00000"/>
                </a:solidFill>
                <a:latin typeface="Arial" panose="020B0604020202020204" pitchFamily="34" charset="0"/>
                <a:cs typeface="Arial" panose="020B0604020202020204" pitchFamily="34" charset="0"/>
              </a:rPr>
              <a:t> </a:t>
            </a:r>
            <a:endParaRPr kumimoji="0" lang="en-GB" sz="900"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endParaRPr>
          </a:p>
        </p:txBody>
      </p:sp>
      <p:sp>
        <p:nvSpPr>
          <p:cNvPr id="137" name="TextBox 136">
            <a:extLst>
              <a:ext uri="{FF2B5EF4-FFF2-40B4-BE49-F238E27FC236}">
                <a16:creationId xmlns:a16="http://schemas.microsoft.com/office/drawing/2014/main" id="{FDA9D1E6-7664-BB41-B3CD-5909480A6A7D}"/>
              </a:ext>
            </a:extLst>
          </p:cNvPr>
          <p:cNvSpPr txBox="1"/>
          <p:nvPr/>
        </p:nvSpPr>
        <p:spPr>
          <a:xfrm>
            <a:off x="6234130" y="3830171"/>
            <a:ext cx="2857098" cy="338554"/>
          </a:xfrm>
          <a:prstGeom prst="rect">
            <a:avLst/>
          </a:prstGeom>
          <a:noFill/>
        </p:spPr>
        <p:txBody>
          <a:bodyPr wrap="square" rtlCol="0">
            <a:spAutoFit/>
          </a:bodyPr>
          <a:lstStyle/>
          <a:p>
            <a:pPr algn="ctr"/>
            <a:r>
              <a:rPr lang="pa-IN" sz="1600" b="1" dirty="0">
                <a:solidFill>
                  <a:srgbClr val="BB151C"/>
                </a:solidFill>
                <a:latin typeface="Arial" panose="020B0604020202020204" pitchFamily="34" charset="0"/>
                <a:cs typeface="Arial" panose="020B0604020202020204" pitchFamily="34" charset="0"/>
              </a:rPr>
              <a:t>ਅਧਰੰਗ ਦੀਆਂ ਬੀਮਾਰੀਆਂ</a:t>
            </a:r>
            <a:endParaRPr lang="en-GB" sz="1600" b="1" dirty="0">
              <a:solidFill>
                <a:srgbClr val="BB151C"/>
              </a:solidFill>
              <a:latin typeface="Arial" panose="020B0604020202020204" pitchFamily="34" charset="0"/>
              <a:cs typeface="Arial" panose="020B0604020202020204" pitchFamily="34" charset="0"/>
            </a:endParaRPr>
          </a:p>
        </p:txBody>
      </p:sp>
      <p:pic>
        <p:nvPicPr>
          <p:cNvPr id="155" name="Graphic 154" descr="Man">
            <a:extLst>
              <a:ext uri="{FF2B5EF4-FFF2-40B4-BE49-F238E27FC236}">
                <a16:creationId xmlns:a16="http://schemas.microsoft.com/office/drawing/2014/main" id="{76CCC491-9594-F942-AC44-CD1AB3B8E821}"/>
              </a:ext>
            </a:extLst>
          </p:cNvPr>
          <p:cNvPicPr>
            <a:picLocks noChangeAspect="1"/>
          </p:cNvPicPr>
          <p:nvPr/>
        </p:nvPicPr>
        <p:blipFill>
          <a:blip r:embed="rId25" cstate="print">
            <a:extLst>
              <a:ext uri="{28A0092B-C50C-407E-A947-70E740481C1C}">
                <a14:useLocalDpi xmlns:a14="http://schemas.microsoft.com/office/drawing/2010/main" val="0"/>
              </a:ext>
              <a:ext uri="{96DAC541-7B7A-43D3-8B79-37D633B846F1}">
                <asvg:svgBlip xmlns:asvg="http://schemas.microsoft.com/office/drawing/2016/SVG/main" r:embed="rId26"/>
              </a:ext>
            </a:extLst>
          </a:blip>
          <a:stretch>
            <a:fillRect/>
          </a:stretch>
        </p:blipFill>
        <p:spPr>
          <a:xfrm>
            <a:off x="7447869" y="4403129"/>
            <a:ext cx="324000" cy="324000"/>
          </a:xfrm>
          <a:prstGeom prst="rect">
            <a:avLst/>
          </a:prstGeom>
        </p:spPr>
      </p:pic>
      <p:pic>
        <p:nvPicPr>
          <p:cNvPr id="156" name="Graphic 155" descr="Woman">
            <a:extLst>
              <a:ext uri="{FF2B5EF4-FFF2-40B4-BE49-F238E27FC236}">
                <a16:creationId xmlns:a16="http://schemas.microsoft.com/office/drawing/2014/main" id="{9A38FBCA-F1DE-294A-9A6D-C7D4A16FF29D}"/>
              </a:ext>
            </a:extLst>
          </p:cNvPr>
          <p:cNvPicPr>
            <a:picLocks noChangeAspect="1"/>
          </p:cNvPicPr>
          <p:nvPr/>
        </p:nvPicPr>
        <p:blipFill>
          <a:blip r:embed="rId27" cstate="print">
            <a:extLst>
              <a:ext uri="{28A0092B-C50C-407E-A947-70E740481C1C}">
                <a14:useLocalDpi xmlns:a14="http://schemas.microsoft.com/office/drawing/2010/main" val="0"/>
              </a:ext>
              <a:ext uri="{96DAC541-7B7A-43D3-8B79-37D633B846F1}">
                <asvg:svgBlip xmlns:asvg="http://schemas.microsoft.com/office/drawing/2016/SVG/main" r:embed="rId28"/>
              </a:ext>
            </a:extLst>
          </a:blip>
          <a:stretch>
            <a:fillRect/>
          </a:stretch>
        </p:blipFill>
        <p:spPr>
          <a:xfrm>
            <a:off x="7441943" y="4936253"/>
            <a:ext cx="324000" cy="324000"/>
          </a:xfrm>
          <a:prstGeom prst="rect">
            <a:avLst/>
          </a:prstGeom>
        </p:spPr>
      </p:pic>
      <p:sp>
        <p:nvSpPr>
          <p:cNvPr id="157" name="TextBox 156">
            <a:extLst>
              <a:ext uri="{FF2B5EF4-FFF2-40B4-BE49-F238E27FC236}">
                <a16:creationId xmlns:a16="http://schemas.microsoft.com/office/drawing/2014/main" id="{F46EB538-3340-7849-84C4-D9D0E8F7DC35}"/>
              </a:ext>
            </a:extLst>
          </p:cNvPr>
          <p:cNvSpPr txBox="1"/>
          <p:nvPr/>
        </p:nvSpPr>
        <p:spPr>
          <a:xfrm>
            <a:off x="7861030" y="4387907"/>
            <a:ext cx="1030189" cy="369332"/>
          </a:xfrm>
          <a:prstGeom prst="rect">
            <a:avLst/>
          </a:prstGeom>
          <a:noFill/>
        </p:spPr>
        <p:txBody>
          <a:bodyPr wrap="square" rtlCol="0">
            <a:spAutoFit/>
          </a:bodyPr>
          <a:lstStyle/>
          <a:p>
            <a:pPr lvl="0">
              <a:defRPr/>
            </a:pPr>
            <a:r>
              <a:rPr lang="en-GB" sz="900" dirty="0">
                <a:solidFill>
                  <a:srgbClr val="C00000"/>
                </a:solidFill>
                <a:latin typeface="Arial" panose="020B0604020202020204" pitchFamily="34" charset="0"/>
                <a:cs typeface="Arial" panose="020B0604020202020204" pitchFamily="34" charset="0"/>
              </a:rPr>
              <a:t>29.1 </a:t>
            </a:r>
            <a:r>
              <a:rPr lang="pa-IN" sz="900" dirty="0">
                <a:solidFill>
                  <a:srgbClr val="C00000"/>
                </a:solidFill>
                <a:latin typeface="Arial" panose="020B0604020202020204" pitchFamily="34" charset="0"/>
                <a:cs typeface="Arial" panose="020B0604020202020204" pitchFamily="34" charset="0"/>
              </a:rPr>
              <a:t>ਮੌਤਾਂ ਪ੍ਰਤੀ </a:t>
            </a:r>
            <a:r>
              <a:rPr lang="en-GB" sz="900" dirty="0">
                <a:solidFill>
                  <a:srgbClr val="C00000"/>
                </a:solidFill>
                <a:latin typeface="Arial" panose="020B0604020202020204" pitchFamily="34" charset="0"/>
                <a:cs typeface="Arial" panose="020B0604020202020204" pitchFamily="34" charset="0"/>
              </a:rPr>
              <a:t> 100,000 </a:t>
            </a:r>
            <a:r>
              <a:rPr lang="pa-IN" sz="900" dirty="0">
                <a:solidFill>
                  <a:srgbClr val="C00000"/>
                </a:solidFill>
                <a:latin typeface="Arial" panose="020B0604020202020204" pitchFamily="34" charset="0"/>
                <a:cs typeface="Arial" panose="020B0604020202020204" pitchFamily="34" charset="0"/>
              </a:rPr>
              <a:t>ਮਰਦ</a:t>
            </a:r>
            <a:r>
              <a:rPr lang="en-GB" sz="900" dirty="0">
                <a:solidFill>
                  <a:srgbClr val="C00000"/>
                </a:solidFill>
                <a:latin typeface="Arial" panose="020B0604020202020204" pitchFamily="34" charset="0"/>
                <a:cs typeface="Arial" panose="020B0604020202020204" pitchFamily="34" charset="0"/>
              </a:rPr>
              <a:t> </a:t>
            </a:r>
            <a:endParaRPr kumimoji="0" lang="en-GB" sz="900"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endParaRPr>
          </a:p>
        </p:txBody>
      </p:sp>
      <p:sp>
        <p:nvSpPr>
          <p:cNvPr id="158" name="TextBox 157">
            <a:extLst>
              <a:ext uri="{FF2B5EF4-FFF2-40B4-BE49-F238E27FC236}">
                <a16:creationId xmlns:a16="http://schemas.microsoft.com/office/drawing/2014/main" id="{2CEDCD39-60B6-D042-A460-0E55D0E186C4}"/>
              </a:ext>
            </a:extLst>
          </p:cNvPr>
          <p:cNvSpPr txBox="1"/>
          <p:nvPr/>
        </p:nvSpPr>
        <p:spPr>
          <a:xfrm>
            <a:off x="7839089" y="4954728"/>
            <a:ext cx="1030189" cy="369332"/>
          </a:xfrm>
          <a:prstGeom prst="rect">
            <a:avLst/>
          </a:prstGeom>
          <a:noFill/>
        </p:spPr>
        <p:txBody>
          <a:bodyPr wrap="square" rtlCol="0">
            <a:spAutoFit/>
          </a:bodyPr>
          <a:lstStyle/>
          <a:p>
            <a:pPr lvl="0">
              <a:defRPr/>
            </a:pPr>
            <a:r>
              <a:rPr lang="en-GB" sz="900" dirty="0">
                <a:solidFill>
                  <a:srgbClr val="C00000"/>
                </a:solidFill>
                <a:latin typeface="Arial" panose="020B0604020202020204" pitchFamily="34" charset="0"/>
                <a:cs typeface="Arial" panose="020B0604020202020204" pitchFamily="34" charset="0"/>
              </a:rPr>
              <a:t>11.7 </a:t>
            </a:r>
            <a:r>
              <a:rPr lang="pa-IN" sz="900" dirty="0">
                <a:solidFill>
                  <a:srgbClr val="C00000"/>
                </a:solidFill>
                <a:latin typeface="Arial" panose="020B0604020202020204" pitchFamily="34" charset="0"/>
                <a:cs typeface="Arial" panose="020B0604020202020204" pitchFamily="34" charset="0"/>
              </a:rPr>
              <a:t>ਮੌਤਾਂ ਪ੍ਰਤੀ </a:t>
            </a:r>
            <a:r>
              <a:rPr lang="en-GB" sz="900" dirty="0">
                <a:solidFill>
                  <a:srgbClr val="C00000"/>
                </a:solidFill>
                <a:latin typeface="Arial" panose="020B0604020202020204" pitchFamily="34" charset="0"/>
                <a:cs typeface="Arial" panose="020B0604020202020204" pitchFamily="34" charset="0"/>
              </a:rPr>
              <a:t> 100,000 </a:t>
            </a:r>
            <a:r>
              <a:rPr lang="pa-IN" sz="900" dirty="0">
                <a:solidFill>
                  <a:srgbClr val="C00000"/>
                </a:solidFill>
                <a:latin typeface="Arial" panose="020B0604020202020204" pitchFamily="34" charset="0"/>
                <a:cs typeface="Arial" panose="020B0604020202020204" pitchFamily="34" charset="0"/>
              </a:rPr>
              <a:t>ਔਰਤਾਂ</a:t>
            </a:r>
            <a:r>
              <a:rPr lang="en-GB" sz="900" dirty="0">
                <a:solidFill>
                  <a:srgbClr val="C00000"/>
                </a:solidFill>
                <a:latin typeface="Arial" panose="020B0604020202020204" pitchFamily="34" charset="0"/>
                <a:cs typeface="Arial" panose="020B0604020202020204" pitchFamily="34" charset="0"/>
              </a:rPr>
              <a:t> </a:t>
            </a:r>
            <a:endParaRPr kumimoji="0" lang="en-GB" sz="900"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endParaRPr>
          </a:p>
        </p:txBody>
      </p:sp>
      <p:sp>
        <p:nvSpPr>
          <p:cNvPr id="159" name="TextBox 158">
            <a:extLst>
              <a:ext uri="{FF2B5EF4-FFF2-40B4-BE49-F238E27FC236}">
                <a16:creationId xmlns:a16="http://schemas.microsoft.com/office/drawing/2014/main" id="{DCC7A3DB-E391-B141-87FF-01686887ADC2}"/>
              </a:ext>
            </a:extLst>
          </p:cNvPr>
          <p:cNvSpPr txBox="1"/>
          <p:nvPr/>
        </p:nvSpPr>
        <p:spPr>
          <a:xfrm>
            <a:off x="7928591" y="4122599"/>
            <a:ext cx="851186" cy="261610"/>
          </a:xfrm>
          <a:prstGeom prst="rect">
            <a:avLst/>
          </a:prstGeom>
          <a:noFill/>
        </p:spPr>
        <p:txBody>
          <a:bodyPr wrap="square" rtlCol="0">
            <a:spAutoFit/>
          </a:bodyPr>
          <a:lstStyle/>
          <a:p>
            <a:pPr algn="ctr"/>
            <a:r>
              <a:rPr lang="en-US" sz="1100" b="1" dirty="0">
                <a:latin typeface="Arial" panose="020B0604020202020204" pitchFamily="34" charset="0"/>
                <a:cs typeface="Arial" panose="020B0604020202020204" pitchFamily="34" charset="0"/>
              </a:rPr>
              <a:t>2017-19</a:t>
            </a:r>
          </a:p>
        </p:txBody>
      </p:sp>
      <p:sp>
        <p:nvSpPr>
          <p:cNvPr id="160" name="TextBox 159">
            <a:extLst>
              <a:ext uri="{FF2B5EF4-FFF2-40B4-BE49-F238E27FC236}">
                <a16:creationId xmlns:a16="http://schemas.microsoft.com/office/drawing/2014/main" id="{CC72B4D6-7CEA-674F-87A1-3D14A378333D}"/>
              </a:ext>
            </a:extLst>
          </p:cNvPr>
          <p:cNvSpPr txBox="1"/>
          <p:nvPr/>
        </p:nvSpPr>
        <p:spPr>
          <a:xfrm>
            <a:off x="6408874" y="4116838"/>
            <a:ext cx="851186" cy="261610"/>
          </a:xfrm>
          <a:prstGeom prst="rect">
            <a:avLst/>
          </a:prstGeom>
          <a:noFill/>
        </p:spPr>
        <p:txBody>
          <a:bodyPr wrap="square" rtlCol="0">
            <a:spAutoFit/>
          </a:bodyPr>
          <a:lstStyle/>
          <a:p>
            <a:pPr algn="ctr"/>
            <a:r>
              <a:rPr lang="en-US" sz="1100" b="1" dirty="0">
                <a:latin typeface="Arial" panose="020B0604020202020204" pitchFamily="34" charset="0"/>
                <a:cs typeface="Arial" panose="020B0604020202020204" pitchFamily="34" charset="0"/>
              </a:rPr>
              <a:t>2012-14</a:t>
            </a:r>
          </a:p>
        </p:txBody>
      </p:sp>
      <p:sp>
        <p:nvSpPr>
          <p:cNvPr id="161" name="TextBox 160">
            <a:extLst>
              <a:ext uri="{FF2B5EF4-FFF2-40B4-BE49-F238E27FC236}">
                <a16:creationId xmlns:a16="http://schemas.microsoft.com/office/drawing/2014/main" id="{6577EDAE-019D-004E-BC52-5B9D5A6A5478}"/>
              </a:ext>
            </a:extLst>
          </p:cNvPr>
          <p:cNvSpPr txBox="1"/>
          <p:nvPr/>
        </p:nvSpPr>
        <p:spPr>
          <a:xfrm>
            <a:off x="6431630" y="4383212"/>
            <a:ext cx="1030189" cy="369332"/>
          </a:xfrm>
          <a:prstGeom prst="rect">
            <a:avLst/>
          </a:prstGeom>
          <a:noFill/>
        </p:spPr>
        <p:txBody>
          <a:bodyPr wrap="square" rtlCol="0">
            <a:spAutoFit/>
          </a:bodyPr>
          <a:lstStyle/>
          <a:p>
            <a:pPr lvl="0">
              <a:defRPr/>
            </a:pPr>
            <a:r>
              <a:rPr lang="en-GB" sz="900" dirty="0">
                <a:solidFill>
                  <a:srgbClr val="C00000"/>
                </a:solidFill>
                <a:latin typeface="Arial" panose="020B0604020202020204" pitchFamily="34" charset="0"/>
                <a:cs typeface="Arial" panose="020B0604020202020204" pitchFamily="34" charset="0"/>
              </a:rPr>
              <a:t>36.4 </a:t>
            </a:r>
            <a:r>
              <a:rPr lang="pa-IN" sz="900" dirty="0">
                <a:solidFill>
                  <a:srgbClr val="C00000"/>
                </a:solidFill>
                <a:latin typeface="Arial" panose="020B0604020202020204" pitchFamily="34" charset="0"/>
                <a:cs typeface="Arial" panose="020B0604020202020204" pitchFamily="34" charset="0"/>
              </a:rPr>
              <a:t>ਮੌਤਾਂ ਪ੍ਰਤੀ </a:t>
            </a:r>
            <a:r>
              <a:rPr lang="en-GB" sz="900" dirty="0">
                <a:solidFill>
                  <a:srgbClr val="C00000"/>
                </a:solidFill>
                <a:latin typeface="Arial" panose="020B0604020202020204" pitchFamily="34" charset="0"/>
                <a:cs typeface="Arial" panose="020B0604020202020204" pitchFamily="34" charset="0"/>
              </a:rPr>
              <a:t> 100,000 </a:t>
            </a:r>
            <a:r>
              <a:rPr lang="pa-IN" sz="900" dirty="0">
                <a:solidFill>
                  <a:srgbClr val="C00000"/>
                </a:solidFill>
                <a:latin typeface="Arial" panose="020B0604020202020204" pitchFamily="34" charset="0"/>
                <a:cs typeface="Arial" panose="020B0604020202020204" pitchFamily="34" charset="0"/>
              </a:rPr>
              <a:t>ਮਰਦ</a:t>
            </a:r>
            <a:r>
              <a:rPr lang="en-GB" sz="900" dirty="0">
                <a:solidFill>
                  <a:srgbClr val="C00000"/>
                </a:solidFill>
                <a:latin typeface="Arial" panose="020B0604020202020204" pitchFamily="34" charset="0"/>
                <a:cs typeface="Arial" panose="020B0604020202020204" pitchFamily="34" charset="0"/>
              </a:rPr>
              <a:t> </a:t>
            </a:r>
            <a:endParaRPr kumimoji="0" lang="en-GB" sz="900"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endParaRPr>
          </a:p>
        </p:txBody>
      </p:sp>
      <p:sp>
        <p:nvSpPr>
          <p:cNvPr id="162" name="TextBox 161">
            <a:extLst>
              <a:ext uri="{FF2B5EF4-FFF2-40B4-BE49-F238E27FC236}">
                <a16:creationId xmlns:a16="http://schemas.microsoft.com/office/drawing/2014/main" id="{565BB841-A3DA-E343-8C21-E82E8461B893}"/>
              </a:ext>
            </a:extLst>
          </p:cNvPr>
          <p:cNvSpPr txBox="1"/>
          <p:nvPr/>
        </p:nvSpPr>
        <p:spPr>
          <a:xfrm>
            <a:off x="6409689" y="4950033"/>
            <a:ext cx="1030189" cy="369332"/>
          </a:xfrm>
          <a:prstGeom prst="rect">
            <a:avLst/>
          </a:prstGeom>
          <a:noFill/>
        </p:spPr>
        <p:txBody>
          <a:bodyPr wrap="square" rtlCol="0">
            <a:spAutoFit/>
          </a:bodyPr>
          <a:lstStyle/>
          <a:p>
            <a:pPr lvl="0">
              <a:defRPr/>
            </a:pPr>
            <a:r>
              <a:rPr lang="en-GB" sz="900" dirty="0">
                <a:solidFill>
                  <a:srgbClr val="C00000"/>
                </a:solidFill>
                <a:latin typeface="Arial" panose="020B0604020202020204" pitchFamily="34" charset="0"/>
                <a:cs typeface="Arial" panose="020B0604020202020204" pitchFamily="34" charset="0"/>
              </a:rPr>
              <a:t>14.4 </a:t>
            </a:r>
            <a:r>
              <a:rPr lang="pa-IN" sz="900" dirty="0">
                <a:solidFill>
                  <a:srgbClr val="C00000"/>
                </a:solidFill>
                <a:latin typeface="Arial" panose="020B0604020202020204" pitchFamily="34" charset="0"/>
                <a:cs typeface="Arial" panose="020B0604020202020204" pitchFamily="34" charset="0"/>
              </a:rPr>
              <a:t>ਮੌਤਾਂ ਪ੍ਰਤੀ </a:t>
            </a:r>
            <a:r>
              <a:rPr lang="en-GB" sz="900" dirty="0">
                <a:solidFill>
                  <a:srgbClr val="C00000"/>
                </a:solidFill>
                <a:latin typeface="Arial" panose="020B0604020202020204" pitchFamily="34" charset="0"/>
                <a:cs typeface="Arial" panose="020B0604020202020204" pitchFamily="34" charset="0"/>
              </a:rPr>
              <a:t> 100,000 </a:t>
            </a:r>
            <a:r>
              <a:rPr lang="pa-IN" sz="900" dirty="0">
                <a:solidFill>
                  <a:srgbClr val="C00000"/>
                </a:solidFill>
                <a:latin typeface="Arial" panose="020B0604020202020204" pitchFamily="34" charset="0"/>
                <a:cs typeface="Arial" panose="020B0604020202020204" pitchFamily="34" charset="0"/>
              </a:rPr>
              <a:t>ਔਰਤਾਂ</a:t>
            </a:r>
            <a:r>
              <a:rPr lang="en-GB" sz="900" dirty="0">
                <a:solidFill>
                  <a:srgbClr val="C00000"/>
                </a:solidFill>
                <a:latin typeface="Arial" panose="020B0604020202020204" pitchFamily="34" charset="0"/>
                <a:cs typeface="Arial" panose="020B0604020202020204" pitchFamily="34" charset="0"/>
              </a:rPr>
              <a:t> </a:t>
            </a:r>
            <a:endParaRPr kumimoji="0" lang="en-GB" sz="900"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endParaRPr>
          </a:p>
        </p:txBody>
      </p:sp>
      <p:sp>
        <p:nvSpPr>
          <p:cNvPr id="163" name="Arrow: Up 32">
            <a:extLst>
              <a:ext uri="{FF2B5EF4-FFF2-40B4-BE49-F238E27FC236}">
                <a16:creationId xmlns:a16="http://schemas.microsoft.com/office/drawing/2014/main" id="{D1625D1B-85B3-0247-B166-73D1FBFA649B}"/>
              </a:ext>
              <a:ext uri="{C183D7F6-B498-43B3-948B-1728B52AA6E4}">
                <adec:decorative xmlns:adec="http://schemas.microsoft.com/office/drawing/2017/decorative" val="1"/>
              </a:ext>
            </a:extLst>
          </p:cNvPr>
          <p:cNvSpPr/>
          <p:nvPr/>
        </p:nvSpPr>
        <p:spPr>
          <a:xfrm>
            <a:off x="10577932" y="2116389"/>
            <a:ext cx="133230" cy="420223"/>
          </a:xfrm>
          <a:prstGeom prst="upArrow">
            <a:avLst/>
          </a:prstGeom>
          <a:solidFill>
            <a:srgbClr val="BB151C"/>
          </a:solidFill>
          <a:ln>
            <a:solidFill>
              <a:srgbClr val="BB15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6" name="Arrow: Down 28">
            <a:extLst>
              <a:ext uri="{FF2B5EF4-FFF2-40B4-BE49-F238E27FC236}">
                <a16:creationId xmlns:a16="http://schemas.microsoft.com/office/drawing/2014/main" id="{0E545862-F05C-5C4D-9846-ECD452C82ED1}"/>
              </a:ext>
              <a:ext uri="{C183D7F6-B498-43B3-948B-1728B52AA6E4}">
                <adec:decorative xmlns:adec="http://schemas.microsoft.com/office/drawing/2017/decorative" val="1"/>
              </a:ext>
            </a:extLst>
          </p:cNvPr>
          <p:cNvSpPr/>
          <p:nvPr/>
        </p:nvSpPr>
        <p:spPr>
          <a:xfrm>
            <a:off x="7739824" y="4893575"/>
            <a:ext cx="133230" cy="430977"/>
          </a:xfrm>
          <a:prstGeom prst="downArrow">
            <a:avLst/>
          </a:prstGeom>
          <a:ln>
            <a:solidFill>
              <a:schemeClr val="accent6">
                <a:lumMod val="7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167" name="AutoShape 30">
            <a:extLst>
              <a:ext uri="{FF2B5EF4-FFF2-40B4-BE49-F238E27FC236}">
                <a16:creationId xmlns:a16="http://schemas.microsoft.com/office/drawing/2014/main" id="{CC37F732-6161-8541-BAA4-F2F57A18496D}"/>
              </a:ext>
            </a:extLst>
          </p:cNvPr>
          <p:cNvSpPr/>
          <p:nvPr/>
        </p:nvSpPr>
        <p:spPr>
          <a:xfrm>
            <a:off x="9158955" y="5641133"/>
            <a:ext cx="2677425" cy="223472"/>
          </a:xfrm>
          <a:prstGeom prst="rect">
            <a:avLst/>
          </a:prstGeom>
          <a:solidFill>
            <a:srgbClr val="C91B00"/>
          </a:solidFill>
        </p:spPr>
        <p:txBody>
          <a:bodyPr/>
          <a:lstStyle/>
          <a:p>
            <a:pPr algn="ctr"/>
            <a:r>
              <a:rPr lang="pa-IN" sz="1000" b="1" dirty="0">
                <a:solidFill>
                  <a:schemeClr val="bg1"/>
                </a:solidFill>
                <a:latin typeface="Arial" panose="020B0604020202020204" pitchFamily="34" charset="0"/>
                <a:cs typeface="Arial" panose="020B0604020202020204" pitchFamily="34" charset="0"/>
              </a:rPr>
              <a:t>ਪਾੜਿਆਂ ਨੂੰ ਘਟਾਉਣਾ</a:t>
            </a:r>
            <a:endParaRPr lang="en-GB" sz="1000" b="1" dirty="0">
              <a:solidFill>
                <a:schemeClr val="bg1"/>
              </a:solidFill>
              <a:latin typeface="Arial" panose="020B0604020202020204" pitchFamily="34" charset="0"/>
              <a:cs typeface="Arial" panose="020B0604020202020204" pitchFamily="34" charset="0"/>
            </a:endParaRPr>
          </a:p>
        </p:txBody>
      </p:sp>
      <p:sp>
        <p:nvSpPr>
          <p:cNvPr id="168" name="AutoShape 21" descr="Tuberculosis rates of Bangladeshis compared to other ethnic groups " title="Text box">
            <a:extLst>
              <a:ext uri="{FF2B5EF4-FFF2-40B4-BE49-F238E27FC236}">
                <a16:creationId xmlns:a16="http://schemas.microsoft.com/office/drawing/2014/main" id="{679BB78C-39A4-454B-92FB-0141CBD5AEA1}"/>
              </a:ext>
              <a:ext uri="{C183D7F6-B498-43B3-948B-1728B52AA6E4}">
                <adec:decorative xmlns:adec="http://schemas.microsoft.com/office/drawing/2017/decorative" val="0"/>
              </a:ext>
            </a:extLst>
          </p:cNvPr>
          <p:cNvSpPr/>
          <p:nvPr/>
        </p:nvSpPr>
        <p:spPr>
          <a:xfrm>
            <a:off x="9158955" y="5903662"/>
            <a:ext cx="2686410" cy="829467"/>
          </a:xfrm>
          <a:prstGeom prst="rect">
            <a:avLst/>
          </a:prstGeom>
          <a:solidFill>
            <a:srgbClr val="EBEBEB"/>
          </a:solidFill>
        </p:spPr>
      </p:sp>
      <p:sp>
        <p:nvSpPr>
          <p:cNvPr id="169" name="TextBox 168">
            <a:extLst>
              <a:ext uri="{FF2B5EF4-FFF2-40B4-BE49-F238E27FC236}">
                <a16:creationId xmlns:a16="http://schemas.microsoft.com/office/drawing/2014/main" id="{C6A6DCFA-3ECC-5D43-9084-97BBD4E9AFAE}"/>
              </a:ext>
            </a:extLst>
          </p:cNvPr>
          <p:cNvSpPr txBox="1"/>
          <p:nvPr/>
        </p:nvSpPr>
        <p:spPr>
          <a:xfrm>
            <a:off x="9581205" y="5877991"/>
            <a:ext cx="1859169" cy="338554"/>
          </a:xfrm>
          <a:prstGeom prst="rect">
            <a:avLst/>
          </a:prstGeom>
          <a:noFill/>
        </p:spPr>
        <p:txBody>
          <a:bodyPr wrap="square" rtlCol="0">
            <a:spAutoFit/>
          </a:bodyPr>
          <a:lstStyle/>
          <a:p>
            <a:pPr algn="ctr"/>
            <a:r>
              <a:rPr lang="pa-IN" sz="1600" b="1" dirty="0">
                <a:solidFill>
                  <a:srgbClr val="C00000"/>
                </a:solidFill>
                <a:latin typeface="Arial" panose="020B0604020202020204" pitchFamily="34" charset="0"/>
                <a:cs typeface="Arial" panose="020B0604020202020204" pitchFamily="34" charset="0"/>
              </a:rPr>
              <a:t>ਸੰਭਾਵੀ ਉਮਰ </a:t>
            </a:r>
            <a:endParaRPr lang="en-GB" sz="1600" b="1" dirty="0">
              <a:solidFill>
                <a:srgbClr val="C00000"/>
              </a:solidFill>
              <a:latin typeface="Arial" panose="020B0604020202020204" pitchFamily="34" charset="0"/>
              <a:cs typeface="Arial" panose="020B0604020202020204" pitchFamily="34" charset="0"/>
            </a:endParaRPr>
          </a:p>
        </p:txBody>
      </p:sp>
      <p:pic>
        <p:nvPicPr>
          <p:cNvPr id="171" name="Graphic 170" descr="Man">
            <a:extLst>
              <a:ext uri="{FF2B5EF4-FFF2-40B4-BE49-F238E27FC236}">
                <a16:creationId xmlns:a16="http://schemas.microsoft.com/office/drawing/2014/main" id="{256CF13F-0653-4C4A-B53E-FF092FC5316A}"/>
              </a:ext>
            </a:extLst>
          </p:cNvPr>
          <p:cNvPicPr>
            <a:picLocks noChangeAspect="1"/>
          </p:cNvPicPr>
          <p:nvPr/>
        </p:nvPicPr>
        <p:blipFill>
          <a:blip r:embed="rId25" cstate="print">
            <a:extLst>
              <a:ext uri="{28A0092B-C50C-407E-A947-70E740481C1C}">
                <a14:useLocalDpi xmlns:a14="http://schemas.microsoft.com/office/drawing/2010/main" val="0"/>
              </a:ext>
              <a:ext uri="{96DAC541-7B7A-43D3-8B79-37D633B846F1}">
                <asvg:svgBlip xmlns:asvg="http://schemas.microsoft.com/office/drawing/2016/SVG/main" r:embed="rId26"/>
              </a:ext>
            </a:extLst>
          </a:blip>
          <a:stretch>
            <a:fillRect/>
          </a:stretch>
        </p:blipFill>
        <p:spPr>
          <a:xfrm>
            <a:off x="10133547" y="6255820"/>
            <a:ext cx="324000" cy="324000"/>
          </a:xfrm>
          <a:prstGeom prst="rect">
            <a:avLst/>
          </a:prstGeom>
        </p:spPr>
      </p:pic>
      <p:pic>
        <p:nvPicPr>
          <p:cNvPr id="172" name="Graphic 171" descr="Woman">
            <a:extLst>
              <a:ext uri="{FF2B5EF4-FFF2-40B4-BE49-F238E27FC236}">
                <a16:creationId xmlns:a16="http://schemas.microsoft.com/office/drawing/2014/main" id="{A6FBCAEB-2261-4E46-8726-DC6C0DC21AAE}"/>
              </a:ext>
            </a:extLst>
          </p:cNvPr>
          <p:cNvPicPr>
            <a:picLocks noChangeAspect="1"/>
          </p:cNvPicPr>
          <p:nvPr/>
        </p:nvPicPr>
        <p:blipFill>
          <a:blip r:embed="rId27" cstate="print">
            <a:extLst>
              <a:ext uri="{28A0092B-C50C-407E-A947-70E740481C1C}">
                <a14:useLocalDpi xmlns:a14="http://schemas.microsoft.com/office/drawing/2010/main" val="0"/>
              </a:ext>
              <a:ext uri="{96DAC541-7B7A-43D3-8B79-37D633B846F1}">
                <asvg:svgBlip xmlns:asvg="http://schemas.microsoft.com/office/drawing/2016/SVG/main" r:embed="rId28"/>
              </a:ext>
            </a:extLst>
          </a:blip>
          <a:stretch>
            <a:fillRect/>
          </a:stretch>
        </p:blipFill>
        <p:spPr>
          <a:xfrm>
            <a:off x="10531955" y="6248182"/>
            <a:ext cx="324000" cy="324000"/>
          </a:xfrm>
          <a:prstGeom prst="rect">
            <a:avLst/>
          </a:prstGeom>
        </p:spPr>
      </p:pic>
      <p:sp>
        <p:nvSpPr>
          <p:cNvPr id="173" name="TextBox 172">
            <a:extLst>
              <a:ext uri="{FF2B5EF4-FFF2-40B4-BE49-F238E27FC236}">
                <a16:creationId xmlns:a16="http://schemas.microsoft.com/office/drawing/2014/main" id="{C609C492-93A2-CD4A-8008-3057F278A9B9}"/>
              </a:ext>
            </a:extLst>
          </p:cNvPr>
          <p:cNvSpPr txBox="1"/>
          <p:nvPr/>
        </p:nvSpPr>
        <p:spPr>
          <a:xfrm>
            <a:off x="9567975" y="6286268"/>
            <a:ext cx="594071" cy="30777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40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82.3</a:t>
            </a:r>
          </a:p>
        </p:txBody>
      </p:sp>
      <p:sp>
        <p:nvSpPr>
          <p:cNvPr id="174" name="TextBox 173">
            <a:extLst>
              <a:ext uri="{FF2B5EF4-FFF2-40B4-BE49-F238E27FC236}">
                <a16:creationId xmlns:a16="http://schemas.microsoft.com/office/drawing/2014/main" id="{C440EA31-2BE2-7B4B-A425-F1A0A70BDD5B}"/>
              </a:ext>
            </a:extLst>
          </p:cNvPr>
          <p:cNvSpPr txBox="1"/>
          <p:nvPr/>
        </p:nvSpPr>
        <p:spPr>
          <a:xfrm>
            <a:off x="10861077" y="6286268"/>
            <a:ext cx="594071"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latin typeface="Arial" panose="020B0604020202020204" pitchFamily="34" charset="0"/>
                <a:cs typeface="Arial" panose="020B0604020202020204" pitchFamily="34" charset="0"/>
              </a:rPr>
              <a:t>85.4</a:t>
            </a:r>
            <a:endParaRPr kumimoji="0" lang="en-GB" sz="140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endParaRPr>
          </a:p>
        </p:txBody>
      </p:sp>
      <p:pic>
        <p:nvPicPr>
          <p:cNvPr id="176" name="Picture 40">
            <a:extLst>
              <a:ext uri="{FF2B5EF4-FFF2-40B4-BE49-F238E27FC236}">
                <a16:creationId xmlns:a16="http://schemas.microsoft.com/office/drawing/2014/main" id="{5CEE1902-525B-4D40-A086-B9FC6DBC5741}"/>
              </a:ext>
            </a:extLst>
          </p:cNvPr>
          <p:cNvPicPr>
            <a:picLocks noChangeAspect="1"/>
          </p:cNvPicPr>
          <p:nvPr/>
        </p:nvPicPr>
        <p:blipFill>
          <a:blip r:embed="rId31"/>
          <a:srcRect/>
          <a:stretch>
            <a:fillRect/>
          </a:stretch>
        </p:blipFill>
        <p:spPr>
          <a:xfrm>
            <a:off x="11063714" y="35781"/>
            <a:ext cx="1107817" cy="259858"/>
          </a:xfrm>
          <a:prstGeom prst="rect">
            <a:avLst/>
          </a:prstGeom>
        </p:spPr>
      </p:pic>
      <p:sp>
        <p:nvSpPr>
          <p:cNvPr id="110" name="TextBox 3">
            <a:extLst>
              <a:ext uri="{FF2B5EF4-FFF2-40B4-BE49-F238E27FC236}">
                <a16:creationId xmlns:a16="http://schemas.microsoft.com/office/drawing/2014/main" id="{69704AB9-9011-7141-BF60-FF4E2BBD83B4}"/>
              </a:ext>
            </a:extLst>
          </p:cNvPr>
          <p:cNvSpPr txBox="1"/>
          <p:nvPr/>
        </p:nvSpPr>
        <p:spPr>
          <a:xfrm>
            <a:off x="1868410" y="170770"/>
            <a:ext cx="7995047" cy="474489"/>
          </a:xfrm>
          <a:prstGeom prst="rect">
            <a:avLst/>
          </a:prstGeom>
        </p:spPr>
        <p:txBody>
          <a:bodyPr lIns="0" tIns="0" rIns="0" bIns="0" rtlCol="0" anchor="t">
            <a:spAutoFit/>
          </a:bodyPr>
          <a:lstStyle/>
          <a:p>
            <a:pPr algn="ctr">
              <a:lnSpc>
                <a:spcPts val="3698"/>
              </a:lnSpc>
            </a:pPr>
            <a:r>
              <a:rPr lang="pa-IN" sz="2800" b="1" dirty="0">
                <a:solidFill>
                  <a:srgbClr val="222222"/>
                </a:solidFill>
                <a:latin typeface="Arial" panose="020B0604020202020204" pitchFamily="34" charset="0"/>
                <a:cs typeface="Arial" panose="020B0604020202020204" pitchFamily="34" charset="0"/>
              </a:rPr>
              <a:t>ਭਾਰਤੀ ਭਾਈਚਾਰੇ ਦੀ ਤਸਵੀਰ</a:t>
            </a:r>
            <a:endParaRPr lang="en-US" sz="2800" b="1" dirty="0">
              <a:solidFill>
                <a:srgbClr val="222222"/>
              </a:solidFill>
              <a:latin typeface="Arial" panose="020B0604020202020204" pitchFamily="34" charset="0"/>
              <a:cs typeface="Arial" panose="020B0604020202020204" pitchFamily="34" charset="0"/>
            </a:endParaRPr>
          </a:p>
        </p:txBody>
      </p:sp>
      <p:sp>
        <p:nvSpPr>
          <p:cNvPr id="111" name="TextBox 41">
            <a:extLst>
              <a:ext uri="{FF2B5EF4-FFF2-40B4-BE49-F238E27FC236}">
                <a16:creationId xmlns:a16="http://schemas.microsoft.com/office/drawing/2014/main" id="{C2DD00AA-8C65-6447-A38C-C266D801FB9A}"/>
              </a:ext>
            </a:extLst>
          </p:cNvPr>
          <p:cNvSpPr txBox="1"/>
          <p:nvPr/>
        </p:nvSpPr>
        <p:spPr>
          <a:xfrm>
            <a:off x="9749003" y="332700"/>
            <a:ext cx="2241352" cy="127984"/>
          </a:xfrm>
          <a:prstGeom prst="rect">
            <a:avLst/>
          </a:prstGeom>
        </p:spPr>
        <p:txBody>
          <a:bodyPr lIns="0" tIns="0" rIns="0" bIns="0" rtlCol="0" anchor="t">
            <a:spAutoFit/>
          </a:bodyPr>
          <a:lstStyle/>
          <a:p>
            <a:pPr algn="r">
              <a:lnSpc>
                <a:spcPts val="1056"/>
              </a:lnSpc>
            </a:pPr>
            <a:r>
              <a:rPr lang="en-US" sz="656" dirty="0">
                <a:solidFill>
                  <a:srgbClr val="222222"/>
                </a:solidFill>
                <a:latin typeface="Arimo"/>
              </a:rPr>
              <a:t>Public Health, April 2022</a:t>
            </a:r>
          </a:p>
        </p:txBody>
      </p:sp>
      <p:sp>
        <p:nvSpPr>
          <p:cNvPr id="114" name="Arrow: Up 32">
            <a:extLst>
              <a:ext uri="{FF2B5EF4-FFF2-40B4-BE49-F238E27FC236}">
                <a16:creationId xmlns:a16="http://schemas.microsoft.com/office/drawing/2014/main" id="{4998AACF-463A-8944-80C0-C40B83E29198}"/>
              </a:ext>
              <a:ext uri="{C183D7F6-B498-43B3-948B-1728B52AA6E4}">
                <adec:decorative xmlns:adec="http://schemas.microsoft.com/office/drawing/2017/decorative" val="1"/>
              </a:ext>
            </a:extLst>
          </p:cNvPr>
          <p:cNvSpPr/>
          <p:nvPr/>
        </p:nvSpPr>
        <p:spPr>
          <a:xfrm>
            <a:off x="10573453" y="1538819"/>
            <a:ext cx="133230" cy="420223"/>
          </a:xfrm>
          <a:prstGeom prst="upArrow">
            <a:avLst/>
          </a:prstGeom>
          <a:solidFill>
            <a:srgbClr val="BB151C"/>
          </a:solidFill>
          <a:ln>
            <a:solidFill>
              <a:srgbClr val="BB151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2" name="Arrow: Down 28">
            <a:extLst>
              <a:ext uri="{FF2B5EF4-FFF2-40B4-BE49-F238E27FC236}">
                <a16:creationId xmlns:a16="http://schemas.microsoft.com/office/drawing/2014/main" id="{3D310944-BD89-004B-B6AD-2731BE068F79}"/>
              </a:ext>
              <a:ext uri="{C183D7F6-B498-43B3-948B-1728B52AA6E4}">
                <adec:decorative xmlns:adec="http://schemas.microsoft.com/office/drawing/2017/decorative" val="1"/>
              </a:ext>
            </a:extLst>
          </p:cNvPr>
          <p:cNvSpPr/>
          <p:nvPr/>
        </p:nvSpPr>
        <p:spPr>
          <a:xfrm>
            <a:off x="7735472" y="4274976"/>
            <a:ext cx="133230" cy="430977"/>
          </a:xfrm>
          <a:prstGeom prst="downArrow">
            <a:avLst/>
          </a:prstGeom>
          <a:ln>
            <a:solidFill>
              <a:schemeClr val="accent6">
                <a:lumMod val="7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103" name="AutoShape 20" descr="Cancer screening rates of Bangladeshis versus other ethnic groups" title="Text box">
            <a:extLst>
              <a:ext uri="{FF2B5EF4-FFF2-40B4-BE49-F238E27FC236}">
                <a16:creationId xmlns:a16="http://schemas.microsoft.com/office/drawing/2014/main" id="{285B76FB-8FAE-463B-A3E1-5E45541454B7}"/>
              </a:ext>
              <a:ext uri="{C183D7F6-B498-43B3-948B-1728B52AA6E4}">
                <adec:decorative xmlns:adec="http://schemas.microsoft.com/office/drawing/2017/decorative" val="0"/>
              </a:ext>
            </a:extLst>
          </p:cNvPr>
          <p:cNvSpPr/>
          <p:nvPr/>
        </p:nvSpPr>
        <p:spPr>
          <a:xfrm>
            <a:off x="4659770" y="3650892"/>
            <a:ext cx="1498207" cy="924428"/>
          </a:xfrm>
          <a:prstGeom prst="rect">
            <a:avLst/>
          </a:prstGeom>
          <a:solidFill>
            <a:srgbClr val="EBEBEB"/>
          </a:solidFill>
        </p:spPr>
      </p:sp>
      <p:sp>
        <p:nvSpPr>
          <p:cNvPr id="126" name="TextBox 125">
            <a:extLst>
              <a:ext uri="{FF2B5EF4-FFF2-40B4-BE49-F238E27FC236}">
                <a16:creationId xmlns:a16="http://schemas.microsoft.com/office/drawing/2014/main" id="{74170517-084D-4310-AB93-A2E05116BA17}"/>
              </a:ext>
            </a:extLst>
          </p:cNvPr>
          <p:cNvSpPr txBox="1"/>
          <p:nvPr/>
        </p:nvSpPr>
        <p:spPr>
          <a:xfrm>
            <a:off x="4636888" y="3663503"/>
            <a:ext cx="1567040" cy="784830"/>
          </a:xfrm>
          <a:prstGeom prst="rect">
            <a:avLst/>
          </a:prstGeom>
          <a:noFill/>
        </p:spPr>
        <p:txBody>
          <a:bodyPr wrap="square" rtlCol="0">
            <a:spAutoFit/>
          </a:bodyPr>
          <a:lstStyle/>
          <a:p>
            <a:pPr algn="ctr"/>
            <a:r>
              <a:rPr lang="pa-IN" sz="900" dirty="0">
                <a:latin typeface="Arial" panose="020B0604020202020204" pitchFamily="34" charset="0"/>
                <a:cs typeface="Arial" panose="020B0604020202020204" pitchFamily="34" charset="0"/>
              </a:rPr>
              <a:t>ਪਾਕਿਸਤਾਨੀ ਅਤੇ ਬੰਗਲਾਦੇਸ਼ੀ ਔਰਤਾਂ ਦੇ ਮੁਕਾਬਲੇ ਭਾਰਤੀ ਮੂਲ ਦੀਆਂ ਵੱਧ ਔਰਤਾਂ </a:t>
            </a:r>
            <a:r>
              <a:rPr lang="en-GB" sz="900" dirty="0">
                <a:latin typeface="Arial" panose="020B0604020202020204" pitchFamily="34" charset="0"/>
                <a:cs typeface="Arial" panose="020B0604020202020204" pitchFamily="34" charset="0"/>
              </a:rPr>
              <a:t>(61%) </a:t>
            </a:r>
            <a:r>
              <a:rPr lang="pa-IN" sz="900" dirty="0">
                <a:latin typeface="Arial" panose="020B0604020202020204" pitchFamily="34" charset="0"/>
                <a:cs typeface="Arial" panose="020B0604020202020204" pitchFamily="34" charset="0"/>
              </a:rPr>
              <a:t> ਪਹਿਲੇ ਸੱਦੇ ਉੱਤੇ ਅਤੇ </a:t>
            </a:r>
            <a:r>
              <a:rPr lang="en-GB" sz="900" dirty="0">
                <a:latin typeface="Arial" panose="020B0604020202020204" pitchFamily="34" charset="0"/>
                <a:cs typeface="Arial" panose="020B0604020202020204" pitchFamily="34" charset="0"/>
              </a:rPr>
              <a:t>(74%) </a:t>
            </a:r>
            <a:r>
              <a:rPr lang="pa-IN" sz="900" dirty="0">
                <a:latin typeface="Arial" panose="020B0604020202020204" pitchFamily="34" charset="0"/>
                <a:cs typeface="Arial" panose="020B0604020202020204" pitchFamily="34" charset="0"/>
              </a:rPr>
              <a:t>ਰੁਟੀਨ ਚੈੱਕ ਅੱਪ ਲਈ ਗਈਆਂ ਸਨ</a:t>
            </a:r>
            <a:endParaRPr lang="en-GB" sz="9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0216692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SISTID" val="b9449aaf-9442-411e-bdf2-c01d4ef0aa0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923C69A65E49840AB48A8B442160C28" ma:contentTypeVersion="17" ma:contentTypeDescription="Create a new document." ma:contentTypeScope="" ma:versionID="c447234aec8a55ab1363afc0d542eec1">
  <xsd:schema xmlns:xsd="http://www.w3.org/2001/XMLSchema" xmlns:xs="http://www.w3.org/2001/XMLSchema" xmlns:p="http://schemas.microsoft.com/office/2006/metadata/properties" xmlns:ns2="1699af37-892e-461c-a5e5-0a956f7332ae" xmlns:ns3="6ddbb698-01d7-41d3-857d-b5dfb392cc48" targetNamespace="http://schemas.microsoft.com/office/2006/metadata/properties" ma:root="true" ma:fieldsID="274bd24d8603eb44048005dacf753eb7" ns2:_="" ns3:_="">
    <xsd:import namespace="1699af37-892e-461c-a5e5-0a956f7332ae"/>
    <xsd:import namespace="6ddbb698-01d7-41d3-857d-b5dfb392cc4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699af37-892e-461c-a5e5-0a956f7332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f7eb6393-bae5-439c-9df7-ed1047f92241"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ddbb698-01d7-41d3-857d-b5dfb392cc4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cd8f4c30-6e2e-4d04-a472-dad1b1534ae5}" ma:internalName="TaxCatchAll" ma:showField="CatchAllData" ma:web="6ddbb698-01d7-41d3-857d-b5dfb392cc4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699af37-892e-461c-a5e5-0a956f7332ae">
      <Terms xmlns="http://schemas.microsoft.com/office/infopath/2007/PartnerControls"/>
    </lcf76f155ced4ddcb4097134ff3c332f>
    <TaxCatchAll xmlns="6ddbb698-01d7-41d3-857d-b5dfb392cc48" xsi:nil="true"/>
  </documentManagement>
</p:properties>
</file>

<file path=customXml/itemProps1.xml><?xml version="1.0" encoding="utf-8"?>
<ds:datastoreItem xmlns:ds="http://schemas.openxmlformats.org/officeDocument/2006/customXml" ds:itemID="{06F16CBC-1D44-474D-B6D4-DB6CAA4A3183}">
  <ds:schemaRefs>
    <ds:schemaRef ds:uri="http://schemas.microsoft.com/sharepoint/v3/contenttype/forms"/>
  </ds:schemaRefs>
</ds:datastoreItem>
</file>

<file path=customXml/itemProps2.xml><?xml version="1.0" encoding="utf-8"?>
<ds:datastoreItem xmlns:ds="http://schemas.openxmlformats.org/officeDocument/2006/customXml" ds:itemID="{76CF6015-5231-45BA-9A23-3BEE940CB3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699af37-892e-461c-a5e5-0a956f7332ae"/>
    <ds:schemaRef ds:uri="6ddbb698-01d7-41d3-857d-b5dfb392cc4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8F1D606-FC35-4175-83E8-75330D695106}">
  <ds:schemaRefs>
    <ds:schemaRef ds:uri="http://schemas.microsoft.com/office/2006/metadata/properties"/>
    <ds:schemaRef ds:uri="http://schemas.microsoft.com/office/infopath/2007/PartnerControls"/>
    <ds:schemaRef ds:uri="1699af37-892e-461c-a5e5-0a956f7332ae"/>
    <ds:schemaRef ds:uri="6ddbb698-01d7-41d3-857d-b5dfb392cc48"/>
  </ds:schemaRefs>
</ds:datastoreItem>
</file>

<file path=docProps/app.xml><?xml version="1.0" encoding="utf-8"?>
<Properties xmlns="http://schemas.openxmlformats.org/officeDocument/2006/extended-properties" xmlns:vt="http://schemas.openxmlformats.org/officeDocument/2006/docPropsVTypes">
  <TotalTime>0</TotalTime>
  <Words>2093</Words>
  <Application>Microsoft Office PowerPoint</Application>
  <PresentationFormat>Widescreen</PresentationFormat>
  <Paragraphs>222</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Arimo</vt:lpstr>
      <vt:lpstr>Calibri</vt:lpstr>
      <vt:lpstr>Calibri Light</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2022-08-25T09:43:57Z</dcterms:created>
  <dcterms:modified xsi:type="dcterms:W3CDTF">2022-10-06T14:18:13Z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0x0101006923C69A65E49840AB48A8B442160C28</vt:lpwstr>
  </property>
  <property fmtid="{D5CDD505-2E9C-101B-9397-08002B2CF9AE}" pid="3" name="CloudStatistics_StoryID">
    <vt:lpwstr>7906b067-663a-4282-8637-7d3aac8a9c21</vt:lpwstr>
  </property>
</Properties>
</file>