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355" r:id="rId5"/>
    <p:sldId id="352" r:id="rId6"/>
    <p:sldId id="35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stin Varney" initials="JV" lastIdx="4" clrIdx="0">
    <p:extLst>
      <p:ext uri="{19B8F6BF-5375-455C-9EA6-DF929625EA0E}">
        <p15:presenceInfo xmlns:p15="http://schemas.microsoft.com/office/powerpoint/2012/main" userId="S::Justin.Varney@birmingham.gov.uk::81ffbedb-1de0-4864-ab1e-bb04f257c82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151C"/>
    <a:srgbClr val="F3E7E7"/>
    <a:srgbClr val="E7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27" autoAdjust="0"/>
    <p:restoredTop sz="93602"/>
  </p:normalViewPr>
  <p:slideViewPr>
    <p:cSldViewPr snapToGrid="0">
      <p:cViewPr varScale="1">
        <p:scale>
          <a:sx n="60" d="100"/>
          <a:sy n="60" d="100"/>
        </p:scale>
        <p:origin x="53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A8015-86BC-5641-B348-9E41E40DC4CA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03305-DB39-3448-858D-4E33D2BA0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1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841A1-2618-1F4F-915C-33FFED3206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31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DD123-6CAE-284E-A633-C0DADD2714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01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DD123-6CAE-284E-A633-C0DADD2714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36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A68EA-043A-40A1-852D-E15366A74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6BB61E-57AC-46A1-8347-FD6EAE3D37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E9CAE-4A3F-410F-BF82-7E457DD4B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F6ED-F5E6-48F4-921B-3E3188332433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2BAE3-1C2A-4AAE-B8D5-80553C010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DEDF4-1A02-4ED1-8172-DE6FA8EE9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E448-B105-4F9E-BF15-E305FC9FB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335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3713A-AD97-4F3E-B90B-9D3EA4CF7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08E2-459B-4EA5-AE08-352E4D3DFD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F5455-4576-4A83-85E4-C33E1075D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F6ED-F5E6-48F4-921B-3E3188332433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E542A-9115-4B4E-8E6C-4E83E8635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55A78-35FE-4D67-A0F3-7433E8406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E448-B105-4F9E-BF15-E305FC9FB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488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794F7B-9869-4287-B4AC-559320D055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7DBE5-91EE-41AA-9B2A-9E9EAE6038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17E84-3C7A-46B2-9CC8-C5F3BA7CA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F6ED-F5E6-48F4-921B-3E3188332433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B204A-3FEE-4C0A-A854-2EF37E53F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9FF78-A0AE-4997-BA9D-A109B1F22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E448-B105-4F9E-BF15-E305FC9FB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493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CE880-1153-4B60-91E2-CB625E51B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3B01B-AE04-417E-A385-9100E1A5B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B0189-68F7-44DE-BFED-BE89A8FD9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F6ED-F5E6-48F4-921B-3E3188332433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E90B9-E6D7-481A-B9C9-A7C52FA6A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26C71-A0DE-4F2A-8B5B-AF71FC7D5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E448-B105-4F9E-BF15-E305FC9FB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354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921F-7790-4AA4-9308-32D7B9171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B76ADB-0F9A-465E-91F7-62667D4BC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845D5-A933-43ED-9F4F-B5492FA36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F6ED-F5E6-48F4-921B-3E3188332433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06288-08B0-4BD4-92C3-3CDA5572C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C9184-6B0B-47C5-AE70-F8054AE81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E448-B105-4F9E-BF15-E305FC9FB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4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99C18-5865-44B8-83D1-87F90A73C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2D061-D61E-453D-B5F6-D57870CEF0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85E801-23ED-44B6-BAF5-8CAB3A58F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03603-CA5E-409F-BEEB-C665A2F50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F6ED-F5E6-48F4-921B-3E3188332433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2214EF-4AA2-4E65-A188-8B478AE68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38F66A-B4E2-4593-A83B-5B6842FBE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E448-B105-4F9E-BF15-E305FC9FB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027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FE3EC-4ED6-4354-BBDD-3014A0916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BB86A-681E-4F5B-ABC1-FC022B5F3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5DBB43-C19D-4AF4-88B7-0C67034E3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DCAB89-05A4-4869-99EE-FEB505AEC4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C56FB4-E6E5-473C-B100-F319C7E4DE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733C6E-B071-4BA9-AA59-C5B02AE07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F6ED-F5E6-48F4-921B-3E3188332433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0ADD9-72FA-45C1-8399-A06D2F44B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44492A-4709-4D9F-A3C2-DFA733B94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E448-B105-4F9E-BF15-E305FC9FB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065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27182-CB97-4D1F-A1A4-25A1256D2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599F45-A369-4593-8F6A-D075B6584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F6ED-F5E6-48F4-921B-3E3188332433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0277EF-0E40-41D7-9D2B-2AF7D4EF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5BB2D-69EE-4BE5-BE2E-F0CA67937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E448-B105-4F9E-BF15-E305FC9FB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628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F8A930-06CC-4532-9657-955A4EA33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F6ED-F5E6-48F4-921B-3E3188332433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D0FAFA-BBEF-4B06-B624-382190236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1B1261-062C-4FD0-8A09-1DE84E351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E448-B105-4F9E-BF15-E305FC9FB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7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B356A-381A-440F-80BC-64C718B0F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A9C37-16F1-4519-9926-863B8A8FC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40D1F8-21C0-47E1-967E-A5845CA50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5CE851-D8D5-4824-B73A-D0CC17563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F6ED-F5E6-48F4-921B-3E3188332433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CB9EA6-5A0E-486B-A35C-5E16F3681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A3EB47-B0AD-46BB-91A3-2E18AFFBA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E448-B105-4F9E-BF15-E305FC9FB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8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D7706-B3C9-4102-BD88-614122682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D11DB7-744A-4CD9-AAD6-84AECA4152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528437-F0B3-452C-9C41-41C2FDFBBD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902F01-04D1-4AFD-8B7F-EB38CD43B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F6ED-F5E6-48F4-921B-3E3188332433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E77A1-837B-4926-A039-8064BA998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43320D-47F0-465C-B000-D2B77B5B1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E448-B105-4F9E-BF15-E305FC9FB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792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2D26E-7481-4533-852B-A8FB5EEF5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403C89-A623-480B-B69D-476F7A617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FD9D7-11CA-40A4-A9AC-3A6839CC0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5F6ED-F5E6-48F4-921B-3E3188332433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E1677-61A7-4514-A887-A72EEB80D2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B4894-2706-4427-8628-EE52D6974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4E448-B105-4F9E-BF15-E305FC9FB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45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18" Type="http://schemas.openxmlformats.org/officeDocument/2006/relationships/image" Target="../media/image27.svg"/><Relationship Id="rId3" Type="http://schemas.openxmlformats.org/officeDocument/2006/relationships/image" Target="../media/image12.png"/><Relationship Id="rId21" Type="http://schemas.openxmlformats.org/officeDocument/2006/relationships/image" Target="../media/image1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svg"/><Relationship Id="rId20" Type="http://schemas.openxmlformats.org/officeDocument/2006/relationships/image" Target="../media/image2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svg"/><Relationship Id="rId19" Type="http://schemas.openxmlformats.org/officeDocument/2006/relationships/image" Target="../media/image28.pn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40.png"/><Relationship Id="rId18" Type="http://schemas.openxmlformats.org/officeDocument/2006/relationships/image" Target="../media/image45.svg"/><Relationship Id="rId3" Type="http://schemas.openxmlformats.org/officeDocument/2006/relationships/image" Target="../media/image30.pn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17" Type="http://schemas.openxmlformats.org/officeDocument/2006/relationships/image" Target="../media/image44.png"/><Relationship Id="rId25" Type="http://schemas.openxmlformats.org/officeDocument/2006/relationships/image" Target="../media/image51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3.svg"/><Relationship Id="rId20" Type="http://schemas.openxmlformats.org/officeDocument/2006/relationships/image" Target="../media/image4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24" Type="http://schemas.openxmlformats.org/officeDocument/2006/relationships/image" Target="../media/image50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1.png"/><Relationship Id="rId10" Type="http://schemas.openxmlformats.org/officeDocument/2006/relationships/image" Target="../media/image37.svg"/><Relationship Id="rId19" Type="http://schemas.openxmlformats.org/officeDocument/2006/relationships/image" Target="../media/image46.png"/><Relationship Id="rId4" Type="http://schemas.openxmlformats.org/officeDocument/2006/relationships/image" Target="../media/image31.svg"/><Relationship Id="rId9" Type="http://schemas.openxmlformats.org/officeDocument/2006/relationships/image" Target="../media/image36.png"/><Relationship Id="rId14" Type="http://schemas.openxmlformats.org/officeDocument/2006/relationships/image" Target="../media/image41.svg"/><Relationship Id="rId22" Type="http://schemas.openxmlformats.org/officeDocument/2006/relationships/image" Target="../media/image4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063714" y="35781"/>
            <a:ext cx="1107817" cy="259858"/>
          </a:xfrm>
          <a:prstGeom prst="rect">
            <a:avLst/>
          </a:prstGeom>
        </p:spPr>
      </p:pic>
      <p:sp>
        <p:nvSpPr>
          <p:cNvPr id="41" name="TextBox 41"/>
          <p:cNvSpPr txBox="1"/>
          <p:nvPr/>
        </p:nvSpPr>
        <p:spPr>
          <a:xfrm>
            <a:off x="9834731" y="332700"/>
            <a:ext cx="2241352" cy="127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56"/>
              </a:lnSpc>
            </a:pPr>
            <a:r>
              <a:rPr lang="en-US" sz="656" dirty="0">
                <a:solidFill>
                  <a:srgbClr val="222222"/>
                </a:solidFill>
                <a:latin typeface="Arimo"/>
              </a:rPr>
              <a:t>Public Health, April 2022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868FEDFB-FE43-4FCA-B5AC-33B52D48FB3B}"/>
              </a:ext>
            </a:extLst>
          </p:cNvPr>
          <p:cNvSpPr txBox="1"/>
          <p:nvPr/>
        </p:nvSpPr>
        <p:spPr>
          <a:xfrm>
            <a:off x="6516669" y="769212"/>
            <a:ext cx="239582" cy="525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313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5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EE5A02B-74A7-4041-8BE9-F856C56FC362}"/>
              </a:ext>
            </a:extLst>
          </p:cNvPr>
          <p:cNvGrpSpPr/>
          <p:nvPr/>
        </p:nvGrpSpPr>
        <p:grpSpPr>
          <a:xfrm>
            <a:off x="312166" y="774980"/>
            <a:ext cx="3492654" cy="5732782"/>
            <a:chOff x="1611858" y="682895"/>
            <a:chExt cx="3492654" cy="5144946"/>
          </a:xfrm>
        </p:grpSpPr>
        <p:grpSp>
          <p:nvGrpSpPr>
            <p:cNvPr id="7" name="Group 7"/>
            <p:cNvGrpSpPr/>
            <p:nvPr/>
          </p:nvGrpSpPr>
          <p:grpSpPr>
            <a:xfrm>
              <a:off x="1611859" y="1030162"/>
              <a:ext cx="3492653" cy="2525972"/>
              <a:chOff x="-1799" y="-2454074"/>
              <a:chExt cx="5380211" cy="3424970"/>
            </a:xfrm>
          </p:grpSpPr>
          <p:sp>
            <p:nvSpPr>
              <p:cNvPr id="8" name="AutoShape 8"/>
              <p:cNvSpPr/>
              <p:nvPr/>
            </p:nvSpPr>
            <p:spPr>
              <a:xfrm>
                <a:off x="2779093" y="-2454074"/>
                <a:ext cx="2599319" cy="1694436"/>
              </a:xfrm>
              <a:prstGeom prst="rect">
                <a:avLst/>
              </a:prstGeom>
              <a:solidFill>
                <a:srgbClr val="EBEBEB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" name="AutoShape 9"/>
              <p:cNvSpPr/>
              <p:nvPr/>
            </p:nvSpPr>
            <p:spPr>
              <a:xfrm>
                <a:off x="-1799" y="-705153"/>
                <a:ext cx="2655712" cy="1676049"/>
              </a:xfrm>
              <a:prstGeom prst="rect">
                <a:avLst/>
              </a:prstGeom>
              <a:solidFill>
                <a:srgbClr val="EBEBEB"/>
              </a:solidFill>
            </p:spPr>
          </p:sp>
        </p:grpSp>
        <p:sp>
          <p:nvSpPr>
            <p:cNvPr id="20" name="AutoShape 20"/>
            <p:cNvSpPr/>
            <p:nvPr/>
          </p:nvSpPr>
          <p:spPr>
            <a:xfrm>
              <a:off x="1614439" y="1016542"/>
              <a:ext cx="1718652" cy="1263295"/>
            </a:xfrm>
            <a:prstGeom prst="rect">
              <a:avLst/>
            </a:prstGeom>
            <a:solidFill>
              <a:srgbClr val="EBEBEB"/>
            </a:solidFill>
          </p:spPr>
          <p:txBody>
            <a:bodyPr/>
            <a:lstStyle/>
            <a:p>
              <a:endParaRPr lang="en-GB" sz="656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AutoShape 29"/>
            <p:cNvSpPr/>
            <p:nvPr/>
          </p:nvSpPr>
          <p:spPr>
            <a:xfrm>
              <a:off x="1611858" y="682895"/>
              <a:ext cx="3478227" cy="210823"/>
            </a:xfrm>
            <a:prstGeom prst="rect">
              <a:avLst/>
            </a:prstGeom>
            <a:solidFill>
              <a:srgbClr val="C91B00"/>
            </a:solidFill>
          </p:spPr>
          <p:txBody>
            <a:bodyPr/>
            <a:lstStyle/>
            <a:p>
              <a:pPr algn="ctr"/>
              <a:r>
                <a:rPr lang="en-GB" sz="1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Kimataifa</a:t>
              </a:r>
              <a:r>
                <a:rPr lang="en-GB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GB" sz="1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Kitaifa</a:t>
              </a:r>
              <a:r>
                <a:rPr lang="en-GB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</a:t>
              </a:r>
              <a:r>
                <a:rPr lang="en-GB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Muktadha</a:t>
              </a:r>
              <a:r>
                <a:rPr lang="en-GB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GB" sz="1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</a:t>
              </a:r>
              <a:r>
                <a:rPr lang="en-GB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Birmingham </a:t>
              </a:r>
            </a:p>
          </p:txBody>
        </p:sp>
        <p:sp>
          <p:nvSpPr>
            <p:cNvPr id="50" name="AutoShape 26">
              <a:extLst>
                <a:ext uri="{FF2B5EF4-FFF2-40B4-BE49-F238E27FC236}">
                  <a16:creationId xmlns:a16="http://schemas.microsoft.com/office/drawing/2014/main" id="{E45EF338-560C-4EF9-8D5F-31240929F72D}"/>
                </a:ext>
              </a:extLst>
            </p:cNvPr>
            <p:cNvSpPr/>
            <p:nvPr/>
          </p:nvSpPr>
          <p:spPr>
            <a:xfrm>
              <a:off x="3415274" y="2325854"/>
              <a:ext cx="1687391" cy="1227433"/>
            </a:xfrm>
            <a:prstGeom prst="rect">
              <a:avLst/>
            </a:prstGeom>
            <a:solidFill>
              <a:srgbClr val="EBEBEB"/>
            </a:solidFill>
          </p:spPr>
          <p:txBody>
            <a:bodyPr/>
            <a:lstStyle/>
            <a:p>
              <a:endParaRPr lang="en-GB" sz="1688"/>
            </a:p>
          </p:txBody>
        </p:sp>
        <p:sp>
          <p:nvSpPr>
            <p:cNvPr id="54" name="AutoShape 26">
              <a:extLst>
                <a:ext uri="{FF2B5EF4-FFF2-40B4-BE49-F238E27FC236}">
                  <a16:creationId xmlns:a16="http://schemas.microsoft.com/office/drawing/2014/main" id="{7383727A-8048-41EC-A9EF-412DA6867BE6}"/>
                </a:ext>
              </a:extLst>
            </p:cNvPr>
            <p:cNvSpPr/>
            <p:nvPr/>
          </p:nvSpPr>
          <p:spPr>
            <a:xfrm>
              <a:off x="1612658" y="3602151"/>
              <a:ext cx="3477427" cy="2225690"/>
            </a:xfrm>
            <a:prstGeom prst="rect">
              <a:avLst/>
            </a:prstGeom>
            <a:solidFill>
              <a:srgbClr val="EBEBEB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EA1E28C-B6EF-4653-BE97-985CF249823E}"/>
                </a:ext>
              </a:extLst>
            </p:cNvPr>
            <p:cNvSpPr txBox="1"/>
            <p:nvPr/>
          </p:nvSpPr>
          <p:spPr>
            <a:xfrm>
              <a:off x="3425630" y="3617740"/>
              <a:ext cx="1654478" cy="238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1125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AutoShape 8">
            <a:extLst>
              <a:ext uri="{FF2B5EF4-FFF2-40B4-BE49-F238E27FC236}">
                <a16:creationId xmlns:a16="http://schemas.microsoft.com/office/drawing/2014/main" id="{4485A6BF-D30F-4202-82A1-1618B7E1B59F}"/>
              </a:ext>
            </a:extLst>
          </p:cNvPr>
          <p:cNvSpPr/>
          <p:nvPr/>
        </p:nvSpPr>
        <p:spPr>
          <a:xfrm>
            <a:off x="3955786" y="1159766"/>
            <a:ext cx="2362552" cy="1403698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46" name="AutoShape 8">
            <a:extLst>
              <a:ext uri="{FF2B5EF4-FFF2-40B4-BE49-F238E27FC236}">
                <a16:creationId xmlns:a16="http://schemas.microsoft.com/office/drawing/2014/main" id="{921A4C6D-9141-4820-BD18-FA91812B68E4}"/>
              </a:ext>
            </a:extLst>
          </p:cNvPr>
          <p:cNvSpPr/>
          <p:nvPr/>
        </p:nvSpPr>
        <p:spPr>
          <a:xfrm>
            <a:off x="3952808" y="2606755"/>
            <a:ext cx="2365530" cy="1304886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53" name="AutoShape 29">
            <a:extLst>
              <a:ext uri="{FF2B5EF4-FFF2-40B4-BE49-F238E27FC236}">
                <a16:creationId xmlns:a16="http://schemas.microsoft.com/office/drawing/2014/main" id="{5D1C2FEC-3D85-4EFC-9C8E-B50525422D24}"/>
              </a:ext>
            </a:extLst>
          </p:cNvPr>
          <p:cNvSpPr/>
          <p:nvPr/>
        </p:nvSpPr>
        <p:spPr>
          <a:xfrm>
            <a:off x="3936472" y="780019"/>
            <a:ext cx="2371327" cy="234910"/>
          </a:xfrm>
          <a:prstGeom prst="rect">
            <a:avLst/>
          </a:prstGeom>
          <a:solidFill>
            <a:srgbClr val="C91B00"/>
          </a:solidFill>
        </p:spPr>
        <p:txBody>
          <a:bodyPr/>
          <a:lstStyle/>
          <a:p>
            <a:pPr algn="ctr"/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Uhamiaji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Lugha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Imani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482773-B90C-4E58-A52A-7702693E702C}"/>
              </a:ext>
            </a:extLst>
          </p:cNvPr>
          <p:cNvSpPr txBox="1"/>
          <p:nvPr/>
        </p:nvSpPr>
        <p:spPr>
          <a:xfrm>
            <a:off x="6505938" y="6064531"/>
            <a:ext cx="56860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Chanzo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: BBC Born Abroad: Kenya. Ramani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inaonyesha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kama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maeneo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yenye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takriban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watu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sawa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yalikuwa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ukubwa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sawa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k.m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. London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yenye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wakazi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wengi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inachukua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nafasi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zaidi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kuliko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nyanda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juu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 Scotland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zilizo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watu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wachache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i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4692CC-D050-B545-9B2F-F0CF56CAE78C}"/>
              </a:ext>
            </a:extLst>
          </p:cNvPr>
          <p:cNvSpPr txBox="1"/>
          <p:nvPr/>
        </p:nvSpPr>
        <p:spPr>
          <a:xfrm>
            <a:off x="380601" y="1678695"/>
            <a:ext cx="1589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Watu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waliozaliwa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Kenya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katika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England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Wales,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kulingana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Sensa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 2011.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AC8C7D-85A4-4948-B7AD-5147D26B2758}"/>
              </a:ext>
            </a:extLst>
          </p:cNvPr>
          <p:cNvSpPr txBox="1"/>
          <p:nvPr/>
        </p:nvSpPr>
        <p:spPr>
          <a:xfrm>
            <a:off x="507180" y="1227310"/>
            <a:ext cx="137556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000" b="1" dirty="0">
                <a:solidFill>
                  <a:srgbClr val="BB151C"/>
                </a:solidFill>
                <a:latin typeface="Arial"/>
                <a:cs typeface="Arial"/>
              </a:rPr>
              <a:t>137,493</a:t>
            </a:r>
            <a:endParaRPr lang="en-GB" sz="2000" b="1" dirty="0">
              <a:solidFill>
                <a:srgbClr val="BB15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Graphic 27" descr="Users">
            <a:extLst>
              <a:ext uri="{FF2B5EF4-FFF2-40B4-BE49-F238E27FC236}">
                <a16:creationId xmlns:a16="http://schemas.microsoft.com/office/drawing/2014/main" id="{2E4A9D9D-420A-7C45-BECC-5AFC5CB1E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15241" y="2273410"/>
            <a:ext cx="686027" cy="68602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FE8F17C-263E-254E-99CC-4B21C2E5583D}"/>
              </a:ext>
            </a:extLst>
          </p:cNvPr>
          <p:cNvSpPr txBox="1"/>
          <p:nvPr/>
        </p:nvSpPr>
        <p:spPr>
          <a:xfrm>
            <a:off x="2213655" y="1990348"/>
            <a:ext cx="9138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129,356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2FF0AC-8BFF-C24B-AC49-11F949794227}"/>
              </a:ext>
            </a:extLst>
          </p:cNvPr>
          <p:cNvSpPr txBox="1"/>
          <p:nvPr/>
        </p:nvSpPr>
        <p:spPr>
          <a:xfrm>
            <a:off x="1941785" y="1144334"/>
            <a:ext cx="2069308" cy="4462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Jamii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Wakenya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katika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Uingereza</a:t>
            </a:r>
            <a:endParaRPr lang="en-GB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4F6A60-C035-8642-B783-32FF8342B95B}"/>
              </a:ext>
            </a:extLst>
          </p:cNvPr>
          <p:cNvSpPr txBox="1"/>
          <p:nvPr/>
        </p:nvSpPr>
        <p:spPr>
          <a:xfrm>
            <a:off x="3936472" y="1409035"/>
            <a:ext cx="240594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Wimbi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Uhamiaji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kutoka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Kenya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lilitokea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kabla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1981 (60%),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huku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wahamiaji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wakuu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kutoko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nchi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hiyo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walikuwa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Wahindi</a:t>
            </a:r>
            <a:r>
              <a:rPr lang="en-GB" sz="9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Wakenya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Walipowasili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jamii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hiya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Wakenya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asili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Asia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Kusini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walikaa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zaidi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Leicester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kwa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kiasi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kubwa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inaakisi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ramani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uhamiaji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watu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waliozaliwa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India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7107FAC-21E7-4141-AA97-3021845779A9}"/>
              </a:ext>
            </a:extLst>
          </p:cNvPr>
          <p:cNvSpPr txBox="1"/>
          <p:nvPr/>
        </p:nvSpPr>
        <p:spPr>
          <a:xfrm>
            <a:off x="4315957" y="1184614"/>
            <a:ext cx="1697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Uhamiaji</a:t>
            </a:r>
            <a:r>
              <a:rPr lang="en-GB" sz="14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/>
              <a:t> </a:t>
            </a:r>
          </a:p>
        </p:txBody>
      </p:sp>
      <p:pic>
        <p:nvPicPr>
          <p:cNvPr id="34" name="Graphic 33" descr="Airplane">
            <a:extLst>
              <a:ext uri="{FF2B5EF4-FFF2-40B4-BE49-F238E27FC236}">
                <a16:creationId xmlns:a16="http://schemas.microsoft.com/office/drawing/2014/main" id="{B5A5B80B-B291-6C41-B3DE-6E4DFFD4F3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15295" y="1159766"/>
            <a:ext cx="421106" cy="42110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ECF54FE-7538-4C4A-A078-5B973888B909}"/>
              </a:ext>
            </a:extLst>
          </p:cNvPr>
          <p:cNvSpPr txBox="1"/>
          <p:nvPr/>
        </p:nvSpPr>
        <p:spPr>
          <a:xfrm>
            <a:off x="241062" y="3002060"/>
            <a:ext cx="189072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900" dirty="0" err="1">
                <a:latin typeface="Arial"/>
                <a:cs typeface="Arial"/>
              </a:rPr>
              <a:t>Watu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waliozaliwa</a:t>
            </a:r>
            <a:r>
              <a:rPr lang="en-GB" sz="900" dirty="0">
                <a:latin typeface="Arial"/>
                <a:cs typeface="Arial"/>
              </a:rPr>
              <a:t> Kenya </a:t>
            </a:r>
            <a:r>
              <a:rPr lang="en-GB" sz="900" dirty="0" err="1">
                <a:latin typeface="Arial"/>
                <a:cs typeface="Arial"/>
              </a:rPr>
              <a:t>katika</a:t>
            </a:r>
            <a:r>
              <a:rPr lang="en-GB" sz="900" dirty="0">
                <a:latin typeface="Arial"/>
                <a:cs typeface="Arial"/>
              </a:rPr>
              <a:t> Birmingham (0.4%); </a:t>
            </a:r>
            <a:r>
              <a:rPr lang="en-GB" sz="900" dirty="0" err="1">
                <a:latin typeface="Arial"/>
                <a:cs typeface="Arial"/>
              </a:rPr>
              <a:t>kuna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watu</a:t>
            </a:r>
            <a:r>
              <a:rPr lang="en-GB" sz="900" dirty="0">
                <a:latin typeface="Arial"/>
                <a:cs typeface="Arial"/>
              </a:rPr>
              <a:t> 11,099 </a:t>
            </a:r>
            <a:r>
              <a:rPr lang="en-GB" sz="900" dirty="0" err="1">
                <a:latin typeface="Arial"/>
                <a:cs typeface="Arial"/>
              </a:rPr>
              <a:t>wazaliwa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wa</a:t>
            </a:r>
            <a:r>
              <a:rPr lang="en-GB" sz="900" dirty="0">
                <a:latin typeface="Arial"/>
                <a:cs typeface="Arial"/>
              </a:rPr>
              <a:t> Kenya </a:t>
            </a:r>
            <a:r>
              <a:rPr lang="en-GB" sz="900" dirty="0" err="1">
                <a:latin typeface="Arial"/>
                <a:cs typeface="Arial"/>
              </a:rPr>
              <a:t>kote</a:t>
            </a:r>
            <a:r>
              <a:rPr lang="en-GB" sz="900" dirty="0">
                <a:latin typeface="Arial"/>
                <a:cs typeface="Arial"/>
              </a:rPr>
              <a:t> West Midlands (0.2%)</a:t>
            </a:r>
            <a:endParaRPr lang="en-GB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F75E5C1-10D8-8A4F-A168-1FC97AC26DCC}"/>
              </a:ext>
            </a:extLst>
          </p:cNvPr>
          <p:cNvSpPr txBox="1"/>
          <p:nvPr/>
        </p:nvSpPr>
        <p:spPr>
          <a:xfrm>
            <a:off x="676713" y="2636972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3,988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CA56A21-BCD2-9247-B5A9-05C306494837}"/>
              </a:ext>
            </a:extLst>
          </p:cNvPr>
          <p:cNvSpPr txBox="1"/>
          <p:nvPr/>
        </p:nvSpPr>
        <p:spPr>
          <a:xfrm>
            <a:off x="2082665" y="3006304"/>
            <a:ext cx="1697751" cy="7848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900" dirty="0" err="1">
                <a:latin typeface="Arial"/>
                <a:cs typeface="Arial"/>
              </a:rPr>
              <a:t>Wakenya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wanaoishi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inje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ya</a:t>
            </a:r>
            <a:r>
              <a:rPr lang="en-GB" sz="900" dirty="0">
                <a:latin typeface="Arial"/>
                <a:cs typeface="Arial"/>
              </a:rPr>
              <a:t> Kenya </a:t>
            </a:r>
            <a:r>
              <a:rPr lang="en-GB" sz="900" dirty="0" err="1">
                <a:latin typeface="Arial"/>
                <a:cs typeface="Arial"/>
              </a:rPr>
              <a:t>kwa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sasa</a:t>
            </a:r>
            <a:r>
              <a:rPr lang="en-GB" sz="900" dirty="0">
                <a:latin typeface="Arial"/>
                <a:cs typeface="Arial"/>
              </a:rPr>
              <a:t>; </a:t>
            </a:r>
            <a:r>
              <a:rPr lang="en-GB" sz="900" dirty="0" err="1">
                <a:latin typeface="Arial"/>
                <a:cs typeface="Arial"/>
              </a:rPr>
              <a:t>kuna</a:t>
            </a:r>
            <a:r>
              <a:rPr lang="en-GB" sz="900" dirty="0">
                <a:latin typeface="Arial"/>
                <a:cs typeface="Arial"/>
              </a:rPr>
              <a:t>  190k+ </a:t>
            </a:r>
            <a:r>
              <a:rPr lang="en-GB" sz="900" dirty="0" err="1">
                <a:latin typeface="Arial"/>
                <a:cs typeface="Arial"/>
              </a:rPr>
              <a:t>barani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Ulaya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na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Uingereza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inachangia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takriban</a:t>
            </a:r>
            <a:r>
              <a:rPr lang="en-GB" sz="900" dirty="0">
                <a:latin typeface="Arial"/>
                <a:cs typeface="Arial"/>
              </a:rPr>
              <a:t> 80%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65BBE85-1DB1-784B-B2D9-5C1FF10216A7}"/>
              </a:ext>
            </a:extLst>
          </p:cNvPr>
          <p:cNvSpPr txBox="1"/>
          <p:nvPr/>
        </p:nvSpPr>
        <p:spPr>
          <a:xfrm>
            <a:off x="2373261" y="2629341"/>
            <a:ext cx="1159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455,889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4B878A-9AC1-CF46-9A2D-7FFADF48241F}"/>
              </a:ext>
            </a:extLst>
          </p:cNvPr>
          <p:cNvSpPr txBox="1"/>
          <p:nvPr/>
        </p:nvSpPr>
        <p:spPr>
          <a:xfrm>
            <a:off x="3966911" y="2837261"/>
            <a:ext cx="230349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Lugha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taifa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Kenya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Kiswahili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Katika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England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Wales, </a:t>
            </a:r>
          </a:p>
          <a:p>
            <a:pPr algn="ctr"/>
            <a:r>
              <a:rPr lang="en-GB" sz="14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15,059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Watu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wanatambua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Kiswahili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kama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lugha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82%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kutoka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kwao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walikuwa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asili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au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Makabila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Kiafrika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98FCD5B-A8DA-3A45-9418-690CA5B2A7C1}"/>
              </a:ext>
            </a:extLst>
          </p:cNvPr>
          <p:cNvSpPr txBox="1"/>
          <p:nvPr/>
        </p:nvSpPr>
        <p:spPr>
          <a:xfrm>
            <a:off x="4606005" y="2600690"/>
            <a:ext cx="1100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Lugha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Graphic 43" descr="Volume">
            <a:extLst>
              <a:ext uri="{FF2B5EF4-FFF2-40B4-BE49-F238E27FC236}">
                <a16:creationId xmlns:a16="http://schemas.microsoft.com/office/drawing/2014/main" id="{33FD6BE1-A513-3443-AE02-23E3EA6150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3966911" y="2580883"/>
            <a:ext cx="353863" cy="357196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0CC3A0BD-DF81-7744-93A0-9B0FE0D8D571}"/>
              </a:ext>
            </a:extLst>
          </p:cNvPr>
          <p:cNvSpPr txBox="1"/>
          <p:nvPr/>
        </p:nvSpPr>
        <p:spPr>
          <a:xfrm>
            <a:off x="302671" y="4431163"/>
            <a:ext cx="35276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Kulingana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takwimu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Umoja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Mataifa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9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Uingereza</a:t>
            </a:r>
            <a:r>
              <a:rPr lang="en-US" sz="9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inachangia</a:t>
            </a:r>
            <a:r>
              <a:rPr lang="en-US" sz="9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asilimia</a:t>
            </a:r>
            <a:r>
              <a:rPr lang="en-US" sz="9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33 </a:t>
            </a:r>
            <a:r>
              <a:rPr lang="en-US" sz="9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9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9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Wakenya</a:t>
            </a:r>
            <a:r>
              <a:rPr lang="en-US" sz="9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walio</a:t>
            </a:r>
            <a:r>
              <a:rPr lang="en-US" sz="9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US" sz="9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9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nchi</a:t>
            </a:r>
            <a:r>
              <a:rPr lang="en-US" sz="9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karibu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80%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idadi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Wakenya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barani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Ulaya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  <a:p>
            <a:pPr algn="ctr"/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Kenya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ilikuwa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sehemu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Himaya</a:t>
            </a:r>
            <a:r>
              <a:rPr lang="en-US" sz="9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9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Uingereza</a:t>
            </a:r>
            <a:r>
              <a:rPr lang="en-US" sz="9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barani</a:t>
            </a:r>
            <a:r>
              <a:rPr lang="en-US" sz="9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Afrika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kati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1895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1963. Kenya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ilipata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uhuru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kutoka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Uingereza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mnamo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Desemba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1963.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Wakati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huo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moja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, Kenya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ikawa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mwanachama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Jumuiya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Madola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Miongoni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mwa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nchi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kuzaliwa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zisio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Uingereza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zenye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idadi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kubwa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zaidi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washika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pasipoti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Uingereza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raia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waliozaliwa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Kenya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walikuwa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asilimia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kubwa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zaidi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walio</a:t>
            </a:r>
            <a:r>
              <a:rPr lang="en-US" sz="9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9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pasipoti</a:t>
            </a:r>
            <a:r>
              <a:rPr lang="en-US" sz="9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9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Uingereza</a:t>
            </a:r>
            <a:r>
              <a:rPr lang="en-US" sz="9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kupata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Uraia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Uingereza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(86.9%)</a:t>
            </a:r>
          </a:p>
        </p:txBody>
      </p:sp>
      <p:pic>
        <p:nvPicPr>
          <p:cNvPr id="82" name="Graphic 81" descr="Earth Globe   Asia">
            <a:extLst>
              <a:ext uri="{FF2B5EF4-FFF2-40B4-BE49-F238E27FC236}">
                <a16:creationId xmlns:a16="http://schemas.microsoft.com/office/drawing/2014/main" id="{214D9938-EDA0-1647-A061-EBF9F4CA62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52706" y="4044856"/>
            <a:ext cx="432000" cy="432000"/>
          </a:xfrm>
          <a:prstGeom prst="rect">
            <a:avLst/>
          </a:prstGeom>
        </p:spPr>
      </p:pic>
      <p:sp>
        <p:nvSpPr>
          <p:cNvPr id="120" name="AutoShape 8" descr="Religion of Bangladeshis" title="Text box">
            <a:extLst>
              <a:ext uri="{FF2B5EF4-FFF2-40B4-BE49-F238E27FC236}">
                <a16:creationId xmlns:a16="http://schemas.microsoft.com/office/drawing/2014/main" id="{4EBED473-D564-3547-84C6-2F2E7CAA612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936472" y="5232117"/>
            <a:ext cx="2370302" cy="1275645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C9509F55-AB9B-6444-AFF3-5C2E5AF6A737}"/>
              </a:ext>
            </a:extLst>
          </p:cNvPr>
          <p:cNvSpPr txBox="1"/>
          <p:nvPr/>
        </p:nvSpPr>
        <p:spPr>
          <a:xfrm>
            <a:off x="4620163" y="5306224"/>
            <a:ext cx="1089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Ukabila</a:t>
            </a:r>
            <a:r>
              <a:rPr lang="en-GB" sz="14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5A43C660-1BD7-4140-A7F8-A8B15C4C045A}"/>
              </a:ext>
            </a:extLst>
          </p:cNvPr>
          <p:cNvSpPr txBox="1"/>
          <p:nvPr/>
        </p:nvSpPr>
        <p:spPr>
          <a:xfrm>
            <a:off x="6422692" y="1073289"/>
            <a:ext cx="559861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Kulingana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Sensa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2011,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jamii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Wakenya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imejikita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zaidi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katika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London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-Outer London (54,227, 1.1%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hususana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Harrow 11,706; 4.9% &amp; Brent 7,382; 2.4%)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East Midlands (14,297; 0.3%;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hususana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katika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Leicester 7,118; 2.2%).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Jamii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Wakenya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inajikita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katika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Kata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zifuatayo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Birmingham</a:t>
            </a:r>
          </a:p>
          <a:p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The Kenyan community is concentrated in the following wards across Birmingham:</a:t>
            </a:r>
          </a:p>
        </p:txBody>
      </p:sp>
      <p:sp>
        <p:nvSpPr>
          <p:cNvPr id="133" name="AutoShape 29">
            <a:extLst>
              <a:ext uri="{FF2B5EF4-FFF2-40B4-BE49-F238E27FC236}">
                <a16:creationId xmlns:a16="http://schemas.microsoft.com/office/drawing/2014/main" id="{44527B4F-7D4A-CB40-9033-F7E9F10F98AB}"/>
              </a:ext>
            </a:extLst>
          </p:cNvPr>
          <p:cNvSpPr/>
          <p:nvPr/>
        </p:nvSpPr>
        <p:spPr>
          <a:xfrm>
            <a:off x="6422693" y="776772"/>
            <a:ext cx="5598617" cy="234910"/>
          </a:xfrm>
          <a:prstGeom prst="rect">
            <a:avLst/>
          </a:prstGeom>
          <a:solidFill>
            <a:srgbClr val="C91B00"/>
          </a:solidFill>
        </p:spPr>
        <p:txBody>
          <a:bodyPr/>
          <a:lstStyle/>
          <a:p>
            <a:pPr algn="ctr"/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Usambazaji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jamii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Wakenya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kote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Uingereza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D75E7991-7D8A-F442-B675-0264C9E6B493}"/>
              </a:ext>
            </a:extLst>
          </p:cNvPr>
          <p:cNvSpPr txBox="1"/>
          <p:nvPr/>
        </p:nvSpPr>
        <p:spPr>
          <a:xfrm>
            <a:off x="752684" y="4059028"/>
            <a:ext cx="2594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Muktadha</a:t>
            </a:r>
            <a:r>
              <a:rPr lang="en-GB" sz="14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GB" sz="14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kimataifa</a:t>
            </a:r>
            <a:endParaRPr lang="en-GB" sz="1400" b="1" dirty="0">
              <a:solidFill>
                <a:srgbClr val="BB15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57EE9F6-A280-A341-B1A1-7DA3EFD43FB9}"/>
              </a:ext>
            </a:extLst>
          </p:cNvPr>
          <p:cNvSpPr txBox="1"/>
          <p:nvPr/>
        </p:nvSpPr>
        <p:spPr>
          <a:xfrm>
            <a:off x="3942551" y="5595171"/>
            <a:ext cx="232785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Idadi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kubwa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wakazi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Uingereza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waliokuwa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Wakenya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wanajitambua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kama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algn="ctr"/>
            <a:r>
              <a:rPr lang="en-GB" sz="14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GB" sz="14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Asia (69%)</a:t>
            </a:r>
          </a:p>
          <a:p>
            <a:pPr algn="ctr"/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Ikilinganishwa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r>
              <a:rPr lang="en-GB" sz="14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Weusi</a:t>
            </a:r>
            <a:r>
              <a:rPr lang="en-GB" sz="14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(16%)</a:t>
            </a:r>
          </a:p>
        </p:txBody>
      </p:sp>
      <p:sp>
        <p:nvSpPr>
          <p:cNvPr id="72" name="TextBox 3">
            <a:extLst>
              <a:ext uri="{FF2B5EF4-FFF2-40B4-BE49-F238E27FC236}">
                <a16:creationId xmlns:a16="http://schemas.microsoft.com/office/drawing/2014/main" id="{A7F1005F-F350-274C-91E8-D0E37015D27D}"/>
              </a:ext>
            </a:extLst>
          </p:cNvPr>
          <p:cNvSpPr txBox="1"/>
          <p:nvPr/>
        </p:nvSpPr>
        <p:spPr>
          <a:xfrm>
            <a:off x="1868410" y="170770"/>
            <a:ext cx="7995047" cy="437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8"/>
              </a:lnSpc>
            </a:pPr>
            <a:r>
              <a:rPr lang="en-US" sz="2800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Wasifu</a:t>
            </a:r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Jamii</a:t>
            </a:r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Kenya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9694D72-6653-3A41-8B06-3E106B91D512}"/>
              </a:ext>
            </a:extLst>
          </p:cNvPr>
          <p:cNvSpPr txBox="1"/>
          <p:nvPr/>
        </p:nvSpPr>
        <p:spPr>
          <a:xfrm>
            <a:off x="3173786" y="2018079"/>
            <a:ext cx="5334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8A1347D-3C03-7F47-9946-805D97EFA3EE}"/>
              </a:ext>
            </a:extLst>
          </p:cNvPr>
          <p:cNvSpPr txBox="1"/>
          <p:nvPr/>
        </p:nvSpPr>
        <p:spPr>
          <a:xfrm>
            <a:off x="3173786" y="1731876"/>
            <a:ext cx="5334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839EF41-5E63-EF44-921B-809B5018CB6D}"/>
              </a:ext>
            </a:extLst>
          </p:cNvPr>
          <p:cNvSpPr txBox="1"/>
          <p:nvPr/>
        </p:nvSpPr>
        <p:spPr>
          <a:xfrm>
            <a:off x="3174031" y="1445258"/>
            <a:ext cx="5334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BDC4672-167E-4B49-8CF6-CDB7339DC7D4}"/>
              </a:ext>
            </a:extLst>
          </p:cNvPr>
          <p:cNvSpPr txBox="1"/>
          <p:nvPr/>
        </p:nvSpPr>
        <p:spPr>
          <a:xfrm>
            <a:off x="2190165" y="1710011"/>
            <a:ext cx="9500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137,492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2BBDA80-A1EA-494C-95A1-FF5B04B4CC92}"/>
              </a:ext>
            </a:extLst>
          </p:cNvPr>
          <p:cNvSpPr txBox="1"/>
          <p:nvPr/>
        </p:nvSpPr>
        <p:spPr>
          <a:xfrm>
            <a:off x="2190561" y="1420576"/>
            <a:ext cx="10187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144,000*</a:t>
            </a:r>
          </a:p>
        </p:txBody>
      </p:sp>
      <p:pic>
        <p:nvPicPr>
          <p:cNvPr id="6" name="Picture 5" descr="Diagram, map&#10;&#10;Description automatically generated">
            <a:extLst>
              <a:ext uri="{FF2B5EF4-FFF2-40B4-BE49-F238E27FC236}">
                <a16:creationId xmlns:a16="http://schemas.microsoft.com/office/drawing/2014/main" id="{E0D6CE49-6CC5-5944-B2C4-F15BF39668F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794" b="60641"/>
          <a:stretch/>
        </p:blipFill>
        <p:spPr>
          <a:xfrm>
            <a:off x="7928209" y="5206718"/>
            <a:ext cx="568091" cy="8452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9EAAA-C508-9248-8605-0E492EC532F6}"/>
              </a:ext>
            </a:extLst>
          </p:cNvPr>
          <p:cNvSpPr/>
          <p:nvPr/>
        </p:nvSpPr>
        <p:spPr>
          <a:xfrm>
            <a:off x="2145035" y="2259234"/>
            <a:ext cx="16873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GB" sz="700" dirty="0" err="1">
                <a:latin typeface="Arial" panose="020B0604020202020204" pitchFamily="34" charset="0"/>
                <a:cs typeface="Arial" panose="020B0604020202020204" pitchFamily="34" charset="0"/>
              </a:rPr>
              <a:t>uchunguzi</a:t>
            </a:r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dirty="0" err="1"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dirty="0" err="1">
                <a:latin typeface="Arial" panose="020B0604020202020204" pitchFamily="34" charset="0"/>
                <a:cs typeface="Arial" panose="020B0604020202020204" pitchFamily="34" charset="0"/>
              </a:rPr>
              <a:t>kila</a:t>
            </a:r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dirty="0" err="1">
                <a:latin typeface="Arial" panose="020B0604020202020204" pitchFamily="34" charset="0"/>
                <a:cs typeface="Arial" panose="020B0604020202020204" pitchFamily="34" charset="0"/>
              </a:rPr>
              <a:t>mwaka</a:t>
            </a:r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dirty="0" err="1"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dirty="0" err="1">
                <a:latin typeface="Arial" panose="020B0604020202020204" pitchFamily="34" charset="0"/>
                <a:cs typeface="Arial" panose="020B0604020202020204" pitchFamily="34" charset="0"/>
              </a:rPr>
              <a:t>idadi</a:t>
            </a:r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dirty="0" err="1">
                <a:latin typeface="Arial" panose="020B0604020202020204" pitchFamily="34" charset="0"/>
                <a:cs typeface="Arial" panose="020B0604020202020204" pitchFamily="34" charset="0"/>
              </a:rPr>
              <a:t>watu</a:t>
            </a:r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0" name="AutoShape 8" descr="Religion of Bangladeshis" title="Text box">
            <a:extLst>
              <a:ext uri="{FF2B5EF4-FFF2-40B4-BE49-F238E27FC236}">
                <a16:creationId xmlns:a16="http://schemas.microsoft.com/office/drawing/2014/main" id="{5D5F0A1D-CEAE-934E-A653-A991A9FD6EB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936472" y="3958046"/>
            <a:ext cx="2370302" cy="1201538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47C4912-50E5-6142-94F8-2307618BFE9C}"/>
              </a:ext>
            </a:extLst>
          </p:cNvPr>
          <p:cNvSpPr txBox="1"/>
          <p:nvPr/>
        </p:nvSpPr>
        <p:spPr>
          <a:xfrm>
            <a:off x="4620163" y="3958046"/>
            <a:ext cx="1089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Dini.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CD0B0A9-BCA1-354D-A160-06B1143F4EBF}"/>
              </a:ext>
            </a:extLst>
          </p:cNvPr>
          <p:cNvSpPr txBox="1"/>
          <p:nvPr/>
        </p:nvSpPr>
        <p:spPr>
          <a:xfrm>
            <a:off x="3942551" y="4246993"/>
            <a:ext cx="232785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Wakenya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katika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Uingereza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GB" sz="105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Hindu (37%)</a:t>
            </a: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05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Wakristo</a:t>
            </a:r>
            <a:r>
              <a:rPr lang="en-GB" sz="105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(25%)</a:t>
            </a: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05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Waislimu</a:t>
            </a:r>
            <a:r>
              <a:rPr lang="en-GB" sz="105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(12%)</a:t>
            </a: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05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Sikh (10%)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730E5BB-5779-2C43-9FBC-9B7B6533AA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495189"/>
              </p:ext>
            </p:extLst>
          </p:nvPr>
        </p:nvGraphicFramePr>
        <p:xfrm>
          <a:off x="6434339" y="1971118"/>
          <a:ext cx="5598616" cy="12229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55242">
                  <a:extLst>
                    <a:ext uri="{9D8B030D-6E8A-4147-A177-3AD203B41FA5}">
                      <a16:colId xmlns:a16="http://schemas.microsoft.com/office/drawing/2014/main" val="459204882"/>
                    </a:ext>
                  </a:extLst>
                </a:gridCol>
                <a:gridCol w="1171687">
                  <a:extLst>
                    <a:ext uri="{9D8B030D-6E8A-4147-A177-3AD203B41FA5}">
                      <a16:colId xmlns:a16="http://schemas.microsoft.com/office/drawing/2014/main" val="298950909"/>
                    </a:ext>
                  </a:extLst>
                </a:gridCol>
                <a:gridCol w="1171687">
                  <a:extLst>
                    <a:ext uri="{9D8B030D-6E8A-4147-A177-3AD203B41FA5}">
                      <a16:colId xmlns:a16="http://schemas.microsoft.com/office/drawing/2014/main" val="343909377"/>
                    </a:ext>
                  </a:extLst>
                </a:gridCol>
              </a:tblGrid>
              <a:tr h="280710">
                <a:tc>
                  <a:txBody>
                    <a:bodyPr/>
                    <a:lstStyle/>
                    <a:p>
                      <a:r>
                        <a:rPr lang="en-GB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Kata </a:t>
                      </a:r>
                      <a:r>
                        <a:rPr lang="en-GB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</a:t>
                      </a:r>
                      <a:r>
                        <a:rPr lang="en-GB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Birmingham 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151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Nambari</a:t>
                      </a:r>
                      <a:r>
                        <a:rPr lang="en-GB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</a:t>
                      </a:r>
                      <a:r>
                        <a:rPr lang="en-GB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GB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Wakenya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151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Uwiano</a:t>
                      </a:r>
                      <a:r>
                        <a:rPr lang="en-GB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</a:t>
                      </a:r>
                      <a:r>
                        <a:rPr lang="en-GB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Kata  (%)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15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147303"/>
                  </a:ext>
                </a:extLst>
              </a:tr>
              <a:tr h="188440"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rgbClr val="BB151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Kata </a:t>
                      </a:r>
                      <a:r>
                        <a:rPr lang="en-GB" sz="800" dirty="0" err="1">
                          <a:solidFill>
                            <a:srgbClr val="BB151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</a:t>
                      </a:r>
                      <a:r>
                        <a:rPr lang="en-GB" sz="800" dirty="0">
                          <a:solidFill>
                            <a:srgbClr val="BB151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Hall Green</a:t>
                      </a:r>
                      <a:endParaRPr lang="en-GB" sz="800" dirty="0">
                        <a:solidFill>
                          <a:srgbClr val="BB151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416</a:t>
                      </a:r>
                      <a:endParaRPr lang="en-GB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  <a:endParaRPr lang="en-GB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511618"/>
                  </a:ext>
                </a:extLst>
              </a:tr>
              <a:tr h="188440"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rgbClr val="BB151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Kata </a:t>
                      </a:r>
                      <a:r>
                        <a:rPr lang="en-GB" sz="800" dirty="0" err="1">
                          <a:solidFill>
                            <a:srgbClr val="BB151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</a:t>
                      </a:r>
                      <a:r>
                        <a:rPr lang="en-GB" sz="800" dirty="0">
                          <a:solidFill>
                            <a:srgbClr val="BB151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Springfield </a:t>
                      </a:r>
                      <a:endParaRPr lang="en-GB" sz="800" dirty="0">
                        <a:solidFill>
                          <a:srgbClr val="BB151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385</a:t>
                      </a:r>
                      <a:endParaRPr lang="en-GB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  <a:endParaRPr lang="en-GB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908435"/>
                  </a:ext>
                </a:extLst>
              </a:tr>
              <a:tr h="188440"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rgbClr val="BB151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Kata </a:t>
                      </a:r>
                      <a:r>
                        <a:rPr lang="en-GB" sz="800" dirty="0" err="1">
                          <a:solidFill>
                            <a:srgbClr val="BB151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</a:t>
                      </a:r>
                      <a:r>
                        <a:rPr lang="en-GB" sz="800" dirty="0">
                          <a:solidFill>
                            <a:srgbClr val="BB151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Handsworth</a:t>
                      </a:r>
                      <a:endParaRPr lang="en-GB" sz="800" dirty="0">
                        <a:solidFill>
                          <a:srgbClr val="BB151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302</a:t>
                      </a:r>
                      <a:endParaRPr lang="en-GB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  <a:endParaRPr lang="en-GB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21151"/>
                  </a:ext>
                </a:extLst>
              </a:tr>
              <a:tr h="188440"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rgbClr val="BB151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Kata </a:t>
                      </a:r>
                      <a:r>
                        <a:rPr lang="en-GB" sz="800" dirty="0" err="1">
                          <a:solidFill>
                            <a:srgbClr val="BB151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</a:t>
                      </a:r>
                      <a:r>
                        <a:rPr lang="en-GB" sz="800" dirty="0">
                          <a:solidFill>
                            <a:srgbClr val="BB151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Sparkbrook </a:t>
                      </a:r>
                      <a:endParaRPr lang="en-GB" sz="800" dirty="0">
                        <a:solidFill>
                          <a:srgbClr val="BB151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211</a:t>
                      </a:r>
                      <a:endParaRPr lang="en-GB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  <a:endParaRPr lang="en-GB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013122"/>
                  </a:ext>
                </a:extLst>
              </a:tr>
              <a:tr h="188440"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rgbClr val="BB151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Kata </a:t>
                      </a:r>
                      <a:r>
                        <a:rPr lang="en-GB" sz="800" dirty="0" err="1">
                          <a:solidFill>
                            <a:srgbClr val="BB151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</a:t>
                      </a:r>
                      <a:r>
                        <a:rPr lang="en-GB" sz="800" dirty="0">
                          <a:solidFill>
                            <a:srgbClr val="BB151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dirty="0" err="1">
                          <a:solidFill>
                            <a:srgbClr val="BB151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Acocks</a:t>
                      </a:r>
                      <a:r>
                        <a:rPr lang="en-GB" sz="800" dirty="0">
                          <a:solidFill>
                            <a:srgbClr val="BB151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Green</a:t>
                      </a:r>
                      <a:endParaRPr lang="en-GB" sz="800" dirty="0">
                        <a:solidFill>
                          <a:srgbClr val="BB151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</a:t>
                      </a:r>
                      <a:endParaRPr lang="en-GB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endParaRPr lang="en-GB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037198"/>
                  </a:ext>
                </a:extLst>
              </a:tr>
            </a:tbl>
          </a:graphicData>
        </a:graphic>
      </p:graphicFrame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E43075-4336-9841-9709-407FE78AE6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082" y="3141379"/>
            <a:ext cx="1624653" cy="293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6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AutoShape 26" descr="Number of Bangladeshi children in B'ham" title="Text box">
            <a:extLst>
              <a:ext uri="{FF2B5EF4-FFF2-40B4-BE49-F238E27FC236}">
                <a16:creationId xmlns:a16="http://schemas.microsoft.com/office/drawing/2014/main" id="{6189B650-8AA4-4E26-87EE-B99FB214D0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9235765" y="1136944"/>
            <a:ext cx="2749540" cy="991324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203" name="AutoShape 26" descr="MMR vaccination rates " title="Text box">
            <a:extLst>
              <a:ext uri="{FF2B5EF4-FFF2-40B4-BE49-F238E27FC236}">
                <a16:creationId xmlns:a16="http://schemas.microsoft.com/office/drawing/2014/main" id="{A8A80A5F-ADEB-41E0-B6F8-08B050B4F13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9251162" y="5145093"/>
            <a:ext cx="2734143" cy="1582882"/>
          </a:xfrm>
          <a:prstGeom prst="rect">
            <a:avLst/>
          </a:prstGeom>
          <a:solidFill>
            <a:srgbClr val="EBEBEB"/>
          </a:solidFill>
        </p:spPr>
        <p:txBody>
          <a:bodyPr/>
          <a:lstStyle/>
          <a:p>
            <a:endParaRPr lang="en-GB"/>
          </a:p>
        </p:txBody>
      </p:sp>
      <p:sp>
        <p:nvSpPr>
          <p:cNvPr id="202" name="AutoShape 26" descr="Obesity rates of Bangladeshi children" title="Text box">
            <a:extLst>
              <a:ext uri="{FF2B5EF4-FFF2-40B4-BE49-F238E27FC236}">
                <a16:creationId xmlns:a16="http://schemas.microsoft.com/office/drawing/2014/main" id="{82B55F31-4179-45D3-9F1F-695CEE3268F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9246191" y="3374749"/>
            <a:ext cx="2739114" cy="1710699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163" name="AutoShape 26" descr="Diet of Bangladeshis " title="Text box">
            <a:extLst>
              <a:ext uri="{FF2B5EF4-FFF2-40B4-BE49-F238E27FC236}">
                <a16:creationId xmlns:a16="http://schemas.microsoft.com/office/drawing/2014/main" id="{BD35AC3A-5224-4CE6-8E7F-9A4F2D358E1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269187" y="4749612"/>
            <a:ext cx="2851212" cy="1986711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152" name="AutoShape 26" descr="Obesity prevalence ranges of Bangladeshis versus general population" title="Text box">
            <a:extLst>
              <a:ext uri="{FF2B5EF4-FFF2-40B4-BE49-F238E27FC236}">
                <a16:creationId xmlns:a16="http://schemas.microsoft.com/office/drawing/2014/main" id="{CCFB24E9-E4A5-4191-B2AD-F2068561EA2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277843" y="3026444"/>
            <a:ext cx="2849906" cy="1574720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147" name="AutoShape 26" descr="Cooking preferences of Bangladeshi men" title="Text box">
            <a:extLst>
              <a:ext uri="{FF2B5EF4-FFF2-40B4-BE49-F238E27FC236}">
                <a16:creationId xmlns:a16="http://schemas.microsoft.com/office/drawing/2014/main" id="{01A2D147-1419-4771-A2A0-2CCB2CAC519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267102" y="1159738"/>
            <a:ext cx="2869245" cy="1715215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138" name="AutoShape 18" descr="Mental health illness in Bangladeshis" title="Text box">
            <a:extLst>
              <a:ext uri="{FF2B5EF4-FFF2-40B4-BE49-F238E27FC236}">
                <a16:creationId xmlns:a16="http://schemas.microsoft.com/office/drawing/2014/main" id="{E898FA4E-3EB8-4908-9A59-6F79CB90CD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82664" y="1138660"/>
            <a:ext cx="2846856" cy="1715215"/>
          </a:xfrm>
          <a:prstGeom prst="rect">
            <a:avLst/>
          </a:prstGeom>
          <a:solidFill>
            <a:srgbClr val="DCDCDC"/>
          </a:solidFill>
        </p:spPr>
      </p:sp>
      <p:sp>
        <p:nvSpPr>
          <p:cNvPr id="244" name="AutoShape 18" descr="Activity in children of Bangladeshis " title="Text box">
            <a:extLst>
              <a:ext uri="{FF2B5EF4-FFF2-40B4-BE49-F238E27FC236}">
                <a16:creationId xmlns:a16="http://schemas.microsoft.com/office/drawing/2014/main" id="{263506A4-327C-4802-9714-A9897CE51CA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241678" y="1136944"/>
            <a:ext cx="2921112" cy="2467099"/>
          </a:xfrm>
          <a:prstGeom prst="rect">
            <a:avLst/>
          </a:prstGeom>
          <a:solidFill>
            <a:srgbClr val="DCDCDC"/>
          </a:solidFill>
        </p:spPr>
      </p:sp>
      <p:sp>
        <p:nvSpPr>
          <p:cNvPr id="29" name="AutoShape 29"/>
          <p:cNvSpPr/>
          <p:nvPr/>
        </p:nvSpPr>
        <p:spPr>
          <a:xfrm>
            <a:off x="271396" y="777076"/>
            <a:ext cx="2880000" cy="266625"/>
          </a:xfrm>
          <a:prstGeom prst="rect">
            <a:avLst/>
          </a:prstGeom>
          <a:solidFill>
            <a:srgbClr val="C91B00"/>
          </a:solidFill>
        </p:spPr>
        <p:txBody>
          <a:bodyPr/>
          <a:lstStyle/>
          <a:p>
            <a:pPr algn="ctr"/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Afya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Akili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Ustawi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" name="AutoShape 30"/>
          <p:cNvSpPr/>
          <p:nvPr/>
        </p:nvSpPr>
        <p:spPr>
          <a:xfrm>
            <a:off x="3263888" y="773077"/>
            <a:ext cx="2880000" cy="267890"/>
          </a:xfrm>
          <a:prstGeom prst="rect">
            <a:avLst/>
          </a:prstGeom>
          <a:solidFill>
            <a:srgbClr val="C91B00"/>
          </a:solidFill>
        </p:spPr>
        <p:txBody>
          <a:bodyPr/>
          <a:lstStyle/>
          <a:p>
            <a:pPr algn="ctr"/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Chakula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Afya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Nafuu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1" name="AutoShape 31"/>
          <p:cNvSpPr/>
          <p:nvPr/>
        </p:nvSpPr>
        <p:spPr>
          <a:xfrm>
            <a:off x="6223276" y="3679118"/>
            <a:ext cx="2939514" cy="273427"/>
          </a:xfrm>
          <a:prstGeom prst="rect">
            <a:avLst/>
          </a:prstGeom>
          <a:solidFill>
            <a:srgbClr val="C91B00"/>
          </a:solidFill>
        </p:spPr>
        <p:txBody>
          <a:bodyPr/>
          <a:lstStyle/>
          <a:p>
            <a:pPr algn="ctr"/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Tendaji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katika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kila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umri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uwezo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0" name="AutoShape 5" descr="Physical inactivity of Bangladeshis compared to other ethnicites " title="Text box">
            <a:extLst>
              <a:ext uri="{FF2B5EF4-FFF2-40B4-BE49-F238E27FC236}">
                <a16:creationId xmlns:a16="http://schemas.microsoft.com/office/drawing/2014/main" id="{D805508F-E667-4DFE-A106-3A7E5995B6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225655" y="4006485"/>
            <a:ext cx="2939514" cy="2721489"/>
          </a:xfrm>
          <a:prstGeom prst="rect">
            <a:avLst/>
          </a:prstGeom>
          <a:solidFill>
            <a:srgbClr val="DCDCDC"/>
          </a:solidFill>
        </p:spPr>
        <p:txBody>
          <a:bodyPr/>
          <a:lstStyle/>
          <a:p>
            <a:endParaRPr lang="en-GB" sz="1688" dirty="0"/>
          </a:p>
        </p:txBody>
      </p:sp>
      <p:sp>
        <p:nvSpPr>
          <p:cNvPr id="130" name="AutoShape 18" descr="Alcohol drinking rates of Bangladeshis compared to general population" title="Text box">
            <a:extLst>
              <a:ext uri="{FF2B5EF4-FFF2-40B4-BE49-F238E27FC236}">
                <a16:creationId xmlns:a16="http://schemas.microsoft.com/office/drawing/2014/main" id="{EE78EBC5-98B0-4658-9D74-28C2F60611F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64051" y="2943261"/>
            <a:ext cx="2858900" cy="997028"/>
          </a:xfrm>
          <a:prstGeom prst="rect">
            <a:avLst/>
          </a:prstGeom>
          <a:solidFill>
            <a:srgbClr val="DCDCDC"/>
          </a:solidFill>
        </p:spPr>
        <p:txBody>
          <a:bodyPr/>
          <a:lstStyle/>
          <a:p>
            <a:endParaRPr lang="en-GB"/>
          </a:p>
        </p:txBody>
      </p:sp>
      <p:sp>
        <p:nvSpPr>
          <p:cNvPr id="114" name="AutoShape 31">
            <a:extLst>
              <a:ext uri="{FF2B5EF4-FFF2-40B4-BE49-F238E27FC236}">
                <a16:creationId xmlns:a16="http://schemas.microsoft.com/office/drawing/2014/main" id="{F7B70F7D-9F5E-4E0C-A1BF-C33C90704179}"/>
              </a:ext>
            </a:extLst>
          </p:cNvPr>
          <p:cNvSpPr/>
          <p:nvPr/>
        </p:nvSpPr>
        <p:spPr>
          <a:xfrm>
            <a:off x="6256380" y="772189"/>
            <a:ext cx="5732154" cy="273556"/>
          </a:xfrm>
          <a:prstGeom prst="rect">
            <a:avLst/>
          </a:prstGeom>
          <a:solidFill>
            <a:srgbClr val="C91B00"/>
          </a:solidFill>
        </p:spPr>
        <p:txBody>
          <a:bodyPr/>
          <a:lstStyle/>
          <a:p>
            <a:pPr algn="ctr"/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Kupata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mwanzo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bora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maisha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26" name="AutoShape 26" descr="Maternal mortality rates of Bangladeshis compared to white mothers " title="Text box">
            <a:extLst>
              <a:ext uri="{FF2B5EF4-FFF2-40B4-BE49-F238E27FC236}">
                <a16:creationId xmlns:a16="http://schemas.microsoft.com/office/drawing/2014/main" id="{04D6C83A-9EF5-46B2-AA07-8E752138D96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9249420" y="2209388"/>
            <a:ext cx="2739114" cy="1101974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372570-DFB5-44D1-9E9C-EC60DCE49DFB}"/>
              </a:ext>
            </a:extLst>
          </p:cNvPr>
          <p:cNvSpPr txBox="1"/>
          <p:nvPr/>
        </p:nvSpPr>
        <p:spPr>
          <a:xfrm>
            <a:off x="960180" y="1150544"/>
            <a:ext cx="1559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Afya</a:t>
            </a:r>
            <a:r>
              <a:rPr lang="en-GB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Akili</a:t>
            </a:r>
            <a:r>
              <a:rPr lang="en-GB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Graphic 4" descr="Brain in head">
            <a:extLst>
              <a:ext uri="{FF2B5EF4-FFF2-40B4-BE49-F238E27FC236}">
                <a16:creationId xmlns:a16="http://schemas.microsoft.com/office/drawing/2014/main" id="{D97F4FD8-6599-4C09-9189-35DCE92C2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51280" y="1155851"/>
            <a:ext cx="591677" cy="591677"/>
          </a:xfrm>
          <a:prstGeom prst="rect">
            <a:avLst/>
          </a:prstGeom>
        </p:spPr>
      </p:pic>
      <p:pic>
        <p:nvPicPr>
          <p:cNvPr id="9" name="Graphic 8" descr="Beer">
            <a:extLst>
              <a:ext uri="{FF2B5EF4-FFF2-40B4-BE49-F238E27FC236}">
                <a16:creationId xmlns:a16="http://schemas.microsoft.com/office/drawing/2014/main" id="{311E7743-EB3E-4B90-9D7C-27C95AC28B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29626" y="2931486"/>
            <a:ext cx="432000" cy="432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69347C-C803-4121-B1C8-5FF9818A637A}"/>
              </a:ext>
            </a:extLst>
          </p:cNvPr>
          <p:cNvSpPr txBox="1"/>
          <p:nvPr/>
        </p:nvSpPr>
        <p:spPr>
          <a:xfrm>
            <a:off x="257801" y="2997537"/>
            <a:ext cx="2815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Pombe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54A5D5-EF0F-444C-9ED4-9120A7724AB3}"/>
              </a:ext>
            </a:extLst>
          </p:cNvPr>
          <p:cNvSpPr txBox="1"/>
          <p:nvPr/>
        </p:nvSpPr>
        <p:spPr>
          <a:xfrm>
            <a:off x="223332" y="3190838"/>
            <a:ext cx="29859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Hakuna data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kuhusu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matumizi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pombe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kwa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jamii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Wakenya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ikitumia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data 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vikundi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asili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Waafrika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Weusi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Wahindi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kama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wakilisho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inaonyesha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kwamba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kundi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zote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mbili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zina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asilimia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ndogo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walazwa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hospitalini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kwajili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pombe</a:t>
            </a:r>
            <a:r>
              <a:rPr lang="en-GB" sz="9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AutoShape 18" descr="Smoking rates of Bangladeshis compared to other ethnicities " title="Text box">
            <a:extLst>
              <a:ext uri="{FF2B5EF4-FFF2-40B4-BE49-F238E27FC236}">
                <a16:creationId xmlns:a16="http://schemas.microsoft.com/office/drawing/2014/main" id="{5BB7549B-D3A0-4776-A56C-7BFE9096B5C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818173" y="4049608"/>
            <a:ext cx="1311439" cy="2678367"/>
          </a:xfrm>
          <a:prstGeom prst="rect">
            <a:avLst/>
          </a:prstGeom>
          <a:solidFill>
            <a:srgbClr val="DCDCDC"/>
          </a:solidFill>
        </p:spPr>
      </p:sp>
      <p:sp>
        <p:nvSpPr>
          <p:cNvPr id="43" name="AutoShape 18" descr="Drug use of Bangladeshis and stigma attached " title="Text box">
            <a:extLst>
              <a:ext uri="{FF2B5EF4-FFF2-40B4-BE49-F238E27FC236}">
                <a16:creationId xmlns:a16="http://schemas.microsoft.com/office/drawing/2014/main" id="{2A5A8E53-E91D-4B36-9770-572D76DD40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64051" y="4040024"/>
            <a:ext cx="1435942" cy="2687951"/>
          </a:xfrm>
          <a:prstGeom prst="rect">
            <a:avLst/>
          </a:prstGeom>
          <a:solidFill>
            <a:srgbClr val="DCDCDC"/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E81ADE-4F26-47A0-8C26-1EBF98BCE3BC}"/>
              </a:ext>
            </a:extLst>
          </p:cNvPr>
          <p:cNvSpPr txBox="1"/>
          <p:nvPr/>
        </p:nvSpPr>
        <p:spPr>
          <a:xfrm>
            <a:off x="313725" y="4178330"/>
            <a:ext cx="1417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Matumizi</a:t>
            </a:r>
            <a:r>
              <a:rPr lang="en-GB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Mihadarati</a:t>
            </a:r>
            <a:r>
              <a:rPr lang="en-GB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E75101-B730-41D5-9EB6-75184D1C9568}"/>
              </a:ext>
            </a:extLst>
          </p:cNvPr>
          <p:cNvSpPr txBox="1"/>
          <p:nvPr/>
        </p:nvSpPr>
        <p:spPr>
          <a:xfrm>
            <a:off x="294328" y="4626712"/>
            <a:ext cx="1402688" cy="161582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900" dirty="0">
                <a:latin typeface="Arial"/>
                <a:cs typeface="Arial"/>
              </a:rPr>
              <a:t>Kuna </a:t>
            </a:r>
            <a:r>
              <a:rPr lang="en-GB" sz="900" dirty="0" err="1">
                <a:latin typeface="Arial"/>
                <a:cs typeface="Arial"/>
              </a:rPr>
              <a:t>kuenea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wa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utafunati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wa</a:t>
            </a:r>
            <a:r>
              <a:rPr lang="en-GB" sz="900" dirty="0">
                <a:latin typeface="Arial"/>
                <a:cs typeface="Arial"/>
              </a:rPr>
              <a:t> Miraa </a:t>
            </a:r>
            <a:r>
              <a:rPr lang="en-GB" sz="900" dirty="0" err="1">
                <a:latin typeface="Arial"/>
                <a:cs typeface="Arial"/>
              </a:rPr>
              <a:t>nchini</a:t>
            </a:r>
            <a:r>
              <a:rPr lang="en-GB" sz="900" dirty="0">
                <a:latin typeface="Arial"/>
                <a:cs typeface="Arial"/>
              </a:rPr>
              <a:t> Kenya </a:t>
            </a:r>
            <a:r>
              <a:rPr lang="en-GB" sz="900" b="1" dirty="0">
                <a:solidFill>
                  <a:srgbClr val="BB151C"/>
                </a:solidFill>
                <a:latin typeface="Arial"/>
                <a:cs typeface="Arial"/>
              </a:rPr>
              <a:t>(36.8</a:t>
            </a:r>
            <a:r>
              <a:rPr lang="en-GB" sz="900" b="1">
                <a:solidFill>
                  <a:srgbClr val="BB151C"/>
                </a:solidFill>
                <a:latin typeface="Arial"/>
                <a:cs typeface="Arial"/>
              </a:rPr>
              <a:t>%), </a:t>
            </a:r>
            <a:r>
              <a:rPr lang="en-GB" sz="900">
                <a:latin typeface="Arial"/>
                <a:cs typeface="Arial"/>
              </a:rPr>
              <a:t>na </a:t>
            </a:r>
            <a:r>
              <a:rPr lang="en-GB" sz="900" dirty="0" err="1">
                <a:latin typeface="Arial"/>
                <a:cs typeface="Arial"/>
              </a:rPr>
              <a:t>wanaume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wengi</a:t>
            </a:r>
            <a:r>
              <a:rPr lang="en-GB" sz="900" dirty="0">
                <a:latin typeface="Arial"/>
                <a:cs typeface="Arial"/>
              </a:rPr>
              <a:t> (54.8%), </a:t>
            </a:r>
            <a:r>
              <a:rPr lang="en-GB" sz="900" dirty="0" err="1">
                <a:latin typeface="Arial"/>
                <a:cs typeface="Arial"/>
              </a:rPr>
              <a:t>na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matumizi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ya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juu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ya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madawa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mengine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kwa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wakati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moja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pamoja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na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matumizi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ya</a:t>
            </a:r>
            <a:r>
              <a:rPr lang="en-GB" sz="900" dirty="0">
                <a:latin typeface="Arial"/>
                <a:cs typeface="Arial"/>
              </a:rPr>
              <a:t> pombe  (78.4%) </a:t>
            </a:r>
            <a:r>
              <a:rPr lang="en-GB" sz="900" dirty="0" err="1">
                <a:latin typeface="Arial"/>
                <a:cs typeface="Arial"/>
              </a:rPr>
              <a:t>na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uvutaji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sigara</a:t>
            </a:r>
            <a:r>
              <a:rPr lang="en-GB" sz="900" dirty="0">
                <a:latin typeface="Arial"/>
                <a:cs typeface="Arial"/>
              </a:rPr>
              <a:t> (64.5%).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49659C-6D5D-456D-A6C4-CD8D8A841D9C}"/>
              </a:ext>
            </a:extLst>
          </p:cNvPr>
          <p:cNvSpPr txBox="1"/>
          <p:nvPr/>
        </p:nvSpPr>
        <p:spPr>
          <a:xfrm>
            <a:off x="263397" y="1397616"/>
            <a:ext cx="2554694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Utafiti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uliolenga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London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washirik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Asia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kutoka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Kenya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ilipata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kwamba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washiriki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err="1">
                <a:latin typeface="Arial" panose="020B0604020202020204" pitchFamily="34" charset="0"/>
                <a:cs typeface="Arial" panose="020B0604020202020204" pitchFamily="34" charset="0"/>
              </a:rPr>
              <a:t>walikuwa</a:t>
            </a:r>
            <a:r>
              <a:rPr lang="en-GB" sz="90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900" b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wanakosoa </a:t>
            </a:r>
            <a:r>
              <a:rPr lang="en-GB" sz="9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zote</a:t>
            </a:r>
            <a:r>
              <a:rPr lang="en-GB" sz="9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mfumo</a:t>
            </a:r>
            <a:r>
              <a:rPr lang="en-GB" sz="9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GB" sz="9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ugonjwa</a:t>
            </a:r>
            <a:r>
              <a:rPr lang="en-GB" sz="9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GB" sz="9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akili</a:t>
            </a:r>
            <a:r>
              <a:rPr lang="en-GB" sz="9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9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wafanyikazi</a:t>
            </a:r>
            <a:r>
              <a:rPr lang="en-GB" sz="9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wamagonjwa</a:t>
            </a:r>
            <a:r>
              <a:rPr lang="en-GB" sz="9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9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akili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washiriki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walihisi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kwamba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wataalam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siakatria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wanapuuza</a:t>
            </a:r>
            <a:r>
              <a:rPr lang="en-GB" sz="10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wasiwasi</a:t>
            </a:r>
            <a:r>
              <a:rPr lang="en-GB" sz="10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kuhusu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madhara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madawa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akili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walisema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madawa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saikatria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yalikuwa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nia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‘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kuzimisha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wagonjwa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badala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kuwatibu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2" name="Graphic 21" descr="Smoking">
            <a:extLst>
              <a:ext uri="{FF2B5EF4-FFF2-40B4-BE49-F238E27FC236}">
                <a16:creationId xmlns:a16="http://schemas.microsoft.com/office/drawing/2014/main" id="{40887379-A298-48AC-B9A8-0FF680EFCA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06739" y="6140448"/>
            <a:ext cx="432000" cy="432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055F5ED-4911-423B-B91B-0F0B1BB4F8BF}"/>
              </a:ext>
            </a:extLst>
          </p:cNvPr>
          <p:cNvSpPr txBox="1"/>
          <p:nvPr/>
        </p:nvSpPr>
        <p:spPr>
          <a:xfrm>
            <a:off x="1807438" y="4660836"/>
            <a:ext cx="13919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latin typeface="Arial"/>
                <a:cs typeface="Arial"/>
              </a:rPr>
              <a:t>Data </a:t>
            </a:r>
            <a:r>
              <a:rPr lang="en-GB" sz="900" dirty="0" err="1">
                <a:latin typeface="Arial"/>
                <a:cs typeface="Arial"/>
              </a:rPr>
              <a:t>inaonyesha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kwamba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err="1">
                <a:latin typeface="Arial"/>
                <a:cs typeface="Arial"/>
              </a:rPr>
              <a:t>kuna</a:t>
            </a:r>
            <a:r>
              <a:rPr lang="en-GB" sz="900">
                <a:latin typeface="Arial"/>
                <a:cs typeface="Arial"/>
              </a:rPr>
              <a:t>  </a:t>
            </a:r>
          </a:p>
          <a:p>
            <a:pPr algn="ctr"/>
            <a:r>
              <a:rPr lang="en-GB" sz="900" b="1">
                <a:solidFill>
                  <a:srgbClr val="BB151C"/>
                </a:solidFill>
                <a:latin typeface="Arial"/>
                <a:cs typeface="Arial"/>
              </a:rPr>
              <a:t>uvutaji </a:t>
            </a:r>
            <a:r>
              <a:rPr lang="en-GB" sz="900" b="1" dirty="0" err="1">
                <a:solidFill>
                  <a:srgbClr val="BB151C"/>
                </a:solidFill>
                <a:latin typeface="Arial"/>
                <a:cs typeface="Arial"/>
              </a:rPr>
              <a:t>wa</a:t>
            </a:r>
            <a:r>
              <a:rPr lang="en-GB" sz="900" b="1" dirty="0">
                <a:solidFill>
                  <a:srgbClr val="BB151C"/>
                </a:solidFill>
                <a:latin typeface="Arial"/>
                <a:cs typeface="Arial"/>
              </a:rPr>
              <a:t> </a:t>
            </a:r>
            <a:r>
              <a:rPr lang="en-GB" sz="900" b="1" dirty="0" err="1">
                <a:solidFill>
                  <a:srgbClr val="BB151C"/>
                </a:solidFill>
                <a:latin typeface="Arial"/>
                <a:cs typeface="Arial"/>
              </a:rPr>
              <a:t>kiwango</a:t>
            </a:r>
            <a:r>
              <a:rPr lang="en-GB" sz="900" b="1" dirty="0">
                <a:solidFill>
                  <a:srgbClr val="BB151C"/>
                </a:solidFill>
                <a:latin typeface="Arial"/>
                <a:cs typeface="Arial"/>
              </a:rPr>
              <a:t> cha </a:t>
            </a:r>
            <a:r>
              <a:rPr lang="en-GB" sz="900" b="1" dirty="0" err="1">
                <a:solidFill>
                  <a:srgbClr val="BB151C"/>
                </a:solidFill>
                <a:latin typeface="Arial"/>
                <a:cs typeface="Arial"/>
              </a:rPr>
              <a:t>juu</a:t>
            </a:r>
            <a:r>
              <a:rPr lang="en-GB" sz="900" b="1" dirty="0">
                <a:solidFill>
                  <a:srgbClr val="BB151C"/>
                </a:solidFill>
                <a:latin typeface="Arial"/>
                <a:cs typeface="Arial"/>
              </a:rPr>
              <a:t> </a:t>
            </a:r>
            <a:r>
              <a:rPr lang="en-GB" sz="900" b="1" dirty="0" err="1">
                <a:solidFill>
                  <a:srgbClr val="BB151C"/>
                </a:solidFill>
                <a:latin typeface="Arial"/>
                <a:cs typeface="Arial"/>
              </a:rPr>
              <a:t>ikilinganishwa</a:t>
            </a:r>
            <a:r>
              <a:rPr lang="en-GB" sz="900" b="1" dirty="0">
                <a:solidFill>
                  <a:srgbClr val="BB151C"/>
                </a:solidFill>
                <a:latin typeface="Arial"/>
                <a:cs typeface="Arial"/>
              </a:rPr>
              <a:t> </a:t>
            </a:r>
            <a:r>
              <a:rPr lang="en-GB" sz="900" b="1" dirty="0" err="1">
                <a:solidFill>
                  <a:srgbClr val="BB151C"/>
                </a:solidFill>
                <a:latin typeface="Arial"/>
                <a:cs typeface="Arial"/>
              </a:rPr>
              <a:t>na</a:t>
            </a:r>
            <a:r>
              <a:rPr lang="en-GB" sz="900" b="1" dirty="0">
                <a:solidFill>
                  <a:srgbClr val="BB151C"/>
                </a:solidFill>
                <a:latin typeface="Arial"/>
                <a:cs typeface="Arial"/>
              </a:rPr>
              <a:t> </a:t>
            </a:r>
            <a:r>
              <a:rPr lang="en-GB" sz="900" b="1" dirty="0" err="1">
                <a:solidFill>
                  <a:srgbClr val="BB151C"/>
                </a:solidFill>
                <a:latin typeface="Arial"/>
                <a:cs typeface="Arial"/>
              </a:rPr>
              <a:t>nchi</a:t>
            </a:r>
            <a:r>
              <a:rPr lang="en-GB" sz="900" b="1" dirty="0">
                <a:solidFill>
                  <a:srgbClr val="BB151C"/>
                </a:solidFill>
                <a:latin typeface="Arial"/>
                <a:cs typeface="Arial"/>
              </a:rPr>
              <a:t> </a:t>
            </a:r>
            <a:r>
              <a:rPr lang="en-GB" sz="900" b="1" dirty="0" err="1">
                <a:solidFill>
                  <a:srgbClr val="BB151C"/>
                </a:solidFill>
                <a:latin typeface="Arial"/>
                <a:cs typeface="Arial"/>
              </a:rPr>
              <a:t>zingine</a:t>
            </a:r>
            <a:r>
              <a:rPr lang="en-GB" sz="900" b="1" dirty="0">
                <a:solidFill>
                  <a:srgbClr val="BB151C"/>
                </a:solidFill>
                <a:latin typeface="Arial"/>
                <a:cs typeface="Arial"/>
              </a:rPr>
              <a:t> </a:t>
            </a:r>
            <a:r>
              <a:rPr lang="en-GB" sz="900" b="1" dirty="0" err="1">
                <a:solidFill>
                  <a:srgbClr val="BB151C"/>
                </a:solidFill>
                <a:latin typeface="Arial"/>
                <a:cs typeface="Arial"/>
              </a:rPr>
              <a:t>za</a:t>
            </a:r>
            <a:r>
              <a:rPr lang="en-GB" sz="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Afrika, 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11.6% au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milioni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2.5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watu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wazima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GB" sz="900" dirty="0" err="1">
                <a:latin typeface="Arial"/>
                <a:cs typeface="Arial"/>
              </a:rPr>
              <a:t>kenya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wanatumia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tumbako</a:t>
            </a:r>
            <a:r>
              <a:rPr lang="en-GB" sz="900" dirty="0">
                <a:latin typeface="Arial"/>
                <a:cs typeface="Arial"/>
              </a:rPr>
              <a:t> (19.1% </a:t>
            </a:r>
            <a:r>
              <a:rPr lang="en-GB" sz="900" dirty="0" err="1">
                <a:latin typeface="Arial"/>
                <a:cs typeface="Arial"/>
              </a:rPr>
              <a:t>wanaume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na</a:t>
            </a:r>
            <a:r>
              <a:rPr lang="en-GB" sz="900" dirty="0">
                <a:latin typeface="Arial"/>
                <a:cs typeface="Arial"/>
              </a:rPr>
              <a:t> 4.5% </a:t>
            </a:r>
            <a:r>
              <a:rPr lang="en-GB" sz="900" dirty="0" err="1">
                <a:latin typeface="Arial"/>
                <a:cs typeface="Arial"/>
              </a:rPr>
              <a:t>wanawake</a:t>
            </a:r>
            <a:r>
              <a:rPr lang="en-GB" sz="900" dirty="0">
                <a:latin typeface="Arial"/>
                <a:cs typeface="Arial"/>
              </a:rPr>
              <a:t>).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B78A956-2550-456F-849D-6BFC60212707}"/>
              </a:ext>
            </a:extLst>
          </p:cNvPr>
          <p:cNvSpPr txBox="1"/>
          <p:nvPr/>
        </p:nvSpPr>
        <p:spPr>
          <a:xfrm>
            <a:off x="1938491" y="4163408"/>
            <a:ext cx="1109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Uvutaji</a:t>
            </a:r>
            <a:r>
              <a:rPr lang="en-GB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3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39DE36-ABC7-46E7-9471-87E5FC85143F}"/>
              </a:ext>
            </a:extLst>
          </p:cNvPr>
          <p:cNvSpPr txBox="1"/>
          <p:nvPr/>
        </p:nvSpPr>
        <p:spPr>
          <a:xfrm>
            <a:off x="9485310" y="5164691"/>
            <a:ext cx="2421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Kuchukua</a:t>
            </a:r>
            <a:r>
              <a:rPr lang="en-GB" sz="16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Chanjo</a:t>
            </a:r>
            <a:endParaRPr lang="en-GB" sz="1600" b="1" dirty="0">
              <a:solidFill>
                <a:srgbClr val="BB15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955AFB-3CE1-4EE4-A23B-F6BD62675B04}"/>
              </a:ext>
            </a:extLst>
          </p:cNvPr>
          <p:cNvSpPr txBox="1"/>
          <p:nvPr/>
        </p:nvSpPr>
        <p:spPr>
          <a:xfrm>
            <a:off x="9860299" y="2208803"/>
            <a:ext cx="204351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Kwa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waliozaliwa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1,402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kwa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wanawake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waliozaliwa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Kenya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ilitoa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kiwango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jumla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uzazi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cha  </a:t>
            </a:r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total fertility rate (TFR) of </a:t>
            </a:r>
            <a:r>
              <a:rPr lang="en-GB" sz="16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1.89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A7445810-A272-4977-A8BE-E9C68936BF85}"/>
              </a:ext>
            </a:extLst>
          </p:cNvPr>
          <p:cNvSpPr txBox="1"/>
          <p:nvPr/>
        </p:nvSpPr>
        <p:spPr>
          <a:xfrm>
            <a:off x="9285766" y="5431819"/>
            <a:ext cx="217203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Kwa vile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wengi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Wakenya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wanajitambua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kama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Asia,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inafaa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kuzingatia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kwamba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Wahindi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wanachukua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chanjo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kwa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kiasi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juu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zaidi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kwa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zaidi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 90% 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kwa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chanjo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zote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mbili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msingi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75% </a:t>
            </a:r>
            <a:r>
              <a:rPr lang="en-GB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usambazaji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chanjo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mwanzo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msingi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nyongeza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kabla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kuanza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shule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katika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umri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miaka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at 5 </a:t>
            </a:r>
            <a:endParaRPr lang="en-GB" sz="9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E6C1E302-5AB2-4714-87D4-31908AE403CA}"/>
              </a:ext>
            </a:extLst>
          </p:cNvPr>
          <p:cNvSpPr txBox="1"/>
          <p:nvPr/>
        </p:nvSpPr>
        <p:spPr>
          <a:xfrm>
            <a:off x="3266609" y="1782536"/>
            <a:ext cx="1934880" cy="11541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Utafiti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uliofanyika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Marekani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iligundua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kwamba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82.4%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washiriki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Wakenya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walifanya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r>
              <a:rPr lang="en-GB" sz="14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Jitihada</a:t>
            </a:r>
            <a:r>
              <a:rPr lang="en-GB" sz="14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GB" sz="14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makusudi</a:t>
            </a:r>
            <a:r>
              <a:rPr lang="en-GB" sz="14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14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kula</a:t>
            </a:r>
            <a:r>
              <a:rPr lang="en-GB" sz="14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lishe</a:t>
            </a:r>
            <a:r>
              <a:rPr lang="en-GB" sz="14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lenye</a:t>
            </a:r>
            <a:r>
              <a:rPr lang="en-GB" sz="14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afya</a:t>
            </a:r>
            <a:r>
              <a:rPr lang="en-GB" sz="14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56DDB41F-A5E2-4ED8-B449-7857CFF07E8A}"/>
              </a:ext>
            </a:extLst>
          </p:cNvPr>
          <p:cNvSpPr txBox="1"/>
          <p:nvPr/>
        </p:nvSpPr>
        <p:spPr>
          <a:xfrm>
            <a:off x="3513319" y="3674693"/>
            <a:ext cx="955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56.9%</a:t>
            </a: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9308159A-B614-49CA-A79C-063AFE78DC18}"/>
              </a:ext>
            </a:extLst>
          </p:cNvPr>
          <p:cNvSpPr txBox="1"/>
          <p:nvPr/>
        </p:nvSpPr>
        <p:spPr>
          <a:xfrm>
            <a:off x="3454173" y="4804082"/>
            <a:ext cx="2403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5-kwa-siku 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A845261A-6750-4096-827D-52942DAD7067}"/>
              </a:ext>
            </a:extLst>
          </p:cNvPr>
          <p:cNvSpPr txBox="1"/>
          <p:nvPr/>
        </p:nvSpPr>
        <p:spPr>
          <a:xfrm>
            <a:off x="3311858" y="5349987"/>
            <a:ext cx="2314571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Kulingana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uchunguzi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Kenya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 STEPS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2015, </a:t>
            </a:r>
            <a:r>
              <a:rPr lang="en-GB" sz="10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6% </a:t>
            </a:r>
            <a:r>
              <a:rPr lang="en-GB" sz="10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pekee</a:t>
            </a:r>
            <a:r>
              <a:rPr lang="en-GB" sz="10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wanaume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6.8%,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wanawake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5.2%)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Wakenya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wanakula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kiwango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chini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resheni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zilizopendekezwa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matunda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mboga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kila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siku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wakati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23%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watu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wazimu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wanaongeza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chumvi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nyingi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kwa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chakula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mezani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28%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wanatumia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kiasi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kubwa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sukari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ndani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vinywaji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18E3D96-764C-4F6A-AC27-E03BF98BEEEA}"/>
              </a:ext>
            </a:extLst>
          </p:cNvPr>
          <p:cNvSpPr txBox="1"/>
          <p:nvPr/>
        </p:nvSpPr>
        <p:spPr>
          <a:xfrm>
            <a:off x="3286360" y="3073009"/>
            <a:ext cx="2851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Fetma</a:t>
            </a:r>
            <a:r>
              <a:rPr lang="en-GB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20AF80-2304-4325-B036-F44E516061AF}"/>
              </a:ext>
            </a:extLst>
          </p:cNvPr>
          <p:cNvSpPr/>
          <p:nvPr/>
        </p:nvSpPr>
        <p:spPr>
          <a:xfrm>
            <a:off x="6388616" y="4056348"/>
            <a:ext cx="2213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GB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Shughuli</a:t>
            </a:r>
            <a:r>
              <a:rPr lang="en-GB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GB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Kimwili</a:t>
            </a:r>
            <a:r>
              <a:rPr lang="en-GB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1" name="Graphic 10" descr="Run">
            <a:extLst>
              <a:ext uri="{FF2B5EF4-FFF2-40B4-BE49-F238E27FC236}">
                <a16:creationId xmlns:a16="http://schemas.microsoft.com/office/drawing/2014/main" id="{1AC6BB62-214E-4949-997D-57A24EC826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54252" y="5554362"/>
            <a:ext cx="892402" cy="892402"/>
          </a:xfrm>
          <a:prstGeom prst="rect">
            <a:avLst/>
          </a:prstGeom>
        </p:spPr>
      </p:pic>
      <p:pic>
        <p:nvPicPr>
          <p:cNvPr id="21" name="Graphic 20" descr="Child with balloon">
            <a:extLst>
              <a:ext uri="{FF2B5EF4-FFF2-40B4-BE49-F238E27FC236}">
                <a16:creationId xmlns:a16="http://schemas.microsoft.com/office/drawing/2014/main" id="{C4CD2654-37C5-4B77-83D9-78B371DE29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6035467" y="1631647"/>
            <a:ext cx="981414" cy="956159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792E8850-7009-4C23-B785-3D12413F0928}"/>
              </a:ext>
            </a:extLst>
          </p:cNvPr>
          <p:cNvSpPr txBox="1"/>
          <p:nvPr/>
        </p:nvSpPr>
        <p:spPr>
          <a:xfrm>
            <a:off x="6366137" y="1128111"/>
            <a:ext cx="2815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Fetma</a:t>
            </a:r>
            <a:r>
              <a:rPr lang="en-GB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Utotoni</a:t>
            </a:r>
            <a:r>
              <a:rPr lang="en-GB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D6E9C66-E22E-447F-B9F8-1015EC8DA5DC}"/>
              </a:ext>
            </a:extLst>
          </p:cNvPr>
          <p:cNvSpPr txBox="1"/>
          <p:nvPr/>
        </p:nvSpPr>
        <p:spPr>
          <a:xfrm>
            <a:off x="6759551" y="1720529"/>
            <a:ext cx="22657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Kutumia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kabila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Wahindi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kama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wakilisho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asilimia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watoto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wenye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uzito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kupita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kiasi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umri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miaka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4 to 5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ilipunguka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katika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kundi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asili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err="1">
                <a:latin typeface="Arial" panose="020B0604020202020204" pitchFamily="34" charset="0"/>
                <a:cs typeface="Arial" panose="020B0604020202020204" pitchFamily="34" charset="0"/>
              </a:rPr>
              <a:t>Wahindi</a:t>
            </a:r>
            <a:r>
              <a:rPr lang="en-GB" sz="1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r"/>
            <a:r>
              <a:rPr lang="en-GB" sz="100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0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kutoka14.9% </a:t>
            </a:r>
            <a:r>
              <a:rPr lang="en-GB" sz="10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hadi</a:t>
            </a:r>
            <a:r>
              <a:rPr lang="en-GB" sz="10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13.8%). </a:t>
            </a:r>
          </a:p>
          <a:p>
            <a:pPr lvl="0" algn="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Ina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kiwango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chini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zaidi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kati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makabila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yote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36.5%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kundi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walio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kati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umri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miaka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hadi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waliokuwa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wazito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kupita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kiasi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927A650F-8F45-4447-9236-5FE9413406A7}"/>
              </a:ext>
            </a:extLst>
          </p:cNvPr>
          <p:cNvSpPr txBox="1"/>
          <p:nvPr/>
        </p:nvSpPr>
        <p:spPr>
          <a:xfrm>
            <a:off x="3333860" y="1156811"/>
            <a:ext cx="2901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Kula </a:t>
            </a:r>
            <a:r>
              <a:rPr lang="en-GB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kwa</a:t>
            </a:r>
            <a:r>
              <a:rPr lang="en-GB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Afya</a:t>
            </a:r>
            <a:r>
              <a:rPr lang="en-GB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nzuri</a:t>
            </a:r>
            <a:r>
              <a:rPr lang="en-GB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5" name="Graphic 44" descr="Fork and knife">
            <a:extLst>
              <a:ext uri="{FF2B5EF4-FFF2-40B4-BE49-F238E27FC236}">
                <a16:creationId xmlns:a16="http://schemas.microsoft.com/office/drawing/2014/main" id="{DAA30FFE-6AB7-4E64-9895-8925A7C604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386231" y="1204703"/>
            <a:ext cx="609373" cy="609373"/>
          </a:xfrm>
          <a:prstGeom prst="rect">
            <a:avLst/>
          </a:prstGeom>
        </p:spPr>
      </p:pic>
      <p:pic>
        <p:nvPicPr>
          <p:cNvPr id="27" name="Graphic 26" descr="Pregnant lady">
            <a:extLst>
              <a:ext uri="{FF2B5EF4-FFF2-40B4-BE49-F238E27FC236}">
                <a16:creationId xmlns:a16="http://schemas.microsoft.com/office/drawing/2014/main" id="{4484CD53-799C-417A-BADE-71405473145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182058" y="2515225"/>
            <a:ext cx="751645" cy="751645"/>
          </a:xfrm>
          <a:prstGeom prst="rect">
            <a:avLst/>
          </a:prstGeom>
        </p:spPr>
      </p:pic>
      <p:pic>
        <p:nvPicPr>
          <p:cNvPr id="236" name="Graphic 235" descr="Needle">
            <a:extLst>
              <a:ext uri="{FF2B5EF4-FFF2-40B4-BE49-F238E27FC236}">
                <a16:creationId xmlns:a16="http://schemas.microsoft.com/office/drawing/2014/main" id="{7753FE8A-27A0-4248-8666-06B38442F6F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171521" y="5670889"/>
            <a:ext cx="723174" cy="723174"/>
          </a:xfrm>
          <a:prstGeom prst="rect">
            <a:avLst/>
          </a:prstGeom>
        </p:spPr>
      </p:pic>
      <p:pic>
        <p:nvPicPr>
          <p:cNvPr id="13" name="Graphic 12" descr="Fruit bowl">
            <a:extLst>
              <a:ext uri="{FF2B5EF4-FFF2-40B4-BE49-F238E27FC236}">
                <a16:creationId xmlns:a16="http://schemas.microsoft.com/office/drawing/2014/main" id="{37D6A7FC-9F40-4368-BE55-76C2AEEAA07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504413" y="4954628"/>
            <a:ext cx="587066" cy="587066"/>
          </a:xfrm>
          <a:prstGeom prst="rect">
            <a:avLst/>
          </a:prstGeom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373FB3A5-4771-1C48-9A6F-AA3229BB6A50}"/>
              </a:ext>
            </a:extLst>
          </p:cNvPr>
          <p:cNvSpPr txBox="1"/>
          <p:nvPr/>
        </p:nvSpPr>
        <p:spPr>
          <a:xfrm>
            <a:off x="9685412" y="3419964"/>
            <a:ext cx="1772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Umaskini</a:t>
            </a:r>
            <a:r>
              <a:rPr lang="en-GB" sz="1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Utotoni  </a:t>
            </a:r>
            <a:endParaRPr lang="en-GB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0" name="Picture 40">
            <a:extLst>
              <a:ext uri="{FF2B5EF4-FFF2-40B4-BE49-F238E27FC236}">
                <a16:creationId xmlns:a16="http://schemas.microsoft.com/office/drawing/2014/main" id="{A3A07EF7-8B48-DA41-B0BF-23D51D95764B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>
            <a:off x="11063714" y="35781"/>
            <a:ext cx="1107817" cy="259858"/>
          </a:xfrm>
          <a:prstGeom prst="rect">
            <a:avLst/>
          </a:prstGeom>
        </p:spPr>
      </p:pic>
      <p:sp>
        <p:nvSpPr>
          <p:cNvPr id="151" name="TextBox 41">
            <a:extLst>
              <a:ext uri="{FF2B5EF4-FFF2-40B4-BE49-F238E27FC236}">
                <a16:creationId xmlns:a16="http://schemas.microsoft.com/office/drawing/2014/main" id="{ECDE6B0E-5D74-544B-8090-97D080A1D72E}"/>
              </a:ext>
            </a:extLst>
          </p:cNvPr>
          <p:cNvSpPr txBox="1"/>
          <p:nvPr/>
        </p:nvSpPr>
        <p:spPr>
          <a:xfrm>
            <a:off x="9834731" y="332700"/>
            <a:ext cx="2241352" cy="127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56"/>
              </a:lnSpc>
            </a:pPr>
            <a:r>
              <a:rPr lang="en-US" sz="656" dirty="0" err="1">
                <a:solidFill>
                  <a:srgbClr val="222222"/>
                </a:solidFill>
                <a:latin typeface="Arimo"/>
              </a:rPr>
              <a:t>Afya</a:t>
            </a:r>
            <a:r>
              <a:rPr lang="en-US" sz="656" dirty="0">
                <a:solidFill>
                  <a:srgbClr val="222222"/>
                </a:solidFill>
                <a:latin typeface="Arimo"/>
              </a:rPr>
              <a:t> </a:t>
            </a:r>
            <a:r>
              <a:rPr lang="en-US" sz="656" dirty="0" err="1">
                <a:solidFill>
                  <a:srgbClr val="222222"/>
                </a:solidFill>
                <a:latin typeface="Arimo"/>
              </a:rPr>
              <a:t>ya</a:t>
            </a:r>
            <a:r>
              <a:rPr lang="en-US" sz="656" dirty="0">
                <a:solidFill>
                  <a:srgbClr val="222222"/>
                </a:solidFill>
                <a:latin typeface="Arimo"/>
              </a:rPr>
              <a:t> </a:t>
            </a:r>
            <a:r>
              <a:rPr lang="en-US" sz="656" dirty="0" err="1">
                <a:solidFill>
                  <a:srgbClr val="222222"/>
                </a:solidFill>
                <a:latin typeface="Arimo"/>
              </a:rPr>
              <a:t>Umma</a:t>
            </a:r>
            <a:r>
              <a:rPr lang="en-US" sz="656" dirty="0">
                <a:solidFill>
                  <a:srgbClr val="222222"/>
                </a:solidFill>
                <a:latin typeface="Arimo"/>
              </a:rPr>
              <a:t>, </a:t>
            </a:r>
            <a:r>
              <a:rPr lang="en-US" sz="656" dirty="0" err="1">
                <a:solidFill>
                  <a:srgbClr val="222222"/>
                </a:solidFill>
                <a:latin typeface="Arimo"/>
              </a:rPr>
              <a:t>Aprili</a:t>
            </a:r>
            <a:r>
              <a:rPr lang="en-US" sz="656" dirty="0">
                <a:solidFill>
                  <a:srgbClr val="222222"/>
                </a:solidFill>
                <a:latin typeface="Arimo"/>
              </a:rPr>
              <a:t> 2022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9053DF-1628-4049-B174-58ACF0BE0A77}"/>
              </a:ext>
            </a:extLst>
          </p:cNvPr>
          <p:cNvSpPr txBox="1"/>
          <p:nvPr/>
        </p:nvSpPr>
        <p:spPr>
          <a:xfrm>
            <a:off x="9169804" y="3667853"/>
            <a:ext cx="28499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Kwa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kukosekana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kwa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maalum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Kenya,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kutizama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takwimu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kuhusu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Wahindi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makabila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Weusi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kama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wakilisho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inaonyesha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kwamba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30% </a:t>
            </a:r>
            <a:r>
              <a:rPr lang="en-US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watoto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wanaoishi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katika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kaya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weusi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walikuwa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wanaishi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katika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familia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kipato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chini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alama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kumi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zaidi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wastani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kitaifa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Hata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hivyo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, kaya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Wahindi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zilikuwa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uwezekano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mdogo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zaidi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kuishi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katika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kipato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chini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ukosefu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uwezo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ikilinganishwa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vikundi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vya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makabila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zote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(17%;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asilimia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tatu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alama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chini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kuliko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wastani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kitaifa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C6D7FB-53D0-FA48-8595-6E794A8F3F1A}"/>
              </a:ext>
            </a:extLst>
          </p:cNvPr>
          <p:cNvSpPr txBox="1"/>
          <p:nvPr/>
        </p:nvSpPr>
        <p:spPr>
          <a:xfrm>
            <a:off x="4352081" y="3372325"/>
            <a:ext cx="173939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Utafiti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uliyochapishwa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kutoka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Marekani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Washiriki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Wakenya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(n=51)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ilipata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kwamba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56.9%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walikuwa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4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Wenye</a:t>
            </a:r>
            <a:r>
              <a:rPr lang="en-US" sz="14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uzito</a:t>
            </a:r>
            <a:r>
              <a:rPr lang="en-US" sz="14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mkubwa</a:t>
            </a:r>
            <a:r>
              <a:rPr lang="en-US" sz="14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 </a:t>
            </a:r>
            <a:r>
              <a:rPr lang="en-US" sz="14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4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fetma</a:t>
            </a:r>
            <a:endParaRPr lang="en-US" sz="1400" b="1" dirty="0">
              <a:solidFill>
                <a:srgbClr val="BB15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592C2FA-3147-6A46-897F-31953B7B133D}"/>
              </a:ext>
            </a:extLst>
          </p:cNvPr>
          <p:cNvSpPr txBox="1"/>
          <p:nvPr/>
        </p:nvSpPr>
        <p:spPr>
          <a:xfrm>
            <a:off x="6346252" y="4533078"/>
            <a:ext cx="182438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Hakuna data au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utafiti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uliochapishwa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kuhusu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viwango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vya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Shughuli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kimwili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jamii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Wakenya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nchini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Uingereza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Hata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hivyo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utafiti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uliochapishwa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kutoka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Marekani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washiriki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Kenya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ilipata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kwamba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76.5%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washiriki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Wakenya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walifanya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juhudi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maksudi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kufanya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mazoezi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14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30.6%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walifanya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angalau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siku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mazoezi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wastani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3">
            <a:extLst>
              <a:ext uri="{FF2B5EF4-FFF2-40B4-BE49-F238E27FC236}">
                <a16:creationId xmlns:a16="http://schemas.microsoft.com/office/drawing/2014/main" id="{457C331D-C57A-1C4B-A9CE-0F5D8ACAC232}"/>
              </a:ext>
            </a:extLst>
          </p:cNvPr>
          <p:cNvSpPr txBox="1"/>
          <p:nvPr/>
        </p:nvSpPr>
        <p:spPr>
          <a:xfrm>
            <a:off x="1868410" y="170770"/>
            <a:ext cx="7995047" cy="437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8"/>
              </a:lnSpc>
            </a:pPr>
            <a:r>
              <a:rPr lang="en-US" sz="2800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Wasifu</a:t>
            </a:r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Jamii</a:t>
            </a:r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Wakenya</a:t>
            </a:r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110C2F-D419-A54D-A404-101E947FEAC6}"/>
              </a:ext>
            </a:extLst>
          </p:cNvPr>
          <p:cNvSpPr/>
          <p:nvPr/>
        </p:nvSpPr>
        <p:spPr>
          <a:xfrm>
            <a:off x="9274000" y="1276340"/>
            <a:ext cx="2642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Wanawake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wazaliwa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Kenya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wana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r>
              <a:rPr lang="en-GB" sz="14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moja</a:t>
            </a:r>
            <a:r>
              <a:rPr lang="en-GB" sz="14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14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viwango</a:t>
            </a:r>
            <a:r>
              <a:rPr lang="en-GB" sz="14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vya</a:t>
            </a:r>
            <a:r>
              <a:rPr lang="en-GB" sz="14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chini</a:t>
            </a:r>
            <a:r>
              <a:rPr lang="en-GB" sz="14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vya</a:t>
            </a:r>
            <a:r>
              <a:rPr lang="en-GB" sz="14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kuzaa</a:t>
            </a:r>
            <a:r>
              <a:rPr lang="en-GB" sz="14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kati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wanawake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Kiafrika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wanaoishi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England and Wales.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D83B054-034F-9C40-87E4-7615DA488F58}"/>
              </a:ext>
            </a:extLst>
          </p:cNvPr>
          <p:cNvSpPr txBox="1"/>
          <p:nvPr/>
        </p:nvSpPr>
        <p:spPr>
          <a:xfrm>
            <a:off x="5122237" y="1928213"/>
            <a:ext cx="955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82.4%</a:t>
            </a:r>
          </a:p>
        </p:txBody>
      </p:sp>
    </p:spTree>
    <p:extLst>
      <p:ext uri="{BB962C8B-B14F-4D97-AF65-F5344CB8AC3E}">
        <p14:creationId xmlns:p14="http://schemas.microsoft.com/office/powerpoint/2010/main" val="3182512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A903E6A-12FA-475F-BCCD-9778BDF48974}"/>
              </a:ext>
            </a:extLst>
          </p:cNvPr>
          <p:cNvSpPr txBox="1"/>
          <p:nvPr/>
        </p:nvSpPr>
        <p:spPr>
          <a:xfrm>
            <a:off x="271396" y="1167813"/>
            <a:ext cx="2862926" cy="2078340"/>
          </a:xfrm>
          <a:prstGeom prst="rect">
            <a:avLst/>
          </a:prstGeom>
          <a:solidFill>
            <a:schemeClr val="bg1">
              <a:lumMod val="85000"/>
              <a:alpha val="97000"/>
            </a:schemeClr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19" name="AutoShape 21" descr="End of life care preferences of Bangladeshis in Oldham" title="Text box">
            <a:extLst>
              <a:ext uri="{FF2B5EF4-FFF2-40B4-BE49-F238E27FC236}">
                <a16:creationId xmlns:a16="http://schemas.microsoft.com/office/drawing/2014/main" id="{D58F826A-3E5A-4206-8F31-A2F9E6468ED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9170679" y="2679261"/>
            <a:ext cx="2652573" cy="1936585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117" name="AutoShape 21" descr="Dementia care in Bangladeshis" title="Text box">
            <a:extLst>
              <a:ext uri="{FF2B5EF4-FFF2-40B4-BE49-F238E27FC236}">
                <a16:creationId xmlns:a16="http://schemas.microsoft.com/office/drawing/2014/main" id="{A0FF277E-2E8B-47EB-B5C5-055952CAB2B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9161978" y="1167813"/>
            <a:ext cx="2661274" cy="1434934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115" name="AutoShape 21" descr="Tuberculosis rates of Bangladeshis compared to other ethnic groups " title="Text box">
            <a:extLst>
              <a:ext uri="{FF2B5EF4-FFF2-40B4-BE49-F238E27FC236}">
                <a16:creationId xmlns:a16="http://schemas.microsoft.com/office/drawing/2014/main" id="{9543C978-5858-4422-B583-85CCA8494A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258618" y="5321999"/>
            <a:ext cx="2896027" cy="1424058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109" name="AutoShape 5" descr="Employment rates of Bangladeshis" title="Text box">
            <a:extLst>
              <a:ext uri="{FF2B5EF4-FFF2-40B4-BE49-F238E27FC236}">
                <a16:creationId xmlns:a16="http://schemas.microsoft.com/office/drawing/2014/main" id="{D8446339-C926-48C9-B73D-49E256E080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45754" y="5742159"/>
            <a:ext cx="2901403" cy="1000755"/>
          </a:xfrm>
          <a:prstGeom prst="rect">
            <a:avLst/>
          </a:prstGeom>
          <a:solidFill>
            <a:srgbClr val="DCDCDC"/>
          </a:solidFill>
        </p:spPr>
      </p:sp>
      <p:sp>
        <p:nvSpPr>
          <p:cNvPr id="29" name="AutoShape 29"/>
          <p:cNvSpPr/>
          <p:nvPr/>
        </p:nvSpPr>
        <p:spPr>
          <a:xfrm>
            <a:off x="271396" y="777076"/>
            <a:ext cx="2880000" cy="266625"/>
          </a:xfrm>
          <a:prstGeom prst="rect">
            <a:avLst/>
          </a:prstGeom>
          <a:solidFill>
            <a:srgbClr val="C91B00"/>
          </a:solidFill>
        </p:spPr>
        <p:txBody>
          <a:bodyPr/>
          <a:lstStyle/>
          <a:p>
            <a:pPr algn="ctr"/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Kufanya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kazi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kujifunza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vizuri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l</a:t>
            </a:r>
          </a:p>
        </p:txBody>
      </p:sp>
      <p:sp>
        <p:nvSpPr>
          <p:cNvPr id="30" name="AutoShape 30"/>
          <p:cNvSpPr/>
          <p:nvPr/>
        </p:nvSpPr>
        <p:spPr>
          <a:xfrm>
            <a:off x="3263888" y="773077"/>
            <a:ext cx="2880000" cy="267890"/>
          </a:xfrm>
          <a:prstGeom prst="rect">
            <a:avLst/>
          </a:prstGeom>
          <a:solidFill>
            <a:srgbClr val="C91B00"/>
          </a:solidFill>
        </p:spPr>
        <p:txBody>
          <a:bodyPr/>
          <a:lstStyle/>
          <a:p>
            <a:pPr algn="ctr"/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Kulinda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Kugundua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</a:t>
            </a:r>
          </a:p>
        </p:txBody>
      </p:sp>
      <p:sp>
        <p:nvSpPr>
          <p:cNvPr id="31" name="AutoShape 31"/>
          <p:cNvSpPr/>
          <p:nvPr/>
        </p:nvSpPr>
        <p:spPr>
          <a:xfrm>
            <a:off x="6256380" y="777309"/>
            <a:ext cx="5580000" cy="267890"/>
          </a:xfrm>
          <a:prstGeom prst="rect">
            <a:avLst/>
          </a:prstGeom>
          <a:solidFill>
            <a:srgbClr val="C91B00"/>
          </a:solidFill>
        </p:spPr>
        <p:txBody>
          <a:bodyPr/>
          <a:lstStyle/>
          <a:p>
            <a:pPr algn="ctr"/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Kuzeeka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Vizuri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Kufa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Vizuri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l</a:t>
            </a:r>
          </a:p>
        </p:txBody>
      </p:sp>
      <p:sp>
        <p:nvSpPr>
          <p:cNvPr id="206" name="AutoShape 20" descr="Cancer screening rates of Bangladeshis versus other ethnic groups" title="Text box">
            <a:extLst>
              <a:ext uri="{FF2B5EF4-FFF2-40B4-BE49-F238E27FC236}">
                <a16:creationId xmlns:a16="http://schemas.microsoft.com/office/drawing/2014/main" id="{D5317164-6854-44AF-B6F1-C345921FED6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251192" y="1175295"/>
            <a:ext cx="2904313" cy="2666312"/>
          </a:xfrm>
          <a:prstGeom prst="rect">
            <a:avLst/>
          </a:prstGeom>
          <a:solidFill>
            <a:srgbClr val="EBEBEB"/>
          </a:solidFill>
        </p:spPr>
      </p:sp>
      <p:grpSp>
        <p:nvGrpSpPr>
          <p:cNvPr id="243" name="Group 4">
            <a:extLst>
              <a:ext uri="{FF2B5EF4-FFF2-40B4-BE49-F238E27FC236}">
                <a16:creationId xmlns:a16="http://schemas.microsoft.com/office/drawing/2014/main" id="{57DC167B-A414-47E8-8388-D8FFEBD9F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71444" y="1167813"/>
            <a:ext cx="2769371" cy="2801730"/>
            <a:chOff x="0" y="1"/>
            <a:chExt cx="2019979" cy="2330361"/>
          </a:xfrm>
        </p:grpSpPr>
        <p:sp>
          <p:nvSpPr>
            <p:cNvPr id="245" name="AutoShape 5">
              <a:extLst>
                <a:ext uri="{FF2B5EF4-FFF2-40B4-BE49-F238E27FC236}">
                  <a16:creationId xmlns:a16="http://schemas.microsoft.com/office/drawing/2014/main" id="{5F104CFD-81E3-46BE-838D-63D313084F97}"/>
                </a:ext>
              </a:extLst>
            </p:cNvPr>
            <p:cNvSpPr/>
            <p:nvPr/>
          </p:nvSpPr>
          <p:spPr>
            <a:xfrm>
              <a:off x="0" y="1"/>
              <a:ext cx="2019300" cy="960747"/>
            </a:xfrm>
            <a:prstGeom prst="rect">
              <a:avLst/>
            </a:prstGeom>
            <a:solidFill>
              <a:srgbClr val="DCDCDC"/>
            </a:solidFill>
          </p:spPr>
        </p:sp>
        <p:sp>
          <p:nvSpPr>
            <p:cNvPr id="246" name="AutoShape 6">
              <a:extLst>
                <a:ext uri="{FF2B5EF4-FFF2-40B4-BE49-F238E27FC236}">
                  <a16:creationId xmlns:a16="http://schemas.microsoft.com/office/drawing/2014/main" id="{2927050F-004A-4013-BBD1-434C4E406FB5}"/>
                </a:ext>
              </a:extLst>
            </p:cNvPr>
            <p:cNvSpPr/>
            <p:nvPr/>
          </p:nvSpPr>
          <p:spPr>
            <a:xfrm>
              <a:off x="679" y="1028020"/>
              <a:ext cx="2019300" cy="1302342"/>
            </a:xfrm>
            <a:prstGeom prst="rect">
              <a:avLst/>
            </a:prstGeom>
            <a:solidFill>
              <a:srgbClr val="DCDCDC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8" name="AutoShape 5" descr="COPD research in Bangladeshis" title="Text box ">
            <a:extLst>
              <a:ext uri="{FF2B5EF4-FFF2-40B4-BE49-F238E27FC236}">
                <a16:creationId xmlns:a16="http://schemas.microsoft.com/office/drawing/2014/main" id="{CD987A94-75A3-4EDA-8595-33E5214FF29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277155" y="4015670"/>
            <a:ext cx="2768400" cy="2739615"/>
          </a:xfrm>
          <a:prstGeom prst="rect">
            <a:avLst/>
          </a:prstGeom>
          <a:solidFill>
            <a:srgbClr val="DCDCDC"/>
          </a:solidFill>
        </p:spPr>
        <p:txBody>
          <a:bodyPr/>
          <a:lstStyle/>
          <a:p>
            <a:pPr algn="ctr"/>
            <a:endParaRPr lang="en-GB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3124E4-67B1-4329-9F64-BD075A3BC884}"/>
              </a:ext>
            </a:extLst>
          </p:cNvPr>
          <p:cNvSpPr txBox="1"/>
          <p:nvPr/>
        </p:nvSpPr>
        <p:spPr>
          <a:xfrm>
            <a:off x="1151261" y="1223684"/>
            <a:ext cx="1088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Mafanikio</a:t>
            </a:r>
            <a:r>
              <a:rPr lang="en-GB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Kitaaluma</a:t>
            </a:r>
            <a:endParaRPr lang="en-GB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c 4" descr="Graduation cap">
            <a:extLst>
              <a:ext uri="{FF2B5EF4-FFF2-40B4-BE49-F238E27FC236}">
                <a16:creationId xmlns:a16="http://schemas.microsoft.com/office/drawing/2014/main" id="{1CC0938B-995C-42EC-8EAA-4DFDCB48E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268" y="1241123"/>
            <a:ext cx="432000" cy="43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6CD207-52E2-4AF4-AC04-2A9DC05E9F20}"/>
              </a:ext>
            </a:extLst>
          </p:cNvPr>
          <p:cNvSpPr txBox="1"/>
          <p:nvPr/>
        </p:nvSpPr>
        <p:spPr>
          <a:xfrm>
            <a:off x="560268" y="1785416"/>
            <a:ext cx="232712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Kwa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Kutumia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kategoria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makabila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Waafrika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Weusi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Wahindi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kama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wasilishi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kupata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ufahamu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kuhusu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mafanikio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elimu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kwa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jamii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Wakenya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inaonyesha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kwamba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wanafunzi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weusi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Wakiafrika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walitimiza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 Progress 8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alama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zaidi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wastani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(0.17).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wanafunzi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Wahindi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walipata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kiwango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GB" sz="9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alama</a:t>
            </a:r>
            <a:r>
              <a:rPr lang="en-GB" sz="9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9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pili </a:t>
            </a:r>
            <a:r>
              <a:rPr lang="en-GB" sz="9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9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juu</a:t>
            </a:r>
            <a:r>
              <a:rPr lang="en-GB" sz="9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9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Progress 8 (0.71)</a:t>
            </a:r>
          </a:p>
        </p:txBody>
      </p:sp>
      <p:pic>
        <p:nvPicPr>
          <p:cNvPr id="8" name="Graphic 7" descr="Diploma roll">
            <a:extLst>
              <a:ext uri="{FF2B5EF4-FFF2-40B4-BE49-F238E27FC236}">
                <a16:creationId xmlns:a16="http://schemas.microsoft.com/office/drawing/2014/main" id="{0B8A8B12-54C5-4A41-AF6B-BC624CE9E1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50284" y="2865112"/>
            <a:ext cx="432000" cy="432000"/>
          </a:xfrm>
          <a:prstGeom prst="rect">
            <a:avLst/>
          </a:prstGeom>
        </p:spPr>
      </p:pic>
      <p:sp>
        <p:nvSpPr>
          <p:cNvPr id="37" name="AutoShape 5" descr="Economic activity of Bangladeshis versus Birmingham averages" title="Text box">
            <a:extLst>
              <a:ext uri="{FF2B5EF4-FFF2-40B4-BE49-F238E27FC236}">
                <a16:creationId xmlns:a16="http://schemas.microsoft.com/office/drawing/2014/main" id="{CDF3FD95-3A46-411E-B468-4D4B55D05C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44719" y="3360759"/>
            <a:ext cx="2901403" cy="1197254"/>
          </a:xfrm>
          <a:prstGeom prst="rect">
            <a:avLst/>
          </a:prstGeom>
          <a:solidFill>
            <a:srgbClr val="DCDCDC"/>
          </a:solidFill>
        </p:spPr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EA569E9-5A69-461B-ABCA-45EE4217D90A}"/>
              </a:ext>
            </a:extLst>
          </p:cNvPr>
          <p:cNvSpPr txBox="1"/>
          <p:nvPr/>
        </p:nvSpPr>
        <p:spPr>
          <a:xfrm>
            <a:off x="411791" y="3407255"/>
            <a:ext cx="2669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</a:t>
            </a:r>
            <a:r>
              <a:rPr lang="en-GB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shughuli</a:t>
            </a:r>
            <a:r>
              <a:rPr lang="en-GB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GB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kiuchumiy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AEE36FF-4D4E-4B6E-B645-00835212DF91}"/>
              </a:ext>
            </a:extLst>
          </p:cNvPr>
          <p:cNvSpPr txBox="1"/>
          <p:nvPr/>
        </p:nvSpPr>
        <p:spPr>
          <a:xfrm>
            <a:off x="1100175" y="3691655"/>
            <a:ext cx="743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18.9% 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AutoShape 5" descr="Overcrowding rates of Bangladeshis" title="Text box">
            <a:extLst>
              <a:ext uri="{FF2B5EF4-FFF2-40B4-BE49-F238E27FC236}">
                <a16:creationId xmlns:a16="http://schemas.microsoft.com/office/drawing/2014/main" id="{A93A69AC-A446-4B2B-A1ED-A4EA2C79C14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44719" y="4644058"/>
            <a:ext cx="2902259" cy="1021176"/>
          </a:xfrm>
          <a:prstGeom prst="rect">
            <a:avLst/>
          </a:prstGeom>
          <a:solidFill>
            <a:srgbClr val="DCDCDC"/>
          </a:solidFill>
        </p:spPr>
      </p:sp>
      <p:pic>
        <p:nvPicPr>
          <p:cNvPr id="10" name="Graphic 9" descr="Home">
            <a:extLst>
              <a:ext uri="{FF2B5EF4-FFF2-40B4-BE49-F238E27FC236}">
                <a16:creationId xmlns:a16="http://schemas.microsoft.com/office/drawing/2014/main" id="{A7B1C9F4-91BD-4077-9DE5-47FDCB2860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8793" y="5100287"/>
            <a:ext cx="540846" cy="540846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AF0F2899-4418-410F-ACC8-D23829E55FE8}"/>
              </a:ext>
            </a:extLst>
          </p:cNvPr>
          <p:cNvSpPr txBox="1"/>
          <p:nvPr/>
        </p:nvSpPr>
        <p:spPr>
          <a:xfrm>
            <a:off x="888860" y="4841026"/>
            <a:ext cx="2264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Wengi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waliotoka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Kenya </a:t>
            </a:r>
            <a:r>
              <a:rPr lang="en-GB" sz="12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(78.9%)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wanaoishi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katika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West Midlands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anamiliki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mali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inaweza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kuwa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nyumba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inayomilikiwa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moja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kwa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moja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au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rehani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mkopo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au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umiliki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pamoja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9469CCD-A2DB-4D6D-8D6B-8A5509DBA1B9}"/>
              </a:ext>
            </a:extLst>
          </p:cNvPr>
          <p:cNvSpPr txBox="1"/>
          <p:nvPr/>
        </p:nvSpPr>
        <p:spPr>
          <a:xfrm>
            <a:off x="235601" y="4646951"/>
            <a:ext cx="2865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Makazi</a:t>
            </a:r>
            <a:r>
              <a:rPr lang="en-GB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84A15D3-4FC2-4219-A2A3-FFE4798C515E}"/>
              </a:ext>
            </a:extLst>
          </p:cNvPr>
          <p:cNvSpPr txBox="1"/>
          <p:nvPr/>
        </p:nvSpPr>
        <p:spPr>
          <a:xfrm>
            <a:off x="880395" y="5760481"/>
            <a:ext cx="1611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Ukosefu</a:t>
            </a:r>
            <a:r>
              <a:rPr lang="en-GB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GB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ajira</a:t>
            </a:r>
            <a:r>
              <a:rPr lang="en-GB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62943A-6B7F-48F0-981C-95D50A91F491}"/>
              </a:ext>
            </a:extLst>
          </p:cNvPr>
          <p:cNvSpPr txBox="1"/>
          <p:nvPr/>
        </p:nvSpPr>
        <p:spPr>
          <a:xfrm>
            <a:off x="3249765" y="1235451"/>
            <a:ext cx="2846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Uchunguzi</a:t>
            </a:r>
            <a:r>
              <a:rPr lang="en-GB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GB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Saratani</a:t>
            </a:r>
            <a:r>
              <a:rPr lang="en-GB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3" name="Graphic 22" descr="Doctor">
            <a:extLst>
              <a:ext uri="{FF2B5EF4-FFF2-40B4-BE49-F238E27FC236}">
                <a16:creationId xmlns:a16="http://schemas.microsoft.com/office/drawing/2014/main" id="{1B571365-02BF-418B-9B98-F80FD4A824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68965" y="2914106"/>
            <a:ext cx="1061829" cy="1061829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7487E886-388E-4201-B11B-8A4CF47726AC}"/>
              </a:ext>
            </a:extLst>
          </p:cNvPr>
          <p:cNvSpPr txBox="1"/>
          <p:nvPr/>
        </p:nvSpPr>
        <p:spPr>
          <a:xfrm>
            <a:off x="3940630" y="5397473"/>
            <a:ext cx="1487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Kifua</a:t>
            </a:r>
            <a:r>
              <a:rPr lang="en-GB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Kikuu</a:t>
            </a:r>
            <a:r>
              <a:rPr lang="en-GB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(TB)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D811989-13F2-40B5-8CBA-B9DC80669D09}"/>
              </a:ext>
            </a:extLst>
          </p:cNvPr>
          <p:cNvSpPr txBox="1"/>
          <p:nvPr/>
        </p:nvSpPr>
        <p:spPr>
          <a:xfrm>
            <a:off x="3270901" y="5693636"/>
            <a:ext cx="2896027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Mnamo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2020,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watu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waliozaliwa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Kenya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walichangia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kesi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46) </a:t>
            </a:r>
            <a:endParaRPr lang="en-GB" sz="1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1.1%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kesi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TB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nchini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Uingereza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muda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wastani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miaka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years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kutoka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kuingia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hadi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kutaarifiwa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tangu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kuwasili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Uingereza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B82ADC-AA10-463F-9C0A-8824E9D758CB}"/>
              </a:ext>
            </a:extLst>
          </p:cNvPr>
          <p:cNvSpPr txBox="1"/>
          <p:nvPr/>
        </p:nvSpPr>
        <p:spPr>
          <a:xfrm>
            <a:off x="6864817" y="1441706"/>
            <a:ext cx="2221136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GB" sz="900" dirty="0" err="1">
                <a:latin typeface="Arial"/>
                <a:cs typeface="Arial"/>
              </a:rPr>
              <a:t>Utafiti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uliyochapishwa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kutoka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Marekani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na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washiriki</a:t>
            </a:r>
            <a:r>
              <a:rPr lang="en-GB" sz="900" dirty="0">
                <a:latin typeface="Arial"/>
                <a:cs typeface="Arial"/>
              </a:rPr>
              <a:t>  </a:t>
            </a:r>
            <a:r>
              <a:rPr lang="en-GB" sz="900" dirty="0" err="1">
                <a:latin typeface="Arial"/>
                <a:cs typeface="Arial"/>
              </a:rPr>
              <a:t>Wakenya</a:t>
            </a:r>
            <a:r>
              <a:rPr lang="en-GB" sz="900" dirty="0">
                <a:latin typeface="Arial"/>
                <a:cs typeface="Arial"/>
              </a:rPr>
              <a:t> (n=51) </a:t>
            </a:r>
            <a:r>
              <a:rPr lang="en-GB" sz="900" dirty="0" err="1">
                <a:latin typeface="Arial"/>
                <a:cs typeface="Arial"/>
              </a:rPr>
              <a:t>iligundua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kwamba</a:t>
            </a:r>
            <a:r>
              <a:rPr lang="en-GB" sz="900" dirty="0">
                <a:latin typeface="Arial"/>
                <a:cs typeface="Arial"/>
              </a:rPr>
              <a:t>  </a:t>
            </a:r>
            <a:r>
              <a:rPr lang="en-GB" sz="900" dirty="0" err="1">
                <a:latin typeface="Arial"/>
                <a:cs typeface="Arial"/>
              </a:rPr>
              <a:t>kati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ya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vikundu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sita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vya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wahamiaji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wa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makabila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ya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Kiafrika</a:t>
            </a:r>
            <a:r>
              <a:rPr lang="en-GB" sz="900" dirty="0">
                <a:latin typeface="Arial"/>
                <a:cs typeface="Arial"/>
              </a:rPr>
              <a:t>, </a:t>
            </a:r>
            <a:r>
              <a:rPr lang="en-GB" sz="900" dirty="0" err="1">
                <a:latin typeface="Arial"/>
                <a:cs typeface="Arial"/>
              </a:rPr>
              <a:t>Wakenya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walikuwa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na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uwezekano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zaidi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ya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kupata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ugonjwa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wa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kisukaru</a:t>
            </a:r>
            <a:r>
              <a:rPr lang="en-GB" sz="900" dirty="0">
                <a:latin typeface="Arial"/>
                <a:cs typeface="Arial"/>
              </a:rPr>
              <a:t> (7.8%)</a:t>
            </a: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7EFA39-031B-4689-A688-37DA50AF7583}"/>
              </a:ext>
            </a:extLst>
          </p:cNvPr>
          <p:cNvSpPr txBox="1"/>
          <p:nvPr/>
        </p:nvSpPr>
        <p:spPr>
          <a:xfrm>
            <a:off x="6296843" y="2468606"/>
            <a:ext cx="2698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Ugonjwa</a:t>
            </a:r>
            <a:r>
              <a:rPr lang="en-GB" sz="14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GB" sz="14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Moyo</a:t>
            </a:r>
            <a:r>
              <a:rPr lang="en-GB" sz="14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14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Mishipa</a:t>
            </a:r>
            <a:r>
              <a:rPr lang="en-GB" sz="14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770C3F-D059-4501-9F1E-732DD02191EF}"/>
              </a:ext>
            </a:extLst>
          </p:cNvPr>
          <p:cNvSpPr txBox="1"/>
          <p:nvPr/>
        </p:nvSpPr>
        <p:spPr>
          <a:xfrm>
            <a:off x="6271444" y="2843165"/>
            <a:ext cx="190107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900" dirty="0" err="1">
                <a:latin typeface="Arial"/>
                <a:cs typeface="Arial"/>
              </a:rPr>
              <a:t>Inakadiriwa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kwamba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vifo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kutokana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na</a:t>
            </a:r>
            <a:r>
              <a:rPr lang="en-GB" sz="900" dirty="0">
                <a:latin typeface="Arial"/>
                <a:cs typeface="Arial"/>
              </a:rPr>
              <a:t> CVD </a:t>
            </a:r>
            <a:r>
              <a:rPr lang="en-GB" sz="900" dirty="0" err="1">
                <a:latin typeface="Arial"/>
                <a:cs typeface="Arial"/>
              </a:rPr>
              <a:t>nchini</a:t>
            </a:r>
            <a:r>
              <a:rPr lang="en-GB" sz="900" dirty="0">
                <a:latin typeface="Arial"/>
                <a:cs typeface="Arial"/>
              </a:rPr>
              <a:t> Kenya </a:t>
            </a:r>
            <a:r>
              <a:rPr lang="en-GB" sz="900" dirty="0" err="1">
                <a:latin typeface="Arial"/>
                <a:cs typeface="Arial"/>
              </a:rPr>
              <a:t>ni</a:t>
            </a:r>
            <a:r>
              <a:rPr lang="en-GB" sz="900" dirty="0">
                <a:latin typeface="Arial"/>
                <a:cs typeface="Arial"/>
              </a:rPr>
              <a:t>  </a:t>
            </a:r>
            <a:r>
              <a:rPr lang="en-GB" sz="900" b="1" dirty="0">
                <a:solidFill>
                  <a:srgbClr val="BB151C"/>
                </a:solidFill>
                <a:latin typeface="Arial"/>
                <a:cs typeface="Arial"/>
              </a:rPr>
              <a:t>13.8%</a:t>
            </a:r>
            <a:r>
              <a:rPr lang="en-GB" sz="900" dirty="0">
                <a:latin typeface="Arial"/>
                <a:cs typeface="Arial"/>
              </a:rPr>
              <a:t>. </a:t>
            </a:r>
            <a:r>
              <a:rPr lang="en-GB" sz="900" dirty="0" err="1">
                <a:latin typeface="Arial"/>
                <a:cs typeface="Arial"/>
              </a:rPr>
              <a:t>Vifo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vianvyoongoza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vya</a:t>
            </a:r>
            <a:r>
              <a:rPr lang="en-GB" sz="900" dirty="0">
                <a:latin typeface="Arial"/>
                <a:cs typeface="Arial"/>
              </a:rPr>
              <a:t> CVD </a:t>
            </a:r>
            <a:r>
              <a:rPr lang="en-GB" sz="900" dirty="0" err="1">
                <a:latin typeface="Arial"/>
                <a:cs typeface="Arial"/>
              </a:rPr>
              <a:t>ni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Kiharusi</a:t>
            </a:r>
            <a:r>
              <a:rPr lang="en-GB" sz="900" dirty="0">
                <a:latin typeface="Arial"/>
                <a:cs typeface="Arial"/>
              </a:rPr>
              <a:t> (6.1%,wanaume 5.8%, </a:t>
            </a:r>
            <a:r>
              <a:rPr lang="en-GB" sz="900" dirty="0" err="1">
                <a:latin typeface="Arial"/>
                <a:cs typeface="Arial"/>
              </a:rPr>
              <a:t>wanawake</a:t>
            </a:r>
            <a:r>
              <a:rPr lang="en-GB" sz="900" dirty="0">
                <a:latin typeface="Arial"/>
                <a:cs typeface="Arial"/>
              </a:rPr>
              <a:t> 6.4%) </a:t>
            </a:r>
            <a:r>
              <a:rPr lang="en-GB" sz="900" dirty="0" err="1">
                <a:latin typeface="Arial"/>
                <a:cs typeface="Arial"/>
              </a:rPr>
              <a:t>magonjwa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ya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moyo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ya</a:t>
            </a:r>
            <a:r>
              <a:rPr lang="en-GB" sz="900" dirty="0">
                <a:latin typeface="Arial"/>
                <a:cs typeface="Arial"/>
              </a:rPr>
              <a:t> ischemic (4.6%, </a:t>
            </a:r>
            <a:r>
              <a:rPr lang="en-GB" sz="900" dirty="0" err="1">
                <a:latin typeface="Arial"/>
                <a:cs typeface="Arial"/>
              </a:rPr>
              <a:t>wanaume</a:t>
            </a:r>
            <a:r>
              <a:rPr lang="en-GB" sz="900" dirty="0">
                <a:latin typeface="Arial"/>
                <a:cs typeface="Arial"/>
              </a:rPr>
              <a:t> 4.7%, </a:t>
            </a:r>
            <a:r>
              <a:rPr lang="en-GB" sz="900" dirty="0" err="1">
                <a:latin typeface="Arial"/>
                <a:cs typeface="Arial"/>
              </a:rPr>
              <a:t>wanawake</a:t>
            </a:r>
            <a:r>
              <a:rPr lang="en-GB" sz="900" dirty="0">
                <a:latin typeface="Arial"/>
                <a:cs typeface="Arial"/>
              </a:rPr>
              <a:t> 4.6%)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00F8F8-13CC-417E-A132-6C6E1D46AAC7}"/>
              </a:ext>
            </a:extLst>
          </p:cNvPr>
          <p:cNvSpPr txBox="1"/>
          <p:nvPr/>
        </p:nvSpPr>
        <p:spPr>
          <a:xfrm>
            <a:off x="6345659" y="4919268"/>
            <a:ext cx="26242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Hakuna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takwimu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kuhusu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kuenea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kwa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Ugonjwa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Muda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Mrefu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Kuzuia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Mapafu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( COPD)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kwa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jamii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Wakenya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katika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Uingereza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Nchini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Kenya,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magonjwa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sugu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kupumua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yanasababisha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takriban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1.73%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vifo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wanaume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1.92%,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wanawake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1.5%). </a:t>
            </a:r>
          </a:p>
          <a:p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Sababu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COPD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pamoja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uvutaji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tumbako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uchafuzi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hewa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ndani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uchafuzi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hewa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Vumbi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kemikali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kazini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05818E-630A-4443-A11C-DD6BE1289700}"/>
              </a:ext>
            </a:extLst>
          </p:cNvPr>
          <p:cNvSpPr txBox="1"/>
          <p:nvPr/>
        </p:nvSpPr>
        <p:spPr>
          <a:xfrm>
            <a:off x="6917780" y="4062720"/>
            <a:ext cx="20887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Ugonjwa</a:t>
            </a:r>
            <a:r>
              <a:rPr lang="en-GB" sz="14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GB" sz="14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muda</a:t>
            </a:r>
            <a:r>
              <a:rPr lang="en-GB" sz="14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mrefu</a:t>
            </a:r>
            <a:r>
              <a:rPr lang="en-GB" sz="14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GB" sz="14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kuzuia</a:t>
            </a:r>
            <a:r>
              <a:rPr lang="en-GB" sz="14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mapafu</a:t>
            </a:r>
            <a:r>
              <a:rPr lang="en-GB" sz="14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(COPD)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EA9315A8-B515-40A1-8624-9A0A42B214C2}"/>
              </a:ext>
            </a:extLst>
          </p:cNvPr>
          <p:cNvSpPr txBox="1"/>
          <p:nvPr/>
        </p:nvSpPr>
        <p:spPr>
          <a:xfrm>
            <a:off x="9681440" y="3115006"/>
            <a:ext cx="209876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Utafiti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uliyohusisha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washiriki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Kenya (8%)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ilipata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katika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sampuli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uchunguzi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kwamba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watu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walio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ugonjwa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akili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pamoja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watunzaji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kawaida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walianza</a:t>
            </a:r>
            <a:r>
              <a:rPr lang="en-GB" sz="9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kutafuta</a:t>
            </a:r>
            <a:r>
              <a:rPr lang="en-GB" sz="9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msaada</a:t>
            </a:r>
            <a:r>
              <a:rPr lang="en-GB" sz="9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kutoka</a:t>
            </a:r>
            <a:r>
              <a:rPr lang="en-GB" sz="9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kwa</a:t>
            </a:r>
            <a:r>
              <a:rPr lang="en-GB" sz="9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</a:t>
            </a:r>
            <a:r>
              <a:rPr lang="en-GB" sz="9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9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karibu</a:t>
            </a:r>
            <a:r>
              <a:rPr lang="en-GB" sz="9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kisha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kufuatilia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kwa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kushauriana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madaktari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huduma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msingi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..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BD67D2-3843-49A8-9F5B-54700EC1BB1B}"/>
              </a:ext>
            </a:extLst>
          </p:cNvPr>
          <p:cNvSpPr txBox="1"/>
          <p:nvPr/>
        </p:nvSpPr>
        <p:spPr>
          <a:xfrm>
            <a:off x="10825639" y="1377572"/>
            <a:ext cx="1048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Dementia 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228F3A05-C3D2-4FF6-A062-843EB69915A1}"/>
              </a:ext>
            </a:extLst>
          </p:cNvPr>
          <p:cNvSpPr txBox="1"/>
          <p:nvPr/>
        </p:nvSpPr>
        <p:spPr>
          <a:xfrm>
            <a:off x="9381974" y="2729327"/>
            <a:ext cx="2162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Mwisho</a:t>
            </a:r>
            <a:r>
              <a:rPr lang="en-GB" sz="14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GB" sz="14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Maisha </a:t>
            </a:r>
          </a:p>
        </p:txBody>
      </p:sp>
      <p:pic>
        <p:nvPicPr>
          <p:cNvPr id="22" name="Graphic 21" descr="Heart organ">
            <a:extLst>
              <a:ext uri="{FF2B5EF4-FFF2-40B4-BE49-F238E27FC236}">
                <a16:creationId xmlns:a16="http://schemas.microsoft.com/office/drawing/2014/main" id="{C968B79B-2394-404F-917F-3FFC30D0E79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11286" y="2914106"/>
            <a:ext cx="759927" cy="759927"/>
          </a:xfrm>
          <a:prstGeom prst="rect">
            <a:avLst/>
          </a:prstGeom>
        </p:spPr>
      </p:pic>
      <p:pic>
        <p:nvPicPr>
          <p:cNvPr id="242" name="Graphic 241" descr="Brain">
            <a:extLst>
              <a:ext uri="{FF2B5EF4-FFF2-40B4-BE49-F238E27FC236}">
                <a16:creationId xmlns:a16="http://schemas.microsoft.com/office/drawing/2014/main" id="{CA7DE566-A608-4BA8-B594-184D8F3BEA2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890143" y="1592226"/>
            <a:ext cx="816656" cy="816656"/>
          </a:xfrm>
          <a:prstGeom prst="rect">
            <a:avLst/>
          </a:prstGeom>
        </p:spPr>
      </p:pic>
      <p:pic>
        <p:nvPicPr>
          <p:cNvPr id="247" name="Graphic 246" descr="Man with cane">
            <a:extLst>
              <a:ext uri="{FF2B5EF4-FFF2-40B4-BE49-F238E27FC236}">
                <a16:creationId xmlns:a16="http://schemas.microsoft.com/office/drawing/2014/main" id="{89399D7F-23C4-47B6-AC53-FCD50B0C3FA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019008" y="3742511"/>
            <a:ext cx="892863" cy="892863"/>
          </a:xfrm>
          <a:prstGeom prst="rect">
            <a:avLst/>
          </a:prstGeom>
        </p:spPr>
      </p:pic>
      <p:pic>
        <p:nvPicPr>
          <p:cNvPr id="104" name="Graphic 103" descr="Man">
            <a:extLst>
              <a:ext uri="{FF2B5EF4-FFF2-40B4-BE49-F238E27FC236}">
                <a16:creationId xmlns:a16="http://schemas.microsoft.com/office/drawing/2014/main" id="{9D59D871-5A66-9B4D-AB2B-A55D1EAC413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905262" y="3691670"/>
            <a:ext cx="324000" cy="324000"/>
          </a:xfrm>
          <a:prstGeom prst="rect">
            <a:avLst/>
          </a:prstGeom>
        </p:spPr>
      </p:pic>
      <p:pic>
        <p:nvPicPr>
          <p:cNvPr id="105" name="Graphic 104" descr="Woman">
            <a:extLst>
              <a:ext uri="{FF2B5EF4-FFF2-40B4-BE49-F238E27FC236}">
                <a16:creationId xmlns:a16="http://schemas.microsoft.com/office/drawing/2014/main" id="{BF030AAD-95C0-1944-A109-85E2540EB0D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899336" y="4081914"/>
            <a:ext cx="324000" cy="324000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9C23A803-D8C6-B24F-9CE8-5C787388F0EC}"/>
              </a:ext>
            </a:extLst>
          </p:cNvPr>
          <p:cNvSpPr txBox="1"/>
          <p:nvPr/>
        </p:nvSpPr>
        <p:spPr>
          <a:xfrm>
            <a:off x="1111016" y="4073776"/>
            <a:ext cx="757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30.5%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AutoShape 21" descr="Tuberculosis rates of Bangladeshis compared to other ethnic groups " title="Text box">
            <a:extLst>
              <a:ext uri="{FF2B5EF4-FFF2-40B4-BE49-F238E27FC236}">
                <a16:creationId xmlns:a16="http://schemas.microsoft.com/office/drawing/2014/main" id="{511B4995-EF45-2944-AA2A-5BCE404DA34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267728" y="3928809"/>
            <a:ext cx="2896027" cy="1305988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F3A752E-DD45-1142-8674-1F2E888CC74B}"/>
              </a:ext>
            </a:extLst>
          </p:cNvPr>
          <p:cNvSpPr txBox="1"/>
          <p:nvPr/>
        </p:nvSpPr>
        <p:spPr>
          <a:xfrm>
            <a:off x="3938564" y="3977334"/>
            <a:ext cx="1487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Afya</a:t>
            </a:r>
            <a:r>
              <a:rPr lang="en-GB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Kijinsia</a:t>
            </a:r>
            <a:r>
              <a:rPr lang="en-GB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21871407-252C-DD46-BCC7-24E17F882C67}"/>
              </a:ext>
            </a:extLst>
          </p:cNvPr>
          <p:cNvSpPr txBox="1"/>
          <p:nvPr/>
        </p:nvSpPr>
        <p:spPr>
          <a:xfrm>
            <a:off x="3505093" y="4342921"/>
            <a:ext cx="250133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Utafiti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umepata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kwamba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jamii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9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wanaoadhirika</a:t>
            </a:r>
            <a:r>
              <a:rPr lang="en-GB" sz="9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zaidi</a:t>
            </a:r>
            <a:r>
              <a:rPr lang="en-GB" sz="9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9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janga</a:t>
            </a:r>
            <a:r>
              <a:rPr lang="en-GB" sz="9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UKIMWI/VVU - AIDS/HIV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nchini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Uingereza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raia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Uganda, Zambia, Zimbabwe,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Congo.</a:t>
            </a:r>
          </a:p>
        </p:txBody>
      </p:sp>
      <p:pic>
        <p:nvPicPr>
          <p:cNvPr id="123" name="Graphic 122" descr="Lungs">
            <a:extLst>
              <a:ext uri="{FF2B5EF4-FFF2-40B4-BE49-F238E27FC236}">
                <a16:creationId xmlns:a16="http://schemas.microsoft.com/office/drawing/2014/main" id="{368A2092-9196-5244-AA4E-BF946DC5CB5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364092" y="3953375"/>
            <a:ext cx="819784" cy="819784"/>
          </a:xfrm>
          <a:prstGeom prst="rect">
            <a:avLst/>
          </a:prstGeom>
        </p:spPr>
      </p:pic>
      <p:sp>
        <p:nvSpPr>
          <p:cNvPr id="124" name="TextBox 123">
            <a:extLst>
              <a:ext uri="{FF2B5EF4-FFF2-40B4-BE49-F238E27FC236}">
                <a16:creationId xmlns:a16="http://schemas.microsoft.com/office/drawing/2014/main" id="{F2C8B43E-5F61-2C4D-BA05-E264D011935B}"/>
              </a:ext>
            </a:extLst>
          </p:cNvPr>
          <p:cNvSpPr txBox="1"/>
          <p:nvPr/>
        </p:nvSpPr>
        <p:spPr>
          <a:xfrm>
            <a:off x="6878298" y="1215177"/>
            <a:ext cx="1487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Kisukari</a:t>
            </a:r>
            <a:r>
              <a:rPr lang="en-GB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5200B248-0C49-F04F-8CFE-95413B8B7054}"/>
              </a:ext>
            </a:extLst>
          </p:cNvPr>
          <p:cNvSpPr txBox="1"/>
          <p:nvPr/>
        </p:nvSpPr>
        <p:spPr>
          <a:xfrm>
            <a:off x="6288508" y="1556889"/>
            <a:ext cx="793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BB151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7.8%</a:t>
            </a:r>
          </a:p>
        </p:txBody>
      </p:sp>
      <p:sp>
        <p:nvSpPr>
          <p:cNvPr id="167" name="AutoShape 30">
            <a:extLst>
              <a:ext uri="{FF2B5EF4-FFF2-40B4-BE49-F238E27FC236}">
                <a16:creationId xmlns:a16="http://schemas.microsoft.com/office/drawing/2014/main" id="{CC37F732-6161-8541-BAA4-F2F57A18496D}"/>
              </a:ext>
            </a:extLst>
          </p:cNvPr>
          <p:cNvSpPr/>
          <p:nvPr/>
        </p:nvSpPr>
        <p:spPr>
          <a:xfrm>
            <a:off x="9167940" y="4693748"/>
            <a:ext cx="2677425" cy="223472"/>
          </a:xfrm>
          <a:prstGeom prst="rect">
            <a:avLst/>
          </a:prstGeom>
          <a:solidFill>
            <a:srgbClr val="C91B00"/>
          </a:solidFill>
        </p:spPr>
        <p:txBody>
          <a:bodyPr/>
          <a:lstStyle/>
          <a:p>
            <a:pPr algn="ctr"/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Kuziba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mwanya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8" name="AutoShape 21" descr="Tuberculosis rates of Bangladeshis compared to other ethnic groups " title="Text box">
            <a:extLst>
              <a:ext uri="{FF2B5EF4-FFF2-40B4-BE49-F238E27FC236}">
                <a16:creationId xmlns:a16="http://schemas.microsoft.com/office/drawing/2014/main" id="{679BB78C-39A4-454B-92FB-0141CBD5AEA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9158955" y="4995122"/>
            <a:ext cx="2686410" cy="1738007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C6A6DCFA-3ECC-5D43-9084-97BBD4E9AFAE}"/>
              </a:ext>
            </a:extLst>
          </p:cNvPr>
          <p:cNvSpPr txBox="1"/>
          <p:nvPr/>
        </p:nvSpPr>
        <p:spPr>
          <a:xfrm>
            <a:off x="9681614" y="5031331"/>
            <a:ext cx="1487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Umaskini</a:t>
            </a:r>
            <a:endParaRPr lang="en-GB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6" name="Picture 40">
            <a:extLst>
              <a:ext uri="{FF2B5EF4-FFF2-40B4-BE49-F238E27FC236}">
                <a16:creationId xmlns:a16="http://schemas.microsoft.com/office/drawing/2014/main" id="{5CEE1902-525B-4D40-A086-B9FC6DBC5741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>
          <a:xfrm>
            <a:off x="11063714" y="35781"/>
            <a:ext cx="1107817" cy="259858"/>
          </a:xfrm>
          <a:prstGeom prst="rect">
            <a:avLst/>
          </a:prstGeom>
        </p:spPr>
      </p:pic>
      <p:sp>
        <p:nvSpPr>
          <p:cNvPr id="177" name="TextBox 41">
            <a:extLst>
              <a:ext uri="{FF2B5EF4-FFF2-40B4-BE49-F238E27FC236}">
                <a16:creationId xmlns:a16="http://schemas.microsoft.com/office/drawing/2014/main" id="{5114CBC9-0751-5A40-8E33-73CB892F9B22}"/>
              </a:ext>
            </a:extLst>
          </p:cNvPr>
          <p:cNvSpPr txBox="1"/>
          <p:nvPr/>
        </p:nvSpPr>
        <p:spPr>
          <a:xfrm>
            <a:off x="9834731" y="332700"/>
            <a:ext cx="2241352" cy="127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56"/>
              </a:lnSpc>
            </a:pPr>
            <a:r>
              <a:rPr lang="en-US" sz="656" dirty="0" err="1">
                <a:solidFill>
                  <a:srgbClr val="222222"/>
                </a:solidFill>
                <a:latin typeface="Arimo"/>
              </a:rPr>
              <a:t>Afya</a:t>
            </a:r>
            <a:r>
              <a:rPr lang="en-US" sz="656" dirty="0">
                <a:solidFill>
                  <a:srgbClr val="222222"/>
                </a:solidFill>
                <a:latin typeface="Arimo"/>
              </a:rPr>
              <a:t> </a:t>
            </a:r>
            <a:r>
              <a:rPr lang="en-US" sz="656" dirty="0" err="1">
                <a:solidFill>
                  <a:srgbClr val="222222"/>
                </a:solidFill>
                <a:latin typeface="Arimo"/>
              </a:rPr>
              <a:t>ya</a:t>
            </a:r>
            <a:r>
              <a:rPr lang="en-US" sz="656" dirty="0">
                <a:solidFill>
                  <a:srgbClr val="222222"/>
                </a:solidFill>
                <a:latin typeface="Arimo"/>
              </a:rPr>
              <a:t> </a:t>
            </a:r>
            <a:r>
              <a:rPr lang="en-US" sz="656" dirty="0" err="1">
                <a:solidFill>
                  <a:srgbClr val="222222"/>
                </a:solidFill>
                <a:latin typeface="Arimo"/>
              </a:rPr>
              <a:t>Umma</a:t>
            </a:r>
            <a:r>
              <a:rPr lang="en-US" sz="656" dirty="0">
                <a:solidFill>
                  <a:srgbClr val="222222"/>
                </a:solidFill>
                <a:latin typeface="Arimo"/>
              </a:rPr>
              <a:t>, </a:t>
            </a:r>
            <a:r>
              <a:rPr lang="en-US" sz="656" dirty="0" err="1">
                <a:solidFill>
                  <a:srgbClr val="222222"/>
                </a:solidFill>
                <a:latin typeface="Arimo"/>
              </a:rPr>
              <a:t>Aprili</a:t>
            </a:r>
            <a:r>
              <a:rPr lang="en-US" sz="656" dirty="0">
                <a:solidFill>
                  <a:srgbClr val="222222"/>
                </a:solidFill>
                <a:latin typeface="Arimo"/>
              </a:rPr>
              <a:t> 2022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92D26F5-4F5F-D64D-B9F3-591A4A66C00F}"/>
              </a:ext>
            </a:extLst>
          </p:cNvPr>
          <p:cNvSpPr txBox="1"/>
          <p:nvPr/>
        </p:nvSpPr>
        <p:spPr>
          <a:xfrm>
            <a:off x="1205452" y="6060839"/>
            <a:ext cx="594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5.9%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1" name="Graphic 110" descr="Man">
            <a:extLst>
              <a:ext uri="{FF2B5EF4-FFF2-40B4-BE49-F238E27FC236}">
                <a16:creationId xmlns:a16="http://schemas.microsoft.com/office/drawing/2014/main" id="{019B2FA9-071C-B14F-8860-B4D128BFF9E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797493" y="6026948"/>
            <a:ext cx="324000" cy="324000"/>
          </a:xfrm>
          <a:prstGeom prst="rect">
            <a:avLst/>
          </a:prstGeom>
        </p:spPr>
      </p:pic>
      <p:pic>
        <p:nvPicPr>
          <p:cNvPr id="114" name="Graphic 113" descr="Woman">
            <a:extLst>
              <a:ext uri="{FF2B5EF4-FFF2-40B4-BE49-F238E27FC236}">
                <a16:creationId xmlns:a16="http://schemas.microsoft.com/office/drawing/2014/main" id="{A7B1BB8A-77B0-E342-B9B0-402341E9DF4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791567" y="6391434"/>
            <a:ext cx="324000" cy="324000"/>
          </a:xfrm>
          <a:prstGeom prst="rect">
            <a:avLst/>
          </a:prstGeom>
        </p:spPr>
      </p:pic>
      <p:sp>
        <p:nvSpPr>
          <p:cNvPr id="132" name="TextBox 131">
            <a:extLst>
              <a:ext uri="{FF2B5EF4-FFF2-40B4-BE49-F238E27FC236}">
                <a16:creationId xmlns:a16="http://schemas.microsoft.com/office/drawing/2014/main" id="{6663FEFD-9EA9-704A-AFD0-822F57CC1A17}"/>
              </a:ext>
            </a:extLst>
          </p:cNvPr>
          <p:cNvSpPr txBox="1"/>
          <p:nvPr/>
        </p:nvSpPr>
        <p:spPr>
          <a:xfrm>
            <a:off x="1205452" y="6414272"/>
            <a:ext cx="594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4.4%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CC56B213-9DF8-D642-9BEE-EADCA5E1C8DD}"/>
              </a:ext>
            </a:extLst>
          </p:cNvPr>
          <p:cNvSpPr txBox="1"/>
          <p:nvPr/>
        </p:nvSpPr>
        <p:spPr>
          <a:xfrm>
            <a:off x="3264860" y="1613904"/>
            <a:ext cx="27415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Hakuna data au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maarifa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kuhusu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uchukuaji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kwa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jamii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Wakenya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vipimo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nchini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Uingereza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Hata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hivyo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utafiti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juu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uchukuaji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vipimo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vya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Pap smear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kati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wahamiaji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Wakenya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nchini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Uholanzi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iligundua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kwamba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nia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kushiriki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ilizuiliwa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vikwazo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kama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vile: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lugha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Maoni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kuhusu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mfumo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matunzo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afya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Upendeleo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GP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mwanamke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kutozoea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utamaduni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geni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EFED34-74CC-5F49-B6C9-FDE7D2BA5474}"/>
              </a:ext>
            </a:extLst>
          </p:cNvPr>
          <p:cNvSpPr txBox="1"/>
          <p:nvPr/>
        </p:nvSpPr>
        <p:spPr>
          <a:xfrm>
            <a:off x="9207116" y="1264845"/>
            <a:ext cx="156076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Wazee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Weusi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Wakiafrika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Wakaribia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-Black African and Caribbean elders (BACE)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wana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kiwango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juu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kupata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mapema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shida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akili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(Dementia)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ikilinganishwa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Wazungu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wenyeji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Uingereza</a:t>
            </a: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D0EAE0B6-6A0D-424E-9672-67B6EC18FC68}"/>
              </a:ext>
            </a:extLst>
          </p:cNvPr>
          <p:cNvSpPr txBox="1"/>
          <p:nvPr/>
        </p:nvSpPr>
        <p:spPr>
          <a:xfrm>
            <a:off x="9491959" y="5432622"/>
            <a:ext cx="2052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Kwa vile 80%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Wakenya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katika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West Midlands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wanamiliki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nyumba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zao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kwa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kikamilifu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au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wana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rehani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pia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wana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kiwango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ndogo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sana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kutokuwa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ajira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, hakuna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uwezekano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kwamba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wakenya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nchini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Uingereza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wanakabiliwa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Umaskini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Kunyimwa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0" name="TextBox 3">
            <a:extLst>
              <a:ext uri="{FF2B5EF4-FFF2-40B4-BE49-F238E27FC236}">
                <a16:creationId xmlns:a16="http://schemas.microsoft.com/office/drawing/2014/main" id="{D66FA1CF-91BB-5749-B465-BAA401C843F6}"/>
              </a:ext>
            </a:extLst>
          </p:cNvPr>
          <p:cNvSpPr txBox="1"/>
          <p:nvPr/>
        </p:nvSpPr>
        <p:spPr>
          <a:xfrm>
            <a:off x="1868410" y="170770"/>
            <a:ext cx="7995047" cy="437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8"/>
              </a:lnSpc>
            </a:pPr>
            <a:r>
              <a:rPr lang="en-US" sz="2800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Wasifu</a:t>
            </a:r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Jamii</a:t>
            </a:r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Wakenya</a:t>
            </a:r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4" name="Graphic 13" descr="Family with boy">
            <a:extLst>
              <a:ext uri="{FF2B5EF4-FFF2-40B4-BE49-F238E27FC236}">
                <a16:creationId xmlns:a16="http://schemas.microsoft.com/office/drawing/2014/main" id="{D7DC3693-8CCD-4C1E-B62F-1A558127E1A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155782" y="6323285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166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23C69A65E49840AB48A8B442160C28" ma:contentTypeVersion="17" ma:contentTypeDescription="Create a new document." ma:contentTypeScope="" ma:versionID="c447234aec8a55ab1363afc0d542eec1">
  <xsd:schema xmlns:xsd="http://www.w3.org/2001/XMLSchema" xmlns:xs="http://www.w3.org/2001/XMLSchema" xmlns:p="http://schemas.microsoft.com/office/2006/metadata/properties" xmlns:ns2="1699af37-892e-461c-a5e5-0a956f7332ae" xmlns:ns3="6ddbb698-01d7-41d3-857d-b5dfb392cc48" targetNamespace="http://schemas.microsoft.com/office/2006/metadata/properties" ma:root="true" ma:fieldsID="274bd24d8603eb44048005dacf753eb7" ns2:_="" ns3:_="">
    <xsd:import namespace="1699af37-892e-461c-a5e5-0a956f7332ae"/>
    <xsd:import namespace="6ddbb698-01d7-41d3-857d-b5dfb392cc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99af37-892e-461c-a5e5-0a956f7332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7eb6393-bae5-439c-9df7-ed1047f922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dbb698-01d7-41d3-857d-b5dfb392cc4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d8f4c30-6e2e-4d04-a472-dad1b1534ae5}" ma:internalName="TaxCatchAll" ma:showField="CatchAllData" ma:web="6ddbb698-01d7-41d3-857d-b5dfb392cc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ddbb698-01d7-41d3-857d-b5dfb392cc48" xsi:nil="true"/>
    <lcf76f155ced4ddcb4097134ff3c332f xmlns="1699af37-892e-461c-a5e5-0a956f7332a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D10856-67D5-4E23-9AF0-FB1A6A509E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BE15CB-0D03-496E-A8A5-FCAAC2084F93}"/>
</file>

<file path=customXml/itemProps3.xml><?xml version="1.0" encoding="utf-8"?>
<ds:datastoreItem xmlns:ds="http://schemas.openxmlformats.org/officeDocument/2006/customXml" ds:itemID="{209BEBBD-59FC-476B-91F9-92540B1A8E86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microsoft.com/office/2006/documentManagement/types"/>
    <ds:schemaRef ds:uri="http://schemas.microsoft.com/office/infopath/2007/PartnerControls"/>
    <ds:schemaRef ds:uri="40783de3-e3a2-4cdc-bf50-1f9d78da288f"/>
    <ds:schemaRef ds:uri="http://schemas.openxmlformats.org/package/2006/metadata/core-properties"/>
    <ds:schemaRef ds:uri="7fe7480f-24e8-4897-b0db-33df628b1c9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1699</Words>
  <Application>Microsoft Office PowerPoint</Application>
  <PresentationFormat>Widescreen</PresentationFormat>
  <Paragraphs>161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Arimo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Varney</dc:creator>
  <cp:lastModifiedBy>Elaine Cardente</cp:lastModifiedBy>
  <cp:revision>107</cp:revision>
  <cp:lastPrinted>2022-07-29T15:36:45Z</cp:lastPrinted>
  <dcterms:created xsi:type="dcterms:W3CDTF">2021-05-03T07:59:16Z</dcterms:created>
  <dcterms:modified xsi:type="dcterms:W3CDTF">2022-08-03T14:33:57Z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0x0101006923C69A65E49840AB48A8B442160C28</vt:lpwstr>
  </property>
  <property fmtid="{D5CDD505-2E9C-101B-9397-08002B2CF9AE}" pid="3" name="MediaServiceImageTags">
    <vt:lpwstr/>
  </property>
</Properties>
</file>