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344" r:id="rId6"/>
    <p:sldId id="257" r:id="rId7"/>
    <p:sldId id="322" r:id="rId8"/>
    <p:sldId id="323" r:id="rId9"/>
    <p:sldId id="325" r:id="rId10"/>
    <p:sldId id="324" r:id="rId11"/>
    <p:sldId id="279" r:id="rId12"/>
    <p:sldId id="278" r:id="rId13"/>
    <p:sldId id="297" r:id="rId14"/>
    <p:sldId id="338" r:id="rId15"/>
    <p:sldId id="334" r:id="rId16"/>
    <p:sldId id="329" r:id="rId17"/>
    <p:sldId id="335" r:id="rId18"/>
    <p:sldId id="340" r:id="rId19"/>
    <p:sldId id="339" r:id="rId20"/>
    <p:sldId id="345" r:id="rId21"/>
    <p:sldId id="351" r:id="rId22"/>
    <p:sldId id="347" r:id="rId23"/>
    <p:sldId id="331" r:id="rId24"/>
    <p:sldId id="342" r:id="rId25"/>
    <p:sldId id="333" r:id="rId26"/>
    <p:sldId id="332" r:id="rId27"/>
    <p:sldId id="352" r:id="rId28"/>
    <p:sldId id="326" r:id="rId29"/>
    <p:sldId id="343" r:id="rId30"/>
    <p:sldId id="317" r:id="rId31"/>
    <p:sldId id="327" r:id="rId32"/>
    <p:sldId id="353" r:id="rId33"/>
    <p:sldId id="348" r:id="rId34"/>
    <p:sldId id="349" r:id="rId35"/>
    <p:sldId id="298" r:id="rId36"/>
    <p:sldId id="299" r:id="rId37"/>
    <p:sldId id="263" r:id="rId38"/>
  </p:sldIdLst>
  <p:sldSz cx="9144000" cy="5143500" type="screen16x9"/>
  <p:notesSz cx="6858000" cy="9144000"/>
  <p:custDataLst>
    <p:tags r:id="rId40"/>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83" d="100"/>
          <a:sy n="83" d="100"/>
        </p:scale>
        <p:origin x="824" y="52"/>
      </p:cViewPr>
      <p:guideLst>
        <p:guide orient="horz" pos="1620"/>
        <p:guide pos="2880"/>
      </p:guideLst>
    </p:cSldViewPr>
  </p:slideViewPr>
  <p:notesTextViewPr>
    <p:cViewPr>
      <p:scale>
        <a:sx n="1" d="1"/>
        <a:sy n="1" d="1"/>
      </p:scale>
      <p:origin x="0" y="0"/>
    </p:cViewPr>
  </p:notesText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07/09/2022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9</a:t>
            </a:fld>
            <a:endParaRPr lang="en-GB"/>
          </a:p>
        </p:txBody>
      </p:sp>
    </p:spTree>
    <p:extLst>
      <p:ext uri="{BB962C8B-B14F-4D97-AF65-F5344CB8AC3E}">
        <p14:creationId xmlns:p14="http://schemas.microsoft.com/office/powerpoint/2010/main" val="422276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be reflected within school’s safeguarding and ICT acceptable usage policies.</a:t>
            </a:r>
          </a:p>
        </p:txBody>
      </p:sp>
      <p:sp>
        <p:nvSpPr>
          <p:cNvPr id="4" name="Slide Number Placeholder 3"/>
          <p:cNvSpPr>
            <a:spLocks noGrp="1"/>
          </p:cNvSpPr>
          <p:nvPr>
            <p:ph type="sldNum" sz="quarter" idx="5"/>
          </p:nvPr>
        </p:nvSpPr>
        <p:spPr/>
        <p:txBody>
          <a:bodyPr/>
          <a:lstStyle/>
          <a:p>
            <a:fld id="{606BD850-0564-4E4B-BE85-B7205CE7C8D7}" type="slidenum">
              <a:rPr lang="en-GB" smtClean="0"/>
              <a:t>21</a:t>
            </a:fld>
            <a:endParaRPr lang="en-GB" dirty="0"/>
          </a:p>
        </p:txBody>
      </p:sp>
    </p:spTree>
    <p:extLst>
      <p:ext uri="{BB962C8B-B14F-4D97-AF65-F5344CB8AC3E}">
        <p14:creationId xmlns:p14="http://schemas.microsoft.com/office/powerpoint/2010/main" val="311816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C3186-E589-4B30-886C-3FCFE90933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C6B5C-949A-435B-95F5-F4445309EB98}"/>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dirty="0"/>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2" name="Picture 1">
            <a:extLst>
              <a:ext uri="{FF2B5EF4-FFF2-40B4-BE49-F238E27FC236}">
                <a16:creationId xmlns:a16="http://schemas.microsoft.com/office/drawing/2014/main" id="{DD4416BB-91CB-4933-A4B5-BEE140515ECC}"/>
              </a:ext>
            </a:extLst>
          </p:cNvPr>
          <p:cNvPicPr>
            <a:picLocks noChangeAspect="1"/>
          </p:cNvPicPr>
          <p:nvPr userDrawn="1"/>
        </p:nvPicPr>
        <p:blipFill>
          <a:blip r:embed="rId2"/>
          <a:stretch>
            <a:fillRect/>
          </a:stretch>
        </p:blipFill>
        <p:spPr>
          <a:xfrm>
            <a:off x="3172" y="0"/>
            <a:ext cx="9137655" cy="5143500"/>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E93C4-DCDE-4B51-B9CC-31793DCF06E3}"/>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B9943-DCDC-4D7D-A704-23D748B2E84B}"/>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PAGE </a:t>
            </a:r>
            <a:fld id="{45A89BE1-5792-4ACB-BF4C-7FAB88C6C5B7}" type="slidenum">
              <a:rPr lang="en-GB" smtClean="0">
                <a:solidFill>
                  <a:schemeClr val="bg1"/>
                </a:solidFill>
              </a:rPr>
              <a:pPr/>
              <a:t>‹#›</a:t>
            </a:fld>
            <a:endParaRPr lang="en-GB" dirty="0">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4CEEF-ED48-489E-AC52-A3772ABC8113}"/>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accent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F3B8C-5984-41B5-BF7A-912AFC8D9021}"/>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768BB-D986-4127-891B-3ACA3D356685}"/>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E15A-8FB3-45B9-9CA3-A634641804FD}"/>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D234D-478D-4A6A-974E-79E62885FF52}"/>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criminal-exploitation-of-children-and-vulnerable-adults-county-lines" TargetMode="External"/><Relationship Id="rId2" Type="http://schemas.openxmlformats.org/officeDocument/2006/relationships/hyperlink" Target="https://www.gov.uk/government/publications/advice-to-schools-and-colleges-on-gangs-and-youth-violence"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publications/searching-screening-and-confis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b2TZf5H5hK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lscpbirmingham.org.uk/index.php/delivering-effective-suppor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lscpbirmingham.org.uk/training" TargetMode="External"/><Relationship Id="rId5" Type="http://schemas.openxmlformats.org/officeDocument/2006/relationships/hyperlink" Target="https://bit.ly/familycf" TargetMode="Externa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hyperlink" Target="https://eur01.safelinks.protection.outlook.com/?url=https%3A%2F%2Fassets.publishing.service.gov.uk%2Fgovernment%2Fuploads%2Fsystem%2Fuploads%2Fattachment_data%2Ffile%2F1073616%2FWorking_together_to_improve_school_attendance.pdf&amp;data=05%7C01%7CDenise.Mills%40birmingham.gov.uk%7C1808dbc53e2f41f133f008da633d6262%7C699ace67d2e44bcdb303d2bbe2b9bbf1%7C0%7C0%7C637931412527781353%7CUnknown%7CTWFpbGZsb3d8eyJWIjoiMC4wLjAwMDAiLCJQIjoiV2luMzIiLCJBTiI6Ik1haWwiLCJXVCI6Mn0%3D%7C3000%7C%7C%7C&amp;sdata=lTmq18uhGYtzGRKYbuCikPodiUbOthcvS0X%2FEHH0N18%3D&amp;reserved=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EducationSafeguarding@birmingham.gov.uk" TargetMode="External"/><Relationship Id="rId2" Type="http://schemas.openxmlformats.org/officeDocument/2006/relationships/hyperlink" Target="mailto:CASSEducation@birmingham.gov.uk" TargetMode="External"/><Relationship Id="rId1" Type="http://schemas.openxmlformats.org/officeDocument/2006/relationships/slideLayout" Target="../slideLayouts/slideLayout2.xml"/><Relationship Id="rId5" Type="http://schemas.openxmlformats.org/officeDocument/2006/relationships/hyperlink" Target="https://westmidlands.procedures.org.uk/local-content/4gjN/localised-content-escalation-policy-resolution-of-professional-disagreements/?b=Birmingham" TargetMode="External"/><Relationship Id="rId4" Type="http://schemas.openxmlformats.org/officeDocument/2006/relationships/hyperlink" Target="mailto:OpEncompassBham@birmingham.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lscpbirmingham.org.uk/child-exploitation" TargetMode="External"/><Relationship Id="rId3" Type="http://schemas.openxmlformats.org/officeDocument/2006/relationships/hyperlink" Target="https://lscpbirmingham.org.uk/" TargetMode="External"/><Relationship Id="rId7" Type="http://schemas.openxmlformats.org/officeDocument/2006/relationships/hyperlink" Target="https://www.csepoliceandprevention.org.uk/toolkits" TargetMode="External"/><Relationship Id="rId2" Type="http://schemas.openxmlformats.org/officeDocument/2006/relationships/hyperlink" Target="https://www.nspcc.org.uk/" TargetMode="External"/><Relationship Id="rId1" Type="http://schemas.openxmlformats.org/officeDocument/2006/relationships/slideLayout" Target="../slideLayouts/slideLayout8.xml"/><Relationship Id="rId6" Type="http://schemas.openxmlformats.org/officeDocument/2006/relationships/hyperlink" Target="https://www.csepoliceandprevention.org.uk/sites/default/files/Exploitation%20Toolkit.pdf" TargetMode="External"/><Relationship Id="rId5" Type="http://schemas.openxmlformats.org/officeDocument/2006/relationships/hyperlink" Target="https://www.childrenssociety.org.uk/information/professionals/resources/defining-child-criminal-exploitation" TargetMode="External"/><Relationship Id="rId4" Type="http://schemas.openxmlformats.org/officeDocument/2006/relationships/hyperlink" Target="https://www.stgilestrust.org.uk/support-us/keep-children-safe/vulnerabilities-to-child-criminal-exploitation/" TargetMode="External"/><Relationship Id="rId9" Type="http://schemas.openxmlformats.org/officeDocument/2006/relationships/hyperlink" Target="https://www.barnardos.org.uk/what-we-do/protecting-children/cs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estmidlands-vrp.org/supporting-places/birmingham/" TargetMode="External"/><Relationship Id="rId7" Type="http://schemas.openxmlformats.org/officeDocument/2006/relationships/hyperlink" Target="https://www.gov.uk/government/publications/domestic-abuse-bill-2020-factsheets/domestic-abuse-bill-2020-overarching-factsheet" TargetMode="External"/><Relationship Id="rId2" Type="http://schemas.openxmlformats.org/officeDocument/2006/relationships/hyperlink" Target="https://www.birmingham.gov.uk/downloads/download/2900/kcsie_key_themes_dsl_resources_other_-_contextual_safeguarding" TargetMode="External"/><Relationship Id="rId1" Type="http://schemas.openxmlformats.org/officeDocument/2006/relationships/slideLayout" Target="../slideLayouts/slideLayout8.xml"/><Relationship Id="rId6" Type="http://schemas.openxmlformats.org/officeDocument/2006/relationships/hyperlink" Target="https://www.birmingham.gov.uk/info/50224/birmingham_children_s_partnership/2156/birmingham_children_s_partnership_-_resources/2" TargetMode="External"/><Relationship Id="rId5" Type="http://schemas.openxmlformats.org/officeDocument/2006/relationships/hyperlink" Target="https://proceduresonline.com/trixcms1/media/6748/combined-cse-cce-procedure-for-empower-u-hub-final-august-2020.pdf" TargetMode="External"/><Relationship Id="rId4" Type="http://schemas.openxmlformats.org/officeDocument/2006/relationships/hyperlink" Target="https://westmidlands-vrp.org/app/uploads/2021/12/WM-VRU-Our-Offer-Birmingham.pdf?x51021"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gov.uk/guidance/equality-act-2010-guidance" TargetMode="External"/><Relationship Id="rId3" Type="http://schemas.openxmlformats.org/officeDocument/2006/relationships/hyperlink" Target="https://www.gov.uk/government/publications/pace-code-c-2019/pace-code-c-2019-accessible" TargetMode="External"/><Relationship Id="rId7" Type="http://schemas.openxmlformats.org/officeDocument/2006/relationships/hyperlink" Target="https://www.legislation.gov.uk/ukpga/1998/42/contents" TargetMode="External"/><Relationship Id="rId2" Type="http://schemas.openxmlformats.org/officeDocument/2006/relationships/hyperlink" Target="https://eur01.safelinks.protection.outlook.com/?url=https%3A%2F%2Fwww.csacentre.org.uk%2Fknowledge-in-practice%2Fpractice-improvement%2Fsupporting-practice-in-tackling-child-sexual-abuse%2F&amp;data=05%7C01%7CDenise.Mills%40birmingham.gov.uk%7Cdad25338bbf44c093d8608da634babc7%7C699ace67d2e44bcdb303d2bbe2b9bbf1%7C0%7C0%7C637931473889999635%7CUnknown%7CTWFpbGZsb3d8eyJWIjoiMC4wLjAwMDAiLCJQIjoiV2luMzIiLCJBTiI6Ik1haWwiLCJXVCI6Mn0%3D%7C3000%7C%7C%7C&amp;sdata=7pI%2B4TWwn9LqrgmDLBprDu6Ch4TJfYA6yiKqEDCpJME%3D&amp;reserved=0" TargetMode="External"/><Relationship Id="rId1" Type="http://schemas.openxmlformats.org/officeDocument/2006/relationships/slideLayout" Target="../slideLayouts/slideLayout2.xml"/><Relationship Id="rId6" Type="http://schemas.openxmlformats.org/officeDocument/2006/relationships/hyperlink" Target="https://eur01.safelinks.protection.outlook.com/?url=https%3A%2F%2Fassets.publishing.service.gov.uk%2Fgovernment%2Fuploads%2Fsystem%2Fuploads%2Fattachment_data%2Ffile%2F1073616%2FWorking_together_to_improve_school_attendance.pdf&amp;data=05%7C01%7CDenise.Mills%40birmingham.gov.uk%7C1808dbc53e2f41f133f008da633d6262%7C699ace67d2e44bcdb303d2bbe2b9bbf1%7C0%7C0%7C637931412527781353%7CUnknown%7CTWFpbGZsb3d8eyJWIjoiMC4wLjAwMDAiLCJQIjoiV2luMzIiLCJBTiI6Ik1haWwiLCJXVCI6Mn0%3D%7C3000%7C%7C%7C&amp;sdata=lTmq18uhGYtzGRKYbuCikPodiUbOthcvS0X%2FEHH0N18%3D&amp;reserved=0" TargetMode="External"/><Relationship Id="rId11"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5" Type="http://schemas.openxmlformats.org/officeDocument/2006/relationships/hyperlink" Target="https://www.gov.uk/government/publications/searching-screening-and-confiscation" TargetMode="External"/><Relationship Id="rId10" Type="http://schemas.openxmlformats.org/officeDocument/2006/relationships/hyperlink" Target="http://www.lscpbirmingham.org.uk/training" TargetMode="External"/><Relationship Id="rId4" Type="http://schemas.openxmlformats.org/officeDocument/2006/relationships/hyperlink" Target="https://www.operationencompass.org/" TargetMode="External"/><Relationship Id="rId9" Type="http://schemas.openxmlformats.org/officeDocument/2006/relationships/hyperlink" Target="https://lscpbirmingham.org.uk/delivering-effective-support"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gov.uk/government/publications/data-protection-toolkit-for-schools" TargetMode="External"/><Relationship Id="rId13" Type="http://schemas.openxmlformats.org/officeDocument/2006/relationships/hyperlink" Target="https://contextualsafeguarding.org.uk/" TargetMode="External"/><Relationship Id="rId3" Type="http://schemas.openxmlformats.org/officeDocument/2006/relationships/hyperlink" Target="https://learning.nspcc.org.uk/media/2624/keeping-children-safe-in-education-2021-caspar-briefing.pdf" TargetMode="External"/><Relationship Id="rId7" Type="http://schemas.openxmlformats.org/officeDocument/2006/relationships/hyperlink" Target="https://assets.publishing.service.gov.uk/government/uploads/system/uploads/attachment_data/file/721581/Information_sharing_advice_practitioners_safeguarding_services.pdfhttps:/assets.publishing.service.gov.uk/government/uploads/system/uploads/attachment_data/file/721581/Information_sharing_advice_practitioners_safeguarding_services.pdf" TargetMode="External"/><Relationship Id="rId12" Type="http://schemas.openxmlformats.org/officeDocument/2006/relationships/hyperlink" Target="https://assets.publishing.service.gov.uk/government/uploads/system/uploads/attachment_data/file/921405/20170831_Exclusion_Stat_guidance_Web_version.pdf" TargetMode="External"/><Relationship Id="rId2" Type="http://schemas.openxmlformats.org/officeDocument/2006/relationships/hyperlink" Target="https://assets.publishing.service.gov.uk/government/uploads/system/uploads/attachment_data/file/999348/Keeping_children_safe_in_education_2021.pdf"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riminal-exploitation-of-children-and-vulnerable-adults-county-lines" TargetMode="External"/><Relationship Id="rId11" Type="http://schemas.openxmlformats.org/officeDocument/2006/relationships/hyperlink" Target="https://campaignresources.phe.gov.uk/schools/topics/mental-wellbeing/overview" TargetMode="External"/><Relationship Id="rId5" Type="http://schemas.openxmlformats.org/officeDocument/2006/relationships/hyperlink" Target="https://www.gov.uk/government/publications/advice-to-schools-and-colleges-on-gangs-and-youth-violence" TargetMode="External"/><Relationship Id="rId15" Type="http://schemas.openxmlformats.org/officeDocument/2006/relationships/hyperlink" Target="https://www.gov.uk/government/publications/education-for-children-with-health-needs-who-cannot-attend-school" TargetMode="External"/><Relationship Id="rId10" Type="http://schemas.openxmlformats.org/officeDocument/2006/relationships/hyperlink" Target="https://assets.publishing.service.gov.uk/government/uploads/system/uploads/attachment_data/file/755135/Mental_health_and_behaviour_in_schools__.pdf" TargetMode="Externa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9" Type="http://schemas.openxmlformats.org/officeDocument/2006/relationships/hyperlink" Target="https://www.gov.uk/government/publications/sharing-nudes-and-semi-nudes-advice-for-education-settings-working-with-children-and-young-people/sharing-nudes-and-semi-nudes-advice-for-education-settings-working-with-children-and-young-people#sec1" TargetMode="External"/><Relationship Id="rId14" Type="http://schemas.openxmlformats.org/officeDocument/2006/relationships/hyperlink" Target="https://www.gov.uk/government/publications/alternative-provis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4586" y="339502"/>
            <a:ext cx="8134827" cy="1102519"/>
          </a:xfrm>
        </p:spPr>
        <p:txBody>
          <a:bodyPr>
            <a:noAutofit/>
          </a:bodyPr>
          <a:lstStyle/>
          <a:p>
            <a:pPr algn="ctr"/>
            <a:r>
              <a:rPr lang="en-GB" sz="2400" dirty="0">
                <a:latin typeface="Arial" panose="020B0604020202020204" pitchFamily="34" charset="0"/>
                <a:cs typeface="Arial" panose="020B0604020202020204" pitchFamily="34" charset="0"/>
              </a:rPr>
              <a:t>Annual Safeguarding Training and Updates to</a:t>
            </a:r>
            <a:br>
              <a:rPr lang="en-GB" sz="2400" dirty="0">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Keeping Children Safe in Education 2022 </a:t>
            </a:r>
          </a:p>
        </p:txBody>
      </p:sp>
      <p:sp>
        <p:nvSpPr>
          <p:cNvPr id="3" name="Subtitle 2"/>
          <p:cNvSpPr>
            <a:spLocks noGrp="1"/>
          </p:cNvSpPr>
          <p:nvPr>
            <p:ph type="subTitle" idx="1"/>
          </p:nvPr>
        </p:nvSpPr>
        <p:spPr>
          <a:xfrm>
            <a:off x="1962401" y="1635646"/>
            <a:ext cx="5219195" cy="1314450"/>
          </a:xfrm>
        </p:spPr>
        <p:txBody>
          <a:bodyPr/>
          <a:lstStyle/>
          <a:p>
            <a:pPr algn="ctr"/>
            <a:endParaRPr lang="en-GB" dirty="0"/>
          </a:p>
          <a:p>
            <a:pPr algn="ctr"/>
            <a:r>
              <a:rPr lang="en-GB" dirty="0"/>
              <a:t>Prepared by</a:t>
            </a:r>
          </a:p>
          <a:p>
            <a:pPr algn="ctr"/>
            <a:r>
              <a:rPr lang="en-GB" dirty="0"/>
              <a:t> Education Safeguarding Team. </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GB" dirty="0">
                <a:latin typeface="Arial" panose="020B0604020202020204" pitchFamily="34" charset="0"/>
                <a:cs typeface="Arial" panose="020B0604020202020204" pitchFamily="34" charset="0"/>
              </a:rPr>
              <a:t>Child on Child Sexual Violence and Sexual Harassment</a:t>
            </a:r>
          </a:p>
        </p:txBody>
      </p:sp>
      <p:sp>
        <p:nvSpPr>
          <p:cNvPr id="9" name="Content Placeholder 8"/>
          <p:cNvSpPr>
            <a:spLocks noGrp="1"/>
          </p:cNvSpPr>
          <p:nvPr>
            <p:ph idx="1"/>
          </p:nvPr>
        </p:nvSpPr>
        <p:spPr>
          <a:xfrm>
            <a:off x="377863" y="951570"/>
            <a:ext cx="8229600" cy="3394040"/>
          </a:xfrm>
        </p:spPr>
        <p:txBody>
          <a:bodyPr>
            <a:normAutofit/>
          </a:bodyPr>
          <a:lstStyle/>
          <a:p>
            <a:pPr marL="0" indent="0">
              <a:spcBef>
                <a:spcPts val="0"/>
              </a:spcBef>
              <a:buNone/>
            </a:pPr>
            <a:endParaRPr lang="en-GB" sz="1100" dirty="0">
              <a:latin typeface="Arial" panose="020B0604020202020204" pitchFamily="34" charset="0"/>
              <a:cs typeface="Arial" panose="020B0604020202020204" pitchFamily="34" charset="0"/>
            </a:endParaRPr>
          </a:p>
          <a:p>
            <a:pPr marL="0" indent="0">
              <a:spcBef>
                <a:spcPts val="0"/>
              </a:spcBef>
              <a:buNone/>
            </a:pPr>
            <a:r>
              <a:rPr lang="en-GB" sz="1700" dirty="0">
                <a:latin typeface="Arial" panose="020B0604020202020204" pitchFamily="34" charset="0"/>
                <a:cs typeface="Arial" panose="020B0604020202020204" pitchFamily="34" charset="0"/>
              </a:rPr>
              <a:t>This section has been expanded to incorporate guidance previously covered in the DfE’s </a:t>
            </a:r>
            <a:r>
              <a:rPr lang="en-GB" sz="1700" dirty="0">
                <a:solidFill>
                  <a:schemeClr val="accent2">
                    <a:lumMod val="75000"/>
                  </a:schemeClr>
                </a:solidFill>
                <a:latin typeface="Arial" panose="020B0604020202020204" pitchFamily="34" charset="0"/>
                <a:cs typeface="Arial" panose="020B0604020202020204" pitchFamily="34" charset="0"/>
              </a:rPr>
              <a:t>Sexual Violence and Sexual Harassment between Children in Schools and Colleges advice</a:t>
            </a:r>
            <a:r>
              <a:rPr lang="en-GB" sz="1700" dirty="0">
                <a:latin typeface="Arial" panose="020B0604020202020204" pitchFamily="34" charset="0"/>
                <a:cs typeface="Arial" panose="020B0604020202020204" pitchFamily="34" charset="0"/>
              </a:rPr>
              <a:t>.  It also provides new information, emphasising: </a:t>
            </a:r>
          </a:p>
          <a:p>
            <a:pPr marL="0" indent="0">
              <a:spcBef>
                <a:spcPts val="0"/>
              </a:spcBef>
              <a:buNone/>
            </a:pPr>
            <a:endParaRPr lang="en-GB" sz="1700" dirty="0">
              <a:latin typeface="Arial" panose="020B0604020202020204" pitchFamily="34" charset="0"/>
              <a:cs typeface="Arial" panose="020B0604020202020204" pitchFamily="34" charset="0"/>
            </a:endParaRPr>
          </a:p>
          <a:p>
            <a:pPr marL="360000" indent="0">
              <a:spcBef>
                <a:spcPts val="0"/>
              </a:spcBef>
              <a:buNone/>
            </a:pPr>
            <a:r>
              <a:rPr lang="en-GB" sz="1600" i="1" dirty="0"/>
              <a:t>• </a:t>
            </a:r>
            <a:r>
              <a:rPr lang="en-GB" sz="1700" i="1" dirty="0">
                <a:solidFill>
                  <a:schemeClr val="accent2">
                    <a:lumMod val="75000"/>
                  </a:schemeClr>
                </a:solidFill>
              </a:rPr>
              <a:t>the importance of explaining to children that the law is in place to protect rather than criminalise them.</a:t>
            </a:r>
          </a:p>
          <a:p>
            <a:pPr marL="360000" indent="0">
              <a:spcBef>
                <a:spcPts val="0"/>
              </a:spcBef>
              <a:buNone/>
            </a:pPr>
            <a:r>
              <a:rPr lang="en-GB" sz="1700" i="1" dirty="0">
                <a:solidFill>
                  <a:schemeClr val="accent2">
                    <a:lumMod val="75000"/>
                  </a:schemeClr>
                </a:solidFill>
              </a:rPr>
              <a:t>• the importance of understanding intra-familial harms, and any necessary support for siblings following incidents.</a:t>
            </a:r>
          </a:p>
          <a:p>
            <a:pPr marL="360000" indent="0">
              <a:spcBef>
                <a:spcPts val="0"/>
              </a:spcBef>
              <a:buNone/>
            </a:pPr>
            <a:r>
              <a:rPr lang="en-GB" sz="1700" i="1" dirty="0">
                <a:solidFill>
                  <a:schemeClr val="accent2">
                    <a:lumMod val="75000"/>
                  </a:schemeClr>
                </a:solidFill>
              </a:rPr>
              <a:t>• the need for schools and colleges to be part of discussions with statutory safeguarding partners.</a:t>
            </a:r>
            <a:endParaRPr lang="en-GB" sz="1700" i="1" dirty="0">
              <a:solidFill>
                <a:schemeClr val="accent2">
                  <a:lumMod val="75000"/>
                </a:schemeClr>
              </a:solidFill>
              <a:latin typeface="Arial" panose="020B0604020202020204" pitchFamily="34" charset="0"/>
              <a:cs typeface="Arial" panose="020B0604020202020204" pitchFamily="34" charset="0"/>
            </a:endParaRPr>
          </a:p>
          <a:p>
            <a:pPr marL="0" indent="0">
              <a:spcBef>
                <a:spcPts val="0"/>
              </a:spcBef>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10</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6421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71E9-D41B-4230-BA6F-B050A344D7C2}"/>
              </a:ext>
            </a:extLst>
          </p:cNvPr>
          <p:cNvSpPr>
            <a:spLocks noGrp="1"/>
          </p:cNvSpPr>
          <p:nvPr>
            <p:ph type="title"/>
          </p:nvPr>
        </p:nvSpPr>
        <p:spPr>
          <a:xfrm>
            <a:off x="457200" y="205978"/>
            <a:ext cx="8229600" cy="493564"/>
          </a:xfrm>
        </p:spPr>
        <p:txBody>
          <a:bodyPr>
            <a:normAutofit/>
          </a:bodyPr>
          <a:lstStyle/>
          <a:p>
            <a:pPr algn="ctr"/>
            <a:r>
              <a:rPr lang="en-GB" dirty="0">
                <a:latin typeface="Arial" panose="020B0604020202020204" pitchFamily="34" charset="0"/>
                <a:cs typeface="Arial" panose="020B0604020202020204" pitchFamily="34" charset="0"/>
              </a:rPr>
              <a:t>Child on Child Abuse</a:t>
            </a:r>
          </a:p>
        </p:txBody>
      </p:sp>
      <p:sp>
        <p:nvSpPr>
          <p:cNvPr id="3" name="Content Placeholder 2">
            <a:extLst>
              <a:ext uri="{FF2B5EF4-FFF2-40B4-BE49-F238E27FC236}">
                <a16:creationId xmlns:a16="http://schemas.microsoft.com/office/drawing/2014/main" id="{6DF4883E-4EC2-47AE-B058-DDBEE13B33C6}"/>
              </a:ext>
            </a:extLst>
          </p:cNvPr>
          <p:cNvSpPr>
            <a:spLocks noGrp="1"/>
          </p:cNvSpPr>
          <p:nvPr>
            <p:ph idx="1"/>
          </p:nvPr>
        </p:nvSpPr>
        <p:spPr>
          <a:xfrm>
            <a:off x="457200" y="843558"/>
            <a:ext cx="8229600" cy="3528392"/>
          </a:xfrm>
        </p:spPr>
        <p:txBody>
          <a:bodyPr>
            <a:normAutofit lnSpcReduction="10000"/>
          </a:bodyPr>
          <a:lstStyle/>
          <a:p>
            <a:r>
              <a:rPr lang="en-GB" sz="1700" dirty="0"/>
              <a:t>It is essential that all staff understand the importance of challenging inappropriate behaviours between children, many of which are listed below, that are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a:t>
            </a:r>
          </a:p>
          <a:p>
            <a:pPr marL="0" indent="0">
              <a:buNone/>
            </a:pPr>
            <a:r>
              <a:rPr lang="en-GB" sz="1700" b="1" dirty="0">
                <a:latin typeface="Arial" panose="020B0604020202020204" pitchFamily="34" charset="0"/>
                <a:cs typeface="Arial" panose="020B0604020202020204" pitchFamily="34" charset="0"/>
              </a:rPr>
              <a:t>Children who identify as LGBT+ </a:t>
            </a:r>
          </a:p>
          <a:p>
            <a:r>
              <a:rPr lang="en-GB" sz="1600" dirty="0"/>
              <a:t>The fact that a child or a young person may be LGBT is not in itself an inherent risk factor for harm. However, children who are LGBT can be targeted by other children. In some cases, a child who is perceived by other children to be LGBT (whether they are or not) can be just as vulnerable as children who identify as LGBT. (</a:t>
            </a:r>
            <a:r>
              <a:rPr lang="en-GB" sz="1600" dirty="0" err="1"/>
              <a:t>KCSiE</a:t>
            </a:r>
            <a:r>
              <a:rPr lang="en-GB" sz="1600" dirty="0"/>
              <a:t> 2022, P49, Para 202)</a:t>
            </a:r>
          </a:p>
        </p:txBody>
      </p:sp>
      <p:sp>
        <p:nvSpPr>
          <p:cNvPr id="4" name="Slide Number Placeholder 3">
            <a:extLst>
              <a:ext uri="{FF2B5EF4-FFF2-40B4-BE49-F238E27FC236}">
                <a16:creationId xmlns:a16="http://schemas.microsoft.com/office/drawing/2014/main" id="{06A055FA-5451-424B-B92D-4D4738C35AD5}"/>
              </a:ext>
            </a:extLst>
          </p:cNvPr>
          <p:cNvSpPr>
            <a:spLocks noGrp="1"/>
          </p:cNvSpPr>
          <p:nvPr>
            <p:ph type="sldNum" sz="quarter" idx="4"/>
          </p:nvPr>
        </p:nvSpPr>
        <p:spPr/>
        <p:txBody>
          <a:bodyPr/>
          <a:lstStyle/>
          <a:p>
            <a:r>
              <a:rPr lang="en-GB"/>
              <a:t>PAGE </a:t>
            </a:r>
            <a:fld id="{45A89BE1-5792-4ACB-BF4C-7FAB88C6C5B7}" type="slidenum">
              <a:rPr lang="en-GB" smtClean="0"/>
              <a:pPr/>
              <a:t>11</a:t>
            </a:fld>
            <a:endParaRPr lang="en-GB" dirty="0"/>
          </a:p>
        </p:txBody>
      </p:sp>
    </p:spTree>
    <p:extLst>
      <p:ext uri="{BB962C8B-B14F-4D97-AF65-F5344CB8AC3E}">
        <p14:creationId xmlns:p14="http://schemas.microsoft.com/office/powerpoint/2010/main" val="247586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FBEC-ECEA-4427-92E5-BCE43AC170DD}"/>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Domestic Abuse – changes to KCSIE 2022</a:t>
            </a:r>
          </a:p>
        </p:txBody>
      </p:sp>
      <p:sp>
        <p:nvSpPr>
          <p:cNvPr id="3" name="Content Placeholder 2">
            <a:extLst>
              <a:ext uri="{FF2B5EF4-FFF2-40B4-BE49-F238E27FC236}">
                <a16:creationId xmlns:a16="http://schemas.microsoft.com/office/drawing/2014/main" id="{23422CC2-F64E-473A-9D36-0367317B5A12}"/>
              </a:ext>
            </a:extLst>
          </p:cNvPr>
          <p:cNvSpPr>
            <a:spLocks noGrp="1"/>
          </p:cNvSpPr>
          <p:nvPr>
            <p:ph idx="1"/>
          </p:nvPr>
        </p:nvSpPr>
        <p:spPr>
          <a:xfrm>
            <a:off x="457200" y="843558"/>
            <a:ext cx="8229600" cy="3610064"/>
          </a:xfrm>
        </p:spPr>
        <p:txBody>
          <a:bodyPr>
            <a:normAutofit/>
          </a:bodyPr>
          <a:lstStyle/>
          <a:p>
            <a:pPr marL="0" indent="0">
              <a:buNone/>
            </a:pPr>
            <a:r>
              <a:rPr lang="en-GB" sz="1700" i="1" dirty="0">
                <a:solidFill>
                  <a:schemeClr val="accent2">
                    <a:lumMod val="75000"/>
                  </a:schemeClr>
                </a:solidFill>
                <a:latin typeface="Arial" panose="020B0604020202020204" pitchFamily="34" charset="0"/>
                <a:cs typeface="Arial" panose="020B0604020202020204" pitchFamily="34" charset="0"/>
              </a:rPr>
              <a:t>Domestic abuse has been added to the list of safeguarding issues that all staff should be aware of. It is important to recognise that this…</a:t>
            </a:r>
          </a:p>
          <a:p>
            <a:pPr marL="0" indent="0">
              <a:buNone/>
            </a:pPr>
            <a:endParaRPr lang="en-GB" sz="1600" i="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can be psychological, physical, sexual, financial, or emotional </a:t>
            </a:r>
          </a:p>
          <a:p>
            <a:r>
              <a:rPr lang="en-GB" sz="1600" dirty="0">
                <a:latin typeface="Arial" panose="020B0604020202020204" pitchFamily="34" charset="0"/>
                <a:cs typeface="Arial" panose="020B0604020202020204" pitchFamily="34" charset="0"/>
              </a:rPr>
              <a:t>can impact on children through seeing, hearing or experiencing the effects of </a:t>
            </a:r>
          </a:p>
          <a:p>
            <a:r>
              <a:rPr lang="en-GB" sz="1600" dirty="0">
                <a:latin typeface="Arial" panose="020B0604020202020204" pitchFamily="34" charset="0"/>
                <a:cs typeface="Arial" panose="020B0604020202020204" pitchFamily="34" charset="0"/>
              </a:rPr>
              <a:t>domestic abuse and/or experiencing it through their own intimate relationships (teenage relationship abuse). </a:t>
            </a:r>
          </a:p>
          <a:p>
            <a:r>
              <a:rPr lang="en-GB" sz="1600" dirty="0">
                <a:latin typeface="Arial" panose="020B0604020202020204" pitchFamily="34" charset="0"/>
                <a:cs typeface="Arial" panose="020B0604020202020204" pitchFamily="34" charset="0"/>
              </a:rPr>
              <a:t>Domestic abuse can encompass a wide range of behaviours and may be a single incident or a pattern of incidents. </a:t>
            </a:r>
          </a:p>
          <a:p>
            <a:r>
              <a:rPr lang="en-GB" sz="1600" dirty="0">
                <a:latin typeface="Arial" panose="020B0604020202020204" pitchFamily="34" charset="0"/>
                <a:cs typeface="Arial" panose="020B0604020202020204" pitchFamily="34" charset="0"/>
              </a:rPr>
              <a:t>All of which can have a detrimental and long-term impact on their health, well-being, development, and ability to learn. </a:t>
            </a:r>
          </a:p>
          <a:p>
            <a:pPr marL="0" indent="0">
              <a:buNone/>
            </a:pPr>
            <a:endParaRPr lang="en-GB" sz="1300" dirty="0">
              <a:latin typeface="+mj-lt"/>
            </a:endParaRPr>
          </a:p>
          <a:p>
            <a:endParaRPr lang="en-GB" sz="1100"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B58B7548-BFDE-4727-BC0F-8E9CA9500B0B}"/>
              </a:ext>
            </a:extLst>
          </p:cNvPr>
          <p:cNvSpPr>
            <a:spLocks noGrp="1"/>
          </p:cNvSpPr>
          <p:nvPr>
            <p:ph type="sldNum" sz="quarter" idx="4"/>
          </p:nvPr>
        </p:nvSpPr>
        <p:spPr/>
        <p:txBody>
          <a:bodyPr/>
          <a:lstStyle/>
          <a:p>
            <a:r>
              <a:rPr lang="en-GB"/>
              <a:t>PAGE </a:t>
            </a:r>
            <a:fld id="{45A89BE1-5792-4ACB-BF4C-7FAB88C6C5B7}" type="slidenum">
              <a:rPr lang="en-GB" smtClean="0"/>
              <a:pPr/>
              <a:t>12</a:t>
            </a:fld>
            <a:endParaRPr lang="en-GB" dirty="0"/>
          </a:p>
        </p:txBody>
      </p:sp>
    </p:spTree>
    <p:extLst>
      <p:ext uri="{BB962C8B-B14F-4D97-AF65-F5344CB8AC3E}">
        <p14:creationId xmlns:p14="http://schemas.microsoft.com/office/powerpoint/2010/main" val="96283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Content Placeholder 2">
            <a:extLst>
              <a:ext uri="{FF2B5EF4-FFF2-40B4-BE49-F238E27FC236}">
                <a16:creationId xmlns:a16="http://schemas.microsoft.com/office/drawing/2014/main" id="{44826B2F-B165-1514-320F-EEBE1DEB3977}"/>
              </a:ext>
            </a:extLst>
          </p:cNvPr>
          <p:cNvSpPr>
            <a:spLocks noGrp="1"/>
          </p:cNvSpPr>
          <p:nvPr>
            <p:ph sz="half" idx="2"/>
          </p:nvPr>
        </p:nvSpPr>
        <p:spPr>
          <a:xfrm>
            <a:off x="4703618" y="951570"/>
            <a:ext cx="3983182" cy="3394472"/>
          </a:xfrm>
        </p:spPr>
        <p:txBody>
          <a:bodyPr>
            <a:normAutofit/>
          </a:bodyPr>
          <a:lstStyle/>
          <a:p>
            <a:pPr>
              <a:lnSpc>
                <a:spcPct val="90000"/>
              </a:lnSpc>
            </a:pPr>
            <a:r>
              <a:rPr lang="en-GB" sz="1600" dirty="0">
                <a:latin typeface="Arial" panose="020B0604020202020204" pitchFamily="34" charset="0"/>
                <a:cs typeface="Arial" panose="020B0604020202020204" pitchFamily="34" charset="0"/>
              </a:rPr>
              <a:t>Domestic violence is a crime. We are committed to preventing domestic abuse, improving the support and protection for victims and their children, and bringing domestic abusers to justice.</a:t>
            </a:r>
          </a:p>
          <a:p>
            <a:pPr>
              <a:lnSpc>
                <a:spcPct val="90000"/>
              </a:lnSpc>
            </a:pPr>
            <a:r>
              <a:rPr lang="en-GB" sz="1600" dirty="0">
                <a:latin typeface="Arial" panose="020B0604020202020204" pitchFamily="34" charset="0"/>
                <a:cs typeface="Arial" panose="020B0604020202020204" pitchFamily="34" charset="0"/>
              </a:rPr>
              <a:t>In doing so, we will ensure that women, their children and families are liberated from fear, insecurity and harm, and can lead the safe, happy, healthy and fulfilling lives that they deserve. </a:t>
            </a:r>
          </a:p>
          <a:p>
            <a:pPr marL="0" indent="0">
              <a:lnSpc>
                <a:spcPct val="90000"/>
              </a:lnSpc>
              <a:buNone/>
            </a:pPr>
            <a:r>
              <a:rPr lang="en-GB" sz="1400" b="1" dirty="0"/>
              <a:t>Councillor Paulette Hamilton Chair of Birmingham Health and Wellbeing Board Cabinet Member for Health and Social Care</a:t>
            </a:r>
            <a:endParaRPr lang="en-US" sz="1400" b="1" dirty="0"/>
          </a:p>
        </p:txBody>
      </p:sp>
      <p:sp>
        <p:nvSpPr>
          <p:cNvPr id="2" name="Title 1">
            <a:extLst>
              <a:ext uri="{FF2B5EF4-FFF2-40B4-BE49-F238E27FC236}">
                <a16:creationId xmlns:a16="http://schemas.microsoft.com/office/drawing/2014/main" id="{097A244D-03D3-49FC-B998-4A6CD394AFDE}"/>
              </a:ext>
            </a:extLst>
          </p:cNvPr>
          <p:cNvSpPr>
            <a:spLocks noGrp="1"/>
          </p:cNvSpPr>
          <p:nvPr>
            <p:ph type="title"/>
          </p:nvPr>
        </p:nvSpPr>
        <p:spPr>
          <a:xfrm>
            <a:off x="457200" y="205978"/>
            <a:ext cx="8229600" cy="745592"/>
          </a:xfrm>
        </p:spPr>
        <p:txBody>
          <a:bodyPr anchor="ctr">
            <a:normAutofit/>
          </a:bodyPr>
          <a:lstStyle/>
          <a:p>
            <a:r>
              <a:rPr lang="en-GB" dirty="0">
                <a:latin typeface="Arial" panose="020B0604020202020204" pitchFamily="34" charset="0"/>
                <a:cs typeface="Arial" panose="020B0604020202020204" pitchFamily="34" charset="0"/>
              </a:rPr>
              <a:t>Birmingham Domestic Abuse Prevention Strategy</a:t>
            </a:r>
          </a:p>
        </p:txBody>
      </p:sp>
      <p:sp>
        <p:nvSpPr>
          <p:cNvPr id="4" name="Slide Number Placeholder 3">
            <a:extLst>
              <a:ext uri="{FF2B5EF4-FFF2-40B4-BE49-F238E27FC236}">
                <a16:creationId xmlns:a16="http://schemas.microsoft.com/office/drawing/2014/main" id="{6F63B1D5-CC77-4437-AC37-AF707337CF60}"/>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13</a:t>
            </a:fld>
            <a:endParaRPr lang="en-GB"/>
          </a:p>
        </p:txBody>
      </p:sp>
      <p:pic>
        <p:nvPicPr>
          <p:cNvPr id="10" name="Content Placeholder 9" descr="A picture containing text, person, tree, outdoor&#10;&#10;Description automatically generated">
            <a:extLst>
              <a:ext uri="{FF2B5EF4-FFF2-40B4-BE49-F238E27FC236}">
                <a16:creationId xmlns:a16="http://schemas.microsoft.com/office/drawing/2014/main" id="{3673B31D-EAA6-4238-A9C9-CA837CD89CD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0850" y="1059582"/>
            <a:ext cx="3983038" cy="2692871"/>
          </a:xfrm>
        </p:spPr>
      </p:pic>
    </p:spTree>
    <p:extLst>
      <p:ext uri="{BB962C8B-B14F-4D97-AF65-F5344CB8AC3E}">
        <p14:creationId xmlns:p14="http://schemas.microsoft.com/office/powerpoint/2010/main" val="21904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F846-6865-463F-843D-A355C9438FAF}"/>
              </a:ext>
            </a:extLst>
          </p:cNvPr>
          <p:cNvSpPr>
            <a:spLocks noGrp="1"/>
          </p:cNvSpPr>
          <p:nvPr>
            <p:ph type="title"/>
          </p:nvPr>
        </p:nvSpPr>
        <p:spPr>
          <a:xfrm>
            <a:off x="394391" y="387491"/>
            <a:ext cx="8229600" cy="374396"/>
          </a:xfrm>
        </p:spPr>
        <p:txBody>
          <a:bodyPr>
            <a:normAutofit fontScale="90000"/>
          </a:bodyPr>
          <a:lstStyle/>
          <a:p>
            <a:pPr algn="ctr"/>
            <a:r>
              <a:rPr lang="en-GB" sz="2700" dirty="0">
                <a:latin typeface="Arial" panose="020B0604020202020204" pitchFamily="34" charset="0"/>
                <a:cs typeface="Arial" panose="020B0604020202020204" pitchFamily="34" charset="0"/>
              </a:rPr>
              <a:t>Disclosures</a:t>
            </a:r>
            <a:r>
              <a:rPr kumimoji="0" lang="en-GB"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dirty="0"/>
          </a:p>
        </p:txBody>
      </p:sp>
      <p:sp>
        <p:nvSpPr>
          <p:cNvPr id="3" name="Content Placeholder 2">
            <a:extLst>
              <a:ext uri="{FF2B5EF4-FFF2-40B4-BE49-F238E27FC236}">
                <a16:creationId xmlns:a16="http://schemas.microsoft.com/office/drawing/2014/main" id="{F04CF0D4-BB22-4E32-BA62-8AAB93B3D5BE}"/>
              </a:ext>
            </a:extLst>
          </p:cNvPr>
          <p:cNvSpPr>
            <a:spLocks noGrp="1"/>
          </p:cNvSpPr>
          <p:nvPr>
            <p:ph idx="1"/>
          </p:nvPr>
        </p:nvSpPr>
        <p:spPr>
          <a:xfrm>
            <a:off x="971600" y="987574"/>
            <a:ext cx="6696744" cy="3168352"/>
          </a:xfrm>
        </p:spPr>
        <p:txBody>
          <a:bodyPr>
            <a:normAutofit fontScale="92500" lnSpcReduction="20000"/>
          </a:bodyPr>
          <a:lstStyle/>
          <a:p>
            <a:pPr marL="0" lvl="0" indent="0">
              <a:buNone/>
              <a:defRPr/>
            </a:pPr>
            <a:r>
              <a:rPr lang="en-GB" sz="1700" b="1" dirty="0">
                <a:solidFill>
                  <a:prstClr val="black"/>
                </a:solidFill>
                <a:latin typeface="Arial" panose="020B0604020202020204" pitchFamily="34" charset="0"/>
                <a:cs typeface="Arial" panose="020B0604020202020204" pitchFamily="34" charset="0"/>
              </a:rPr>
              <a:t>Children may not feel ready, or know how to tell someone what they are experiencing:</a:t>
            </a:r>
            <a:br>
              <a:rPr lang="en-GB" sz="1700" b="1" dirty="0"/>
            </a:br>
            <a:endParaRPr kumimoji="0" lang="en-GB" sz="1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They may feel it is their fault</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They will get into trouble</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Nobody will believe them</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Nobody can stop it</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Things will get worse</a:t>
            </a:r>
          </a:p>
          <a:p>
            <a:pPr algn="l">
              <a:buFont typeface="Arial" panose="020B0604020202020204" pitchFamily="34" charset="0"/>
              <a:buChar char="•"/>
            </a:pPr>
            <a:r>
              <a:rPr lang="en-GB" sz="1700" dirty="0">
                <a:solidFill>
                  <a:srgbClr val="000000"/>
                </a:solidFill>
                <a:latin typeface="Arial" panose="020B0604020202020204" pitchFamily="34" charset="0"/>
                <a:cs typeface="Arial" panose="020B0604020202020204" pitchFamily="34" charset="0"/>
              </a:rPr>
              <a:t>P</a:t>
            </a:r>
            <a:r>
              <a:rPr lang="en-GB" sz="1700" b="0" i="0" dirty="0">
                <a:solidFill>
                  <a:srgbClr val="000000"/>
                </a:solidFill>
                <a:effectLst/>
                <a:latin typeface="Arial" panose="020B0604020202020204" pitchFamily="34" charset="0"/>
                <a:cs typeface="Arial" panose="020B0604020202020204" pitchFamily="34" charset="0"/>
              </a:rPr>
              <a:t>eople they love will be hurt if they tell</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They told before and nobody listened</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They will be taken into care</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They believe that this is what happens in families</a:t>
            </a:r>
          </a:p>
          <a:p>
            <a:pPr algn="l">
              <a:buFont typeface="Arial" panose="020B0604020202020204" pitchFamily="34" charset="0"/>
              <a:buChar char="•"/>
            </a:pPr>
            <a:r>
              <a:rPr lang="en-GB" sz="1700" b="0" i="0" dirty="0">
                <a:solidFill>
                  <a:srgbClr val="000000"/>
                </a:solidFill>
                <a:effectLst/>
                <a:latin typeface="Arial" panose="020B0604020202020204" pitchFamily="34" charset="0"/>
                <a:cs typeface="Arial" panose="020B0604020202020204" pitchFamily="34" charset="0"/>
              </a:rPr>
              <a:t>They feel ashamed</a:t>
            </a:r>
          </a:p>
          <a:p>
            <a:endParaRPr lang="en-GB" dirty="0"/>
          </a:p>
        </p:txBody>
      </p:sp>
      <p:sp>
        <p:nvSpPr>
          <p:cNvPr id="4" name="Slide Number Placeholder 3">
            <a:extLst>
              <a:ext uri="{FF2B5EF4-FFF2-40B4-BE49-F238E27FC236}">
                <a16:creationId xmlns:a16="http://schemas.microsoft.com/office/drawing/2014/main" id="{2A6672D4-ECD3-4984-B388-D003E149B7F4}"/>
              </a:ext>
            </a:extLst>
          </p:cNvPr>
          <p:cNvSpPr>
            <a:spLocks noGrp="1"/>
          </p:cNvSpPr>
          <p:nvPr>
            <p:ph type="sldNum" sz="quarter" idx="4"/>
          </p:nvPr>
        </p:nvSpPr>
        <p:spPr/>
        <p:txBody>
          <a:bodyPr/>
          <a:lstStyle/>
          <a:p>
            <a:r>
              <a:rPr lang="en-GB"/>
              <a:t>PAGE </a:t>
            </a:r>
            <a:fld id="{45A89BE1-5792-4ACB-BF4C-7FAB88C6C5B7}" type="slidenum">
              <a:rPr lang="en-GB" smtClean="0"/>
              <a:pPr/>
              <a:t>14</a:t>
            </a:fld>
            <a:endParaRPr lang="en-GB" dirty="0"/>
          </a:p>
        </p:txBody>
      </p:sp>
    </p:spTree>
    <p:extLst>
      <p:ext uri="{BB962C8B-B14F-4D97-AF65-F5344CB8AC3E}">
        <p14:creationId xmlns:p14="http://schemas.microsoft.com/office/powerpoint/2010/main" val="25844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V Strategy">
            <a:extLst>
              <a:ext uri="{FF2B5EF4-FFF2-40B4-BE49-F238E27FC236}">
                <a16:creationId xmlns:a16="http://schemas.microsoft.com/office/drawing/2014/main" id="{B75C7E08-C95C-4BBB-831C-61887AB520D2}"/>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5808" y="1024442"/>
            <a:ext cx="3540128" cy="2798185"/>
          </a:xfrm>
          <a:prstGeom prst="rect">
            <a:avLst/>
          </a:prstGeom>
          <a:noFill/>
        </p:spPr>
      </p:pic>
      <p:sp>
        <p:nvSpPr>
          <p:cNvPr id="3" name="Content Placeholder 2">
            <a:extLst>
              <a:ext uri="{FF2B5EF4-FFF2-40B4-BE49-F238E27FC236}">
                <a16:creationId xmlns:a16="http://schemas.microsoft.com/office/drawing/2014/main" id="{6C462DC4-2F63-4671-A5DE-D2D08F84665D}"/>
              </a:ext>
            </a:extLst>
          </p:cNvPr>
          <p:cNvSpPr>
            <a:spLocks noGrp="1"/>
          </p:cNvSpPr>
          <p:nvPr>
            <p:ph sz="half" idx="2"/>
          </p:nvPr>
        </p:nvSpPr>
        <p:spPr>
          <a:xfrm>
            <a:off x="4211960" y="578774"/>
            <a:ext cx="4271214" cy="3689523"/>
          </a:xfrm>
        </p:spPr>
        <p:txBody>
          <a:bodyPr>
            <a:normAutofit fontScale="92500" lnSpcReduction="20000"/>
          </a:bodyPr>
          <a:lstStyle/>
          <a:p>
            <a:pPr marL="0" indent="0">
              <a:lnSpc>
                <a:spcPct val="90000"/>
              </a:lnSpc>
              <a:buNone/>
            </a:pPr>
            <a:r>
              <a:rPr lang="en-GB" sz="1600" b="1" dirty="0">
                <a:latin typeface="Arial" panose="020B0604020202020204" pitchFamily="34" charset="0"/>
                <a:cs typeface="Arial" panose="020B0604020202020204" pitchFamily="34" charset="0"/>
              </a:rPr>
              <a:t>As part of the city wide response to domestic abuse and prevention strategy, Birmingham Schools must:</a:t>
            </a:r>
          </a:p>
          <a:p>
            <a:pPr marL="0" indent="0">
              <a:lnSpc>
                <a:spcPct val="90000"/>
              </a:lnSpc>
              <a:buNone/>
            </a:pPr>
            <a:endParaRPr lang="en-GB" sz="1300" b="1" dirty="0"/>
          </a:p>
          <a:p>
            <a:pPr>
              <a:lnSpc>
                <a:spcPct val="90000"/>
              </a:lnSpc>
              <a:buFont typeface="Arial" panose="020B0604020202020204" pitchFamily="34" charset="0"/>
              <a:buChar char="•"/>
            </a:pPr>
            <a:r>
              <a:rPr lang="en-GB" sz="1500" b="0" i="0" dirty="0">
                <a:effectLst/>
                <a:latin typeface="Arial" panose="020B0604020202020204" pitchFamily="34" charset="0"/>
                <a:cs typeface="Arial" panose="020B0604020202020204" pitchFamily="34" charset="0"/>
              </a:rPr>
              <a:t>Complete the Operation Encompass online training from Virtual College Online Key Adult Training. </a:t>
            </a:r>
          </a:p>
          <a:p>
            <a:pPr>
              <a:lnSpc>
                <a:spcPct val="90000"/>
              </a:lnSpc>
              <a:buFont typeface="Arial" panose="020B0604020202020204" pitchFamily="34" charset="0"/>
              <a:buChar char="•"/>
            </a:pPr>
            <a:endParaRPr lang="en-GB" sz="1500" b="0" i="0" dirty="0">
              <a:effectLst/>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500" dirty="0">
                <a:latin typeface="Arial" panose="020B0604020202020204" pitchFamily="34" charset="0"/>
                <a:cs typeface="Arial" panose="020B0604020202020204" pitchFamily="34" charset="0"/>
              </a:rPr>
              <a:t>K</a:t>
            </a:r>
            <a:r>
              <a:rPr lang="en-GB" sz="1500" b="0" i="0" dirty="0">
                <a:effectLst/>
                <a:latin typeface="Arial" panose="020B0604020202020204" pitchFamily="34" charset="0"/>
                <a:cs typeface="Arial" panose="020B0604020202020204" pitchFamily="34" charset="0"/>
              </a:rPr>
              <a:t>ey adults to monitor </a:t>
            </a:r>
            <a:r>
              <a:rPr lang="en-GB" sz="1500" dirty="0">
                <a:latin typeface="Arial" panose="020B0604020202020204" pitchFamily="34" charset="0"/>
                <a:cs typeface="Arial" panose="020B0604020202020204" pitchFamily="34" charset="0"/>
              </a:rPr>
              <a:t>a notifications portal where information is shared in respect of incidents of domestic violence and abuse.</a:t>
            </a:r>
          </a:p>
          <a:p>
            <a:pPr>
              <a:lnSpc>
                <a:spcPct val="90000"/>
              </a:lnSpc>
              <a:buFont typeface="Arial" panose="020B0604020202020204" pitchFamily="34" charset="0"/>
              <a:buChar char="•"/>
            </a:pPr>
            <a:endParaRPr lang="en-GB" sz="1500" b="0" i="0" dirty="0">
              <a:effectLst/>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500" b="0" i="0" dirty="0">
                <a:effectLst/>
                <a:latin typeface="Arial" panose="020B0604020202020204" pitchFamily="34" charset="0"/>
                <a:cs typeface="Arial" panose="020B0604020202020204" pitchFamily="34" charset="0"/>
              </a:rPr>
              <a:t>Complete the actions listed in the school’s Operation Encompass Action Plan. (available on the Education Safeguarding Website)</a:t>
            </a:r>
          </a:p>
          <a:p>
            <a:pPr>
              <a:lnSpc>
                <a:spcPct val="90000"/>
              </a:lnSpc>
              <a:buFont typeface="Arial" panose="020B0604020202020204" pitchFamily="34" charset="0"/>
              <a:buChar char="•"/>
            </a:pPr>
            <a:endParaRPr lang="en-GB" sz="1500" b="0" i="0" dirty="0">
              <a:effectLst/>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500" dirty="0">
                <a:latin typeface="Arial" panose="020B0604020202020204" pitchFamily="34" charset="0"/>
                <a:cs typeface="Arial" panose="020B0604020202020204" pitchFamily="34" charset="0"/>
              </a:rPr>
              <a:t>Follow up with discrete monitoring of child and family by DSLs and key staff.</a:t>
            </a:r>
          </a:p>
          <a:p>
            <a:pPr>
              <a:lnSpc>
                <a:spcPct val="90000"/>
              </a:lnSpc>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500" b="0" i="0" dirty="0">
                <a:effectLst/>
                <a:latin typeface="Arial" panose="020B0604020202020204" pitchFamily="34" charset="0"/>
                <a:cs typeface="Arial" panose="020B0604020202020204" pitchFamily="34" charset="0"/>
              </a:rPr>
              <a:t>Subsequent referrals to be made where appropriate.</a:t>
            </a:r>
          </a:p>
        </p:txBody>
      </p:sp>
      <p:sp>
        <p:nvSpPr>
          <p:cNvPr id="2" name="Title 1">
            <a:extLst>
              <a:ext uri="{FF2B5EF4-FFF2-40B4-BE49-F238E27FC236}">
                <a16:creationId xmlns:a16="http://schemas.microsoft.com/office/drawing/2014/main" id="{C5F69518-3720-4CA5-BB32-60D0C30E261D}"/>
              </a:ext>
            </a:extLst>
          </p:cNvPr>
          <p:cNvSpPr>
            <a:spLocks noGrp="1"/>
          </p:cNvSpPr>
          <p:nvPr>
            <p:ph type="title"/>
          </p:nvPr>
        </p:nvSpPr>
        <p:spPr>
          <a:xfrm>
            <a:off x="457200" y="205978"/>
            <a:ext cx="8229600" cy="277540"/>
          </a:xfrm>
        </p:spPr>
        <p:txBody>
          <a:bodyPr anchor="ctr">
            <a:normAutofit fontScale="90000"/>
          </a:bodyPr>
          <a:lstStyle/>
          <a:p>
            <a:r>
              <a:rPr lang="en-GB" dirty="0">
                <a:latin typeface="Arial" panose="020B0604020202020204" pitchFamily="34" charset="0"/>
                <a:cs typeface="Arial" panose="020B0604020202020204" pitchFamily="34" charset="0"/>
              </a:rPr>
              <a:t>Operation Encompass</a:t>
            </a:r>
          </a:p>
        </p:txBody>
      </p:sp>
      <p:sp>
        <p:nvSpPr>
          <p:cNvPr id="4" name="Slide Number Placeholder 3">
            <a:extLst>
              <a:ext uri="{FF2B5EF4-FFF2-40B4-BE49-F238E27FC236}">
                <a16:creationId xmlns:a16="http://schemas.microsoft.com/office/drawing/2014/main" id="{7D59047A-2CEF-45AD-82AB-8449AA6A0A09}"/>
              </a:ext>
            </a:extLst>
          </p:cNvPr>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15</a:t>
            </a:fld>
            <a:endParaRPr lang="en-GB"/>
          </a:p>
        </p:txBody>
      </p:sp>
    </p:spTree>
    <p:extLst>
      <p:ext uri="{BB962C8B-B14F-4D97-AF65-F5344CB8AC3E}">
        <p14:creationId xmlns:p14="http://schemas.microsoft.com/office/powerpoint/2010/main" val="378151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4499992" y="226906"/>
            <a:ext cx="4272022" cy="4073036"/>
          </a:xfrm>
        </p:spPr>
        <p:txBody>
          <a:bodyPr>
            <a:noAutofit/>
          </a:bodyPr>
          <a:lstStyle/>
          <a:p>
            <a:pPr marL="0" indent="0">
              <a:lnSpc>
                <a:spcPct val="90000"/>
              </a:lnSpc>
              <a:buNone/>
            </a:pPr>
            <a:r>
              <a:rPr lang="en-GB" sz="1700" dirty="0">
                <a:latin typeface="Arial" panose="020B0604020202020204" pitchFamily="34" charset="0"/>
                <a:cs typeface="Arial" panose="020B0604020202020204" pitchFamily="34" charset="0"/>
              </a:rPr>
              <a:t>All staff should be aware of indicators, which may signal that children are at risk from, or are involved with serious violent crime. These may include:</a:t>
            </a:r>
          </a:p>
          <a:p>
            <a:pPr>
              <a:lnSpc>
                <a:spcPct val="90000"/>
              </a:lnSpc>
            </a:pPr>
            <a:endParaRPr lang="en-GB" sz="800" dirty="0">
              <a:latin typeface="Arial" panose="020B0604020202020204" pitchFamily="34" charset="0"/>
              <a:cs typeface="Arial" panose="020B0604020202020204" pitchFamily="34" charset="0"/>
            </a:endParaRPr>
          </a:p>
          <a:p>
            <a:pPr lvl="1">
              <a:lnSpc>
                <a:spcPct val="90000"/>
              </a:lnSpc>
              <a:spcBef>
                <a:spcPts val="0"/>
              </a:spcBef>
            </a:pPr>
            <a:r>
              <a:rPr lang="en-GB" sz="1400" b="1" dirty="0">
                <a:solidFill>
                  <a:schemeClr val="accent2">
                    <a:lumMod val="75000"/>
                  </a:schemeClr>
                </a:solidFill>
                <a:latin typeface="Arial" panose="020B0604020202020204" pitchFamily="34" charset="0"/>
                <a:cs typeface="Arial" panose="020B0604020202020204" pitchFamily="34" charset="0"/>
              </a:rPr>
              <a:t>increased absence from school</a:t>
            </a:r>
          </a:p>
          <a:p>
            <a:pPr lvl="1">
              <a:lnSpc>
                <a:spcPct val="90000"/>
              </a:lnSpc>
              <a:spcBef>
                <a:spcPts val="0"/>
              </a:spcBef>
            </a:pPr>
            <a:r>
              <a:rPr lang="en-GB" sz="1400" b="1" dirty="0">
                <a:solidFill>
                  <a:schemeClr val="accent2">
                    <a:lumMod val="75000"/>
                  </a:schemeClr>
                </a:solidFill>
                <a:latin typeface="Arial" panose="020B0604020202020204" pitchFamily="34" charset="0"/>
                <a:cs typeface="Arial" panose="020B0604020202020204" pitchFamily="34" charset="0"/>
              </a:rPr>
              <a:t>a change in friendships or relationships with older individuals or groups</a:t>
            </a:r>
          </a:p>
          <a:p>
            <a:pPr lvl="1">
              <a:lnSpc>
                <a:spcPct val="90000"/>
              </a:lnSpc>
              <a:spcBef>
                <a:spcPts val="0"/>
              </a:spcBef>
            </a:pPr>
            <a:r>
              <a:rPr lang="en-GB" sz="1400" b="1" dirty="0">
                <a:solidFill>
                  <a:schemeClr val="accent2">
                    <a:lumMod val="75000"/>
                  </a:schemeClr>
                </a:solidFill>
                <a:latin typeface="Arial" panose="020B0604020202020204" pitchFamily="34" charset="0"/>
                <a:cs typeface="Arial" panose="020B0604020202020204" pitchFamily="34" charset="0"/>
              </a:rPr>
              <a:t>a significant decline in performance</a:t>
            </a:r>
          </a:p>
          <a:p>
            <a:pPr lvl="1">
              <a:lnSpc>
                <a:spcPct val="90000"/>
              </a:lnSpc>
              <a:spcBef>
                <a:spcPts val="0"/>
              </a:spcBef>
            </a:pPr>
            <a:r>
              <a:rPr lang="en-GB" sz="1400" b="1" dirty="0">
                <a:solidFill>
                  <a:schemeClr val="accent2">
                    <a:lumMod val="75000"/>
                  </a:schemeClr>
                </a:solidFill>
                <a:latin typeface="Arial" panose="020B0604020202020204" pitchFamily="34" charset="0"/>
                <a:cs typeface="Arial" panose="020B0604020202020204" pitchFamily="34" charset="0"/>
              </a:rPr>
              <a:t>signs of self-harm or a significant change in well-being</a:t>
            </a:r>
          </a:p>
          <a:p>
            <a:pPr lvl="1">
              <a:lnSpc>
                <a:spcPct val="90000"/>
              </a:lnSpc>
              <a:spcBef>
                <a:spcPts val="0"/>
              </a:spcBef>
            </a:pPr>
            <a:r>
              <a:rPr lang="en-GB" sz="1400" b="1" dirty="0">
                <a:solidFill>
                  <a:schemeClr val="accent2">
                    <a:lumMod val="75000"/>
                  </a:schemeClr>
                </a:solidFill>
                <a:latin typeface="Arial" panose="020B0604020202020204" pitchFamily="34" charset="0"/>
                <a:cs typeface="Arial" panose="020B0604020202020204" pitchFamily="34" charset="0"/>
              </a:rPr>
              <a:t>signs of assault or unexplained injuries </a:t>
            </a:r>
          </a:p>
          <a:p>
            <a:pPr lvl="1">
              <a:lnSpc>
                <a:spcPct val="90000"/>
              </a:lnSpc>
              <a:spcBef>
                <a:spcPts val="0"/>
              </a:spcBef>
            </a:pPr>
            <a:r>
              <a:rPr lang="en-GB" sz="1400" b="1" dirty="0">
                <a:solidFill>
                  <a:schemeClr val="accent2">
                    <a:lumMod val="75000"/>
                  </a:schemeClr>
                </a:solidFill>
                <a:latin typeface="Arial" panose="020B0604020202020204" pitchFamily="34" charset="0"/>
                <a:cs typeface="Arial" panose="020B0604020202020204" pitchFamily="34" charset="0"/>
              </a:rPr>
              <a:t>unexplained gifts or new possessions </a:t>
            </a:r>
          </a:p>
          <a:p>
            <a:pPr lvl="1">
              <a:lnSpc>
                <a:spcPct val="90000"/>
              </a:lnSpc>
              <a:spcBef>
                <a:spcPts val="0"/>
              </a:spcBef>
            </a:pPr>
            <a:endParaRPr lang="en-GB" sz="800" dirty="0">
              <a:solidFill>
                <a:schemeClr val="accent2">
                  <a:lumMod val="75000"/>
                </a:schemeClr>
              </a:solidFill>
              <a:latin typeface="Arial" panose="020B0604020202020204" pitchFamily="34" charset="0"/>
              <a:cs typeface="Arial" panose="020B0604020202020204" pitchFamily="34" charset="0"/>
            </a:endParaRPr>
          </a:p>
          <a:p>
            <a:pPr lvl="1">
              <a:lnSpc>
                <a:spcPct val="90000"/>
              </a:lnSpc>
              <a:spcBef>
                <a:spcPts val="0"/>
              </a:spcBef>
            </a:pPr>
            <a:endParaRPr lang="en-GB" sz="800" dirty="0">
              <a:solidFill>
                <a:schemeClr val="accent2">
                  <a:lumMod val="75000"/>
                </a:schemeClr>
              </a:solidFill>
              <a:latin typeface="Arial" panose="020B0604020202020204" pitchFamily="34" charset="0"/>
              <a:cs typeface="Arial" panose="020B0604020202020204" pitchFamily="34" charset="0"/>
            </a:endParaRPr>
          </a:p>
          <a:p>
            <a:pPr marL="0" indent="0">
              <a:lnSpc>
                <a:spcPct val="90000"/>
              </a:lnSpc>
              <a:spcBef>
                <a:spcPts val="0"/>
              </a:spcBef>
              <a:buNone/>
            </a:pPr>
            <a:r>
              <a:rPr lang="en-GB" sz="1700" dirty="0">
                <a:latin typeface="Arial" panose="020B0604020202020204" pitchFamily="34" charset="0"/>
                <a:cs typeface="Arial" panose="020B0604020202020204" pitchFamily="34" charset="0"/>
              </a:rPr>
              <a:t>All staff should be aware of the associated risks and understand the measures in place to manage these. </a:t>
            </a:r>
          </a:p>
          <a:p>
            <a:pPr marL="0" indent="0">
              <a:lnSpc>
                <a:spcPct val="90000"/>
              </a:lnSpc>
              <a:spcBef>
                <a:spcPts val="0"/>
              </a:spcBef>
              <a:buNone/>
            </a:pPr>
            <a:endParaRPr lang="en-GB" sz="1400" dirty="0">
              <a:latin typeface="Arial" panose="020B0604020202020204" pitchFamily="34" charset="0"/>
              <a:cs typeface="Arial" panose="020B0604020202020204" pitchFamily="34" charset="0"/>
            </a:endParaRPr>
          </a:p>
        </p:txBody>
      </p:sp>
      <p:sp>
        <p:nvSpPr>
          <p:cNvPr id="8" name="Title 7"/>
          <p:cNvSpPr>
            <a:spLocks noGrp="1"/>
          </p:cNvSpPr>
          <p:nvPr>
            <p:ph type="title"/>
          </p:nvPr>
        </p:nvSpPr>
        <p:spPr>
          <a:xfrm>
            <a:off x="457200" y="205978"/>
            <a:ext cx="4114800" cy="745592"/>
          </a:xfrm>
        </p:spPr>
        <p:txBody>
          <a:bodyPr anchor="ctr">
            <a:normAutofit/>
          </a:bodyPr>
          <a:lstStyle/>
          <a:p>
            <a:r>
              <a:rPr lang="en-GB" dirty="0">
                <a:latin typeface="Arial" panose="020B0604020202020204" pitchFamily="34" charset="0"/>
                <a:cs typeface="Arial" panose="020B0604020202020204" pitchFamily="34" charset="0"/>
              </a:rPr>
              <a:t>Serious Violence</a:t>
            </a:r>
          </a:p>
        </p:txBody>
      </p:sp>
      <p:sp>
        <p:nvSpPr>
          <p:cNvPr id="4" name="Slide Number Placeholder 3"/>
          <p:cNvSpPr>
            <a:spLocks noGrp="1"/>
          </p:cNvSpPr>
          <p:nvPr>
            <p:ph type="sldNum" sz="quarter" idx="4"/>
          </p:nvPr>
        </p:nvSpPr>
        <p:spPr>
          <a:xfrm>
            <a:off x="377863" y="4836189"/>
            <a:ext cx="2133600" cy="273844"/>
          </a:xfrm>
        </p:spPr>
        <p:txBody>
          <a:bodyPr anchor="ctr">
            <a:normAutofit/>
          </a:bodyPr>
          <a:lstStyle/>
          <a:p>
            <a:pPr>
              <a:spcAft>
                <a:spcPts val="600"/>
              </a:spcAft>
            </a:pPr>
            <a:r>
              <a:rPr lang="en-GB"/>
              <a:t>PAGE </a:t>
            </a:r>
            <a:fld id="{45A89BE1-5792-4ACB-BF4C-7FAB88C6C5B7}" type="slidenum">
              <a:rPr lang="en-GB" smtClean="0"/>
              <a:pPr>
                <a:spcAft>
                  <a:spcPts val="600"/>
                </a:spcAft>
              </a:pPr>
              <a:t>16</a:t>
            </a:fld>
            <a:endParaRPr lang="en-GB"/>
          </a:p>
        </p:txBody>
      </p:sp>
      <p:sp>
        <p:nvSpPr>
          <p:cNvPr id="2" name="TextBox 1">
            <a:extLst>
              <a:ext uri="{FF2B5EF4-FFF2-40B4-BE49-F238E27FC236}">
                <a16:creationId xmlns:a16="http://schemas.microsoft.com/office/drawing/2014/main" id="{2853FF3E-1666-48BF-86E0-830E888F8FFC}"/>
              </a:ext>
            </a:extLst>
          </p:cNvPr>
          <p:cNvSpPr txBox="1"/>
          <p:nvPr/>
        </p:nvSpPr>
        <p:spPr>
          <a:xfrm>
            <a:off x="491142" y="3164905"/>
            <a:ext cx="3754760" cy="757130"/>
          </a:xfrm>
          <a:prstGeom prst="rect">
            <a:avLst/>
          </a:prstGeom>
          <a:noFill/>
        </p:spPr>
        <p:txBody>
          <a:bodyPr wrap="square" rtlCol="0">
            <a:spAutoFit/>
          </a:bodyPr>
          <a:lstStyle/>
          <a:p>
            <a:pPr marL="0" indent="0">
              <a:lnSpc>
                <a:spcPct val="90000"/>
              </a:lnSpc>
              <a:spcBef>
                <a:spcPts val="0"/>
              </a:spcBef>
              <a:buNone/>
            </a:pPr>
            <a:r>
              <a:rPr lang="en-GB" sz="1200" b="1" dirty="0">
                <a:latin typeface="Arial" panose="020B0604020202020204" pitchFamily="34" charset="0"/>
                <a:cs typeface="Arial" panose="020B0604020202020204" pitchFamily="34" charset="0"/>
              </a:rPr>
              <a:t>For further advice see :– </a:t>
            </a:r>
          </a:p>
          <a:p>
            <a:pPr marL="0" indent="0">
              <a:lnSpc>
                <a:spcPct val="90000"/>
              </a:lnSpc>
              <a:spcBef>
                <a:spcPts val="0"/>
              </a:spcBef>
              <a:buNone/>
            </a:pPr>
            <a:r>
              <a:rPr lang="en-GB" sz="1200" b="1"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Preventing youth violence and gang involvement </a:t>
            </a:r>
            <a:r>
              <a:rPr lang="en-GB" sz="1200" b="1" dirty="0">
                <a:latin typeface="Arial" panose="020B0604020202020204" pitchFamily="34" charset="0"/>
                <a:cs typeface="Arial" panose="020B0604020202020204" pitchFamily="34" charset="0"/>
              </a:rPr>
              <a:t>and </a:t>
            </a:r>
            <a:r>
              <a:rPr lang="en-GB" sz="12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Criminal exploitation of children and vulnerable adults: county lines</a:t>
            </a:r>
            <a:endParaRPr lang="en-GB" sz="12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D0CB489-248F-466A-AAAC-9850C1CCB7BF}"/>
              </a:ext>
            </a:extLst>
          </p:cNvPr>
          <p:cNvPicPr/>
          <p:nvPr/>
        </p:nvPicPr>
        <p:blipFill>
          <a:blip r:embed="rId4">
            <a:extLst>
              <a:ext uri="{28A0092B-C50C-407E-A947-70E740481C1C}">
                <a14:useLocalDpi xmlns:a14="http://schemas.microsoft.com/office/drawing/2010/main" val="0"/>
              </a:ext>
            </a:extLst>
          </a:blip>
          <a:stretch>
            <a:fillRect/>
          </a:stretch>
        </p:blipFill>
        <p:spPr>
          <a:xfrm>
            <a:off x="611559" y="1268297"/>
            <a:ext cx="3024337" cy="1303454"/>
          </a:xfrm>
          <a:prstGeom prst="rect">
            <a:avLst/>
          </a:prstGeom>
        </p:spPr>
      </p:pic>
    </p:spTree>
    <p:extLst>
      <p:ext uri="{BB962C8B-B14F-4D97-AF65-F5344CB8AC3E}">
        <p14:creationId xmlns:p14="http://schemas.microsoft.com/office/powerpoint/2010/main" val="250407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19FF-49D3-46E7-81AB-756BA0CB6BA6}"/>
              </a:ext>
            </a:extLst>
          </p:cNvPr>
          <p:cNvSpPr>
            <a:spLocks noGrp="1"/>
          </p:cNvSpPr>
          <p:nvPr>
            <p:ph type="title"/>
          </p:nvPr>
        </p:nvSpPr>
        <p:spPr>
          <a:xfrm>
            <a:off x="611560" y="112791"/>
            <a:ext cx="8229600" cy="745592"/>
          </a:xfrm>
        </p:spPr>
        <p:txBody>
          <a:bodyPr/>
          <a:lstStyle/>
          <a:p>
            <a:pPr algn="ctr"/>
            <a:r>
              <a:rPr lang="en-GB" dirty="0">
                <a:latin typeface="Arial" panose="020B0604020202020204" pitchFamily="34" charset="0"/>
                <a:cs typeface="Arial" panose="020B0604020202020204" pitchFamily="34" charset="0"/>
              </a:rPr>
              <a:t>Child Criminal and Sexual Exploitation</a:t>
            </a:r>
          </a:p>
        </p:txBody>
      </p:sp>
      <p:sp>
        <p:nvSpPr>
          <p:cNvPr id="3" name="Content Placeholder 2">
            <a:extLst>
              <a:ext uri="{FF2B5EF4-FFF2-40B4-BE49-F238E27FC236}">
                <a16:creationId xmlns:a16="http://schemas.microsoft.com/office/drawing/2014/main" id="{67B245B6-CACA-45FE-AA6C-05DE37EA7133}"/>
              </a:ext>
            </a:extLst>
          </p:cNvPr>
          <p:cNvSpPr>
            <a:spLocks noGrp="1"/>
          </p:cNvSpPr>
          <p:nvPr>
            <p:ph idx="1"/>
          </p:nvPr>
        </p:nvSpPr>
        <p:spPr>
          <a:xfrm>
            <a:off x="3779912" y="908316"/>
            <a:ext cx="4680519" cy="3319618"/>
          </a:xfrm>
        </p:spPr>
        <p:txBody>
          <a:bodyPr>
            <a:normAutofit fontScale="55000" lnSpcReduction="20000"/>
          </a:bodyPr>
          <a:lstStyle/>
          <a:p>
            <a:pPr marL="0" indent="0">
              <a:buNone/>
            </a:pPr>
            <a:r>
              <a:rPr lang="en-GB" sz="2700" dirty="0">
                <a:latin typeface="Arial" panose="020B0604020202020204" pitchFamily="34" charset="0"/>
                <a:cs typeface="Arial" panose="020B0604020202020204" pitchFamily="34" charset="0"/>
              </a:rPr>
              <a:t>Both </a:t>
            </a:r>
            <a:r>
              <a:rPr lang="en-GB" sz="2700" b="1" dirty="0">
                <a:latin typeface="Arial" panose="020B0604020202020204" pitchFamily="34" charset="0"/>
                <a:cs typeface="Arial" panose="020B0604020202020204" pitchFamily="34" charset="0"/>
              </a:rPr>
              <a:t>CCE</a:t>
            </a:r>
            <a:r>
              <a:rPr lang="en-GB" sz="2700" dirty="0">
                <a:latin typeface="Arial" panose="020B0604020202020204" pitchFamily="34" charset="0"/>
                <a:cs typeface="Arial" panose="020B0604020202020204" pitchFamily="34" charset="0"/>
              </a:rPr>
              <a:t> and </a:t>
            </a:r>
            <a:r>
              <a:rPr lang="en-GB" sz="2700" b="1" dirty="0">
                <a:latin typeface="Arial" panose="020B0604020202020204" pitchFamily="34" charset="0"/>
                <a:cs typeface="Arial" panose="020B0604020202020204" pitchFamily="34" charset="0"/>
              </a:rPr>
              <a:t>CSE</a:t>
            </a:r>
            <a:r>
              <a:rPr lang="en-GB" sz="2700" dirty="0">
                <a:latin typeface="Arial" panose="020B0604020202020204" pitchFamily="34" charset="0"/>
                <a:cs typeface="Arial" panose="020B0604020202020204" pitchFamily="34" charset="0"/>
              </a:rPr>
              <a:t> are forms of abuse that occur where an individual or group takes advantage of an</a:t>
            </a:r>
          </a:p>
          <a:p>
            <a:pPr marL="0" indent="0">
              <a:buNone/>
            </a:pPr>
            <a:r>
              <a:rPr lang="en-GB" sz="2900" dirty="0">
                <a:latin typeface="Arial" panose="020B0604020202020204" pitchFamily="34" charset="0"/>
                <a:cs typeface="Arial" panose="020B0604020202020204" pitchFamily="34" charset="0"/>
              </a:rPr>
              <a:t> …</a:t>
            </a:r>
            <a:r>
              <a:rPr lang="en-GB" sz="2900" i="1" dirty="0">
                <a:solidFill>
                  <a:schemeClr val="accent2">
                    <a:lumMod val="75000"/>
                  </a:schemeClr>
                </a:solidFill>
                <a:latin typeface="Arial" panose="020B0604020202020204" pitchFamily="34" charset="0"/>
                <a:cs typeface="Arial" panose="020B0604020202020204" pitchFamily="34" charset="0"/>
              </a:rPr>
              <a:t>imbalance in power to coerce, manipulate or deceive a child into taking part in sexual or criminal activity, in exchange for something the victim needs or wants, and/or for the financial advantage or increased status of the perpetrator </a:t>
            </a:r>
            <a:r>
              <a:rPr lang="en-GB" sz="2900" dirty="0">
                <a:solidFill>
                  <a:schemeClr val="accent2">
                    <a:lumMod val="75000"/>
                  </a:schemeClr>
                </a:solidFill>
                <a:latin typeface="Arial" panose="020B0604020202020204" pitchFamily="34" charset="0"/>
                <a:cs typeface="Arial" panose="020B0604020202020204" pitchFamily="34" charset="0"/>
              </a:rPr>
              <a:t>or… </a:t>
            </a:r>
            <a:r>
              <a:rPr lang="en-GB" sz="3100" dirty="0">
                <a:latin typeface="Arial" panose="020B0604020202020204" pitchFamily="34" charset="0"/>
                <a:cs typeface="Arial" panose="020B0604020202020204" pitchFamily="34" charset="0"/>
              </a:rPr>
              <a:t>facilitator and/or through violence or the threat of violence</a:t>
            </a:r>
            <a:r>
              <a:rPr lang="en-GB" sz="29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p>
          <a:p>
            <a:pPr marL="0" indent="0">
              <a:buNone/>
            </a:pPr>
            <a:endParaRPr lang="en-GB" dirty="0"/>
          </a:p>
          <a:p>
            <a:pPr marL="0" indent="0">
              <a:buNone/>
            </a:pPr>
            <a:endParaRPr lang="en-GB" dirty="0"/>
          </a:p>
          <a:p>
            <a:pPr marL="0" indent="0">
              <a:buNone/>
            </a:pPr>
            <a:r>
              <a:rPr lang="en-GB" sz="3100" b="1" dirty="0">
                <a:latin typeface="Arial" panose="020B0604020202020204" pitchFamily="34" charset="0"/>
                <a:cs typeface="Arial" panose="020B0604020202020204" pitchFamily="34" charset="0"/>
              </a:rPr>
              <a:t>CCE</a:t>
            </a:r>
            <a:r>
              <a:rPr lang="en-GB" sz="3100" dirty="0">
                <a:latin typeface="Arial" panose="020B0604020202020204" pitchFamily="34" charset="0"/>
                <a:cs typeface="Arial" panose="020B0604020202020204" pitchFamily="34" charset="0"/>
              </a:rPr>
              <a:t> and </a:t>
            </a:r>
            <a:r>
              <a:rPr lang="en-GB" sz="3100" b="1" dirty="0">
                <a:latin typeface="Arial" panose="020B0604020202020204" pitchFamily="34" charset="0"/>
                <a:cs typeface="Arial" panose="020B0604020202020204" pitchFamily="34" charset="0"/>
              </a:rPr>
              <a:t>CSE</a:t>
            </a:r>
            <a:r>
              <a:rPr lang="en-GB" sz="3100" dirty="0">
                <a:latin typeface="Arial" panose="020B0604020202020204" pitchFamily="34" charset="0"/>
                <a:cs typeface="Arial" panose="020B0604020202020204" pitchFamily="34" charset="0"/>
              </a:rPr>
              <a:t> can affect children, both male and female and can include children who have been moved (commonly referred to as trafficking) for the purpose of exploitation.</a:t>
            </a:r>
          </a:p>
        </p:txBody>
      </p:sp>
      <p:sp>
        <p:nvSpPr>
          <p:cNvPr id="4" name="Slide Number Placeholder 3">
            <a:extLst>
              <a:ext uri="{FF2B5EF4-FFF2-40B4-BE49-F238E27FC236}">
                <a16:creationId xmlns:a16="http://schemas.microsoft.com/office/drawing/2014/main" id="{89FBE641-208D-4DBA-B67F-F87FDC6BEBD2}"/>
              </a:ext>
            </a:extLst>
          </p:cNvPr>
          <p:cNvSpPr>
            <a:spLocks noGrp="1"/>
          </p:cNvSpPr>
          <p:nvPr>
            <p:ph type="sldNum" sz="quarter" idx="4"/>
          </p:nvPr>
        </p:nvSpPr>
        <p:spPr/>
        <p:txBody>
          <a:bodyPr/>
          <a:lstStyle/>
          <a:p>
            <a:r>
              <a:rPr lang="en-GB"/>
              <a:t>PAGE </a:t>
            </a:r>
            <a:fld id="{45A89BE1-5792-4ACB-BF4C-7FAB88C6C5B7}" type="slidenum">
              <a:rPr lang="en-GB" smtClean="0"/>
              <a:pPr/>
              <a:t>17</a:t>
            </a:fld>
            <a:endParaRPr lang="en-GB" dirty="0"/>
          </a:p>
        </p:txBody>
      </p:sp>
      <p:pic>
        <p:nvPicPr>
          <p:cNvPr id="7" name="Picture 6" descr="Text, timeline&#10;&#10;Description automatically generated">
            <a:extLst>
              <a:ext uri="{FF2B5EF4-FFF2-40B4-BE49-F238E27FC236}">
                <a16:creationId xmlns:a16="http://schemas.microsoft.com/office/drawing/2014/main" id="{DFE64636-12E9-4D6A-863F-BFE3BCC1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08316"/>
            <a:ext cx="2952328" cy="3319618"/>
          </a:xfrm>
          <a:prstGeom prst="rect">
            <a:avLst/>
          </a:prstGeom>
        </p:spPr>
      </p:pic>
    </p:spTree>
    <p:extLst>
      <p:ext uri="{BB962C8B-B14F-4D97-AF65-F5344CB8AC3E}">
        <p14:creationId xmlns:p14="http://schemas.microsoft.com/office/powerpoint/2010/main" val="209089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79DD2-DC73-432F-A3E8-0D72044D068A}"/>
              </a:ext>
            </a:extLst>
          </p:cNvPr>
          <p:cNvSpPr>
            <a:spLocks noGrp="1"/>
          </p:cNvSpPr>
          <p:nvPr>
            <p:ph type="sldNum" sz="quarter" idx="4"/>
          </p:nvPr>
        </p:nvSpPr>
        <p:spPr/>
        <p:txBody>
          <a:bodyPr/>
          <a:lstStyle/>
          <a:p>
            <a:r>
              <a:rPr lang="en-GB"/>
              <a:t>PAGE </a:t>
            </a:r>
            <a:fld id="{45A89BE1-5792-4ACB-BF4C-7FAB88C6C5B7}" type="slidenum">
              <a:rPr lang="en-GB" smtClean="0"/>
              <a:pPr/>
              <a:t>18</a:t>
            </a:fld>
            <a:endParaRPr lang="en-GB" dirty="0"/>
          </a:p>
        </p:txBody>
      </p:sp>
      <p:pic>
        <p:nvPicPr>
          <p:cNvPr id="4" name="Picture 3" descr="A picture containing text, outdoor&#10;&#10;Description automatically generated">
            <a:extLst>
              <a:ext uri="{FF2B5EF4-FFF2-40B4-BE49-F238E27FC236}">
                <a16:creationId xmlns:a16="http://schemas.microsoft.com/office/drawing/2014/main" id="{2AFC4ACF-B7E1-42EB-95CC-4954AEC3C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419622"/>
            <a:ext cx="6480720" cy="2558248"/>
          </a:xfrm>
          <a:prstGeom prst="rect">
            <a:avLst/>
          </a:prstGeom>
        </p:spPr>
      </p:pic>
      <p:sp>
        <p:nvSpPr>
          <p:cNvPr id="5" name="TextBox 4">
            <a:extLst>
              <a:ext uri="{FF2B5EF4-FFF2-40B4-BE49-F238E27FC236}">
                <a16:creationId xmlns:a16="http://schemas.microsoft.com/office/drawing/2014/main" id="{76E8181D-E9E6-4C0C-B5F0-7462EAF9B367}"/>
              </a:ext>
            </a:extLst>
          </p:cNvPr>
          <p:cNvSpPr txBox="1"/>
          <p:nvPr/>
        </p:nvSpPr>
        <p:spPr>
          <a:xfrm>
            <a:off x="755576" y="339502"/>
            <a:ext cx="7704856"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Child Criminal Exploitation and County Lines.  </a:t>
            </a:r>
          </a:p>
          <a:p>
            <a:pPr algn="ctr"/>
            <a:r>
              <a:rPr lang="en-GB" sz="2400" b="1" dirty="0">
                <a:latin typeface="Arial" panose="020B0604020202020204" pitchFamily="34" charset="0"/>
                <a:cs typeface="Arial" panose="020B0604020202020204" pitchFamily="34" charset="0"/>
              </a:rPr>
              <a:t>Know the signs!</a:t>
            </a:r>
          </a:p>
        </p:txBody>
      </p:sp>
    </p:spTree>
    <p:extLst>
      <p:ext uri="{BB962C8B-B14F-4D97-AF65-F5344CB8AC3E}">
        <p14:creationId xmlns:p14="http://schemas.microsoft.com/office/powerpoint/2010/main" val="139078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79749A-F955-4E4F-9753-D63F3498BA99}"/>
              </a:ext>
            </a:extLst>
          </p:cNvPr>
          <p:cNvSpPr>
            <a:spLocks noGrp="1"/>
          </p:cNvSpPr>
          <p:nvPr>
            <p:ph type="sldNum" sz="quarter" idx="4"/>
          </p:nvPr>
        </p:nvSpPr>
        <p:spPr/>
        <p:txBody>
          <a:bodyPr/>
          <a:lstStyle/>
          <a:p>
            <a:r>
              <a:rPr lang="en-GB"/>
              <a:t>PAGE </a:t>
            </a:r>
            <a:fld id="{45A89BE1-5792-4ACB-BF4C-7FAB88C6C5B7}" type="slidenum">
              <a:rPr lang="en-GB" smtClean="0"/>
              <a:pPr/>
              <a:t>19</a:t>
            </a:fld>
            <a:endParaRPr lang="en-GB" dirty="0"/>
          </a:p>
        </p:txBody>
      </p:sp>
      <p:sp>
        <p:nvSpPr>
          <p:cNvPr id="4" name="TextBox 3">
            <a:extLst>
              <a:ext uri="{FF2B5EF4-FFF2-40B4-BE49-F238E27FC236}">
                <a16:creationId xmlns:a16="http://schemas.microsoft.com/office/drawing/2014/main" id="{022B626C-52B0-4A80-B33A-CADFB1318AD6}"/>
              </a:ext>
            </a:extLst>
          </p:cNvPr>
          <p:cNvSpPr txBox="1"/>
          <p:nvPr/>
        </p:nvSpPr>
        <p:spPr>
          <a:xfrm>
            <a:off x="521582" y="744660"/>
            <a:ext cx="8064896" cy="2308324"/>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rPr>
              <a:t>It is important to note that the experience of girls who are criminally exploited can be very different to that of boys.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indicators may not be the same, however professionals should be aware that girls are at risk of criminal exploitation too. </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It is also important to note that both boys and girls being criminally exploited may be at higher risk of sexual exploitation</a:t>
            </a:r>
          </a:p>
        </p:txBody>
      </p:sp>
      <p:pic>
        <p:nvPicPr>
          <p:cNvPr id="1026" name="Picture 2" descr="See the source image">
            <a:extLst>
              <a:ext uri="{FF2B5EF4-FFF2-40B4-BE49-F238E27FC236}">
                <a16:creationId xmlns:a16="http://schemas.microsoft.com/office/drawing/2014/main" id="{829B3C39-5832-4C4C-ABF5-DBF0B2EFB5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4030" y="3497892"/>
            <a:ext cx="1558086" cy="759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269FAA05-249D-4E94-A94D-EF5095986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612" y="3320083"/>
            <a:ext cx="1640249" cy="9785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6CAF6B9C-6218-4F41-AF23-57E17C4B7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813" y="3332618"/>
            <a:ext cx="2051713" cy="9422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9F63614-E815-4BA8-84FE-8FD2AE2917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428590"/>
            <a:ext cx="1599814" cy="86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4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A069D-A8EC-482A-A818-56B8D769C7B7}"/>
              </a:ext>
            </a:extLst>
          </p:cNvPr>
          <p:cNvSpPr>
            <a:spLocks noGrp="1"/>
          </p:cNvSpPr>
          <p:nvPr>
            <p:ph type="title"/>
          </p:nvPr>
        </p:nvSpPr>
        <p:spPr>
          <a:xfrm>
            <a:off x="377863" y="1563638"/>
            <a:ext cx="8229600" cy="745592"/>
          </a:xfrm>
        </p:spPr>
        <p:txBody>
          <a:bodyPr>
            <a:noAutofit/>
          </a:bodyPr>
          <a:lstStyle/>
          <a:p>
            <a:pPr algn="ctr"/>
            <a:r>
              <a:rPr lang="en-GB" dirty="0">
                <a:latin typeface="Arial" panose="020B0604020202020204" pitchFamily="34" charset="0"/>
                <a:cs typeface="Arial" panose="020B0604020202020204" pitchFamily="34" charset="0"/>
              </a:rPr>
              <a:t>Part 1</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Safeguarding Information for ALL Staff</a:t>
            </a:r>
          </a:p>
        </p:txBody>
      </p:sp>
      <p:sp>
        <p:nvSpPr>
          <p:cNvPr id="3" name="Slide Number Placeholder 2">
            <a:extLst>
              <a:ext uri="{FF2B5EF4-FFF2-40B4-BE49-F238E27FC236}">
                <a16:creationId xmlns:a16="http://schemas.microsoft.com/office/drawing/2014/main" id="{AC87CC2D-6B40-4C3A-9BBD-723115300284}"/>
              </a:ext>
            </a:extLst>
          </p:cNvPr>
          <p:cNvSpPr>
            <a:spLocks noGrp="1"/>
          </p:cNvSpPr>
          <p:nvPr>
            <p:ph type="sldNum" sz="quarter" idx="4"/>
          </p:nvPr>
        </p:nvSpPr>
        <p:spPr/>
        <p:txBody>
          <a:bodyPr/>
          <a:lstStyle/>
          <a:p>
            <a:r>
              <a:rPr lang="en-GB"/>
              <a:t>PAGE </a:t>
            </a:r>
            <a:fld id="{45A89BE1-5792-4ACB-BF4C-7FAB88C6C5B7}" type="slidenum">
              <a:rPr lang="en-GB" smtClean="0"/>
              <a:pPr/>
              <a:t>2</a:t>
            </a:fld>
            <a:endParaRPr lang="en-GB" dirty="0"/>
          </a:p>
        </p:txBody>
      </p:sp>
    </p:spTree>
    <p:extLst>
      <p:ext uri="{BB962C8B-B14F-4D97-AF65-F5344CB8AC3E}">
        <p14:creationId xmlns:p14="http://schemas.microsoft.com/office/powerpoint/2010/main" val="411839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9D9B-FE0F-4939-ACB5-F2D708757755}"/>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Online Safety</a:t>
            </a:r>
          </a:p>
        </p:txBody>
      </p:sp>
      <p:sp>
        <p:nvSpPr>
          <p:cNvPr id="3" name="Content Placeholder 2">
            <a:extLst>
              <a:ext uri="{FF2B5EF4-FFF2-40B4-BE49-F238E27FC236}">
                <a16:creationId xmlns:a16="http://schemas.microsoft.com/office/drawing/2014/main" id="{162DB236-3C3B-4606-A3A3-00C2E8C9F3CF}"/>
              </a:ext>
            </a:extLst>
          </p:cNvPr>
          <p:cNvSpPr>
            <a:spLocks noGrp="1"/>
          </p:cNvSpPr>
          <p:nvPr>
            <p:ph idx="1"/>
          </p:nvPr>
        </p:nvSpPr>
        <p:spPr/>
        <p:txBody>
          <a:bodyPr>
            <a:normAutofit lnSpcReduction="10000"/>
          </a:bodyPr>
          <a:lstStyle/>
          <a:p>
            <a:pPr marL="0" indent="0">
              <a:buNone/>
            </a:pPr>
            <a:r>
              <a:rPr lang="en-GB" sz="1600" dirty="0"/>
              <a:t>All staff should be aware of the dangers young people face online. </a:t>
            </a:r>
          </a:p>
          <a:p>
            <a:pPr marL="0" indent="0">
              <a:buNone/>
            </a:pPr>
            <a:r>
              <a:rPr lang="en-GB" sz="1600" b="1" dirty="0"/>
              <a:t>Risks include:</a:t>
            </a:r>
          </a:p>
          <a:p>
            <a:pPr marL="0" indent="0">
              <a:buNone/>
            </a:pPr>
            <a:endParaRPr lang="en-GB" sz="1600" b="1" dirty="0"/>
          </a:p>
          <a:p>
            <a:r>
              <a:rPr lang="en-GB" sz="1600" dirty="0"/>
              <a:t>Criminal and Sexual Exploitation</a:t>
            </a:r>
          </a:p>
          <a:p>
            <a:endParaRPr lang="en-GB" sz="800" dirty="0"/>
          </a:p>
          <a:p>
            <a:r>
              <a:rPr lang="en-GB" sz="1600" dirty="0"/>
              <a:t>Online child on child abuse</a:t>
            </a:r>
          </a:p>
          <a:p>
            <a:endParaRPr lang="en-GB" sz="800" dirty="0"/>
          </a:p>
          <a:p>
            <a:r>
              <a:rPr lang="en-GB" sz="1600" dirty="0"/>
              <a:t>Exposure to inappropriate adult content.</a:t>
            </a:r>
          </a:p>
          <a:p>
            <a:endParaRPr lang="en-GB" sz="800" dirty="0"/>
          </a:p>
          <a:p>
            <a:r>
              <a:rPr lang="en-GB" sz="1600" dirty="0"/>
              <a:t>Online grooming</a:t>
            </a:r>
          </a:p>
          <a:p>
            <a:endParaRPr lang="en-GB" sz="800" dirty="0"/>
          </a:p>
          <a:p>
            <a:r>
              <a:rPr lang="en-GB" sz="1600" dirty="0">
                <a:latin typeface="Arial" panose="020B0604020202020204" pitchFamily="34" charset="0"/>
                <a:cs typeface="Arial" panose="020B0604020202020204" pitchFamily="34" charset="0"/>
              </a:rPr>
              <a:t>Radicalisation</a:t>
            </a:r>
          </a:p>
          <a:p>
            <a:endParaRPr lang="en-GB" sz="8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Sexting, up-skirting and sharing of indecent images.</a:t>
            </a:r>
          </a:p>
          <a:p>
            <a:endParaRPr lang="en-GB" dirty="0"/>
          </a:p>
        </p:txBody>
      </p:sp>
      <p:sp>
        <p:nvSpPr>
          <p:cNvPr id="4" name="Slide Number Placeholder 3">
            <a:extLst>
              <a:ext uri="{FF2B5EF4-FFF2-40B4-BE49-F238E27FC236}">
                <a16:creationId xmlns:a16="http://schemas.microsoft.com/office/drawing/2014/main" id="{65E55765-8DA7-45F9-833D-6457AA060A76}"/>
              </a:ext>
            </a:extLst>
          </p:cNvPr>
          <p:cNvSpPr>
            <a:spLocks noGrp="1"/>
          </p:cNvSpPr>
          <p:nvPr>
            <p:ph type="sldNum" sz="quarter" idx="4"/>
          </p:nvPr>
        </p:nvSpPr>
        <p:spPr/>
        <p:txBody>
          <a:bodyPr/>
          <a:lstStyle/>
          <a:p>
            <a:r>
              <a:rPr lang="en-GB"/>
              <a:t>PAGE </a:t>
            </a:r>
            <a:fld id="{45A89BE1-5792-4ACB-BF4C-7FAB88C6C5B7}" type="slidenum">
              <a:rPr lang="en-GB" smtClean="0"/>
              <a:pPr/>
              <a:t>20</a:t>
            </a:fld>
            <a:endParaRPr lang="en-GB" dirty="0"/>
          </a:p>
        </p:txBody>
      </p:sp>
    </p:spTree>
    <p:extLst>
      <p:ext uri="{BB962C8B-B14F-4D97-AF65-F5344CB8AC3E}">
        <p14:creationId xmlns:p14="http://schemas.microsoft.com/office/powerpoint/2010/main" val="36548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A0EC-CDD2-492B-BC34-00ACCFFCDF16}"/>
              </a:ext>
            </a:extLst>
          </p:cNvPr>
          <p:cNvSpPr>
            <a:spLocks noGrp="1"/>
          </p:cNvSpPr>
          <p:nvPr>
            <p:ph type="title"/>
          </p:nvPr>
        </p:nvSpPr>
        <p:spPr/>
        <p:txBody>
          <a:bodyPr>
            <a:normAutofit fontScale="90000"/>
          </a:bodyPr>
          <a:lstStyle/>
          <a:p>
            <a:pPr algn="ctr"/>
            <a:r>
              <a:rPr lang="en-GB" dirty="0"/>
              <a:t>Consensual and non-consensual sharing of indecent images as part of child on child abuse.</a:t>
            </a:r>
          </a:p>
        </p:txBody>
      </p:sp>
      <p:sp>
        <p:nvSpPr>
          <p:cNvPr id="3" name="Content Placeholder 2">
            <a:extLst>
              <a:ext uri="{FF2B5EF4-FFF2-40B4-BE49-F238E27FC236}">
                <a16:creationId xmlns:a16="http://schemas.microsoft.com/office/drawing/2014/main" id="{B042F3A6-2B61-4D7A-A07E-C2D67D52E9CE}"/>
              </a:ext>
            </a:extLst>
          </p:cNvPr>
          <p:cNvSpPr>
            <a:spLocks noGrp="1"/>
          </p:cNvSpPr>
          <p:nvPr>
            <p:ph idx="1"/>
          </p:nvPr>
        </p:nvSpPr>
        <p:spPr/>
        <p:txBody>
          <a:bodyPr/>
          <a:lstStyle/>
          <a:p>
            <a:endParaRPr lang="en-GB" sz="1800" i="1" dirty="0">
              <a:effectLst/>
              <a:latin typeface="+mj-lt"/>
              <a:ea typeface="Calibri" panose="020F0502020204030204" pitchFamily="34" charset="0"/>
            </a:endParaRPr>
          </a:p>
          <a:p>
            <a:endParaRPr lang="en-GB" sz="1800" i="1" dirty="0">
              <a:latin typeface="+mj-lt"/>
              <a:ea typeface="Calibri" panose="020F0502020204030204" pitchFamily="34" charset="0"/>
            </a:endParaRPr>
          </a:p>
          <a:p>
            <a:pPr marL="0" indent="0">
              <a:buNone/>
            </a:pPr>
            <a:r>
              <a:rPr lang="en-GB" sz="1500" i="1" dirty="0">
                <a:effectLst/>
                <a:latin typeface="Arial" panose="020B0604020202020204" pitchFamily="34" charset="0"/>
                <a:ea typeface="Calibri" panose="020F0502020204030204" pitchFamily="34" charset="0"/>
                <a:cs typeface="Arial" panose="020B0604020202020204" pitchFamily="34" charset="0"/>
              </a:rPr>
              <a:t>‘consensual and non-consensual sharing of nude and semi-nude images and/or videos41 (also known as sexting or youth produced sexual imagery): the policy should include the school or college’s approach to it. The Department provides </a:t>
            </a:r>
            <a:r>
              <a:rPr lang="en-GB" sz="1500" b="1" i="1" dirty="0">
                <a:effectLst/>
                <a:latin typeface="Arial" panose="020B0604020202020204" pitchFamily="34" charset="0"/>
                <a:ea typeface="Calibri" panose="020F0502020204030204" pitchFamily="34" charset="0"/>
                <a:cs typeface="Arial" panose="020B0604020202020204" pitchFamily="34" charset="0"/>
              </a:rPr>
              <a:t>Searching Screening and Confiscation Advice </a:t>
            </a:r>
            <a:r>
              <a:rPr lang="en-GB" sz="1500" i="1" dirty="0">
                <a:effectLst/>
                <a:latin typeface="Arial" panose="020B0604020202020204" pitchFamily="34" charset="0"/>
                <a:ea typeface="Calibri" panose="020F0502020204030204" pitchFamily="34" charset="0"/>
                <a:cs typeface="Arial" panose="020B0604020202020204" pitchFamily="34" charset="0"/>
              </a:rPr>
              <a:t>for schools. The UKCIS Education Group has published Sharing nudes and semi-nudes: advice for education settings working with children and young people which outlines how to respond to an incident of nude and/or semi</a:t>
            </a:r>
            <a:r>
              <a:rPr lang="en-GB" sz="1500" b="1" i="1" dirty="0">
                <a:effectLst/>
                <a:latin typeface="Arial" panose="020B0604020202020204" pitchFamily="34" charset="0"/>
                <a:ea typeface="Calibri" panose="020F0502020204030204" pitchFamily="34" charset="0"/>
                <a:cs typeface="Arial" panose="020B0604020202020204" pitchFamily="34" charset="0"/>
              </a:rPr>
              <a:t>[1]</a:t>
            </a:r>
            <a:r>
              <a:rPr lang="en-GB" sz="1500" i="1" dirty="0">
                <a:effectLst/>
                <a:latin typeface="Arial" panose="020B0604020202020204" pitchFamily="34" charset="0"/>
                <a:ea typeface="Calibri" panose="020F0502020204030204" pitchFamily="34" charset="0"/>
                <a:cs typeface="Arial" panose="020B0604020202020204" pitchFamily="34" charset="0"/>
              </a:rPr>
              <a:t>nude being shared’  </a:t>
            </a:r>
          </a:p>
          <a:p>
            <a:pPr marL="0" indent="0">
              <a:buNone/>
            </a:pPr>
            <a:r>
              <a:rPr lang="en-GB" sz="1500" b="1" i="1" dirty="0">
                <a:effectLst/>
                <a:latin typeface="Arial" panose="020B0604020202020204" pitchFamily="34" charset="0"/>
                <a:ea typeface="Calibri" panose="020F0502020204030204" pitchFamily="34" charset="0"/>
                <a:cs typeface="Arial" panose="020B0604020202020204" pitchFamily="34" charset="0"/>
              </a:rPr>
              <a:t>(</a:t>
            </a:r>
            <a:r>
              <a:rPr lang="en-GB" sz="1500" b="1" dirty="0">
                <a:effectLst/>
                <a:latin typeface="Arial" panose="020B0604020202020204" pitchFamily="34" charset="0"/>
                <a:ea typeface="Calibri" panose="020F0502020204030204" pitchFamily="34" charset="0"/>
                <a:cs typeface="Arial" panose="020B0604020202020204" pitchFamily="34" charset="0"/>
              </a:rPr>
              <a:t>KCSiE para 156 (bullet point 6 e)</a:t>
            </a:r>
          </a:p>
          <a:p>
            <a:endParaRPr lang="en-GB" sz="1800" dirty="0">
              <a:effectLst/>
              <a:latin typeface="Calibri" panose="020F0502020204030204" pitchFamily="34" charset="0"/>
              <a:ea typeface="Calibri" panose="020F0502020204030204" pitchFamily="34" charset="0"/>
            </a:endParaRPr>
          </a:p>
          <a:p>
            <a:pPr marL="0" indent="0" algn="ctr">
              <a:buNone/>
            </a:pPr>
            <a:r>
              <a:rPr lang="en-GB" sz="1500" b="1" u="sng" dirty="0">
                <a:solidFill>
                  <a:srgbClr val="0000FF"/>
                </a:solidFill>
                <a:effectLst/>
                <a:latin typeface="Arial" panose="020B0604020202020204" pitchFamily="34" charset="0"/>
                <a:ea typeface="Calibri" panose="020F0502020204030204" pitchFamily="34" charset="0"/>
                <a:hlinkClick r:id="rId3"/>
              </a:rPr>
              <a:t>SearchingConfiscateScreenatSchool- GOV.UK (www.gov.uk)</a:t>
            </a:r>
            <a:endParaRPr lang="en-GB" sz="1500" dirty="0">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C22EACF0-5AA8-43BC-B3E4-65B911049617}"/>
              </a:ext>
            </a:extLst>
          </p:cNvPr>
          <p:cNvSpPr>
            <a:spLocks noGrp="1"/>
          </p:cNvSpPr>
          <p:nvPr>
            <p:ph type="sldNum" sz="quarter" idx="4"/>
          </p:nvPr>
        </p:nvSpPr>
        <p:spPr/>
        <p:txBody>
          <a:bodyPr/>
          <a:lstStyle/>
          <a:p>
            <a:r>
              <a:rPr lang="en-GB" dirty="0"/>
              <a:t>PAGE </a:t>
            </a:r>
            <a:fld id="{45A89BE1-5792-4ACB-BF4C-7FAB88C6C5B7}" type="slidenum">
              <a:rPr lang="en-GB" smtClean="0"/>
              <a:pPr/>
              <a:t>21</a:t>
            </a:fld>
            <a:endParaRPr lang="en-GB" dirty="0"/>
          </a:p>
        </p:txBody>
      </p:sp>
    </p:spTree>
    <p:extLst>
      <p:ext uri="{BB962C8B-B14F-4D97-AF65-F5344CB8AC3E}">
        <p14:creationId xmlns:p14="http://schemas.microsoft.com/office/powerpoint/2010/main" val="422050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3E7B30C3-A1E8-4F49-A589-226146023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335" y="3384766"/>
            <a:ext cx="1777380" cy="936104"/>
          </a:xfrm>
          <a:prstGeom prst="rect">
            <a:avLst/>
          </a:prstGeom>
        </p:spPr>
      </p:pic>
      <p:sp>
        <p:nvSpPr>
          <p:cNvPr id="2" name="Title 1">
            <a:extLst>
              <a:ext uri="{FF2B5EF4-FFF2-40B4-BE49-F238E27FC236}">
                <a16:creationId xmlns:a16="http://schemas.microsoft.com/office/drawing/2014/main" id="{C3079711-4D2D-45DE-897F-AEBDDFD435EC}"/>
              </a:ext>
            </a:extLst>
          </p:cNvPr>
          <p:cNvSpPr>
            <a:spLocks noGrp="1"/>
          </p:cNvSpPr>
          <p:nvPr>
            <p:ph type="title"/>
          </p:nvPr>
        </p:nvSpPr>
        <p:spPr/>
        <p:txBody>
          <a:bodyPr>
            <a:normAutofit fontScale="90000"/>
          </a:bodyPr>
          <a:lstStyle/>
          <a:p>
            <a:pPr algn="ctr"/>
            <a:r>
              <a:rPr lang="en-GB" dirty="0"/>
              <a:t>Responsibility of schools to support parents with online safety.</a:t>
            </a:r>
          </a:p>
        </p:txBody>
      </p:sp>
      <p:sp>
        <p:nvSpPr>
          <p:cNvPr id="3" name="Content Placeholder 2">
            <a:extLst>
              <a:ext uri="{FF2B5EF4-FFF2-40B4-BE49-F238E27FC236}">
                <a16:creationId xmlns:a16="http://schemas.microsoft.com/office/drawing/2014/main" id="{FD64361C-DE0E-435C-BB4F-B2618AA84627}"/>
              </a:ext>
            </a:extLst>
          </p:cNvPr>
          <p:cNvSpPr>
            <a:spLocks noGrp="1"/>
          </p:cNvSpPr>
          <p:nvPr>
            <p:ph idx="1"/>
          </p:nvPr>
        </p:nvSpPr>
        <p:spPr/>
        <p:txBody>
          <a:bodyPr/>
          <a:lstStyle/>
          <a:p>
            <a:pPr marL="0" indent="0">
              <a:buNone/>
            </a:pPr>
            <a:r>
              <a:rPr lang="en-GB" sz="1600" dirty="0"/>
              <a:t>Schools and colleges should use communications with parents and carers to reinforce the importance of children being safe online. </a:t>
            </a:r>
          </a:p>
          <a:p>
            <a:pPr marL="0" indent="0">
              <a:buNone/>
            </a:pPr>
            <a:endParaRPr lang="en-GB" sz="1600" dirty="0"/>
          </a:p>
          <a:p>
            <a:pPr marL="0" indent="0">
              <a:buNone/>
            </a:pPr>
            <a:r>
              <a:rPr lang="en-GB" sz="1600" b="1" dirty="0"/>
              <a:t>Schools should share information with parents/carers about: </a:t>
            </a:r>
          </a:p>
          <a:p>
            <a:pPr marL="0" indent="0">
              <a:buNone/>
            </a:pPr>
            <a:r>
              <a:rPr lang="en-GB" sz="1600" dirty="0"/>
              <a:t>• what systems they have in place to filter and monitor online use </a:t>
            </a:r>
          </a:p>
          <a:p>
            <a:pPr marL="0" indent="0">
              <a:buNone/>
            </a:pPr>
            <a:endParaRPr lang="en-GB" sz="800" dirty="0"/>
          </a:p>
          <a:p>
            <a:pPr marL="0" indent="0">
              <a:buNone/>
            </a:pPr>
            <a:r>
              <a:rPr lang="en-GB" sz="1600" dirty="0"/>
              <a:t>• what they are asking children to do online, including the sites they will   asked to access </a:t>
            </a:r>
          </a:p>
          <a:p>
            <a:pPr marL="0" indent="0">
              <a:buNone/>
            </a:pPr>
            <a:endParaRPr lang="en-GB" sz="800" dirty="0"/>
          </a:p>
          <a:p>
            <a:pPr marL="0" indent="0">
              <a:buNone/>
            </a:pPr>
            <a:r>
              <a:rPr lang="en-GB" sz="1600" dirty="0"/>
              <a:t>• who from the school or college (if anyone) their child is going to be interacting with </a:t>
            </a:r>
          </a:p>
          <a:p>
            <a:pPr marL="0" indent="0">
              <a:buNone/>
            </a:pPr>
            <a:r>
              <a:rPr lang="en-GB" sz="1600" dirty="0"/>
              <a:t>  online. </a:t>
            </a:r>
            <a:endParaRPr lang="en-GB" sz="1600" dirty="0">
              <a:solidFill>
                <a:srgbClr val="00B0F0"/>
              </a:solidFill>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a:extLst>
              <a:ext uri="{FF2B5EF4-FFF2-40B4-BE49-F238E27FC236}">
                <a16:creationId xmlns:a16="http://schemas.microsoft.com/office/drawing/2014/main" id="{4D66A2E2-B660-4197-A553-07DD0B8D364E}"/>
              </a:ext>
            </a:extLst>
          </p:cNvPr>
          <p:cNvSpPr>
            <a:spLocks noGrp="1"/>
          </p:cNvSpPr>
          <p:nvPr>
            <p:ph type="sldNum" sz="quarter" idx="4"/>
          </p:nvPr>
        </p:nvSpPr>
        <p:spPr/>
        <p:txBody>
          <a:bodyPr/>
          <a:lstStyle/>
          <a:p>
            <a:r>
              <a:rPr lang="en-GB"/>
              <a:t>PAGE </a:t>
            </a:r>
            <a:fld id="{45A89BE1-5792-4ACB-BF4C-7FAB88C6C5B7}" type="slidenum">
              <a:rPr lang="en-GB" smtClean="0"/>
              <a:pPr/>
              <a:t>22</a:t>
            </a:fld>
            <a:endParaRPr lang="en-GB" dirty="0"/>
          </a:p>
        </p:txBody>
      </p:sp>
      <p:pic>
        <p:nvPicPr>
          <p:cNvPr id="6" name="Picture 5" descr="A close-up of a logo&#10;&#10;Description automatically generated with low confidence">
            <a:extLst>
              <a:ext uri="{FF2B5EF4-FFF2-40B4-BE49-F238E27FC236}">
                <a16:creationId xmlns:a16="http://schemas.microsoft.com/office/drawing/2014/main" id="{B5119CA2-D66E-455D-860B-1E1A78E81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507077"/>
            <a:ext cx="2209428" cy="792088"/>
          </a:xfrm>
          <a:prstGeom prst="rect">
            <a:avLst/>
          </a:prstGeom>
        </p:spPr>
      </p:pic>
    </p:spTree>
    <p:extLst>
      <p:ext uri="{BB962C8B-B14F-4D97-AF65-F5344CB8AC3E}">
        <p14:creationId xmlns:p14="http://schemas.microsoft.com/office/powerpoint/2010/main" val="5747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23A1E-6B8A-40EA-A877-E7A1ACA38A10}"/>
              </a:ext>
            </a:extLst>
          </p:cNvPr>
          <p:cNvSpPr>
            <a:spLocks noGrp="1"/>
          </p:cNvSpPr>
          <p:nvPr>
            <p:ph type="title"/>
          </p:nvPr>
        </p:nvSpPr>
        <p:spPr>
          <a:xfrm>
            <a:off x="457200" y="205978"/>
            <a:ext cx="8229600" cy="349548"/>
          </a:xfrm>
        </p:spPr>
        <p:txBody>
          <a:bodyPr>
            <a:normAutofit fontScale="90000"/>
          </a:bodyPr>
          <a:lstStyle/>
          <a:p>
            <a:pPr algn="ctr"/>
            <a:r>
              <a:rPr lang="en-GB" dirty="0"/>
              <a:t>Neglect</a:t>
            </a:r>
          </a:p>
        </p:txBody>
      </p:sp>
      <p:sp>
        <p:nvSpPr>
          <p:cNvPr id="3" name="Content Placeholder 2">
            <a:extLst>
              <a:ext uri="{FF2B5EF4-FFF2-40B4-BE49-F238E27FC236}">
                <a16:creationId xmlns:a16="http://schemas.microsoft.com/office/drawing/2014/main" id="{8FA18346-6441-464C-BA06-89D86B3FCAE0}"/>
              </a:ext>
            </a:extLst>
          </p:cNvPr>
          <p:cNvSpPr>
            <a:spLocks noGrp="1"/>
          </p:cNvSpPr>
          <p:nvPr>
            <p:ph idx="1"/>
          </p:nvPr>
        </p:nvSpPr>
        <p:spPr>
          <a:xfrm>
            <a:off x="436620" y="627534"/>
            <a:ext cx="8229600" cy="3672408"/>
          </a:xfrm>
        </p:spPr>
        <p:txBody>
          <a:bodyPr>
            <a:noAutofit/>
          </a:bodyPr>
          <a:lstStyle/>
          <a:p>
            <a:pPr lvl="1"/>
            <a:r>
              <a:rPr lang="en-GB" sz="1400" i="0" dirty="0">
                <a:solidFill>
                  <a:srgbClr val="141414"/>
                </a:solidFill>
                <a:effectLst/>
                <a:latin typeface="Arial" panose="020B0604020202020204" pitchFamily="34" charset="0"/>
                <a:cs typeface="Arial" panose="020B0604020202020204" pitchFamily="34" charset="0"/>
              </a:rPr>
              <a:t>Neglect is when a parent or carer doesn’t meet the basic physical and/or emotional needs of their children. </a:t>
            </a:r>
          </a:p>
          <a:p>
            <a:pPr lvl="1"/>
            <a:endParaRPr lang="en-GB" sz="800" i="0" dirty="0">
              <a:solidFill>
                <a:srgbClr val="141414"/>
              </a:solidFill>
              <a:effectLst/>
              <a:latin typeface="Arial" panose="020B0604020202020204" pitchFamily="34" charset="0"/>
              <a:cs typeface="Arial" panose="020B0604020202020204" pitchFamily="34" charset="0"/>
            </a:endParaRPr>
          </a:p>
          <a:p>
            <a:pPr lvl="1"/>
            <a:r>
              <a:rPr lang="en-GB" sz="1400" i="0" dirty="0">
                <a:solidFill>
                  <a:srgbClr val="141414"/>
                </a:solidFill>
                <a:effectLst/>
                <a:latin typeface="Arial" panose="020B0604020202020204" pitchFamily="34" charset="0"/>
                <a:cs typeface="Arial" panose="020B0604020202020204" pitchFamily="34" charset="0"/>
              </a:rPr>
              <a:t>This means that children who are experiencing neglect don’t regularly get all of the essential things they need to keep them happy, healthy and safe and well – things like nutritious food, good hygiene, a safe place to live, adequate clothing, medical care, education and love and affection.</a:t>
            </a:r>
          </a:p>
          <a:p>
            <a:pPr lvl="1"/>
            <a:endParaRPr lang="en-GB" sz="800" i="0" dirty="0">
              <a:solidFill>
                <a:srgbClr val="141414"/>
              </a:solidFill>
              <a:effectLst/>
              <a:latin typeface="Arial" panose="020B0604020202020204" pitchFamily="34" charset="0"/>
              <a:cs typeface="Arial" panose="020B0604020202020204" pitchFamily="34" charset="0"/>
            </a:endParaRPr>
          </a:p>
          <a:p>
            <a:pPr lvl="1"/>
            <a:r>
              <a:rPr lang="en-GB" sz="1400" i="0" dirty="0">
                <a:solidFill>
                  <a:srgbClr val="141414"/>
                </a:solidFill>
                <a:effectLst/>
                <a:latin typeface="Arial" panose="020B0604020202020204" pitchFamily="34" charset="0"/>
                <a:cs typeface="Arial" panose="020B0604020202020204" pitchFamily="34" charset="0"/>
              </a:rPr>
              <a:t>Neglect is the most common form of child abuse and the most common reason for a child to be subject to a Child Protection plan. </a:t>
            </a:r>
          </a:p>
          <a:p>
            <a:pPr lvl="1"/>
            <a:endParaRPr lang="en-GB" sz="800" dirty="0">
              <a:solidFill>
                <a:srgbClr val="141414"/>
              </a:solidFill>
              <a:latin typeface="Arial" panose="020B0604020202020204" pitchFamily="34" charset="0"/>
              <a:cs typeface="Arial" panose="020B0604020202020204" pitchFamily="34" charset="0"/>
            </a:endParaRPr>
          </a:p>
          <a:p>
            <a:pPr lvl="1"/>
            <a:r>
              <a:rPr lang="en-GB" sz="1400" i="0" dirty="0">
                <a:solidFill>
                  <a:srgbClr val="141414"/>
                </a:solidFill>
                <a:effectLst/>
                <a:latin typeface="Arial" panose="020B0604020202020204" pitchFamily="34" charset="0"/>
                <a:cs typeface="Arial" panose="020B0604020202020204" pitchFamily="34" charset="0"/>
              </a:rPr>
              <a:t>Neglect can have a significant and long-lasting impact on children. It is better to respond to neglect at an early stage, but it can be difficult to identify and assess. </a:t>
            </a:r>
          </a:p>
          <a:p>
            <a:pPr lvl="1"/>
            <a:endParaRPr lang="en-GB" sz="800" i="0" dirty="0">
              <a:solidFill>
                <a:srgbClr val="141414"/>
              </a:solidFill>
              <a:effectLst/>
              <a:latin typeface="Arial" panose="020B0604020202020204" pitchFamily="34" charset="0"/>
              <a:cs typeface="Arial" panose="020B0604020202020204" pitchFamily="34" charset="0"/>
            </a:endParaRPr>
          </a:p>
          <a:p>
            <a:pPr lvl="1"/>
            <a:r>
              <a:rPr lang="en-GB" sz="1400" i="0" dirty="0">
                <a:solidFill>
                  <a:srgbClr val="141414"/>
                </a:solidFill>
                <a:effectLst/>
                <a:latin typeface="Arial" panose="020B0604020202020204" pitchFamily="34" charset="0"/>
                <a:cs typeface="Arial" panose="020B0604020202020204" pitchFamily="34" charset="0"/>
              </a:rPr>
              <a:t>This means that neglect is often missed or noticed at a much late stage where it is harder to intervene.</a:t>
            </a:r>
          </a:p>
          <a:p>
            <a:pPr lvl="1"/>
            <a:r>
              <a:rPr lang="en-GB" sz="1400" dirty="0"/>
              <a:t>You can access this link about </a:t>
            </a:r>
            <a:r>
              <a:rPr lang="en-GB" sz="1400" dirty="0">
                <a:hlinkClick r:id="rId2"/>
              </a:rPr>
              <a:t>How to Spot Neglect</a:t>
            </a:r>
            <a:endParaRPr lang="en-US" sz="1400" dirty="0">
              <a:latin typeface="Arial Nova" pitchFamily="34" charset="0"/>
            </a:endParaRPr>
          </a:p>
          <a:p>
            <a:pPr lvl="1"/>
            <a:endParaRPr lang="en-GB" sz="1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C396013-D7D7-4634-96AC-9236DB119AA4}"/>
              </a:ext>
            </a:extLst>
          </p:cNvPr>
          <p:cNvSpPr>
            <a:spLocks noGrp="1"/>
          </p:cNvSpPr>
          <p:nvPr>
            <p:ph type="sldNum" sz="quarter" idx="4"/>
          </p:nvPr>
        </p:nvSpPr>
        <p:spPr/>
        <p:txBody>
          <a:bodyPr/>
          <a:lstStyle/>
          <a:p>
            <a:r>
              <a:rPr lang="en-GB"/>
              <a:t>PAGE </a:t>
            </a:r>
            <a:fld id="{45A89BE1-5792-4ACB-BF4C-7FAB88C6C5B7}" type="slidenum">
              <a:rPr lang="en-GB" smtClean="0"/>
              <a:pPr/>
              <a:t>23</a:t>
            </a:fld>
            <a:endParaRPr lang="en-GB" dirty="0"/>
          </a:p>
        </p:txBody>
      </p:sp>
    </p:spTree>
    <p:extLst>
      <p:ext uri="{BB962C8B-B14F-4D97-AF65-F5344CB8AC3E}">
        <p14:creationId xmlns:p14="http://schemas.microsoft.com/office/powerpoint/2010/main" val="341810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971F95-F33C-C067-DF7D-439D11FBBDFA}"/>
              </a:ext>
            </a:extLst>
          </p:cNvPr>
          <p:cNvSpPr>
            <a:spLocks noGrp="1"/>
          </p:cNvSpPr>
          <p:nvPr>
            <p:ph type="title"/>
          </p:nvPr>
        </p:nvSpPr>
        <p:spPr>
          <a:xfrm>
            <a:off x="428137" y="174866"/>
            <a:ext cx="8363272" cy="473216"/>
          </a:xfrm>
        </p:spPr>
        <p:txBody>
          <a:bodyPr>
            <a:normAutofit/>
          </a:bodyPr>
          <a:lstStyle/>
          <a:p>
            <a:pPr algn="ctr"/>
            <a:r>
              <a:rPr lang="en-US" sz="2400" dirty="0">
                <a:latin typeface="Arial" panose="020B0604020202020204" pitchFamily="34" charset="0"/>
                <a:cs typeface="Arial" panose="020B0604020202020204" pitchFamily="34" charset="0"/>
              </a:rPr>
              <a:t>Neglect Strategy and Graded Profile.</a:t>
            </a:r>
          </a:p>
        </p:txBody>
      </p:sp>
      <p:sp>
        <p:nvSpPr>
          <p:cNvPr id="3" name="TextBox 2">
            <a:extLst>
              <a:ext uri="{FF2B5EF4-FFF2-40B4-BE49-F238E27FC236}">
                <a16:creationId xmlns:a16="http://schemas.microsoft.com/office/drawing/2014/main" id="{47341FDB-2264-46CC-B7D2-71A82C64D5F7}"/>
              </a:ext>
            </a:extLst>
          </p:cNvPr>
          <p:cNvSpPr txBox="1"/>
          <p:nvPr/>
        </p:nvSpPr>
        <p:spPr>
          <a:xfrm>
            <a:off x="457200" y="648082"/>
            <a:ext cx="8147248" cy="3651860"/>
          </a:xfrm>
          <a:prstGeom prst="rect">
            <a:avLst/>
          </a:prstGeom>
        </p:spPr>
        <p:txBody>
          <a:bodyPr vert="horz" lIns="77925" tIns="38963" rIns="77925" bIns="38963" rtlCol="0">
            <a:normAutofit fontScale="25000" lnSpcReduction="20000"/>
          </a:bodyPr>
          <a:lstStyle/>
          <a:p>
            <a:endParaRPr lang="en-GB" dirty="0"/>
          </a:p>
          <a:p>
            <a:endParaRPr lang="en-GB" sz="6400" b="1" i="0" dirty="0">
              <a:solidFill>
                <a:srgbClr val="141414"/>
              </a:solidFill>
              <a:effectLst/>
              <a:latin typeface="Arial" panose="020B0604020202020204" pitchFamily="34" charset="0"/>
              <a:cs typeface="Arial" panose="020B0604020202020204" pitchFamily="34" charset="0"/>
            </a:endParaRPr>
          </a:p>
          <a:p>
            <a:r>
              <a:rPr lang="en-GB" sz="6400" b="1" i="0" dirty="0">
                <a:solidFill>
                  <a:srgbClr val="141414"/>
                </a:solidFill>
                <a:effectLst/>
                <a:latin typeface="Arial" panose="020B0604020202020204" pitchFamily="34" charset="0"/>
                <a:cs typeface="Arial" panose="020B0604020202020204" pitchFamily="34" charset="0"/>
              </a:rPr>
              <a:t>What is Graded Care Profile version 2 (GCP2)</a:t>
            </a:r>
            <a:endParaRPr lang="en-GB" sz="6400" b="0" i="0" dirty="0">
              <a:solidFill>
                <a:srgbClr val="141414"/>
              </a:solidFill>
              <a:effectLst/>
              <a:latin typeface="Arial" panose="020B0604020202020204" pitchFamily="34" charset="0"/>
              <a:cs typeface="Arial" panose="020B0604020202020204" pitchFamily="34" charset="0"/>
            </a:endParaRPr>
          </a:p>
          <a:p>
            <a:r>
              <a:rPr lang="en-GB" sz="6400" b="0" i="0" dirty="0">
                <a:solidFill>
                  <a:srgbClr val="141414"/>
                </a:solidFill>
                <a:effectLst/>
                <a:latin typeface="Arial" panose="020B0604020202020204" pitchFamily="34" charset="0"/>
                <a:cs typeface="Arial" panose="020B0604020202020204" pitchFamily="34" charset="0"/>
              </a:rPr>
              <a:t> </a:t>
            </a:r>
          </a:p>
          <a:p>
            <a:r>
              <a:rPr lang="en-GB" sz="6400" b="0" i="0" dirty="0">
                <a:solidFill>
                  <a:srgbClr val="141414"/>
                </a:solidFill>
                <a:effectLst/>
                <a:latin typeface="Arial" panose="020B0604020202020204" pitchFamily="34" charset="0"/>
                <a:cs typeface="Arial" panose="020B0604020202020204" pitchFamily="34" charset="0"/>
              </a:rPr>
              <a:t>GCP2 is a licensed assessment tool from NSPCC</a:t>
            </a:r>
          </a:p>
          <a:p>
            <a:endParaRPr lang="en-GB" sz="6400" b="0" i="0" dirty="0">
              <a:solidFill>
                <a:srgbClr val="141414"/>
              </a:solidFill>
              <a:effectLst/>
              <a:latin typeface="Arial" panose="020B0604020202020204" pitchFamily="34" charset="0"/>
              <a:cs typeface="Arial" panose="020B0604020202020204" pitchFamily="34" charset="0"/>
            </a:endParaRPr>
          </a:p>
          <a:p>
            <a:r>
              <a:rPr lang="en-GB" sz="6400" b="0" i="0" dirty="0">
                <a:solidFill>
                  <a:srgbClr val="141414"/>
                </a:solidFill>
                <a:effectLst/>
                <a:latin typeface="Arial" panose="020B0604020202020204" pitchFamily="34" charset="0"/>
                <a:cs typeface="Arial" panose="020B0604020202020204" pitchFamily="34" charset="0"/>
              </a:rPr>
              <a:t>GCP2 can support professionals working with children and families to measure the quality of care provided to a child. </a:t>
            </a:r>
          </a:p>
          <a:p>
            <a:endParaRPr lang="en-GB" sz="6400" dirty="0">
              <a:solidFill>
                <a:srgbClr val="141414"/>
              </a:solidFill>
              <a:latin typeface="Arial" panose="020B0604020202020204" pitchFamily="34" charset="0"/>
              <a:cs typeface="Arial" panose="020B0604020202020204" pitchFamily="34" charset="0"/>
            </a:endParaRPr>
          </a:p>
          <a:p>
            <a:r>
              <a:rPr lang="en-GB" sz="6400" b="0" i="0" dirty="0">
                <a:solidFill>
                  <a:srgbClr val="141414"/>
                </a:solidFill>
                <a:effectLst/>
                <a:latin typeface="Arial" panose="020B0604020202020204" pitchFamily="34" charset="0"/>
                <a:cs typeface="Arial" panose="020B0604020202020204" pitchFamily="34" charset="0"/>
              </a:rPr>
              <a:t>The tool evaluates the quality of physical and emotional care provided to children by using a scale of 1 (best) to 5 (worst) in different areas of physical and emotional care such as nutrition, hygiene, safety, and supervision.</a:t>
            </a:r>
          </a:p>
          <a:p>
            <a:r>
              <a:rPr lang="en-GB" sz="6400" b="0" i="0" dirty="0">
                <a:solidFill>
                  <a:srgbClr val="141414"/>
                </a:solidFill>
                <a:effectLst/>
                <a:latin typeface="Arial" panose="020B0604020202020204" pitchFamily="34" charset="0"/>
                <a:cs typeface="Arial" panose="020B0604020202020204" pitchFamily="34" charset="0"/>
              </a:rPr>
              <a:t> </a:t>
            </a:r>
          </a:p>
          <a:p>
            <a:r>
              <a:rPr lang="en-GB" sz="6400" b="0" i="0" dirty="0">
                <a:solidFill>
                  <a:srgbClr val="141414"/>
                </a:solidFill>
                <a:effectLst/>
                <a:latin typeface="Arial" panose="020B0604020202020204" pitchFamily="34" charset="0"/>
                <a:cs typeface="Arial" panose="020B0604020202020204" pitchFamily="34" charset="0"/>
              </a:rPr>
              <a:t>This can be used by one or more agencies working with the family and will help focus and inform intervention plans.</a:t>
            </a:r>
            <a:endParaRPr lang="en-GB" sz="6400" dirty="0">
              <a:latin typeface="Arial" panose="020B0604020202020204" pitchFamily="34" charset="0"/>
              <a:cs typeface="Arial" panose="020B0604020202020204" pitchFamily="34" charset="0"/>
            </a:endParaRPr>
          </a:p>
          <a:p>
            <a:endParaRPr lang="en-GB" dirty="0"/>
          </a:p>
          <a:p>
            <a:endParaRPr lang="en-GB" dirty="0"/>
          </a:p>
          <a:p>
            <a:pPr>
              <a:spcBef>
                <a:spcPct val="20000"/>
              </a:spcBef>
            </a:pPr>
            <a:r>
              <a:rPr lang="en-US" sz="6400" b="1" dirty="0">
                <a:latin typeface="Arial Nova" pitchFamily="34" charset="0"/>
              </a:rPr>
              <a:t>Birmingham’s Neglect Strategy for 2022-26 </a:t>
            </a:r>
            <a:r>
              <a:rPr lang="en-US" sz="6400" dirty="0">
                <a:latin typeface="Arial Nova" pitchFamily="34" charset="0"/>
              </a:rPr>
              <a:t>will be launched at the planned </a:t>
            </a:r>
            <a:r>
              <a:rPr lang="en-US" sz="6400" kern="1200" dirty="0">
                <a:latin typeface="Arial Nova" pitchFamily="34" charset="0"/>
                <a:ea typeface="+mn-ea"/>
                <a:cs typeface="+mn-cs"/>
              </a:rPr>
              <a:t>Neglect Conference on 26</a:t>
            </a:r>
            <a:r>
              <a:rPr lang="en-US" sz="6400" kern="1200" baseline="30000" dirty="0">
                <a:latin typeface="Arial Nova" pitchFamily="34" charset="0"/>
                <a:ea typeface="+mn-ea"/>
                <a:cs typeface="+mn-cs"/>
              </a:rPr>
              <a:t>th</a:t>
            </a:r>
            <a:r>
              <a:rPr lang="en-US" sz="6400" kern="1200" dirty="0">
                <a:latin typeface="Arial Nova" pitchFamily="34" charset="0"/>
                <a:ea typeface="+mn-ea"/>
                <a:cs typeface="+mn-cs"/>
              </a:rPr>
              <a:t> September 2022.</a:t>
            </a:r>
          </a:p>
          <a:p>
            <a:pPr>
              <a:spcBef>
                <a:spcPct val="20000"/>
              </a:spcBef>
            </a:pPr>
            <a:endParaRPr lang="en-US" sz="4000" kern="1200" dirty="0">
              <a:latin typeface="Arial" panose="020B0604020202020204" pitchFamily="34" charset="0"/>
              <a:cs typeface="Arial" panose="020B0604020202020204" pitchFamily="34" charset="0"/>
            </a:endParaRPr>
          </a:p>
          <a:p>
            <a:pPr>
              <a:spcBef>
                <a:spcPct val="20000"/>
              </a:spcBef>
            </a:pPr>
            <a:endParaRPr lang="en-US" sz="4000" kern="12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97BA8A2-B204-49DC-85A1-3A0BE1A1156A}"/>
              </a:ext>
            </a:extLst>
          </p:cNvPr>
          <p:cNvSpPr>
            <a:spLocks noGrp="1"/>
          </p:cNvSpPr>
          <p:nvPr>
            <p:ph type="sldNum" sz="quarter" idx="4"/>
          </p:nvPr>
        </p:nvSpPr>
        <p:spPr>
          <a:xfrm>
            <a:off x="377863" y="4836189"/>
            <a:ext cx="2133600" cy="273844"/>
          </a:xfrm>
        </p:spPr>
        <p:txBody>
          <a:bodyPr vert="horz" lIns="77925" tIns="38963" rIns="77925" bIns="38963" rtlCol="0" anchor="ctr">
            <a:normAutofit/>
          </a:bodyPr>
          <a:lstStyle/>
          <a:p>
            <a:pPr>
              <a:spcAft>
                <a:spcPts val="600"/>
              </a:spcAft>
            </a:pPr>
            <a:r>
              <a:rPr lang="en-GB"/>
              <a:t>PAGE </a:t>
            </a:r>
            <a:fld id="{45A89BE1-5792-4ACB-BF4C-7FAB88C6C5B7}" type="slidenum">
              <a:rPr lang="en-GB" smtClean="0"/>
              <a:pPr>
                <a:spcAft>
                  <a:spcPts val="600"/>
                </a:spcAft>
              </a:pPr>
              <a:t>24</a:t>
            </a:fld>
            <a:endParaRPr lang="en-GB"/>
          </a:p>
        </p:txBody>
      </p:sp>
    </p:spTree>
    <p:extLst>
      <p:ext uri="{BB962C8B-B14F-4D97-AF65-F5344CB8AC3E}">
        <p14:creationId xmlns:p14="http://schemas.microsoft.com/office/powerpoint/2010/main" val="21027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0C91-D2EE-4F25-BB44-705F1FB7935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Right Help Right Time    </a:t>
            </a:r>
          </a:p>
        </p:txBody>
      </p:sp>
      <p:pic>
        <p:nvPicPr>
          <p:cNvPr id="6" name="Content Placeholder 5">
            <a:extLst>
              <a:ext uri="{FF2B5EF4-FFF2-40B4-BE49-F238E27FC236}">
                <a16:creationId xmlns:a16="http://schemas.microsoft.com/office/drawing/2014/main" id="{9211DBBB-5457-474B-A76E-813E3F1CCD57}"/>
              </a:ext>
            </a:extLst>
          </p:cNvPr>
          <p:cNvPicPr>
            <a:picLocks noGrp="1" noChangeAspect="1"/>
          </p:cNvPicPr>
          <p:nvPr>
            <p:ph idx="1"/>
          </p:nvPr>
        </p:nvPicPr>
        <p:blipFill>
          <a:blip r:embed="rId2"/>
          <a:stretch>
            <a:fillRect/>
          </a:stretch>
        </p:blipFill>
        <p:spPr>
          <a:xfrm>
            <a:off x="6135696" y="835400"/>
            <a:ext cx="2512258" cy="3169071"/>
          </a:xfrm>
        </p:spPr>
      </p:pic>
      <p:sp>
        <p:nvSpPr>
          <p:cNvPr id="4" name="Slide Number Placeholder 3">
            <a:extLst>
              <a:ext uri="{FF2B5EF4-FFF2-40B4-BE49-F238E27FC236}">
                <a16:creationId xmlns:a16="http://schemas.microsoft.com/office/drawing/2014/main" id="{AEDCC0A7-0400-4797-B534-47746359970A}"/>
              </a:ext>
            </a:extLst>
          </p:cNvPr>
          <p:cNvSpPr>
            <a:spLocks noGrp="1"/>
          </p:cNvSpPr>
          <p:nvPr>
            <p:ph type="sldNum" sz="quarter" idx="4"/>
          </p:nvPr>
        </p:nvSpPr>
        <p:spPr/>
        <p:txBody>
          <a:bodyPr/>
          <a:lstStyle/>
          <a:p>
            <a:r>
              <a:rPr lang="en-GB"/>
              <a:t>PAGE </a:t>
            </a:r>
            <a:fld id="{45A89BE1-5792-4ACB-BF4C-7FAB88C6C5B7}" type="slidenum">
              <a:rPr lang="en-GB" smtClean="0"/>
              <a:pPr/>
              <a:t>25</a:t>
            </a:fld>
            <a:endParaRPr lang="en-GB" dirty="0"/>
          </a:p>
        </p:txBody>
      </p:sp>
      <p:pic>
        <p:nvPicPr>
          <p:cNvPr id="8" name="Picture 7" descr="Graphical user interface, website&#10;&#10;Description automatically generated">
            <a:extLst>
              <a:ext uri="{FF2B5EF4-FFF2-40B4-BE49-F238E27FC236}">
                <a16:creationId xmlns:a16="http://schemas.microsoft.com/office/drawing/2014/main" id="{479D62FA-E257-4BA6-865E-7ED0B25C7A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29" y="951570"/>
            <a:ext cx="2314971" cy="2966516"/>
          </a:xfrm>
          <a:prstGeom prst="rect">
            <a:avLst/>
          </a:prstGeom>
        </p:spPr>
      </p:pic>
      <p:sp>
        <p:nvSpPr>
          <p:cNvPr id="9" name="TextBox 8">
            <a:extLst>
              <a:ext uri="{FF2B5EF4-FFF2-40B4-BE49-F238E27FC236}">
                <a16:creationId xmlns:a16="http://schemas.microsoft.com/office/drawing/2014/main" id="{A3BEF68D-F41F-4268-990C-B6A03C77C3BE}"/>
              </a:ext>
            </a:extLst>
          </p:cNvPr>
          <p:cNvSpPr txBox="1"/>
          <p:nvPr/>
        </p:nvSpPr>
        <p:spPr>
          <a:xfrm>
            <a:off x="3053492" y="840984"/>
            <a:ext cx="2808312" cy="353943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Referrals for support are deemed by thresholds.  These thresholds determine who is the most appropriate agency to respond to the needs of a family. Schools and other organisations now seek support for children and families through Locality Hubs in every district. These provide access to much needed services and funds for vulnerable families within our community. </a:t>
            </a:r>
          </a:p>
        </p:txBody>
      </p:sp>
      <p:sp>
        <p:nvSpPr>
          <p:cNvPr id="3" name="TextBox 2">
            <a:extLst>
              <a:ext uri="{FF2B5EF4-FFF2-40B4-BE49-F238E27FC236}">
                <a16:creationId xmlns:a16="http://schemas.microsoft.com/office/drawing/2014/main" id="{B5CED8C0-C428-4777-9D37-0472A8CCF737}"/>
              </a:ext>
            </a:extLst>
          </p:cNvPr>
          <p:cNvSpPr txBox="1"/>
          <p:nvPr/>
        </p:nvSpPr>
        <p:spPr>
          <a:xfrm>
            <a:off x="646761" y="3918086"/>
            <a:ext cx="2015418" cy="324036"/>
          </a:xfrm>
          <a:prstGeom prst="rect">
            <a:avLst/>
          </a:prstGeom>
          <a:noFill/>
        </p:spPr>
        <p:txBody>
          <a:bodyPr wrap="square" rtlCol="0">
            <a:spAutoFit/>
          </a:bodyPr>
          <a:lstStyle/>
          <a:p>
            <a:pPr algn="ctr"/>
            <a:r>
              <a:rPr lang="en-GB" dirty="0">
                <a:hlinkClick r:id="rId4"/>
              </a:rPr>
              <a:t>RHRT document</a:t>
            </a:r>
            <a:endParaRPr lang="en-GB" dirty="0"/>
          </a:p>
        </p:txBody>
      </p:sp>
    </p:spTree>
    <p:extLst>
      <p:ext uri="{BB962C8B-B14F-4D97-AF65-F5344CB8AC3E}">
        <p14:creationId xmlns:p14="http://schemas.microsoft.com/office/powerpoint/2010/main" val="369130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54EBB-F1D1-4C03-843D-DA6D40576761}"/>
              </a:ext>
            </a:extLst>
          </p:cNvPr>
          <p:cNvSpPr>
            <a:spLocks noGrp="1"/>
          </p:cNvSpPr>
          <p:nvPr>
            <p:ph type="sldNum" sz="quarter" idx="4"/>
          </p:nvPr>
        </p:nvSpPr>
        <p:spPr/>
        <p:txBody>
          <a:bodyPr/>
          <a:lstStyle/>
          <a:p>
            <a:r>
              <a:rPr lang="en-GB" dirty="0"/>
              <a:t>PAGE </a:t>
            </a:r>
            <a:fld id="{45A89BE1-5792-4ACB-BF4C-7FAB88C6C5B7}" type="slidenum">
              <a:rPr lang="en-GB" smtClean="0"/>
              <a:pPr/>
              <a:t>26</a:t>
            </a:fld>
            <a:endParaRPr lang="en-GB" dirty="0"/>
          </a:p>
        </p:txBody>
      </p:sp>
      <p:pic>
        <p:nvPicPr>
          <p:cNvPr id="5" name="Content Placeholder 8">
            <a:extLst>
              <a:ext uri="{FF2B5EF4-FFF2-40B4-BE49-F238E27FC236}">
                <a16:creationId xmlns:a16="http://schemas.microsoft.com/office/drawing/2014/main" id="{69F6C8AC-9F2B-4E18-9E85-37FB1F749D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73115" y="3113732"/>
            <a:ext cx="1698625" cy="1222375"/>
          </a:xfrm>
          <a:prstGeom prst="rect">
            <a:avLst/>
          </a:prstGeom>
        </p:spPr>
      </p:pic>
      <p:pic>
        <p:nvPicPr>
          <p:cNvPr id="6" name="Picture 5">
            <a:extLst>
              <a:ext uri="{FF2B5EF4-FFF2-40B4-BE49-F238E27FC236}">
                <a16:creationId xmlns:a16="http://schemas.microsoft.com/office/drawing/2014/main" id="{E7303092-3847-4BB8-A38D-0A43E630B8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52120" y="3147189"/>
            <a:ext cx="1324043" cy="1125298"/>
          </a:xfrm>
          <a:prstGeom prst="rect">
            <a:avLst/>
          </a:prstGeom>
        </p:spPr>
      </p:pic>
      <p:pic>
        <p:nvPicPr>
          <p:cNvPr id="7" name="Picture 6">
            <a:extLst>
              <a:ext uri="{FF2B5EF4-FFF2-40B4-BE49-F238E27FC236}">
                <a16:creationId xmlns:a16="http://schemas.microsoft.com/office/drawing/2014/main" id="{9144FAA3-05AE-407A-A224-6836289DB9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65602" y="3130510"/>
            <a:ext cx="1356090" cy="1152536"/>
          </a:xfrm>
          <a:prstGeom prst="rect">
            <a:avLst/>
          </a:prstGeom>
        </p:spPr>
      </p:pic>
      <p:sp>
        <p:nvSpPr>
          <p:cNvPr id="8" name="Rounded Rectangle 7" descr="Diagram outlining the actions to be undertaken when responding to concerns about a child.  This is to be tailored to and displayed in your setting.">
            <a:extLst>
              <a:ext uri="{FF2B5EF4-FFF2-40B4-BE49-F238E27FC236}">
                <a16:creationId xmlns:a16="http://schemas.microsoft.com/office/drawing/2014/main" id="{F181F083-0223-4F83-B98E-08A1B8E6E6E6}"/>
              </a:ext>
            </a:extLst>
          </p:cNvPr>
          <p:cNvSpPr>
            <a:spLocks noChangeArrowheads="1"/>
          </p:cNvSpPr>
          <p:nvPr/>
        </p:nvSpPr>
        <p:spPr bwMode="auto">
          <a:xfrm>
            <a:off x="2826553" y="136656"/>
            <a:ext cx="3068649" cy="732182"/>
          </a:xfrm>
          <a:prstGeom prst="roundRect">
            <a:avLst>
              <a:gd name="adj" fmla="val 16667"/>
            </a:avLst>
          </a:prstGeom>
          <a:solidFill>
            <a:srgbClr val="D3DBE5"/>
          </a:solidFill>
          <a:ln w="9525" algn="in">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pPr algn="ctr">
              <a:lnSpc>
                <a:spcPct val="92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our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2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DSL(s)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2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Safeguarding Governor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descr="Diagram outlining the actions to be undertaken when responding to concerns about a child.  This is to be tailored to and displayed in your setting.">
            <a:extLst>
              <a:ext uri="{FF2B5EF4-FFF2-40B4-BE49-F238E27FC236}">
                <a16:creationId xmlns:a16="http://schemas.microsoft.com/office/drawing/2014/main" id="{2833D95D-791C-482A-A118-34C6280274BC}"/>
              </a:ext>
            </a:extLst>
          </p:cNvPr>
          <p:cNvSpPr>
            <a:spLocks noChangeArrowheads="1"/>
          </p:cNvSpPr>
          <p:nvPr/>
        </p:nvSpPr>
        <p:spPr bwMode="auto">
          <a:xfrm>
            <a:off x="2581765" y="1043141"/>
            <a:ext cx="3548421" cy="871565"/>
          </a:xfrm>
          <a:prstGeom prst="rect">
            <a:avLst/>
          </a:prstGeom>
          <a:solidFill>
            <a:srgbClr val="D3DBE5"/>
          </a:solidFill>
          <a:ln w="9525" algn="in">
            <a:solidFill>
              <a:schemeClr val="dk1">
                <a:lumMod val="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pPr algn="ctr">
              <a:lnSpc>
                <a:spcPct val="92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CONCERN ABOUT A CHILD: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Speak to Designated Safeguarding Lead (DSL) if urgent.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Record on electronic recording system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Record in writing 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Notice of Concern Form and hand to DSL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descr="Diagram outlining the actions to be undertaken when responding to concerns about a child.  This is to be tailored to and displayed in your setting.">
            <a:extLst>
              <a:ext uri="{FF2B5EF4-FFF2-40B4-BE49-F238E27FC236}">
                <a16:creationId xmlns:a16="http://schemas.microsoft.com/office/drawing/2014/main" id="{492BAE51-1BC0-40F0-B212-6ED76DA90927}"/>
              </a:ext>
              <a:ext uri="{C183D7F6-B498-43B3-948B-1728B52AA6E4}">
                <adec:decorative xmlns:adec="http://schemas.microsoft.com/office/drawing/2017/decorative" val="0"/>
              </a:ext>
            </a:extLst>
          </p:cNvPr>
          <p:cNvSpPr>
            <a:spLocks noChangeArrowheads="1"/>
          </p:cNvSpPr>
          <p:nvPr/>
        </p:nvSpPr>
        <p:spPr bwMode="auto">
          <a:xfrm>
            <a:off x="2850924" y="2101786"/>
            <a:ext cx="3010099" cy="821464"/>
          </a:xfrm>
          <a:prstGeom prst="rect">
            <a:avLst/>
          </a:prstGeom>
          <a:solidFill>
            <a:srgbClr val="D3DBE5"/>
          </a:solidFill>
          <a:ln w="9525" algn="in">
            <a:solidFill>
              <a:schemeClr val="dk1">
                <a:lumMod val="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pPr algn="ctr">
              <a:lnSpc>
                <a:spcPct val="92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At any point consider seeking advice: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Early Help Locality Teams</a:t>
            </a:r>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Children’s Advice Support Service (CASS)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0121 303 1888 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In case of emergency phone police on 999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9704D0F0-5C88-4942-9E00-E6F3DBC89798}"/>
              </a:ext>
              <a:ext uri="{C183D7F6-B498-43B3-948B-1728B52AA6E4}">
                <adec:decorative xmlns:adec="http://schemas.microsoft.com/office/drawing/2017/decorative" val="1"/>
              </a:ext>
            </a:extLst>
          </p:cNvPr>
          <p:cNvCxnSpPr>
            <a:cxnSpLocks noChangeShapeType="1"/>
          </p:cNvCxnSpPr>
          <p:nvPr/>
        </p:nvCxnSpPr>
        <p:spPr bwMode="auto">
          <a:xfrm>
            <a:off x="4355976" y="855660"/>
            <a:ext cx="0" cy="193133"/>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2" name="Straight Arrow Connector 11">
            <a:extLst>
              <a:ext uri="{FF2B5EF4-FFF2-40B4-BE49-F238E27FC236}">
                <a16:creationId xmlns:a16="http://schemas.microsoft.com/office/drawing/2014/main" id="{B5F88787-DE97-42D3-88A7-C09CDDA44A08}"/>
              </a:ext>
              <a:ext uri="{C183D7F6-B498-43B3-948B-1728B52AA6E4}">
                <adec:decorative xmlns:adec="http://schemas.microsoft.com/office/drawing/2017/decorative" val="1"/>
              </a:ext>
            </a:extLst>
          </p:cNvPr>
          <p:cNvCxnSpPr>
            <a:cxnSpLocks noChangeShapeType="1"/>
          </p:cNvCxnSpPr>
          <p:nvPr/>
        </p:nvCxnSpPr>
        <p:spPr bwMode="auto">
          <a:xfrm>
            <a:off x="4355975" y="1914706"/>
            <a:ext cx="0" cy="193133"/>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 name="Straight Arrow Connector 12">
            <a:extLst>
              <a:ext uri="{FF2B5EF4-FFF2-40B4-BE49-F238E27FC236}">
                <a16:creationId xmlns:a16="http://schemas.microsoft.com/office/drawing/2014/main" id="{61D8F812-F5E0-4D24-A358-534B14356B66}"/>
              </a:ext>
              <a:ext uri="{C183D7F6-B498-43B3-948B-1728B52AA6E4}">
                <adec:decorative xmlns:adec="http://schemas.microsoft.com/office/drawing/2017/decorative" val="1"/>
              </a:ext>
            </a:extLst>
          </p:cNvPr>
          <p:cNvCxnSpPr>
            <a:cxnSpLocks noChangeShapeType="1"/>
          </p:cNvCxnSpPr>
          <p:nvPr/>
        </p:nvCxnSpPr>
        <p:spPr bwMode="auto">
          <a:xfrm>
            <a:off x="4355974" y="2937377"/>
            <a:ext cx="0" cy="193133"/>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 name="Straight Arrow Connector 13">
            <a:extLst>
              <a:ext uri="{FF2B5EF4-FFF2-40B4-BE49-F238E27FC236}">
                <a16:creationId xmlns:a16="http://schemas.microsoft.com/office/drawing/2014/main" id="{BFB08733-C837-4A26-99FB-BD3C615E48C4}"/>
              </a:ext>
              <a:ext uri="{C183D7F6-B498-43B3-948B-1728B52AA6E4}">
                <adec:decorative xmlns:adec="http://schemas.microsoft.com/office/drawing/2017/decorative" val="1"/>
              </a:ext>
            </a:extLst>
          </p:cNvPr>
          <p:cNvCxnSpPr>
            <a:cxnSpLocks noChangeShapeType="1"/>
          </p:cNvCxnSpPr>
          <p:nvPr/>
        </p:nvCxnSpPr>
        <p:spPr bwMode="auto">
          <a:xfrm rot="5400000" flipH="1">
            <a:off x="3383865" y="3471847"/>
            <a:ext cx="0" cy="360045"/>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5" name="Straight Arrow Connector 14">
            <a:extLst>
              <a:ext uri="{FF2B5EF4-FFF2-40B4-BE49-F238E27FC236}">
                <a16:creationId xmlns:a16="http://schemas.microsoft.com/office/drawing/2014/main" id="{F929D29E-C6EB-4AA4-B444-D2D51861C4CF}"/>
              </a:ext>
              <a:ext uri="{C183D7F6-B498-43B3-948B-1728B52AA6E4}">
                <adec:decorative xmlns:adec="http://schemas.microsoft.com/office/drawing/2017/decorative" val="1"/>
              </a:ext>
            </a:extLst>
          </p:cNvPr>
          <p:cNvCxnSpPr>
            <a:cxnSpLocks noChangeShapeType="1"/>
            <a:endCxn id="6" idx="1"/>
          </p:cNvCxnSpPr>
          <p:nvPr/>
        </p:nvCxnSpPr>
        <p:spPr bwMode="auto">
          <a:xfrm>
            <a:off x="5271740" y="3709838"/>
            <a:ext cx="380380" cy="0"/>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6" name="TextBox 15">
            <a:extLst>
              <a:ext uri="{FF2B5EF4-FFF2-40B4-BE49-F238E27FC236}">
                <a16:creationId xmlns:a16="http://schemas.microsoft.com/office/drawing/2014/main" id="{06654CE7-9862-40F0-91DB-8234A4FA509F}"/>
              </a:ext>
              <a:ext uri="{C183D7F6-B498-43B3-948B-1728B52AA6E4}">
                <adec:decorative xmlns:adec="http://schemas.microsoft.com/office/drawing/2017/decorative" val="1"/>
              </a:ext>
            </a:extLst>
          </p:cNvPr>
          <p:cNvSpPr txBox="1"/>
          <p:nvPr/>
        </p:nvSpPr>
        <p:spPr>
          <a:xfrm>
            <a:off x="6516228" y="269299"/>
            <a:ext cx="2227108" cy="954107"/>
          </a:xfrm>
          <a:prstGeom prst="rect">
            <a:avLst/>
          </a:prstGeom>
          <a:noFill/>
        </p:spPr>
        <p:txBody>
          <a:bodyPr wrap="square" rtlCol="0">
            <a:spAutoFit/>
          </a:bodyPr>
          <a:lstStyle/>
          <a:p>
            <a:r>
              <a:rPr lang="en-GB" sz="1400" b="1" dirty="0"/>
              <a:t>E-learning course available</a:t>
            </a:r>
            <a:r>
              <a:rPr lang="en-GB" sz="1400" dirty="0"/>
              <a:t>: </a:t>
            </a:r>
            <a:r>
              <a:rPr lang="en-GB" sz="1400" b="1" i="0" u="sng" dirty="0">
                <a:solidFill>
                  <a:srgbClr val="2A2DD5"/>
                </a:solidFill>
                <a:effectLst/>
                <a:latin typeface="Open Sans" panose="020B0606030504020204" pitchFamily="34" charset="0"/>
                <a:hlinkClick r:id="rId6"/>
              </a:rPr>
              <a:t>http://www.lscpbirmingham.org.uk/training</a:t>
            </a:r>
            <a:r>
              <a:rPr lang="en-GB" sz="1400" b="1" i="0" u="sng" dirty="0">
                <a:solidFill>
                  <a:srgbClr val="2A2DD5"/>
                </a:solidFill>
                <a:effectLst/>
                <a:latin typeface="Open Sans" panose="020B0606030504020204" pitchFamily="34" charset="0"/>
              </a:rPr>
              <a:t> </a:t>
            </a:r>
            <a:r>
              <a:rPr lang="en-GB" sz="1400" dirty="0"/>
              <a:t> </a:t>
            </a:r>
          </a:p>
        </p:txBody>
      </p:sp>
      <p:sp>
        <p:nvSpPr>
          <p:cNvPr id="17" name="Title 20">
            <a:extLst>
              <a:ext uri="{FF2B5EF4-FFF2-40B4-BE49-F238E27FC236}">
                <a16:creationId xmlns:a16="http://schemas.microsoft.com/office/drawing/2014/main" id="{F1E5D140-C9F4-4F56-9944-385560D4A7AD}"/>
              </a:ext>
            </a:extLst>
          </p:cNvPr>
          <p:cNvSpPr>
            <a:spLocks noGrp="1"/>
          </p:cNvSpPr>
          <p:nvPr>
            <p:ph type="title"/>
          </p:nvPr>
        </p:nvSpPr>
        <p:spPr>
          <a:xfrm>
            <a:off x="65618" y="195486"/>
            <a:ext cx="2474253" cy="1368152"/>
          </a:xfrm>
        </p:spPr>
        <p:txBody>
          <a:bodyPr>
            <a:noAutofit/>
          </a:bodyPr>
          <a:lstStyle/>
          <a:p>
            <a:r>
              <a:rPr lang="en-GB" sz="1600" b="0" dirty="0"/>
              <a:t>The schools model policy incorporates the</a:t>
            </a:r>
            <a:br>
              <a:rPr lang="en-GB" sz="1600" b="0" dirty="0"/>
            </a:br>
            <a:r>
              <a:rPr lang="en-GB" sz="1600" dirty="0"/>
              <a:t>Right Help Right Time </a:t>
            </a:r>
            <a:br>
              <a:rPr lang="en-GB" sz="1800" b="0" dirty="0"/>
            </a:br>
            <a:r>
              <a:rPr lang="en-GB" sz="1800" b="0" dirty="0"/>
              <a:t>(</a:t>
            </a:r>
            <a:r>
              <a:rPr lang="en-GB" sz="1800" i="1" dirty="0"/>
              <a:t>RHRT)</a:t>
            </a:r>
            <a:r>
              <a:rPr lang="en-GB" sz="1800" b="0" dirty="0"/>
              <a:t> process</a:t>
            </a:r>
          </a:p>
        </p:txBody>
      </p:sp>
    </p:spTree>
    <p:extLst>
      <p:ext uri="{BB962C8B-B14F-4D97-AF65-F5344CB8AC3E}">
        <p14:creationId xmlns:p14="http://schemas.microsoft.com/office/powerpoint/2010/main" val="190174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B455-1BF0-4577-BF95-DCE9E2A0897D}"/>
              </a:ext>
            </a:extLst>
          </p:cNvPr>
          <p:cNvSpPr>
            <a:spLocks noGrp="1"/>
          </p:cNvSpPr>
          <p:nvPr>
            <p:ph type="title"/>
          </p:nvPr>
        </p:nvSpPr>
        <p:spPr/>
        <p:txBody>
          <a:bodyPr/>
          <a:lstStyle/>
          <a:p>
            <a:pPr algn="ctr"/>
            <a:r>
              <a:rPr lang="en-GB" dirty="0"/>
              <a:t>Children Missing Education and Attendance</a:t>
            </a:r>
          </a:p>
        </p:txBody>
      </p:sp>
      <p:sp>
        <p:nvSpPr>
          <p:cNvPr id="3" name="Content Placeholder 2">
            <a:extLst>
              <a:ext uri="{FF2B5EF4-FFF2-40B4-BE49-F238E27FC236}">
                <a16:creationId xmlns:a16="http://schemas.microsoft.com/office/drawing/2014/main" id="{8C8AF92B-3520-4C4B-9EC4-5573E670CA86}"/>
              </a:ext>
            </a:extLst>
          </p:cNvPr>
          <p:cNvSpPr>
            <a:spLocks noGrp="1"/>
          </p:cNvSpPr>
          <p:nvPr>
            <p:ph idx="1"/>
          </p:nvPr>
        </p:nvSpPr>
        <p:spPr>
          <a:xfrm>
            <a:off x="457200" y="2571750"/>
            <a:ext cx="8229600" cy="1584176"/>
          </a:xfrm>
        </p:spPr>
        <p:txBody>
          <a:bodyPr>
            <a:normAutofit/>
          </a:bodyPr>
          <a:lstStyle/>
          <a:p>
            <a:pPr marL="0" indent="0">
              <a:buNone/>
            </a:pPr>
            <a:r>
              <a:rPr lang="en-GB" sz="1800" u="sng" dirty="0">
                <a:solidFill>
                  <a:srgbClr val="EDC22E"/>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a:t>
            </a:r>
          </a:p>
          <a:p>
            <a:endParaRPr lang="en-GB" sz="1800" u="sng" dirty="0">
              <a:solidFill>
                <a:srgbClr val="EDC22E"/>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r>
              <a:rPr lang="x-none" sz="1800" u="sng"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Working together to improve school attendance (publishing.service.gov.uk)</a:t>
            </a:r>
            <a:endParaRPr lang="en-GB" sz="1800" dirty="0">
              <a:solidFill>
                <a:srgbClr val="0070C0"/>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A249EEF4-BDE4-484D-A309-2AB62E2DB893}"/>
              </a:ext>
            </a:extLst>
          </p:cNvPr>
          <p:cNvSpPr>
            <a:spLocks noGrp="1"/>
          </p:cNvSpPr>
          <p:nvPr>
            <p:ph type="sldNum" sz="quarter" idx="4"/>
          </p:nvPr>
        </p:nvSpPr>
        <p:spPr/>
        <p:txBody>
          <a:bodyPr/>
          <a:lstStyle/>
          <a:p>
            <a:r>
              <a:rPr lang="en-GB"/>
              <a:t>PAGE </a:t>
            </a:r>
            <a:fld id="{45A89BE1-5792-4ACB-BF4C-7FAB88C6C5B7}" type="slidenum">
              <a:rPr lang="en-GB" smtClean="0"/>
              <a:pPr/>
              <a:t>27</a:t>
            </a:fld>
            <a:endParaRPr lang="en-GB" dirty="0"/>
          </a:p>
        </p:txBody>
      </p:sp>
      <p:sp>
        <p:nvSpPr>
          <p:cNvPr id="5" name="TextBox 4">
            <a:extLst>
              <a:ext uri="{FF2B5EF4-FFF2-40B4-BE49-F238E27FC236}">
                <a16:creationId xmlns:a16="http://schemas.microsoft.com/office/drawing/2014/main" id="{FB8950DD-4F5E-4D94-99AD-436DBF5D33E6}"/>
              </a:ext>
            </a:extLst>
          </p:cNvPr>
          <p:cNvSpPr txBox="1"/>
          <p:nvPr/>
        </p:nvSpPr>
        <p:spPr>
          <a:xfrm>
            <a:off x="611560" y="1563638"/>
            <a:ext cx="7848872" cy="646331"/>
          </a:xfrm>
          <a:prstGeom prst="rect">
            <a:avLst/>
          </a:prstGeom>
          <a:noFill/>
        </p:spPr>
        <p:txBody>
          <a:bodyPr wrap="square" rtlCol="0">
            <a:spAutoFit/>
          </a:bodyPr>
          <a:lstStyle/>
          <a:p>
            <a:r>
              <a:rPr lang="en-GB" sz="1800" dirty="0"/>
              <a:t>The DfE have published new guidance on improving school attendance which will come into force from September 2022.</a:t>
            </a:r>
          </a:p>
        </p:txBody>
      </p:sp>
    </p:spTree>
    <p:extLst>
      <p:ext uri="{BB962C8B-B14F-4D97-AF65-F5344CB8AC3E}">
        <p14:creationId xmlns:p14="http://schemas.microsoft.com/office/powerpoint/2010/main" val="23501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8858-A3C3-4BC1-A6B0-0EE6B4987E62}"/>
              </a:ext>
            </a:extLst>
          </p:cNvPr>
          <p:cNvSpPr>
            <a:spLocks noGrp="1"/>
          </p:cNvSpPr>
          <p:nvPr>
            <p:ph type="title"/>
          </p:nvPr>
        </p:nvSpPr>
        <p:spPr/>
        <p:txBody>
          <a:bodyPr>
            <a:normAutofit/>
          </a:bodyPr>
          <a:lstStyle/>
          <a:p>
            <a:pPr algn="ctr"/>
            <a:r>
              <a:rPr lang="en-GB" dirty="0"/>
              <a:t>Children’s Advice Support Service (CASS) </a:t>
            </a:r>
          </a:p>
        </p:txBody>
      </p:sp>
      <p:sp>
        <p:nvSpPr>
          <p:cNvPr id="3" name="Content Placeholder 2">
            <a:extLst>
              <a:ext uri="{FF2B5EF4-FFF2-40B4-BE49-F238E27FC236}">
                <a16:creationId xmlns:a16="http://schemas.microsoft.com/office/drawing/2014/main" id="{F2484FD4-701B-47A6-B6D6-1E442BCC1593}"/>
              </a:ext>
            </a:extLst>
          </p:cNvPr>
          <p:cNvSpPr>
            <a:spLocks noGrp="1"/>
          </p:cNvSpPr>
          <p:nvPr>
            <p:ph idx="1"/>
          </p:nvPr>
        </p:nvSpPr>
        <p:spPr/>
        <p:txBody>
          <a:bodyPr>
            <a:normAutofit/>
          </a:bodyPr>
          <a:lstStyle/>
          <a:p>
            <a:r>
              <a:rPr lang="en-GB" sz="1600" dirty="0"/>
              <a:t>You should contact CASS to raise concerns about a child and forms part of the </a:t>
            </a:r>
            <a:r>
              <a:rPr lang="en-GB" sz="1600" i="1" dirty="0"/>
              <a:t>‘front door’ </a:t>
            </a:r>
            <a:r>
              <a:rPr lang="en-GB" sz="1600" dirty="0"/>
              <a:t>to Birmingham Children’s Trust </a:t>
            </a:r>
          </a:p>
          <a:p>
            <a:r>
              <a:rPr lang="en-GB" sz="1600" b="1" dirty="0"/>
              <a:t>CASS: </a:t>
            </a:r>
            <a:r>
              <a:rPr lang="en-GB" sz="1600" dirty="0"/>
              <a:t>0121-303-1888</a:t>
            </a:r>
          </a:p>
          <a:p>
            <a:r>
              <a:rPr lang="en-GB" sz="1600" b="1" dirty="0"/>
              <a:t>Emergency Duty Team: </a:t>
            </a:r>
            <a:r>
              <a:rPr lang="en-GB" sz="1600" dirty="0"/>
              <a:t>(out of hours) 0121- 675 - 4806</a:t>
            </a:r>
          </a:p>
          <a:p>
            <a:r>
              <a:rPr lang="en-GB" sz="1600" dirty="0"/>
              <a:t>The Birmingham Multi-Agency Safeguarding Hub (MASH) is also located within the front door space along with Missing and Exploitation Hub (EMPOWER-U).</a:t>
            </a:r>
          </a:p>
          <a:p>
            <a:r>
              <a:rPr lang="en-GB" sz="1600" dirty="0"/>
              <a:t>Professionals that sit within these spaces include Health, Birmingham Children’s Trust (BCT), Police and Education Safeguarding.</a:t>
            </a:r>
          </a:p>
        </p:txBody>
      </p:sp>
      <p:sp>
        <p:nvSpPr>
          <p:cNvPr id="4" name="Slide Number Placeholder 3">
            <a:extLst>
              <a:ext uri="{FF2B5EF4-FFF2-40B4-BE49-F238E27FC236}">
                <a16:creationId xmlns:a16="http://schemas.microsoft.com/office/drawing/2014/main" id="{0353F4FA-B269-46AA-ADD0-EE78E51281C5}"/>
              </a:ext>
            </a:extLst>
          </p:cNvPr>
          <p:cNvSpPr>
            <a:spLocks noGrp="1"/>
          </p:cNvSpPr>
          <p:nvPr>
            <p:ph type="sldNum" sz="quarter" idx="4"/>
          </p:nvPr>
        </p:nvSpPr>
        <p:spPr/>
        <p:txBody>
          <a:bodyPr/>
          <a:lstStyle/>
          <a:p>
            <a:r>
              <a:rPr lang="en-GB"/>
              <a:t>PAGE </a:t>
            </a:r>
            <a:fld id="{45A89BE1-5792-4ACB-BF4C-7FAB88C6C5B7}" type="slidenum">
              <a:rPr lang="en-GB" smtClean="0"/>
              <a:pPr/>
              <a:t>28</a:t>
            </a:fld>
            <a:endParaRPr lang="en-GB" dirty="0"/>
          </a:p>
        </p:txBody>
      </p:sp>
    </p:spTree>
    <p:extLst>
      <p:ext uri="{BB962C8B-B14F-4D97-AF65-F5344CB8AC3E}">
        <p14:creationId xmlns:p14="http://schemas.microsoft.com/office/powerpoint/2010/main" val="14863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012D-0127-4A5A-BC8C-1DAFACBEA627}"/>
              </a:ext>
            </a:extLst>
          </p:cNvPr>
          <p:cNvSpPr>
            <a:spLocks noGrp="1"/>
          </p:cNvSpPr>
          <p:nvPr>
            <p:ph type="title"/>
          </p:nvPr>
        </p:nvSpPr>
        <p:spPr/>
        <p:txBody>
          <a:bodyPr/>
          <a:lstStyle/>
          <a:p>
            <a:pPr algn="ctr"/>
            <a:r>
              <a:rPr lang="en-GB" dirty="0"/>
              <a:t>Support from the Education Safeguarding Team</a:t>
            </a:r>
          </a:p>
        </p:txBody>
      </p:sp>
      <p:sp>
        <p:nvSpPr>
          <p:cNvPr id="3" name="Content Placeholder 2">
            <a:extLst>
              <a:ext uri="{FF2B5EF4-FFF2-40B4-BE49-F238E27FC236}">
                <a16:creationId xmlns:a16="http://schemas.microsoft.com/office/drawing/2014/main" id="{1D2F059B-E4DF-4A07-AA8A-D39730299C2A}"/>
              </a:ext>
            </a:extLst>
          </p:cNvPr>
          <p:cNvSpPr>
            <a:spLocks noGrp="1"/>
          </p:cNvSpPr>
          <p:nvPr>
            <p:ph idx="1"/>
          </p:nvPr>
        </p:nvSpPr>
        <p:spPr>
          <a:xfrm>
            <a:off x="457200" y="874730"/>
            <a:ext cx="8229600" cy="3394040"/>
          </a:xfrm>
        </p:spPr>
        <p:txBody>
          <a:bodyPr>
            <a:normAutofit/>
          </a:bodyPr>
          <a:lstStyle/>
          <a:p>
            <a:pPr marL="0" indent="0">
              <a:buNone/>
            </a:pPr>
            <a:r>
              <a:rPr lang="en-GB" sz="1600" dirty="0">
                <a:latin typeface="Arial" panose="020B0604020202020204" pitchFamily="34" charset="0"/>
                <a:cs typeface="Arial" panose="020B0604020202020204" pitchFamily="34" charset="0"/>
              </a:rPr>
              <a:t>For queries, enquiries or questions around:</a:t>
            </a:r>
          </a:p>
          <a:p>
            <a:pPr marL="0" indent="0">
              <a:buNone/>
            </a:pPr>
            <a:r>
              <a:rPr lang="en-GB" sz="1600" dirty="0">
                <a:latin typeface="Arial" panose="020B0604020202020204" pitchFamily="34" charset="0"/>
                <a:cs typeface="Arial" panose="020B0604020202020204" pitchFamily="34" charset="0"/>
              </a:rPr>
              <a:t>Referrals, Requests for Support or cases currently progressing through the front door, please email </a:t>
            </a:r>
            <a:r>
              <a:rPr lang="en-GB" sz="1600" u="sng" dirty="0">
                <a:latin typeface="Arial" panose="020B0604020202020204" pitchFamily="34" charset="0"/>
                <a:cs typeface="Arial" panose="020B0604020202020204" pitchFamily="34" charset="0"/>
                <a:hlinkClick r:id="rId2"/>
              </a:rPr>
              <a:t>CASSEducation@birmingham.gov.uk</a:t>
            </a:r>
            <a:r>
              <a:rPr lang="en-GB" sz="1600" dirty="0">
                <a:latin typeface="Arial" panose="020B0604020202020204" pitchFamily="34" charset="0"/>
                <a:cs typeface="Arial" panose="020B0604020202020204" pitchFamily="34" charset="0"/>
              </a:rPr>
              <a:t> and one of the officers will respond</a:t>
            </a:r>
          </a:p>
          <a:p>
            <a:pPr marL="0" indent="0">
              <a:buNone/>
            </a:pPr>
            <a:endParaRPr lang="en-GB" sz="8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Whole school safeguarding policy and procedure, training or Section 175 please email </a:t>
            </a:r>
            <a:r>
              <a:rPr lang="en-GB" sz="1600" u="sng" dirty="0">
                <a:latin typeface="Arial" panose="020B0604020202020204" pitchFamily="34" charset="0"/>
                <a:cs typeface="Arial" panose="020B0604020202020204" pitchFamily="34" charset="0"/>
                <a:hlinkClick r:id="rId3"/>
              </a:rPr>
              <a:t>EducationSafeguarding@birmingham.gov.uk</a:t>
            </a:r>
            <a:r>
              <a:rPr lang="en-GB" sz="1600" dirty="0">
                <a:latin typeface="Arial" panose="020B0604020202020204" pitchFamily="34" charset="0"/>
                <a:cs typeface="Arial" panose="020B0604020202020204" pitchFamily="34" charset="0"/>
              </a:rPr>
              <a:t> </a:t>
            </a:r>
          </a:p>
          <a:p>
            <a:pPr marL="0" indent="0">
              <a:buNone/>
            </a:pPr>
            <a:endParaRPr lang="en-GB" sz="8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Operation Encompass technical support or cases, please email </a:t>
            </a:r>
            <a:r>
              <a:rPr lang="en-GB" sz="1600" u="sng" dirty="0">
                <a:latin typeface="Arial" panose="020B0604020202020204" pitchFamily="34" charset="0"/>
                <a:cs typeface="Arial" panose="020B0604020202020204" pitchFamily="34" charset="0"/>
                <a:hlinkClick r:id="rId4"/>
              </a:rPr>
              <a:t>OpEncompassBham@birmingham.gov.uk</a:t>
            </a:r>
            <a:r>
              <a:rPr lang="en-GB" sz="1600" b="1" dirty="0">
                <a:latin typeface="Arial" panose="020B0604020202020204" pitchFamily="34" charset="0"/>
                <a:cs typeface="Arial" panose="020B0604020202020204" pitchFamily="34" charset="0"/>
              </a:rPr>
              <a:t> </a:t>
            </a:r>
          </a:p>
          <a:p>
            <a:pPr marL="0" indent="0">
              <a:buNone/>
            </a:pPr>
            <a:r>
              <a:rPr lang="en-GB" sz="1600" b="1" i="1" dirty="0">
                <a:latin typeface="Arial" panose="020B0604020202020204" pitchFamily="34" charset="0"/>
                <a:cs typeface="Arial" panose="020B0604020202020204" pitchFamily="34" charset="0"/>
              </a:rPr>
              <a:t>Also…….</a:t>
            </a:r>
          </a:p>
          <a:p>
            <a:pPr marL="0" indent="0">
              <a:buNone/>
            </a:pPr>
            <a:r>
              <a:rPr lang="en-GB" sz="1600" dirty="0">
                <a:latin typeface="Arial" panose="020B0604020202020204" pitchFamily="34" charset="0"/>
                <a:cs typeface="Arial" panose="020B0604020202020204" pitchFamily="34" charset="0"/>
              </a:rPr>
              <a:t>You should access the Resolution and Escalation protocol for any professional disputes that may arise when you are raising your concerns at the front door:</a:t>
            </a:r>
          </a:p>
          <a:p>
            <a:pPr marL="0" indent="0">
              <a:buNone/>
            </a:pPr>
            <a:r>
              <a:rPr lang="en-GB" sz="1600" dirty="0">
                <a:latin typeface="Arial" panose="020B0604020202020204" pitchFamily="34" charset="0"/>
                <a:cs typeface="Arial" panose="020B0604020202020204" pitchFamily="34" charset="0"/>
                <a:hlinkClick r:id="rId5"/>
              </a:rPr>
              <a:t>Escalation policy: Resolution of professional disagreements (procedures.org.uk)</a:t>
            </a:r>
            <a:endParaRPr lang="en-GB" sz="16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772F0F02-B609-4E1A-B998-9C27817EEDCF}"/>
              </a:ext>
            </a:extLst>
          </p:cNvPr>
          <p:cNvSpPr>
            <a:spLocks noGrp="1"/>
          </p:cNvSpPr>
          <p:nvPr>
            <p:ph type="sldNum" sz="quarter" idx="4"/>
          </p:nvPr>
        </p:nvSpPr>
        <p:spPr/>
        <p:txBody>
          <a:bodyPr/>
          <a:lstStyle/>
          <a:p>
            <a:r>
              <a:rPr lang="en-GB"/>
              <a:t>PAGE </a:t>
            </a:r>
            <a:fld id="{45A89BE1-5792-4ACB-BF4C-7FAB88C6C5B7}" type="slidenum">
              <a:rPr lang="en-GB" smtClean="0"/>
              <a:pPr/>
              <a:t>29</a:t>
            </a:fld>
            <a:endParaRPr lang="en-GB" dirty="0"/>
          </a:p>
        </p:txBody>
      </p:sp>
    </p:spTree>
    <p:extLst>
      <p:ext uri="{BB962C8B-B14F-4D97-AF65-F5344CB8AC3E}">
        <p14:creationId xmlns:p14="http://schemas.microsoft.com/office/powerpoint/2010/main" val="41688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Safeguarding and Promoting the Welfare of all children</a:t>
            </a:r>
          </a:p>
        </p:txBody>
      </p:sp>
      <p:sp>
        <p:nvSpPr>
          <p:cNvPr id="9" name="Content Placeholder 8"/>
          <p:cNvSpPr>
            <a:spLocks noGrp="1"/>
          </p:cNvSpPr>
          <p:nvPr>
            <p:ph idx="1"/>
          </p:nvPr>
        </p:nvSpPr>
        <p:spPr>
          <a:xfrm>
            <a:off x="457200" y="1059582"/>
            <a:ext cx="8229600" cy="3394040"/>
          </a:xfrm>
        </p:spPr>
        <p:txBody>
          <a:bodyPr>
            <a:normAutofit/>
          </a:bodyPr>
          <a:lstStyle/>
          <a:p>
            <a:pPr marL="0" indent="0">
              <a:buNone/>
            </a:pPr>
            <a:r>
              <a:rPr lang="en-GB" sz="1700" b="1" i="1" dirty="0">
                <a:latin typeface="Arial" panose="020B0604020202020204" pitchFamily="34" charset="0"/>
                <a:cs typeface="Arial" panose="020B0604020202020204" pitchFamily="34" charset="0"/>
              </a:rPr>
              <a:t>Safeguarding and promoting the welfare of all children is defined as: </a:t>
            </a:r>
          </a:p>
          <a:p>
            <a:pPr marL="0" indent="0">
              <a:buNone/>
            </a:pPr>
            <a:endParaRPr lang="en-GB" sz="1700" b="1" i="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protecting children from maltreatment </a:t>
            </a:r>
          </a:p>
          <a:p>
            <a:r>
              <a:rPr lang="en-GB" sz="1600" dirty="0">
                <a:latin typeface="Arial" panose="020B0604020202020204" pitchFamily="34" charset="0"/>
                <a:cs typeface="Arial" panose="020B0604020202020204" pitchFamily="34" charset="0"/>
              </a:rPr>
              <a:t>preventing the impairment of children’s mental and physical health or development </a:t>
            </a:r>
          </a:p>
          <a:p>
            <a:r>
              <a:rPr lang="en-GB" sz="1600" dirty="0">
                <a:latin typeface="Arial" panose="020B0604020202020204" pitchFamily="34" charset="0"/>
                <a:cs typeface="Arial" panose="020B0604020202020204" pitchFamily="34" charset="0"/>
              </a:rPr>
              <a:t>ensuring that children grow up in circumstances consistent with the provision of safe and effective care, and </a:t>
            </a:r>
          </a:p>
          <a:p>
            <a:r>
              <a:rPr lang="en-GB" sz="1600" dirty="0">
                <a:latin typeface="Arial" panose="020B0604020202020204" pitchFamily="34" charset="0"/>
                <a:cs typeface="Arial" panose="020B0604020202020204" pitchFamily="34" charset="0"/>
              </a:rPr>
              <a:t>taking action to enable all children to have the best outcomes.</a:t>
            </a:r>
          </a:p>
          <a:p>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Children includes all young people under the age of 18 and 25 in the case of young people with disabilities.</a:t>
            </a:r>
            <a:endParaRPr lang="en-GB"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r>
              <a:rPr lang="en-GB"/>
              <a:t>PAGE </a:t>
            </a:r>
            <a:fld id="{45A89BE1-5792-4ACB-BF4C-7FAB88C6C5B7}" type="slidenum">
              <a:rPr lang="en-GB" smtClean="0"/>
              <a:pPr/>
              <a:t>3</a:t>
            </a:fld>
            <a:endParaRPr lang="en-GB" dirty="0"/>
          </a:p>
        </p:txBody>
      </p:sp>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CE14-F935-4861-8C38-8F276CFE42E6}"/>
              </a:ext>
            </a:extLst>
          </p:cNvPr>
          <p:cNvSpPr>
            <a:spLocks noGrp="1"/>
          </p:cNvSpPr>
          <p:nvPr>
            <p:ph type="title"/>
          </p:nvPr>
        </p:nvSpPr>
        <p:spPr/>
        <p:txBody>
          <a:bodyPr/>
          <a:lstStyle/>
          <a:p>
            <a:pPr algn="ctr"/>
            <a:r>
              <a:rPr lang="en-GB" dirty="0"/>
              <a:t>Resource List:</a:t>
            </a:r>
          </a:p>
        </p:txBody>
      </p:sp>
      <p:sp>
        <p:nvSpPr>
          <p:cNvPr id="3" name="Slide Number Placeholder 2">
            <a:extLst>
              <a:ext uri="{FF2B5EF4-FFF2-40B4-BE49-F238E27FC236}">
                <a16:creationId xmlns:a16="http://schemas.microsoft.com/office/drawing/2014/main" id="{3FAE5BA4-6895-4D47-872A-BA3CD233B086}"/>
              </a:ext>
            </a:extLst>
          </p:cNvPr>
          <p:cNvSpPr>
            <a:spLocks noGrp="1"/>
          </p:cNvSpPr>
          <p:nvPr>
            <p:ph type="sldNum" sz="quarter" idx="4"/>
          </p:nvPr>
        </p:nvSpPr>
        <p:spPr/>
        <p:txBody>
          <a:bodyPr/>
          <a:lstStyle/>
          <a:p>
            <a:r>
              <a:rPr lang="en-GB"/>
              <a:t>PAGE </a:t>
            </a:r>
            <a:fld id="{45A89BE1-5792-4ACB-BF4C-7FAB88C6C5B7}" type="slidenum">
              <a:rPr lang="en-GB" smtClean="0"/>
              <a:pPr/>
              <a:t>30</a:t>
            </a:fld>
            <a:endParaRPr lang="en-GB" dirty="0"/>
          </a:p>
        </p:txBody>
      </p:sp>
      <p:sp>
        <p:nvSpPr>
          <p:cNvPr id="5" name="TextBox 4">
            <a:extLst>
              <a:ext uri="{FF2B5EF4-FFF2-40B4-BE49-F238E27FC236}">
                <a16:creationId xmlns:a16="http://schemas.microsoft.com/office/drawing/2014/main" id="{95A083C8-E122-4CFA-B93A-07384A73776A}"/>
              </a:ext>
            </a:extLst>
          </p:cNvPr>
          <p:cNvSpPr txBox="1"/>
          <p:nvPr/>
        </p:nvSpPr>
        <p:spPr>
          <a:xfrm>
            <a:off x="411221" y="940907"/>
            <a:ext cx="4572000" cy="323165"/>
          </a:xfrm>
          <a:prstGeom prst="rect">
            <a:avLst/>
          </a:prstGeom>
          <a:noFill/>
        </p:spPr>
        <p:txBody>
          <a:bodyPr wrap="square">
            <a:spAutoFit/>
          </a:bodyPr>
          <a:lstStyle/>
          <a:p>
            <a:r>
              <a:rPr lang="en-GB" dirty="0">
                <a:hlinkClick r:id="rId2"/>
              </a:rPr>
              <a:t>NSPCC</a:t>
            </a:r>
            <a:r>
              <a:rPr lang="en-GB" dirty="0"/>
              <a:t> </a:t>
            </a:r>
          </a:p>
        </p:txBody>
      </p:sp>
      <p:sp>
        <p:nvSpPr>
          <p:cNvPr id="7" name="TextBox 6">
            <a:extLst>
              <a:ext uri="{FF2B5EF4-FFF2-40B4-BE49-F238E27FC236}">
                <a16:creationId xmlns:a16="http://schemas.microsoft.com/office/drawing/2014/main" id="{420C2A7D-6499-430B-9E5C-9FCAAAE90F92}"/>
              </a:ext>
            </a:extLst>
          </p:cNvPr>
          <p:cNvSpPr txBox="1"/>
          <p:nvPr/>
        </p:nvSpPr>
        <p:spPr>
          <a:xfrm>
            <a:off x="411221" y="1274735"/>
            <a:ext cx="4572000" cy="323165"/>
          </a:xfrm>
          <a:prstGeom prst="rect">
            <a:avLst/>
          </a:prstGeom>
          <a:noFill/>
        </p:spPr>
        <p:txBody>
          <a:bodyPr wrap="square">
            <a:spAutoFit/>
          </a:bodyPr>
          <a:lstStyle/>
          <a:p>
            <a:r>
              <a:rPr lang="en-GB" dirty="0">
                <a:hlinkClick r:id="rId3"/>
              </a:rPr>
              <a:t>Birmingham Children's Safeguarding </a:t>
            </a:r>
            <a:r>
              <a:rPr lang="en-GB" dirty="0" err="1">
                <a:hlinkClick r:id="rId3"/>
              </a:rPr>
              <a:t>Patrnership</a:t>
            </a:r>
            <a:r>
              <a:rPr lang="en-GB" dirty="0"/>
              <a:t> </a:t>
            </a:r>
          </a:p>
        </p:txBody>
      </p:sp>
      <p:sp>
        <p:nvSpPr>
          <p:cNvPr id="11" name="TextBox 10">
            <a:extLst>
              <a:ext uri="{FF2B5EF4-FFF2-40B4-BE49-F238E27FC236}">
                <a16:creationId xmlns:a16="http://schemas.microsoft.com/office/drawing/2014/main" id="{76C08E38-B59B-445E-B13D-EDA73EA06847}"/>
              </a:ext>
            </a:extLst>
          </p:cNvPr>
          <p:cNvSpPr txBox="1"/>
          <p:nvPr/>
        </p:nvSpPr>
        <p:spPr>
          <a:xfrm>
            <a:off x="411220" y="1603004"/>
            <a:ext cx="8049211" cy="323165"/>
          </a:xfrm>
          <a:prstGeom prst="rect">
            <a:avLst/>
          </a:prstGeom>
          <a:noFill/>
        </p:spPr>
        <p:txBody>
          <a:bodyPr wrap="square">
            <a:spAutoFit/>
          </a:bodyPr>
          <a:lstStyle/>
          <a:p>
            <a:r>
              <a:rPr lang="en-GB" dirty="0">
                <a:hlinkClick r:id="rId4"/>
              </a:rPr>
              <a:t>St Giles vulnerabilities-to-child-criminal-exploitation</a:t>
            </a:r>
            <a:r>
              <a:rPr lang="en-GB" dirty="0"/>
              <a:t> </a:t>
            </a:r>
          </a:p>
        </p:txBody>
      </p:sp>
      <p:sp>
        <p:nvSpPr>
          <p:cNvPr id="13" name="TextBox 12">
            <a:extLst>
              <a:ext uri="{FF2B5EF4-FFF2-40B4-BE49-F238E27FC236}">
                <a16:creationId xmlns:a16="http://schemas.microsoft.com/office/drawing/2014/main" id="{64D4AAEF-2F98-4371-BE23-F2EE0D1ACF5A}"/>
              </a:ext>
            </a:extLst>
          </p:cNvPr>
          <p:cNvSpPr txBox="1"/>
          <p:nvPr/>
        </p:nvSpPr>
        <p:spPr>
          <a:xfrm>
            <a:off x="411220" y="1950156"/>
            <a:ext cx="7931224" cy="323165"/>
          </a:xfrm>
          <a:prstGeom prst="rect">
            <a:avLst/>
          </a:prstGeom>
          <a:noFill/>
        </p:spPr>
        <p:txBody>
          <a:bodyPr wrap="square">
            <a:spAutoFit/>
          </a:bodyPr>
          <a:lstStyle/>
          <a:p>
            <a:r>
              <a:rPr lang="en-GB" dirty="0">
                <a:hlinkClick r:id="rId5"/>
              </a:rPr>
              <a:t>Defining Child Criminal Exploitation</a:t>
            </a:r>
            <a:r>
              <a:rPr lang="en-GB" dirty="0"/>
              <a:t> </a:t>
            </a:r>
          </a:p>
        </p:txBody>
      </p:sp>
      <p:sp>
        <p:nvSpPr>
          <p:cNvPr id="17" name="TextBox 16">
            <a:extLst>
              <a:ext uri="{FF2B5EF4-FFF2-40B4-BE49-F238E27FC236}">
                <a16:creationId xmlns:a16="http://schemas.microsoft.com/office/drawing/2014/main" id="{33A04D39-4567-422D-A440-D3CB92843811}"/>
              </a:ext>
            </a:extLst>
          </p:cNvPr>
          <p:cNvSpPr txBox="1"/>
          <p:nvPr/>
        </p:nvSpPr>
        <p:spPr>
          <a:xfrm>
            <a:off x="415543" y="2371691"/>
            <a:ext cx="7749672" cy="323165"/>
          </a:xfrm>
          <a:prstGeom prst="rect">
            <a:avLst/>
          </a:prstGeom>
          <a:noFill/>
        </p:spPr>
        <p:txBody>
          <a:bodyPr wrap="square">
            <a:spAutoFit/>
          </a:bodyPr>
          <a:lstStyle/>
          <a:p>
            <a:r>
              <a:rPr lang="en-GB" dirty="0">
                <a:hlinkClick r:id="rId6"/>
              </a:rPr>
              <a:t>Child Exploitation Prevention Toolkit</a:t>
            </a:r>
            <a:r>
              <a:rPr lang="en-GB" dirty="0"/>
              <a:t> </a:t>
            </a:r>
          </a:p>
        </p:txBody>
      </p:sp>
      <p:sp>
        <p:nvSpPr>
          <p:cNvPr id="19" name="TextBox 18">
            <a:extLst>
              <a:ext uri="{FF2B5EF4-FFF2-40B4-BE49-F238E27FC236}">
                <a16:creationId xmlns:a16="http://schemas.microsoft.com/office/drawing/2014/main" id="{47D19EBE-BE48-4640-A6A2-F6E689705B87}"/>
              </a:ext>
            </a:extLst>
          </p:cNvPr>
          <p:cNvSpPr txBox="1"/>
          <p:nvPr/>
        </p:nvSpPr>
        <p:spPr>
          <a:xfrm>
            <a:off x="411221" y="2793226"/>
            <a:ext cx="4572000" cy="323165"/>
          </a:xfrm>
          <a:prstGeom prst="rect">
            <a:avLst/>
          </a:prstGeom>
          <a:noFill/>
        </p:spPr>
        <p:txBody>
          <a:bodyPr wrap="square">
            <a:spAutoFit/>
          </a:bodyPr>
          <a:lstStyle/>
          <a:p>
            <a:r>
              <a:rPr lang="en-GB" dirty="0">
                <a:hlinkClick r:id="rId7"/>
              </a:rPr>
              <a:t>CSE police and prevention toolkits</a:t>
            </a:r>
            <a:r>
              <a:rPr lang="en-GB" dirty="0"/>
              <a:t> </a:t>
            </a:r>
          </a:p>
        </p:txBody>
      </p:sp>
      <p:sp>
        <p:nvSpPr>
          <p:cNvPr id="21" name="TextBox 20">
            <a:extLst>
              <a:ext uri="{FF2B5EF4-FFF2-40B4-BE49-F238E27FC236}">
                <a16:creationId xmlns:a16="http://schemas.microsoft.com/office/drawing/2014/main" id="{8BB16E97-A3F6-4C3D-A984-5B0F693CE8A7}"/>
              </a:ext>
            </a:extLst>
          </p:cNvPr>
          <p:cNvSpPr txBox="1"/>
          <p:nvPr/>
        </p:nvSpPr>
        <p:spPr>
          <a:xfrm>
            <a:off x="403306" y="3206514"/>
            <a:ext cx="6040902" cy="323165"/>
          </a:xfrm>
          <a:prstGeom prst="rect">
            <a:avLst/>
          </a:prstGeom>
          <a:noFill/>
        </p:spPr>
        <p:txBody>
          <a:bodyPr wrap="square">
            <a:spAutoFit/>
          </a:bodyPr>
          <a:lstStyle/>
          <a:p>
            <a:r>
              <a:rPr lang="en-GB" dirty="0">
                <a:hlinkClick r:id="rId8"/>
              </a:rPr>
              <a:t>Children's Safeguarding Partnership child-exploitation</a:t>
            </a:r>
            <a:r>
              <a:rPr lang="en-GB" dirty="0"/>
              <a:t> </a:t>
            </a:r>
          </a:p>
        </p:txBody>
      </p:sp>
      <p:sp>
        <p:nvSpPr>
          <p:cNvPr id="23" name="TextBox 22">
            <a:extLst>
              <a:ext uri="{FF2B5EF4-FFF2-40B4-BE49-F238E27FC236}">
                <a16:creationId xmlns:a16="http://schemas.microsoft.com/office/drawing/2014/main" id="{D25FC7B5-3CF1-4BAA-8279-15C002C1ED9C}"/>
              </a:ext>
            </a:extLst>
          </p:cNvPr>
          <p:cNvSpPr txBox="1"/>
          <p:nvPr/>
        </p:nvSpPr>
        <p:spPr>
          <a:xfrm>
            <a:off x="377863" y="3579831"/>
            <a:ext cx="7258484" cy="323165"/>
          </a:xfrm>
          <a:prstGeom prst="rect">
            <a:avLst/>
          </a:prstGeom>
          <a:noFill/>
        </p:spPr>
        <p:txBody>
          <a:bodyPr wrap="square">
            <a:spAutoFit/>
          </a:bodyPr>
          <a:lstStyle/>
          <a:p>
            <a:r>
              <a:rPr lang="en-GB" dirty="0" err="1">
                <a:hlinkClick r:id="rId9"/>
              </a:rPr>
              <a:t>Barnardos</a:t>
            </a:r>
            <a:r>
              <a:rPr lang="en-GB" dirty="0">
                <a:hlinkClick r:id="rId9"/>
              </a:rPr>
              <a:t> Exploitation</a:t>
            </a:r>
            <a:r>
              <a:rPr lang="en-GB" dirty="0"/>
              <a:t> </a:t>
            </a:r>
          </a:p>
        </p:txBody>
      </p:sp>
    </p:spTree>
    <p:extLst>
      <p:ext uri="{BB962C8B-B14F-4D97-AF65-F5344CB8AC3E}">
        <p14:creationId xmlns:p14="http://schemas.microsoft.com/office/powerpoint/2010/main" val="43897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7B4A-4472-4B34-B127-35D95D7023CC}"/>
              </a:ext>
            </a:extLst>
          </p:cNvPr>
          <p:cNvSpPr>
            <a:spLocks noGrp="1"/>
          </p:cNvSpPr>
          <p:nvPr>
            <p:ph type="title"/>
          </p:nvPr>
        </p:nvSpPr>
        <p:spPr/>
        <p:txBody>
          <a:bodyPr/>
          <a:lstStyle/>
          <a:p>
            <a:pPr algn="ctr"/>
            <a:r>
              <a:rPr lang="en-GB" dirty="0"/>
              <a:t>Resources continued</a:t>
            </a:r>
          </a:p>
        </p:txBody>
      </p:sp>
      <p:sp>
        <p:nvSpPr>
          <p:cNvPr id="3" name="Slide Number Placeholder 2">
            <a:extLst>
              <a:ext uri="{FF2B5EF4-FFF2-40B4-BE49-F238E27FC236}">
                <a16:creationId xmlns:a16="http://schemas.microsoft.com/office/drawing/2014/main" id="{96AAC28D-2DD9-4431-8554-8EE5A52FCF1D}"/>
              </a:ext>
            </a:extLst>
          </p:cNvPr>
          <p:cNvSpPr>
            <a:spLocks noGrp="1"/>
          </p:cNvSpPr>
          <p:nvPr>
            <p:ph type="sldNum" sz="quarter" idx="4"/>
          </p:nvPr>
        </p:nvSpPr>
        <p:spPr/>
        <p:txBody>
          <a:bodyPr/>
          <a:lstStyle/>
          <a:p>
            <a:r>
              <a:rPr lang="en-GB"/>
              <a:t>PAGE </a:t>
            </a:r>
            <a:fld id="{45A89BE1-5792-4ACB-BF4C-7FAB88C6C5B7}" type="slidenum">
              <a:rPr lang="en-GB" smtClean="0"/>
              <a:pPr/>
              <a:t>31</a:t>
            </a:fld>
            <a:endParaRPr lang="en-GB" dirty="0"/>
          </a:p>
        </p:txBody>
      </p:sp>
      <p:sp>
        <p:nvSpPr>
          <p:cNvPr id="4" name="TextBox 3">
            <a:extLst>
              <a:ext uri="{FF2B5EF4-FFF2-40B4-BE49-F238E27FC236}">
                <a16:creationId xmlns:a16="http://schemas.microsoft.com/office/drawing/2014/main" id="{A77F149B-B143-4FA2-81ED-9257CCDD3D47}"/>
              </a:ext>
            </a:extLst>
          </p:cNvPr>
          <p:cNvSpPr txBox="1"/>
          <p:nvPr/>
        </p:nvSpPr>
        <p:spPr>
          <a:xfrm>
            <a:off x="323528" y="1131590"/>
            <a:ext cx="8049211" cy="323165"/>
          </a:xfrm>
          <a:prstGeom prst="rect">
            <a:avLst/>
          </a:prstGeom>
          <a:noFill/>
        </p:spPr>
        <p:txBody>
          <a:bodyPr wrap="square">
            <a:spAutoFit/>
          </a:bodyPr>
          <a:lstStyle/>
          <a:p>
            <a:r>
              <a:rPr lang="en-GB" dirty="0">
                <a:hlinkClick r:id="rId2"/>
              </a:rPr>
              <a:t>DSL resources contextual safeguarding</a:t>
            </a:r>
            <a:r>
              <a:rPr lang="en-GB" dirty="0"/>
              <a:t> </a:t>
            </a:r>
          </a:p>
        </p:txBody>
      </p:sp>
      <p:sp>
        <p:nvSpPr>
          <p:cNvPr id="6" name="TextBox 5">
            <a:extLst>
              <a:ext uri="{FF2B5EF4-FFF2-40B4-BE49-F238E27FC236}">
                <a16:creationId xmlns:a16="http://schemas.microsoft.com/office/drawing/2014/main" id="{BE92354D-EF4F-47B0-87AE-4DC955441120}"/>
              </a:ext>
            </a:extLst>
          </p:cNvPr>
          <p:cNvSpPr txBox="1"/>
          <p:nvPr/>
        </p:nvSpPr>
        <p:spPr>
          <a:xfrm>
            <a:off x="323528" y="1492711"/>
            <a:ext cx="6984776" cy="323165"/>
          </a:xfrm>
          <a:prstGeom prst="rect">
            <a:avLst/>
          </a:prstGeom>
          <a:noFill/>
        </p:spPr>
        <p:txBody>
          <a:bodyPr wrap="square">
            <a:spAutoFit/>
          </a:bodyPr>
          <a:lstStyle/>
          <a:p>
            <a:r>
              <a:rPr lang="en-GB" dirty="0">
                <a:hlinkClick r:id="rId3"/>
              </a:rPr>
              <a:t>Violence Reduction Unit</a:t>
            </a:r>
            <a:r>
              <a:rPr lang="en-GB" dirty="0"/>
              <a:t>  </a:t>
            </a:r>
            <a:r>
              <a:rPr lang="en-GB" sz="1400" dirty="0"/>
              <a:t>(now known as the Violence Reduction Partnership VRP</a:t>
            </a:r>
          </a:p>
        </p:txBody>
      </p:sp>
      <p:sp>
        <p:nvSpPr>
          <p:cNvPr id="8" name="TextBox 7">
            <a:extLst>
              <a:ext uri="{FF2B5EF4-FFF2-40B4-BE49-F238E27FC236}">
                <a16:creationId xmlns:a16="http://schemas.microsoft.com/office/drawing/2014/main" id="{BBBD3227-E03E-4EA4-87B4-F44A59BB1A40}"/>
              </a:ext>
            </a:extLst>
          </p:cNvPr>
          <p:cNvSpPr txBox="1"/>
          <p:nvPr/>
        </p:nvSpPr>
        <p:spPr>
          <a:xfrm>
            <a:off x="323528" y="1853832"/>
            <a:ext cx="7920880" cy="323165"/>
          </a:xfrm>
          <a:prstGeom prst="rect">
            <a:avLst/>
          </a:prstGeom>
          <a:noFill/>
        </p:spPr>
        <p:txBody>
          <a:bodyPr wrap="square">
            <a:spAutoFit/>
          </a:bodyPr>
          <a:lstStyle/>
          <a:p>
            <a:r>
              <a:rPr lang="en-GB" dirty="0">
                <a:hlinkClick r:id="rId4"/>
              </a:rPr>
              <a:t>WMP Violence Reduction Birmingham offer </a:t>
            </a:r>
            <a:r>
              <a:rPr lang="en-GB" dirty="0"/>
              <a:t> </a:t>
            </a:r>
          </a:p>
        </p:txBody>
      </p:sp>
      <p:sp>
        <p:nvSpPr>
          <p:cNvPr id="10" name="TextBox 9">
            <a:extLst>
              <a:ext uri="{FF2B5EF4-FFF2-40B4-BE49-F238E27FC236}">
                <a16:creationId xmlns:a16="http://schemas.microsoft.com/office/drawing/2014/main" id="{B4018921-AA0D-46C4-AAA3-A50A0B718DF0}"/>
              </a:ext>
            </a:extLst>
          </p:cNvPr>
          <p:cNvSpPr txBox="1"/>
          <p:nvPr/>
        </p:nvSpPr>
        <p:spPr>
          <a:xfrm>
            <a:off x="340232" y="2214953"/>
            <a:ext cx="8229600" cy="323165"/>
          </a:xfrm>
          <a:prstGeom prst="rect">
            <a:avLst/>
          </a:prstGeom>
          <a:noFill/>
        </p:spPr>
        <p:txBody>
          <a:bodyPr wrap="square">
            <a:spAutoFit/>
          </a:bodyPr>
          <a:lstStyle/>
          <a:p>
            <a:r>
              <a:rPr lang="en-GB" dirty="0">
                <a:hlinkClick r:id="rId5"/>
              </a:rPr>
              <a:t>EMPOWERU Referral Process</a:t>
            </a:r>
            <a:r>
              <a:rPr lang="en-GB" dirty="0"/>
              <a:t> </a:t>
            </a:r>
          </a:p>
        </p:txBody>
      </p:sp>
      <p:sp>
        <p:nvSpPr>
          <p:cNvPr id="12" name="TextBox 11">
            <a:extLst>
              <a:ext uri="{FF2B5EF4-FFF2-40B4-BE49-F238E27FC236}">
                <a16:creationId xmlns:a16="http://schemas.microsoft.com/office/drawing/2014/main" id="{F32BC647-6168-4EA6-923D-95F9A5BA3699}"/>
              </a:ext>
            </a:extLst>
          </p:cNvPr>
          <p:cNvSpPr txBox="1"/>
          <p:nvPr/>
        </p:nvSpPr>
        <p:spPr>
          <a:xfrm>
            <a:off x="323528" y="2937195"/>
            <a:ext cx="8229600" cy="323165"/>
          </a:xfrm>
          <a:prstGeom prst="rect">
            <a:avLst/>
          </a:prstGeom>
          <a:noFill/>
        </p:spPr>
        <p:txBody>
          <a:bodyPr wrap="square">
            <a:spAutoFit/>
          </a:bodyPr>
          <a:lstStyle/>
          <a:p>
            <a:r>
              <a:rPr lang="en-GB" dirty="0">
                <a:hlinkClick r:id="rId6"/>
              </a:rPr>
              <a:t>Birmingham Early Help Locality Leads</a:t>
            </a:r>
            <a:r>
              <a:rPr lang="en-GB" dirty="0"/>
              <a:t> </a:t>
            </a:r>
          </a:p>
        </p:txBody>
      </p:sp>
      <p:sp>
        <p:nvSpPr>
          <p:cNvPr id="11" name="TextBox 10">
            <a:extLst>
              <a:ext uri="{FF2B5EF4-FFF2-40B4-BE49-F238E27FC236}">
                <a16:creationId xmlns:a16="http://schemas.microsoft.com/office/drawing/2014/main" id="{21060F53-31C2-4B2C-85EE-5EA42DDF970D}"/>
              </a:ext>
            </a:extLst>
          </p:cNvPr>
          <p:cNvSpPr txBox="1"/>
          <p:nvPr/>
        </p:nvSpPr>
        <p:spPr>
          <a:xfrm>
            <a:off x="323528" y="2603777"/>
            <a:ext cx="4572000" cy="323165"/>
          </a:xfrm>
          <a:prstGeom prst="rect">
            <a:avLst/>
          </a:prstGeom>
          <a:noFill/>
        </p:spPr>
        <p:txBody>
          <a:bodyPr wrap="square">
            <a:spAutoFit/>
          </a:bodyPr>
          <a:lstStyle/>
          <a:p>
            <a:r>
              <a:rPr lang="en-GB" dirty="0">
                <a:hlinkClick r:id="rId7"/>
              </a:rPr>
              <a:t>Domestic Abuse Act 2021 factsheet </a:t>
            </a:r>
            <a:endParaRPr lang="en-GB" dirty="0"/>
          </a:p>
        </p:txBody>
      </p:sp>
    </p:spTree>
    <p:extLst>
      <p:ext uri="{BB962C8B-B14F-4D97-AF65-F5344CB8AC3E}">
        <p14:creationId xmlns:p14="http://schemas.microsoft.com/office/powerpoint/2010/main" val="322080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GB" dirty="0"/>
              <a:t>Useful Links.</a:t>
            </a:r>
          </a:p>
        </p:txBody>
      </p:sp>
      <p:sp>
        <p:nvSpPr>
          <p:cNvPr id="9" name="Content Placeholder 8"/>
          <p:cNvSpPr>
            <a:spLocks noGrp="1"/>
          </p:cNvSpPr>
          <p:nvPr>
            <p:ph idx="1"/>
          </p:nvPr>
        </p:nvSpPr>
        <p:spPr>
          <a:xfrm>
            <a:off x="457200" y="977910"/>
            <a:ext cx="8229600" cy="3394040"/>
          </a:xfrm>
        </p:spPr>
        <p:txBody>
          <a:bodyPr>
            <a:normAutofit fontScale="92500" lnSpcReduction="20000"/>
          </a:bodyPr>
          <a:lstStyle/>
          <a:p>
            <a:pPr marL="0" indent="0">
              <a:spcBef>
                <a:spcPts val="0"/>
              </a:spcBef>
              <a:buNone/>
            </a:pPr>
            <a:r>
              <a:rPr lang="en-GB" sz="1500" dirty="0">
                <a:solidFill>
                  <a:srgbClr val="0070C0"/>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Supporting practice in tackling child sexual abuse - CSA Centre</a:t>
            </a: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r>
              <a:rPr lang="en-GB" sz="1500"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PACE Code C 2019 (accessible) - GOV.UK (www.gov.uk)</a:t>
            </a: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r>
              <a:rPr lang="en-GB" sz="1500" dirty="0" err="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TeamOperationEncompassBirmingham</a:t>
            </a:r>
            <a:r>
              <a:rPr lang="en-GB" sz="1500" dirty="0">
                <a:solidFill>
                  <a:srgbClr val="0070C0"/>
                </a:solidFill>
                <a:latin typeface="Arial" panose="020B0604020202020204" pitchFamily="34" charset="0"/>
                <a:cs typeface="Arial" panose="020B0604020202020204" pitchFamily="34" charset="0"/>
              </a:rPr>
              <a:t> </a:t>
            </a:r>
          </a:p>
          <a:p>
            <a:pPr marL="0" indent="0">
              <a:spcBef>
                <a:spcPts val="0"/>
              </a:spcBef>
              <a:buNone/>
            </a:pP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en-GB" sz="1500" dirty="0">
                <a:solidFill>
                  <a:srgbClr val="0070C0"/>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Searching, screening and confiscation at school - GOV.UK (www.gov.uk)</a:t>
            </a:r>
            <a:endParaRPr lang="en-GB" sz="1500" dirty="0">
              <a:solidFill>
                <a:srgbClr val="0070C0"/>
              </a:solidFill>
              <a:effectLst/>
              <a:latin typeface="Arial" panose="020B0604020202020204" pitchFamily="34" charset="0"/>
              <a:ea typeface="Calibri" panose="020F0502020204030204" pitchFamily="34" charset="0"/>
            </a:endParaRPr>
          </a:p>
          <a:p>
            <a:pPr marL="0" indent="0">
              <a:spcBef>
                <a:spcPts val="0"/>
              </a:spcBef>
              <a:buNone/>
            </a:pP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x-none" sz="1500" dirty="0">
                <a:solidFill>
                  <a:srgbClr val="0070C0"/>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Working together to improve school attendance (publishing.service.gov.uk)</a:t>
            </a: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r>
              <a:rPr lang="en-GB" sz="1500" dirty="0">
                <a:solidFill>
                  <a:srgbClr val="0070C0"/>
                </a:solidFill>
                <a:hlinkClick r:id="rId7">
                  <a:extLst>
                    <a:ext uri="{A12FA001-AC4F-418D-AE19-62706E023703}">
                      <ahyp:hlinkClr xmlns:ahyp="http://schemas.microsoft.com/office/drawing/2018/hyperlinkcolor" val="tx"/>
                    </a:ext>
                  </a:extLst>
                </a:hlinkClick>
              </a:rPr>
              <a:t>Human Rights Act 1998 (legislation.gov.uk)</a:t>
            </a:r>
            <a:endParaRPr lang="en-GB" sz="1500" dirty="0">
              <a:solidFill>
                <a:srgbClr val="0070C0"/>
              </a:solidFill>
            </a:endParaRPr>
          </a:p>
          <a:p>
            <a:pPr marL="0" indent="0">
              <a:spcBef>
                <a:spcPts val="0"/>
              </a:spcBef>
              <a:buNone/>
            </a:pPr>
            <a:r>
              <a:rPr lang="en-GB" sz="1500" dirty="0">
                <a:solidFill>
                  <a:srgbClr val="0070C0"/>
                </a:solidFill>
              </a:rPr>
              <a:t>  </a:t>
            </a:r>
          </a:p>
          <a:p>
            <a:pPr marL="0" indent="0">
              <a:spcBef>
                <a:spcPts val="0"/>
              </a:spcBef>
              <a:buNone/>
            </a:pPr>
            <a:r>
              <a:rPr lang="en-GB" sz="1500" dirty="0">
                <a:solidFill>
                  <a:srgbClr val="0070C0"/>
                </a:solidFill>
                <a:hlinkClick r:id="rId8">
                  <a:extLst>
                    <a:ext uri="{A12FA001-AC4F-418D-AE19-62706E023703}">
                      <ahyp:hlinkClr xmlns:ahyp="http://schemas.microsoft.com/office/drawing/2018/hyperlinkcolor" val="tx"/>
                    </a:ext>
                  </a:extLst>
                </a:hlinkClick>
              </a:rPr>
              <a:t>EqualityAct2010:guidance(www.gov.uk)</a:t>
            </a:r>
            <a:endParaRPr lang="en-GB" sz="1500" dirty="0">
              <a:solidFill>
                <a:srgbClr val="0070C0"/>
              </a:solidFill>
            </a:endParaRPr>
          </a:p>
          <a:p>
            <a:pPr marL="0" indent="0">
              <a:spcBef>
                <a:spcPts val="0"/>
              </a:spcBef>
              <a:buNone/>
            </a:pPr>
            <a:endParaRPr lang="en-GB" sz="1500" dirty="0">
              <a:solidFill>
                <a:srgbClr val="0070C0"/>
              </a:solidFill>
            </a:endParaRPr>
          </a:p>
          <a:p>
            <a:pPr marL="0" indent="0">
              <a:spcBef>
                <a:spcPts val="0"/>
              </a:spcBef>
              <a:buNone/>
            </a:pPr>
            <a:r>
              <a:rPr lang="en-GB" sz="1500" dirty="0" err="1">
                <a:solidFill>
                  <a:srgbClr val="0070C0"/>
                </a:solidFill>
                <a:hlinkClick r:id="rId9">
                  <a:extLst>
                    <a:ext uri="{A12FA001-AC4F-418D-AE19-62706E023703}">
                      <ahyp:hlinkClr xmlns:ahyp="http://schemas.microsoft.com/office/drawing/2018/hyperlinkcolor" val="tx"/>
                    </a:ext>
                  </a:extLst>
                </a:hlinkClick>
              </a:rPr>
              <a:t>RHRTElearningBirmingham</a:t>
            </a:r>
            <a:r>
              <a:rPr lang="en-GB" sz="1500" dirty="0">
                <a:solidFill>
                  <a:srgbClr val="0070C0"/>
                </a:solidFill>
                <a:hlinkClick r:id="rId9">
                  <a:extLst>
                    <a:ext uri="{A12FA001-AC4F-418D-AE19-62706E023703}">
                      <ahyp:hlinkClr xmlns:ahyp="http://schemas.microsoft.com/office/drawing/2018/hyperlinkcolor" val="tx"/>
                    </a:ext>
                  </a:extLst>
                </a:hlinkClick>
              </a:rPr>
              <a:t>(lscpbirmingham.org.uk)</a:t>
            </a:r>
            <a:endParaRPr lang="en-GB" sz="1500" dirty="0">
              <a:solidFill>
                <a:srgbClr val="0070C0"/>
              </a:solidFill>
            </a:endParaRPr>
          </a:p>
          <a:p>
            <a:pPr marL="0" indent="0">
              <a:spcBef>
                <a:spcPts val="0"/>
              </a:spcBef>
              <a:buNone/>
            </a:pPr>
            <a:endParaRPr lang="en-GB" sz="1500" dirty="0">
              <a:solidFill>
                <a:srgbClr val="0070C0"/>
              </a:solidFill>
            </a:endParaRPr>
          </a:p>
          <a:p>
            <a:pPr marL="0" indent="0">
              <a:spcBef>
                <a:spcPts val="0"/>
              </a:spcBef>
              <a:buNone/>
            </a:pPr>
            <a:r>
              <a:rPr lang="en-GB" sz="1500" i="0" dirty="0" err="1">
                <a:solidFill>
                  <a:srgbClr val="0070C0"/>
                </a:solidFill>
                <a:effectLst/>
                <a:latin typeface="Open Sans" panose="020B0606030504020204" pitchFamily="34" charset="0"/>
                <a:hlinkClick r:id="rId10">
                  <a:extLst>
                    <a:ext uri="{A12FA001-AC4F-418D-AE19-62706E023703}">
                      <ahyp:hlinkClr xmlns:ahyp="http://schemas.microsoft.com/office/drawing/2018/hyperlinkcolor" val="tx"/>
                    </a:ext>
                  </a:extLst>
                </a:hlinkClick>
              </a:rPr>
              <a:t>BirminghamChildrensSafeguardingPartnershipTrainingOpportunities</a:t>
            </a:r>
            <a:endParaRPr lang="en-GB" sz="15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GB" sz="1500" dirty="0">
              <a:solidFill>
                <a:srgbClr val="0070C0"/>
              </a:solidFill>
              <a:effectLst/>
              <a:latin typeface="Calibri" panose="020F0502020204030204" pitchFamily="34" charset="0"/>
              <a:ea typeface="Calibri" panose="020F0502020204030204" pitchFamily="34" charset="0"/>
            </a:endParaRP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Relationships Education and the Relationships and Sex Education</a:t>
            </a: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32</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5540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GB" dirty="0"/>
              <a:t>References</a:t>
            </a:r>
          </a:p>
        </p:txBody>
      </p:sp>
      <p:sp>
        <p:nvSpPr>
          <p:cNvPr id="9" name="Content Placeholder 8"/>
          <p:cNvSpPr>
            <a:spLocks noGrp="1"/>
          </p:cNvSpPr>
          <p:nvPr>
            <p:ph idx="1"/>
          </p:nvPr>
        </p:nvSpPr>
        <p:spPr>
          <a:xfrm>
            <a:off x="457200" y="977910"/>
            <a:ext cx="8229600" cy="3394040"/>
          </a:xfrm>
        </p:spPr>
        <p:txBody>
          <a:bodyPr>
            <a:normAutofit fontScale="62500" lnSpcReduction="20000"/>
          </a:bodyPr>
          <a:lstStyle/>
          <a:p>
            <a:pPr marL="0" indent="0">
              <a:spcBef>
                <a:spcPts val="0"/>
              </a:spcBef>
              <a:buNone/>
            </a:pPr>
            <a:r>
              <a:rPr lang="en-GB" sz="1400" dirty="0">
                <a:latin typeface="Arial" panose="020B0604020202020204" pitchFamily="34" charset="0"/>
                <a:cs typeface="Arial" panose="020B0604020202020204" pitchFamily="34" charset="0"/>
              </a:rPr>
              <a:t>Department for Education (DfE) (2021) </a:t>
            </a:r>
            <a:r>
              <a:rPr lang="en-GB" sz="14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Keeping children safe in education 2021</a:t>
            </a:r>
            <a:r>
              <a:rPr lang="en-GB" sz="1400" u="sng"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[Accessed 13/07/2021]</a:t>
            </a:r>
          </a:p>
          <a:p>
            <a:pPr marL="0" indent="0">
              <a:spcBef>
                <a:spcPts val="0"/>
              </a:spcBef>
              <a:buNone/>
            </a:pPr>
            <a:endPar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spcBef>
                <a:spcPts val="0"/>
              </a:spcBef>
              <a:buNone/>
            </a:pP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CASPAR briefing Keeping children safe in education 2021</a:t>
            </a:r>
            <a:r>
              <a:rPr lang="en-GB" sz="1400" dirty="0">
                <a:latin typeface="Arial" panose="020B0604020202020204" pitchFamily="34" charset="0"/>
                <a:cs typeface="Arial" panose="020B0604020202020204" pitchFamily="34" charset="0"/>
              </a:rPr>
              <a:t> [Accessed 13/07/2021]</a:t>
            </a:r>
          </a:p>
          <a:p>
            <a:pPr marL="0"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Relationships Education and the Relationships and Sex Education </a:t>
            </a:r>
            <a:endParaRPr lang="en-GB" sz="14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GB" sz="1400" dirty="0">
              <a:latin typeface="Arial" panose="020B0604020202020204" pitchFamily="34" charset="0"/>
              <a:cs typeface="Arial" panose="020B0604020202020204" pitchFamily="34" charset="0"/>
            </a:endParaRPr>
          </a:p>
          <a:p>
            <a:pPr marL="0" lvl="0" indent="0">
              <a:spcBef>
                <a:spcPts val="0"/>
              </a:spcBef>
              <a:buNone/>
            </a:pPr>
            <a:r>
              <a:rPr lang="en-GB" sz="1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Preventing youth violence and gang involvement </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endParaRPr>
          </a:p>
          <a:p>
            <a:pPr marL="0" lvl="0" indent="0">
              <a:spcBef>
                <a:spcPts val="0"/>
              </a:spcBef>
              <a:buNone/>
            </a:pPr>
            <a:r>
              <a:rPr lang="en-GB" sz="1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Criminal exploitation of children and vulnerable adults: county lines</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Advice for Practitioners Providing Safeguarding Services to Children, Young People, Parents and Carers </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Data protection: toolkit for schools </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endParaRPr>
          </a:p>
          <a:p>
            <a:pPr marL="0" lvl="0" indent="0">
              <a:buNone/>
            </a:pPr>
            <a:r>
              <a:rPr lang="en-GB" sz="14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Sharing nudes and semi-nudes: advice for education settings working with children and young people</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Mental health and behaviour in schools</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Better Heath - every mind matters</a:t>
            </a:r>
            <a:r>
              <a:rPr lang="en-GB" sz="1400" dirty="0">
                <a:latin typeface="Arial" panose="020B0604020202020204" pitchFamily="34" charset="0"/>
                <a:cs typeface="Arial" panose="020B0604020202020204" pitchFamily="34" charset="0"/>
              </a:rPr>
              <a:t> </a:t>
            </a:r>
          </a:p>
          <a:p>
            <a:pPr marL="0" lvl="0" indent="0">
              <a:spcBef>
                <a:spcPts val="0"/>
              </a:spcBef>
              <a:buNone/>
            </a:pPr>
            <a:endParaRPr lang="en-GB" sz="14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Exclusions from maintained schools, academies and pupil referral units in England</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endParaRPr>
          </a:p>
          <a:p>
            <a:pPr marL="0" lvl="0" indent="0">
              <a:spcBef>
                <a:spcPts val="0"/>
              </a:spcBef>
              <a:buNone/>
            </a:pPr>
            <a:r>
              <a:rPr lang="en-GB" sz="1400"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Contextual Safeguarding</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Alternative provision - DfE Statutory Guidance</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400" dirty="0">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endParaRPr>
          </a:p>
          <a:p>
            <a:pPr marL="0" lvl="0" indent="0">
              <a:spcBef>
                <a:spcPts val="0"/>
              </a:spcBef>
              <a:buNone/>
            </a:pPr>
            <a:r>
              <a:rPr lang="en-GB" sz="1400" dirty="0">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Education for children with health needs who cannot attend school</a:t>
            </a:r>
            <a:endParaRPr lang="en-GB" sz="1400" dirty="0">
              <a:latin typeface="Arial" panose="020B0604020202020204" pitchFamily="34" charset="0"/>
              <a:cs typeface="Arial" panose="020B0604020202020204" pitchFamily="34" charset="0"/>
            </a:endParaRPr>
          </a:p>
          <a:p>
            <a:pPr marL="0" lvl="0" indent="0">
              <a:spcBef>
                <a:spcPts val="0"/>
              </a:spcBef>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33</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21180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a:t>Social media final slide</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7B215-550B-4FA2-B79D-FFF47CE63270}"/>
              </a:ext>
            </a:extLst>
          </p:cNvPr>
          <p:cNvSpPr>
            <a:spLocks noGrp="1"/>
          </p:cNvSpPr>
          <p:nvPr>
            <p:ph idx="1"/>
          </p:nvPr>
        </p:nvSpPr>
        <p:spPr>
          <a:xfrm>
            <a:off x="457200" y="339502"/>
            <a:ext cx="8147248" cy="4114120"/>
          </a:xfrm>
        </p:spPr>
        <p:txBody>
          <a:bodyPr>
            <a:normAutofit/>
          </a:bodyPr>
          <a:lstStyle/>
          <a:p>
            <a:r>
              <a:rPr lang="en-GB" sz="1700" b="1" dirty="0">
                <a:latin typeface="Arial" panose="020B0604020202020204" pitchFamily="34" charset="0"/>
                <a:cs typeface="Arial" panose="020B0604020202020204" pitchFamily="34" charset="0"/>
              </a:rPr>
              <a:t>All staff </a:t>
            </a:r>
            <a:r>
              <a:rPr lang="en-GB" sz="1700" dirty="0">
                <a:latin typeface="Arial" panose="020B0604020202020204" pitchFamily="34" charset="0"/>
                <a:cs typeface="Arial" panose="020B0604020202020204" pitchFamily="34" charset="0"/>
              </a:rPr>
              <a:t>have a responsibility to provide a safe environment in which children can learn.</a:t>
            </a:r>
          </a:p>
          <a:p>
            <a:r>
              <a:rPr lang="en-GB" sz="1700" b="1" dirty="0">
                <a:latin typeface="Arial" panose="020B0604020202020204" pitchFamily="34" charset="0"/>
                <a:cs typeface="Arial" panose="020B0604020202020204" pitchFamily="34" charset="0"/>
              </a:rPr>
              <a:t>All staff </a:t>
            </a:r>
            <a:r>
              <a:rPr lang="en-GB" sz="1700" dirty="0">
                <a:latin typeface="Arial" panose="020B0604020202020204" pitchFamily="34" charset="0"/>
                <a:cs typeface="Arial" panose="020B0604020202020204" pitchFamily="34" charset="0"/>
              </a:rPr>
              <a:t>should be prepared to identify children who may benefit from early help as well as understanding their local early help process.</a:t>
            </a:r>
          </a:p>
          <a:p>
            <a:r>
              <a:rPr lang="en-GB" sz="1700" b="1" dirty="0">
                <a:latin typeface="Arial" panose="020B0604020202020204" pitchFamily="34" charset="0"/>
                <a:cs typeface="Arial" panose="020B0604020202020204" pitchFamily="34" charset="0"/>
              </a:rPr>
              <a:t>All staff </a:t>
            </a:r>
            <a:r>
              <a:rPr lang="en-GB" sz="1700" dirty="0">
                <a:latin typeface="Arial" panose="020B0604020202020204" pitchFamily="34" charset="0"/>
                <a:cs typeface="Arial" panose="020B0604020202020204" pitchFamily="34" charset="0"/>
              </a:rPr>
              <a:t>should report any concerns to a DSL and record accordingly.</a:t>
            </a:r>
          </a:p>
          <a:p>
            <a:r>
              <a:rPr lang="en-GB" sz="1700" b="1" dirty="0">
                <a:latin typeface="Arial" panose="020B0604020202020204" pitchFamily="34" charset="0"/>
                <a:cs typeface="Arial" panose="020B0604020202020204" pitchFamily="34" charset="0"/>
              </a:rPr>
              <a:t>All staff </a:t>
            </a:r>
            <a:r>
              <a:rPr lang="en-GB" sz="1700" dirty="0">
                <a:latin typeface="Arial" panose="020B0604020202020204" pitchFamily="34" charset="0"/>
                <a:cs typeface="Arial" panose="020B0604020202020204" pitchFamily="34" charset="0"/>
              </a:rPr>
              <a:t>should be aware of the systems and staff within their school or college which support safeguarding, including:</a:t>
            </a:r>
          </a:p>
          <a:p>
            <a:pPr marL="0" indent="0">
              <a:buNone/>
            </a:pPr>
            <a:endParaRPr lang="en-GB" sz="1700" dirty="0">
              <a:latin typeface="Arial" panose="020B0604020202020204" pitchFamily="34" charset="0"/>
              <a:cs typeface="Arial" panose="020B0604020202020204" pitchFamily="34" charset="0"/>
            </a:endParaRPr>
          </a:p>
          <a:p>
            <a:pPr marL="1080000"/>
            <a:r>
              <a:rPr lang="en-GB" sz="1700" dirty="0">
                <a:solidFill>
                  <a:schemeClr val="accent2">
                    <a:lumMod val="75000"/>
                  </a:schemeClr>
                </a:solidFill>
                <a:latin typeface="Arial" panose="020B0604020202020204" pitchFamily="34" charset="0"/>
                <a:cs typeface="Arial" panose="020B0604020202020204" pitchFamily="34" charset="0"/>
              </a:rPr>
              <a:t>[</a:t>
            </a:r>
            <a:r>
              <a:rPr lang="en-GB" sz="1700" i="1" dirty="0">
                <a:solidFill>
                  <a:schemeClr val="accent2">
                    <a:lumMod val="75000"/>
                  </a:schemeClr>
                </a:solidFill>
                <a:latin typeface="Arial" panose="020B0604020202020204" pitchFamily="34" charset="0"/>
                <a:cs typeface="Arial" panose="020B0604020202020204" pitchFamily="34" charset="0"/>
              </a:rPr>
              <a:t>Insert name of monitoring system used</a:t>
            </a:r>
            <a:r>
              <a:rPr lang="en-GB" sz="1700" dirty="0">
                <a:solidFill>
                  <a:schemeClr val="accent2">
                    <a:lumMod val="75000"/>
                  </a:schemeClr>
                </a:solidFill>
                <a:latin typeface="Arial" panose="020B0604020202020204" pitchFamily="34" charset="0"/>
                <a:cs typeface="Arial" panose="020B0604020202020204" pitchFamily="34" charset="0"/>
              </a:rPr>
              <a:t>]</a:t>
            </a:r>
            <a:r>
              <a:rPr lang="en-GB" sz="1700" dirty="0">
                <a:latin typeface="Arial" panose="020B0604020202020204" pitchFamily="34" charset="0"/>
                <a:cs typeface="Arial" panose="020B0604020202020204" pitchFamily="34" charset="0"/>
              </a:rPr>
              <a:t> </a:t>
            </a:r>
          </a:p>
          <a:p>
            <a:pPr marL="1080000"/>
            <a:r>
              <a:rPr lang="en-GB" sz="1700" dirty="0">
                <a:latin typeface="Arial" panose="020B0604020202020204" pitchFamily="34" charset="0"/>
                <a:cs typeface="Arial" panose="020B0604020202020204" pitchFamily="34" charset="0"/>
              </a:rPr>
              <a:t>Child Protection Policy  </a:t>
            </a:r>
          </a:p>
          <a:p>
            <a:pPr marL="1080000"/>
            <a:r>
              <a:rPr lang="en-GB" sz="1700" dirty="0">
                <a:latin typeface="Arial" panose="020B0604020202020204" pitchFamily="34" charset="0"/>
                <a:cs typeface="Arial" panose="020B0604020202020204" pitchFamily="34" charset="0"/>
              </a:rPr>
              <a:t>Behaviour Policy</a:t>
            </a:r>
          </a:p>
          <a:p>
            <a:pPr marL="1080000"/>
            <a:r>
              <a:rPr lang="en-GB" sz="1700" dirty="0">
                <a:latin typeface="Arial" panose="020B0604020202020204" pitchFamily="34" charset="0"/>
                <a:cs typeface="Arial" panose="020B0604020202020204" pitchFamily="34" charset="0"/>
              </a:rPr>
              <a:t>Staff Behaviour Policy or Code of Conduct</a:t>
            </a:r>
          </a:p>
        </p:txBody>
      </p:sp>
      <p:sp>
        <p:nvSpPr>
          <p:cNvPr id="4" name="Slide Number Placeholder 3">
            <a:extLst>
              <a:ext uri="{FF2B5EF4-FFF2-40B4-BE49-F238E27FC236}">
                <a16:creationId xmlns:a16="http://schemas.microsoft.com/office/drawing/2014/main" id="{2C34F285-A036-49BE-9FDB-F0C1BC7B92F5}"/>
              </a:ext>
            </a:extLst>
          </p:cNvPr>
          <p:cNvSpPr>
            <a:spLocks noGrp="1"/>
          </p:cNvSpPr>
          <p:nvPr>
            <p:ph type="sldNum" sz="quarter" idx="4"/>
          </p:nvPr>
        </p:nvSpPr>
        <p:spPr/>
        <p:txBody>
          <a:bodyPr/>
          <a:lstStyle/>
          <a:p>
            <a:r>
              <a:rPr lang="en-GB"/>
              <a:t>PAGE </a:t>
            </a:r>
            <a:fld id="{45A89BE1-5792-4ACB-BF4C-7FAB88C6C5B7}" type="slidenum">
              <a:rPr lang="en-GB" smtClean="0"/>
              <a:pPr/>
              <a:t>4</a:t>
            </a:fld>
            <a:endParaRPr lang="en-GB" dirty="0"/>
          </a:p>
        </p:txBody>
      </p:sp>
    </p:spTree>
    <p:extLst>
      <p:ext uri="{BB962C8B-B14F-4D97-AF65-F5344CB8AC3E}">
        <p14:creationId xmlns:p14="http://schemas.microsoft.com/office/powerpoint/2010/main" val="15471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F7E0-B0D7-4C53-8661-6E5C6D1AB5F8}"/>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Designated Safeguarding Leads</a:t>
            </a:r>
          </a:p>
        </p:txBody>
      </p:sp>
      <p:sp>
        <p:nvSpPr>
          <p:cNvPr id="3" name="Content Placeholder 2">
            <a:extLst>
              <a:ext uri="{FF2B5EF4-FFF2-40B4-BE49-F238E27FC236}">
                <a16:creationId xmlns:a16="http://schemas.microsoft.com/office/drawing/2014/main" id="{484D6511-E44F-4D6A-B5B6-527BD3BD6B4A}"/>
              </a:ext>
            </a:extLst>
          </p:cNvPr>
          <p:cNvSpPr>
            <a:spLocks noGrp="1"/>
          </p:cNvSpPr>
          <p:nvPr>
            <p:ph idx="1"/>
          </p:nvPr>
        </p:nvSpPr>
        <p:spPr/>
        <p:txBody>
          <a:bodyPr/>
          <a:lstStyle/>
          <a:p>
            <a:r>
              <a:rPr lang="en-GB" i="1" dirty="0">
                <a:solidFill>
                  <a:schemeClr val="accent2">
                    <a:lumMod val="75000"/>
                  </a:schemeClr>
                </a:solidFill>
              </a:rPr>
              <a:t>[Please insert names of staff members with DSL and safeguarding responsibilities as well as other key staff – i.e. Safeguarding Governor, SENCO etc]</a:t>
            </a:r>
          </a:p>
        </p:txBody>
      </p:sp>
      <p:sp>
        <p:nvSpPr>
          <p:cNvPr id="4" name="Slide Number Placeholder 3">
            <a:extLst>
              <a:ext uri="{FF2B5EF4-FFF2-40B4-BE49-F238E27FC236}">
                <a16:creationId xmlns:a16="http://schemas.microsoft.com/office/drawing/2014/main" id="{597CB3C5-2D10-4D67-B0E9-360FA6552B99}"/>
              </a:ext>
            </a:extLst>
          </p:cNvPr>
          <p:cNvSpPr>
            <a:spLocks noGrp="1"/>
          </p:cNvSpPr>
          <p:nvPr>
            <p:ph type="sldNum" sz="quarter" idx="4"/>
          </p:nvPr>
        </p:nvSpPr>
        <p:spPr/>
        <p:txBody>
          <a:bodyPr/>
          <a:lstStyle/>
          <a:p>
            <a:r>
              <a:rPr lang="en-GB"/>
              <a:t>PAGE </a:t>
            </a:r>
            <a:fld id="{45A89BE1-5792-4ACB-BF4C-7FAB88C6C5B7}" type="slidenum">
              <a:rPr lang="en-GB" smtClean="0"/>
              <a:pPr/>
              <a:t>5</a:t>
            </a:fld>
            <a:endParaRPr lang="en-GB" dirty="0"/>
          </a:p>
        </p:txBody>
      </p:sp>
    </p:spTree>
    <p:extLst>
      <p:ext uri="{BB962C8B-B14F-4D97-AF65-F5344CB8AC3E}">
        <p14:creationId xmlns:p14="http://schemas.microsoft.com/office/powerpoint/2010/main" val="26618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3E2E-4D45-47D5-86F8-15B655BF2D4F}"/>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Safeguarding Context</a:t>
            </a:r>
          </a:p>
        </p:txBody>
      </p:sp>
      <p:sp>
        <p:nvSpPr>
          <p:cNvPr id="3" name="Content Placeholder 2">
            <a:extLst>
              <a:ext uri="{FF2B5EF4-FFF2-40B4-BE49-F238E27FC236}">
                <a16:creationId xmlns:a16="http://schemas.microsoft.com/office/drawing/2014/main" id="{7D0E47AF-8D7E-4997-9E95-DD3A1854ABE9}"/>
              </a:ext>
            </a:extLst>
          </p:cNvPr>
          <p:cNvSpPr>
            <a:spLocks noGrp="1"/>
          </p:cNvSpPr>
          <p:nvPr>
            <p:ph idx="1"/>
          </p:nvPr>
        </p:nvSpPr>
        <p:spPr/>
        <p:txBody>
          <a:bodyPr/>
          <a:lstStyle/>
          <a:p>
            <a:r>
              <a:rPr lang="en-GB" i="1" dirty="0">
                <a:solidFill>
                  <a:schemeClr val="accent2">
                    <a:lumMod val="75000"/>
                  </a:schemeClr>
                </a:solidFill>
              </a:rPr>
              <a:t>[You may wish to provide a contextual picture of what safeguarding looks in your school.  Issues covered may include mental health, neglect, youth violence/gang culture, criminal/sexual exploitation etc]</a:t>
            </a:r>
          </a:p>
        </p:txBody>
      </p:sp>
      <p:sp>
        <p:nvSpPr>
          <p:cNvPr id="4" name="Slide Number Placeholder 3">
            <a:extLst>
              <a:ext uri="{FF2B5EF4-FFF2-40B4-BE49-F238E27FC236}">
                <a16:creationId xmlns:a16="http://schemas.microsoft.com/office/drawing/2014/main" id="{F8D43B3E-899D-4D91-BF82-61096BAF5389}"/>
              </a:ext>
            </a:extLst>
          </p:cNvPr>
          <p:cNvSpPr>
            <a:spLocks noGrp="1"/>
          </p:cNvSpPr>
          <p:nvPr>
            <p:ph type="sldNum" sz="quarter" idx="4"/>
          </p:nvPr>
        </p:nvSpPr>
        <p:spPr/>
        <p:txBody>
          <a:bodyPr/>
          <a:lstStyle/>
          <a:p>
            <a:r>
              <a:rPr lang="en-GB"/>
              <a:t>PAGE </a:t>
            </a:r>
            <a:fld id="{45A89BE1-5792-4ACB-BF4C-7FAB88C6C5B7}" type="slidenum">
              <a:rPr lang="en-GB" smtClean="0"/>
              <a:pPr/>
              <a:t>6</a:t>
            </a:fld>
            <a:endParaRPr lang="en-GB" dirty="0"/>
          </a:p>
        </p:txBody>
      </p:sp>
    </p:spTree>
    <p:extLst>
      <p:ext uri="{BB962C8B-B14F-4D97-AF65-F5344CB8AC3E}">
        <p14:creationId xmlns:p14="http://schemas.microsoft.com/office/powerpoint/2010/main" val="202902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0A92-E4C9-4064-B2E5-093CE6187FB5}"/>
              </a:ext>
            </a:extLst>
          </p:cNvPr>
          <p:cNvSpPr>
            <a:spLocks noGrp="1"/>
          </p:cNvSpPr>
          <p:nvPr>
            <p:ph type="title"/>
          </p:nvPr>
        </p:nvSpPr>
        <p:spPr/>
        <p:txBody>
          <a:bodyPr/>
          <a:lstStyle/>
          <a:p>
            <a:pPr algn="ctr"/>
            <a:r>
              <a:rPr lang="en-GB" dirty="0">
                <a:latin typeface="Arial" panose="020B0604020202020204" pitchFamily="34" charset="0"/>
                <a:cs typeface="Arial" panose="020B0604020202020204" pitchFamily="34" charset="0"/>
              </a:rPr>
              <a:t>School Safeguarding Data</a:t>
            </a:r>
          </a:p>
        </p:txBody>
      </p:sp>
      <p:sp>
        <p:nvSpPr>
          <p:cNvPr id="3" name="Content Placeholder 2">
            <a:extLst>
              <a:ext uri="{FF2B5EF4-FFF2-40B4-BE49-F238E27FC236}">
                <a16:creationId xmlns:a16="http://schemas.microsoft.com/office/drawing/2014/main" id="{20B32CED-F9C2-4110-93C4-ABCE3A956307}"/>
              </a:ext>
            </a:extLst>
          </p:cNvPr>
          <p:cNvSpPr>
            <a:spLocks noGrp="1"/>
          </p:cNvSpPr>
          <p:nvPr>
            <p:ph idx="1"/>
          </p:nvPr>
        </p:nvSpPr>
        <p:spPr/>
        <p:txBody>
          <a:bodyPr/>
          <a:lstStyle/>
          <a:p>
            <a:r>
              <a:rPr lang="en-GB" i="1" dirty="0">
                <a:solidFill>
                  <a:schemeClr val="accent2">
                    <a:lumMod val="75000"/>
                  </a:schemeClr>
                </a:solidFill>
              </a:rPr>
              <a:t>[You may wish to include some school data in relation to your setting’s safeguarding/recording etc.]</a:t>
            </a:r>
          </a:p>
        </p:txBody>
      </p:sp>
      <p:sp>
        <p:nvSpPr>
          <p:cNvPr id="4" name="Slide Number Placeholder 3">
            <a:extLst>
              <a:ext uri="{FF2B5EF4-FFF2-40B4-BE49-F238E27FC236}">
                <a16:creationId xmlns:a16="http://schemas.microsoft.com/office/drawing/2014/main" id="{16EE4D07-02B5-4AB9-827F-584D4A76470B}"/>
              </a:ext>
            </a:extLst>
          </p:cNvPr>
          <p:cNvSpPr>
            <a:spLocks noGrp="1"/>
          </p:cNvSpPr>
          <p:nvPr>
            <p:ph type="sldNum" sz="quarter" idx="4"/>
          </p:nvPr>
        </p:nvSpPr>
        <p:spPr/>
        <p:txBody>
          <a:bodyPr/>
          <a:lstStyle/>
          <a:p>
            <a:r>
              <a:rPr lang="en-GB"/>
              <a:t>PAGE </a:t>
            </a:r>
            <a:fld id="{45A89BE1-5792-4ACB-BF4C-7FAB88C6C5B7}" type="slidenum">
              <a:rPr lang="en-GB" smtClean="0"/>
              <a:pPr/>
              <a:t>7</a:t>
            </a:fld>
            <a:endParaRPr lang="en-GB" dirty="0"/>
          </a:p>
        </p:txBody>
      </p:sp>
    </p:spTree>
    <p:extLst>
      <p:ext uri="{BB962C8B-B14F-4D97-AF65-F5344CB8AC3E}">
        <p14:creationId xmlns:p14="http://schemas.microsoft.com/office/powerpoint/2010/main" val="348178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GB" dirty="0">
                <a:latin typeface="Arial" panose="020B0604020202020204" pitchFamily="34" charset="0"/>
                <a:cs typeface="Arial" panose="020B0604020202020204" pitchFamily="34" charset="0"/>
              </a:rPr>
              <a:t>Safeguarding Concerns</a:t>
            </a:r>
          </a:p>
        </p:txBody>
      </p:sp>
      <p:sp>
        <p:nvSpPr>
          <p:cNvPr id="9" name="Content Placeholder 8"/>
          <p:cNvSpPr>
            <a:spLocks noGrp="1"/>
          </p:cNvSpPr>
          <p:nvPr>
            <p:ph idx="1"/>
          </p:nvPr>
        </p:nvSpPr>
        <p:spPr>
          <a:xfrm>
            <a:off x="457200" y="951570"/>
            <a:ext cx="8229600" cy="3394040"/>
          </a:xfrm>
        </p:spPr>
        <p:txBody>
          <a:bodyPr>
            <a:normAutofit fontScale="85000" lnSpcReduction="20000"/>
          </a:bodyPr>
          <a:lstStyle/>
          <a:p>
            <a:pPr marL="0" indent="0">
              <a:buNone/>
            </a:pPr>
            <a:r>
              <a:rPr lang="en-GB" b="1" dirty="0">
                <a:solidFill>
                  <a:prstClr val="black"/>
                </a:solidFill>
                <a:latin typeface="Arial" panose="020B0604020202020204" pitchFamily="34" charset="0"/>
                <a:cs typeface="Arial" panose="020B0604020202020204" pitchFamily="34" charset="0"/>
              </a:rPr>
              <a:t>      All staff should have an awareness of safeguarding issues that can put</a:t>
            </a:r>
          </a:p>
          <a:p>
            <a:pPr marL="0" indent="0">
              <a:buNone/>
            </a:pPr>
            <a:r>
              <a:rPr lang="en-GB" b="1" dirty="0">
                <a:solidFill>
                  <a:prstClr val="black"/>
                </a:solidFill>
                <a:latin typeface="Arial" panose="020B0604020202020204" pitchFamily="34" charset="0"/>
                <a:cs typeface="Arial" panose="020B0604020202020204" pitchFamily="34" charset="0"/>
              </a:rPr>
              <a:t>      children at risk of harm, including:</a:t>
            </a:r>
          </a:p>
          <a:p>
            <a:endParaRPr lang="en-GB" sz="1700" dirty="0">
              <a:solidFill>
                <a:prstClr val="black"/>
              </a:solidFill>
              <a:latin typeface="Arial" panose="020B0604020202020204" pitchFamily="34" charset="0"/>
              <a:cs typeface="Arial" panose="020B0604020202020204" pitchFamily="34" charset="0"/>
            </a:endParaRPr>
          </a:p>
          <a:p>
            <a:pPr lvl="1"/>
            <a:r>
              <a:rPr lang="en-GB" sz="1600" i="1" dirty="0">
                <a:solidFill>
                  <a:prstClr val="black"/>
                </a:solidFill>
                <a:latin typeface="Arial" panose="020B0604020202020204" pitchFamily="34" charset="0"/>
                <a:cs typeface="Arial" panose="020B0604020202020204" pitchFamily="34" charset="0"/>
              </a:rPr>
              <a:t>Child on Child Abuse</a:t>
            </a:r>
          </a:p>
          <a:p>
            <a:pPr lvl="1"/>
            <a:r>
              <a:rPr lang="en-GB" sz="1600" i="1" dirty="0">
                <a:solidFill>
                  <a:prstClr val="black"/>
                </a:solidFill>
                <a:latin typeface="Arial" panose="020B0604020202020204" pitchFamily="34" charset="0"/>
                <a:cs typeface="Arial" panose="020B0604020202020204" pitchFamily="34" charset="0"/>
              </a:rPr>
              <a:t>Domestic Abuse</a:t>
            </a:r>
          </a:p>
          <a:p>
            <a:pPr lvl="1"/>
            <a:r>
              <a:rPr lang="en-GB" sz="1600" i="1" dirty="0">
                <a:solidFill>
                  <a:prstClr val="black"/>
                </a:solidFill>
                <a:latin typeface="Arial" panose="020B0604020202020204" pitchFamily="34" charset="0"/>
                <a:cs typeface="Arial" panose="020B0604020202020204" pitchFamily="34" charset="0"/>
              </a:rPr>
              <a:t>Serious Youth Violence</a:t>
            </a:r>
          </a:p>
          <a:p>
            <a:pPr lvl="1"/>
            <a:r>
              <a:rPr lang="en-GB" sz="1600" i="1" dirty="0">
                <a:solidFill>
                  <a:prstClr val="black"/>
                </a:solidFill>
                <a:latin typeface="Arial" panose="020B0604020202020204" pitchFamily="34" charset="0"/>
                <a:cs typeface="Arial" panose="020B0604020202020204" pitchFamily="34" charset="0"/>
              </a:rPr>
              <a:t>Child Sexual Exploitation (CSE) </a:t>
            </a:r>
          </a:p>
          <a:p>
            <a:pPr lvl="1"/>
            <a:r>
              <a:rPr lang="en-GB" sz="1600" i="1" dirty="0">
                <a:solidFill>
                  <a:prstClr val="black"/>
                </a:solidFill>
                <a:latin typeface="Arial" panose="020B0604020202020204" pitchFamily="34" charset="0"/>
                <a:cs typeface="Arial" panose="020B0604020202020204" pitchFamily="34" charset="0"/>
              </a:rPr>
              <a:t>Child Criminal Exploitation (CCE)</a:t>
            </a:r>
          </a:p>
          <a:p>
            <a:pPr lvl="1"/>
            <a:r>
              <a:rPr lang="en-GB" sz="1600" i="1" dirty="0">
                <a:solidFill>
                  <a:prstClr val="black"/>
                </a:solidFill>
                <a:latin typeface="Arial" panose="020B0604020202020204" pitchFamily="34" charset="0"/>
                <a:cs typeface="Arial" panose="020B0604020202020204" pitchFamily="34" charset="0"/>
              </a:rPr>
              <a:t>Online Safety</a:t>
            </a:r>
          </a:p>
          <a:p>
            <a:pPr lvl="1"/>
            <a:r>
              <a:rPr lang="en-GB" sz="1600" i="1" dirty="0">
                <a:solidFill>
                  <a:prstClr val="black"/>
                </a:solidFill>
                <a:latin typeface="Arial" panose="020B0604020202020204" pitchFamily="34" charset="0"/>
                <a:cs typeface="Arial" panose="020B0604020202020204" pitchFamily="34" charset="0"/>
              </a:rPr>
              <a:t>Mental Health </a:t>
            </a:r>
          </a:p>
          <a:p>
            <a:pPr lvl="1"/>
            <a:r>
              <a:rPr lang="en-GB" sz="1600" i="1" dirty="0">
                <a:solidFill>
                  <a:prstClr val="black"/>
                </a:solidFill>
                <a:latin typeface="Arial" panose="020B0604020202020204" pitchFamily="34" charset="0"/>
                <a:cs typeface="Arial" panose="020B0604020202020204" pitchFamily="34" charset="0"/>
              </a:rPr>
              <a:t>FGM</a:t>
            </a:r>
          </a:p>
          <a:p>
            <a:pPr lvl="1"/>
            <a:r>
              <a:rPr lang="en-GB" sz="1600" i="1" dirty="0">
                <a:solidFill>
                  <a:prstClr val="black"/>
                </a:solidFill>
                <a:latin typeface="Arial" panose="020B0604020202020204" pitchFamily="34" charset="0"/>
                <a:cs typeface="Arial" panose="020B0604020202020204" pitchFamily="34" charset="0"/>
              </a:rPr>
              <a:t>Neglect</a:t>
            </a:r>
          </a:p>
          <a:p>
            <a:pPr lvl="1"/>
            <a:r>
              <a:rPr lang="en-GB" sz="1600" i="1" dirty="0">
                <a:solidFill>
                  <a:prstClr val="black"/>
                </a:solidFill>
                <a:latin typeface="Arial" panose="020B0604020202020204" pitchFamily="34" charset="0"/>
                <a:cs typeface="Arial" panose="020B0604020202020204" pitchFamily="34" charset="0"/>
              </a:rPr>
              <a:t>Physical, Sexual and Emotional abuse</a:t>
            </a:r>
          </a:p>
          <a:p>
            <a:pPr lvl="1"/>
            <a:endParaRPr lang="en-GB" sz="1600" i="1" dirty="0">
              <a:solidFill>
                <a:prstClr val="black"/>
              </a:solidFill>
              <a:latin typeface="Arial" panose="020B0604020202020204" pitchFamily="34" charset="0"/>
              <a:cs typeface="Arial" panose="020B0604020202020204" pitchFamily="34" charset="0"/>
            </a:endParaRPr>
          </a:p>
          <a:p>
            <a:pPr marL="389626" lvl="1" indent="0">
              <a:buNone/>
            </a:pPr>
            <a:r>
              <a:rPr lang="en-GB" sz="2000" b="1" dirty="0">
                <a:solidFill>
                  <a:prstClr val="black"/>
                </a:solidFill>
                <a:latin typeface="Arial" panose="020B0604020202020204" pitchFamily="34" charset="0"/>
                <a:cs typeface="Arial" panose="020B0604020202020204" pitchFamily="34" charset="0"/>
              </a:rPr>
              <a:t>All staff should know how to report and record concerns.</a:t>
            </a:r>
          </a:p>
          <a:p>
            <a:pPr marL="0" indent="0">
              <a:buNone/>
            </a:pPr>
            <a:endParaRPr lang="en-GB" sz="1000" dirty="0">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8</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277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08840" y="843558"/>
            <a:ext cx="8229600" cy="3439292"/>
          </a:xfrm>
        </p:spPr>
        <p:txBody>
          <a:bodyPr>
            <a:normAutofit lnSpcReduction="10000"/>
          </a:bodyPr>
          <a:lstStyle/>
          <a:p>
            <a:r>
              <a:rPr lang="en-GB" sz="1700" b="1" dirty="0">
                <a:latin typeface="Arial" panose="020B0604020202020204" pitchFamily="34" charset="0"/>
                <a:cs typeface="Arial" panose="020B0604020202020204" pitchFamily="34" charset="0"/>
              </a:rPr>
              <a:t>Child-on-child abuse </a:t>
            </a:r>
            <a:r>
              <a:rPr lang="en-GB" sz="17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replaces the term ‘peer-on-peer abuse’, there is a clear requirement that the school/college’s child protection policy should include procedures for dealing with child on child abuse, and all staff should be aware of this. (p12-13)</a:t>
            </a:r>
          </a:p>
          <a:p>
            <a:pPr marL="0" indent="0" algn="ctr">
              <a:buNone/>
            </a:pPr>
            <a:r>
              <a:rPr lang="en-GB" sz="1700" dirty="0">
                <a:latin typeface="Arial" panose="020B0604020202020204" pitchFamily="34" charset="0"/>
                <a:cs typeface="Arial" panose="020B0604020202020204" pitchFamily="34" charset="0"/>
              </a:rPr>
              <a:t>     </a:t>
            </a:r>
            <a:r>
              <a:rPr lang="en-GB" sz="1400" b="1" i="1" dirty="0">
                <a:latin typeface="Arial" panose="020B0604020202020204" pitchFamily="34" charset="0"/>
                <a:cs typeface="Arial" panose="020B0604020202020204" pitchFamily="34" charset="0"/>
              </a:rPr>
              <a:t>Additional guidance relating to LGBT+ pupils and the need to further safeguard</a:t>
            </a:r>
          </a:p>
          <a:p>
            <a:pPr marL="0" indent="0" algn="ctr">
              <a:buNone/>
            </a:pPr>
            <a:r>
              <a:rPr lang="en-GB" sz="1400" b="1" i="1" dirty="0">
                <a:latin typeface="Arial" panose="020B0604020202020204" pitchFamily="34" charset="0"/>
                <a:cs typeface="Arial" panose="020B0604020202020204" pitchFamily="34" charset="0"/>
              </a:rPr>
              <a:t>     within the context of child-on-child abuse. This should be reflected in school policies.</a:t>
            </a:r>
          </a:p>
          <a:p>
            <a:pPr marL="0" indent="0" algn="ctr">
              <a:buNone/>
            </a:pPr>
            <a:endParaRPr lang="en-GB" sz="1400" b="1" i="1" dirty="0">
              <a:latin typeface="Arial" panose="020B0604020202020204" pitchFamily="34" charset="0"/>
              <a:cs typeface="Arial" panose="020B0604020202020204" pitchFamily="34" charset="0"/>
            </a:endParaRPr>
          </a:p>
          <a:p>
            <a:r>
              <a:rPr lang="en-GB" sz="1700" b="1" dirty="0">
                <a:latin typeface="Arial" panose="020B0604020202020204" pitchFamily="34" charset="0"/>
                <a:cs typeface="Arial" panose="020B0604020202020204" pitchFamily="34" charset="0"/>
              </a:rPr>
              <a:t>Sexual Violence and Sexual Harassment in Schools: </a:t>
            </a:r>
            <a:r>
              <a:rPr lang="en-GB" sz="1500" dirty="0"/>
              <a:t>The DfE’s advice on Sexual violence and sexual harassment between children in schools and colleges (DfE, 2021) has been merged into Keeping children safe in education 2022.</a:t>
            </a:r>
            <a:endParaRPr lang="en-GB" sz="1500" b="1" i="1"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700" b="1" dirty="0">
                <a:latin typeface="Arial" panose="020B0604020202020204" pitchFamily="34" charset="0"/>
                <a:cs typeface="Arial" panose="020B0604020202020204" pitchFamily="34" charset="0"/>
              </a:rPr>
              <a:t>Supporting victims of abuse </a:t>
            </a:r>
            <a:r>
              <a:rPr lang="en-GB" sz="170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t</a:t>
            </a:r>
            <a:r>
              <a:rPr lang="en-GB" sz="1400" dirty="0">
                <a:latin typeface="Arial" panose="020B0604020202020204" pitchFamily="34" charset="0"/>
                <a:cs typeface="Arial" panose="020B0604020202020204" pitchFamily="34" charset="0"/>
              </a:rPr>
              <a:t>here is an emphasis that all staff should be able to reassure victims of abuse that they are being taken seriously and will be supported; ensuring that children/ young people are never made to feel ashamed or that they are creating a problem by reporting abuse, sexual violence or sexual harassment.</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600" dirty="0"/>
          </a:p>
        </p:txBody>
      </p:sp>
      <p:sp>
        <p:nvSpPr>
          <p:cNvPr id="4" name="Slide Number Placeholder 3"/>
          <p:cNvSpPr>
            <a:spLocks noGrp="1"/>
          </p:cNvSpPr>
          <p:nvPr>
            <p:ph type="sldNum" sz="quarter" idx="4"/>
          </p:nvPr>
        </p:nvSpPr>
        <p:spPr>
          <a:xfrm>
            <a:off x="395536" y="4869656"/>
            <a:ext cx="2133600" cy="273844"/>
          </a:xfrm>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9</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
        <p:nvSpPr>
          <p:cNvPr id="2" name="TextBox 1">
            <a:extLst>
              <a:ext uri="{FF2B5EF4-FFF2-40B4-BE49-F238E27FC236}">
                <a16:creationId xmlns:a16="http://schemas.microsoft.com/office/drawing/2014/main" id="{287848B8-05FB-4AE9-A414-C7A1D392702D}"/>
              </a:ext>
            </a:extLst>
          </p:cNvPr>
          <p:cNvSpPr txBox="1"/>
          <p:nvPr/>
        </p:nvSpPr>
        <p:spPr>
          <a:xfrm>
            <a:off x="645552" y="256752"/>
            <a:ext cx="7992888"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CHILD ON CHILD ABUSE – changes to KCSIE 2022</a:t>
            </a:r>
          </a:p>
        </p:txBody>
      </p:sp>
    </p:spTree>
    <p:extLst>
      <p:ext uri="{BB962C8B-B14F-4D97-AF65-F5344CB8AC3E}">
        <p14:creationId xmlns:p14="http://schemas.microsoft.com/office/powerpoint/2010/main" val="405456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4ded371-4bf3-442d-97dd-485243810c16"/>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FD2D0BF8B435438EBB40EC7FD65CBF" ma:contentTypeVersion="12" ma:contentTypeDescription="Create a new document." ma:contentTypeScope="" ma:versionID="4d8695e76e15ff113982248732371a93">
  <xsd:schema xmlns:xsd="http://www.w3.org/2001/XMLSchema" xmlns:xs="http://www.w3.org/2001/XMLSchema" xmlns:p="http://schemas.microsoft.com/office/2006/metadata/properties" xmlns:ns3="0c8d4972-5555-4cf8-9678-f8d8613995ce" xmlns:ns4="14ca6f5c-7032-4358-b150-067e6cc0a983" targetNamespace="http://schemas.microsoft.com/office/2006/metadata/properties" ma:root="true" ma:fieldsID="62ad5ddcdaed80b7f1e6f81717342f0c" ns3:_="" ns4:_="">
    <xsd:import namespace="0c8d4972-5555-4cf8-9678-f8d8613995ce"/>
    <xsd:import namespace="14ca6f5c-7032-4358-b150-067e6cc0a98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d4972-5555-4cf8-9678-f8d8613995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ca6f5c-7032-4358-b150-067e6cc0a98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2830E6CF-BF74-421A-B6EB-511A41BFC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8d4972-5555-4cf8-9678-f8d8613995ce"/>
    <ds:schemaRef ds:uri="14ca6f5c-7032-4358-b150-067e6cc0a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03D2-F375-46B2-A89A-B3E83DF0526E}">
  <ds:schemaRefs>
    <ds:schemaRef ds:uri="http://purl.org/dc/terms/"/>
    <ds:schemaRef ds:uri="http://schemas.openxmlformats.org/package/2006/metadata/core-properties"/>
    <ds:schemaRef ds:uri="http://purl.org/dc/dcmitype/"/>
    <ds:schemaRef ds:uri="14ca6f5c-7032-4358-b150-067e6cc0a983"/>
    <ds:schemaRef ds:uri="http://purl.org/dc/elements/1.1/"/>
    <ds:schemaRef ds:uri="http://schemas.microsoft.com/office/2006/documentManagement/types"/>
    <ds:schemaRef ds:uri="http://schemas.microsoft.com/office/infopath/2007/PartnerControls"/>
    <ds:schemaRef ds:uri="0c8d4972-5555-4cf8-9678-f8d8613995c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2707</TotalTime>
  <Words>2923</Words>
  <Application>Microsoft Office PowerPoint</Application>
  <PresentationFormat>On-screen Show (16:9)</PresentationFormat>
  <Paragraphs>337</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Nova</vt:lpstr>
      <vt:lpstr>Arial Nova Light</vt:lpstr>
      <vt:lpstr>Calibri</vt:lpstr>
      <vt:lpstr>Open Sans</vt:lpstr>
      <vt:lpstr>Wingdings</vt:lpstr>
      <vt:lpstr>Birmingham_City_Council___corp_template_updated_Jan_2018 16x9</vt:lpstr>
      <vt:lpstr>Annual Safeguarding Training and Updates to . Keeping Children Safe in Education 2022 </vt:lpstr>
      <vt:lpstr>Part 1 Safeguarding Information for ALL Staff</vt:lpstr>
      <vt:lpstr>Safeguarding and Promoting the Welfare of all children</vt:lpstr>
      <vt:lpstr>PowerPoint Presentation</vt:lpstr>
      <vt:lpstr>Designated Safeguarding Leads</vt:lpstr>
      <vt:lpstr>Safeguarding Context</vt:lpstr>
      <vt:lpstr>School Safeguarding Data</vt:lpstr>
      <vt:lpstr>Safeguarding Concerns</vt:lpstr>
      <vt:lpstr>PowerPoint Presentation</vt:lpstr>
      <vt:lpstr>Child on Child Sexual Violence and Sexual Harassment</vt:lpstr>
      <vt:lpstr>Child on Child Abuse</vt:lpstr>
      <vt:lpstr>Domestic Abuse – changes to KCSIE 2022</vt:lpstr>
      <vt:lpstr>Birmingham Domestic Abuse Prevention Strategy</vt:lpstr>
      <vt:lpstr>Disclosures:</vt:lpstr>
      <vt:lpstr>Operation Encompass</vt:lpstr>
      <vt:lpstr>Serious Violence</vt:lpstr>
      <vt:lpstr>Child Criminal and Sexual Exploitation</vt:lpstr>
      <vt:lpstr>PowerPoint Presentation</vt:lpstr>
      <vt:lpstr>PowerPoint Presentation</vt:lpstr>
      <vt:lpstr>Online Safety</vt:lpstr>
      <vt:lpstr>Consensual and non-consensual sharing of indecent images as part of child on child abuse.</vt:lpstr>
      <vt:lpstr>Responsibility of schools to support parents with online safety.</vt:lpstr>
      <vt:lpstr>Neglect</vt:lpstr>
      <vt:lpstr>Neglect Strategy and Graded Profile.</vt:lpstr>
      <vt:lpstr>Right Help Right Time    </vt:lpstr>
      <vt:lpstr>The schools model policy incorporates the Right Help Right Time  (RHRT) process</vt:lpstr>
      <vt:lpstr>Children Missing Education and Attendance</vt:lpstr>
      <vt:lpstr>Children’s Advice Support Service (CASS) </vt:lpstr>
      <vt:lpstr>Support from the Education Safeguarding Team</vt:lpstr>
      <vt:lpstr>Resource List:</vt:lpstr>
      <vt:lpstr>Resources continued</vt:lpstr>
      <vt:lpstr>Useful Links.</vt:lpstr>
      <vt:lpstr>References</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 - What's new in Keeping Children Safe in Education 2021</dc:title>
  <dc:creator>Dalbir Kaur</dc:creator>
  <cp:keywords>Birmingham City Council</cp:keywords>
  <cp:lastModifiedBy>Aisha A Begum</cp:lastModifiedBy>
  <cp:revision>22</cp:revision>
  <dcterms:created xsi:type="dcterms:W3CDTF">2021-03-24T14:08:26Z</dcterms:created>
  <dcterms:modified xsi:type="dcterms:W3CDTF">2022-09-07T12:32:38Z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0x010100DBFD2D0BF8B435438EBB40EC7FD65CBF</vt:lpwstr>
  </property>
</Properties>
</file>