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30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11" r:id="rId24"/>
    <p:sldId id="276" r:id="rId25"/>
    <p:sldId id="277" r:id="rId26"/>
    <p:sldId id="312" r:id="rId27"/>
    <p:sldId id="279" r:id="rId28"/>
    <p:sldId id="280" r:id="rId29"/>
    <p:sldId id="281" r:id="rId30"/>
    <p:sldId id="313" r:id="rId31"/>
    <p:sldId id="283" r:id="rId32"/>
    <p:sldId id="284" r:id="rId33"/>
    <p:sldId id="314" r:id="rId34"/>
    <p:sldId id="315" r:id="rId35"/>
    <p:sldId id="316" r:id="rId36"/>
    <p:sldId id="288" r:id="rId37"/>
    <p:sldId id="289" r:id="rId38"/>
    <p:sldId id="290" r:id="rId39"/>
    <p:sldId id="291" r:id="rId40"/>
    <p:sldId id="292" r:id="rId41"/>
    <p:sldId id="317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18" r:id="rId55"/>
    <p:sldId id="307" r:id="rId56"/>
  </p:sldIdLst>
  <p:sldSz cx="9144000" cy="5143500" type="screen16x9"/>
  <p:notesSz cx="9144000" cy="5143500"/>
  <p:embeddedFontLst>
    <p:embeddedFont>
      <p:font typeface="Arial Nova" panose="020B0504020202020204" pitchFamily="3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6" d="100"/>
          <a:sy n="96" d="100"/>
        </p:scale>
        <p:origin x="77" y="3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vini Borhara" userId="06485b63-648e-46fa-ad1a-097c8ab79408" providerId="ADAL" clId="{50025B8D-BCC5-403C-B3C2-85C850A60B34}"/>
    <pc:docChg chg="undo custSel modSld">
      <pc:chgData name="Bhavini Borhara" userId="06485b63-648e-46fa-ad1a-097c8ab79408" providerId="ADAL" clId="{50025B8D-BCC5-403C-B3C2-85C850A60B34}" dt="2023-03-17T12:23:02.563" v="5" actId="20577"/>
      <pc:docMkLst>
        <pc:docMk/>
      </pc:docMkLst>
      <pc:sldChg chg="modSp mod">
        <pc:chgData name="Bhavini Borhara" userId="06485b63-648e-46fa-ad1a-097c8ab79408" providerId="ADAL" clId="{50025B8D-BCC5-403C-B3C2-85C850A60B34}" dt="2023-03-17T12:22:02.661" v="3" actId="20577"/>
        <pc:sldMkLst>
          <pc:docMk/>
          <pc:sldMk cId="0" sldId="272"/>
        </pc:sldMkLst>
        <pc:spChg chg="mod">
          <ac:chgData name="Bhavini Borhara" userId="06485b63-648e-46fa-ad1a-097c8ab79408" providerId="ADAL" clId="{50025B8D-BCC5-403C-B3C2-85C850A60B34}" dt="2023-03-17T12:22:02.661" v="3" actId="20577"/>
          <ac:spMkLst>
            <pc:docMk/>
            <pc:sldMk cId="0" sldId="272"/>
            <ac:spMk id="10" creationId="{00000000-0000-0000-0000-000000000000}"/>
          </ac:spMkLst>
        </pc:spChg>
      </pc:sldChg>
      <pc:sldChg chg="modSp mod">
        <pc:chgData name="Bhavini Borhara" userId="06485b63-648e-46fa-ad1a-097c8ab79408" providerId="ADAL" clId="{50025B8D-BCC5-403C-B3C2-85C850A60B34}" dt="2023-03-17T12:21:25.833" v="2" actId="20577"/>
        <pc:sldMkLst>
          <pc:docMk/>
          <pc:sldMk cId="0" sldId="280"/>
        </pc:sldMkLst>
        <pc:spChg chg="mod">
          <ac:chgData name="Bhavini Borhara" userId="06485b63-648e-46fa-ad1a-097c8ab79408" providerId="ADAL" clId="{50025B8D-BCC5-403C-B3C2-85C850A60B34}" dt="2023-03-17T12:21:25.833" v="2" actId="20577"/>
          <ac:spMkLst>
            <pc:docMk/>
            <pc:sldMk cId="0" sldId="280"/>
            <ac:spMk id="9" creationId="{00000000-0000-0000-0000-000000000000}"/>
          </ac:spMkLst>
        </pc:spChg>
      </pc:sldChg>
      <pc:sldChg chg="modSp mod">
        <pc:chgData name="Bhavini Borhara" userId="06485b63-648e-46fa-ad1a-097c8ab79408" providerId="ADAL" clId="{50025B8D-BCC5-403C-B3C2-85C850A60B34}" dt="2023-03-17T12:22:26.303" v="4" actId="20577"/>
        <pc:sldMkLst>
          <pc:docMk/>
          <pc:sldMk cId="0" sldId="289"/>
        </pc:sldMkLst>
        <pc:spChg chg="mod">
          <ac:chgData name="Bhavini Borhara" userId="06485b63-648e-46fa-ad1a-097c8ab79408" providerId="ADAL" clId="{50025B8D-BCC5-403C-B3C2-85C850A60B34}" dt="2023-03-17T12:22:26.303" v="4" actId="20577"/>
          <ac:spMkLst>
            <pc:docMk/>
            <pc:sldMk cId="0" sldId="289"/>
            <ac:spMk id="9" creationId="{00000000-0000-0000-0000-000000000000}"/>
          </ac:spMkLst>
        </pc:spChg>
      </pc:sldChg>
      <pc:sldChg chg="modSp mod">
        <pc:chgData name="Bhavini Borhara" userId="06485b63-648e-46fa-ad1a-097c8ab79408" providerId="ADAL" clId="{50025B8D-BCC5-403C-B3C2-85C850A60B34}" dt="2023-03-17T12:23:02.563" v="5" actId="20577"/>
        <pc:sldMkLst>
          <pc:docMk/>
          <pc:sldMk cId="0" sldId="301"/>
        </pc:sldMkLst>
        <pc:spChg chg="mod">
          <ac:chgData name="Bhavini Borhara" userId="06485b63-648e-46fa-ad1a-097c8ab79408" providerId="ADAL" clId="{50025B8D-BCC5-403C-B3C2-85C850A60B34}" dt="2023-03-17T12:23:02.563" v="5" actId="20577"/>
          <ac:spMkLst>
            <pc:docMk/>
            <pc:sldMk cId="0" sldId="30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enre.fa.em3.oraclecloud.com/fscmUI/faces/FndOverview?fndGlobalItemNodeId=itemNode_supplier_portal_supplier_porta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hyperlink" Target="4" TargetMode="External"/><Relationship Id="rId7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enre.fa.em3.oraclecloud.com/fscmUI/faces/FndOverview?fndGlobalItemNodeId=itemNode_supplier_portal_supplier_porta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ps@birmingham.gov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enre.fa.em3.oraclecloud.com/fscmUI/faces/FndOverview?fndGlobalItemNodeId=itemNode_supplier_portal_supplier_porta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enre.fa.em3.oraclecloud.com/fscmUI/faces/FndOverview?fndGlobalItemNodeId=itemNode_supplier_portal_supplier_porta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nre.fa.em3.oraclecloud.com/fscmUI/faces/PrcPosRegisterSupplier?prcBuId=300000006062196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enre.fa.em3.oraclecloud.com/fscmUI/faces/PrcPosRegisterSupplier?prcBuId=300000006062115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0832" y="2481747"/>
            <a:ext cx="264301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898989"/>
                </a:solidFill>
                <a:latin typeface="Arial Nova"/>
                <a:cs typeface="Arial Nova"/>
              </a:rPr>
              <a:t>Last</a:t>
            </a:r>
            <a:r>
              <a:rPr sz="1500" b="1" spc="-43" dirty="0">
                <a:solidFill>
                  <a:srgbClr val="898989"/>
                </a:solidFill>
                <a:latin typeface="Arial Nova"/>
                <a:cs typeface="Arial Nova"/>
              </a:rPr>
              <a:t> </a:t>
            </a:r>
            <a:r>
              <a:rPr sz="1500" b="1" dirty="0">
                <a:solidFill>
                  <a:srgbClr val="898989"/>
                </a:solidFill>
                <a:latin typeface="Arial Nova"/>
                <a:cs typeface="Arial Nova"/>
              </a:rPr>
              <a:t>Updated:</a:t>
            </a:r>
            <a:r>
              <a:rPr sz="1500" b="1" spc="-66" dirty="0">
                <a:solidFill>
                  <a:srgbClr val="898989"/>
                </a:solidFill>
                <a:latin typeface="Arial Nova"/>
                <a:cs typeface="Arial Nova"/>
              </a:rPr>
              <a:t> </a:t>
            </a:r>
            <a:r>
              <a:rPr lang="en-GB" sz="1500" spc="-66" dirty="0">
                <a:solidFill>
                  <a:srgbClr val="898989"/>
                </a:solidFill>
                <a:latin typeface="Arial Nova"/>
                <a:cs typeface="Arial Nova"/>
              </a:rPr>
              <a:t>10</a:t>
            </a:r>
            <a:r>
              <a:rPr lang="en-GB" sz="1500" dirty="0">
                <a:solidFill>
                  <a:srgbClr val="898989"/>
                </a:solidFill>
                <a:latin typeface="Arial Nova"/>
                <a:cs typeface="Arial Nova"/>
              </a:rPr>
              <a:t>/03/2023</a:t>
            </a:r>
            <a:endParaRPr sz="1500" dirty="0">
              <a:solidFill>
                <a:srgbClr val="898989"/>
              </a:solidFill>
              <a:latin typeface="Arial Nova"/>
              <a:cs typeface="Arial Nov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2C9C66-9092-4DFC-A7B0-4AFE52E9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26" y="1492377"/>
            <a:ext cx="4878387" cy="738664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400" b="1">
                <a:solidFill>
                  <a:srgbClr val="000000"/>
                </a:solidFill>
                <a:latin typeface="Arial Nova" panose="020B0504020202020204" pitchFamily="34" charset="0"/>
              </a:rPr>
              <a:t>Oracle Cloud</a:t>
            </a:r>
            <a:br>
              <a:rPr lang="en-GB" sz="2400" b="1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en-GB" sz="2400" b="1">
                <a:solidFill>
                  <a:srgbClr val="000000"/>
                </a:solidFill>
                <a:latin typeface="Arial Nova" panose="020B0504020202020204" pitchFamily="34" charset="0"/>
              </a:rPr>
              <a:t>Guidance for BCC/BCT Suppliers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12" y="647700"/>
            <a:ext cx="4655058" cy="3179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Business Classification and related dropdown fields"/>
          <p:cNvSpPr/>
          <p:nvPr/>
        </p:nvSpPr>
        <p:spPr>
          <a:xfrm>
            <a:off x="542544" y="675132"/>
            <a:ext cx="4547615" cy="3072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659306"/>
            <a:ext cx="2720929" cy="30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Business</a:t>
            </a:r>
            <a:r>
              <a:rPr sz="9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Classification: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business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classified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one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following?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2029" y="1023241"/>
            <a:ext cx="1085825" cy="58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</a:p>
          <a:p>
            <a:pPr marL="0" marR="0">
              <a:lnSpc>
                <a:spcPts val="884"/>
              </a:lnSpc>
              <a:spcBef>
                <a:spcPts val="841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Medium-sized</a:t>
            </a:r>
          </a:p>
          <a:p>
            <a:pPr marL="0" marR="0">
              <a:lnSpc>
                <a:spcPts val="884"/>
              </a:lnSpc>
              <a:spcBef>
                <a:spcPts val="795"/>
              </a:spcBef>
              <a:spcAft>
                <a:spcPts val="0"/>
              </a:spcAft>
            </a:pPr>
            <a:r>
              <a:rPr sz="800" b="1" spc="-10" dirty="0">
                <a:solidFill>
                  <a:srgbClr val="000000"/>
                </a:solidFill>
                <a:latin typeface="Arial"/>
                <a:cs typeface="Arial"/>
              </a:rPr>
              <a:t>Small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2306" y="1023241"/>
            <a:ext cx="917140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800" b="1" spc="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3" dirty="0">
                <a:solidFill>
                  <a:srgbClr val="FFFFFF"/>
                </a:solidFill>
                <a:latin typeface="Arial"/>
                <a:cs typeface="Arial"/>
              </a:rPr>
              <a:t>Headcount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33131" y="1023241"/>
            <a:ext cx="1586062" cy="58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34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Turnover/Balance</a:t>
            </a:r>
            <a:r>
              <a:rPr sz="800" b="1" spc="1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sheet</a:t>
            </a:r>
            <a:r>
              <a:rPr sz="800" b="1" spc="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</a:p>
          <a:p>
            <a:pPr marL="0" marR="0">
              <a:lnSpc>
                <a:spcPts val="884"/>
              </a:lnSpc>
              <a:spcBef>
                <a:spcPts val="84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≤ € </a:t>
            </a:r>
            <a:r>
              <a:rPr sz="800" spc="-13" dirty="0">
                <a:solidFill>
                  <a:srgbClr val="000000"/>
                </a:solidFill>
                <a:latin typeface="Arial"/>
                <a:cs typeface="Arial"/>
              </a:rPr>
              <a:t>50</a:t>
            </a:r>
            <a:r>
              <a:rPr sz="8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m ≤</a:t>
            </a:r>
            <a:r>
              <a:rPr sz="8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€ </a:t>
            </a:r>
            <a:r>
              <a:rPr sz="800" spc="-13" dirty="0">
                <a:solidFill>
                  <a:srgbClr val="000000"/>
                </a:solidFill>
                <a:latin typeface="Arial"/>
                <a:cs typeface="Arial"/>
              </a:rPr>
              <a:t>43</a:t>
            </a:r>
            <a:r>
              <a:rPr sz="8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</a:p>
          <a:p>
            <a:pPr marL="0" marR="0">
              <a:lnSpc>
                <a:spcPts val="884"/>
              </a:lnSpc>
              <a:spcBef>
                <a:spcPts val="79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≤ € </a:t>
            </a:r>
            <a:r>
              <a:rPr sz="800" spc="-13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sz="8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3578" y="1242443"/>
            <a:ext cx="378959" cy="363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spc="-13" dirty="0">
                <a:solidFill>
                  <a:srgbClr val="000000"/>
                </a:solidFill>
                <a:latin typeface="Arial"/>
                <a:cs typeface="Arial"/>
              </a:rPr>
              <a:t>&lt;250</a:t>
            </a:r>
          </a:p>
          <a:p>
            <a:pPr marL="27431" marR="0">
              <a:lnSpc>
                <a:spcPts val="884"/>
              </a:lnSpc>
              <a:spcBef>
                <a:spcPts val="795"/>
              </a:spcBef>
              <a:spcAft>
                <a:spcPts val="0"/>
              </a:spcAft>
            </a:pPr>
            <a:r>
              <a:rPr sz="800" spc="-12" dirty="0">
                <a:solidFill>
                  <a:srgbClr val="000000"/>
                </a:solidFill>
                <a:latin typeface="Arial"/>
                <a:cs typeface="Arial"/>
              </a:rPr>
              <a:t>&lt;50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2029" y="1670434"/>
            <a:ext cx="423961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Micro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1010" y="1670434"/>
            <a:ext cx="323019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spc="-12" dirty="0">
                <a:solidFill>
                  <a:srgbClr val="000000"/>
                </a:solidFill>
                <a:latin typeface="Arial"/>
                <a:cs typeface="Arial"/>
              </a:rPr>
              <a:t>&lt;50</a:t>
            </a: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33131" y="1670434"/>
            <a:ext cx="491771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≤ € 2 m</a:t>
            </a: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2001061"/>
            <a:ext cx="3774080" cy="57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Third</a:t>
            </a:r>
            <a:r>
              <a:rPr sz="900" b="1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Sector</a:t>
            </a:r>
            <a:r>
              <a:rPr sz="900" b="1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  <a:r>
              <a:rPr sz="900" b="1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 For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purpose,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third</a:t>
            </a:r>
            <a:r>
              <a:rPr sz="9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sector includes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 organisation</a:t>
            </a:r>
            <a:r>
              <a:rPr sz="900" spc="-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where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profits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distributable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individual.</a:t>
            </a:r>
          </a:p>
          <a:p>
            <a:pPr marL="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known as asset locked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includes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following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  <a:r>
              <a:rPr sz="9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types: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2626155"/>
            <a:ext cx="213114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Community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Interest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(CIC).</a:t>
            </a: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2839769"/>
            <a:ext cx="2504201" cy="380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Charitable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Incorporated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  <a:r>
              <a:rPr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(CIO).</a:t>
            </a:r>
          </a:p>
          <a:p>
            <a:pPr marL="0" marR="0">
              <a:lnSpc>
                <a:spcPts val="1018"/>
              </a:lnSpc>
              <a:spcBef>
                <a:spcPts val="6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Registered</a:t>
            </a:r>
            <a:r>
              <a:rPr sz="9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Charity.</a:t>
            </a: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3266213"/>
            <a:ext cx="3657068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limited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(LTD)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wholly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owned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one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above.</a:t>
            </a: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3480230"/>
            <a:ext cx="3512368" cy="30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Housing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Association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RSL (Registered</a:t>
            </a:r>
            <a:r>
              <a:rPr sz="9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Landlord)</a:t>
            </a:r>
          </a:p>
          <a:p>
            <a:pPr marL="128016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register.</a:t>
            </a: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3831029"/>
            <a:ext cx="230477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Industrial</a:t>
            </a:r>
            <a:r>
              <a:rPr sz="900" spc="-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Provident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Societies (IPS).</a:t>
            </a: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9992" y="4044390"/>
            <a:ext cx="3755114" cy="44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900" spc="4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Companies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Limited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Guarantee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third</a:t>
            </a:r>
            <a:r>
              <a:rPr sz="9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sector,</a:t>
            </a:r>
          </a:p>
          <a:p>
            <a:pPr marL="128016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but their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constitution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needs</a:t>
            </a:r>
            <a:r>
              <a:rPr sz="9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examined regarding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distribution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marL="128016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surpluses.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D95E27-7826-4A82-B574-935D7AA3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4410848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5 |Business Classification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616" y="1062227"/>
            <a:ext cx="4655057" cy="3179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screens related to entering bank account details"/>
          <p:cNvSpPr/>
          <p:nvPr/>
        </p:nvSpPr>
        <p:spPr>
          <a:xfrm>
            <a:off x="765048" y="1089659"/>
            <a:ext cx="4547615" cy="3072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0744" y="2189988"/>
            <a:ext cx="256032" cy="188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85765" y="1150288"/>
            <a:ext cx="3507669" cy="579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Create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function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open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form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</a:t>
            </a:r>
          </a:p>
          <a:p>
            <a:pPr marL="17068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details.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 attachments,</a:t>
            </a:r>
            <a:r>
              <a:rPr sz="900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 them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</a:p>
          <a:p>
            <a:pPr marL="170688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form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demonstrated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section.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0DF6C6-8252-4B1D-AEA3-6A8C5F6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02671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6 |Bank Accounts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all the fields available to enter bank account details, such as, country, bank, branch, account number etc."/>
          <p:cNvSpPr/>
          <p:nvPr/>
        </p:nvSpPr>
        <p:spPr>
          <a:xfrm>
            <a:off x="286512" y="864108"/>
            <a:ext cx="5266944" cy="3410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171" y="676683"/>
            <a:ext cx="4653298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Complete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within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evidence 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belongs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you: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1388" y="916227"/>
            <a:ext cx="3319471" cy="1676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Country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select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correct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country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Bank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select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 bank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 branch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list.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</a:p>
          <a:p>
            <a:pPr marL="0" marR="0">
              <a:lnSpc>
                <a:spcPts val="1018"/>
              </a:lnSpc>
              <a:spcBef>
                <a:spcPts val="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IBAN</a:t>
            </a:r>
            <a:r>
              <a:rPr sz="9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International</a:t>
            </a:r>
            <a:r>
              <a:rPr sz="90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 Account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No.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17068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agreed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identifying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 accounts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across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national</a:t>
            </a:r>
          </a:p>
          <a:p>
            <a:pPr marL="17068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borders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facilitate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communication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processing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marL="170688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cross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border transactions.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IBAN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consists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34</a:t>
            </a:r>
          </a:p>
          <a:p>
            <a:pPr marL="170688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alphanumeric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characters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comprising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country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code, two</a:t>
            </a:r>
          </a:p>
          <a:p>
            <a:pPr marL="170688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check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digits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number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includes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domestic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bank</a:t>
            </a:r>
          </a:p>
          <a:p>
            <a:pPr marL="17068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number,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branch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identifier,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sz="9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routing</a:t>
            </a:r>
          </a:p>
          <a:p>
            <a:pPr marL="170688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information.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1388" y="2563036"/>
            <a:ext cx="3129101" cy="579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6.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Currency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currency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7.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Agency</a:t>
            </a:r>
            <a:r>
              <a:rPr sz="9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Location</a:t>
            </a:r>
            <a:r>
              <a:rPr sz="900" b="1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Code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correct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9.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0000"/>
                </a:solidFill>
                <a:latin typeface="Arial"/>
                <a:cs typeface="Arial"/>
              </a:rPr>
              <a:t>Comments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 a note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approver here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1388" y="3386377"/>
            <a:ext cx="3308761" cy="304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 bank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 branch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listed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lists,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vendor data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team.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AAF39A-4899-4372-9FAF-2665D177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02671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6 |Bank Accounts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 descr="Image showing where to click 'Next' in order to move to the next section.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43" y="754379"/>
            <a:ext cx="5446775" cy="3063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7552" y="1400556"/>
            <a:ext cx="140208" cy="97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71388" y="916227"/>
            <a:ext cx="331318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spc="-52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show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here.</a:t>
            </a:r>
            <a:r>
              <a:rPr sz="9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-13" dirty="0">
                <a:solidFill>
                  <a:srgbClr val="000000"/>
                </a:solidFill>
                <a:latin typeface="Arial"/>
                <a:cs typeface="Arial"/>
              </a:rPr>
              <a:t>Next</a:t>
            </a:r>
            <a:r>
              <a:rPr sz="9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7" dirty="0">
                <a:solidFill>
                  <a:srgbClr val="000000"/>
                </a:solidFill>
                <a:latin typeface="Arial"/>
                <a:cs typeface="Arial"/>
              </a:rPr>
              <a:t>move</a:t>
            </a:r>
            <a:r>
              <a:rPr sz="900" spc="-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103908-7967-486D-BF17-C30B2C65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02671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6 |Bank Accounts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616" y="1062227"/>
            <a:ext cx="4655057" cy="3179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Products and Services section where suppliers can choose the categories that best describe the products/services they offer"/>
          <p:cNvSpPr/>
          <p:nvPr/>
        </p:nvSpPr>
        <p:spPr>
          <a:xfrm>
            <a:off x="765048" y="1089659"/>
            <a:ext cx="4547615" cy="3072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57393" y="1075358"/>
            <a:ext cx="3301874" cy="71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Category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comprehensive,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easy</a:t>
            </a:r>
            <a:r>
              <a:rPr sz="9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</a:p>
          <a:p>
            <a:pPr marL="17068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procurement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classification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essential 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</a:p>
          <a:p>
            <a:pPr marL="170688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seeking</a:t>
            </a:r>
            <a:r>
              <a:rPr sz="9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understand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third-party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expenditure.</a:t>
            </a:r>
            <a:r>
              <a:rPr sz="9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ProClass</a:t>
            </a:r>
          </a:p>
          <a:p>
            <a:pPr marL="170688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tailored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across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UK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government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  <a:p>
            <a:pPr marL="170688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categorise</a:t>
            </a:r>
            <a:r>
              <a:rPr sz="900" spc="-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spend.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57393" y="1898296"/>
            <a:ext cx="3309606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Choose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‘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’ icon.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bring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8081" y="2036113"/>
            <a:ext cx="1062178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choices available.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57393" y="2310433"/>
            <a:ext cx="2559550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spc="3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Choose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category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best describes the</a:t>
            </a:r>
          </a:p>
          <a:p>
            <a:pPr marL="170688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products/services</a:t>
            </a:r>
            <a:r>
              <a:rPr sz="900" spc="-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provide.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F161D3-3EC8-49C8-A273-6272FBF6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4251144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7 |Products and Services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616" y="1037844"/>
            <a:ext cx="4655057" cy="3179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048" y="1065276"/>
            <a:ext cx="4547615" cy="3072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2529" y="1102409"/>
            <a:ext cx="2240686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able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review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 details.</a:t>
            </a:r>
          </a:p>
          <a:p>
            <a:pPr marL="0" marR="0">
              <a:lnSpc>
                <a:spcPts val="1018"/>
              </a:lnSpc>
              <a:spcBef>
                <a:spcPts val="119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OK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Confirmation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box.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2529" y="1651430"/>
            <a:ext cx="3421548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 details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reviewed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Council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receive an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when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portal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account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approved and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ready 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FA5A50-BCEE-4370-B3A0-17811697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1712344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8 |Submit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8DADB-05EC-478F-8FA7-2F54061F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2" y="2103201"/>
            <a:ext cx="6520991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FFFFFF"/>
                </a:solidFill>
                <a:latin typeface="Arial Nova" panose="020B0504020202020204" pitchFamily="34" charset="0"/>
              </a:rPr>
              <a:t>How to view create and submit invoices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4798" y="2558034"/>
            <a:ext cx="788162" cy="503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1248" y="2557018"/>
            <a:ext cx="926211" cy="978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6" y="-14732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616" y="2863596"/>
            <a:ext cx="3977639" cy="124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661973"/>
            <a:ext cx="376541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Oracle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Fusion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entering 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username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password.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910241"/>
            <a:ext cx="678027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u="sng">
                <a:solidFill>
                  <a:srgbClr val="0563C1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 print of Oracle on how to login to the supplier portal</a:t>
            </a:r>
            <a:endParaRPr sz="900" u="sng" dirty="0">
              <a:solidFill>
                <a:srgbClr val="0563C1"/>
              </a:solidFill>
              <a:latin typeface="Arial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1628294"/>
            <a:ext cx="8055573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signed in,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taken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Page.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initials</a:t>
            </a:r>
            <a:r>
              <a:rPr sz="9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-hand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corner of the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screen.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 are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several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1750744"/>
            <a:ext cx="118645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sz="9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features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1005" y="2097581"/>
            <a:ext cx="1943429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Favourites: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frequent</a:t>
            </a:r>
          </a:p>
          <a:p>
            <a:pPr marL="164591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screens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quick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access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(for</a:t>
            </a:r>
          </a:p>
          <a:p>
            <a:pPr marL="3352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Submitting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annual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leave)</a:t>
            </a: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6996" y="2198270"/>
            <a:ext cx="1341053" cy="305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Button:</a:t>
            </a:r>
            <a:r>
              <a:rPr sz="9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Returns</a:t>
            </a:r>
          </a:p>
          <a:p>
            <a:pPr marL="60959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761" y="2370758"/>
            <a:ext cx="1474178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Navigator: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areas</a:t>
            </a:r>
          </a:p>
          <a:p>
            <a:pPr marL="32004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2770" y="3612818"/>
            <a:ext cx="2039109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notification: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notified</a:t>
            </a:r>
          </a:p>
          <a:p>
            <a:pPr marL="219455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Arial"/>
                <a:cs typeface="Arial"/>
              </a:rPr>
              <a:t>of any transactions</a:t>
            </a:r>
            <a:r>
              <a:rPr lang="en-GB"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0034" y="3887417"/>
            <a:ext cx="162755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Arial"/>
                <a:cs typeface="Arial"/>
              </a:rPr>
              <a:t>approvals</a:t>
            </a:r>
            <a:r>
              <a:rPr lang="en-GB"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/>
                <a:cs typeface="Arial"/>
              </a:rPr>
              <a:t>or actions</a:t>
            </a:r>
            <a:r>
              <a:rPr lang="en-GB"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FA9193-032F-4D69-A765-15313624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" y="118329"/>
            <a:ext cx="504302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1 |Login to the Supplier Portal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88" y="1067946"/>
            <a:ext cx="748831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88" y="1316150"/>
            <a:ext cx="193056" cy="39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021"/>
              </a:lnSpc>
              <a:spcBef>
                <a:spcPts val="78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976" y="1316150"/>
            <a:ext cx="776640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900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9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steps </a:t>
            </a:r>
            <a:r>
              <a:rPr sz="900" spc="1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90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9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invoice</a:t>
            </a:r>
            <a:r>
              <a:rPr sz="90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respond </a:t>
            </a:r>
            <a:r>
              <a:rPr sz="900" spc="1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 purchase</a:t>
            </a:r>
            <a:r>
              <a:rPr sz="9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order from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sz="9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Council,</a:t>
            </a:r>
            <a:r>
              <a:rPr sz="900" spc="-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Birmingham</a:t>
            </a:r>
            <a:r>
              <a:rPr sz="900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Children's</a:t>
            </a:r>
            <a:r>
              <a:rPr sz="9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sz="9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others.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976" y="1538378"/>
            <a:ext cx="8279460" cy="292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900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900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for submitting</a:t>
            </a:r>
            <a:r>
              <a:rPr sz="900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invoices,</a:t>
            </a:r>
            <a:r>
              <a:rPr sz="900" spc="-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00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allows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900" spc="1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automate</a:t>
            </a:r>
            <a:r>
              <a:rPr sz="900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r>
              <a:rPr sz="900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purchase</a:t>
            </a:r>
            <a:r>
              <a:rPr sz="900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orders,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therefore </a:t>
            </a:r>
            <a:r>
              <a:rPr sz="900" spc="11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900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payments</a:t>
            </a:r>
            <a:r>
              <a:rPr sz="900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quicker,</a:t>
            </a:r>
            <a:r>
              <a:rPr sz="900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900" spc="-6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goods</a:t>
            </a:r>
          </a:p>
          <a:p>
            <a:pPr marL="0" marR="0">
              <a:lnSpc>
                <a:spcPts val="98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services have</a:t>
            </a:r>
            <a:r>
              <a:rPr sz="900" spc="-13" dirty="0">
                <a:solidFill>
                  <a:srgbClr val="FFFFFF"/>
                </a:solidFill>
                <a:latin typeface="Arial"/>
                <a:cs typeface="Arial"/>
              </a:rPr>
              <a:t> been</a:t>
            </a:r>
            <a:r>
              <a:rPr sz="900" spc="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received.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88" y="2114046"/>
            <a:ext cx="137552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Supplier</a:t>
            </a:r>
            <a:r>
              <a:rPr sz="105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88" y="2359201"/>
            <a:ext cx="192949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976" y="2359201"/>
            <a:ext cx="4190932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Please ensure any invoices</a:t>
            </a:r>
            <a:r>
              <a:rPr sz="900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6" dirty="0">
                <a:solidFill>
                  <a:srgbClr val="FFFFFF"/>
                </a:solidFill>
                <a:latin typeface="Arial"/>
                <a:cs typeface="Arial"/>
              </a:rPr>
              <a:t>match</a:t>
            </a:r>
            <a:r>
              <a:rPr sz="900" spc="-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corresponding</a:t>
            </a:r>
            <a:r>
              <a:rPr sz="900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purchase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order.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67DDD4A-A97B-4266-92CD-FA6B19F7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1" y="299326"/>
            <a:ext cx="7554101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Suppliers – Creating and Submitting Invoices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'Creare Invoice' button in the supplier portal"/>
          <p:cNvSpPr/>
          <p:nvPr/>
        </p:nvSpPr>
        <p:spPr>
          <a:xfrm>
            <a:off x="527304" y="790956"/>
            <a:ext cx="8400289" cy="3508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938" y="3223260"/>
            <a:ext cx="3113557" cy="765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80386" y="3337228"/>
            <a:ext cx="183249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Invoice: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find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74290" y="3474388"/>
            <a:ext cx="1843448" cy="44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under the</a:t>
            </a:r>
          </a:p>
          <a:p>
            <a:pPr marL="54864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Payments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section</a:t>
            </a:r>
          </a:p>
          <a:p>
            <a:pPr marL="438911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38F13CD-B8FF-4786-B28E-2C1B2965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9" y="116805"/>
            <a:ext cx="2886857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2| Create Invoice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228" y="1095728"/>
            <a:ext cx="4771147" cy="1233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 Nova"/>
                <a:cs typeface="Arial Nova"/>
              </a:rPr>
              <a:t>1.</a:t>
            </a:r>
            <a:r>
              <a:rPr sz="1700" spc="895" dirty="0">
                <a:solidFill>
                  <a:srgbClr val="000000"/>
                </a:solidFill>
                <a:latin typeface="Arial Nova"/>
                <a:cs typeface="Arial Nova"/>
              </a:rPr>
              <a:t> </a:t>
            </a:r>
            <a:r>
              <a:rPr sz="1700" spc="-11" dirty="0">
                <a:latin typeface="Arial Nova"/>
                <a:cs typeface="Arial Nova"/>
              </a:rPr>
              <a:t>How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4" dirty="0">
                <a:latin typeface="Arial Nova"/>
                <a:cs typeface="Arial Nova"/>
              </a:rPr>
              <a:t>to</a:t>
            </a:r>
            <a:r>
              <a:rPr sz="1700" spc="40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register</a:t>
            </a:r>
            <a:r>
              <a:rPr sz="1700" spc="-23" dirty="0">
                <a:latin typeface="Arial Nova"/>
                <a:cs typeface="Arial Nova"/>
              </a:rPr>
              <a:t> </a:t>
            </a:r>
            <a:r>
              <a:rPr sz="1700" spc="-25" dirty="0">
                <a:latin typeface="Arial Nova"/>
                <a:cs typeface="Arial Nova"/>
              </a:rPr>
              <a:t>as</a:t>
            </a:r>
            <a:r>
              <a:rPr sz="1700" spc="43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a</a:t>
            </a:r>
            <a:r>
              <a:rPr sz="1700" spc="-12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supplier</a:t>
            </a:r>
            <a:r>
              <a:rPr sz="1700" spc="-30" dirty="0">
                <a:latin typeface="Arial Nova"/>
                <a:cs typeface="Arial Nova"/>
              </a:rPr>
              <a:t> </a:t>
            </a:r>
            <a:r>
              <a:rPr sz="1700" spc="-13" dirty="0">
                <a:latin typeface="Arial Nova"/>
                <a:cs typeface="Arial Nova"/>
              </a:rPr>
              <a:t>for</a:t>
            </a:r>
            <a:r>
              <a:rPr sz="1700" spc="11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BCC </a:t>
            </a:r>
            <a:r>
              <a:rPr sz="1700" spc="-10" dirty="0">
                <a:latin typeface="Arial Nova"/>
                <a:cs typeface="Arial Nova"/>
              </a:rPr>
              <a:t>or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3" dirty="0">
                <a:latin typeface="Arial Nova"/>
                <a:cs typeface="Arial Nova"/>
              </a:rPr>
              <a:t>BCT</a:t>
            </a:r>
            <a:endParaRPr sz="1700" spc="-13" dirty="0">
              <a:latin typeface="Arial Nova"/>
              <a:cs typeface="Arial Nova"/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lnSpc>
                <a:spcPts val="2063"/>
              </a:lnSpc>
              <a:spcBef>
                <a:spcPts val="330"/>
              </a:spcBef>
              <a:spcAft>
                <a:spcPts val="0"/>
              </a:spcAft>
            </a:pPr>
            <a:r>
              <a:rPr sz="1700" spc="-10" dirty="0">
                <a:latin typeface="Arial Nova"/>
                <a:cs typeface="Arial Nova"/>
              </a:rPr>
              <a:t>2.</a:t>
            </a:r>
            <a:r>
              <a:rPr sz="1700" spc="896" dirty="0">
                <a:latin typeface="Arial Nova"/>
                <a:cs typeface="Arial Nova"/>
              </a:rPr>
              <a:t> </a:t>
            </a:r>
            <a:r>
              <a:rPr sz="1700" spc="-12" dirty="0">
                <a:latin typeface="Arial Nova"/>
                <a:cs typeface="Arial Nova"/>
              </a:rPr>
              <a:t>How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5" dirty="0">
                <a:latin typeface="Arial Nova"/>
                <a:cs typeface="Arial Nova"/>
              </a:rPr>
              <a:t>to</a:t>
            </a:r>
            <a:r>
              <a:rPr sz="1700" spc="41" dirty="0">
                <a:latin typeface="Arial Nova"/>
                <a:cs typeface="Arial Nova"/>
              </a:rPr>
              <a:t> </a:t>
            </a:r>
            <a:r>
              <a:rPr sz="1700" spc="-10" dirty="0">
                <a:latin typeface="Arial Nova"/>
                <a:cs typeface="Arial Nova"/>
              </a:rPr>
              <a:t>create</a:t>
            </a:r>
            <a:r>
              <a:rPr sz="1700" dirty="0">
                <a:latin typeface="Arial Nova"/>
                <a:cs typeface="Arial Nova"/>
              </a:rPr>
              <a:t> and</a:t>
            </a:r>
            <a:r>
              <a:rPr sz="1700" spc="26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submit invoices</a:t>
            </a:r>
            <a:endParaRPr sz="1700" dirty="0">
              <a:latin typeface="Arial Nova"/>
              <a:cs typeface="Arial Nova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lnSpc>
                <a:spcPts val="2060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latin typeface="Arial Nova"/>
                <a:cs typeface="Arial Nova"/>
              </a:rPr>
              <a:t>3.</a:t>
            </a:r>
            <a:r>
              <a:rPr sz="1700" spc="895" dirty="0">
                <a:latin typeface="Arial Nova"/>
                <a:cs typeface="Arial Nova"/>
              </a:rPr>
              <a:t> </a:t>
            </a:r>
            <a:r>
              <a:rPr sz="1700" spc="-11" dirty="0">
                <a:latin typeface="Arial Nova"/>
                <a:cs typeface="Arial Nova"/>
              </a:rPr>
              <a:t>How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4" dirty="0">
                <a:latin typeface="Arial Nova"/>
                <a:cs typeface="Arial Nova"/>
              </a:rPr>
              <a:t>to</a:t>
            </a:r>
            <a:r>
              <a:rPr sz="1700" spc="40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track</a:t>
            </a:r>
            <a:r>
              <a:rPr sz="1700" spc="-25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invoices &amp; payments</a:t>
            </a:r>
            <a:endParaRPr sz="1700" dirty="0">
              <a:latin typeface="Arial Nova"/>
              <a:cs typeface="Arial Nova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lnSpc>
                <a:spcPts val="2063"/>
              </a:lnSpc>
              <a:spcBef>
                <a:spcPts val="380"/>
              </a:spcBef>
              <a:spcAft>
                <a:spcPts val="0"/>
              </a:spcAft>
            </a:pPr>
            <a:r>
              <a:rPr sz="1700" spc="-10" dirty="0">
                <a:latin typeface="Arial Nova"/>
                <a:cs typeface="Arial Nova"/>
              </a:rPr>
              <a:t>4.</a:t>
            </a:r>
            <a:r>
              <a:rPr sz="1700" spc="896" dirty="0">
                <a:latin typeface="Arial Nova"/>
                <a:cs typeface="Arial Nova"/>
              </a:rPr>
              <a:t> </a:t>
            </a:r>
            <a:r>
              <a:rPr sz="1700" spc="-12" dirty="0">
                <a:latin typeface="Arial Nova"/>
                <a:cs typeface="Arial Nova"/>
              </a:rPr>
              <a:t>How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5" dirty="0">
                <a:latin typeface="Arial Nova"/>
                <a:cs typeface="Arial Nova"/>
              </a:rPr>
              <a:t>to</a:t>
            </a:r>
            <a:r>
              <a:rPr sz="1700" spc="41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respond </a:t>
            </a:r>
            <a:r>
              <a:rPr sz="1700" spc="-15" dirty="0">
                <a:latin typeface="Arial Nova"/>
                <a:cs typeface="Arial Nova"/>
              </a:rPr>
              <a:t>to</a:t>
            </a:r>
            <a:r>
              <a:rPr sz="1700" spc="17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tender</a:t>
            </a:r>
            <a:endParaRPr sz="1700" dirty="0">
              <a:latin typeface="Arial Nova"/>
              <a:cs typeface="Arial Nova"/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228" y="2339947"/>
            <a:ext cx="4038012" cy="251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Arial Nova"/>
                <a:cs typeface="Arial Nova"/>
              </a:rPr>
              <a:t>5.</a:t>
            </a:r>
            <a:r>
              <a:rPr sz="1700" spc="895" dirty="0">
                <a:solidFill>
                  <a:srgbClr val="000000"/>
                </a:solidFill>
                <a:latin typeface="Arial Nova"/>
                <a:cs typeface="Arial Nova"/>
              </a:rPr>
              <a:t> </a:t>
            </a:r>
            <a:r>
              <a:rPr sz="1700" spc="-11" dirty="0">
                <a:latin typeface="Arial Nova"/>
                <a:cs typeface="Arial Nova"/>
              </a:rPr>
              <a:t>How</a:t>
            </a:r>
            <a:r>
              <a:rPr sz="1700" dirty="0">
                <a:latin typeface="Arial Nova"/>
                <a:cs typeface="Arial Nova"/>
              </a:rPr>
              <a:t> </a:t>
            </a:r>
            <a:r>
              <a:rPr sz="1700" spc="-14" dirty="0">
                <a:latin typeface="Arial Nova"/>
                <a:cs typeface="Arial Nova"/>
              </a:rPr>
              <a:t>to</a:t>
            </a:r>
            <a:r>
              <a:rPr sz="1700" spc="40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manage</a:t>
            </a:r>
            <a:r>
              <a:rPr sz="1700" spc="19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contract</a:t>
            </a:r>
            <a:r>
              <a:rPr sz="1700" spc="21" dirty="0">
                <a:latin typeface="Arial Nova"/>
                <a:cs typeface="Arial Nova"/>
              </a:rPr>
              <a:t> </a:t>
            </a:r>
            <a:r>
              <a:rPr sz="1700" dirty="0">
                <a:latin typeface="Arial Nova"/>
                <a:cs typeface="Arial Nova"/>
              </a:rPr>
              <a:t>deliverables</a:t>
            </a:r>
            <a:endParaRPr sz="1700" dirty="0">
              <a:latin typeface="Arial Nova"/>
              <a:cs typeface="Arial Nova"/>
              <a:hlinkClick r:id="rId9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5980" y="4904800"/>
            <a:ext cx="556501" cy="17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898989"/>
                </a:solidFill>
                <a:latin typeface="Arial Nova"/>
                <a:cs typeface="Arial Nova"/>
              </a:rPr>
              <a:t>PAGE</a:t>
            </a:r>
            <a:r>
              <a:rPr sz="900" b="1" spc="-40" dirty="0">
                <a:solidFill>
                  <a:srgbClr val="898989"/>
                </a:solidFill>
                <a:latin typeface="Arial Nova"/>
                <a:cs typeface="Arial Nova"/>
              </a:rPr>
              <a:t> </a:t>
            </a:r>
            <a:r>
              <a:rPr sz="900" b="1" dirty="0">
                <a:solidFill>
                  <a:srgbClr val="898989"/>
                </a:solidFill>
                <a:latin typeface="Arial Nova"/>
                <a:cs typeface="Arial Nova"/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5F6B8-C562-48B3-A53E-93B737DC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29" y="390779"/>
            <a:ext cx="4941369" cy="369332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400" b="1">
                <a:solidFill>
                  <a:srgbClr val="000000"/>
                </a:solidFill>
                <a:latin typeface="Arial Nova" panose="020B0504020202020204" pitchFamily="34" charset="0"/>
              </a:rPr>
              <a:t>Guides included in this document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6" y="1751088"/>
            <a:ext cx="9079230" cy="266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4807" y="690421"/>
            <a:ext cx="7438235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0000"/>
                </a:solidFill>
                <a:latin typeface="Arial"/>
                <a:cs typeface="Arial"/>
              </a:rPr>
              <a:t>PurchaseOrder</a:t>
            </a:r>
            <a:r>
              <a:rPr sz="900" b="1" spc="-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needs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created.</a:t>
            </a:r>
            <a:r>
              <a:rPr sz="900" spc="-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user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needs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0000"/>
                </a:solidFill>
                <a:latin typeface="Arial"/>
                <a:cs typeface="Arial"/>
              </a:rPr>
              <a:t>InvoiceNumber</a:t>
            </a:r>
            <a:r>
              <a:rPr sz="900" b="1" spc="-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InvoiceDate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639" y="973885"/>
            <a:ext cx="193056" cy="45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021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 marL="0" marR="0">
              <a:lnSpc>
                <a:spcPts val="1018"/>
              </a:lnSpc>
              <a:spcBef>
                <a:spcPts val="1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3000" y="973885"/>
            <a:ext cx="6664354" cy="45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sz="90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b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be submitted</a:t>
            </a:r>
            <a:r>
              <a:rPr sz="900" b="1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only</a:t>
            </a:r>
            <a:r>
              <a:rPr sz="900" b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b="1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b="1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purchase</a:t>
            </a:r>
            <a:r>
              <a:rPr sz="9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orders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b="1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 closed</a:t>
            </a:r>
            <a:r>
              <a:rPr sz="900" b="1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 Final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Closed</a:t>
            </a:r>
            <a:r>
              <a:rPr sz="90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 Cancelled.</a:t>
            </a:r>
          </a:p>
          <a:p>
            <a:pPr marL="0" marR="0">
              <a:lnSpc>
                <a:spcPts val="1021"/>
              </a:lnSpc>
              <a:spcBef>
                <a:spcPts val="18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 number,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Site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defaulted.</a:t>
            </a:r>
          </a:p>
          <a:p>
            <a:pPr marL="0" marR="0">
              <a:lnSpc>
                <a:spcPts val="1018"/>
              </a:lnSpc>
              <a:spcBef>
                <a:spcPts val="1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Also,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attach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Copy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Attachment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section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highlighted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below.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16704FD-F686-4F26-8B6E-DDEB9FA4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9" y="116805"/>
            <a:ext cx="2886857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2| Create Invoice</a:t>
            </a:r>
          </a:p>
        </p:txBody>
      </p:sp>
      <p:pic>
        <p:nvPicPr>
          <p:cNvPr id="7" name="Picture 6" descr="Screen print of Oracle on how to create an invoice">
            <a:extLst>
              <a:ext uri="{FF2B5EF4-FFF2-40B4-BE49-F238E27FC236}">
                <a16:creationId xmlns:a16="http://schemas.microsoft.com/office/drawing/2014/main" id="{0E03438D-C186-A593-45A8-5404CEE65C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2040699"/>
            <a:ext cx="9028558" cy="21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" y="336804"/>
            <a:ext cx="8984742" cy="4107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steps to be followed after clicking on Select and Add: Purchase Orders."/>
          <p:cNvSpPr/>
          <p:nvPr/>
        </p:nvSpPr>
        <p:spPr>
          <a:xfrm>
            <a:off x="271272" y="531876"/>
            <a:ext cx="8601456" cy="3724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1168" y="3348227"/>
            <a:ext cx="1910715" cy="1069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9255" y="3962398"/>
            <a:ext cx="1093834" cy="44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line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9144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Apply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24384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OK.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6FC243-9DF2-4815-BBBE-C692A744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9" y="116805"/>
            <a:ext cx="2886857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2| Create Invoice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 describing "/>
          <p:cNvSpPr/>
          <p:nvPr/>
        </p:nvSpPr>
        <p:spPr>
          <a:xfrm>
            <a:off x="225552" y="809244"/>
            <a:ext cx="8860536" cy="3599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button on the top right corner to click in order to Calculate Tax."/>
          <p:cNvSpPr/>
          <p:nvPr/>
        </p:nvSpPr>
        <p:spPr>
          <a:xfrm>
            <a:off x="5082540" y="2133600"/>
            <a:ext cx="3762755" cy="368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2756" y="3364992"/>
            <a:ext cx="5061204" cy="505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7612" y="1359408"/>
            <a:ext cx="1615440" cy="649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9735" y="618158"/>
            <a:ext cx="679167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Purchase</a:t>
            </a:r>
            <a:r>
              <a:rPr sz="9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Order</a:t>
            </a:r>
            <a:r>
              <a:rPr sz="900" b="1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line</a:t>
            </a:r>
            <a:r>
              <a:rPr sz="9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added</a:t>
            </a:r>
            <a:r>
              <a:rPr sz="9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document.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automatically</a:t>
            </a:r>
            <a:r>
              <a:rPr sz="90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apply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tax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amount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line.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74825" y="1827579"/>
            <a:ext cx="1329128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Calculate</a:t>
            </a:r>
            <a:r>
              <a:rPr sz="9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Tax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59959" y="2184830"/>
            <a:ext cx="2326677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687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reduce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amount.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(Note: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You cannot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increase</a:t>
            </a:r>
            <a:r>
              <a:rPr sz="90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b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0000"/>
                </a:solidFill>
                <a:latin typeface="Arial"/>
                <a:cs typeface="Arial"/>
              </a:rPr>
              <a:t>amount)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7470" y="3415057"/>
            <a:ext cx="3015337" cy="442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adjust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tax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amount</a:t>
            </a:r>
            <a:r>
              <a:rPr sz="9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required.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</a:p>
          <a:p>
            <a:pPr marL="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Birmingham</a:t>
            </a:r>
            <a:r>
              <a:rPr sz="900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City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Council’s</a:t>
            </a:r>
            <a:r>
              <a:rPr sz="9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Admin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Team</a:t>
            </a:r>
          </a:p>
          <a:p>
            <a:pPr marL="179832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able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Tax 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 invoice.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6A63DEE-A6A7-4084-9505-D972FC57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9" y="116805"/>
            <a:ext cx="2886857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2| Create Invoice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6740"/>
            <a:ext cx="9144000" cy="3656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0" y="1068324"/>
            <a:ext cx="2322576" cy="1639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94" y="68312"/>
            <a:ext cx="441093" cy="422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13" dirty="0">
                <a:solidFill>
                  <a:srgbClr val="DC2129"/>
                </a:solidFill>
                <a:latin typeface="Arial"/>
                <a:cs typeface="Arial"/>
              </a:rPr>
              <a:t>3|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5132" y="2374441"/>
            <a:ext cx="2230494" cy="31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b="1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after</a:t>
            </a:r>
            <a:r>
              <a:rPr sz="900" spc="-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</a:p>
          <a:p>
            <a:pPr marL="3048" marR="0">
              <a:lnSpc>
                <a:spcPts val="1018"/>
              </a:lnSpc>
              <a:spcBef>
                <a:spcPts val="18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specified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completethe</a:t>
            </a:r>
            <a:r>
              <a:rPr sz="9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creation.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E4D17C-1E36-4D20-A1A0-34EE0BB3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" y="118329"/>
            <a:ext cx="2593132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Submit Invoice</a:t>
            </a:r>
          </a:p>
        </p:txBody>
      </p:sp>
      <p:pic>
        <p:nvPicPr>
          <p:cNvPr id="12" name="Picture 11" descr="Screen print of Oracle on how to submit an invoice">
            <a:extLst>
              <a:ext uri="{FF2B5EF4-FFF2-40B4-BE49-F238E27FC236}">
                <a16:creationId xmlns:a16="http://schemas.microsoft.com/office/drawing/2014/main" id="{10E1B4F4-1FCB-F346-E9EA-89FC3F8346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4071"/>
            <a:ext cx="9144000" cy="34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1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5AD25-2A53-4C5F-AE66-5B62A54C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1" y="2103201"/>
            <a:ext cx="6122830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FFFFFF"/>
                </a:solidFill>
                <a:latin typeface="Arial Nova" panose="020B0504020202020204" pitchFamily="34" charset="0"/>
              </a:rPr>
              <a:t>How to view invoices/track payments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616" y="2863596"/>
            <a:ext cx="3977639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045" y="2558034"/>
            <a:ext cx="3660915" cy="988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4798" y="2558034"/>
            <a:ext cx="788162" cy="503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1248" y="2557018"/>
            <a:ext cx="926211" cy="978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661973"/>
            <a:ext cx="376541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Oracle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Fusion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entering 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username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password.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901479"/>
            <a:ext cx="6741922" cy="131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u="sng">
                <a:solidFill>
                  <a:srgbClr val="0000FF"/>
                </a:solidFill>
                <a:latin typeface="Arial Nova"/>
                <a:cs typeface="Arial Nov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 print of Oracle on how to login to the supplier portal</a:t>
            </a:r>
            <a:endParaRPr sz="900" u="sng" dirty="0">
              <a:solidFill>
                <a:srgbClr val="0000FF"/>
              </a:solidFill>
              <a:latin typeface="Arial Nova"/>
              <a:cs typeface="Arial Nov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1628294"/>
            <a:ext cx="8055573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signed in,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taken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Page.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initials</a:t>
            </a:r>
            <a:r>
              <a:rPr sz="9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-hand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corner of the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screen.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 are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several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1750744"/>
            <a:ext cx="118645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sz="9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features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1005" y="2097581"/>
            <a:ext cx="1943429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Favourites: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frequent</a:t>
            </a:r>
          </a:p>
          <a:p>
            <a:pPr marL="164591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screens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quick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access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(for</a:t>
            </a:r>
          </a:p>
          <a:p>
            <a:pPr marL="3352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Submitting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annual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leave)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6996" y="2198270"/>
            <a:ext cx="1341053" cy="305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Button:</a:t>
            </a:r>
            <a:r>
              <a:rPr sz="9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Returns</a:t>
            </a:r>
          </a:p>
          <a:p>
            <a:pPr marL="60959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761" y="2370758"/>
            <a:ext cx="1474178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Navigator: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areas</a:t>
            </a:r>
          </a:p>
          <a:p>
            <a:pPr marL="32004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2770" y="3612818"/>
            <a:ext cx="2039109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notification: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notified</a:t>
            </a:r>
          </a:p>
          <a:p>
            <a:pPr marL="219455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any transactions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0034" y="3887417"/>
            <a:ext cx="162755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approvals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 actions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9D759352-B343-4F3E-BE44-80DCFA3D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9" y="128637"/>
            <a:ext cx="5029081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1 |Login to the Supplier Portal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791" y="2887942"/>
            <a:ext cx="5611367" cy="1624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Search criterea"/>
          <p:cNvSpPr/>
          <p:nvPr/>
        </p:nvSpPr>
        <p:spPr>
          <a:xfrm>
            <a:off x="438912" y="3086100"/>
            <a:ext cx="5029200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791" y="815340"/>
            <a:ext cx="1859280" cy="2237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 descr="Imaging showing the 'View Invoices' and 'View Payments' buttons on the supplier portal"/>
          <p:cNvSpPr/>
          <p:nvPr/>
        </p:nvSpPr>
        <p:spPr>
          <a:xfrm>
            <a:off x="438912" y="1013459"/>
            <a:ext cx="1277112" cy="1655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448" y="715313"/>
            <a:ext cx="367413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Invoices</a:t>
            </a:r>
            <a:r>
              <a:rPr sz="9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/ Payments</a:t>
            </a:r>
            <a:r>
              <a:rPr sz="9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left hand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Tasks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column.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9B78C3-EBC2-446E-85D4-1B5B6520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2459870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2 |View Invoice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656" y="815365"/>
            <a:ext cx="5413248" cy="1237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" y="2369820"/>
            <a:ext cx="4294631" cy="2112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76" y="2538224"/>
            <a:ext cx="3712464" cy="153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864" y="2644140"/>
            <a:ext cx="682752" cy="685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88" y="703756"/>
            <a:ext cx="4092712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results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show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invoice,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status.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88" y="2280461"/>
            <a:ext cx="3052149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Lines</a:t>
            </a:r>
            <a:r>
              <a:rPr sz="900" b="1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tab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line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8C5190-1B31-48E5-BDC3-4478232E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2459870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2 |View Invoice</a:t>
            </a:r>
          </a:p>
        </p:txBody>
      </p:sp>
      <p:pic>
        <p:nvPicPr>
          <p:cNvPr id="13" name="Picture 12" descr="Screen print of Oracle on how to view an invoice">
            <a:extLst>
              <a:ext uri="{FF2B5EF4-FFF2-40B4-BE49-F238E27FC236}">
                <a16:creationId xmlns:a16="http://schemas.microsoft.com/office/drawing/2014/main" id="{5C2012CF-49E2-E7E2-CAB9-A59AFF2DBE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56" y="893540"/>
            <a:ext cx="7788202" cy="13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" y="1303020"/>
            <a:ext cx="6629400" cy="2532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448" y="1169211"/>
            <a:ext cx="399686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Payments</a:t>
            </a:r>
            <a:r>
              <a:rPr sz="900" b="1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tab,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payments</a:t>
            </a:r>
            <a:r>
              <a:rPr sz="900" spc="-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made</a:t>
            </a:r>
            <a:r>
              <a:rPr sz="9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against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D8DAFD-467E-4A49-AE81-849EDC12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32" y="228205"/>
            <a:ext cx="7431810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 |View Invoice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View Payments button in the Supplier Portal"/>
          <p:cNvSpPr/>
          <p:nvPr/>
        </p:nvSpPr>
        <p:spPr>
          <a:xfrm>
            <a:off x="1179576" y="903732"/>
            <a:ext cx="6818376" cy="3474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304" y="3080003"/>
            <a:ext cx="512064" cy="131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056" y="687881"/>
            <a:ext cx="3043848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Payments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left hand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Tasks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column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5446F7-DB0D-4F21-A38E-A3F572A3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683746" cy="830997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3 |Track Payments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504" y="1059582"/>
            <a:ext cx="8281352" cy="215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br>
              <a:rPr lang="en-GB" sz="20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First reach out to your contact within the Council or Children’s Trust</a:t>
            </a:r>
            <a:br>
              <a:rPr lang="en-GB" sz="2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If you still require assistance, please email</a:t>
            </a:r>
          </a:p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solidFill>
                <a:srgbClr val="0563C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0563C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cps@birmingham.gov.uk</a:t>
            </a:r>
            <a:endParaRPr lang="en-GB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1D1A1E-9A44-4A78-ADBC-8F009FB8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0" y="438198"/>
            <a:ext cx="8644128" cy="861774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800" b="1" dirty="0">
                <a:solidFill>
                  <a:srgbClr val="000000"/>
                </a:solidFill>
                <a:latin typeface="Arial Nova" panose="020B0504020202020204" pitchFamily="34" charset="0"/>
              </a:rPr>
              <a:t>For more help:</a:t>
            </a:r>
            <a:br>
              <a:rPr lang="en-GB" sz="2800" b="1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endParaRPr lang="en-GB" sz="2800" b="1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44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656" y="3381756"/>
            <a:ext cx="6873238" cy="216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684" y="735760"/>
            <a:ext cx="8475403" cy="289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Here,</a:t>
            </a:r>
            <a:r>
              <a:rPr sz="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see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where they are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lifecycle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e.g.,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whether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paid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not.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payment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expand</a:t>
            </a:r>
            <a:r>
              <a:rPr sz="9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D0EF19-59DF-4E3E-8C34-D91C1FFC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251698" cy="830997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3 |Track Payments</a:t>
            </a:r>
          </a:p>
        </p:txBody>
      </p:sp>
      <p:pic>
        <p:nvPicPr>
          <p:cNvPr id="12" name="Picture 11" descr="Screen print of Oracle on how to track payments">
            <a:extLst>
              <a:ext uri="{FF2B5EF4-FFF2-40B4-BE49-F238E27FC236}">
                <a16:creationId xmlns:a16="http://schemas.microsoft.com/office/drawing/2014/main" id="{ED77E5DA-9048-6552-80E9-108C4B7297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8501"/>
            <a:ext cx="9144000" cy="36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" y="592835"/>
            <a:ext cx="8580119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6077" y="632763"/>
            <a:ext cx="828448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slide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shows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expanded</a:t>
            </a:r>
            <a:r>
              <a:rPr sz="9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payment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details.</a:t>
            </a:r>
            <a:r>
              <a:rPr sz="9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find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paid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invoice,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history,</a:t>
            </a:r>
            <a:r>
              <a:rPr sz="900" spc="-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conversion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other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selecting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appropriate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tab.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196289-2C8F-4C01-8583-73F8EFE0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4115794" cy="830997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3 |Track Payments</a:t>
            </a:r>
          </a:p>
        </p:txBody>
      </p:sp>
      <p:pic>
        <p:nvPicPr>
          <p:cNvPr id="13" name="Picture 12" descr="Screen print of Oracle on how to track payments">
            <a:extLst>
              <a:ext uri="{FF2B5EF4-FFF2-40B4-BE49-F238E27FC236}">
                <a16:creationId xmlns:a16="http://schemas.microsoft.com/office/drawing/2014/main" id="{C7667080-986A-DDA5-0905-BA23975C78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866453"/>
            <a:ext cx="6336144" cy="34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1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5256" y="1019556"/>
            <a:ext cx="341376" cy="216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448" y="620267"/>
            <a:ext cx="8577070" cy="310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5364" y="658417"/>
            <a:ext cx="5007374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slide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shows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under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Paid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invoice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tab.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exit</a:t>
            </a:r>
            <a:r>
              <a:rPr sz="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Done.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79CE91-A461-41CE-BF3A-51EFB86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899770" cy="830997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3 |Track Payments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6B346-2A7A-1DFA-D9B9-27D6FF7B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2165"/>
            <a:ext cx="9144000" cy="36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1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2546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793803-DF87-4027-A0E7-4BB6D6BD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1" y="2103201"/>
            <a:ext cx="431326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FFFFFF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616" y="2863596"/>
            <a:ext cx="3977639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045" y="2558034"/>
            <a:ext cx="3660915" cy="988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4798" y="2558034"/>
            <a:ext cx="788162" cy="503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1248" y="2557018"/>
            <a:ext cx="926211" cy="978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661973"/>
            <a:ext cx="376541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Oracle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Fusion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entering 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username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password.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901479"/>
            <a:ext cx="6741922" cy="131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u="sng">
                <a:solidFill>
                  <a:srgbClr val="0000FF"/>
                </a:solidFill>
                <a:latin typeface="Arial Nova"/>
                <a:cs typeface="Arial Nova"/>
                <a:hlinkClick r:id="rId7"/>
              </a:rPr>
              <a:t>Screen print of Oracle on how to login to the supplier portal</a:t>
            </a:r>
            <a:endParaRPr sz="900" u="sng" dirty="0">
              <a:solidFill>
                <a:srgbClr val="0000FF"/>
              </a:solidFill>
              <a:latin typeface="Arial Nova"/>
              <a:cs typeface="Arial Nov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1628294"/>
            <a:ext cx="8055573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signed in,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taken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Page.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initials</a:t>
            </a:r>
            <a:r>
              <a:rPr sz="9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-hand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corner of the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screen.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 are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several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1750744"/>
            <a:ext cx="118645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sz="9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features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1005" y="2097581"/>
            <a:ext cx="1943429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Favourites: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frequent</a:t>
            </a:r>
          </a:p>
          <a:p>
            <a:pPr marL="164591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screens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quick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access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(for</a:t>
            </a:r>
          </a:p>
          <a:p>
            <a:pPr marL="3352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Submitting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annual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leave)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6996" y="2198270"/>
            <a:ext cx="1341053" cy="305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Button:</a:t>
            </a:r>
            <a:r>
              <a:rPr sz="9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Returns</a:t>
            </a:r>
          </a:p>
          <a:p>
            <a:pPr marL="60959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761" y="2370758"/>
            <a:ext cx="1474178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Navigator: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areas</a:t>
            </a:r>
          </a:p>
          <a:p>
            <a:pPr marL="32004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2770" y="3612818"/>
            <a:ext cx="2039109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notification: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notified</a:t>
            </a:r>
          </a:p>
          <a:p>
            <a:pPr marL="219455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any transactions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0034" y="3887417"/>
            <a:ext cx="162755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approvals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 actions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CE6E5A4-1639-4424-8C93-4D611BB9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9" y="128637"/>
            <a:ext cx="5029081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1 |Login to the Supplier Portal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072" y="955535"/>
            <a:ext cx="7786878" cy="3416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button to click to View Active Tenders under the Tasks section in the supplier portal"/>
          <p:cNvSpPr/>
          <p:nvPr/>
        </p:nvSpPr>
        <p:spPr>
          <a:xfrm>
            <a:off x="771144" y="1150620"/>
            <a:ext cx="7403593" cy="3032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42" y="852473"/>
            <a:ext cx="248995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4438" y="852473"/>
            <a:ext cx="3992096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Tasks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 select</a:t>
            </a:r>
            <a:r>
              <a:rPr sz="9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Tenders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Active</a:t>
            </a:r>
            <a:r>
              <a:rPr sz="90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Tenders.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2F713F-0A3A-434E-9FDC-4E483CE5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" y="193507"/>
            <a:ext cx="431326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624" y="818388"/>
            <a:ext cx="6415279" cy="2498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how to search for tenders in order to respond to them"/>
          <p:cNvSpPr/>
          <p:nvPr/>
        </p:nvSpPr>
        <p:spPr>
          <a:xfrm>
            <a:off x="615696" y="1013459"/>
            <a:ext cx="6031992" cy="2115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476" y="566066"/>
            <a:ext cx="8043944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criteria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 example,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Invitation</a:t>
            </a:r>
            <a:r>
              <a:rPr sz="900" b="1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Received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result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tenders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invite</a:t>
            </a:r>
            <a:r>
              <a:rPr sz="9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9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received.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812" y="712900"/>
            <a:ext cx="4151552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narrow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down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results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using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other search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parameters.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812" y="3430192"/>
            <a:ext cx="655369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it.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 PDFs 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downloaded by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9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PDF</a:t>
            </a:r>
            <a:r>
              <a:rPr sz="900" b="1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icon.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812" y="3722800"/>
            <a:ext cx="7789729" cy="3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want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spreadsheet,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Spreadsheet</a:t>
            </a:r>
            <a:r>
              <a:rPr sz="900" b="1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icon.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download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zip</a:t>
            </a:r>
            <a:r>
              <a:rPr sz="9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file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containing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 requirements</a:t>
            </a:r>
          </a:p>
          <a:p>
            <a:pPr marL="0" marR="0">
              <a:lnSpc>
                <a:spcPts val="1018"/>
              </a:lnSpc>
              <a:spcBef>
                <a:spcPts val="18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lines.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spreadsheet</a:t>
            </a:r>
            <a:r>
              <a:rPr sz="9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upload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responses.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812" y="4165090"/>
            <a:ext cx="544901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b="1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tender</a:t>
            </a:r>
            <a:r>
              <a:rPr sz="900" b="1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b="1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9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visible</a:t>
            </a:r>
            <a:r>
              <a:rPr sz="900" b="1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sz="9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b="1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select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'Invitation</a:t>
            </a:r>
            <a:r>
              <a:rPr sz="900" b="1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Received'</a:t>
            </a:r>
            <a:r>
              <a:rPr sz="9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'No' and</a:t>
            </a:r>
            <a:r>
              <a:rPr sz="90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again.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0A822B8-E344-478D-9072-1C57CF4D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1" y="58382"/>
            <a:ext cx="431326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chemeClr val="tx1"/>
                </a:solidFill>
                <a:latin typeface="Arial Nova" panose="020B0504020202020204" pitchFamily="34" charset="0"/>
              </a:rPr>
              <a:t>How to respond to Tender</a:t>
            </a:r>
            <a:endParaRPr lang="en-GB" sz="27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0921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where to click to Create a Response to a tender"/>
          <p:cNvSpPr/>
          <p:nvPr/>
        </p:nvSpPr>
        <p:spPr>
          <a:xfrm>
            <a:off x="395536" y="1290717"/>
            <a:ext cx="7915656" cy="3197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552" y="915566"/>
            <a:ext cx="6431675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portal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itself,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 number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shown below.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BB762BD-6AB7-4633-9FE2-05B8FBDD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7929"/>
            <a:ext cx="431326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chemeClr val="tx1"/>
                </a:solidFill>
                <a:latin typeface="Arial Nova" panose="020B0504020202020204" pitchFamily="34" charset="0"/>
              </a:rPr>
              <a:t>How to respond to Tender</a:t>
            </a:r>
            <a:endParaRPr lang="en-GB" sz="27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463599"/>
            <a:ext cx="8227974" cy="30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open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where 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requirements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lines 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tender. Navigate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sections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Next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button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shown below.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3345483"/>
            <a:ext cx="618609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3482643"/>
            <a:ext cx="6104354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 valid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0000"/>
                </a:solidFill>
                <a:latin typeface="Arial"/>
                <a:cs typeface="Arial"/>
              </a:rPr>
              <a:t>until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sz="900" spc="-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until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displayed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box.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Reference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  <a:p>
            <a:pPr marL="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sz="9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b="1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buyer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required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3894428"/>
            <a:ext cx="381523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Attachments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‘+’ button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attachments</a:t>
            </a:r>
            <a:r>
              <a:rPr sz="9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required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4168472"/>
            <a:ext cx="7297561" cy="305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 doubts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questions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regarding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process/steps,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messaging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feature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provided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Oracle</a:t>
            </a:r>
            <a:r>
              <a:rPr sz="900" spc="-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Fusion.</a:t>
            </a:r>
          </a:p>
          <a:p>
            <a:pPr marL="0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Messages</a:t>
            </a:r>
            <a:r>
              <a:rPr sz="900" b="1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see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correspondence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history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send a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message.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F7054EE-9EE6-4D11-961A-6B8C0722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03" y="0"/>
            <a:ext cx="431326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chemeClr val="tx1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  <p:pic>
        <p:nvPicPr>
          <p:cNvPr id="13" name="Picture 12" descr="Screen print of Oracle on how to respond to a tender">
            <a:extLst>
              <a:ext uri="{FF2B5EF4-FFF2-40B4-BE49-F238E27FC236}">
                <a16:creationId xmlns:a16="http://schemas.microsoft.com/office/drawing/2014/main" id="{F0AFFF81-4AA2-9503-3DB3-2CCFCEDF06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777714"/>
            <a:ext cx="7511089" cy="23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4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fields to be filled out while creating a response to a tender. "/>
          <p:cNvSpPr/>
          <p:nvPr/>
        </p:nvSpPr>
        <p:spPr>
          <a:xfrm>
            <a:off x="329184" y="555526"/>
            <a:ext cx="4890888" cy="3871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6606" y="689151"/>
            <a:ext cx="2841965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 fields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Requirements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40E75E-17D5-4114-B573-F697ADF4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9502"/>
            <a:ext cx="9144000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A91DC-7221-4691-9BE4-16EDF773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1" y="2103201"/>
            <a:ext cx="6930102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FFFFFF"/>
                </a:solidFill>
                <a:latin typeface="Arial Nova" panose="020B0504020202020204" pitchFamily="34" charset="0"/>
              </a:rPr>
              <a:t>How to Register as a BCC or BCT Supplier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fields to be filled out in the Lines section while creating a response to a tender"/>
          <p:cNvSpPr/>
          <p:nvPr/>
        </p:nvSpPr>
        <p:spPr>
          <a:xfrm>
            <a:off x="204216" y="987574"/>
            <a:ext cx="8472240" cy="179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536" y="708563"/>
            <a:ext cx="2435008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sz="900" spc="-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 fields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Lines screen: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6265" y="3867894"/>
            <a:ext cx="481660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 Price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overall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price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although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 evaluated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972C2A-7944-4673-B476-D8FEFC4D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33" y="231260"/>
            <a:ext cx="9144000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Validate button to be clicked while reviewing the response to the tender."/>
          <p:cNvSpPr/>
          <p:nvPr/>
        </p:nvSpPr>
        <p:spPr>
          <a:xfrm>
            <a:off x="758952" y="949661"/>
            <a:ext cx="5325216" cy="2209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0053" y="1522323"/>
            <a:ext cx="716279" cy="1463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52" y="3441750"/>
            <a:ext cx="2188464" cy="103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469" y="582205"/>
            <a:ext cx="7690208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Review</a:t>
            </a:r>
            <a:r>
              <a:rPr sz="900" b="1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you’ve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provided.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Then, go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to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Actions</a:t>
            </a:r>
            <a:r>
              <a:rPr sz="90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-&gt;</a:t>
            </a:r>
            <a:r>
              <a:rPr sz="9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Validate</a:t>
            </a:r>
            <a:r>
              <a:rPr sz="900" b="1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so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tells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issues with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 response.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469" y="3138237"/>
            <a:ext cx="4430863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Then, 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b="1" spc="-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response.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b="1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want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at a later point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time.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1269" y="3742993"/>
            <a:ext cx="246631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 note, revision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responses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allowed.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D9CE1F5-EF8E-4D76-871D-7B1CD716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167683"/>
            <a:ext cx="8475677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19" y="556260"/>
            <a:ext cx="6037325" cy="149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6253" y="2048574"/>
            <a:ext cx="34937" cy="81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1915" y="2046955"/>
            <a:ext cx="53968" cy="81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8404" y="2048574"/>
            <a:ext cx="74433" cy="81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283" y="2046955"/>
            <a:ext cx="115452" cy="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8889" y="2046955"/>
            <a:ext cx="12700" cy="818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482" y="2046955"/>
            <a:ext cx="123205" cy="818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777" y="2046955"/>
            <a:ext cx="87158" cy="82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539" y="2048797"/>
            <a:ext cx="28909" cy="807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308" y="2046955"/>
            <a:ext cx="61056" cy="81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 descr="Image showing the '+' button to be clicked to add a new message"/>
          <p:cNvSpPr/>
          <p:nvPr/>
        </p:nvSpPr>
        <p:spPr>
          <a:xfrm>
            <a:off x="697992" y="751332"/>
            <a:ext cx="5654040" cy="1115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2043671"/>
            <a:ext cx="3001517" cy="25351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 descr="Image showing the Attachments button and Send button to click for messages."/>
          <p:cNvSpPr/>
          <p:nvPr/>
        </p:nvSpPr>
        <p:spPr>
          <a:xfrm>
            <a:off x="696314" y="2199954"/>
            <a:ext cx="2618231" cy="2151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755" y="444041"/>
            <a:ext cx="243404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‘+’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icon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new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message.</a:t>
            </a: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6254" y="2023921"/>
            <a:ext cx="342036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lang="en-US" sz="900" b="1" dirty="0">
                <a:solidFill>
                  <a:srgbClr val="000000"/>
                </a:solidFill>
                <a:latin typeface="Arial"/>
                <a:cs typeface="Arial"/>
              </a:rPr>
              <a:t> attachment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9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 reference purposes.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Send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message.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377AA58-797E-4DCD-B71D-20F43C22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5" y="52376"/>
            <a:ext cx="7675922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465" y="1131590"/>
            <a:ext cx="6372605" cy="239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Manage Responses button under the Tasks section of the Supplier Portal"/>
          <p:cNvSpPr/>
          <p:nvPr/>
        </p:nvSpPr>
        <p:spPr>
          <a:xfrm>
            <a:off x="682370" y="1457357"/>
            <a:ext cx="5989319" cy="2011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65" y="663988"/>
            <a:ext cx="563911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responses, 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Tasks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 select</a:t>
            </a:r>
            <a:r>
              <a:rPr sz="9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Tenders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Responses.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5576" y="994369"/>
            <a:ext cx="4463776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Here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see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responses submitted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tenders 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revise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them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8B1A90-B5A0-432E-9E68-BCE7F5F3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47" y="56608"/>
            <a:ext cx="8495928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search criteria to fill out in order to revise responses to tenders"/>
          <p:cNvSpPr/>
          <p:nvPr/>
        </p:nvSpPr>
        <p:spPr>
          <a:xfrm>
            <a:off x="670560" y="839723"/>
            <a:ext cx="6321553" cy="2980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4744" y="2479548"/>
            <a:ext cx="259079" cy="2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312" y="2808732"/>
            <a:ext cx="5766816" cy="131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020" y="498651"/>
            <a:ext cx="4922695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8.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Revise Responses,</a:t>
            </a:r>
            <a:r>
              <a:rPr sz="9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search criteria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example,</a:t>
            </a:r>
            <a:r>
              <a:rPr sz="9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b="1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7052" y="636065"/>
            <a:ext cx="7625046" cy="30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result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tenders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either draft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active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status.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narrow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increasing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parameters.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7052" y="3792044"/>
            <a:ext cx="7821460" cy="305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b="1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see</a:t>
            </a:r>
            <a:r>
              <a:rPr sz="9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history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download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PDF. To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revise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response, select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line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</a:p>
          <a:p>
            <a:pPr marL="0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revise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button.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063782-4254-4E0B-9F8B-44208B1D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119823"/>
            <a:ext cx="8602980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respond to Tender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84A80D-9E30-4B92-980A-01CAAB69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2" y="2103201"/>
            <a:ext cx="6165919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FFFFFF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8616" y="2863596"/>
            <a:ext cx="3977639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045" y="2558034"/>
            <a:ext cx="3660915" cy="988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4798" y="2558034"/>
            <a:ext cx="788162" cy="503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1248" y="2557018"/>
            <a:ext cx="926211" cy="978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661973"/>
            <a:ext cx="3765413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sz="9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Oracle</a:t>
            </a:r>
            <a:r>
              <a:rPr sz="9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Fusion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entering 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username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password.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901479"/>
            <a:ext cx="6741922" cy="131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u="sng">
                <a:solidFill>
                  <a:srgbClr val="0000FF"/>
                </a:solidFill>
                <a:latin typeface="Arial Nova"/>
                <a:cs typeface="Arial Nova"/>
                <a:hlinkClick r:id="rId7"/>
              </a:rPr>
              <a:t>Screen print of Oracle on how to login to the supplier portal</a:t>
            </a:r>
            <a:endParaRPr sz="900" u="sng" dirty="0">
              <a:solidFill>
                <a:srgbClr val="0000FF"/>
              </a:solidFill>
              <a:latin typeface="Arial Nova"/>
              <a:cs typeface="Arial Nov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391" y="1628294"/>
            <a:ext cx="8055573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signed in,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taken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Page.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clicking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initials</a:t>
            </a:r>
            <a:r>
              <a:rPr sz="9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-hand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corner of the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screen.</a:t>
            </a:r>
            <a:r>
              <a:rPr sz="900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There are</a:t>
            </a:r>
            <a:r>
              <a:rPr sz="9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several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728" y="1750744"/>
            <a:ext cx="118645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r>
              <a:rPr sz="9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features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01005" y="2097581"/>
            <a:ext cx="1943429" cy="44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Favourites: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frequent</a:t>
            </a:r>
          </a:p>
          <a:p>
            <a:pPr marL="164591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screens</a:t>
            </a:r>
            <a:r>
              <a:rPr sz="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quick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access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(for</a:t>
            </a:r>
          </a:p>
          <a:p>
            <a:pPr marL="33528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Submitting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annual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leave)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6996" y="2198270"/>
            <a:ext cx="1341053" cy="305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3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sz="900" b="1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Button:</a:t>
            </a:r>
            <a:r>
              <a:rPr sz="9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Returns</a:t>
            </a:r>
          </a:p>
          <a:p>
            <a:pPr marL="60959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4761" y="2370758"/>
            <a:ext cx="1474178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Navigator:</a:t>
            </a:r>
            <a:r>
              <a:rPr sz="900" b="1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areas</a:t>
            </a:r>
          </a:p>
          <a:p>
            <a:pPr marL="32004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2770" y="3612818"/>
            <a:ext cx="2039109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Bell</a:t>
            </a:r>
            <a:r>
              <a:rPr sz="900" b="1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notification: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notified</a:t>
            </a:r>
          </a:p>
          <a:p>
            <a:pPr marL="219455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any transactions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0034" y="3887417"/>
            <a:ext cx="162755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approvals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 actions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E837692-71B6-4935-B888-647F6E95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9" y="128637"/>
            <a:ext cx="5029081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1 |Login to the Supplier Portal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Manage Contracts button under the Tasks section in the Supplier Portal"/>
          <p:cNvSpPr/>
          <p:nvPr/>
        </p:nvSpPr>
        <p:spPr>
          <a:xfrm>
            <a:off x="683568" y="929985"/>
            <a:ext cx="7674865" cy="3526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552" y="717686"/>
            <a:ext cx="5647528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begin, 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Tasks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 then select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Contracts</a:t>
            </a:r>
            <a:r>
              <a:rPr sz="9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b="1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Deliverables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sz="900" b="1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Contracts.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CB3751-4E81-4904-B91B-247BFB33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4572000" cy="369332"/>
          </a:xfrm>
        </p:spPr>
        <p:txBody>
          <a:bodyPr vert="horz" wrap="square" lIns="91440" tIns="45720" rIns="91440" bIns="4572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776" y="492252"/>
            <a:ext cx="4798304" cy="2078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Search criteria while managing contract deliverables."/>
          <p:cNvSpPr/>
          <p:nvPr/>
        </p:nvSpPr>
        <p:spPr>
          <a:xfrm>
            <a:off x="688848" y="687323"/>
            <a:ext cx="4480560" cy="1883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 descr="Image showing how to preview the PDF of the Contract"/>
          <p:cNvSpPr/>
          <p:nvPr/>
        </p:nvSpPr>
        <p:spPr>
          <a:xfrm>
            <a:off x="539552" y="2838289"/>
            <a:ext cx="4230624" cy="1673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425" y="303049"/>
            <a:ext cx="8282462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criteria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 example,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result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contracts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starts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number.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 can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narrow</a:t>
            </a:r>
            <a:r>
              <a:rPr sz="900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down the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457" y="440739"/>
            <a:ext cx="2826062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results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using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other search parameters.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4652" y="2660953"/>
            <a:ext cx="187248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 view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associated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documents.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7D6B17A-B314-49F8-BC02-C20930D7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25" y="-2585"/>
            <a:ext cx="7236296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manage Deliverables button under the Tasks section of the Supplier Portal"/>
          <p:cNvSpPr/>
          <p:nvPr/>
        </p:nvSpPr>
        <p:spPr>
          <a:xfrm>
            <a:off x="576072" y="714756"/>
            <a:ext cx="8034529" cy="3508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2064" y="372794"/>
            <a:ext cx="792990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 check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update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deliverables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associated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 particular</a:t>
            </a:r>
            <a:r>
              <a:rPr sz="900" spc="-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contract,</a:t>
            </a:r>
            <a:r>
              <a:rPr sz="900" spc="-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navigate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Tasks.</a:t>
            </a:r>
            <a:r>
              <a:rPr sz="900" b="1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Contracts</a:t>
            </a:r>
            <a:r>
              <a:rPr sz="900" b="1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Deliverables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followed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400" y="509678"/>
            <a:ext cx="1324120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1" dirty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sz="9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Deliverables.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776D77-8164-41B7-9844-B9879FDC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0"/>
            <a:ext cx="8631936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8368" y="28955"/>
            <a:ext cx="771144" cy="768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5928" y="168621"/>
            <a:ext cx="536353" cy="423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DC2129"/>
                </a:solidFill>
                <a:latin typeface="Arial"/>
                <a:cs typeface="Arial"/>
              </a:rPr>
              <a:t>1</a:t>
            </a:r>
            <a:r>
              <a:rPr sz="2700" b="1" spc="12" dirty="0">
                <a:solidFill>
                  <a:srgbClr val="DC2129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DC2129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42" y="974420"/>
            <a:ext cx="8186909" cy="596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Use one</a:t>
            </a:r>
            <a:r>
              <a:rPr sz="19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of the following</a:t>
            </a:r>
            <a:r>
              <a:rPr sz="1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links</a:t>
            </a:r>
            <a:r>
              <a:rPr sz="1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 register</a:t>
            </a:r>
            <a:r>
              <a:rPr sz="19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 prospective</a:t>
            </a:r>
            <a:r>
              <a:rPr sz="1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19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either</a:t>
            </a:r>
          </a:p>
          <a:p>
            <a:pPr marL="0" marR="0">
              <a:lnSpc>
                <a:spcPts val="2120"/>
              </a:lnSpc>
              <a:spcBef>
                <a:spcPts val="159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Birmingham</a:t>
            </a:r>
            <a:r>
              <a:rPr sz="19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City</a:t>
            </a:r>
            <a:r>
              <a:rPr sz="1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Council (BCC)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9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Birmingham</a:t>
            </a:r>
            <a:r>
              <a:rPr sz="19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Children’s</a:t>
            </a:r>
            <a:r>
              <a:rPr sz="1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0000"/>
                </a:solidFill>
                <a:latin typeface="Arial"/>
                <a:cs typeface="Arial"/>
              </a:rPr>
              <a:t>Trust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(BCT).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42" y="2047951"/>
            <a:ext cx="8436247" cy="886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Arial"/>
                <a:cs typeface="Arial"/>
              </a:rPr>
              <a:t>Birmingham</a:t>
            </a:r>
            <a:r>
              <a:rPr sz="1900" b="1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00"/>
                </a:solidFill>
                <a:latin typeface="Arial"/>
                <a:cs typeface="Arial"/>
              </a:rPr>
              <a:t>City</a:t>
            </a:r>
            <a:r>
              <a:rPr sz="1900" b="1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0000"/>
                </a:solidFill>
                <a:latin typeface="Arial"/>
                <a:cs typeface="Arial"/>
              </a:rPr>
              <a:t>Council:</a:t>
            </a:r>
          </a:p>
          <a:p>
            <a:pPr marL="0" marR="0">
              <a:lnSpc>
                <a:spcPts val="2122"/>
              </a:lnSpc>
              <a:spcBef>
                <a:spcPts val="158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https://enre.fa.em3.oraclecloud.com/fscmUI/faces/PrcPosRegisterSupplier?pr</a:t>
            </a:r>
          </a:p>
          <a:p>
            <a:pPr marL="0" marR="0">
              <a:lnSpc>
                <a:spcPts val="2122"/>
              </a:lnSpc>
              <a:spcBef>
                <a:spcPts val="161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cBuId=300000006062115</a:t>
            </a:r>
            <a:endParaRPr sz="1900" dirty="0">
              <a:solidFill>
                <a:srgbClr val="000000"/>
              </a:solidFill>
              <a:latin typeface="Arial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42" y="3407591"/>
            <a:ext cx="8434684" cy="886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Arial"/>
                <a:cs typeface="Arial"/>
              </a:rPr>
              <a:t>Birmingham</a:t>
            </a:r>
            <a:r>
              <a:rPr sz="19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1" spc="-11" dirty="0">
                <a:solidFill>
                  <a:srgbClr val="000000"/>
                </a:solidFill>
                <a:latin typeface="Arial"/>
                <a:cs typeface="Arial"/>
              </a:rPr>
              <a:t>Children’s</a:t>
            </a:r>
            <a:r>
              <a:rPr sz="1900" b="1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1" spc="-21" dirty="0">
                <a:solidFill>
                  <a:srgbClr val="000000"/>
                </a:solidFill>
                <a:latin typeface="Arial"/>
                <a:cs typeface="Arial"/>
              </a:rPr>
              <a:t>Trust</a:t>
            </a:r>
          </a:p>
          <a:p>
            <a:pPr marL="0" marR="0">
              <a:lnSpc>
                <a:spcPts val="2122"/>
              </a:lnSpc>
              <a:spcBef>
                <a:spcPts val="16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https://enre.fa.em3.oraclecloud.com/fscmUI/faces/PrcPosRegisterSupplier?pr</a:t>
            </a:r>
          </a:p>
          <a:p>
            <a:pPr marL="0" marR="0">
              <a:lnSpc>
                <a:spcPts val="2122"/>
              </a:lnSpc>
              <a:spcBef>
                <a:spcPts val="161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cBuId=300000006062196</a:t>
            </a:r>
            <a:endParaRPr sz="1900" dirty="0">
              <a:solidFill>
                <a:srgbClr val="000000"/>
              </a:solidFill>
              <a:latin typeface="Arial"/>
              <a:cs typeface="Arial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D467D6-FFC3-41F7-BECA-2E421D10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208140"/>
            <a:ext cx="3753408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Register as a Supplier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Image showing the search criteria to manage contract deliverables, including Deliverable Name and Number "/>
          <p:cNvSpPr/>
          <p:nvPr/>
        </p:nvSpPr>
        <p:spPr>
          <a:xfrm>
            <a:off x="582168" y="379476"/>
            <a:ext cx="4166615" cy="156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showing the area where deliverables can be edi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82168" y="2080260"/>
            <a:ext cx="3566159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861" y="314501"/>
            <a:ext cx="614929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with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Deliverable</a:t>
            </a:r>
            <a:r>
              <a:rPr sz="9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4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b="1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900" b="1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b="1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shown below. Other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search criteria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used.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2861" y="1894381"/>
            <a:ext cx="2222564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update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it.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D83E27-48B1-4BD0-B173-AA748ED5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0" y="0"/>
            <a:ext cx="8651139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446" y="450518"/>
            <a:ext cx="8281352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6.</a:t>
            </a:r>
            <a:r>
              <a:rPr sz="900" spc="10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Check</a:t>
            </a:r>
            <a:r>
              <a:rPr sz="9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history.</a:t>
            </a:r>
            <a:r>
              <a:rPr sz="900" spc="-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fulfilled,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status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Submitted.</a:t>
            </a:r>
            <a:r>
              <a:rPr sz="90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Save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Close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deliverable.</a:t>
            </a:r>
          </a:p>
          <a:p>
            <a:pPr marL="256032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status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deliverable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Submitted.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1D1A1E-9A44-4A78-ADBC-8F009FB8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0"/>
            <a:ext cx="8644128" cy="276999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b="1">
                <a:solidFill>
                  <a:srgbClr val="000000"/>
                </a:solidFill>
                <a:latin typeface="Arial Nova" panose="020B0504020202020204" pitchFamily="34" charset="0"/>
              </a:rPr>
              <a:t>How to manage contract deliverables</a:t>
            </a:r>
          </a:p>
        </p:txBody>
      </p:sp>
      <p:pic>
        <p:nvPicPr>
          <p:cNvPr id="7" name="Picture 6" descr="Screen print of Oracle on how to manage contract deliverables">
            <a:extLst>
              <a:ext uri="{FF2B5EF4-FFF2-40B4-BE49-F238E27FC236}">
                <a16:creationId xmlns:a16="http://schemas.microsoft.com/office/drawing/2014/main" id="{6F7CC8DB-BE8D-D626-0519-8F16096BE6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677"/>
            <a:ext cx="8532440" cy="31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2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9137904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CD8F4-8A35-43DD-B372-C7D23F1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3960440" cy="369332"/>
          </a:xfrm>
        </p:spPr>
        <p:txBody>
          <a:bodyPr vert="horz" wrap="square" lIns="91440" tIns="45720" rIns="91440" bIns="45720" anchor="t" anchorCtr="0"/>
          <a:lstStyle/>
          <a:p>
            <a:pPr algn="l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Contact us: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 descr="Supplier Registration slide, contains the fields for the company details and the contact information of the person completing it."/>
          <p:cNvSpPr/>
          <p:nvPr/>
        </p:nvSpPr>
        <p:spPr>
          <a:xfrm>
            <a:off x="746760" y="1053083"/>
            <a:ext cx="4655058" cy="3179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Company and Contact information to be entered on this screen.&#10;"/>
          <p:cNvSpPr/>
          <p:nvPr/>
        </p:nvSpPr>
        <p:spPr>
          <a:xfrm>
            <a:off x="774192" y="1080516"/>
            <a:ext cx="4547616" cy="3072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518" y="636065"/>
            <a:ext cx="3498123" cy="44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full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registered with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Companies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House. For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9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other suppliers,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HM Revenue</a:t>
            </a:r>
            <a:r>
              <a:rPr sz="9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</a:p>
          <a:p>
            <a:pPr marL="256413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Customs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registered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used.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9678" y="867713"/>
            <a:ext cx="4187109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9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registration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page, 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able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start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registering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9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details:</a:t>
            </a: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518" y="1047926"/>
            <a:ext cx="3506846" cy="990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Tax</a:t>
            </a:r>
            <a:r>
              <a:rPr sz="9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Organisation</a:t>
            </a:r>
            <a:r>
              <a:rPr sz="9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Choose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appropriate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list.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b="1" spc="-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Choose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appropriate</a:t>
            </a:r>
            <a:r>
              <a:rPr sz="9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256413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  <a:p>
            <a:pPr marL="0" marR="0">
              <a:lnSpc>
                <a:spcPts val="1018"/>
              </a:lnSpc>
              <a:spcBef>
                <a:spcPts val="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b="1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Web</a:t>
            </a:r>
            <a:r>
              <a:rPr sz="900" b="1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Site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Attachments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relevant attachments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here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6.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First</a:t>
            </a:r>
            <a:r>
              <a:rPr sz="900" b="1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4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this.</a:t>
            </a: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518" y="2008024"/>
            <a:ext cx="1632441" cy="16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21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7.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Last </a:t>
            </a:r>
            <a:r>
              <a:rPr sz="900" b="1" spc="14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b="1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this.</a:t>
            </a: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518" y="2145841"/>
            <a:ext cx="3518857" cy="195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4" dirty="0">
                <a:solidFill>
                  <a:srgbClr val="000000"/>
                </a:solidFill>
                <a:latin typeface="Arial"/>
                <a:cs typeface="Arial"/>
              </a:rPr>
              <a:t>Email:</a:t>
            </a:r>
            <a:r>
              <a:rPr sz="900" b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suppliers'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general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address.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Preference</a:t>
            </a:r>
            <a:r>
              <a:rPr sz="9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given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shared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inbox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address.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 provide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 suitable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receiving</a:t>
            </a:r>
          </a:p>
          <a:p>
            <a:pPr marL="256413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purchase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orders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remittance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advice</a:t>
            </a:r>
            <a:r>
              <a:rPr sz="900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information.</a:t>
            </a:r>
          </a:p>
          <a:p>
            <a:pPr marL="0" marR="0">
              <a:lnSpc>
                <a:spcPts val="1018"/>
              </a:lnSpc>
              <a:spcBef>
                <a:spcPts val="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9.</a:t>
            </a:r>
            <a:r>
              <a:rPr sz="900" b="1" spc="10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DUNS</a:t>
            </a:r>
            <a:r>
              <a:rPr sz="900" b="1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Number:</a:t>
            </a:r>
            <a:r>
              <a:rPr sz="9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Dun &amp;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Bradstreet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DUNS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unique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nine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digit</a:t>
            </a:r>
            <a:r>
              <a:rPr sz="9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identifier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for business.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assigned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D&amp;B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</a:p>
          <a:p>
            <a:pPr marL="256413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process which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identifies</a:t>
            </a:r>
            <a:r>
              <a:rPr sz="9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9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being unique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any</a:t>
            </a:r>
          </a:p>
          <a:p>
            <a:pPr marL="256413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other.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DUNS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often referenced</a:t>
            </a:r>
            <a:r>
              <a:rPr sz="9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tenders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256413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sz="9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business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partners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help predict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reliability</a:t>
            </a:r>
            <a:r>
              <a:rPr sz="900" spc="-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and/or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financial</a:t>
            </a:r>
            <a:r>
              <a:rPr sz="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stability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question.</a:t>
            </a:r>
            <a:r>
              <a:rPr sz="9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also</a:t>
            </a:r>
            <a:r>
              <a:rPr sz="9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enables</a:t>
            </a:r>
          </a:p>
          <a:p>
            <a:pPr marL="256413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identification</a:t>
            </a:r>
            <a:r>
              <a:rPr sz="900" spc="-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relationships</a:t>
            </a:r>
            <a:r>
              <a:rPr sz="9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900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corporate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entities.</a:t>
            </a:r>
          </a:p>
          <a:p>
            <a:pPr marL="0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10.</a:t>
            </a:r>
            <a:r>
              <a:rPr sz="900" b="1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Tax Country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Choose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appropriate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256413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1518" y="4066945"/>
            <a:ext cx="2325856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11.</a:t>
            </a:r>
            <a:r>
              <a:rPr sz="900" b="1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Taxpayer ID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12.</a:t>
            </a:r>
            <a:r>
              <a:rPr sz="900" b="1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Tax</a:t>
            </a:r>
            <a:r>
              <a:rPr sz="9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Registration</a:t>
            </a:r>
            <a:r>
              <a:rPr sz="900" b="1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Number:</a:t>
            </a:r>
            <a:r>
              <a:rPr sz="9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1A60A0E-0813-43A0-AD0D-2BAE554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3335656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2 |Company Details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 descr="The main contact details should be of the person who would&#10;receive general communications etc.&#10;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 descr="Slide where the main contact details should be of the person who would&#10;receive general communications&#10;"/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3297" y="1131590"/>
            <a:ext cx="4547616" cy="3072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0897" y="779321"/>
            <a:ext cx="5430016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sz="9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contacts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can be</a:t>
            </a:r>
            <a:r>
              <a:rPr sz="9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set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9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Tendering;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Purchase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Orders.</a:t>
            </a:r>
            <a:r>
              <a:rPr sz="900" spc="2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contact</a:t>
            </a:r>
            <a:r>
              <a:rPr sz="900" spc="-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shown below: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64124" y="1142033"/>
            <a:ext cx="3190479" cy="304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main</a:t>
            </a:r>
            <a:r>
              <a:rPr sz="900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contact</a:t>
            </a:r>
            <a:r>
              <a:rPr sz="900" spc="-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person who would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receive general</a:t>
            </a:r>
            <a:r>
              <a:rPr sz="9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communications</a:t>
            </a:r>
            <a:r>
              <a:rPr sz="90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C086A-15AF-4289-AD12-417FF13B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3" y="162166"/>
            <a:ext cx="2025475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3 |Contacts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of the Addresses screen where the company address is shown as set out in Companies House.&#10;"/>
          <p:cNvSpPr/>
          <p:nvPr/>
        </p:nvSpPr>
        <p:spPr>
          <a:xfrm>
            <a:off x="760476" y="1035557"/>
            <a:ext cx="4547615" cy="3072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476" y="790624"/>
            <a:ext cx="2101350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address details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shown</a:t>
            </a:r>
            <a:r>
              <a:rPr sz="9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below:</a:t>
            </a: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7769" y="1135048"/>
            <a:ext cx="3087048" cy="30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 should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r>
              <a:rPr sz="900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</a:t>
            </a:r>
            <a:r>
              <a:rPr sz="9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set</a:t>
            </a:r>
            <a:r>
              <a:rPr sz="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9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Companies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House.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BF124-9A68-4BA2-A0D4-DF1AE35C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2" y="162166"/>
            <a:ext cx="2296882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 dirty="0">
                <a:solidFill>
                  <a:srgbClr val="000000"/>
                </a:solidFill>
                <a:latin typeface="Arial" panose="020B0604020202020204" pitchFamily="34" charset="0"/>
              </a:rPr>
              <a:t>4 |Addresses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91227"/>
            <a:ext cx="9144000" cy="65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 descr="Image of the 'Create Address' box that lets you fill in the legal entity's registration address validated by Royal Mail including post code"/>
          <p:cNvSpPr/>
          <p:nvPr/>
        </p:nvSpPr>
        <p:spPr>
          <a:xfrm>
            <a:off x="251520" y="915566"/>
            <a:ext cx="5087112" cy="3075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4622" y="1263819"/>
            <a:ext cx="3253628" cy="16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Address</a:t>
            </a:r>
            <a:r>
              <a:rPr sz="900" b="1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Please ensure you</a:t>
            </a:r>
            <a:r>
              <a:rPr sz="9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</a:t>
            </a:r>
            <a:r>
              <a:rPr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legal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entity</a:t>
            </a:r>
          </a:p>
          <a:p>
            <a:pPr marL="22860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registration</a:t>
            </a:r>
            <a:r>
              <a:rPr sz="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address validated</a:t>
            </a:r>
            <a:r>
              <a:rPr sz="9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by Royal</a:t>
            </a:r>
            <a:r>
              <a:rPr sz="900" spc="-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Mail</a:t>
            </a:r>
            <a:r>
              <a:rPr sz="900" spc="-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</a:p>
          <a:p>
            <a:pPr marL="228600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post</a:t>
            </a:r>
            <a:r>
              <a:rPr sz="9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code.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Country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 Pick</a:t>
            </a:r>
            <a:r>
              <a:rPr sz="9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right</a:t>
            </a:r>
            <a:r>
              <a:rPr sz="9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country</a:t>
            </a:r>
            <a:r>
              <a:rPr sz="900" spc="-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dropdown</a:t>
            </a:r>
            <a:r>
              <a:rPr sz="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</a:p>
          <a:p>
            <a:pPr marL="0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Flat</a:t>
            </a:r>
            <a:r>
              <a:rPr sz="900" b="1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no/Unit</a:t>
            </a:r>
            <a:r>
              <a:rPr sz="900" b="1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etc: 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</a:t>
            </a:r>
          </a:p>
          <a:p>
            <a:pPr marL="0" marR="0">
              <a:lnSpc>
                <a:spcPts val="1021"/>
              </a:lnSpc>
              <a:spcBef>
                <a:spcPts val="5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Building</a:t>
            </a:r>
            <a:r>
              <a:rPr sz="900" b="1" spc="-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2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relevant</a:t>
            </a:r>
          </a:p>
          <a:p>
            <a:pPr marL="0" marR="0">
              <a:lnSpc>
                <a:spcPts val="1018"/>
              </a:lnSpc>
              <a:spcBef>
                <a:spcPts val="6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Street/Road/Lane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number,</a:t>
            </a:r>
            <a:r>
              <a:rPr sz="9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then </a:t>
            </a:r>
            <a:r>
              <a:rPr sz="900" spc="16" dirty="0">
                <a:solidFill>
                  <a:srgbClr val="000000"/>
                </a:solidFill>
                <a:latin typeface="Arial"/>
                <a:cs typeface="Arial"/>
              </a:rPr>
              <a:t>name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6.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City/Town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7.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Postcode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re-enter the</a:t>
            </a:r>
            <a:r>
              <a:rPr sz="9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postcode</a:t>
            </a:r>
          </a:p>
          <a:p>
            <a:pPr marL="0" marR="0">
              <a:lnSpc>
                <a:spcPts val="1018"/>
              </a:lnSpc>
              <a:spcBef>
                <a:spcPts val="14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Address</a:t>
            </a:r>
            <a:r>
              <a:rPr sz="900" b="1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Purpose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9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needs</a:t>
            </a:r>
            <a:r>
              <a:rPr sz="9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9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checked</a:t>
            </a:r>
            <a:r>
              <a:rPr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as RFQ or</a:t>
            </a:r>
          </a:p>
          <a:p>
            <a:pPr marL="22860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Bidding</a:t>
            </a:r>
            <a:r>
              <a:rPr sz="900" spc="-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9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supplier</a:t>
            </a:r>
            <a:r>
              <a:rPr sz="9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going</a:t>
            </a:r>
            <a:r>
              <a:rPr sz="9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respond</a:t>
            </a:r>
            <a:r>
              <a:rPr sz="9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tendering</a:t>
            </a:r>
          </a:p>
          <a:p>
            <a:pPr marL="22860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42381" y="2941092"/>
            <a:ext cx="1279864" cy="442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9.</a:t>
            </a:r>
            <a:r>
              <a:rPr sz="900" b="1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Phone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  <a:p>
            <a:pPr marL="0" marR="0">
              <a:lnSpc>
                <a:spcPts val="1018"/>
              </a:lnSpc>
              <a:spcBef>
                <a:spcPts val="63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10.</a:t>
            </a:r>
            <a:r>
              <a:rPr sz="900" b="1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Fax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2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11.</a:t>
            </a:r>
            <a:r>
              <a:rPr sz="900" b="1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0000"/>
                </a:solidFill>
                <a:latin typeface="Arial"/>
                <a:cs typeface="Arial"/>
              </a:rPr>
              <a:t>Email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900" spc="-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Enter </a:t>
            </a:r>
            <a:r>
              <a:rPr sz="900" spc="1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7C754-5DBE-4570-A126-AB98144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2" y="140695"/>
            <a:ext cx="5868144" cy="415498"/>
          </a:xfrm>
        </p:spPr>
        <p:txBody>
          <a:bodyPr vert="horz" wrap="square" lIns="0" tIns="0" rIns="0" bIns="0" anchor="t" anchorCtr="0"/>
          <a:lstStyle/>
          <a:p>
            <a:pPr algn="l"/>
            <a:r>
              <a:rPr lang="en-GB" sz="2700" b="1">
                <a:solidFill>
                  <a:srgbClr val="000000"/>
                </a:solidFill>
                <a:latin typeface="Arial" panose="020B0604020202020204" pitchFamily="34" charset="0"/>
              </a:rPr>
              <a:t>4 |Addresses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ARTICULATE_PROJECT_OPEN" val="0"/>
  <p:tag name="ASSISTID" val="f6d3ad7e-966d-43ed-8850-e7df319bc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DF82E70CBEA46851B5027E6392595" ma:contentTypeVersion="9" ma:contentTypeDescription="Create a new document." ma:contentTypeScope="" ma:versionID="e316b50d61f5260d5bf7e20ccd07b108">
  <xsd:schema xmlns:xsd="http://www.w3.org/2001/XMLSchema" xmlns:xs="http://www.w3.org/2001/XMLSchema" xmlns:p="http://schemas.microsoft.com/office/2006/metadata/properties" xmlns:ns3="e4e722ab-e0eb-4003-8f72-b4a83b0f6938" targetNamespace="http://schemas.microsoft.com/office/2006/metadata/properties" ma:root="true" ma:fieldsID="4e353043005640d869892e1541f744be" ns3:_="">
    <xsd:import namespace="e4e722ab-e0eb-4003-8f72-b4a83b0f69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722ab-e0eb-4003-8f72-b4a83b0f6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9A9AA-6972-4014-B6FA-3588994B1586}">
  <ds:schemaRefs>
    <ds:schemaRef ds:uri="http://schemas.microsoft.com/office/2006/documentManagement/types"/>
    <ds:schemaRef ds:uri="http://schemas.microsoft.com/office/2006/metadata/properties"/>
    <ds:schemaRef ds:uri="e4e722ab-e0eb-4003-8f72-b4a83b0f693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2BDC25-9DE3-4361-8F97-3D0986ECE1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0F20EC-AC48-4FD4-8EE6-A173FD0C7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722ab-e0eb-4003-8f72-b4a83b0f6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3009</Words>
  <Application>Microsoft Office PowerPoint</Application>
  <PresentationFormat>On-screen Show (16:9)</PresentationFormat>
  <Paragraphs>332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Arial Nova</vt:lpstr>
      <vt:lpstr>Arial</vt:lpstr>
      <vt:lpstr>Theme Office</vt:lpstr>
      <vt:lpstr>Oracle Cloud Guidance for BCC/BCT Suppliers</vt:lpstr>
      <vt:lpstr>Guides included in this document</vt:lpstr>
      <vt:lpstr>For more help: </vt:lpstr>
      <vt:lpstr>How to Register as a BCC or BCT Supplier</vt:lpstr>
      <vt:lpstr>Register as a Supplier</vt:lpstr>
      <vt:lpstr>2 |Company Details</vt:lpstr>
      <vt:lpstr>3 |Contacts</vt:lpstr>
      <vt:lpstr>4 |Addresses</vt:lpstr>
      <vt:lpstr>4 |Addresses</vt:lpstr>
      <vt:lpstr>5 |Business Classification</vt:lpstr>
      <vt:lpstr>6 |Bank Accounts</vt:lpstr>
      <vt:lpstr>6 |Bank Accounts</vt:lpstr>
      <vt:lpstr>6 |Bank Accounts</vt:lpstr>
      <vt:lpstr>7 |Products and Services</vt:lpstr>
      <vt:lpstr>8 |Submit</vt:lpstr>
      <vt:lpstr>How to view create and submit invoices</vt:lpstr>
      <vt:lpstr>1 |Login to the Supplier Portal</vt:lpstr>
      <vt:lpstr>Suppliers – Creating and Submitting Invoices</vt:lpstr>
      <vt:lpstr>2| Create Invoice</vt:lpstr>
      <vt:lpstr>2| Create Invoice</vt:lpstr>
      <vt:lpstr>2| Create Invoice</vt:lpstr>
      <vt:lpstr>2| Create Invoice</vt:lpstr>
      <vt:lpstr>Submit Invoice</vt:lpstr>
      <vt:lpstr>How to view invoices/track payments</vt:lpstr>
      <vt:lpstr>1 |Login to the Supplier Portal</vt:lpstr>
      <vt:lpstr>2 |View Invoice</vt:lpstr>
      <vt:lpstr>2 |View Invoice</vt:lpstr>
      <vt:lpstr>2 |View Invoice</vt:lpstr>
      <vt:lpstr>3 |Track Payments</vt:lpstr>
      <vt:lpstr>3 |Track Payments</vt:lpstr>
      <vt:lpstr>3 |Track Payments</vt:lpstr>
      <vt:lpstr>3 |Track Payments</vt:lpstr>
      <vt:lpstr>How to respond to Tender</vt:lpstr>
      <vt:lpstr>1 |Login to the Supplier Portal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respond to Tender</vt:lpstr>
      <vt:lpstr>How to manage contract deliverables</vt:lpstr>
      <vt:lpstr>1 |Login to the Supplier Portal</vt:lpstr>
      <vt:lpstr>How to manage contract deliverables</vt:lpstr>
      <vt:lpstr>How to manage contract deliverables</vt:lpstr>
      <vt:lpstr>How to manage contract deliverables</vt:lpstr>
      <vt:lpstr>How to manage contract deliverables</vt:lpstr>
      <vt:lpstr>How to manage contract deliverables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CARA-USER</dc:creator>
  <cp:lastModifiedBy>Bhavini Borhara</cp:lastModifiedBy>
  <cp:revision>47</cp:revision>
  <dcterms:modified xsi:type="dcterms:W3CDTF">2023-03-17T12:23:27Z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CC7EEDF8-1152-4D70-AA19-DDEAB40D7AF6</vt:lpwstr>
  </property>
  <property fmtid="{D5CDD505-2E9C-101B-9397-08002B2CF9AE}" pid="3" name="ArticulatePath">
    <vt:lpwstr>Oracle Cloud for BCC Supplier Guide Temp (1)</vt:lpwstr>
  </property>
  <property fmtid="{D5CDD505-2E9C-101B-9397-08002B2CF9AE}" pid="4" name="CloudStatistics_StoryID">
    <vt:lpwstr>ca5c8d7f-5f09-48ea-bf7d-7bcf594d89c6</vt:lpwstr>
  </property>
  <property fmtid="{D5CDD505-2E9C-101B-9397-08002B2CF9AE}" pid="5" name="ContentTypeId">
    <vt:lpwstr>0x0101006DEDF82E70CBEA46851B5027E6392595</vt:lpwstr>
  </property>
</Properties>
</file>