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504" r:id="rId5"/>
    <p:sldId id="505" r:id="rId6"/>
    <p:sldId id="506" r:id="rId7"/>
    <p:sldId id="509" r:id="rId8"/>
    <p:sldId id="510" r:id="rId9"/>
    <p:sldId id="511" r:id="rId10"/>
    <p:sldId id="280" r:id="rId11"/>
    <p:sldId id="508" r:id="rId12"/>
    <p:sldId id="507" r:id="rId13"/>
    <p:sldId id="281" r:id="rId14"/>
    <p:sldId id="294" r:id="rId15"/>
    <p:sldId id="283" r:id="rId16"/>
    <p:sldId id="282" r:id="rId17"/>
    <p:sldId id="512" r:id="rId18"/>
    <p:sldId id="271" r:id="rId19"/>
  </p:sldIdLst>
  <p:sldSz cx="9144000" cy="5143500" type="screen16x9"/>
  <p:notesSz cx="6858000" cy="9144000"/>
  <p:custDataLst>
    <p:tags r:id="rId21"/>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endry" initials="LH" lastIdx="1" clrIdx="0">
    <p:extLst>
      <p:ext uri="{19B8F6BF-5375-455C-9EA6-DF929625EA0E}">
        <p15:presenceInfo xmlns:p15="http://schemas.microsoft.com/office/powerpoint/2012/main" userId="S::Laura.Hendry@birmingham.gov.uk::1b452086-9064-484e-a919-0c33f33389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E04"/>
    <a:srgbClr val="FDAF17"/>
    <a:srgbClr val="864192"/>
    <a:srgbClr val="E12184"/>
    <a:srgbClr val="F15A21"/>
    <a:srgbClr val="00B9F2"/>
    <a:srgbClr val="D7D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02FFF-331D-42E8-BE12-811C67380F7B}" v="10" dt="2022-05-23T12:30:00.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58" autoAdjust="0"/>
  </p:normalViewPr>
  <p:slideViewPr>
    <p:cSldViewPr snapToGrid="0">
      <p:cViewPr varScale="1">
        <p:scale>
          <a:sx n="108" d="100"/>
          <a:sy n="108" d="100"/>
        </p:scale>
        <p:origin x="492" y="9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23/05/2022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60C10FF-EB62-4311-A958-E1F2C1071A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39490CB-83C5-4D51-A5AE-4324C68F39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ea typeface="Arial Nova Light" panose="020B0304020202020204" pitchFamily="34" charset="0"/>
            </a:endParaRPr>
          </a:p>
        </p:txBody>
      </p:sp>
      <p:sp>
        <p:nvSpPr>
          <p:cNvPr id="16388" name="Slide Number Placeholder 3">
            <a:extLst>
              <a:ext uri="{FF2B5EF4-FFF2-40B4-BE49-F238E27FC236}">
                <a16:creationId xmlns:a16="http://schemas.microsoft.com/office/drawing/2014/main" id="{7AFEC566-0373-45A1-8C01-A42AD6CAB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1pPr>
            <a:lvl2pPr marL="742950" indent="-28575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2pPr>
            <a:lvl3pPr marL="1143000" indent="-22860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3pPr>
            <a:lvl4pPr marL="1600200" indent="-22860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4pPr>
            <a:lvl5pPr marL="2057400" indent="-22860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5pPr>
            <a:lvl6pPr marL="25146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6pPr>
            <a:lvl7pPr marL="29718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7pPr>
            <a:lvl8pPr marL="34290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8pPr>
            <a:lvl9pPr marL="38862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9pPr>
          </a:lstStyle>
          <a:p>
            <a:pPr>
              <a:spcBef>
                <a:spcPct val="0"/>
              </a:spcBef>
            </a:pPr>
            <a:fld id="{601DDFAD-65F9-4132-8791-7713C976151C}" type="slidenum">
              <a:rPr lang="en-GB" altLang="en-US" smtClean="0">
                <a:latin typeface="Calibri" panose="020F0502020204030204" pitchFamily="34" charset="0"/>
                <a:cs typeface="Arial" panose="020B0604020202020204" pitchFamily="34" charset="0"/>
              </a:rPr>
              <a:pPr>
                <a:spcBef>
                  <a:spcPct val="0"/>
                </a:spcBef>
              </a:pPr>
              <a:t>1</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a:t>
            </a:r>
          </a:p>
        </p:txBody>
      </p:sp>
      <p:sp>
        <p:nvSpPr>
          <p:cNvPr id="4" name="Slide Number Placeholder 3"/>
          <p:cNvSpPr>
            <a:spLocks noGrp="1"/>
          </p:cNvSpPr>
          <p:nvPr>
            <p:ph type="sldNum" sz="quarter" idx="5"/>
          </p:nvPr>
        </p:nvSpPr>
        <p:spPr/>
        <p:txBody>
          <a:bodyPr/>
          <a:lstStyle/>
          <a:p>
            <a:fld id="{606BD850-0564-4E4B-BE85-B7205CE7C8D7}" type="slidenum">
              <a:rPr lang="en-GB" smtClean="0"/>
              <a:t>10</a:t>
            </a:fld>
            <a:endParaRPr lang="en-GB"/>
          </a:p>
        </p:txBody>
      </p:sp>
    </p:spTree>
    <p:extLst>
      <p:ext uri="{BB962C8B-B14F-4D97-AF65-F5344CB8AC3E}">
        <p14:creationId xmlns:p14="http://schemas.microsoft.com/office/powerpoint/2010/main" val="29158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(LUCY INPUT)</a:t>
            </a:r>
          </a:p>
          <a:p>
            <a:r>
              <a:rPr lang="en-GB" dirty="0"/>
              <a:t>We have been on a primary expansion programme (now reduction), and are in middle of secondary expansion programme. Surplus in secondary is concentrated across ~15 schools.</a:t>
            </a:r>
          </a:p>
        </p:txBody>
      </p:sp>
      <p:sp>
        <p:nvSpPr>
          <p:cNvPr id="4" name="Slide Number Placeholder 3"/>
          <p:cNvSpPr>
            <a:spLocks noGrp="1"/>
          </p:cNvSpPr>
          <p:nvPr>
            <p:ph type="sldNum" sz="quarter" idx="5"/>
          </p:nvPr>
        </p:nvSpPr>
        <p:spPr/>
        <p:txBody>
          <a:bodyPr/>
          <a:lstStyle/>
          <a:p>
            <a:fld id="{606BD850-0564-4E4B-BE85-B7205CE7C8D7}" type="slidenum">
              <a:rPr lang="en-GB" smtClean="0"/>
              <a:t>11</a:t>
            </a:fld>
            <a:endParaRPr lang="en-GB" dirty="0"/>
          </a:p>
        </p:txBody>
      </p:sp>
    </p:spTree>
    <p:extLst>
      <p:ext uri="{BB962C8B-B14F-4D97-AF65-F5344CB8AC3E}">
        <p14:creationId xmlns:p14="http://schemas.microsoft.com/office/powerpoint/2010/main" val="309400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Availability varies by locality and changes daily. May-22 census not yet available. There will continue to be churn as families start and leave. Desired surplus is 3-5%. We want to fill schools with surplus before introducing more into a locality.</a:t>
            </a:r>
          </a:p>
        </p:txBody>
      </p:sp>
      <p:sp>
        <p:nvSpPr>
          <p:cNvPr id="4" name="Slide Number Placeholder 3"/>
          <p:cNvSpPr>
            <a:spLocks noGrp="1"/>
          </p:cNvSpPr>
          <p:nvPr>
            <p:ph type="sldNum" sz="quarter" idx="5"/>
          </p:nvPr>
        </p:nvSpPr>
        <p:spPr/>
        <p:txBody>
          <a:bodyPr/>
          <a:lstStyle/>
          <a:p>
            <a:fld id="{606BD850-0564-4E4B-BE85-B7205CE7C8D7}" type="slidenum">
              <a:rPr lang="en-GB" smtClean="0"/>
              <a:t>12</a:t>
            </a:fld>
            <a:endParaRPr lang="en-GB" dirty="0"/>
          </a:p>
        </p:txBody>
      </p:sp>
    </p:spTree>
    <p:extLst>
      <p:ext uri="{BB962C8B-B14F-4D97-AF65-F5344CB8AC3E}">
        <p14:creationId xmlns:p14="http://schemas.microsoft.com/office/powerpoint/2010/main" val="383370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ALAN/DAWN</a:t>
            </a:r>
          </a:p>
        </p:txBody>
      </p:sp>
      <p:sp>
        <p:nvSpPr>
          <p:cNvPr id="4" name="Slide Number Placeholder 3"/>
          <p:cNvSpPr>
            <a:spLocks noGrp="1"/>
          </p:cNvSpPr>
          <p:nvPr>
            <p:ph type="sldNum" sz="quarter" idx="5"/>
          </p:nvPr>
        </p:nvSpPr>
        <p:spPr/>
        <p:txBody>
          <a:bodyPr/>
          <a:lstStyle/>
          <a:p>
            <a:fld id="{606BD850-0564-4E4B-BE85-B7205CE7C8D7}" type="slidenum">
              <a:rPr lang="en-GB" smtClean="0"/>
              <a:t>13</a:t>
            </a:fld>
            <a:endParaRPr lang="en-GB"/>
          </a:p>
        </p:txBody>
      </p:sp>
    </p:spTree>
    <p:extLst>
      <p:ext uri="{BB962C8B-B14F-4D97-AF65-F5344CB8AC3E}">
        <p14:creationId xmlns:p14="http://schemas.microsoft.com/office/powerpoint/2010/main" val="198917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C2741E5-B7F7-47E8-A969-3BA7318FB9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0E8D660-CDB7-412D-86FA-EFBC5676E3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ea typeface="Arial Nova Light" panose="020B0304020202020204" pitchFamily="34" charset="0"/>
            </a:endParaRPr>
          </a:p>
        </p:txBody>
      </p:sp>
      <p:sp>
        <p:nvSpPr>
          <p:cNvPr id="30724" name="Slide Number Placeholder 3">
            <a:extLst>
              <a:ext uri="{FF2B5EF4-FFF2-40B4-BE49-F238E27FC236}">
                <a16:creationId xmlns:a16="http://schemas.microsoft.com/office/drawing/2014/main" id="{517F4BC1-8C6F-4CBC-BB4D-F8D9EB331C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1pPr>
            <a:lvl2pPr marL="742950" indent="-28575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2pPr>
            <a:lvl3pPr marL="1143000" indent="-22860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3pPr>
            <a:lvl4pPr marL="1600200" indent="-22860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4pPr>
            <a:lvl5pPr marL="2057400" indent="-228600">
              <a:spcBef>
                <a:spcPct val="30000"/>
              </a:spcBef>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5pPr>
            <a:lvl6pPr marL="25146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6pPr>
            <a:lvl7pPr marL="29718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7pPr>
            <a:lvl8pPr marL="34290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8pPr>
            <a:lvl9pPr marL="3886200" indent="-228600" eaLnBrk="0" fontAlgn="base" hangingPunct="0">
              <a:spcBef>
                <a:spcPct val="30000"/>
              </a:spcBef>
              <a:spcAft>
                <a:spcPct val="0"/>
              </a:spcAft>
              <a:defRPr sz="1200">
                <a:solidFill>
                  <a:schemeClr val="tx1"/>
                </a:solidFill>
                <a:latin typeface="Arial Nova Light" panose="020B0304020202020204" pitchFamily="34" charset="0"/>
                <a:ea typeface="Arial Nova Light" panose="020B0304020202020204" pitchFamily="34" charset="0"/>
                <a:cs typeface="Arial Nova Light" panose="020B0304020202020204" pitchFamily="34" charset="0"/>
              </a:defRPr>
            </a:lvl9pPr>
          </a:lstStyle>
          <a:p>
            <a:pPr>
              <a:spcBef>
                <a:spcPct val="0"/>
              </a:spcBef>
            </a:pPr>
            <a:fld id="{24799BAB-BC85-491E-BDD0-B62954FE1F2D}" type="slidenum">
              <a:rPr lang="en-GB" altLang="en-US" smtClean="0">
                <a:latin typeface="Calibri" panose="020F0502020204030204" pitchFamily="34" charset="0"/>
                <a:cs typeface="Arial" panose="020B0604020202020204" pitchFamily="34" charset="0"/>
              </a:rPr>
              <a:pPr>
                <a:spcBef>
                  <a:spcPct val="0"/>
                </a:spcBef>
              </a:pPr>
              <a:t>15</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a:t>
            </a:r>
          </a:p>
        </p:txBody>
      </p:sp>
      <p:sp>
        <p:nvSpPr>
          <p:cNvPr id="4" name="Slide Number Placeholder 3"/>
          <p:cNvSpPr>
            <a:spLocks noGrp="1"/>
          </p:cNvSpPr>
          <p:nvPr>
            <p:ph type="sldNum" sz="quarter" idx="5"/>
          </p:nvPr>
        </p:nvSpPr>
        <p:spPr/>
        <p:txBody>
          <a:bodyPr/>
          <a:lstStyle/>
          <a:p>
            <a:fld id="{606BD850-0564-4E4B-BE85-B7205CE7C8D7}" type="slidenum">
              <a:rPr lang="en-GB" smtClean="0"/>
              <a:t>2</a:t>
            </a:fld>
            <a:endParaRPr lang="en-GB"/>
          </a:p>
        </p:txBody>
      </p:sp>
    </p:spTree>
    <p:extLst>
      <p:ext uri="{BB962C8B-B14F-4D97-AF65-F5344CB8AC3E}">
        <p14:creationId xmlns:p14="http://schemas.microsoft.com/office/powerpoint/2010/main" val="92562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a:t>
            </a:r>
          </a:p>
        </p:txBody>
      </p:sp>
      <p:sp>
        <p:nvSpPr>
          <p:cNvPr id="4" name="Slide Number Placeholder 3"/>
          <p:cNvSpPr>
            <a:spLocks noGrp="1"/>
          </p:cNvSpPr>
          <p:nvPr>
            <p:ph type="sldNum" sz="quarter" idx="5"/>
          </p:nvPr>
        </p:nvSpPr>
        <p:spPr/>
        <p:txBody>
          <a:bodyPr/>
          <a:lstStyle/>
          <a:p>
            <a:fld id="{606BD850-0564-4E4B-BE85-B7205CE7C8D7}" type="slidenum">
              <a:rPr lang="en-GB" smtClean="0"/>
              <a:t>3</a:t>
            </a:fld>
            <a:endParaRPr lang="en-GB"/>
          </a:p>
        </p:txBody>
      </p:sp>
    </p:spTree>
    <p:extLst>
      <p:ext uri="{BB962C8B-B14F-4D97-AF65-F5344CB8AC3E}">
        <p14:creationId xmlns:p14="http://schemas.microsoft.com/office/powerpoint/2010/main" val="205217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ALAN</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4732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ALAN</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5</a:t>
            </a:fld>
            <a:endParaRPr lang="en-GB"/>
          </a:p>
        </p:txBody>
      </p:sp>
    </p:spTree>
    <p:extLst>
      <p:ext uri="{BB962C8B-B14F-4D97-AF65-F5344CB8AC3E}">
        <p14:creationId xmlns:p14="http://schemas.microsoft.com/office/powerpoint/2010/main" val="359979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ALAN</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6</a:t>
            </a:fld>
            <a:endParaRPr lang="en-GB"/>
          </a:p>
        </p:txBody>
      </p:sp>
    </p:spTree>
    <p:extLst>
      <p:ext uri="{BB962C8B-B14F-4D97-AF65-F5344CB8AC3E}">
        <p14:creationId xmlns:p14="http://schemas.microsoft.com/office/powerpoint/2010/main" val="22643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a:t>
            </a:r>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a:p>
        </p:txBody>
      </p:sp>
    </p:spTree>
    <p:extLst>
      <p:ext uri="{BB962C8B-B14F-4D97-AF65-F5344CB8AC3E}">
        <p14:creationId xmlns:p14="http://schemas.microsoft.com/office/powerpoint/2010/main" val="163602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a:t>
            </a:r>
          </a:p>
        </p:txBody>
      </p:sp>
      <p:sp>
        <p:nvSpPr>
          <p:cNvPr id="4" name="Slide Number Placeholder 3"/>
          <p:cNvSpPr>
            <a:spLocks noGrp="1"/>
          </p:cNvSpPr>
          <p:nvPr>
            <p:ph type="sldNum" sz="quarter" idx="5"/>
          </p:nvPr>
        </p:nvSpPr>
        <p:spPr/>
        <p:txBody>
          <a:bodyPr/>
          <a:lstStyle/>
          <a:p>
            <a:fld id="{606BD850-0564-4E4B-BE85-B7205CE7C8D7}" type="slidenum">
              <a:rPr lang="en-GB" smtClean="0"/>
              <a:t>8</a:t>
            </a:fld>
            <a:endParaRPr lang="en-GB"/>
          </a:p>
        </p:txBody>
      </p:sp>
    </p:spTree>
    <p:extLst>
      <p:ext uri="{BB962C8B-B14F-4D97-AF65-F5344CB8AC3E}">
        <p14:creationId xmlns:p14="http://schemas.microsoft.com/office/powerpoint/2010/main" val="315597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a:t>
            </a:r>
          </a:p>
        </p:txBody>
      </p:sp>
      <p:sp>
        <p:nvSpPr>
          <p:cNvPr id="4" name="Slide Number Placeholder 3"/>
          <p:cNvSpPr>
            <a:spLocks noGrp="1"/>
          </p:cNvSpPr>
          <p:nvPr>
            <p:ph type="sldNum" sz="quarter" idx="5"/>
          </p:nvPr>
        </p:nvSpPr>
        <p:spPr/>
        <p:txBody>
          <a:bodyPr/>
          <a:lstStyle/>
          <a:p>
            <a:fld id="{606BD850-0564-4E4B-BE85-B7205CE7C8D7}" type="slidenum">
              <a:rPr lang="en-GB" smtClean="0"/>
              <a:t>9</a:t>
            </a:fld>
            <a:endParaRPr lang="en-GB"/>
          </a:p>
        </p:txBody>
      </p:sp>
    </p:spTree>
    <p:extLst>
      <p:ext uri="{BB962C8B-B14F-4D97-AF65-F5344CB8AC3E}">
        <p14:creationId xmlns:p14="http://schemas.microsoft.com/office/powerpoint/2010/main" val="168380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63031EDC-A21F-493C-BAE1-06B14D60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1B4CC0C-06BC-4A63-8B6F-3CB9B8024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D81D60D-E084-4DB7-953A-539BC6C9B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PAGE </a:t>
            </a:r>
            <a:fld id="{45A89BE1-5792-4ACB-BF4C-7FAB88C6C5B7}" type="slidenum">
              <a:rPr lang="en-GB" smtClean="0">
                <a:solidFill>
                  <a:schemeClr val="bg1"/>
                </a:solidFill>
              </a:rPr>
              <a:pPr/>
              <a:t>‹#›</a:t>
            </a:fld>
            <a:endParaRPr lang="en-GB">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tx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uidance/homes-for-ukraine-guidance-for-counci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rmingham.gov.uk/info/50227/city_of_sanctuary/2511/information_guidance_and_resources_for_schools_and_colleges" TargetMode="External"/><Relationship Id="rId2" Type="http://schemas.openxmlformats.org/officeDocument/2006/relationships/hyperlink" Target="https://www.birmingham.gov.uk/info/50227/city_of_sanctuary" TargetMode="External"/><Relationship Id="rId1" Type="http://schemas.openxmlformats.org/officeDocument/2006/relationships/slideLayout" Target="../slideLayouts/slideLayout2.xml"/><Relationship Id="rId5" Type="http://schemas.openxmlformats.org/officeDocument/2006/relationships/hyperlink" Target="https://barms.org.uk/" TargetMode="External"/><Relationship Id="rId4" Type="http://schemas.openxmlformats.org/officeDocument/2006/relationships/hyperlink" Target="https://birmingham.cityofsanctuary.org/birmingham-schools-of-sanctuar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katharine.mann@birmingham.gov.uk" TargetMode="External"/><Relationship Id="rId3" Type="http://schemas.openxmlformats.org/officeDocument/2006/relationships/hyperlink" Target="https://www.birmingham.gov.uk/info/20119/school_admissions/2552/children_of_refugees_and_asylum_seekers" TargetMode="External"/><Relationship Id="rId7" Type="http://schemas.openxmlformats.org/officeDocument/2006/relationships/hyperlink" Target="mailto:alan.michell@birmingham.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fairaccess@birmingham.gov.uk" TargetMode="External"/><Relationship Id="rId5" Type="http://schemas.openxmlformats.org/officeDocument/2006/relationships/hyperlink" Target="mailto:Inyearadmissions@birmingham.gov.uk" TargetMode="External"/><Relationship Id="rId4" Type="http://schemas.openxmlformats.org/officeDocument/2006/relationships/hyperlink" Target="mailto:admissions@birmingham.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00139/Free_school_meals_guidance_Apr1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skilled-worker-visa/your-partner-and-childr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v.uk/government/publications/free-school-meals-guidance-for-schools-and-local-authorities/providing-free-school-meals-to-families-with-no-recourse-to-public-funds-nrp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irmingham.gov.uk/schooladmiss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46E0158-129B-43F4-A621-67797BB46E3A}"/>
              </a:ext>
            </a:extLst>
          </p:cNvPr>
          <p:cNvSpPr>
            <a:spLocks noGrp="1"/>
          </p:cNvSpPr>
          <p:nvPr>
            <p:ph type="ctrTitle"/>
          </p:nvPr>
        </p:nvSpPr>
        <p:spPr>
          <a:xfrm>
            <a:off x="980798" y="831485"/>
            <a:ext cx="7719319" cy="1102519"/>
          </a:xfrm>
        </p:spPr>
        <p:txBody>
          <a:bodyPr>
            <a:normAutofit/>
          </a:bodyPr>
          <a:lstStyle/>
          <a:p>
            <a:pPr eaLnBrk="1" hangingPunct="1"/>
            <a:r>
              <a:rPr lang="en-GB" altLang="en-US" dirty="0"/>
              <a:t>School Admissions for Pupils from Overseas, including Ukraine</a:t>
            </a:r>
          </a:p>
        </p:txBody>
      </p:sp>
      <p:sp>
        <p:nvSpPr>
          <p:cNvPr id="3" name="Subtitle 2">
            <a:extLst>
              <a:ext uri="{FF2B5EF4-FFF2-40B4-BE49-F238E27FC236}">
                <a16:creationId xmlns:a16="http://schemas.microsoft.com/office/drawing/2014/main" id="{B5D5884F-33A2-487B-A2F9-534120925102}"/>
              </a:ext>
            </a:extLst>
          </p:cNvPr>
          <p:cNvSpPr>
            <a:spLocks noGrp="1"/>
          </p:cNvSpPr>
          <p:nvPr>
            <p:ph type="subTitle" idx="1"/>
          </p:nvPr>
        </p:nvSpPr>
        <p:spPr>
          <a:xfrm>
            <a:off x="980798" y="2013903"/>
            <a:ext cx="7719319" cy="1439511"/>
          </a:xfrm>
        </p:spPr>
        <p:txBody>
          <a:bodyPr rtlCol="0">
            <a:normAutofit fontScale="25000" lnSpcReduction="20000"/>
          </a:bodyPr>
          <a:lstStyle/>
          <a:p>
            <a:pPr>
              <a:defRPr/>
            </a:pPr>
            <a:r>
              <a:rPr lang="en-GB" sz="6400" dirty="0"/>
              <a:t>19 May 2022</a:t>
            </a:r>
          </a:p>
          <a:p>
            <a:pPr>
              <a:defRPr/>
            </a:pPr>
            <a:endParaRPr lang="en-GB" sz="6400" dirty="0"/>
          </a:p>
          <a:p>
            <a:pPr>
              <a:defRPr/>
            </a:pPr>
            <a:r>
              <a:rPr lang="en-GB" sz="6400" dirty="0"/>
              <a:t>Alan Michell, Head of School Admissions, Attendance, Exclusions and Pupil Tracking</a:t>
            </a:r>
          </a:p>
          <a:p>
            <a:pPr>
              <a:defRPr/>
            </a:pPr>
            <a:r>
              <a:rPr lang="en-GB" sz="6400" dirty="0"/>
              <a:t>Kate Mann, Senior Admissions Officer – In-Year</a:t>
            </a:r>
          </a:p>
          <a:p>
            <a:pPr>
              <a:defRPr/>
            </a:pPr>
            <a:r>
              <a:rPr lang="en-GB" sz="6400" dirty="0"/>
              <a:t>Lucy Dumbleton, Principal Officer – Pupil Place Planning</a:t>
            </a:r>
          </a:p>
          <a:p>
            <a:pPr>
              <a:defRPr/>
            </a:pPr>
            <a:endParaRPr lang="en-GB" dirty="0"/>
          </a:p>
          <a:p>
            <a:pPr>
              <a:defRPr/>
            </a:pPr>
            <a:endParaRPr lang="en-GB" dirty="0"/>
          </a:p>
          <a:p>
            <a:pPr>
              <a:defRPr/>
            </a:pPr>
            <a:endParaRPr lang="en-GB" dirty="0"/>
          </a:p>
          <a:p>
            <a:pPr>
              <a:defRPr/>
            </a:pPr>
            <a:br>
              <a:rPr lang="en-GB" dirty="0"/>
            </a:b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2B9482-027E-45E7-90A7-EED82FBDADA0}"/>
              </a:ext>
            </a:extLst>
          </p:cNvPr>
          <p:cNvSpPr>
            <a:spLocks noGrp="1"/>
          </p:cNvSpPr>
          <p:nvPr>
            <p:ph type="title"/>
          </p:nvPr>
        </p:nvSpPr>
        <p:spPr/>
        <p:txBody>
          <a:bodyPr/>
          <a:lstStyle/>
          <a:p>
            <a:r>
              <a:rPr lang="en-GB" altLang="en-US" dirty="0"/>
              <a:t>Admitting over PAN</a:t>
            </a:r>
          </a:p>
        </p:txBody>
      </p:sp>
      <p:sp>
        <p:nvSpPr>
          <p:cNvPr id="2" name="Content Placeholder 1">
            <a:extLst>
              <a:ext uri="{FF2B5EF4-FFF2-40B4-BE49-F238E27FC236}">
                <a16:creationId xmlns:a16="http://schemas.microsoft.com/office/drawing/2014/main" id="{1D35845E-7252-4250-8E72-E58A241536D8}"/>
              </a:ext>
            </a:extLst>
          </p:cNvPr>
          <p:cNvSpPr>
            <a:spLocks noGrp="1"/>
          </p:cNvSpPr>
          <p:nvPr>
            <p:ph idx="1"/>
          </p:nvPr>
        </p:nvSpPr>
        <p:spPr>
          <a:xfrm>
            <a:off x="457199" y="951570"/>
            <a:ext cx="8229599" cy="3132348"/>
          </a:xfrm>
        </p:spPr>
        <p:txBody>
          <a:bodyPr>
            <a:normAutofit/>
          </a:bodyPr>
          <a:lstStyle/>
          <a:p>
            <a:pPr algn="just"/>
            <a:endParaRPr lang="en-GB" sz="1200" dirty="0"/>
          </a:p>
          <a:p>
            <a:r>
              <a:rPr lang="en-GB" dirty="0"/>
              <a:t>Schools cannot usually exceed their PAN to admit children to an Infant class where this would cause a breach of the Infant Class Size Limit;</a:t>
            </a:r>
          </a:p>
          <a:p>
            <a:r>
              <a:rPr lang="en-GB" dirty="0"/>
              <a:t>If a school wishes to exceed their PAN to admit a child, they must admit in waiting list order;</a:t>
            </a:r>
          </a:p>
          <a:p>
            <a:r>
              <a:rPr lang="en-GB" dirty="0"/>
              <a:t>Schools should be aware of the fact that admitting above PAN could make them vulnerable to admissions appeals in future.</a:t>
            </a:r>
          </a:p>
        </p:txBody>
      </p:sp>
      <p:sp>
        <p:nvSpPr>
          <p:cNvPr id="23555" name="Slide Number Placeholder 3">
            <a:extLst>
              <a:ext uri="{FF2B5EF4-FFF2-40B4-BE49-F238E27FC236}">
                <a16:creationId xmlns:a16="http://schemas.microsoft.com/office/drawing/2014/main" id="{C777EA12-D783-4119-8BE6-A624D31B442C}"/>
              </a:ext>
            </a:extLst>
          </p:cNvPr>
          <p:cNvSpPr>
            <a:spLocks noGrp="1" noChangeArrowheads="1"/>
          </p:cNvSpPr>
          <p:nvPr>
            <p:ph type="sldNum" sz="quarter" idx="10"/>
          </p:nvPr>
        </p:nvSpPr>
        <p:spPr bwMode="auto">
          <a:xfrm>
            <a:off x="409575" y="6448425"/>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b="1" kern="1200">
                <a:solidFill>
                  <a:srgbClr val="898989"/>
                </a:solidFill>
                <a:latin typeface="Arial Nova" panose="020B05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a:spcBef>
                <a:spcPct val="0"/>
              </a:spcBef>
              <a:buFontTx/>
              <a:buNone/>
              <a:defRPr/>
            </a:pPr>
            <a:r>
              <a:rPr lang="en-GB" altLang="en-US"/>
              <a:t>PAGE </a:t>
            </a:r>
            <a:fld id="{109E1AD1-3F93-40B3-8978-560D98BFB660}" type="slidenum">
              <a:rPr lang="en-GB" altLang="en-US" smtClean="0"/>
              <a:pPr>
                <a:spcBef>
                  <a:spcPct val="0"/>
                </a:spcBef>
                <a:buFontTx/>
                <a:buNone/>
                <a:defRPr/>
              </a:pPr>
              <a:t>10</a:t>
            </a:fld>
            <a:endParaRPr lang="en-GB" altLang="en-US" sz="750">
              <a:solidFill>
                <a:srgbClr val="898989"/>
              </a:solidFill>
            </a:endParaRPr>
          </a:p>
        </p:txBody>
      </p:sp>
    </p:spTree>
    <p:extLst>
      <p:ext uri="{BB962C8B-B14F-4D97-AF65-F5344CB8AC3E}">
        <p14:creationId xmlns:p14="http://schemas.microsoft.com/office/powerpoint/2010/main" val="38643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05663" y="874474"/>
            <a:ext cx="8732674" cy="3457830"/>
          </a:xfrm>
        </p:spPr>
        <p:txBody>
          <a:bodyPr>
            <a:normAutofit/>
          </a:bodyPr>
          <a:lstStyle/>
          <a:p>
            <a:r>
              <a:rPr lang="en-GB" sz="1400" dirty="0">
                <a:latin typeface="Arial" panose="020B0604020202020204" pitchFamily="34" charset="0"/>
                <a:cs typeface="Arial" panose="020B0604020202020204" pitchFamily="34" charset="0"/>
              </a:rPr>
              <a:t>The increase in pupil numbers in the autumn term (Oct-21 to Jan-22) is at a level that we have not seen for 5 years with 390 pupils joining cohorts across R-6, and 87 pupils joining cohorts across Y7-8. It is likely to be a combination of families returning to school education (since the </a:t>
            </a:r>
            <a:r>
              <a:rPr lang="en-GB" sz="1400" dirty="0" err="1">
                <a:latin typeface="Arial" panose="020B0604020202020204" pitchFamily="34" charset="0"/>
                <a:cs typeface="Arial" panose="020B0604020202020204" pitchFamily="34" charset="0"/>
              </a:rPr>
              <a:t>Covid</a:t>
            </a:r>
            <a:r>
              <a:rPr lang="en-GB" sz="1400" dirty="0">
                <a:latin typeface="Arial" panose="020B0604020202020204" pitchFamily="34" charset="0"/>
                <a:cs typeface="Arial" panose="020B0604020202020204" pitchFamily="34" charset="0"/>
              </a:rPr>
              <a:t> pandemic), domestic and international migration. We are monitoring the situation to establish if this trend continues.</a:t>
            </a:r>
          </a:p>
          <a:p>
            <a:r>
              <a:rPr lang="en-GB" sz="1400" dirty="0">
                <a:latin typeface="Arial" panose="020B0604020202020204" pitchFamily="34" charset="0"/>
                <a:cs typeface="Arial" panose="020B0604020202020204" pitchFamily="34" charset="0"/>
              </a:rPr>
              <a:t>We have a substantial number of surplus places across the city in our primary schools, particularly across KS1. Families arriving in-year should be able to find a local place. There are some areas where finding a place in Year 5-6 may be harder.</a:t>
            </a:r>
          </a:p>
          <a:p>
            <a:r>
              <a:rPr lang="en-GB" sz="1400" dirty="0">
                <a:latin typeface="Arial" panose="020B0604020202020204" pitchFamily="34" charset="0"/>
                <a:cs typeface="Arial" panose="020B0604020202020204" pitchFamily="34" charset="0"/>
              </a:rPr>
              <a:t>We have fewer surplus places in our secondary schools. This means families arriving in-year may need to travel a bit further to access a school place. </a:t>
            </a:r>
          </a:p>
          <a:p>
            <a:r>
              <a:rPr lang="en-GB" sz="1400" dirty="0">
                <a:latin typeface="Arial" panose="020B0604020202020204" pitchFamily="34" charset="0"/>
                <a:cs typeface="Arial" panose="020B0604020202020204" pitchFamily="34" charset="0"/>
              </a:rPr>
              <a:t>We are monitoring uptake and regularly sharing information with DfE. Should there be a sufficiency need we will take appropriate action to create additional places in collaboration with schools and admission authorities. This may include asking schools who have reduced the number of places to reopen them or creating additional capacity within secondary schools.</a:t>
            </a:r>
          </a:p>
        </p:txBody>
      </p:sp>
      <p:sp>
        <p:nvSpPr>
          <p:cNvPr id="3" name="Title 2">
            <a:extLst>
              <a:ext uri="{FF2B5EF4-FFF2-40B4-BE49-F238E27FC236}">
                <a16:creationId xmlns:a16="http://schemas.microsoft.com/office/drawing/2014/main" id="{976FD49A-BD34-46B7-9FA7-B6096D27E195}"/>
              </a:ext>
            </a:extLst>
          </p:cNvPr>
          <p:cNvSpPr>
            <a:spLocks noGrp="1"/>
          </p:cNvSpPr>
          <p:nvPr>
            <p:ph type="title"/>
          </p:nvPr>
        </p:nvSpPr>
        <p:spPr>
          <a:xfrm>
            <a:off x="322631" y="316677"/>
            <a:ext cx="7020780" cy="393169"/>
          </a:xfrm>
        </p:spPr>
        <p:txBody>
          <a:bodyPr>
            <a:normAutofit fontScale="90000"/>
          </a:bodyPr>
          <a:lstStyle/>
          <a:p>
            <a:br>
              <a:rPr lang="en-GB" sz="1787" dirty="0"/>
            </a:br>
            <a:r>
              <a:rPr lang="en-GB" sz="2700" dirty="0"/>
              <a:t>Supply and demand</a:t>
            </a:r>
            <a:br>
              <a:rPr lang="en-GB" dirty="0"/>
            </a:br>
            <a:endParaRPr lang="en-GB" dirty="0"/>
          </a:p>
        </p:txBody>
      </p:sp>
    </p:spTree>
    <p:extLst>
      <p:ext uri="{BB962C8B-B14F-4D97-AF65-F5344CB8AC3E}">
        <p14:creationId xmlns:p14="http://schemas.microsoft.com/office/powerpoint/2010/main" val="10906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FD49A-BD34-46B7-9FA7-B6096D27E195}"/>
              </a:ext>
            </a:extLst>
          </p:cNvPr>
          <p:cNvSpPr>
            <a:spLocks noGrp="1"/>
          </p:cNvSpPr>
          <p:nvPr>
            <p:ph type="title"/>
          </p:nvPr>
        </p:nvSpPr>
        <p:spPr>
          <a:xfrm>
            <a:off x="471503" y="209925"/>
            <a:ext cx="6106849" cy="393758"/>
          </a:xfrm>
        </p:spPr>
        <p:txBody>
          <a:bodyPr anchor="t">
            <a:normAutofit/>
          </a:bodyPr>
          <a:lstStyle/>
          <a:p>
            <a:r>
              <a:rPr lang="en-GB" sz="1800" dirty="0"/>
              <a:t>Available places across Birmingham (Jan-2022)</a:t>
            </a:r>
          </a:p>
        </p:txBody>
      </p:sp>
      <p:graphicFrame>
        <p:nvGraphicFramePr>
          <p:cNvPr id="5" name="Table 4" descr="Available places across Birmingham (Jan-2022)">
            <a:extLst>
              <a:ext uri="{FF2B5EF4-FFF2-40B4-BE49-F238E27FC236}">
                <a16:creationId xmlns:a16="http://schemas.microsoft.com/office/drawing/2014/main" id="{78C729C7-A29F-45E3-896B-6C8F49F0D6EB}"/>
              </a:ext>
            </a:extLst>
          </p:cNvPr>
          <p:cNvGraphicFramePr>
            <a:graphicFrameLocks noGrp="1"/>
          </p:cNvGraphicFramePr>
          <p:nvPr>
            <p:extLst>
              <p:ext uri="{D42A27DB-BD31-4B8C-83A1-F6EECF244321}">
                <p14:modId xmlns:p14="http://schemas.microsoft.com/office/powerpoint/2010/main" val="941441966"/>
              </p:ext>
            </p:extLst>
          </p:nvPr>
        </p:nvGraphicFramePr>
        <p:xfrm>
          <a:off x="471504" y="798991"/>
          <a:ext cx="8024422" cy="3178204"/>
        </p:xfrm>
        <a:graphic>
          <a:graphicData uri="http://schemas.openxmlformats.org/drawingml/2006/table">
            <a:tbl>
              <a:tblPr/>
              <a:tblGrid>
                <a:gridCol w="1203082">
                  <a:extLst>
                    <a:ext uri="{9D8B030D-6E8A-4147-A177-3AD203B41FA5}">
                      <a16:colId xmlns:a16="http://schemas.microsoft.com/office/drawing/2014/main" val="1377892698"/>
                    </a:ext>
                  </a:extLst>
                </a:gridCol>
                <a:gridCol w="657548">
                  <a:extLst>
                    <a:ext uri="{9D8B030D-6E8A-4147-A177-3AD203B41FA5}">
                      <a16:colId xmlns:a16="http://schemas.microsoft.com/office/drawing/2014/main" val="3875620205"/>
                    </a:ext>
                  </a:extLst>
                </a:gridCol>
                <a:gridCol w="657548">
                  <a:extLst>
                    <a:ext uri="{9D8B030D-6E8A-4147-A177-3AD203B41FA5}">
                      <a16:colId xmlns:a16="http://schemas.microsoft.com/office/drawing/2014/main" val="3965312476"/>
                    </a:ext>
                  </a:extLst>
                </a:gridCol>
                <a:gridCol w="657548">
                  <a:extLst>
                    <a:ext uri="{9D8B030D-6E8A-4147-A177-3AD203B41FA5}">
                      <a16:colId xmlns:a16="http://schemas.microsoft.com/office/drawing/2014/main" val="672327865"/>
                    </a:ext>
                  </a:extLst>
                </a:gridCol>
                <a:gridCol w="538744">
                  <a:extLst>
                    <a:ext uri="{9D8B030D-6E8A-4147-A177-3AD203B41FA5}">
                      <a16:colId xmlns:a16="http://schemas.microsoft.com/office/drawing/2014/main" val="4034236528"/>
                    </a:ext>
                  </a:extLst>
                </a:gridCol>
                <a:gridCol w="538744">
                  <a:extLst>
                    <a:ext uri="{9D8B030D-6E8A-4147-A177-3AD203B41FA5}">
                      <a16:colId xmlns:a16="http://schemas.microsoft.com/office/drawing/2014/main" val="4174574202"/>
                    </a:ext>
                  </a:extLst>
                </a:gridCol>
                <a:gridCol w="538744">
                  <a:extLst>
                    <a:ext uri="{9D8B030D-6E8A-4147-A177-3AD203B41FA5}">
                      <a16:colId xmlns:a16="http://schemas.microsoft.com/office/drawing/2014/main" val="1392521609"/>
                    </a:ext>
                  </a:extLst>
                </a:gridCol>
                <a:gridCol w="538744">
                  <a:extLst>
                    <a:ext uri="{9D8B030D-6E8A-4147-A177-3AD203B41FA5}">
                      <a16:colId xmlns:a16="http://schemas.microsoft.com/office/drawing/2014/main" val="2562483544"/>
                    </a:ext>
                  </a:extLst>
                </a:gridCol>
                <a:gridCol w="538744">
                  <a:extLst>
                    <a:ext uri="{9D8B030D-6E8A-4147-A177-3AD203B41FA5}">
                      <a16:colId xmlns:a16="http://schemas.microsoft.com/office/drawing/2014/main" val="3321432613"/>
                    </a:ext>
                  </a:extLst>
                </a:gridCol>
                <a:gridCol w="538744">
                  <a:extLst>
                    <a:ext uri="{9D8B030D-6E8A-4147-A177-3AD203B41FA5}">
                      <a16:colId xmlns:a16="http://schemas.microsoft.com/office/drawing/2014/main" val="1306465150"/>
                    </a:ext>
                  </a:extLst>
                </a:gridCol>
                <a:gridCol w="538744">
                  <a:extLst>
                    <a:ext uri="{9D8B030D-6E8A-4147-A177-3AD203B41FA5}">
                      <a16:colId xmlns:a16="http://schemas.microsoft.com/office/drawing/2014/main" val="2483363791"/>
                    </a:ext>
                  </a:extLst>
                </a:gridCol>
                <a:gridCol w="538744">
                  <a:extLst>
                    <a:ext uri="{9D8B030D-6E8A-4147-A177-3AD203B41FA5}">
                      <a16:colId xmlns:a16="http://schemas.microsoft.com/office/drawing/2014/main" val="1400262223"/>
                    </a:ext>
                  </a:extLst>
                </a:gridCol>
                <a:gridCol w="538744">
                  <a:extLst>
                    <a:ext uri="{9D8B030D-6E8A-4147-A177-3AD203B41FA5}">
                      <a16:colId xmlns:a16="http://schemas.microsoft.com/office/drawing/2014/main" val="258848862"/>
                    </a:ext>
                  </a:extLst>
                </a:gridCol>
              </a:tblGrid>
              <a:tr h="304565">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District</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R</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1</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3</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10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11</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06811601"/>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Edgbaston</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EE1"/>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DDE"/>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65</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BDB"/>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40</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2E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0"/>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0"/>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AF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C8"/>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5C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47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0E5"/>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5EF"/>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93</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CB"/>
                    </a:solidFill>
                  </a:tcPr>
                </a:tc>
                <a:extLst>
                  <a:ext uri="{0D108BD9-81ED-4DB2-BD59-A6C34878D82A}">
                    <a16:rowId xmlns:a16="http://schemas.microsoft.com/office/drawing/2014/main" val="2664364086"/>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Erdington</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175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E9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141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7B0"/>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161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D2A4"/>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EE0"/>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4EE"/>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4ED"/>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34</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4E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7F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8"/>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4E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6F1"/>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23</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7F3"/>
                    </a:solidFill>
                  </a:tcPr>
                </a:tc>
                <a:extLst>
                  <a:ext uri="{0D108BD9-81ED-4DB2-BD59-A6C34878D82A}">
                    <a16:rowId xmlns:a16="http://schemas.microsoft.com/office/drawing/2014/main" val="2465798864"/>
                  </a:ext>
                </a:extLst>
              </a:tr>
              <a:tr h="219516">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Hall Green</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155</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D3A8"/>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210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58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129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AB7"/>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104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E1C5"/>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7D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103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E1C5"/>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CD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E"/>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36</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3EC"/>
                    </a:solidFill>
                  </a:tcPr>
                </a:tc>
                <a:extLst>
                  <a:ext uri="{0D108BD9-81ED-4DB2-BD59-A6C34878D82A}">
                    <a16:rowId xmlns:a16="http://schemas.microsoft.com/office/drawing/2014/main" val="499921987"/>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Hodge Hill</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225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180"/>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135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9B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144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6AE"/>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123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CB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7D2"/>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EE1"/>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102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2C6"/>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DDE"/>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AFB"/>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7F4"/>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BD9"/>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65</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BDB"/>
                    </a:solidFill>
                  </a:tcPr>
                </a:tc>
                <a:extLst>
                  <a:ext uri="{0D108BD9-81ED-4DB2-BD59-A6C34878D82A}">
                    <a16:rowId xmlns:a16="http://schemas.microsoft.com/office/drawing/2014/main" val="1771434404"/>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Ladywood</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233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157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D3A7"/>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180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D9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190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A94"/>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175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E9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160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2A5"/>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3C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182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C9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3C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5C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DDF"/>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11</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AFA"/>
                    </a:solidFill>
                  </a:tcPr>
                </a:tc>
                <a:extLst>
                  <a:ext uri="{0D108BD9-81ED-4DB2-BD59-A6C34878D82A}">
                    <a16:rowId xmlns:a16="http://schemas.microsoft.com/office/drawing/2014/main" val="926509127"/>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Northfield</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139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8B1"/>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F3E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6CF"/>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79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E8D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7D2"/>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4E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ECD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C8"/>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7D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46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0E6"/>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E2"/>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72</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D7"/>
                    </a:solidFill>
                  </a:tcPr>
                </a:tc>
                <a:extLst>
                  <a:ext uri="{0D108BD9-81ED-4DB2-BD59-A6C34878D82A}">
                    <a16:rowId xmlns:a16="http://schemas.microsoft.com/office/drawing/2014/main" val="3672935687"/>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Perry Barr</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194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992"/>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4EE"/>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41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2E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E2"/>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DDF"/>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BDB"/>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6F2"/>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117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DB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78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8D4"/>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AD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8"/>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22</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7F4"/>
                    </a:solidFill>
                  </a:tcPr>
                </a:tc>
                <a:extLst>
                  <a:ext uri="{0D108BD9-81ED-4DB2-BD59-A6C34878D82A}">
                    <a16:rowId xmlns:a16="http://schemas.microsoft.com/office/drawing/2014/main" val="2523672716"/>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Selly Oak</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124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CB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BDB"/>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87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6CF"/>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3CA"/>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74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9D6"/>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DDE"/>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E1"/>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CD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8"/>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BF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BFC"/>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30</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5EF"/>
                    </a:solidFill>
                  </a:tcPr>
                </a:tc>
                <a:extLst>
                  <a:ext uri="{0D108BD9-81ED-4DB2-BD59-A6C34878D82A}">
                    <a16:rowId xmlns:a16="http://schemas.microsoft.com/office/drawing/2014/main" val="1419170110"/>
                  </a:ext>
                </a:extLst>
              </a:tr>
              <a:tr h="237164">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Sutton Cold’</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3E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6F2"/>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3EB"/>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41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2E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18</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8F6"/>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1</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7</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BF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6F1"/>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49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0E4"/>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6F1"/>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39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2EA"/>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16</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8F7"/>
                    </a:solidFill>
                  </a:tcPr>
                </a:tc>
                <a:extLst>
                  <a:ext uri="{0D108BD9-81ED-4DB2-BD59-A6C34878D82A}">
                    <a16:rowId xmlns:a16="http://schemas.microsoft.com/office/drawing/2014/main" val="1209595665"/>
                  </a:ext>
                </a:extLst>
              </a:tr>
              <a:tr h="219516">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Yardley</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204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68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142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7AF"/>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154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4A8"/>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AD9"/>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CDC"/>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90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5C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E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50</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E4"/>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51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E3"/>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BFD"/>
                    </a:solidFill>
                  </a:tcPr>
                </a:tc>
                <a:tc>
                  <a:txBody>
                    <a:bodyPr/>
                    <a:lstStyle/>
                    <a:p>
                      <a:pPr algn="ctr" fontAlgn="b">
                        <a:spcBef>
                          <a:spcPts val="0"/>
                        </a:spcBef>
                        <a:spcAft>
                          <a:spcPts val="0"/>
                        </a:spcAft>
                      </a:pPr>
                      <a:r>
                        <a:rPr lang="en-GB" sz="1300" b="0" i="0" u="none" strike="noStrike">
                          <a:solidFill>
                            <a:srgbClr val="000000"/>
                          </a:solidFill>
                          <a:effectLst/>
                          <a:latin typeface="Arial" panose="020B0604020202020204" pitchFamily="34" charset="0"/>
                        </a:rPr>
                        <a:t>17</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6"/>
                    </a:solidFill>
                  </a:tcPr>
                </a:tc>
                <a:tc>
                  <a:txBody>
                    <a:bodyPr/>
                    <a:lstStyle/>
                    <a:p>
                      <a:pPr algn="ctr" fontAlgn="b">
                        <a:spcBef>
                          <a:spcPts val="0"/>
                        </a:spcBef>
                        <a:spcAft>
                          <a:spcPts val="0"/>
                        </a:spcAft>
                      </a:pPr>
                      <a:r>
                        <a:rPr lang="en-GB" sz="1300" b="0" i="0" u="none" strike="noStrike" dirty="0">
                          <a:solidFill>
                            <a:srgbClr val="000000"/>
                          </a:solidFill>
                          <a:effectLst/>
                          <a:latin typeface="Arial" panose="020B0604020202020204" pitchFamily="34" charset="0"/>
                        </a:rPr>
                        <a:t>28</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0"/>
                    </a:solidFill>
                  </a:tcPr>
                </a:tc>
                <a:extLst>
                  <a:ext uri="{0D108BD9-81ED-4DB2-BD59-A6C34878D82A}">
                    <a16:rowId xmlns:a16="http://schemas.microsoft.com/office/drawing/2014/main" val="2838041757"/>
                  </a:ext>
                </a:extLst>
              </a:tr>
              <a:tr h="349491">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Total</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1540</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1000</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1084</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849</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690</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629</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504</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719</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482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351</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316</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396</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26585985"/>
                  </a:ext>
                </a:extLst>
              </a:tr>
              <a:tr h="311340">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Surplus %</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9%</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6%</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7%</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5%</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4%</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5%</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3%</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a:solidFill>
                            <a:srgbClr val="000000"/>
                          </a:solidFill>
                          <a:effectLst/>
                          <a:latin typeface="Arial" panose="020B0604020202020204" pitchFamily="34" charset="0"/>
                        </a:rPr>
                        <a:t>2%</a:t>
                      </a:r>
                      <a:endParaRPr lang="en-GB" sz="2300" b="0" i="0" u="none" strike="noStrike">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GB" sz="1300" b="1" i="0" u="none" strike="noStrike" dirty="0">
                          <a:solidFill>
                            <a:srgbClr val="000000"/>
                          </a:solidFill>
                          <a:effectLst/>
                          <a:latin typeface="Arial" panose="020B0604020202020204" pitchFamily="34" charset="0"/>
                        </a:rPr>
                        <a:t>3%</a:t>
                      </a:r>
                      <a:endParaRPr lang="en-GB" sz="2300" b="0" i="0" u="none" strike="noStrike" dirty="0">
                        <a:effectLst/>
                        <a:latin typeface="Arial" panose="020B0604020202020204" pitchFamily="34" charset="0"/>
                      </a:endParaRPr>
                    </a:p>
                  </a:txBody>
                  <a:tcPr marL="5020" marR="5020" marT="5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397246"/>
                  </a:ext>
                </a:extLst>
              </a:tr>
            </a:tbl>
          </a:graphicData>
        </a:graphic>
      </p:graphicFrame>
    </p:spTree>
    <p:extLst>
      <p:ext uri="{BB962C8B-B14F-4D97-AF65-F5344CB8AC3E}">
        <p14:creationId xmlns:p14="http://schemas.microsoft.com/office/powerpoint/2010/main" val="315810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2B9482-027E-45E7-90A7-EED82FBDADA0}"/>
              </a:ext>
            </a:extLst>
          </p:cNvPr>
          <p:cNvSpPr>
            <a:spLocks noGrp="1"/>
          </p:cNvSpPr>
          <p:nvPr>
            <p:ph type="title"/>
          </p:nvPr>
        </p:nvSpPr>
        <p:spPr>
          <a:xfrm>
            <a:off x="281865" y="55841"/>
            <a:ext cx="8229600" cy="530492"/>
          </a:xfrm>
        </p:spPr>
        <p:txBody>
          <a:bodyPr/>
          <a:lstStyle/>
          <a:p>
            <a:r>
              <a:rPr lang="en-GB" altLang="en-US" dirty="0"/>
              <a:t>Support for Refugees and Asylum Seekers</a:t>
            </a:r>
          </a:p>
        </p:txBody>
      </p:sp>
      <p:sp>
        <p:nvSpPr>
          <p:cNvPr id="2" name="Content Placeholder 1">
            <a:extLst>
              <a:ext uri="{FF2B5EF4-FFF2-40B4-BE49-F238E27FC236}">
                <a16:creationId xmlns:a16="http://schemas.microsoft.com/office/drawing/2014/main" id="{1D35845E-7252-4250-8E72-E58A241536D8}"/>
              </a:ext>
            </a:extLst>
          </p:cNvPr>
          <p:cNvSpPr>
            <a:spLocks noGrp="1"/>
          </p:cNvSpPr>
          <p:nvPr>
            <p:ph idx="1"/>
          </p:nvPr>
        </p:nvSpPr>
        <p:spPr>
          <a:xfrm>
            <a:off x="281865" y="586333"/>
            <a:ext cx="8862135" cy="3867004"/>
          </a:xfrm>
        </p:spPr>
        <p:txBody>
          <a:bodyPr>
            <a:normAutofit fontScale="25000" lnSpcReduction="20000"/>
          </a:bodyPr>
          <a:lstStyle/>
          <a:p>
            <a:r>
              <a:rPr lang="en-GB" sz="5000" dirty="0">
                <a:latin typeface="Arial" panose="020B0604020202020204" pitchFamily="34" charset="0"/>
                <a:cs typeface="Arial" panose="020B0604020202020204" pitchFamily="34" charset="0"/>
              </a:rPr>
              <a:t>Free school meals</a:t>
            </a:r>
          </a:p>
          <a:p>
            <a:pPr lvl="1"/>
            <a:r>
              <a:rPr lang="en-GB" sz="5000" dirty="0">
                <a:latin typeface="Arial" panose="020B0604020202020204" pitchFamily="34" charset="0"/>
                <a:cs typeface="Arial" panose="020B0604020202020204" pitchFamily="34" charset="0"/>
              </a:rPr>
              <a:t>If a parent/guardian can show an application has been made for Universal Credit then the school can give FSM. </a:t>
            </a:r>
          </a:p>
          <a:p>
            <a:pPr lvl="1"/>
            <a:r>
              <a:rPr lang="en-GB" sz="5000" dirty="0">
                <a:latin typeface="Arial" panose="020B0604020202020204" pitchFamily="34" charset="0"/>
                <a:cs typeface="Arial" panose="020B0604020202020204" pitchFamily="34" charset="0"/>
              </a:rPr>
              <a:t>Families are able can make an application for Universal Credit without having an National Insurance Number.</a:t>
            </a:r>
          </a:p>
          <a:p>
            <a:pPr lvl="1"/>
            <a:r>
              <a:rPr lang="en-GB" sz="5000" dirty="0">
                <a:latin typeface="Arial" panose="020B0604020202020204" pitchFamily="34" charset="0"/>
                <a:cs typeface="Arial" panose="020B0604020202020204" pitchFamily="34" charset="0"/>
              </a:rPr>
              <a:t>Most schools who admitted Syrian children recently started them on FSM straightaway, before benefits had been processed</a:t>
            </a:r>
          </a:p>
          <a:p>
            <a:pPr lvl="1"/>
            <a:r>
              <a:rPr lang="en-GB" sz="5000" dirty="0">
                <a:latin typeface="Arial" panose="020B0604020202020204" pitchFamily="34" charset="0"/>
                <a:cs typeface="Arial" panose="020B0604020202020204" pitchFamily="34" charset="0"/>
              </a:rPr>
              <a:t>Children from families with No Recourse to Public Funds can now access FSM and they will not have an National Insurance Number.</a:t>
            </a:r>
          </a:p>
          <a:p>
            <a:pPr marL="292219" lvl="1" indent="-292219">
              <a:buFont typeface="Wingdings" pitchFamily="2" charset="2"/>
              <a:buChar char="§"/>
            </a:pPr>
            <a:r>
              <a:rPr lang="en-GB" sz="5000" dirty="0">
                <a:latin typeface="Arial" panose="020B0604020202020204" pitchFamily="34" charset="0"/>
                <a:cs typeface="Arial" panose="020B0604020202020204" pitchFamily="34" charset="0"/>
              </a:rPr>
              <a:t>Additional funding for children arriving under the Ukraine resettlement scheme</a:t>
            </a:r>
          </a:p>
          <a:p>
            <a:pPr lvl="1"/>
            <a:r>
              <a:rPr lang="en-GB" sz="5000" dirty="0">
                <a:latin typeface="Arial" panose="020B0604020202020204" pitchFamily="34" charset="0"/>
                <a:cs typeface="Arial" panose="020B0604020202020204" pitchFamily="34" charset="0"/>
              </a:rPr>
              <a:t>The government is also providing additional funding to councils to provide education services for children from families arriving from Ukraine under this scheme. </a:t>
            </a:r>
          </a:p>
          <a:p>
            <a:pPr lvl="1"/>
            <a:r>
              <a:rPr lang="en-GB" sz="5000" dirty="0">
                <a:latin typeface="Arial" panose="020B0604020202020204" pitchFamily="34" charset="0"/>
                <a:cs typeface="Arial" panose="020B0604020202020204" pitchFamily="34" charset="0"/>
              </a:rPr>
              <a:t>The Department for Education (DfE) will allocate funding on a per pupil basis for the three phases of education at the following annual rates:</a:t>
            </a:r>
          </a:p>
          <a:p>
            <a:pPr lvl="2"/>
            <a:r>
              <a:rPr lang="en-GB" sz="5000" dirty="0">
                <a:latin typeface="Arial" panose="020B0604020202020204" pitchFamily="34" charset="0"/>
                <a:cs typeface="Arial" panose="020B0604020202020204" pitchFamily="34" charset="0"/>
              </a:rPr>
              <a:t>Early years (ages 2 to 4) - £3,000</a:t>
            </a:r>
          </a:p>
          <a:p>
            <a:pPr lvl="2"/>
            <a:r>
              <a:rPr lang="en-GB" sz="5000" dirty="0">
                <a:latin typeface="Arial" panose="020B0604020202020204" pitchFamily="34" charset="0"/>
                <a:cs typeface="Arial" panose="020B0604020202020204" pitchFamily="34" charset="0"/>
              </a:rPr>
              <a:t>Primary (ages 5 -11) - £6,580</a:t>
            </a:r>
          </a:p>
          <a:p>
            <a:pPr lvl="2"/>
            <a:r>
              <a:rPr lang="en-GB" sz="5000" dirty="0">
                <a:latin typeface="Arial" panose="020B0604020202020204" pitchFamily="34" charset="0"/>
                <a:cs typeface="Arial" panose="020B0604020202020204" pitchFamily="34" charset="0"/>
              </a:rPr>
              <a:t>Secondary (ages 11-18) - £8,755</a:t>
            </a:r>
          </a:p>
          <a:p>
            <a:pPr lvl="1"/>
            <a:r>
              <a:rPr lang="en-GB" sz="5000" dirty="0">
                <a:latin typeface="Arial" panose="020B0604020202020204" pitchFamily="34" charset="0"/>
                <a:cs typeface="Arial" panose="020B0604020202020204" pitchFamily="34" charset="0"/>
              </a:rPr>
              <a:t>These tariffs include support for children with special educational needs and disabilities (SEND).</a:t>
            </a:r>
          </a:p>
          <a:p>
            <a:pPr lvl="1"/>
            <a:r>
              <a:rPr lang="en-GB" sz="5000" dirty="0">
                <a:latin typeface="Arial" panose="020B0604020202020204" pitchFamily="34" charset="0"/>
                <a:cs typeface="Arial" panose="020B0604020202020204" pitchFamily="34" charset="0"/>
                <a:hlinkClick r:id="rId3"/>
              </a:rPr>
              <a:t>https://www.gov.uk/guidance/homes-for-ukraine-guidance-for-councils</a:t>
            </a:r>
            <a:r>
              <a:rPr lang="en-GB" sz="5000" dirty="0">
                <a:latin typeface="Arial" panose="020B0604020202020204" pitchFamily="34" charset="0"/>
                <a:cs typeface="Arial" panose="020B0604020202020204" pitchFamily="34" charset="0"/>
              </a:rPr>
              <a:t> </a:t>
            </a:r>
          </a:p>
          <a:p>
            <a:pPr lvl="1"/>
            <a:r>
              <a:rPr lang="en-GB" sz="5000" dirty="0">
                <a:latin typeface="Arial" panose="020B0604020202020204" pitchFamily="34" charset="0"/>
                <a:cs typeface="Arial" panose="020B0604020202020204" pitchFamily="34" charset="0"/>
              </a:rPr>
              <a:t>The DfE has confirmed that funding will be provided to councils for distribution to schools, later in the </a:t>
            </a:r>
            <a:r>
              <a:rPr lang="en-GB" sz="5000">
                <a:latin typeface="Arial" panose="020B0604020202020204" pitchFamily="34" charset="0"/>
                <a:cs typeface="Arial" panose="020B0604020202020204" pitchFamily="34" charset="0"/>
              </a:rPr>
              <a:t>summer term.</a:t>
            </a:r>
            <a:endParaRPr lang="en-GB" sz="5000" dirty="0">
              <a:latin typeface="Arial" panose="020B0604020202020204" pitchFamily="34" charset="0"/>
              <a:cs typeface="Arial" panose="020B0604020202020204" pitchFamily="34" charset="0"/>
            </a:endParaRPr>
          </a:p>
          <a:p>
            <a:endParaRPr lang="en-GB" sz="5300" dirty="0">
              <a:latin typeface="Arial" panose="020B0604020202020204" pitchFamily="34" charset="0"/>
              <a:cs typeface="Arial" panose="020B0604020202020204" pitchFamily="34" charset="0"/>
            </a:endParaRPr>
          </a:p>
          <a:p>
            <a:pPr marL="0" indent="0">
              <a:buNone/>
            </a:pPr>
            <a:endParaRPr lang="en-GB" dirty="0"/>
          </a:p>
        </p:txBody>
      </p:sp>
      <p:sp>
        <p:nvSpPr>
          <p:cNvPr id="23555" name="Slide Number Placeholder 3">
            <a:extLst>
              <a:ext uri="{FF2B5EF4-FFF2-40B4-BE49-F238E27FC236}">
                <a16:creationId xmlns:a16="http://schemas.microsoft.com/office/drawing/2014/main" id="{C777EA12-D783-4119-8BE6-A624D31B442C}"/>
              </a:ext>
            </a:extLst>
          </p:cNvPr>
          <p:cNvSpPr>
            <a:spLocks noGrp="1" noChangeArrowheads="1"/>
          </p:cNvSpPr>
          <p:nvPr>
            <p:ph type="sldNum" sz="quarter" idx="10"/>
          </p:nvPr>
        </p:nvSpPr>
        <p:spPr bwMode="auto">
          <a:xfrm>
            <a:off x="409575" y="6448425"/>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b="1" kern="1200">
                <a:solidFill>
                  <a:srgbClr val="898989"/>
                </a:solidFill>
                <a:latin typeface="Arial Nova" panose="020B05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a:spcBef>
                <a:spcPct val="0"/>
              </a:spcBef>
              <a:buFontTx/>
              <a:buNone/>
              <a:defRPr/>
            </a:pPr>
            <a:r>
              <a:rPr lang="en-GB" altLang="en-US"/>
              <a:t>PAGE </a:t>
            </a:r>
            <a:fld id="{109E1AD1-3F93-40B3-8978-560D98BFB660}" type="slidenum">
              <a:rPr lang="en-GB" altLang="en-US" smtClean="0"/>
              <a:pPr>
                <a:spcBef>
                  <a:spcPct val="0"/>
                </a:spcBef>
                <a:buFontTx/>
                <a:buNone/>
                <a:defRPr/>
              </a:pPr>
              <a:t>13</a:t>
            </a:fld>
            <a:endParaRPr lang="en-GB" altLang="en-US" sz="750">
              <a:solidFill>
                <a:srgbClr val="898989"/>
              </a:solidFill>
            </a:endParaRPr>
          </a:p>
        </p:txBody>
      </p:sp>
    </p:spTree>
    <p:extLst>
      <p:ext uri="{BB962C8B-B14F-4D97-AF65-F5344CB8AC3E}">
        <p14:creationId xmlns:p14="http://schemas.microsoft.com/office/powerpoint/2010/main" val="3046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6FBED-B1A9-4B9A-B804-A03778915FAD}"/>
              </a:ext>
            </a:extLst>
          </p:cNvPr>
          <p:cNvSpPr>
            <a:spLocks noGrp="1"/>
          </p:cNvSpPr>
          <p:nvPr>
            <p:ph idx="1"/>
          </p:nvPr>
        </p:nvSpPr>
        <p:spPr>
          <a:xfrm>
            <a:off x="457200" y="1062227"/>
            <a:ext cx="8229600" cy="3394040"/>
          </a:xfrm>
        </p:spPr>
        <p:txBody>
          <a:bodyPr>
            <a:normAutofit fontScale="70000" lnSpcReduction="20000"/>
          </a:bodyPr>
          <a:lstStyle/>
          <a:p>
            <a:r>
              <a:rPr lang="en-GB" sz="2100" dirty="0"/>
              <a:t>Birmingham City Council is an official City of Sanctuary with </a:t>
            </a:r>
            <a:r>
              <a:rPr lang="en-GB" sz="2100" dirty="0">
                <a:hlinkClick r:id="rId2"/>
              </a:rPr>
              <a:t>a public policy set out on our website</a:t>
            </a:r>
            <a:r>
              <a:rPr lang="en-GB" sz="2100" dirty="0"/>
              <a:t>.</a:t>
            </a:r>
          </a:p>
          <a:p>
            <a:r>
              <a:rPr lang="en-GB" sz="2100" dirty="0"/>
              <a:t>City of Sanctuary information, guidance and resources for schools and colleges </a:t>
            </a:r>
            <a:r>
              <a:rPr lang="en-GB" sz="2100" dirty="0">
                <a:hlinkClick r:id="rId3"/>
              </a:rPr>
              <a:t>is also available on our website</a:t>
            </a:r>
            <a:r>
              <a:rPr lang="en-GB" sz="2100" dirty="0"/>
              <a:t>.</a:t>
            </a:r>
          </a:p>
          <a:p>
            <a:r>
              <a:rPr lang="en-GB" sz="2100" dirty="0">
                <a:solidFill>
                  <a:prstClr val="black"/>
                </a:solidFill>
              </a:rPr>
              <a:t>The Schools of Sanctuary stream in Birmingham is particularly strong </a:t>
            </a:r>
          </a:p>
          <a:p>
            <a:pPr lvl="1"/>
            <a:r>
              <a:rPr lang="en-GB" sz="2100" dirty="0">
                <a:solidFill>
                  <a:prstClr val="black"/>
                </a:solidFill>
                <a:latin typeface="+mn-lt"/>
              </a:rPr>
              <a:t>A flourishing network of over fifty schools, both secondary and primary, which are promoting welcome, inclusion and awareness of the problems faced by people seeking sanctuary. </a:t>
            </a:r>
          </a:p>
          <a:p>
            <a:pPr lvl="1"/>
            <a:r>
              <a:rPr lang="en-GB" sz="2100" dirty="0">
                <a:solidFill>
                  <a:prstClr val="black"/>
                </a:solidFill>
                <a:latin typeface="+mn-lt"/>
              </a:rPr>
              <a:t>The network includes schools which have many asylum-seeking and refugee pupils, and others whose focus is on support and advocacy: </a:t>
            </a:r>
            <a:r>
              <a:rPr lang="en-GB" sz="2100" dirty="0">
                <a:solidFill>
                  <a:prstClr val="black"/>
                </a:solidFill>
                <a:latin typeface="+mn-lt"/>
                <a:hlinkClick r:id="rId4"/>
              </a:rPr>
              <a:t>https://birmingham.cityofsanctuary.org/birmingham-schools-of-sanctuary</a:t>
            </a:r>
            <a:endParaRPr lang="en-GB" sz="2100" dirty="0">
              <a:latin typeface="+mn-lt"/>
            </a:endParaRPr>
          </a:p>
          <a:p>
            <a:r>
              <a:rPr lang="en-GB" sz="2100" dirty="0">
                <a:solidFill>
                  <a:prstClr val="black"/>
                </a:solidFill>
                <a:hlinkClick r:id="rId5"/>
              </a:rPr>
              <a:t>The </a:t>
            </a:r>
            <a:r>
              <a:rPr lang="en-GB" sz="2100" dirty="0">
                <a:hlinkClick r:id="rId5"/>
              </a:rPr>
              <a:t>Birmingham Asylum Refugee &amp; Migrant Support (BARMS) </a:t>
            </a:r>
            <a:r>
              <a:rPr lang="en-GB" sz="2100" dirty="0">
                <a:solidFill>
                  <a:prstClr val="black"/>
                </a:solidFill>
                <a:hlinkClick r:id="rId5"/>
              </a:rPr>
              <a:t>website </a:t>
            </a:r>
            <a:r>
              <a:rPr lang="en-GB" sz="2100" dirty="0">
                <a:solidFill>
                  <a:prstClr val="black"/>
                </a:solidFill>
              </a:rPr>
              <a:t>is a directory of services supporting migrants, asylum seekers and refugees in Birmingham.</a:t>
            </a:r>
            <a:br>
              <a:rPr lang="en-GB" b="1" dirty="0">
                <a:solidFill>
                  <a:prstClr val="black"/>
                </a:solidFill>
              </a:rPr>
            </a:br>
            <a:br>
              <a:rPr lang="en-GB" b="1" dirty="0">
                <a:solidFill>
                  <a:prstClr val="black"/>
                </a:solidFill>
              </a:rPr>
            </a:br>
            <a:br>
              <a:rPr lang="en-GB" dirty="0">
                <a:solidFill>
                  <a:prstClr val="black"/>
                </a:solidFill>
              </a:rPr>
            </a:br>
            <a:br>
              <a:rPr lang="en-GB" dirty="0"/>
            </a:br>
            <a:endParaRPr lang="en-GB" dirty="0"/>
          </a:p>
        </p:txBody>
      </p:sp>
      <p:sp>
        <p:nvSpPr>
          <p:cNvPr id="4" name="Slide Number Placeholder 3">
            <a:extLst>
              <a:ext uri="{FF2B5EF4-FFF2-40B4-BE49-F238E27FC236}">
                <a16:creationId xmlns:a16="http://schemas.microsoft.com/office/drawing/2014/main" id="{99C0387B-BB50-4A17-9FEC-D5335528A361}"/>
              </a:ext>
            </a:extLst>
          </p:cNvPr>
          <p:cNvSpPr>
            <a:spLocks noGrp="1"/>
          </p:cNvSpPr>
          <p:nvPr>
            <p:ph type="sldNum" sz="quarter" idx="4"/>
          </p:nvPr>
        </p:nvSpPr>
        <p:spPr/>
        <p:txBody>
          <a:bodyPr/>
          <a:lstStyle/>
          <a:p>
            <a:r>
              <a:rPr lang="en-GB"/>
              <a:t>PAGE </a:t>
            </a:r>
            <a:fld id="{45A89BE1-5792-4ACB-BF4C-7FAB88C6C5B7}" type="slidenum">
              <a:rPr lang="en-GB" smtClean="0"/>
              <a:pPr/>
              <a:t>14</a:t>
            </a:fld>
            <a:endParaRPr lang="en-GB"/>
          </a:p>
        </p:txBody>
      </p:sp>
      <p:sp>
        <p:nvSpPr>
          <p:cNvPr id="6" name="Title 1">
            <a:extLst>
              <a:ext uri="{FF2B5EF4-FFF2-40B4-BE49-F238E27FC236}">
                <a16:creationId xmlns:a16="http://schemas.microsoft.com/office/drawing/2014/main" id="{1EB1CD72-30D0-4CB1-811B-0C315E049794}"/>
              </a:ext>
            </a:extLst>
          </p:cNvPr>
          <p:cNvSpPr>
            <a:spLocks noGrp="1"/>
          </p:cNvSpPr>
          <p:nvPr>
            <p:ph type="title"/>
          </p:nvPr>
        </p:nvSpPr>
        <p:spPr>
          <a:xfrm>
            <a:off x="281865" y="216022"/>
            <a:ext cx="8229600" cy="530492"/>
          </a:xfrm>
        </p:spPr>
        <p:txBody>
          <a:bodyPr/>
          <a:lstStyle/>
          <a:p>
            <a:r>
              <a:rPr lang="en-GB" altLang="en-US" dirty="0"/>
              <a:t>City of Sanctuary</a:t>
            </a:r>
          </a:p>
        </p:txBody>
      </p:sp>
    </p:spTree>
    <p:extLst>
      <p:ext uri="{BB962C8B-B14F-4D97-AF65-F5344CB8AC3E}">
        <p14:creationId xmlns:p14="http://schemas.microsoft.com/office/powerpoint/2010/main" val="6307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726A3C9-FF07-410F-A8A8-5C5F6EE09DB6}"/>
              </a:ext>
            </a:extLst>
          </p:cNvPr>
          <p:cNvSpPr>
            <a:spLocks noGrp="1"/>
          </p:cNvSpPr>
          <p:nvPr>
            <p:ph type="title"/>
          </p:nvPr>
        </p:nvSpPr>
        <p:spPr>
          <a:xfrm>
            <a:off x="409575" y="117202"/>
            <a:ext cx="6686550" cy="745331"/>
          </a:xfrm>
        </p:spPr>
        <p:txBody>
          <a:bodyPr/>
          <a:lstStyle/>
          <a:p>
            <a:pPr eaLnBrk="1" hangingPunct="1"/>
            <a:r>
              <a:rPr lang="en-GB" altLang="en-US" dirty="0"/>
              <a:t>Useful Contacts</a:t>
            </a:r>
          </a:p>
        </p:txBody>
      </p:sp>
      <p:sp>
        <p:nvSpPr>
          <p:cNvPr id="29699" name="Content Placeholder 2">
            <a:extLst>
              <a:ext uri="{FF2B5EF4-FFF2-40B4-BE49-F238E27FC236}">
                <a16:creationId xmlns:a16="http://schemas.microsoft.com/office/drawing/2014/main" id="{CC142658-20F0-4049-A505-E87D69F7BBD9}"/>
              </a:ext>
            </a:extLst>
          </p:cNvPr>
          <p:cNvSpPr>
            <a:spLocks noGrp="1"/>
          </p:cNvSpPr>
          <p:nvPr>
            <p:ph idx="1"/>
          </p:nvPr>
        </p:nvSpPr>
        <p:spPr>
          <a:xfrm>
            <a:off x="313123" y="953126"/>
            <a:ext cx="8421302" cy="3394472"/>
          </a:xfrm>
        </p:spPr>
        <p:txBody>
          <a:bodyPr>
            <a:normAutofit/>
          </a:bodyPr>
          <a:lstStyle/>
          <a:p>
            <a:pPr marL="0" indent="0" algn="ctr">
              <a:buNone/>
            </a:pPr>
            <a:endParaRPr lang="en-GB" altLang="en-US" sz="1050" dirty="0"/>
          </a:p>
          <a:p>
            <a:r>
              <a:rPr lang="en-GB" altLang="en-US" sz="1300" dirty="0">
                <a:hlinkClick r:id="rId3"/>
              </a:rPr>
              <a:t>There is information on the School Admissions website specific to children </a:t>
            </a:r>
            <a:r>
              <a:rPr lang="en-GB" sz="1300" dirty="0">
                <a:hlinkClick r:id="rId3"/>
              </a:rPr>
              <a:t>of refugees and asylum seekers</a:t>
            </a:r>
            <a:endParaRPr lang="en-GB" altLang="en-US" sz="1300" dirty="0"/>
          </a:p>
          <a:p>
            <a:r>
              <a:rPr lang="en-GB" altLang="en-US" sz="1300" dirty="0"/>
              <a:t>Families can contact the School Admissions team via 0121 303 1888 or </a:t>
            </a:r>
            <a:r>
              <a:rPr lang="en-GB" altLang="en-US" sz="1300" dirty="0">
                <a:hlinkClick r:id="rId4"/>
              </a:rPr>
              <a:t>admissions@birmingham.gov.uk</a:t>
            </a:r>
            <a:endParaRPr lang="en-GB" altLang="en-US" sz="1300" dirty="0"/>
          </a:p>
          <a:p>
            <a:pPr marL="0" indent="0">
              <a:buNone/>
            </a:pPr>
            <a:endParaRPr lang="en-GB" altLang="en-US" sz="1300" dirty="0"/>
          </a:p>
          <a:p>
            <a:r>
              <a:rPr lang="en-GB" altLang="en-US" sz="1300" dirty="0"/>
              <a:t>Schools are able to contact School Admissions:</a:t>
            </a:r>
          </a:p>
          <a:p>
            <a:pPr marL="0" indent="0">
              <a:buNone/>
            </a:pPr>
            <a:r>
              <a:rPr lang="en-GB" altLang="en-US" sz="1300" dirty="0"/>
              <a:t>	</a:t>
            </a:r>
            <a:r>
              <a:rPr lang="en-GB" altLang="en-US" sz="1100" dirty="0"/>
              <a:t>In-Year admissions					Fair Access Team</a:t>
            </a:r>
          </a:p>
          <a:p>
            <a:pPr marL="0" indent="0">
              <a:buNone/>
            </a:pPr>
            <a:r>
              <a:rPr lang="en-GB" altLang="en-US" sz="1100" dirty="0"/>
              <a:t>	</a:t>
            </a:r>
            <a:r>
              <a:rPr lang="en-GB" altLang="en-US" sz="1100" dirty="0">
                <a:hlinkClick r:id="rId5"/>
              </a:rPr>
              <a:t>Inyearadmissions@birmingham.gov.uk</a:t>
            </a:r>
            <a:r>
              <a:rPr lang="en-GB" altLang="en-US" sz="1100" dirty="0"/>
              <a:t> 			</a:t>
            </a:r>
            <a:r>
              <a:rPr lang="en-GB" altLang="en-US" sz="1100" dirty="0">
                <a:hlinkClick r:id="rId6"/>
              </a:rPr>
              <a:t>fairaccess@birmingham.gov.uk</a:t>
            </a:r>
            <a:r>
              <a:rPr lang="en-GB" altLang="en-US" sz="1100" dirty="0"/>
              <a:t> </a:t>
            </a:r>
          </a:p>
          <a:p>
            <a:endParaRPr lang="en-GB" altLang="en-US" sz="1300" dirty="0"/>
          </a:p>
          <a:p>
            <a:pPr marL="0" indent="0">
              <a:buNone/>
            </a:pPr>
            <a:r>
              <a:rPr lang="en-GB" altLang="en-US" sz="1050" dirty="0"/>
              <a:t>	</a:t>
            </a:r>
            <a:r>
              <a:rPr lang="en-GB" altLang="en-US" sz="1100" dirty="0"/>
              <a:t>Alan Michell						Kate Mann</a:t>
            </a:r>
          </a:p>
          <a:p>
            <a:pPr marL="0" indent="0">
              <a:buNone/>
            </a:pPr>
            <a:r>
              <a:rPr lang="en-GB" sz="1100" dirty="0"/>
              <a:t>	Head of School Admissions, Attendance, Exclusions and Pupil Tracking	</a:t>
            </a:r>
            <a:r>
              <a:rPr lang="en-GB" altLang="en-US" sz="1100" dirty="0"/>
              <a:t>Senior Admissions Officer, In-Year</a:t>
            </a:r>
            <a:endParaRPr lang="en-GB" sz="1100" dirty="0"/>
          </a:p>
          <a:p>
            <a:pPr marL="0" indent="0">
              <a:buNone/>
            </a:pPr>
            <a:r>
              <a:rPr lang="en-GB" sz="1100" dirty="0"/>
              <a:t>	</a:t>
            </a:r>
            <a:r>
              <a:rPr lang="en-GB" sz="1100" dirty="0">
                <a:hlinkClick r:id="rId7"/>
              </a:rPr>
              <a:t>alan.michell@birmingham.gov.uk</a:t>
            </a:r>
            <a:r>
              <a:rPr lang="en-GB" sz="1100" dirty="0"/>
              <a:t> 				</a:t>
            </a:r>
            <a:r>
              <a:rPr lang="en-GB" altLang="en-US" sz="1100" dirty="0">
                <a:hlinkClick r:id="rId8"/>
              </a:rPr>
              <a:t>katharine.mann@birmingham.gov.uk</a:t>
            </a:r>
            <a:endParaRPr lang="en-GB" altLang="en-US" sz="1100" dirty="0"/>
          </a:p>
          <a:p>
            <a:pPr marL="0" indent="0">
              <a:buNone/>
            </a:pPr>
            <a:endParaRPr lang="en-GB" sz="1050" dirty="0"/>
          </a:p>
          <a:p>
            <a:pPr marL="0" indent="0">
              <a:buNone/>
            </a:pPr>
            <a:r>
              <a:rPr lang="en-GB" altLang="en-US" sz="1050" dirty="0"/>
              <a:t>	</a:t>
            </a:r>
          </a:p>
          <a:p>
            <a:pPr marL="0" indent="0">
              <a:buNone/>
            </a:pPr>
            <a:endParaRPr lang="en-GB" altLang="en-US" sz="1050" dirty="0"/>
          </a:p>
          <a:p>
            <a:pPr marL="0" indent="0">
              <a:buNone/>
            </a:pPr>
            <a:endParaRPr lang="en-GB" altLang="en-US" sz="1050" dirty="0"/>
          </a:p>
          <a:p>
            <a:pPr marL="0" indent="0">
              <a:buNone/>
            </a:pPr>
            <a:endParaRPr lang="en-GB" altLang="en-US" dirty="0"/>
          </a:p>
          <a:p>
            <a:pPr marL="0" indent="0">
              <a:buNone/>
            </a:pPr>
            <a:endParaRPr lang="en-GB" altLang="en-US" dirty="0"/>
          </a:p>
        </p:txBody>
      </p:sp>
      <p:sp>
        <p:nvSpPr>
          <p:cNvPr id="29700" name="Slide Number Placeholder 3">
            <a:extLst>
              <a:ext uri="{FF2B5EF4-FFF2-40B4-BE49-F238E27FC236}">
                <a16:creationId xmlns:a16="http://schemas.microsoft.com/office/drawing/2014/main" id="{F452E2BA-AD9F-4D3E-A0AE-935801980115}"/>
              </a:ext>
            </a:extLst>
          </p:cNvPr>
          <p:cNvSpPr>
            <a:spLocks noGrp="1" noChangeArrowheads="1"/>
          </p:cNvSpPr>
          <p:nvPr>
            <p:ph type="sldNum" sz="quarter" idx="10"/>
          </p:nvPr>
        </p:nvSpPr>
        <p:spPr bwMode="auto">
          <a:xfrm>
            <a:off x="409575" y="6448425"/>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b="1" kern="1200">
                <a:solidFill>
                  <a:srgbClr val="898989"/>
                </a:solidFill>
                <a:latin typeface="Arial Nova" panose="020B05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a:spcBef>
                <a:spcPct val="0"/>
              </a:spcBef>
              <a:buFontTx/>
              <a:buNone/>
              <a:defRPr/>
            </a:pPr>
            <a:r>
              <a:rPr lang="en-GB" altLang="en-US"/>
              <a:t>PAGE </a:t>
            </a:r>
            <a:fld id="{109E1AD1-3F93-40B3-8978-560D98BFB660}" type="slidenum">
              <a:rPr lang="en-GB" altLang="en-US" smtClean="0"/>
              <a:pPr>
                <a:spcBef>
                  <a:spcPct val="0"/>
                </a:spcBef>
                <a:buFontTx/>
                <a:buNone/>
                <a:defRPr/>
              </a:pPr>
              <a:t>15</a:t>
            </a:fld>
            <a:endParaRPr lang="en-GB" altLang="en-US" sz="75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0F2F-485D-482B-A05E-3402B3076361}"/>
              </a:ext>
            </a:extLst>
          </p:cNvPr>
          <p:cNvSpPr>
            <a:spLocks noGrp="1"/>
          </p:cNvSpPr>
          <p:nvPr>
            <p:ph type="title"/>
          </p:nvPr>
        </p:nvSpPr>
        <p:spPr/>
        <p:txBody>
          <a:bodyPr/>
          <a:lstStyle/>
          <a:p>
            <a:r>
              <a:rPr lang="en-GB" dirty="0"/>
              <a:t>Plan for today’s session</a:t>
            </a:r>
          </a:p>
        </p:txBody>
      </p:sp>
      <p:sp>
        <p:nvSpPr>
          <p:cNvPr id="3" name="Content Placeholder 2">
            <a:extLst>
              <a:ext uri="{FF2B5EF4-FFF2-40B4-BE49-F238E27FC236}">
                <a16:creationId xmlns:a16="http://schemas.microsoft.com/office/drawing/2014/main" id="{B90F8BEA-796D-4D78-B5C7-6F2E45368B1F}"/>
              </a:ext>
            </a:extLst>
          </p:cNvPr>
          <p:cNvSpPr>
            <a:spLocks noGrp="1"/>
          </p:cNvSpPr>
          <p:nvPr>
            <p:ph idx="1"/>
          </p:nvPr>
        </p:nvSpPr>
        <p:spPr>
          <a:xfrm>
            <a:off x="457200" y="951570"/>
            <a:ext cx="8229600" cy="3394040"/>
          </a:xfrm>
        </p:spPr>
        <p:txBody>
          <a:bodyPr>
            <a:normAutofit lnSpcReduction="10000"/>
          </a:bodyPr>
          <a:lstStyle/>
          <a:p>
            <a:r>
              <a:rPr lang="en-GB" dirty="0"/>
              <a:t>Housekeeping</a:t>
            </a:r>
          </a:p>
          <a:p>
            <a:r>
              <a:rPr lang="en-GB" dirty="0"/>
              <a:t>Children arriving from overseas (resettlement schemes, asylum and other routes)</a:t>
            </a:r>
          </a:p>
          <a:p>
            <a:r>
              <a:rPr lang="en-GB" dirty="0"/>
              <a:t>School admissions processes (in-year and transfer rounds) </a:t>
            </a:r>
          </a:p>
          <a:p>
            <a:r>
              <a:rPr lang="en-GB" dirty="0"/>
              <a:t>Admitting over PAN</a:t>
            </a:r>
          </a:p>
          <a:p>
            <a:r>
              <a:rPr lang="en-GB" dirty="0"/>
              <a:t>Supply and demand</a:t>
            </a:r>
          </a:p>
          <a:p>
            <a:r>
              <a:rPr lang="en-GB" dirty="0"/>
              <a:t>Available places</a:t>
            </a:r>
          </a:p>
          <a:p>
            <a:r>
              <a:rPr lang="en-GB" dirty="0"/>
              <a:t>Support available</a:t>
            </a:r>
          </a:p>
          <a:p>
            <a:r>
              <a:rPr lang="en-GB" dirty="0"/>
              <a:t>City of Sanctuary</a:t>
            </a:r>
          </a:p>
          <a:p>
            <a:r>
              <a:rPr lang="en-GB" dirty="0"/>
              <a:t>Contacts</a:t>
            </a:r>
          </a:p>
        </p:txBody>
      </p:sp>
      <p:sp>
        <p:nvSpPr>
          <p:cNvPr id="4" name="Slide Number Placeholder 3">
            <a:extLst>
              <a:ext uri="{FF2B5EF4-FFF2-40B4-BE49-F238E27FC236}">
                <a16:creationId xmlns:a16="http://schemas.microsoft.com/office/drawing/2014/main" id="{A0CE2C6B-1A9E-4E70-854C-75F3C767A89A}"/>
              </a:ext>
            </a:extLst>
          </p:cNvPr>
          <p:cNvSpPr>
            <a:spLocks noGrp="1"/>
          </p:cNvSpPr>
          <p:nvPr>
            <p:ph type="sldNum" sz="quarter" idx="4"/>
          </p:nvPr>
        </p:nvSpPr>
        <p:spPr/>
        <p:txBody>
          <a:bodyPr/>
          <a:lstStyle/>
          <a:p>
            <a:r>
              <a:rPr lang="en-GB"/>
              <a:t>PAGE </a:t>
            </a:r>
            <a:fld id="{45A89BE1-5792-4ACB-BF4C-7FAB88C6C5B7}" type="slidenum">
              <a:rPr lang="en-GB" smtClean="0"/>
              <a:pPr/>
              <a:t>2</a:t>
            </a:fld>
            <a:endParaRPr lang="en-GB"/>
          </a:p>
        </p:txBody>
      </p:sp>
    </p:spTree>
    <p:extLst>
      <p:ext uri="{BB962C8B-B14F-4D97-AF65-F5344CB8AC3E}">
        <p14:creationId xmlns:p14="http://schemas.microsoft.com/office/powerpoint/2010/main" val="31788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A60A-6AB2-486A-B5A4-B4325357E246}"/>
              </a:ext>
            </a:extLst>
          </p:cNvPr>
          <p:cNvSpPr>
            <a:spLocks noGrp="1"/>
          </p:cNvSpPr>
          <p:nvPr>
            <p:ph type="title"/>
          </p:nvPr>
        </p:nvSpPr>
        <p:spPr>
          <a:xfrm>
            <a:off x="457200" y="241488"/>
            <a:ext cx="8229600" cy="745592"/>
          </a:xfrm>
        </p:spPr>
        <p:txBody>
          <a:bodyPr/>
          <a:lstStyle/>
          <a:p>
            <a:r>
              <a:rPr lang="en-GB" dirty="0"/>
              <a:t>Housekeeping</a:t>
            </a:r>
          </a:p>
        </p:txBody>
      </p:sp>
      <p:sp>
        <p:nvSpPr>
          <p:cNvPr id="3" name="Content Placeholder 2">
            <a:extLst>
              <a:ext uri="{FF2B5EF4-FFF2-40B4-BE49-F238E27FC236}">
                <a16:creationId xmlns:a16="http://schemas.microsoft.com/office/drawing/2014/main" id="{CDF60AB1-02BB-4A24-B13D-C349C7D06D79}"/>
              </a:ext>
            </a:extLst>
          </p:cNvPr>
          <p:cNvSpPr>
            <a:spLocks noGrp="1"/>
          </p:cNvSpPr>
          <p:nvPr>
            <p:ph idx="1"/>
          </p:nvPr>
        </p:nvSpPr>
        <p:spPr/>
        <p:txBody>
          <a:bodyPr/>
          <a:lstStyle/>
          <a:p>
            <a:r>
              <a:rPr lang="en-GB" dirty="0"/>
              <a:t>This session is to provide an overview of processes for all schools, we will not be able to deal with individual cases</a:t>
            </a:r>
          </a:p>
          <a:p>
            <a:r>
              <a:rPr lang="en-GB" dirty="0"/>
              <a:t>Please feel free to have your camera on but keep your mic off unless you are speaking</a:t>
            </a:r>
          </a:p>
          <a:p>
            <a:r>
              <a:rPr lang="en-GB" dirty="0"/>
              <a:t>Comments/questions can be put into the chat or please feel free to raise your hand</a:t>
            </a:r>
          </a:p>
          <a:p>
            <a:r>
              <a:rPr lang="en-GB" dirty="0"/>
              <a:t>There will be time for questions/discussion at the end of the session</a:t>
            </a:r>
          </a:p>
          <a:p>
            <a:r>
              <a:rPr lang="en-GB" dirty="0"/>
              <a:t>The session will be recorded and the recording will be sent to all schools later this week with these slides.</a:t>
            </a:r>
          </a:p>
        </p:txBody>
      </p:sp>
      <p:sp>
        <p:nvSpPr>
          <p:cNvPr id="4" name="Slide Number Placeholder 3">
            <a:extLst>
              <a:ext uri="{FF2B5EF4-FFF2-40B4-BE49-F238E27FC236}">
                <a16:creationId xmlns:a16="http://schemas.microsoft.com/office/drawing/2014/main" id="{66F3C0A9-EC9E-4BEC-BC1F-FACA5925BFEB}"/>
              </a:ext>
            </a:extLst>
          </p:cNvPr>
          <p:cNvSpPr>
            <a:spLocks noGrp="1"/>
          </p:cNvSpPr>
          <p:nvPr>
            <p:ph type="sldNum" sz="quarter" idx="4"/>
          </p:nvPr>
        </p:nvSpPr>
        <p:spPr/>
        <p:txBody>
          <a:bodyPr/>
          <a:lstStyle/>
          <a:p>
            <a:r>
              <a:rPr lang="en-GB"/>
              <a:t>PAGE </a:t>
            </a:r>
            <a:fld id="{45A89BE1-5792-4ACB-BF4C-7FAB88C6C5B7}" type="slidenum">
              <a:rPr lang="en-GB" smtClean="0"/>
              <a:pPr/>
              <a:t>3</a:t>
            </a:fld>
            <a:endParaRPr lang="en-GB"/>
          </a:p>
        </p:txBody>
      </p:sp>
    </p:spTree>
    <p:extLst>
      <p:ext uri="{BB962C8B-B14F-4D97-AF65-F5344CB8AC3E}">
        <p14:creationId xmlns:p14="http://schemas.microsoft.com/office/powerpoint/2010/main" val="27214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1FDB-639E-494B-B644-A909DE7074AC}"/>
              </a:ext>
            </a:extLst>
          </p:cNvPr>
          <p:cNvSpPr>
            <a:spLocks noGrp="1"/>
          </p:cNvSpPr>
          <p:nvPr>
            <p:ph type="title"/>
          </p:nvPr>
        </p:nvSpPr>
        <p:spPr>
          <a:xfrm>
            <a:off x="377863" y="159216"/>
            <a:ext cx="8229600" cy="745592"/>
          </a:xfrm>
        </p:spPr>
        <p:txBody>
          <a:bodyPr>
            <a:normAutofit fontScale="90000"/>
          </a:bodyPr>
          <a:lstStyle/>
          <a:p>
            <a:r>
              <a:rPr lang="en-GB" dirty="0"/>
              <a:t>Children arriving in Birmingham from overseas:</a:t>
            </a:r>
            <a:br>
              <a:rPr lang="en-GB" dirty="0"/>
            </a:br>
            <a:r>
              <a:rPr lang="en-GB" dirty="0"/>
              <a:t>Resettlement schemes</a:t>
            </a:r>
          </a:p>
        </p:txBody>
      </p:sp>
      <p:sp>
        <p:nvSpPr>
          <p:cNvPr id="3" name="Content Placeholder 2">
            <a:extLst>
              <a:ext uri="{FF2B5EF4-FFF2-40B4-BE49-F238E27FC236}">
                <a16:creationId xmlns:a16="http://schemas.microsoft.com/office/drawing/2014/main" id="{2DB270A0-9E8B-46A9-84E2-A76FDDEF54DE}"/>
              </a:ext>
            </a:extLst>
          </p:cNvPr>
          <p:cNvSpPr>
            <a:spLocks noGrp="1"/>
          </p:cNvSpPr>
          <p:nvPr>
            <p:ph idx="1"/>
          </p:nvPr>
        </p:nvSpPr>
        <p:spPr>
          <a:xfrm>
            <a:off x="377863" y="1029095"/>
            <a:ext cx="8527002" cy="3394040"/>
          </a:xfrm>
        </p:spPr>
        <p:txBody>
          <a:bodyPr>
            <a:normAutofit fontScale="85000" lnSpcReduction="10000"/>
          </a:bodyPr>
          <a:lstStyle/>
          <a:p>
            <a:pPr defTabSz="685800"/>
            <a:r>
              <a:rPr lang="en-GB" sz="1900" dirty="0">
                <a:solidFill>
                  <a:srgbClr val="000000"/>
                </a:solidFill>
                <a:latin typeface="+mn-lt"/>
              </a:rPr>
              <a:t>Syrian Vulnerable Resettlement Scheme - SVPRS, came to a closure in 2021 and over 500 people have successfully built new lives in Birmingham through the programme which started in 2015.</a:t>
            </a:r>
          </a:p>
          <a:p>
            <a:pPr defTabSz="685800"/>
            <a:r>
              <a:rPr lang="en-GB" sz="1900" dirty="0">
                <a:solidFill>
                  <a:srgbClr val="000000"/>
                </a:solidFill>
                <a:latin typeface="+mn-lt"/>
              </a:rPr>
              <a:t>UK Resettlement Scheme – UKRS</a:t>
            </a:r>
          </a:p>
          <a:p>
            <a:pPr defTabSz="685800"/>
            <a:r>
              <a:rPr lang="en-GB" sz="1900" dirty="0">
                <a:solidFill>
                  <a:srgbClr val="000000"/>
                </a:solidFill>
                <a:latin typeface="+mn-lt"/>
              </a:rPr>
              <a:t>Afghan Relocations and Assistance Policy – ARAP, and the Afghan Citizen Resettlement Scheme - ACRS.  </a:t>
            </a:r>
          </a:p>
          <a:p>
            <a:pPr defTabSz="685800"/>
            <a:r>
              <a:rPr lang="en-GB" sz="1900" dirty="0">
                <a:solidFill>
                  <a:srgbClr val="000000"/>
                </a:solidFill>
                <a:latin typeface="+mn-lt"/>
              </a:rPr>
              <a:t>H</a:t>
            </a:r>
            <a:r>
              <a:rPr lang="en-GB" sz="1900" dirty="0">
                <a:solidFill>
                  <a:prstClr val="black"/>
                </a:solidFill>
                <a:latin typeface="+mn-lt"/>
              </a:rPr>
              <a:t>omes For Ukraine Sponsorship Scheme</a:t>
            </a:r>
          </a:p>
          <a:p>
            <a:pPr defTabSz="685800"/>
            <a:r>
              <a:rPr lang="en-GB" sz="1900" dirty="0">
                <a:solidFill>
                  <a:srgbClr val="000000"/>
                </a:solidFill>
                <a:latin typeface="+mn-lt"/>
              </a:rPr>
              <a:t>BCC commissions professional resettlement services for all of the above-  incudes support with applying for school placements. </a:t>
            </a:r>
          </a:p>
          <a:p>
            <a:pPr defTabSz="685800"/>
            <a:r>
              <a:rPr lang="en-GB" sz="1900" dirty="0">
                <a:solidFill>
                  <a:srgbClr val="000000"/>
                </a:solidFill>
                <a:latin typeface="+mn-lt"/>
              </a:rPr>
              <a:t>All the above schemes - have recourse to public funds and people, will generally, upon arrival apply for Universal Credit – giving rise to eligibility for FSM and pupil premium</a:t>
            </a:r>
          </a:p>
          <a:p>
            <a:pPr defTabSz="685800"/>
            <a:r>
              <a:rPr lang="en-GB" sz="1900" dirty="0">
                <a:solidFill>
                  <a:srgbClr val="000000"/>
                </a:solidFill>
              </a:rPr>
              <a:t>Schools are able to access additional funding for children arriving under resettlement schemes</a:t>
            </a:r>
          </a:p>
          <a:p>
            <a:pPr defTabSz="685800"/>
            <a:endParaRPr lang="en-GB" sz="1900" dirty="0">
              <a:solidFill>
                <a:srgbClr val="000000"/>
              </a:solidFill>
              <a:latin typeface="+mn-lt"/>
            </a:endParaRPr>
          </a:p>
          <a:p>
            <a:endParaRPr lang="en-GB" dirty="0"/>
          </a:p>
        </p:txBody>
      </p:sp>
      <p:sp>
        <p:nvSpPr>
          <p:cNvPr id="4" name="Slide Number Placeholder 3">
            <a:extLst>
              <a:ext uri="{FF2B5EF4-FFF2-40B4-BE49-F238E27FC236}">
                <a16:creationId xmlns:a16="http://schemas.microsoft.com/office/drawing/2014/main" id="{31D4D35F-9E35-4FF9-94F9-43CDC143F286}"/>
              </a:ext>
            </a:extLst>
          </p:cNvPr>
          <p:cNvSpPr>
            <a:spLocks noGrp="1"/>
          </p:cNvSpPr>
          <p:nvPr>
            <p:ph type="sldNum" sz="quarter" idx="4"/>
          </p:nvPr>
        </p:nvSpPr>
        <p:spPr/>
        <p:txBody>
          <a:bodyPr/>
          <a:lstStyle/>
          <a:p>
            <a:r>
              <a:rPr lang="en-GB"/>
              <a:t>PAGE </a:t>
            </a:r>
            <a:fld id="{45A89BE1-5792-4ACB-BF4C-7FAB88C6C5B7}" type="slidenum">
              <a:rPr lang="en-GB" smtClean="0"/>
              <a:pPr/>
              <a:t>4</a:t>
            </a:fld>
            <a:endParaRPr lang="en-GB"/>
          </a:p>
        </p:txBody>
      </p:sp>
    </p:spTree>
    <p:extLst>
      <p:ext uri="{BB962C8B-B14F-4D97-AF65-F5344CB8AC3E}">
        <p14:creationId xmlns:p14="http://schemas.microsoft.com/office/powerpoint/2010/main" val="38328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1FDB-639E-494B-B644-A909DE7074AC}"/>
              </a:ext>
            </a:extLst>
          </p:cNvPr>
          <p:cNvSpPr>
            <a:spLocks noGrp="1"/>
          </p:cNvSpPr>
          <p:nvPr>
            <p:ph type="title"/>
          </p:nvPr>
        </p:nvSpPr>
        <p:spPr>
          <a:xfrm>
            <a:off x="377863" y="129138"/>
            <a:ext cx="8229600" cy="745592"/>
          </a:xfrm>
        </p:spPr>
        <p:txBody>
          <a:bodyPr/>
          <a:lstStyle/>
          <a:p>
            <a:r>
              <a:rPr lang="en-GB" dirty="0"/>
              <a:t>Children arriving in Birmingham from overseas: Asylum</a:t>
            </a:r>
          </a:p>
        </p:txBody>
      </p:sp>
      <p:sp>
        <p:nvSpPr>
          <p:cNvPr id="3" name="Content Placeholder 2">
            <a:extLst>
              <a:ext uri="{FF2B5EF4-FFF2-40B4-BE49-F238E27FC236}">
                <a16:creationId xmlns:a16="http://schemas.microsoft.com/office/drawing/2014/main" id="{2DB270A0-9E8B-46A9-84E2-A76FDDEF54DE}"/>
              </a:ext>
            </a:extLst>
          </p:cNvPr>
          <p:cNvSpPr>
            <a:spLocks noGrp="1"/>
          </p:cNvSpPr>
          <p:nvPr>
            <p:ph idx="1"/>
          </p:nvPr>
        </p:nvSpPr>
        <p:spPr>
          <a:xfrm>
            <a:off x="377863" y="874730"/>
            <a:ext cx="8527002" cy="3394040"/>
          </a:xfrm>
        </p:spPr>
        <p:txBody>
          <a:bodyPr>
            <a:normAutofit fontScale="92500" lnSpcReduction="10000"/>
          </a:bodyPr>
          <a:lstStyle/>
          <a:p>
            <a:pPr defTabSz="685800"/>
            <a:r>
              <a:rPr lang="en-GB" sz="1800" dirty="0">
                <a:solidFill>
                  <a:srgbClr val="000000"/>
                </a:solidFill>
                <a:latin typeface="+mn-lt"/>
              </a:rPr>
              <a:t>The Home Office is responsible for dispersal, accommodation, and support needs of asylum seekers</a:t>
            </a:r>
          </a:p>
          <a:p>
            <a:pPr defTabSz="685800"/>
            <a:r>
              <a:rPr lang="en-GB" sz="1800" dirty="0">
                <a:solidFill>
                  <a:srgbClr val="000000"/>
                </a:solidFill>
              </a:rPr>
              <a:t>At any one time we could approx. 2000 people seeking asylum in Birmingham.</a:t>
            </a:r>
            <a:endParaRPr lang="en-GB" sz="1800" dirty="0">
              <a:solidFill>
                <a:srgbClr val="000000"/>
              </a:solidFill>
              <a:latin typeface="+mn-lt"/>
            </a:endParaRPr>
          </a:p>
          <a:p>
            <a:pPr defTabSz="685800"/>
            <a:r>
              <a:rPr lang="en-GB" sz="1800" dirty="0">
                <a:solidFill>
                  <a:srgbClr val="000000"/>
                </a:solidFill>
                <a:latin typeface="+mn-lt"/>
              </a:rPr>
              <a:t>Initial accommodation</a:t>
            </a:r>
          </a:p>
          <a:p>
            <a:pPr lvl="1" defTabSz="685800"/>
            <a:r>
              <a:rPr lang="en-GB" sz="1500" dirty="0">
                <a:solidFill>
                  <a:srgbClr val="000000"/>
                </a:solidFill>
                <a:latin typeface="+mn-lt"/>
              </a:rPr>
              <a:t>Several contingency hotels around the city.</a:t>
            </a:r>
          </a:p>
          <a:p>
            <a:pPr lvl="1" defTabSz="685800"/>
            <a:r>
              <a:rPr lang="en-GB" sz="1500" dirty="0">
                <a:solidFill>
                  <a:srgbClr val="000000"/>
                </a:solidFill>
                <a:latin typeface="+mn-lt"/>
              </a:rPr>
              <a:t>Children will need school places because they are often spending more than 3- 4 weeks </a:t>
            </a:r>
            <a:endParaRPr lang="en-GB" sz="1800" dirty="0">
              <a:solidFill>
                <a:srgbClr val="000000"/>
              </a:solidFill>
              <a:latin typeface="+mn-lt"/>
            </a:endParaRPr>
          </a:p>
          <a:p>
            <a:pPr defTabSz="685800"/>
            <a:r>
              <a:rPr lang="en-GB" sz="1800" dirty="0">
                <a:solidFill>
                  <a:srgbClr val="000000"/>
                </a:solidFill>
                <a:latin typeface="+mn-lt"/>
              </a:rPr>
              <a:t>Birmingham is also a major dispersal city for asylum seekers. Dispersed asylum seekers’ accommodation is more long term, and therefore these children need school places.</a:t>
            </a:r>
          </a:p>
          <a:p>
            <a:pPr defTabSz="685800"/>
            <a:r>
              <a:rPr lang="en-GB" sz="1800" dirty="0">
                <a:solidFill>
                  <a:srgbClr val="000000"/>
                </a:solidFill>
                <a:latin typeface="+mn-lt"/>
              </a:rPr>
              <a:t>Asylum Seekers who receive </a:t>
            </a:r>
            <a:r>
              <a:rPr lang="en-GB" sz="1800" dirty="0">
                <a:solidFill>
                  <a:prstClr val="black"/>
                </a:solidFill>
                <a:latin typeface="+mn-lt"/>
              </a:rPr>
              <a:t>support under </a:t>
            </a:r>
            <a:r>
              <a:rPr lang="en-GB" sz="1800" dirty="0">
                <a:solidFill>
                  <a:prstClr val="black"/>
                </a:solidFill>
                <a:latin typeface="+mn-lt"/>
                <a:hlinkClick r:id="rId3"/>
              </a:rPr>
              <a:t>Part VI of the Immigration and Asylum Act 1999 </a:t>
            </a:r>
            <a:r>
              <a:rPr lang="en-GB" sz="1800" dirty="0">
                <a:solidFill>
                  <a:srgbClr val="000000"/>
                </a:solidFill>
                <a:latin typeface="+mn-lt"/>
              </a:rPr>
              <a:t>are entitled to FSM. </a:t>
            </a:r>
          </a:p>
          <a:p>
            <a:pPr defTabSz="685800"/>
            <a:r>
              <a:rPr lang="en-GB" sz="1800" dirty="0">
                <a:solidFill>
                  <a:srgbClr val="000000"/>
                </a:solidFill>
                <a:latin typeface="+mn-lt"/>
              </a:rPr>
              <a:t>There is no additional funding for schools.</a:t>
            </a:r>
          </a:p>
          <a:p>
            <a:endParaRPr lang="en-GB" dirty="0"/>
          </a:p>
        </p:txBody>
      </p:sp>
      <p:sp>
        <p:nvSpPr>
          <p:cNvPr id="4" name="Slide Number Placeholder 3">
            <a:extLst>
              <a:ext uri="{FF2B5EF4-FFF2-40B4-BE49-F238E27FC236}">
                <a16:creationId xmlns:a16="http://schemas.microsoft.com/office/drawing/2014/main" id="{31D4D35F-9E35-4FF9-94F9-43CDC143F286}"/>
              </a:ext>
            </a:extLst>
          </p:cNvPr>
          <p:cNvSpPr>
            <a:spLocks noGrp="1"/>
          </p:cNvSpPr>
          <p:nvPr>
            <p:ph type="sldNum" sz="quarter" idx="4"/>
          </p:nvPr>
        </p:nvSpPr>
        <p:spPr/>
        <p:txBody>
          <a:bodyPr/>
          <a:lstStyle/>
          <a:p>
            <a:r>
              <a:rPr lang="en-GB"/>
              <a:t>PAGE </a:t>
            </a:r>
            <a:fld id="{45A89BE1-5792-4ACB-BF4C-7FAB88C6C5B7}" type="slidenum">
              <a:rPr lang="en-GB" smtClean="0"/>
              <a:pPr/>
              <a:t>5</a:t>
            </a:fld>
            <a:endParaRPr lang="en-GB"/>
          </a:p>
        </p:txBody>
      </p:sp>
    </p:spTree>
    <p:extLst>
      <p:ext uri="{BB962C8B-B14F-4D97-AF65-F5344CB8AC3E}">
        <p14:creationId xmlns:p14="http://schemas.microsoft.com/office/powerpoint/2010/main" val="22153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1FDB-639E-494B-B644-A909DE7074AC}"/>
              </a:ext>
            </a:extLst>
          </p:cNvPr>
          <p:cNvSpPr>
            <a:spLocks noGrp="1"/>
          </p:cNvSpPr>
          <p:nvPr>
            <p:ph type="title"/>
          </p:nvPr>
        </p:nvSpPr>
        <p:spPr>
          <a:xfrm>
            <a:off x="377863" y="129138"/>
            <a:ext cx="8229600" cy="745592"/>
          </a:xfrm>
        </p:spPr>
        <p:txBody>
          <a:bodyPr>
            <a:normAutofit fontScale="90000"/>
          </a:bodyPr>
          <a:lstStyle/>
          <a:p>
            <a:r>
              <a:rPr lang="en-GB" dirty="0"/>
              <a:t>Children arriving in Birmingham from overseas: Other routes</a:t>
            </a:r>
          </a:p>
        </p:txBody>
      </p:sp>
      <p:sp>
        <p:nvSpPr>
          <p:cNvPr id="3" name="Content Placeholder 2">
            <a:extLst>
              <a:ext uri="{FF2B5EF4-FFF2-40B4-BE49-F238E27FC236}">
                <a16:creationId xmlns:a16="http://schemas.microsoft.com/office/drawing/2014/main" id="{2DB270A0-9E8B-46A9-84E2-A76FDDEF54DE}"/>
              </a:ext>
            </a:extLst>
          </p:cNvPr>
          <p:cNvSpPr>
            <a:spLocks noGrp="1"/>
          </p:cNvSpPr>
          <p:nvPr>
            <p:ph idx="1"/>
          </p:nvPr>
        </p:nvSpPr>
        <p:spPr>
          <a:xfrm>
            <a:off x="377863" y="874730"/>
            <a:ext cx="8527002" cy="3394040"/>
          </a:xfrm>
        </p:spPr>
        <p:txBody>
          <a:bodyPr>
            <a:normAutofit fontScale="77500" lnSpcReduction="20000"/>
          </a:bodyPr>
          <a:lstStyle/>
          <a:p>
            <a:pPr defTabSz="685800"/>
            <a:r>
              <a:rPr lang="en-GB" sz="1900" dirty="0">
                <a:solidFill>
                  <a:prstClr val="black"/>
                </a:solidFill>
                <a:latin typeface="+mn-lt"/>
              </a:rPr>
              <a:t>Family reunion </a:t>
            </a:r>
          </a:p>
          <a:p>
            <a:pPr lvl="1" defTabSz="685800"/>
            <a:r>
              <a:rPr lang="en-GB" sz="1900" dirty="0">
                <a:solidFill>
                  <a:prstClr val="black"/>
                </a:solidFill>
                <a:latin typeface="+mn-lt"/>
              </a:rPr>
              <a:t>People who go through the asylum system and get refugee status are entitled to bring their children to the UK. </a:t>
            </a:r>
          </a:p>
          <a:p>
            <a:pPr defTabSz="685800"/>
            <a:r>
              <a:rPr lang="en-GB" sz="1900" dirty="0">
                <a:solidFill>
                  <a:prstClr val="black"/>
                </a:solidFill>
                <a:latin typeface="+mn-lt"/>
              </a:rPr>
              <a:t>Ukraine family visa scheme </a:t>
            </a:r>
          </a:p>
          <a:p>
            <a:pPr lvl="1" defTabSz="685800"/>
            <a:r>
              <a:rPr lang="en-GB" sz="1900" dirty="0">
                <a:solidFill>
                  <a:prstClr val="black"/>
                </a:solidFill>
                <a:latin typeface="+mn-lt"/>
              </a:rPr>
              <a:t>running parallel with the Ukraine sponsorship scheme</a:t>
            </a:r>
          </a:p>
          <a:p>
            <a:pPr defTabSz="685800"/>
            <a:r>
              <a:rPr lang="en-GB" sz="1900" dirty="0">
                <a:solidFill>
                  <a:prstClr val="black"/>
                </a:solidFill>
                <a:latin typeface="+mn-lt"/>
              </a:rPr>
              <a:t>Visa system </a:t>
            </a:r>
          </a:p>
          <a:p>
            <a:pPr lvl="1" defTabSz="685800"/>
            <a:r>
              <a:rPr lang="en-GB" sz="1900" dirty="0">
                <a:solidFill>
                  <a:prstClr val="black"/>
                </a:solidFill>
                <a:latin typeface="+mn-lt"/>
              </a:rPr>
              <a:t>People who relocate to the UK on different types of visas can bring their children, e.g. the </a:t>
            </a:r>
            <a:r>
              <a:rPr lang="en-GB" sz="1900" dirty="0">
                <a:solidFill>
                  <a:srgbClr val="0B0C0C"/>
                </a:solidFill>
                <a:latin typeface="+mn-lt"/>
                <a:hlinkClick r:id="rId3"/>
              </a:rPr>
              <a:t>Skilled Worker visa</a:t>
            </a:r>
            <a:endParaRPr lang="en-GB" sz="1900" dirty="0">
              <a:solidFill>
                <a:prstClr val="black"/>
              </a:solidFill>
              <a:latin typeface="+mn-lt"/>
            </a:endParaRPr>
          </a:p>
          <a:p>
            <a:pPr defTabSz="685800"/>
            <a:r>
              <a:rPr lang="en-GB" sz="1900" dirty="0">
                <a:solidFill>
                  <a:prstClr val="black"/>
                </a:solidFill>
                <a:latin typeface="+mn-lt"/>
              </a:rPr>
              <a:t>No Recourse to Public Funds </a:t>
            </a:r>
          </a:p>
          <a:p>
            <a:pPr lvl="1" defTabSz="685800"/>
            <a:r>
              <a:rPr lang="en-GB" sz="1900" dirty="0">
                <a:solidFill>
                  <a:prstClr val="black"/>
                </a:solidFill>
                <a:latin typeface="+mn-lt"/>
              </a:rPr>
              <a:t>Children with parents that may have irregular immigration status/undocumented/visa overstayers/refused asylum seekers, or who are ‘subject to immigration control 'can be a condition of  visa, often temporary leave to remain i.e. British Hong Kong visa holders.</a:t>
            </a:r>
          </a:p>
          <a:p>
            <a:pPr lvl="1" defTabSz="685800"/>
            <a:r>
              <a:rPr lang="en-GB" sz="1900" dirty="0">
                <a:solidFill>
                  <a:prstClr val="black"/>
                </a:solidFill>
                <a:latin typeface="+mn-lt"/>
                <a:hlinkClick r:id="rId4"/>
              </a:rPr>
              <a:t>The government has extended FSM to include children who are from some families with NRPF if on eligible low income</a:t>
            </a:r>
            <a:endParaRPr lang="en-GB" sz="1900" dirty="0">
              <a:solidFill>
                <a:prstClr val="black"/>
              </a:solidFill>
              <a:latin typeface="+mn-lt"/>
            </a:endParaRPr>
          </a:p>
          <a:p>
            <a:pPr defTabSz="685800"/>
            <a:r>
              <a:rPr lang="en-GB" sz="1900" dirty="0">
                <a:solidFill>
                  <a:srgbClr val="000000"/>
                </a:solidFill>
              </a:rPr>
              <a:t>No additional funding for schools.</a:t>
            </a:r>
            <a:endParaRPr lang="en-GB" sz="1900" dirty="0"/>
          </a:p>
        </p:txBody>
      </p:sp>
      <p:sp>
        <p:nvSpPr>
          <p:cNvPr id="4" name="Slide Number Placeholder 3">
            <a:extLst>
              <a:ext uri="{FF2B5EF4-FFF2-40B4-BE49-F238E27FC236}">
                <a16:creationId xmlns:a16="http://schemas.microsoft.com/office/drawing/2014/main" id="{31D4D35F-9E35-4FF9-94F9-43CDC143F286}"/>
              </a:ext>
            </a:extLst>
          </p:cNvPr>
          <p:cNvSpPr>
            <a:spLocks noGrp="1"/>
          </p:cNvSpPr>
          <p:nvPr>
            <p:ph type="sldNum" sz="quarter" idx="4"/>
          </p:nvPr>
        </p:nvSpPr>
        <p:spPr/>
        <p:txBody>
          <a:bodyPr/>
          <a:lstStyle/>
          <a:p>
            <a:r>
              <a:rPr lang="en-GB"/>
              <a:t>PAGE </a:t>
            </a:r>
            <a:fld id="{45A89BE1-5792-4ACB-BF4C-7FAB88C6C5B7}" type="slidenum">
              <a:rPr lang="en-GB" smtClean="0"/>
              <a:pPr/>
              <a:t>6</a:t>
            </a:fld>
            <a:endParaRPr lang="en-GB"/>
          </a:p>
        </p:txBody>
      </p:sp>
    </p:spTree>
    <p:extLst>
      <p:ext uri="{BB962C8B-B14F-4D97-AF65-F5344CB8AC3E}">
        <p14:creationId xmlns:p14="http://schemas.microsoft.com/office/powerpoint/2010/main" val="163955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2B9482-027E-45E7-90A7-EED82FBDADA0}"/>
              </a:ext>
            </a:extLst>
          </p:cNvPr>
          <p:cNvSpPr>
            <a:spLocks noGrp="1"/>
          </p:cNvSpPr>
          <p:nvPr>
            <p:ph type="title"/>
          </p:nvPr>
        </p:nvSpPr>
        <p:spPr>
          <a:xfrm>
            <a:off x="409575" y="91308"/>
            <a:ext cx="8229600" cy="745592"/>
          </a:xfrm>
        </p:spPr>
        <p:txBody>
          <a:bodyPr/>
          <a:lstStyle/>
          <a:p>
            <a:r>
              <a:rPr lang="en-GB" altLang="en-US" dirty="0"/>
              <a:t>In-Year admissions</a:t>
            </a:r>
          </a:p>
        </p:txBody>
      </p:sp>
      <p:sp>
        <p:nvSpPr>
          <p:cNvPr id="2" name="Content Placeholder 1">
            <a:extLst>
              <a:ext uri="{FF2B5EF4-FFF2-40B4-BE49-F238E27FC236}">
                <a16:creationId xmlns:a16="http://schemas.microsoft.com/office/drawing/2014/main" id="{1D35845E-7252-4250-8E72-E58A241536D8}"/>
              </a:ext>
            </a:extLst>
          </p:cNvPr>
          <p:cNvSpPr>
            <a:spLocks noGrp="1"/>
          </p:cNvSpPr>
          <p:nvPr>
            <p:ph idx="1"/>
          </p:nvPr>
        </p:nvSpPr>
        <p:spPr>
          <a:xfrm>
            <a:off x="409575" y="836900"/>
            <a:ext cx="8467841" cy="3132348"/>
          </a:xfrm>
        </p:spPr>
        <p:txBody>
          <a:bodyPr>
            <a:noAutofit/>
          </a:bodyPr>
          <a:lstStyle/>
          <a:p>
            <a:pPr algn="just"/>
            <a:r>
              <a:rPr lang="en-GB" sz="1500" dirty="0"/>
              <a:t>As confirmed by the DfE, the normal school admissions processes apply for children from overseas, including Ukraine</a:t>
            </a:r>
          </a:p>
          <a:p>
            <a:pPr algn="just"/>
            <a:r>
              <a:rPr lang="en-GB" sz="1500" dirty="0"/>
              <a:t>In-year applications must be submitted directly to schools and processed in line with the usual in-year process</a:t>
            </a:r>
          </a:p>
          <a:p>
            <a:pPr algn="just"/>
            <a:r>
              <a:rPr lang="en-GB" sz="1500" dirty="0"/>
              <a:t>Schools cannot refuse to accept an application on the basis that they are full</a:t>
            </a:r>
          </a:p>
          <a:p>
            <a:pPr algn="just"/>
            <a:r>
              <a:rPr lang="en-GB" sz="1500" dirty="0"/>
              <a:t>In-Year applications may be submitted before a family moves to the UK</a:t>
            </a:r>
          </a:p>
          <a:p>
            <a:pPr algn="just"/>
            <a:r>
              <a:rPr lang="en-GB" sz="1500" dirty="0"/>
              <a:t>Host families may submit an in-year application on behalf of a refugee family using their own home address</a:t>
            </a:r>
          </a:p>
          <a:p>
            <a:pPr algn="just"/>
            <a:r>
              <a:rPr lang="en-GB" sz="1500" dirty="0"/>
              <a:t>All applications must be processed in accordance with the determined admission arrangements for the school</a:t>
            </a:r>
          </a:p>
          <a:p>
            <a:pPr algn="just"/>
            <a:r>
              <a:rPr lang="en-GB" sz="1500" dirty="0"/>
              <a:t>This includes the application of the school’s oversubscription criteria in respect of waiting lists</a:t>
            </a:r>
          </a:p>
          <a:p>
            <a:pPr algn="just"/>
            <a:r>
              <a:rPr lang="en-GB" sz="1500" dirty="0"/>
              <a:t>Schools should respond to the applicant in writing within 10 school days and must respond within a maximum of 15 school days</a:t>
            </a:r>
          </a:p>
        </p:txBody>
      </p:sp>
      <p:sp>
        <p:nvSpPr>
          <p:cNvPr id="23555" name="Slide Number Placeholder 3">
            <a:extLst>
              <a:ext uri="{FF2B5EF4-FFF2-40B4-BE49-F238E27FC236}">
                <a16:creationId xmlns:a16="http://schemas.microsoft.com/office/drawing/2014/main" id="{C777EA12-D783-4119-8BE6-A624D31B442C}"/>
              </a:ext>
            </a:extLst>
          </p:cNvPr>
          <p:cNvSpPr>
            <a:spLocks noGrp="1" noChangeArrowheads="1"/>
          </p:cNvSpPr>
          <p:nvPr>
            <p:ph type="sldNum" sz="quarter" idx="10"/>
          </p:nvPr>
        </p:nvSpPr>
        <p:spPr bwMode="auto">
          <a:xfrm>
            <a:off x="409575" y="6448425"/>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b="1" kern="1200">
                <a:solidFill>
                  <a:srgbClr val="898989"/>
                </a:solidFill>
                <a:latin typeface="Arial Nova" panose="020B05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a:spcBef>
                <a:spcPct val="0"/>
              </a:spcBef>
              <a:buFontTx/>
              <a:buNone/>
              <a:defRPr/>
            </a:pPr>
            <a:r>
              <a:rPr lang="en-GB" altLang="en-US"/>
              <a:t>PAGE </a:t>
            </a:r>
            <a:fld id="{109E1AD1-3F93-40B3-8978-560D98BFB660}" type="slidenum">
              <a:rPr lang="en-GB" altLang="en-US" smtClean="0"/>
              <a:pPr>
                <a:spcBef>
                  <a:spcPct val="0"/>
                </a:spcBef>
                <a:buFontTx/>
                <a:buNone/>
                <a:defRPr/>
              </a:pPr>
              <a:t>7</a:t>
            </a:fld>
            <a:endParaRPr lang="en-GB" altLang="en-US" sz="75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2B9482-027E-45E7-90A7-EED82FBDADA0}"/>
              </a:ext>
            </a:extLst>
          </p:cNvPr>
          <p:cNvSpPr>
            <a:spLocks noGrp="1"/>
          </p:cNvSpPr>
          <p:nvPr>
            <p:ph type="title"/>
          </p:nvPr>
        </p:nvSpPr>
        <p:spPr>
          <a:xfrm>
            <a:off x="409575" y="170467"/>
            <a:ext cx="8229600" cy="745592"/>
          </a:xfrm>
        </p:spPr>
        <p:txBody>
          <a:bodyPr/>
          <a:lstStyle/>
          <a:p>
            <a:r>
              <a:rPr lang="en-GB" altLang="en-US" dirty="0"/>
              <a:t>In-Year admissions</a:t>
            </a:r>
          </a:p>
        </p:txBody>
      </p:sp>
      <p:sp>
        <p:nvSpPr>
          <p:cNvPr id="2" name="Content Placeholder 1">
            <a:extLst>
              <a:ext uri="{FF2B5EF4-FFF2-40B4-BE49-F238E27FC236}">
                <a16:creationId xmlns:a16="http://schemas.microsoft.com/office/drawing/2014/main" id="{1D35845E-7252-4250-8E72-E58A241536D8}"/>
              </a:ext>
            </a:extLst>
          </p:cNvPr>
          <p:cNvSpPr>
            <a:spLocks noGrp="1"/>
          </p:cNvSpPr>
          <p:nvPr>
            <p:ph idx="1"/>
          </p:nvPr>
        </p:nvSpPr>
        <p:spPr>
          <a:xfrm>
            <a:off x="409575" y="1005576"/>
            <a:ext cx="8467841" cy="3132348"/>
          </a:xfrm>
        </p:spPr>
        <p:txBody>
          <a:bodyPr>
            <a:noAutofit/>
          </a:bodyPr>
          <a:lstStyle/>
          <a:p>
            <a:pPr algn="just"/>
            <a:r>
              <a:rPr lang="en-GB" sz="1600" dirty="0"/>
              <a:t>Where it is not possible to offer the applicant’s child a place, they must be added to the waiting list in admission criteria order and offered the right of appeal</a:t>
            </a:r>
          </a:p>
          <a:p>
            <a:pPr algn="just"/>
            <a:r>
              <a:rPr lang="en-GB" sz="1600" dirty="0"/>
              <a:t>School appeals are heard by panels of volunteers who are required to be independent of the relevant school and of the local authority</a:t>
            </a:r>
          </a:p>
          <a:p>
            <a:pPr algn="just"/>
            <a:r>
              <a:rPr lang="en-GB" sz="1600" dirty="0"/>
              <a:t>When schools refuse an application for a refugee or asylum seeker they are asked to make an immediate Fair Access referral to the Fair Access Team</a:t>
            </a:r>
          </a:p>
          <a:p>
            <a:pPr algn="just"/>
            <a:r>
              <a:rPr lang="en-GB" sz="1600" dirty="0"/>
              <a:t>Children who are unable to obtain a place promptly through the usual in-year admissions process will be placed by the local authority</a:t>
            </a:r>
          </a:p>
          <a:p>
            <a:pPr algn="just"/>
            <a:r>
              <a:rPr lang="en-GB" sz="1600" dirty="0"/>
              <a:t>Schools can claim a Fair Access Credit for the admission of refugees and asylum seekers.</a:t>
            </a:r>
          </a:p>
        </p:txBody>
      </p:sp>
      <p:sp>
        <p:nvSpPr>
          <p:cNvPr id="23555" name="Slide Number Placeholder 3">
            <a:extLst>
              <a:ext uri="{FF2B5EF4-FFF2-40B4-BE49-F238E27FC236}">
                <a16:creationId xmlns:a16="http://schemas.microsoft.com/office/drawing/2014/main" id="{C777EA12-D783-4119-8BE6-A624D31B442C}"/>
              </a:ext>
            </a:extLst>
          </p:cNvPr>
          <p:cNvSpPr>
            <a:spLocks noGrp="1" noChangeArrowheads="1"/>
          </p:cNvSpPr>
          <p:nvPr>
            <p:ph type="sldNum" sz="quarter" idx="10"/>
          </p:nvPr>
        </p:nvSpPr>
        <p:spPr bwMode="auto">
          <a:xfrm>
            <a:off x="409575" y="6448425"/>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b="1" kern="1200">
                <a:solidFill>
                  <a:srgbClr val="898989"/>
                </a:solidFill>
                <a:latin typeface="Arial Nova" panose="020B05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a:spcBef>
                <a:spcPct val="0"/>
              </a:spcBef>
              <a:buFontTx/>
              <a:buNone/>
              <a:defRPr/>
            </a:pPr>
            <a:r>
              <a:rPr lang="en-GB" altLang="en-US"/>
              <a:t>PAGE </a:t>
            </a:r>
            <a:fld id="{109E1AD1-3F93-40B3-8978-560D98BFB660}" type="slidenum">
              <a:rPr lang="en-GB" altLang="en-US" smtClean="0"/>
              <a:pPr>
                <a:spcBef>
                  <a:spcPct val="0"/>
                </a:spcBef>
                <a:buFontTx/>
                <a:buNone/>
                <a:defRPr/>
              </a:pPr>
              <a:t>8</a:t>
            </a:fld>
            <a:endParaRPr lang="en-GB" altLang="en-US" sz="750">
              <a:solidFill>
                <a:srgbClr val="898989"/>
              </a:solidFill>
            </a:endParaRPr>
          </a:p>
        </p:txBody>
      </p:sp>
    </p:spTree>
    <p:extLst>
      <p:ext uri="{BB962C8B-B14F-4D97-AF65-F5344CB8AC3E}">
        <p14:creationId xmlns:p14="http://schemas.microsoft.com/office/powerpoint/2010/main" val="12840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76AD-94C0-467C-84E4-C9050C25DA13}"/>
              </a:ext>
            </a:extLst>
          </p:cNvPr>
          <p:cNvSpPr>
            <a:spLocks noGrp="1"/>
          </p:cNvSpPr>
          <p:nvPr>
            <p:ph type="title"/>
          </p:nvPr>
        </p:nvSpPr>
        <p:spPr/>
        <p:txBody>
          <a:bodyPr/>
          <a:lstStyle/>
          <a:p>
            <a:r>
              <a:rPr lang="en-GB" dirty="0"/>
              <a:t>Transfer round admissions</a:t>
            </a:r>
          </a:p>
        </p:txBody>
      </p:sp>
      <p:sp>
        <p:nvSpPr>
          <p:cNvPr id="3" name="Content Placeholder 2">
            <a:extLst>
              <a:ext uri="{FF2B5EF4-FFF2-40B4-BE49-F238E27FC236}">
                <a16:creationId xmlns:a16="http://schemas.microsoft.com/office/drawing/2014/main" id="{E198E896-85C8-44B4-A8F5-6C50CBBA3F8C}"/>
              </a:ext>
            </a:extLst>
          </p:cNvPr>
          <p:cNvSpPr>
            <a:spLocks noGrp="1"/>
          </p:cNvSpPr>
          <p:nvPr>
            <p:ph idx="1"/>
          </p:nvPr>
        </p:nvSpPr>
        <p:spPr>
          <a:xfrm>
            <a:off x="457200" y="1059582"/>
            <a:ext cx="8509247" cy="3394040"/>
          </a:xfrm>
        </p:spPr>
        <p:txBody>
          <a:bodyPr/>
          <a:lstStyle/>
          <a:p>
            <a:pPr marL="0" indent="0">
              <a:buNone/>
            </a:pPr>
            <a:r>
              <a:rPr lang="en-GB" dirty="0"/>
              <a:t>Parents/carers of children who are in Birmingham/due to arrive in Birmingham and are </a:t>
            </a:r>
          </a:p>
          <a:p>
            <a:pPr marL="0" indent="0">
              <a:buNone/>
            </a:pPr>
            <a:endParaRPr lang="en-GB" dirty="0"/>
          </a:p>
          <a:p>
            <a:pPr lvl="1"/>
            <a:r>
              <a:rPr lang="en-GB" sz="2000" dirty="0">
                <a:latin typeface="Arial Nova" pitchFamily="34" charset="0"/>
                <a:cs typeface="+mn-cs"/>
              </a:rPr>
              <a:t>due to transfer to secondary school (Year 7) in September 2022 or</a:t>
            </a:r>
          </a:p>
          <a:p>
            <a:pPr lvl="1"/>
            <a:r>
              <a:rPr lang="en-GB" sz="2000" dirty="0">
                <a:latin typeface="Arial Nova" pitchFamily="34" charset="0"/>
                <a:cs typeface="+mn-cs"/>
              </a:rPr>
              <a:t>due to start primary school (Reception) in September 2022 </a:t>
            </a:r>
          </a:p>
          <a:p>
            <a:pPr marL="389626" lvl="1" indent="0">
              <a:buNone/>
            </a:pPr>
            <a:endParaRPr lang="en-GB" dirty="0"/>
          </a:p>
          <a:p>
            <a:pPr marL="0" indent="0">
              <a:buNone/>
            </a:pPr>
            <a:r>
              <a:rPr lang="en-GB" dirty="0"/>
              <a:t>must submit a late application online through the BCC website at </a:t>
            </a:r>
            <a:r>
              <a:rPr lang="en-GB" dirty="0">
                <a:hlinkClick r:id="rId3"/>
              </a:rPr>
              <a:t>www.birmingham.gov.uk/schooladmissions</a:t>
            </a:r>
            <a:r>
              <a:rPr lang="en-GB" dirty="0"/>
              <a:t> </a:t>
            </a:r>
          </a:p>
        </p:txBody>
      </p:sp>
      <p:sp>
        <p:nvSpPr>
          <p:cNvPr id="4" name="Slide Number Placeholder 3">
            <a:extLst>
              <a:ext uri="{FF2B5EF4-FFF2-40B4-BE49-F238E27FC236}">
                <a16:creationId xmlns:a16="http://schemas.microsoft.com/office/drawing/2014/main" id="{7BE82193-0590-4BA2-87EC-31AB9220FBAF}"/>
              </a:ext>
            </a:extLst>
          </p:cNvPr>
          <p:cNvSpPr>
            <a:spLocks noGrp="1"/>
          </p:cNvSpPr>
          <p:nvPr>
            <p:ph type="sldNum" sz="quarter" idx="4"/>
          </p:nvPr>
        </p:nvSpPr>
        <p:spPr/>
        <p:txBody>
          <a:bodyPr/>
          <a:lstStyle/>
          <a:p>
            <a:r>
              <a:rPr lang="en-GB"/>
              <a:t>PAGE </a:t>
            </a:r>
            <a:fld id="{45A89BE1-5792-4ACB-BF4C-7FAB88C6C5B7}" type="slidenum">
              <a:rPr lang="en-GB" smtClean="0"/>
              <a:pPr/>
              <a:t>9</a:t>
            </a:fld>
            <a:endParaRPr lang="en-GB"/>
          </a:p>
        </p:txBody>
      </p:sp>
    </p:spTree>
    <p:extLst>
      <p:ext uri="{BB962C8B-B14F-4D97-AF65-F5344CB8AC3E}">
        <p14:creationId xmlns:p14="http://schemas.microsoft.com/office/powerpoint/2010/main" val="325842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0fab280f-d596-4400-aab1-38102fa79c55"/>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7F6FD7A56B5B4AA9DD5464ED67E63B" ma:contentTypeVersion="14" ma:contentTypeDescription="Create a new document." ma:contentTypeScope="" ma:versionID="06e128739e178080e81bd2a9a7194d21">
  <xsd:schema xmlns:xsd="http://www.w3.org/2001/XMLSchema" xmlns:xs="http://www.w3.org/2001/XMLSchema" xmlns:p="http://schemas.microsoft.com/office/2006/metadata/properties" xmlns:ns3="767eaa8f-00f2-40e9-bdd3-015cf1c65ce8" xmlns:ns4="c290f356-ef71-44bb-8da2-110e51d629fb" targetNamespace="http://schemas.microsoft.com/office/2006/metadata/properties" ma:root="true" ma:fieldsID="a1eef4199afbf49eec72f0c44ef03f65" ns3:_="" ns4:_="">
    <xsd:import namespace="767eaa8f-00f2-40e9-bdd3-015cf1c65ce8"/>
    <xsd:import namespace="c290f356-ef71-44bb-8da2-110e51d629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eaa8f-00f2-40e9-bdd3-015cf1c65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90f356-ef71-44bb-8da2-110e51d629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9B5E7A24-10AB-415A-8188-6E9B30868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eaa8f-00f2-40e9-bdd3-015cf1c65ce8"/>
    <ds:schemaRef ds:uri="c290f356-ef71-44bb-8da2-110e51d629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03D2-F375-46B2-A89A-B3E83DF0526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1978</TotalTime>
  <Words>2005</Words>
  <Application>Microsoft Office PowerPoint</Application>
  <PresentationFormat>On-screen Show (16:9)</PresentationFormat>
  <Paragraphs>333</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Nova</vt:lpstr>
      <vt:lpstr>Arial Nova Light</vt:lpstr>
      <vt:lpstr>Calibri</vt:lpstr>
      <vt:lpstr>Wingdings</vt:lpstr>
      <vt:lpstr>Birmingham_City_Council___corp_template_updated_Jan_2018 16x9</vt:lpstr>
      <vt:lpstr>School Admissions for Pupils from Overseas, including Ukraine</vt:lpstr>
      <vt:lpstr>Plan for today’s session</vt:lpstr>
      <vt:lpstr>Housekeeping</vt:lpstr>
      <vt:lpstr>Children arriving in Birmingham from overseas: Resettlement schemes</vt:lpstr>
      <vt:lpstr>Children arriving in Birmingham from overseas: Asylum</vt:lpstr>
      <vt:lpstr>Children arriving in Birmingham from overseas: Other routes</vt:lpstr>
      <vt:lpstr>In-Year admissions</vt:lpstr>
      <vt:lpstr>In-Year admissions</vt:lpstr>
      <vt:lpstr>Transfer round admissions</vt:lpstr>
      <vt:lpstr>Admitting over PAN</vt:lpstr>
      <vt:lpstr> Supply and demand </vt:lpstr>
      <vt:lpstr>Available places across Birmingham (Jan-2022)</vt:lpstr>
      <vt:lpstr>Support for Refugees and Asylum Seekers</vt:lpstr>
      <vt:lpstr>City of Sanctuary</vt:lpstr>
      <vt:lpstr>Useful Contacts</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Vikki Rainbow</cp:lastModifiedBy>
  <cp:revision>14</cp:revision>
  <dcterms:created xsi:type="dcterms:W3CDTF">2021-03-24T14:08:26Z</dcterms:created>
  <dcterms:modified xsi:type="dcterms:W3CDTF">2022-05-23T15:51:34Z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0x010100CA7F6FD7A56B5B4AA9DD5464ED67E63B</vt:lpwstr>
  </property>
  <property fmtid="{D5CDD505-2E9C-101B-9397-08002B2CF9AE}" pid="3" name="CloudStatistics_StoryID">
    <vt:lpwstr>704061a4-4bce-4e4e-b312-2fd27e5ffc60</vt:lpwstr>
  </property>
</Properties>
</file>