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3"/>
  </p:notesMasterIdLst>
  <p:sldIdLst>
    <p:sldId id="292" r:id="rId5"/>
    <p:sldId id="285" r:id="rId6"/>
    <p:sldId id="286" r:id="rId7"/>
    <p:sldId id="2145706660" r:id="rId8"/>
    <p:sldId id="2145706662" r:id="rId9"/>
    <p:sldId id="301" r:id="rId10"/>
    <p:sldId id="269" r:id="rId11"/>
    <p:sldId id="265" r:id="rId12"/>
    <p:sldId id="2145706661" r:id="rId13"/>
    <p:sldId id="273" r:id="rId14"/>
    <p:sldId id="298" r:id="rId15"/>
    <p:sldId id="272" r:id="rId16"/>
    <p:sldId id="297" r:id="rId17"/>
    <p:sldId id="266" r:id="rId18"/>
    <p:sldId id="294" r:id="rId19"/>
    <p:sldId id="293" r:id="rId20"/>
    <p:sldId id="485"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rahim Subdurally" initials="IS" lastIdx="4" clrIdx="0">
    <p:extLst>
      <p:ext uri="{19B8F6BF-5375-455C-9EA6-DF929625EA0E}">
        <p15:presenceInfo xmlns:p15="http://schemas.microsoft.com/office/powerpoint/2012/main" userId="S::Ibrahim.Subdurally@birmingham.gov.uk::024af4f3-a77a-451b-9470-68868d92d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13064-8680-4039-9CF3-887827F0DD50}" v="1326" dt="2022-01-06T14:13:40.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2" Type="http://schemas.openxmlformats.org/officeDocument/2006/relationships/hyperlink" Target="mailto:Contacttracing@birmingham.gov.uk" TargetMode="External"/><Relationship Id="rId1" Type="http://schemas.openxmlformats.org/officeDocument/2006/relationships/hyperlink" Target="https://www.birmingham.gov.uk/downloads/download/3527/public_health_flowchart_for_school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Contacttracing@birmingham.gov.uk" TargetMode="External"/><Relationship Id="rId1" Type="http://schemas.openxmlformats.org/officeDocument/2006/relationships/hyperlink" Target="https://www.birmingham.gov.uk/downloads/download/3527/public_health_flowchart_for_school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88700-DD14-4334-B5A0-9A907258B1E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3FE117E5-ABCB-43C7-A715-0B3546C66504}">
      <dgm:prSet phldrT="[Text]" custT="1"/>
      <dgm:spPr/>
      <dgm:t>
        <a:bodyPr/>
        <a:lstStyle/>
        <a:p>
          <a:r>
            <a:rPr lang="en-GB" sz="4000" dirty="0">
              <a:latin typeface="+mj-lt"/>
            </a:rPr>
            <a:t>Do</a:t>
          </a:r>
        </a:p>
      </dgm:t>
    </dgm:pt>
    <dgm:pt modelId="{85FB6BDF-1862-4E7D-9D84-78C79A086FBD}" type="parTrans" cxnId="{7A7CBB06-8094-4848-8DD2-94A969B6F745}">
      <dgm:prSet/>
      <dgm:spPr/>
      <dgm:t>
        <a:bodyPr/>
        <a:lstStyle/>
        <a:p>
          <a:endParaRPr lang="en-GB"/>
        </a:p>
      </dgm:t>
    </dgm:pt>
    <dgm:pt modelId="{8D76CF0F-6A9C-4C30-A9F1-59C311D94C45}" type="sibTrans" cxnId="{7A7CBB06-8094-4848-8DD2-94A969B6F745}">
      <dgm:prSet/>
      <dgm:spPr/>
      <dgm:t>
        <a:bodyPr/>
        <a:lstStyle/>
        <a:p>
          <a:endParaRPr lang="en-GB"/>
        </a:p>
      </dgm:t>
    </dgm:pt>
    <dgm:pt modelId="{EC7C97F7-E185-4355-8A81-F399DB8FF296}">
      <dgm:prSet phldrT="[Text]" custT="1"/>
      <dgm:spPr/>
      <dgm:t>
        <a:bodyPr/>
        <a:lstStyle/>
        <a:p>
          <a:r>
            <a:rPr lang="en-GB" sz="1700" dirty="0">
              <a:latin typeface="+mn-lt"/>
            </a:rPr>
            <a:t>Report </a:t>
          </a:r>
          <a:r>
            <a:rPr lang="en-GB" sz="1700" b="1" dirty="0">
              <a:latin typeface="+mn-lt"/>
            </a:rPr>
            <a:t>all </a:t>
          </a:r>
          <a:r>
            <a:rPr lang="en-GB" sz="1700" dirty="0">
              <a:latin typeface="+mn-lt"/>
            </a:rPr>
            <a:t>cases* (PCR and/or LFD) even those that we made you aware of.</a:t>
          </a:r>
        </a:p>
      </dgm:t>
    </dgm:pt>
    <dgm:pt modelId="{D844DCEE-91E0-4679-890F-7B112489969C}" type="parTrans" cxnId="{5F28F262-EC66-449D-A741-CE7DD127FDAB}">
      <dgm:prSet/>
      <dgm:spPr/>
      <dgm:t>
        <a:bodyPr/>
        <a:lstStyle/>
        <a:p>
          <a:endParaRPr lang="en-GB"/>
        </a:p>
      </dgm:t>
    </dgm:pt>
    <dgm:pt modelId="{43FE3546-1242-4B63-96CC-F2F918FD8001}" type="sibTrans" cxnId="{5F28F262-EC66-449D-A741-CE7DD127FDAB}">
      <dgm:prSet/>
      <dgm:spPr/>
      <dgm:t>
        <a:bodyPr/>
        <a:lstStyle/>
        <a:p>
          <a:endParaRPr lang="en-GB"/>
        </a:p>
      </dgm:t>
    </dgm:pt>
    <dgm:pt modelId="{E6EB198B-D8EB-42A7-B3ED-EF02D2DAE7F0}">
      <dgm:prSet phldrT="[Text]" custT="1"/>
      <dgm:spPr/>
      <dgm:t>
        <a:bodyPr/>
        <a:lstStyle/>
        <a:p>
          <a:r>
            <a:rPr lang="en-GB" sz="1700" dirty="0">
              <a:latin typeface="+mn-lt"/>
            </a:rPr>
            <a:t>Use latest </a:t>
          </a:r>
          <a:r>
            <a:rPr lang="en-GB" sz="1700" dirty="0">
              <a:latin typeface="+mn-lt"/>
              <a:hlinkClick xmlns:r="http://schemas.openxmlformats.org/officeDocument/2006/relationships" r:id="rId1"/>
            </a:rPr>
            <a:t>Checklist / Case log </a:t>
          </a:r>
          <a:r>
            <a:rPr lang="en-GB" sz="1700" dirty="0">
              <a:latin typeface="+mn-lt"/>
            </a:rPr>
            <a:t>from January 2022 as a running document and complete it fully and send to </a:t>
          </a:r>
          <a:r>
            <a:rPr lang="en-GB" sz="1700" dirty="0">
              <a:latin typeface="+mn-lt"/>
              <a:hlinkClick xmlns:r="http://schemas.openxmlformats.org/officeDocument/2006/relationships" r:id="rId2"/>
            </a:rPr>
            <a:t>Contacttracing@birmingham.gov.uk</a:t>
          </a:r>
          <a:r>
            <a:rPr lang="en-GB" sz="1700" dirty="0">
              <a:latin typeface="+mn-lt"/>
            </a:rPr>
            <a:t>. </a:t>
          </a:r>
        </a:p>
      </dgm:t>
    </dgm:pt>
    <dgm:pt modelId="{4C06908E-9BFE-4EB0-AACA-B8EA62D9B1A4}" type="parTrans" cxnId="{4594C8D0-10DD-4BA2-B133-ED6093324D42}">
      <dgm:prSet/>
      <dgm:spPr/>
      <dgm:t>
        <a:bodyPr/>
        <a:lstStyle/>
        <a:p>
          <a:endParaRPr lang="en-GB"/>
        </a:p>
      </dgm:t>
    </dgm:pt>
    <dgm:pt modelId="{1B466ECE-BB88-4BA9-B7CF-F61756FE8705}" type="sibTrans" cxnId="{4594C8D0-10DD-4BA2-B133-ED6093324D42}">
      <dgm:prSet/>
      <dgm:spPr/>
      <dgm:t>
        <a:bodyPr/>
        <a:lstStyle/>
        <a:p>
          <a:endParaRPr lang="en-GB"/>
        </a:p>
      </dgm:t>
    </dgm:pt>
    <dgm:pt modelId="{A8757E34-B5D6-4CCB-923C-F29FCF4F174D}">
      <dgm:prSet phldrT="[Text]" custT="1"/>
      <dgm:spPr/>
      <dgm:t>
        <a:bodyPr/>
        <a:lstStyle/>
        <a:p>
          <a:r>
            <a:rPr lang="en-GB" sz="4000" dirty="0">
              <a:latin typeface="+mj-lt"/>
            </a:rPr>
            <a:t>Don’t</a:t>
          </a:r>
        </a:p>
      </dgm:t>
    </dgm:pt>
    <dgm:pt modelId="{C949D196-1AB7-4CBB-9145-F34648BE8121}" type="parTrans" cxnId="{95CF822A-0C66-4685-B05C-AE28CADF85BD}">
      <dgm:prSet/>
      <dgm:spPr/>
      <dgm:t>
        <a:bodyPr/>
        <a:lstStyle/>
        <a:p>
          <a:endParaRPr lang="en-GB"/>
        </a:p>
      </dgm:t>
    </dgm:pt>
    <dgm:pt modelId="{173DC077-118D-4676-8653-481F59B71A1D}" type="sibTrans" cxnId="{95CF822A-0C66-4685-B05C-AE28CADF85BD}">
      <dgm:prSet/>
      <dgm:spPr/>
      <dgm:t>
        <a:bodyPr/>
        <a:lstStyle/>
        <a:p>
          <a:endParaRPr lang="en-GB"/>
        </a:p>
      </dgm:t>
    </dgm:pt>
    <dgm:pt modelId="{C2C1A5E9-3AC5-457D-BBC7-6D8946A208FF}">
      <dgm:prSet phldrT="[Text]" custT="1"/>
      <dgm:spPr/>
      <dgm:t>
        <a:bodyPr/>
        <a:lstStyle/>
        <a:p>
          <a:r>
            <a:rPr lang="en-GB" sz="1700" dirty="0">
              <a:latin typeface="+mn-lt"/>
            </a:rPr>
            <a:t>*Report initial ATS results </a:t>
          </a:r>
        </a:p>
      </dgm:t>
    </dgm:pt>
    <dgm:pt modelId="{6E5A7A3F-500C-4588-8092-F2FF2AAD3EB9}" type="parTrans" cxnId="{8803B341-A52F-46B9-9F8A-8BB5D3EFFFE4}">
      <dgm:prSet/>
      <dgm:spPr/>
      <dgm:t>
        <a:bodyPr/>
        <a:lstStyle/>
        <a:p>
          <a:endParaRPr lang="en-GB"/>
        </a:p>
      </dgm:t>
    </dgm:pt>
    <dgm:pt modelId="{DCF3C10D-8DB0-4642-910B-2DCBE8564AE9}" type="sibTrans" cxnId="{8803B341-A52F-46B9-9F8A-8BB5D3EFFFE4}">
      <dgm:prSet/>
      <dgm:spPr/>
      <dgm:t>
        <a:bodyPr/>
        <a:lstStyle/>
        <a:p>
          <a:endParaRPr lang="en-GB"/>
        </a:p>
      </dgm:t>
    </dgm:pt>
    <dgm:pt modelId="{27D9DE3F-6575-497A-BFA4-8C4DABC26572}">
      <dgm:prSet phldrT="[Text]" custT="1"/>
      <dgm:spPr/>
      <dgm:t>
        <a:bodyPr/>
        <a:lstStyle/>
        <a:p>
          <a:r>
            <a:rPr lang="en-GB" sz="1700" dirty="0">
              <a:latin typeface="+mn-lt"/>
            </a:rPr>
            <a:t>Send a fresh Checklist / case log for every case or group of cases </a:t>
          </a:r>
        </a:p>
      </dgm:t>
    </dgm:pt>
    <dgm:pt modelId="{B296DF84-40D0-4B38-8C86-FD1EE533AC71}" type="parTrans" cxnId="{2DFEFD41-1BFA-4AC5-91BA-B1B20FAA45F2}">
      <dgm:prSet/>
      <dgm:spPr/>
      <dgm:t>
        <a:bodyPr/>
        <a:lstStyle/>
        <a:p>
          <a:endParaRPr lang="en-GB"/>
        </a:p>
      </dgm:t>
    </dgm:pt>
    <dgm:pt modelId="{1A0B7E99-F89A-42F5-BB59-A6F7E9FE53C6}" type="sibTrans" cxnId="{2DFEFD41-1BFA-4AC5-91BA-B1B20FAA45F2}">
      <dgm:prSet/>
      <dgm:spPr/>
      <dgm:t>
        <a:bodyPr/>
        <a:lstStyle/>
        <a:p>
          <a:endParaRPr lang="en-GB"/>
        </a:p>
      </dgm:t>
    </dgm:pt>
    <dgm:pt modelId="{02486DEE-496A-4646-8EDF-F811C43C178C}">
      <dgm:prSet phldrT="[Text]" custT="1"/>
      <dgm:spPr/>
      <dgm:t>
        <a:bodyPr/>
        <a:lstStyle/>
        <a:p>
          <a:r>
            <a:rPr lang="en-GB" sz="1700" dirty="0">
              <a:latin typeface="+mn-lt"/>
            </a:rPr>
            <a:t>Follow process set out in </a:t>
          </a:r>
          <a:r>
            <a:rPr kumimoji="0" lang="en-GB" sz="1700" b="0" i="0" u="none" strike="noStrike" cap="none" spc="0" normalizeH="0" baseline="0" noProof="0" dirty="0">
              <a:ln>
                <a:noFill/>
              </a:ln>
              <a:solidFill>
                <a:prstClr val="black"/>
              </a:solidFill>
              <a:effectLst/>
              <a:uLnTx/>
              <a:uFillTx/>
              <a:latin typeface="+mn-lt"/>
              <a:ea typeface="+mn-ea"/>
              <a:cs typeface="+mn-cs"/>
              <a:hlinkClick xmlns:r="http://schemas.openxmlformats.org/officeDocument/2006/relationships" r:id="rId1"/>
            </a:rPr>
            <a:t>Public Health Flowchart for School – Pathway for Educational Settings</a:t>
          </a:r>
          <a:endParaRPr lang="en-GB" sz="1700" dirty="0">
            <a:latin typeface="+mn-lt"/>
          </a:endParaRPr>
        </a:p>
      </dgm:t>
    </dgm:pt>
    <dgm:pt modelId="{86DFF43F-B572-45A9-9E5C-02F454B8D90E}" type="parTrans" cxnId="{30934084-7A62-4FD3-8C4E-C34059A2B7BE}">
      <dgm:prSet/>
      <dgm:spPr/>
      <dgm:t>
        <a:bodyPr/>
        <a:lstStyle/>
        <a:p>
          <a:endParaRPr lang="en-GB"/>
        </a:p>
      </dgm:t>
    </dgm:pt>
    <dgm:pt modelId="{ADD7621E-BFBD-4FB3-9BFD-A614E914C064}" type="sibTrans" cxnId="{30934084-7A62-4FD3-8C4E-C34059A2B7BE}">
      <dgm:prSet/>
      <dgm:spPr/>
      <dgm:t>
        <a:bodyPr/>
        <a:lstStyle/>
        <a:p>
          <a:endParaRPr lang="en-GB"/>
        </a:p>
      </dgm:t>
    </dgm:pt>
    <dgm:pt modelId="{6C82A928-67A9-4245-A3D9-173649F809BF}">
      <dgm:prSet phldrT="[Text]" custT="1"/>
      <dgm:spPr/>
      <dgm:t>
        <a:bodyPr/>
        <a:lstStyle/>
        <a:p>
          <a:r>
            <a:rPr lang="en-GB" sz="1700" dirty="0">
              <a:latin typeface="+mn-lt"/>
            </a:rPr>
            <a:t>Not share </a:t>
          </a:r>
          <a:r>
            <a:rPr lang="en-GB" sz="1700" b="1" dirty="0">
              <a:latin typeface="+mn-lt"/>
            </a:rPr>
            <a:t>Personal Identifiable Information (PID) </a:t>
          </a:r>
          <a:r>
            <a:rPr lang="en-GB" sz="1700" dirty="0">
              <a:latin typeface="+mn-lt"/>
            </a:rPr>
            <a:t>with us or parents</a:t>
          </a:r>
        </a:p>
      </dgm:t>
    </dgm:pt>
    <dgm:pt modelId="{DB1126CA-B571-4E40-9252-16BF4AEE0620}" type="parTrans" cxnId="{D877B080-450B-4E60-819D-8CAC227D62E8}">
      <dgm:prSet/>
      <dgm:spPr/>
      <dgm:t>
        <a:bodyPr/>
        <a:lstStyle/>
        <a:p>
          <a:endParaRPr lang="en-GB"/>
        </a:p>
      </dgm:t>
    </dgm:pt>
    <dgm:pt modelId="{680A9ECD-9771-4212-A8C8-29E24E1BCA32}" type="sibTrans" cxnId="{D877B080-450B-4E60-819D-8CAC227D62E8}">
      <dgm:prSet/>
      <dgm:spPr/>
      <dgm:t>
        <a:bodyPr/>
        <a:lstStyle/>
        <a:p>
          <a:endParaRPr lang="en-GB"/>
        </a:p>
      </dgm:t>
    </dgm:pt>
    <dgm:pt modelId="{00F078CA-A6F8-47E6-B2E8-3D695D87A121}" type="pres">
      <dgm:prSet presAssocID="{5FE88700-DD14-4334-B5A0-9A907258B1E2}" presName="theList" presStyleCnt="0">
        <dgm:presLayoutVars>
          <dgm:dir/>
          <dgm:animLvl val="lvl"/>
          <dgm:resizeHandles val="exact"/>
        </dgm:presLayoutVars>
      </dgm:prSet>
      <dgm:spPr/>
    </dgm:pt>
    <dgm:pt modelId="{E02BEC84-400B-4C71-9D60-E8B922F12DAE}" type="pres">
      <dgm:prSet presAssocID="{3FE117E5-ABCB-43C7-A715-0B3546C66504}" presName="compNode" presStyleCnt="0"/>
      <dgm:spPr/>
    </dgm:pt>
    <dgm:pt modelId="{2EAAF516-3860-4F64-B477-C218E8FE43C9}" type="pres">
      <dgm:prSet presAssocID="{3FE117E5-ABCB-43C7-A715-0B3546C66504}" presName="aNode" presStyleLbl="bgShp" presStyleIdx="0" presStyleCnt="2"/>
      <dgm:spPr/>
    </dgm:pt>
    <dgm:pt modelId="{4F20D832-3ADC-4AAD-8A07-218AA2F817FB}" type="pres">
      <dgm:prSet presAssocID="{3FE117E5-ABCB-43C7-A715-0B3546C66504}" presName="textNode" presStyleLbl="bgShp" presStyleIdx="0" presStyleCnt="2"/>
      <dgm:spPr/>
    </dgm:pt>
    <dgm:pt modelId="{973FE0A3-1CED-4736-94D8-C420667B114B}" type="pres">
      <dgm:prSet presAssocID="{3FE117E5-ABCB-43C7-A715-0B3546C66504}" presName="compChildNode" presStyleCnt="0"/>
      <dgm:spPr/>
    </dgm:pt>
    <dgm:pt modelId="{C5DA0040-50C3-4647-B8AB-3AD76215DD15}" type="pres">
      <dgm:prSet presAssocID="{3FE117E5-ABCB-43C7-A715-0B3546C66504}" presName="theInnerList" presStyleCnt="0"/>
      <dgm:spPr/>
    </dgm:pt>
    <dgm:pt modelId="{2750EA4F-7C3A-4B2E-8CFD-5996B138911A}" type="pres">
      <dgm:prSet presAssocID="{EC7C97F7-E185-4355-8A81-F399DB8FF296}" presName="childNode" presStyleLbl="node1" presStyleIdx="0" presStyleCnt="6" custScaleX="112366" custScaleY="2000000">
        <dgm:presLayoutVars>
          <dgm:bulletEnabled val="1"/>
        </dgm:presLayoutVars>
      </dgm:prSet>
      <dgm:spPr/>
    </dgm:pt>
    <dgm:pt modelId="{4752B7EA-CE65-4B03-8E31-C290DAA6E73C}" type="pres">
      <dgm:prSet presAssocID="{EC7C97F7-E185-4355-8A81-F399DB8FF296}" presName="aSpace2" presStyleCnt="0"/>
      <dgm:spPr/>
    </dgm:pt>
    <dgm:pt modelId="{90BFFD5D-ECD5-4190-A99F-0A6F8816C4E3}" type="pres">
      <dgm:prSet presAssocID="{E6EB198B-D8EB-42A7-B3ED-EF02D2DAE7F0}" presName="childNode" presStyleLbl="node1" presStyleIdx="1" presStyleCnt="6" custScaleX="112914" custScaleY="2000000">
        <dgm:presLayoutVars>
          <dgm:bulletEnabled val="1"/>
        </dgm:presLayoutVars>
      </dgm:prSet>
      <dgm:spPr/>
    </dgm:pt>
    <dgm:pt modelId="{DCFD3865-DBDD-43FB-9148-F9EB796A905F}" type="pres">
      <dgm:prSet presAssocID="{E6EB198B-D8EB-42A7-B3ED-EF02D2DAE7F0}" presName="aSpace2" presStyleCnt="0"/>
      <dgm:spPr/>
    </dgm:pt>
    <dgm:pt modelId="{1937B852-645A-4274-8331-7513BE352360}" type="pres">
      <dgm:prSet presAssocID="{02486DEE-496A-4646-8EDF-F811C43C178C}" presName="childNode" presStyleLbl="node1" presStyleIdx="2" presStyleCnt="6" custScaleX="113462" custScaleY="2000000">
        <dgm:presLayoutVars>
          <dgm:bulletEnabled val="1"/>
        </dgm:presLayoutVars>
      </dgm:prSet>
      <dgm:spPr/>
    </dgm:pt>
    <dgm:pt modelId="{FA662500-32FD-41F3-9D57-CAC4665CCCFF}" type="pres">
      <dgm:prSet presAssocID="{3FE117E5-ABCB-43C7-A715-0B3546C66504}" presName="aSpace" presStyleCnt="0"/>
      <dgm:spPr/>
    </dgm:pt>
    <dgm:pt modelId="{F217E1FB-1FA8-43B3-B944-D0B5E793EF55}" type="pres">
      <dgm:prSet presAssocID="{A8757E34-B5D6-4CCB-923C-F29FCF4F174D}" presName="compNode" presStyleCnt="0"/>
      <dgm:spPr/>
    </dgm:pt>
    <dgm:pt modelId="{E0A764B8-799B-47D5-99C9-CB7E2268C111}" type="pres">
      <dgm:prSet presAssocID="{A8757E34-B5D6-4CCB-923C-F29FCF4F174D}" presName="aNode" presStyleLbl="bgShp" presStyleIdx="1" presStyleCnt="2"/>
      <dgm:spPr/>
    </dgm:pt>
    <dgm:pt modelId="{04C20FF0-0189-4DDB-AAC7-D287E9AB1F13}" type="pres">
      <dgm:prSet presAssocID="{A8757E34-B5D6-4CCB-923C-F29FCF4F174D}" presName="textNode" presStyleLbl="bgShp" presStyleIdx="1" presStyleCnt="2"/>
      <dgm:spPr/>
    </dgm:pt>
    <dgm:pt modelId="{6EE4BB5C-BD62-4A6F-A431-0FF47D262EB6}" type="pres">
      <dgm:prSet presAssocID="{A8757E34-B5D6-4CCB-923C-F29FCF4F174D}" presName="compChildNode" presStyleCnt="0"/>
      <dgm:spPr/>
    </dgm:pt>
    <dgm:pt modelId="{67B152B3-AA27-4913-88FD-6C609D7F37BE}" type="pres">
      <dgm:prSet presAssocID="{A8757E34-B5D6-4CCB-923C-F29FCF4F174D}" presName="theInnerList" presStyleCnt="0"/>
      <dgm:spPr/>
    </dgm:pt>
    <dgm:pt modelId="{C2E35FAE-4929-4C73-946A-F10DD5458275}" type="pres">
      <dgm:prSet presAssocID="{C2C1A5E9-3AC5-457D-BBC7-6D8946A208FF}" presName="childNode" presStyleLbl="node1" presStyleIdx="3" presStyleCnt="6" custScaleX="114301" custScaleY="2000000">
        <dgm:presLayoutVars>
          <dgm:bulletEnabled val="1"/>
        </dgm:presLayoutVars>
      </dgm:prSet>
      <dgm:spPr/>
    </dgm:pt>
    <dgm:pt modelId="{D79E144C-C30C-454C-A6B0-6F703B7DAE0E}" type="pres">
      <dgm:prSet presAssocID="{C2C1A5E9-3AC5-457D-BBC7-6D8946A208FF}" presName="aSpace2" presStyleCnt="0"/>
      <dgm:spPr/>
    </dgm:pt>
    <dgm:pt modelId="{9904A9B5-BDCE-40C8-9DB3-895C37D28864}" type="pres">
      <dgm:prSet presAssocID="{27D9DE3F-6575-497A-BFA4-8C4DABC26572}" presName="childNode" presStyleLbl="node1" presStyleIdx="4" presStyleCnt="6" custScaleX="114301" custScaleY="1634714">
        <dgm:presLayoutVars>
          <dgm:bulletEnabled val="1"/>
        </dgm:presLayoutVars>
      </dgm:prSet>
      <dgm:spPr/>
    </dgm:pt>
    <dgm:pt modelId="{0965A1B3-A6AC-4C35-A8C3-BB205C48F359}" type="pres">
      <dgm:prSet presAssocID="{27D9DE3F-6575-497A-BFA4-8C4DABC26572}" presName="aSpace2" presStyleCnt="0"/>
      <dgm:spPr/>
    </dgm:pt>
    <dgm:pt modelId="{ECBD07F9-0B77-42BD-9290-6D2068746464}" type="pres">
      <dgm:prSet presAssocID="{6C82A928-67A9-4245-A3D9-173649F809BF}" presName="childNode" presStyleLbl="node1" presStyleIdx="5" presStyleCnt="6" custScaleX="114849" custScaleY="1930135">
        <dgm:presLayoutVars>
          <dgm:bulletEnabled val="1"/>
        </dgm:presLayoutVars>
      </dgm:prSet>
      <dgm:spPr/>
    </dgm:pt>
  </dgm:ptLst>
  <dgm:cxnLst>
    <dgm:cxn modelId="{7A7CBB06-8094-4848-8DD2-94A969B6F745}" srcId="{5FE88700-DD14-4334-B5A0-9A907258B1E2}" destId="{3FE117E5-ABCB-43C7-A715-0B3546C66504}" srcOrd="0" destOrd="0" parTransId="{85FB6BDF-1862-4E7D-9D84-78C79A086FBD}" sibTransId="{8D76CF0F-6A9C-4C30-A9F1-59C311D94C45}"/>
    <dgm:cxn modelId="{B1318024-1682-46DB-AFDA-30B54674DDDA}" type="presOf" srcId="{27D9DE3F-6575-497A-BFA4-8C4DABC26572}" destId="{9904A9B5-BDCE-40C8-9DB3-895C37D28864}" srcOrd="0" destOrd="0" presId="urn:microsoft.com/office/officeart/2005/8/layout/lProcess2"/>
    <dgm:cxn modelId="{95CF822A-0C66-4685-B05C-AE28CADF85BD}" srcId="{5FE88700-DD14-4334-B5A0-9A907258B1E2}" destId="{A8757E34-B5D6-4CCB-923C-F29FCF4F174D}" srcOrd="1" destOrd="0" parTransId="{C949D196-1AB7-4CBB-9145-F34648BE8121}" sibTransId="{173DC077-118D-4676-8653-481F59B71A1D}"/>
    <dgm:cxn modelId="{A102242B-9957-4DE1-9469-E94E69BD48EC}" type="presOf" srcId="{3FE117E5-ABCB-43C7-A715-0B3546C66504}" destId="{2EAAF516-3860-4F64-B477-C218E8FE43C9}" srcOrd="0" destOrd="0" presId="urn:microsoft.com/office/officeart/2005/8/layout/lProcess2"/>
    <dgm:cxn modelId="{8803B341-A52F-46B9-9F8A-8BB5D3EFFFE4}" srcId="{A8757E34-B5D6-4CCB-923C-F29FCF4F174D}" destId="{C2C1A5E9-3AC5-457D-BBC7-6D8946A208FF}" srcOrd="0" destOrd="0" parTransId="{6E5A7A3F-500C-4588-8092-F2FF2AAD3EB9}" sibTransId="{DCF3C10D-8DB0-4642-910B-2DCBE8564AE9}"/>
    <dgm:cxn modelId="{2DFEFD41-1BFA-4AC5-91BA-B1B20FAA45F2}" srcId="{A8757E34-B5D6-4CCB-923C-F29FCF4F174D}" destId="{27D9DE3F-6575-497A-BFA4-8C4DABC26572}" srcOrd="1" destOrd="0" parTransId="{B296DF84-40D0-4B38-8C86-FD1EE533AC71}" sibTransId="{1A0B7E99-F89A-42F5-BB59-A6F7E9FE53C6}"/>
    <dgm:cxn modelId="{5F28F262-EC66-449D-A741-CE7DD127FDAB}" srcId="{3FE117E5-ABCB-43C7-A715-0B3546C66504}" destId="{EC7C97F7-E185-4355-8A81-F399DB8FF296}" srcOrd="0" destOrd="0" parTransId="{D844DCEE-91E0-4679-890F-7B112489969C}" sibTransId="{43FE3546-1242-4B63-96CC-F2F918FD8001}"/>
    <dgm:cxn modelId="{8A5E5E47-557E-4933-9E00-F66D89272B17}" type="presOf" srcId="{6C82A928-67A9-4245-A3D9-173649F809BF}" destId="{ECBD07F9-0B77-42BD-9290-6D2068746464}" srcOrd="0" destOrd="0" presId="urn:microsoft.com/office/officeart/2005/8/layout/lProcess2"/>
    <dgm:cxn modelId="{D877B080-450B-4E60-819D-8CAC227D62E8}" srcId="{A8757E34-B5D6-4CCB-923C-F29FCF4F174D}" destId="{6C82A928-67A9-4245-A3D9-173649F809BF}" srcOrd="2" destOrd="0" parTransId="{DB1126CA-B571-4E40-9252-16BF4AEE0620}" sibTransId="{680A9ECD-9771-4212-A8C8-29E24E1BCA32}"/>
    <dgm:cxn modelId="{30934084-7A62-4FD3-8C4E-C34059A2B7BE}" srcId="{3FE117E5-ABCB-43C7-A715-0B3546C66504}" destId="{02486DEE-496A-4646-8EDF-F811C43C178C}" srcOrd="2" destOrd="0" parTransId="{86DFF43F-B572-45A9-9E5C-02F454B8D90E}" sibTransId="{ADD7621E-BFBD-4FB3-9BFD-A614E914C064}"/>
    <dgm:cxn modelId="{61E00D87-F816-4158-9BEE-27CAC9ADE641}" type="presOf" srcId="{EC7C97F7-E185-4355-8A81-F399DB8FF296}" destId="{2750EA4F-7C3A-4B2E-8CFD-5996B138911A}" srcOrd="0" destOrd="0" presId="urn:microsoft.com/office/officeart/2005/8/layout/lProcess2"/>
    <dgm:cxn modelId="{9C69AB96-C39E-431B-A9EF-EF3B5DC70CCA}" type="presOf" srcId="{02486DEE-496A-4646-8EDF-F811C43C178C}" destId="{1937B852-645A-4274-8331-7513BE352360}" srcOrd="0" destOrd="0" presId="urn:microsoft.com/office/officeart/2005/8/layout/lProcess2"/>
    <dgm:cxn modelId="{EEB567AD-111F-423E-90CC-D5D5B36BF7E9}" type="presOf" srcId="{3FE117E5-ABCB-43C7-A715-0B3546C66504}" destId="{4F20D832-3ADC-4AAD-8A07-218AA2F817FB}" srcOrd="1" destOrd="0" presId="urn:microsoft.com/office/officeart/2005/8/layout/lProcess2"/>
    <dgm:cxn modelId="{E2E296C4-3C7C-42A4-AAC0-80124B2667A4}" type="presOf" srcId="{5FE88700-DD14-4334-B5A0-9A907258B1E2}" destId="{00F078CA-A6F8-47E6-B2E8-3D695D87A121}" srcOrd="0" destOrd="0" presId="urn:microsoft.com/office/officeart/2005/8/layout/lProcess2"/>
    <dgm:cxn modelId="{417254C5-5614-4FAF-962F-2979580A6813}" type="presOf" srcId="{A8757E34-B5D6-4CCB-923C-F29FCF4F174D}" destId="{04C20FF0-0189-4DDB-AAC7-D287E9AB1F13}" srcOrd="1" destOrd="0" presId="urn:microsoft.com/office/officeart/2005/8/layout/lProcess2"/>
    <dgm:cxn modelId="{4594C8D0-10DD-4BA2-B133-ED6093324D42}" srcId="{3FE117E5-ABCB-43C7-A715-0B3546C66504}" destId="{E6EB198B-D8EB-42A7-B3ED-EF02D2DAE7F0}" srcOrd="1" destOrd="0" parTransId="{4C06908E-9BFE-4EB0-AACA-B8EA62D9B1A4}" sibTransId="{1B466ECE-BB88-4BA9-B7CF-F61756FE8705}"/>
    <dgm:cxn modelId="{CE6CD0E4-067C-45CE-964D-C506EB75FBF1}" type="presOf" srcId="{C2C1A5E9-3AC5-457D-BBC7-6D8946A208FF}" destId="{C2E35FAE-4929-4C73-946A-F10DD5458275}" srcOrd="0" destOrd="0" presId="urn:microsoft.com/office/officeart/2005/8/layout/lProcess2"/>
    <dgm:cxn modelId="{0B9331E9-9025-48A2-8B42-D4E89AD2EA2F}" type="presOf" srcId="{A8757E34-B5D6-4CCB-923C-F29FCF4F174D}" destId="{E0A764B8-799B-47D5-99C9-CB7E2268C111}" srcOrd="0" destOrd="0" presId="urn:microsoft.com/office/officeart/2005/8/layout/lProcess2"/>
    <dgm:cxn modelId="{B06288EA-333A-4950-8663-721F7C7BCDBF}" type="presOf" srcId="{E6EB198B-D8EB-42A7-B3ED-EF02D2DAE7F0}" destId="{90BFFD5D-ECD5-4190-A99F-0A6F8816C4E3}" srcOrd="0" destOrd="0" presId="urn:microsoft.com/office/officeart/2005/8/layout/lProcess2"/>
    <dgm:cxn modelId="{A5B1510D-862F-4F5A-BC75-FDED0B320F54}" type="presParOf" srcId="{00F078CA-A6F8-47E6-B2E8-3D695D87A121}" destId="{E02BEC84-400B-4C71-9D60-E8B922F12DAE}" srcOrd="0" destOrd="0" presId="urn:microsoft.com/office/officeart/2005/8/layout/lProcess2"/>
    <dgm:cxn modelId="{8927BB45-65AA-4928-BF18-71D342698F1D}" type="presParOf" srcId="{E02BEC84-400B-4C71-9D60-E8B922F12DAE}" destId="{2EAAF516-3860-4F64-B477-C218E8FE43C9}" srcOrd="0" destOrd="0" presId="urn:microsoft.com/office/officeart/2005/8/layout/lProcess2"/>
    <dgm:cxn modelId="{EFCDD4D2-B9C1-4AFF-8A2D-A01FD1E1082B}" type="presParOf" srcId="{E02BEC84-400B-4C71-9D60-E8B922F12DAE}" destId="{4F20D832-3ADC-4AAD-8A07-218AA2F817FB}" srcOrd="1" destOrd="0" presId="urn:microsoft.com/office/officeart/2005/8/layout/lProcess2"/>
    <dgm:cxn modelId="{D93DA529-BC5D-41C6-954A-AC0ADBED1747}" type="presParOf" srcId="{E02BEC84-400B-4C71-9D60-E8B922F12DAE}" destId="{973FE0A3-1CED-4736-94D8-C420667B114B}" srcOrd="2" destOrd="0" presId="urn:microsoft.com/office/officeart/2005/8/layout/lProcess2"/>
    <dgm:cxn modelId="{DA092C72-0D26-4B24-8775-17BBA15A249A}" type="presParOf" srcId="{973FE0A3-1CED-4736-94D8-C420667B114B}" destId="{C5DA0040-50C3-4647-B8AB-3AD76215DD15}" srcOrd="0" destOrd="0" presId="urn:microsoft.com/office/officeart/2005/8/layout/lProcess2"/>
    <dgm:cxn modelId="{753CBCBA-B680-484F-9AA0-8FC069689298}" type="presParOf" srcId="{C5DA0040-50C3-4647-B8AB-3AD76215DD15}" destId="{2750EA4F-7C3A-4B2E-8CFD-5996B138911A}" srcOrd="0" destOrd="0" presId="urn:microsoft.com/office/officeart/2005/8/layout/lProcess2"/>
    <dgm:cxn modelId="{EA5C6CE7-BD1D-4EA9-AEA0-48A35621A1D6}" type="presParOf" srcId="{C5DA0040-50C3-4647-B8AB-3AD76215DD15}" destId="{4752B7EA-CE65-4B03-8E31-C290DAA6E73C}" srcOrd="1" destOrd="0" presId="urn:microsoft.com/office/officeart/2005/8/layout/lProcess2"/>
    <dgm:cxn modelId="{226A7D63-9258-4448-B637-FF2251C19B0B}" type="presParOf" srcId="{C5DA0040-50C3-4647-B8AB-3AD76215DD15}" destId="{90BFFD5D-ECD5-4190-A99F-0A6F8816C4E3}" srcOrd="2" destOrd="0" presId="urn:microsoft.com/office/officeart/2005/8/layout/lProcess2"/>
    <dgm:cxn modelId="{F9DD40B6-5F41-4D88-840A-6AEC968F15CC}" type="presParOf" srcId="{C5DA0040-50C3-4647-B8AB-3AD76215DD15}" destId="{DCFD3865-DBDD-43FB-9148-F9EB796A905F}" srcOrd="3" destOrd="0" presId="urn:microsoft.com/office/officeart/2005/8/layout/lProcess2"/>
    <dgm:cxn modelId="{34850CDE-AD0F-4A3C-A6D4-9BA1E0118B1E}" type="presParOf" srcId="{C5DA0040-50C3-4647-B8AB-3AD76215DD15}" destId="{1937B852-645A-4274-8331-7513BE352360}" srcOrd="4" destOrd="0" presId="urn:microsoft.com/office/officeart/2005/8/layout/lProcess2"/>
    <dgm:cxn modelId="{E7163D93-CA4D-4193-B6CF-DFB68BE64E28}" type="presParOf" srcId="{00F078CA-A6F8-47E6-B2E8-3D695D87A121}" destId="{FA662500-32FD-41F3-9D57-CAC4665CCCFF}" srcOrd="1" destOrd="0" presId="urn:microsoft.com/office/officeart/2005/8/layout/lProcess2"/>
    <dgm:cxn modelId="{F9B94D0A-DB85-4B3A-BBCD-91E2B596274E}" type="presParOf" srcId="{00F078CA-A6F8-47E6-B2E8-3D695D87A121}" destId="{F217E1FB-1FA8-43B3-B944-D0B5E793EF55}" srcOrd="2" destOrd="0" presId="urn:microsoft.com/office/officeart/2005/8/layout/lProcess2"/>
    <dgm:cxn modelId="{3B7B7D48-AFBB-4B05-892B-6F72425B7B61}" type="presParOf" srcId="{F217E1FB-1FA8-43B3-B944-D0B5E793EF55}" destId="{E0A764B8-799B-47D5-99C9-CB7E2268C111}" srcOrd="0" destOrd="0" presId="urn:microsoft.com/office/officeart/2005/8/layout/lProcess2"/>
    <dgm:cxn modelId="{C7F8F95C-B88D-441B-808A-66F190053DA1}" type="presParOf" srcId="{F217E1FB-1FA8-43B3-B944-D0B5E793EF55}" destId="{04C20FF0-0189-4DDB-AAC7-D287E9AB1F13}" srcOrd="1" destOrd="0" presId="urn:microsoft.com/office/officeart/2005/8/layout/lProcess2"/>
    <dgm:cxn modelId="{CA9E9DDE-4516-43DF-AF2F-516F7A393038}" type="presParOf" srcId="{F217E1FB-1FA8-43B3-B944-D0B5E793EF55}" destId="{6EE4BB5C-BD62-4A6F-A431-0FF47D262EB6}" srcOrd="2" destOrd="0" presId="urn:microsoft.com/office/officeart/2005/8/layout/lProcess2"/>
    <dgm:cxn modelId="{9426B5AE-1FD2-40B8-894E-188B3B55888E}" type="presParOf" srcId="{6EE4BB5C-BD62-4A6F-A431-0FF47D262EB6}" destId="{67B152B3-AA27-4913-88FD-6C609D7F37BE}" srcOrd="0" destOrd="0" presId="urn:microsoft.com/office/officeart/2005/8/layout/lProcess2"/>
    <dgm:cxn modelId="{2891996A-53AB-437A-9D82-0067E7F51B89}" type="presParOf" srcId="{67B152B3-AA27-4913-88FD-6C609D7F37BE}" destId="{C2E35FAE-4929-4C73-946A-F10DD5458275}" srcOrd="0" destOrd="0" presId="urn:microsoft.com/office/officeart/2005/8/layout/lProcess2"/>
    <dgm:cxn modelId="{DF840D36-08E0-4835-A11C-76AB8C3FDBB2}" type="presParOf" srcId="{67B152B3-AA27-4913-88FD-6C609D7F37BE}" destId="{D79E144C-C30C-454C-A6B0-6F703B7DAE0E}" srcOrd="1" destOrd="0" presId="urn:microsoft.com/office/officeart/2005/8/layout/lProcess2"/>
    <dgm:cxn modelId="{1491D0A9-37FA-4FA1-BCF1-C3AB5247ED59}" type="presParOf" srcId="{67B152B3-AA27-4913-88FD-6C609D7F37BE}" destId="{9904A9B5-BDCE-40C8-9DB3-895C37D28864}" srcOrd="2" destOrd="0" presId="urn:microsoft.com/office/officeart/2005/8/layout/lProcess2"/>
    <dgm:cxn modelId="{6D3A36FB-493C-421C-B2F4-8C4D72361E41}" type="presParOf" srcId="{67B152B3-AA27-4913-88FD-6C609D7F37BE}" destId="{0965A1B3-A6AC-4C35-A8C3-BB205C48F359}" srcOrd="3" destOrd="0" presId="urn:microsoft.com/office/officeart/2005/8/layout/lProcess2"/>
    <dgm:cxn modelId="{99830002-80C7-4298-A4CE-01650F420F9B}" type="presParOf" srcId="{67B152B3-AA27-4913-88FD-6C609D7F37BE}" destId="{ECBD07F9-0B77-42BD-9290-6D206874646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AF516-3860-4F64-B477-C218E8FE43C9}">
      <dsp:nvSpPr>
        <dsp:cNvPr id="0" name=""/>
        <dsp:cNvSpPr/>
      </dsp:nvSpPr>
      <dsp:spPr>
        <a:xfrm>
          <a:off x="4517" y="0"/>
          <a:ext cx="4345778" cy="4566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Do</a:t>
          </a:r>
        </a:p>
      </dsp:txBody>
      <dsp:txXfrm>
        <a:off x="4517" y="0"/>
        <a:ext cx="4345778" cy="1370012"/>
      </dsp:txXfrm>
    </dsp:sp>
    <dsp:sp modelId="{2750EA4F-7C3A-4B2E-8CFD-5996B138911A}">
      <dsp:nvSpPr>
        <dsp:cNvPr id="0" name=""/>
        <dsp:cNvSpPr/>
      </dsp:nvSpPr>
      <dsp:spPr>
        <a:xfrm>
          <a:off x="224135" y="1370960"/>
          <a:ext cx="3906541" cy="983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n-lt"/>
            </a:rPr>
            <a:t>Report </a:t>
          </a:r>
          <a:r>
            <a:rPr lang="en-GB" sz="1700" b="1" kern="1200" dirty="0">
              <a:latin typeface="+mn-lt"/>
            </a:rPr>
            <a:t>all </a:t>
          </a:r>
          <a:r>
            <a:rPr lang="en-GB" sz="1700" kern="1200" dirty="0">
              <a:latin typeface="+mn-lt"/>
            </a:rPr>
            <a:t>cases* (PCR and/or LFD) even those that we made you aware of.</a:t>
          </a:r>
        </a:p>
      </dsp:txBody>
      <dsp:txXfrm>
        <a:off x="252949" y="1399774"/>
        <a:ext cx="3848913" cy="926148"/>
      </dsp:txXfrm>
    </dsp:sp>
    <dsp:sp modelId="{90BFFD5D-ECD5-4190-A99F-0A6F8816C4E3}">
      <dsp:nvSpPr>
        <dsp:cNvPr id="0" name=""/>
        <dsp:cNvSpPr/>
      </dsp:nvSpPr>
      <dsp:spPr>
        <a:xfrm>
          <a:off x="214609" y="2362304"/>
          <a:ext cx="3925593" cy="983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n-lt"/>
            </a:rPr>
            <a:t>Use latest </a:t>
          </a:r>
          <a:r>
            <a:rPr lang="en-GB" sz="1700" kern="1200" dirty="0">
              <a:latin typeface="+mn-lt"/>
              <a:hlinkClick xmlns:r="http://schemas.openxmlformats.org/officeDocument/2006/relationships" r:id="rId1"/>
            </a:rPr>
            <a:t>Checklist / Case log </a:t>
          </a:r>
          <a:r>
            <a:rPr lang="en-GB" sz="1700" kern="1200" dirty="0">
              <a:latin typeface="+mn-lt"/>
            </a:rPr>
            <a:t>from January 2022 as a running document and complete it fully and send to </a:t>
          </a:r>
          <a:r>
            <a:rPr lang="en-GB" sz="1700" kern="1200" dirty="0">
              <a:latin typeface="+mn-lt"/>
              <a:hlinkClick xmlns:r="http://schemas.openxmlformats.org/officeDocument/2006/relationships" r:id="rId2"/>
            </a:rPr>
            <a:t>Contacttracing@birmingham.gov.uk</a:t>
          </a:r>
          <a:r>
            <a:rPr lang="en-GB" sz="1700" kern="1200" dirty="0">
              <a:latin typeface="+mn-lt"/>
            </a:rPr>
            <a:t>. </a:t>
          </a:r>
        </a:p>
      </dsp:txBody>
      <dsp:txXfrm>
        <a:off x="243423" y="2391118"/>
        <a:ext cx="3867965" cy="926148"/>
      </dsp:txXfrm>
    </dsp:sp>
    <dsp:sp modelId="{1937B852-645A-4274-8331-7513BE352360}">
      <dsp:nvSpPr>
        <dsp:cNvPr id="0" name=""/>
        <dsp:cNvSpPr/>
      </dsp:nvSpPr>
      <dsp:spPr>
        <a:xfrm>
          <a:off x="205084" y="3353648"/>
          <a:ext cx="3944645" cy="983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n-lt"/>
            </a:rPr>
            <a:t>Follow process set out in </a:t>
          </a:r>
          <a:r>
            <a:rPr kumimoji="0" lang="en-GB" sz="1700" b="0" i="0" u="none" strike="noStrike" kern="1200" cap="none" spc="0" normalizeH="0" baseline="0" noProof="0" dirty="0">
              <a:ln>
                <a:noFill/>
              </a:ln>
              <a:solidFill>
                <a:prstClr val="black"/>
              </a:solidFill>
              <a:effectLst/>
              <a:uLnTx/>
              <a:uFillTx/>
              <a:latin typeface="+mn-lt"/>
              <a:ea typeface="+mn-ea"/>
              <a:cs typeface="+mn-cs"/>
              <a:hlinkClick xmlns:r="http://schemas.openxmlformats.org/officeDocument/2006/relationships" r:id="rId1"/>
            </a:rPr>
            <a:t>Public Health Flowchart for School – Pathway for Educational Settings</a:t>
          </a:r>
          <a:endParaRPr lang="en-GB" sz="1700" kern="1200" dirty="0">
            <a:latin typeface="+mn-lt"/>
          </a:endParaRPr>
        </a:p>
      </dsp:txBody>
      <dsp:txXfrm>
        <a:off x="233898" y="3382462"/>
        <a:ext cx="3887017" cy="926148"/>
      </dsp:txXfrm>
    </dsp:sp>
    <dsp:sp modelId="{E0A764B8-799B-47D5-99C9-CB7E2268C111}">
      <dsp:nvSpPr>
        <dsp:cNvPr id="0" name=""/>
        <dsp:cNvSpPr/>
      </dsp:nvSpPr>
      <dsp:spPr>
        <a:xfrm>
          <a:off x="4676229" y="0"/>
          <a:ext cx="4345778" cy="4566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latin typeface="+mj-lt"/>
            </a:rPr>
            <a:t>Don’t</a:t>
          </a:r>
        </a:p>
      </dsp:txBody>
      <dsp:txXfrm>
        <a:off x="4676229" y="0"/>
        <a:ext cx="4345778" cy="1370012"/>
      </dsp:txXfrm>
    </dsp:sp>
    <dsp:sp modelId="{C2E35FAE-4929-4C73-946A-F10DD5458275}">
      <dsp:nvSpPr>
        <dsp:cNvPr id="0" name=""/>
        <dsp:cNvSpPr/>
      </dsp:nvSpPr>
      <dsp:spPr>
        <a:xfrm>
          <a:off x="4862211" y="1371535"/>
          <a:ext cx="3973814" cy="10598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n-lt"/>
            </a:rPr>
            <a:t>*Report initial ATS results </a:t>
          </a:r>
        </a:p>
      </dsp:txBody>
      <dsp:txXfrm>
        <a:off x="4893254" y="1402578"/>
        <a:ext cx="3911728" cy="997783"/>
      </dsp:txXfrm>
    </dsp:sp>
    <dsp:sp modelId="{9904A9B5-BDCE-40C8-9DB3-895C37D28864}">
      <dsp:nvSpPr>
        <dsp:cNvPr id="0" name=""/>
        <dsp:cNvSpPr/>
      </dsp:nvSpPr>
      <dsp:spPr>
        <a:xfrm>
          <a:off x="4862211" y="2439558"/>
          <a:ext cx="3973814" cy="8662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n-lt"/>
            </a:rPr>
            <a:t>Send a fresh Checklist / case log for every case or group of cases </a:t>
          </a:r>
        </a:p>
      </dsp:txBody>
      <dsp:txXfrm>
        <a:off x="4887584" y="2464931"/>
        <a:ext cx="3923068" cy="815546"/>
      </dsp:txXfrm>
    </dsp:sp>
    <dsp:sp modelId="{ECBD07F9-0B77-42BD-9290-6D2068746464}">
      <dsp:nvSpPr>
        <dsp:cNvPr id="0" name=""/>
        <dsp:cNvSpPr/>
      </dsp:nvSpPr>
      <dsp:spPr>
        <a:xfrm>
          <a:off x="4852685" y="3314003"/>
          <a:ext cx="3992866" cy="1022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mn-lt"/>
            </a:rPr>
            <a:t>Not share </a:t>
          </a:r>
          <a:r>
            <a:rPr lang="en-GB" sz="1700" b="1" kern="1200" dirty="0">
              <a:latin typeface="+mn-lt"/>
            </a:rPr>
            <a:t>Personal Identifiable Information (PID) </a:t>
          </a:r>
          <a:r>
            <a:rPr lang="en-GB" sz="1700" kern="1200" dirty="0">
              <a:latin typeface="+mn-lt"/>
            </a:rPr>
            <a:t>with us or parents</a:t>
          </a:r>
        </a:p>
      </dsp:txBody>
      <dsp:txXfrm>
        <a:off x="4882643" y="3343961"/>
        <a:ext cx="3932950" cy="96292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3D8B3-5EB4-46E7-83A8-58940494A8CD}" type="datetimeFigureOut">
              <a:rPr lang="en-GB" smtClean="0"/>
              <a:t>06/01/2022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1580A-BB18-4B91-99D0-0EC8F52558B9}" type="slidenum">
              <a:rPr lang="en-GB" smtClean="0"/>
              <a:t>‹#›</a:t>
            </a:fld>
            <a:endParaRPr lang="en-GB"/>
          </a:p>
        </p:txBody>
      </p:sp>
    </p:spTree>
    <p:extLst>
      <p:ext uri="{BB962C8B-B14F-4D97-AF65-F5344CB8AC3E}">
        <p14:creationId xmlns:p14="http://schemas.microsoft.com/office/powerpoint/2010/main" val="103406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6BD850-0564-4E4B-BE85-B7205CE7C8D7}" type="slidenum">
              <a:rPr lang="en-GB" smtClean="0"/>
              <a:t>2</a:t>
            </a:fld>
            <a:endParaRPr lang="en-GB"/>
          </a:p>
        </p:txBody>
      </p:sp>
    </p:spTree>
    <p:extLst>
      <p:ext uri="{BB962C8B-B14F-4D97-AF65-F5344CB8AC3E}">
        <p14:creationId xmlns:p14="http://schemas.microsoft.com/office/powerpoint/2010/main" val="1646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6BD850-0564-4E4B-BE85-B7205CE7C8D7}" type="slidenum">
              <a:rPr lang="en-GB" smtClean="0"/>
              <a:t>4</a:t>
            </a:fld>
            <a:endParaRPr lang="en-GB"/>
          </a:p>
        </p:txBody>
      </p:sp>
    </p:spTree>
    <p:extLst>
      <p:ext uri="{BB962C8B-B14F-4D97-AF65-F5344CB8AC3E}">
        <p14:creationId xmlns:p14="http://schemas.microsoft.com/office/powerpoint/2010/main" val="292647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6BD850-0564-4E4B-BE85-B7205CE7C8D7}" type="slidenum">
              <a:rPr lang="en-GB" smtClean="0"/>
              <a:t>7</a:t>
            </a:fld>
            <a:endParaRPr lang="en-GB"/>
          </a:p>
        </p:txBody>
      </p:sp>
    </p:spTree>
    <p:extLst>
      <p:ext uri="{BB962C8B-B14F-4D97-AF65-F5344CB8AC3E}">
        <p14:creationId xmlns:p14="http://schemas.microsoft.com/office/powerpoint/2010/main" val="1229829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10.sv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07455CB-F3F5-9545-86DC-5350B7A166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99" t="41740" r="16066" b="-8859"/>
          <a:stretch/>
        </p:blipFill>
        <p:spPr>
          <a:xfrm>
            <a:off x="1" y="-27384"/>
            <a:ext cx="12191999" cy="6597352"/>
          </a:xfrm>
          <a:prstGeom prst="rect">
            <a:avLst/>
          </a:prstGeom>
        </p:spPr>
      </p:pic>
      <p:sp>
        <p:nvSpPr>
          <p:cNvPr id="2" name="Title 1"/>
          <p:cNvSpPr>
            <a:spLocks noGrp="1"/>
          </p:cNvSpPr>
          <p:nvPr>
            <p:ph type="ctrTitle"/>
          </p:nvPr>
        </p:nvSpPr>
        <p:spPr>
          <a:xfrm>
            <a:off x="719403" y="2084852"/>
            <a:ext cx="8352928" cy="1470025"/>
          </a:xfrm>
        </p:spPr>
        <p:txBody>
          <a:bodyPr>
            <a:noAutofit/>
          </a:bodyPr>
          <a:lstStyle>
            <a:lvl1pPr algn="l">
              <a:defRPr sz="3733" b="1">
                <a:solidFill>
                  <a:schemeClr val="bg1"/>
                </a:solidFill>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719403" y="3140968"/>
            <a:ext cx="6958927" cy="672075"/>
          </a:xfrm>
        </p:spPr>
        <p:txBody>
          <a:bodyPr>
            <a:normAutofit/>
          </a:bodyPr>
          <a:lstStyle>
            <a:lvl1pPr marL="0" indent="0" algn="l">
              <a:buNone/>
              <a:defRPr sz="2667">
                <a:solidFill>
                  <a:schemeClr val="accent2"/>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pic>
        <p:nvPicPr>
          <p:cNvPr id="7" name="Picture 6" descr="A picture containing text&#10;&#10;Description automatically generated">
            <a:extLst>
              <a:ext uri="{FF2B5EF4-FFF2-40B4-BE49-F238E27FC236}">
                <a16:creationId xmlns:a16="http://schemas.microsoft.com/office/drawing/2014/main" id="{76F24212-974D-1141-8603-427D438311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2334" y="5445224"/>
            <a:ext cx="2756845" cy="623656"/>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F5DB4CD9-B42F-EE4D-8861-5E9FACFAA9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8022" y="4773149"/>
            <a:ext cx="2404653" cy="1796819"/>
          </a:xfrm>
          <a:prstGeom prst="rect">
            <a:avLst/>
          </a:prstGeom>
        </p:spPr>
      </p:pic>
      <p:pic>
        <p:nvPicPr>
          <p:cNvPr id="6" name="Picture 5" descr="Logo, company name&#10;&#10;Description automatically generated">
            <a:extLst>
              <a:ext uri="{FF2B5EF4-FFF2-40B4-BE49-F238E27FC236}">
                <a16:creationId xmlns:a16="http://schemas.microsoft.com/office/drawing/2014/main" id="{0DEE69DB-C99B-4F84-8253-FBF95BFC05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2725" y="4389107"/>
            <a:ext cx="4005064" cy="4005064"/>
          </a:xfrm>
          <a:prstGeom prst="rect">
            <a:avLst/>
          </a:prstGeom>
        </p:spPr>
      </p:pic>
    </p:spTree>
    <p:extLst>
      <p:ext uri="{BB962C8B-B14F-4D97-AF65-F5344CB8AC3E}">
        <p14:creationId xmlns:p14="http://schemas.microsoft.com/office/powerpoint/2010/main" val="28836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order bottom">
    <p:spTree>
      <p:nvGrpSpPr>
        <p:cNvPr id="1" name=""/>
        <p:cNvGrpSpPr/>
        <p:nvPr/>
      </p:nvGrpSpPr>
      <p:grpSpPr>
        <a:xfrm>
          <a:off x="0" y="0"/>
          <a:ext cx="0" cy="0"/>
          <a:chOff x="0" y="0"/>
          <a:chExt cx="0" cy="0"/>
        </a:xfrm>
      </p:grpSpPr>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10" name="Picture 9">
            <a:extLst>
              <a:ext uri="{FF2B5EF4-FFF2-40B4-BE49-F238E27FC236}">
                <a16:creationId xmlns:a16="http://schemas.microsoft.com/office/drawing/2014/main" id="{F5D3D187-7A88-4784-902B-74E70E51C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9" name="Picture 8" descr="Logo, company name&#10;&#10;Description automatically generated">
            <a:extLst>
              <a:ext uri="{FF2B5EF4-FFF2-40B4-BE49-F238E27FC236}">
                <a16:creationId xmlns:a16="http://schemas.microsoft.com/office/drawing/2014/main" id="{2E55DA5D-3D7B-450E-9468-48D726E6A5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5544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4949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00312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8" name="Picture 7">
            <a:extLst>
              <a:ext uri="{FF2B5EF4-FFF2-40B4-BE49-F238E27FC236}">
                <a16:creationId xmlns:a16="http://schemas.microsoft.com/office/drawing/2014/main" id="{0E5EC8B5-C4AB-455E-B0E5-33ED4F286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7" name="Picture 6" descr="Logo, company name&#10;&#10;Description automatically generated">
            <a:extLst>
              <a:ext uri="{FF2B5EF4-FFF2-40B4-BE49-F238E27FC236}">
                <a16:creationId xmlns:a16="http://schemas.microsoft.com/office/drawing/2014/main" id="{BE7C592F-E3CE-4537-8524-0B0F2276CD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271845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8529099" cy="1162051"/>
          </a:xfrm>
        </p:spPr>
        <p:txBody>
          <a:bodyPr anchor="t"/>
          <a:lstStyle>
            <a:lvl1pPr algn="l">
              <a:defRPr sz="2267" b="1"/>
            </a:lvl1pPr>
          </a:lstStyle>
          <a:p>
            <a:r>
              <a:rPr lang="en-US"/>
              <a:t>Click to edit Master title style</a:t>
            </a:r>
            <a:endParaRPr lang="en-GB"/>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8" name="Picture 7">
            <a:extLst>
              <a:ext uri="{FF2B5EF4-FFF2-40B4-BE49-F238E27FC236}">
                <a16:creationId xmlns:a16="http://schemas.microsoft.com/office/drawing/2014/main" id="{0E5EC8B5-C4AB-455E-B0E5-33ED4F286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7" name="Picture 6" descr="Logo, company name&#10;&#10;Description automatically generated">
            <a:extLst>
              <a:ext uri="{FF2B5EF4-FFF2-40B4-BE49-F238E27FC236}">
                <a16:creationId xmlns:a16="http://schemas.microsoft.com/office/drawing/2014/main" id="{BE7C592F-E3CE-4537-8524-0B0F2276CD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275824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1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4" name="Picture 3">
            <a:extLst>
              <a:ext uri="{FF2B5EF4-FFF2-40B4-BE49-F238E27FC236}">
                <a16:creationId xmlns:a16="http://schemas.microsoft.com/office/drawing/2014/main" id="{2686558B-A5FD-0D44-914B-8649D25F7B69}"/>
              </a:ext>
            </a:extLst>
          </p:cNvPr>
          <p:cNvPicPr>
            <a:picLocks noChangeAspect="1"/>
          </p:cNvPicPr>
          <p:nvPr userDrawn="1"/>
        </p:nvPicPr>
        <p:blipFill rotWithShape="1">
          <a:blip r:embed="rId2"/>
          <a:srcRect t="56399" r="59971"/>
          <a:stretch/>
        </p:blipFill>
        <p:spPr>
          <a:xfrm>
            <a:off x="8496268" y="0"/>
            <a:ext cx="3695733" cy="2990189"/>
          </a:xfrm>
          <a:prstGeom prst="rect">
            <a:avLst/>
          </a:prstGeom>
          <a:noFill/>
        </p:spPr>
      </p:pic>
      <p:pic>
        <p:nvPicPr>
          <p:cNvPr id="7" name="Picture 6">
            <a:extLst>
              <a:ext uri="{FF2B5EF4-FFF2-40B4-BE49-F238E27FC236}">
                <a16:creationId xmlns:a16="http://schemas.microsoft.com/office/drawing/2014/main" id="{B2B32F62-0D97-459B-8DC5-A1EE770557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838226"/>
            <a:ext cx="12192000" cy="1022604"/>
          </a:xfrm>
          <a:prstGeom prst="rect">
            <a:avLst/>
          </a:prstGeom>
          <a:solidFill>
            <a:schemeClr val="accent1"/>
          </a:solidFill>
        </p:spPr>
      </p:pic>
      <p:pic>
        <p:nvPicPr>
          <p:cNvPr id="9" name="Picture 8" descr="Logo, company name&#10;&#10;Description automatically generated">
            <a:extLst>
              <a:ext uri="{FF2B5EF4-FFF2-40B4-BE49-F238E27FC236}">
                <a16:creationId xmlns:a16="http://schemas.microsoft.com/office/drawing/2014/main" id="{B0A43C4D-01BF-442B-BA82-5821A978C2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275154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7" name="Picture 6">
            <a:extLst>
              <a:ext uri="{FF2B5EF4-FFF2-40B4-BE49-F238E27FC236}">
                <a16:creationId xmlns:a16="http://schemas.microsoft.com/office/drawing/2014/main" id="{B2B32F62-0D97-459B-8DC5-A1EE77055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8226"/>
            <a:ext cx="12192000" cy="1022604"/>
          </a:xfrm>
          <a:prstGeom prst="rect">
            <a:avLst/>
          </a:prstGeom>
          <a:solidFill>
            <a:schemeClr val="accent1"/>
          </a:solidFill>
        </p:spPr>
      </p:pic>
      <p:pic>
        <p:nvPicPr>
          <p:cNvPr id="9" name="Picture 8" descr="Logo, company name&#10;&#10;Description automatically generated">
            <a:extLst>
              <a:ext uri="{FF2B5EF4-FFF2-40B4-BE49-F238E27FC236}">
                <a16:creationId xmlns:a16="http://schemas.microsoft.com/office/drawing/2014/main" id="{B0A43C4D-01BF-442B-BA82-5821A978C2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
        <p:nvSpPr>
          <p:cNvPr id="5" name="Flowchart: Alternate Process 4">
            <a:extLst>
              <a:ext uri="{FF2B5EF4-FFF2-40B4-BE49-F238E27FC236}">
                <a16:creationId xmlns:a16="http://schemas.microsoft.com/office/drawing/2014/main" id="{FC797E26-DE39-4A58-8A5F-085537082BB7}"/>
              </a:ext>
            </a:extLst>
          </p:cNvPr>
          <p:cNvSpPr/>
          <p:nvPr userDrawn="1"/>
        </p:nvSpPr>
        <p:spPr>
          <a:xfrm rot="3272028">
            <a:off x="9740085" y="-1645109"/>
            <a:ext cx="3202265" cy="3290220"/>
          </a:xfrm>
          <a:prstGeom prst="flowChartAlternate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3489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62167567-F9A0-4173-B1CB-163255630860}"/>
              </a:ext>
            </a:extLst>
          </p:cNvPr>
          <p:cNvSpPr/>
          <p:nvPr userDrawn="1"/>
        </p:nvSpPr>
        <p:spPr>
          <a:xfrm rot="19156910">
            <a:off x="-1080360" y="5239511"/>
            <a:ext cx="3168352" cy="2496277"/>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7" name="Picture 6">
            <a:extLst>
              <a:ext uri="{FF2B5EF4-FFF2-40B4-BE49-F238E27FC236}">
                <a16:creationId xmlns:a16="http://schemas.microsoft.com/office/drawing/2014/main" id="{B2B32F62-0D97-459B-8DC5-A1EE770557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8226"/>
            <a:ext cx="12192000" cy="1022604"/>
          </a:xfrm>
          <a:prstGeom prst="rect">
            <a:avLst/>
          </a:prstGeom>
          <a:solidFill>
            <a:schemeClr val="accent1"/>
          </a:solidFill>
        </p:spPr>
      </p:pic>
      <p:pic>
        <p:nvPicPr>
          <p:cNvPr id="9" name="Picture 8" descr="Logo, company name&#10;&#10;Description automatically generated">
            <a:extLst>
              <a:ext uri="{FF2B5EF4-FFF2-40B4-BE49-F238E27FC236}">
                <a16:creationId xmlns:a16="http://schemas.microsoft.com/office/drawing/2014/main" id="{B0A43C4D-01BF-442B-BA82-5821A978C2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989" y="4485117"/>
            <a:ext cx="4005064" cy="4005064"/>
          </a:xfrm>
          <a:prstGeom prst="rect">
            <a:avLst/>
          </a:prstGeom>
        </p:spPr>
      </p:pic>
    </p:spTree>
    <p:extLst>
      <p:ext uri="{BB962C8B-B14F-4D97-AF65-F5344CB8AC3E}">
        <p14:creationId xmlns:p14="http://schemas.microsoft.com/office/powerpoint/2010/main" val="234618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94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8" name="Picture 7">
            <a:extLst>
              <a:ext uri="{FF2B5EF4-FFF2-40B4-BE49-F238E27FC236}">
                <a16:creationId xmlns:a16="http://schemas.microsoft.com/office/drawing/2014/main" id="{28C271EA-B0B2-EE49-B463-A8C9EAAAA70B}"/>
              </a:ext>
            </a:extLst>
          </p:cNvPr>
          <p:cNvPicPr>
            <a:picLocks noChangeAspect="1"/>
          </p:cNvPicPr>
          <p:nvPr userDrawn="1"/>
        </p:nvPicPr>
        <p:blipFill rotWithShape="1">
          <a:blip r:embed="rId2"/>
          <a:srcRect t="18740" r="40821"/>
          <a:stretch/>
        </p:blipFill>
        <p:spPr>
          <a:xfrm rot="10800000">
            <a:off x="0" y="4443875"/>
            <a:ext cx="1534931" cy="1481403"/>
          </a:xfrm>
          <a:prstGeom prst="rect">
            <a:avLst/>
          </a:prstGeom>
        </p:spPr>
      </p:pic>
      <p:pic>
        <p:nvPicPr>
          <p:cNvPr id="10" name="Picture 9">
            <a:extLst>
              <a:ext uri="{FF2B5EF4-FFF2-40B4-BE49-F238E27FC236}">
                <a16:creationId xmlns:a16="http://schemas.microsoft.com/office/drawing/2014/main" id="{117067D7-7CF5-47F8-B42A-977EDC8FB5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12" name="Picture 11" descr="Logo, company name&#10;&#10;Description automatically generated">
            <a:extLst>
              <a:ext uri="{FF2B5EF4-FFF2-40B4-BE49-F238E27FC236}">
                <a16:creationId xmlns:a16="http://schemas.microsoft.com/office/drawing/2014/main" id="{40AFC059-5FF0-4E80-8347-9B5E3F5405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275887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10" name="Picture 9">
            <a:extLst>
              <a:ext uri="{FF2B5EF4-FFF2-40B4-BE49-F238E27FC236}">
                <a16:creationId xmlns:a16="http://schemas.microsoft.com/office/drawing/2014/main" id="{F5D3D187-7A88-4784-902B-74E70E51C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9" name="Picture 8" descr="Logo, company name&#10;&#10;Description automatically generated">
            <a:extLst>
              <a:ext uri="{FF2B5EF4-FFF2-40B4-BE49-F238E27FC236}">
                <a16:creationId xmlns:a16="http://schemas.microsoft.com/office/drawing/2014/main" id="{2E55DA5D-3D7B-450E-9468-48D726E6A5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314949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8" name="Picture 7">
            <a:extLst>
              <a:ext uri="{FF2B5EF4-FFF2-40B4-BE49-F238E27FC236}">
                <a16:creationId xmlns:a16="http://schemas.microsoft.com/office/drawing/2014/main" id="{0E5EC8B5-C4AB-455E-B0E5-33ED4F286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7" name="Picture 6" descr="Logo, company name&#10;&#10;Description automatically generated">
            <a:extLst>
              <a:ext uri="{FF2B5EF4-FFF2-40B4-BE49-F238E27FC236}">
                <a16:creationId xmlns:a16="http://schemas.microsoft.com/office/drawing/2014/main" id="{BE7C592F-E3CE-4537-8524-0B0F2276CD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725" y="4485117"/>
            <a:ext cx="4005064" cy="4005064"/>
          </a:xfrm>
          <a:prstGeom prst="rect">
            <a:avLst/>
          </a:prstGeom>
        </p:spPr>
      </p:pic>
    </p:spTree>
    <p:extLst>
      <p:ext uri="{BB962C8B-B14F-4D97-AF65-F5344CB8AC3E}">
        <p14:creationId xmlns:p14="http://schemas.microsoft.com/office/powerpoint/2010/main" val="94959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649092D-6AAA-FD44-83FA-C77554943C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452" t="30695" r="34345" b="23800"/>
          <a:stretch/>
        </p:blipFill>
        <p:spPr>
          <a:xfrm rot="10800000" flipV="1">
            <a:off x="-1" y="-3"/>
            <a:ext cx="12192001" cy="6888852"/>
          </a:xfrm>
          <a:prstGeom prst="rect">
            <a:avLst/>
          </a:prstGeom>
        </p:spPr>
      </p:pic>
      <p:sp>
        <p:nvSpPr>
          <p:cNvPr id="3"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pic>
        <p:nvPicPr>
          <p:cNvPr id="6" name="Graphic 5">
            <a:extLst>
              <a:ext uri="{FF2B5EF4-FFF2-40B4-BE49-F238E27FC236}">
                <a16:creationId xmlns:a16="http://schemas.microsoft.com/office/drawing/2014/main" id="{56AFEC84-8873-4B43-A047-919334465D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7488" y="6021288"/>
            <a:ext cx="1728192" cy="385629"/>
          </a:xfrm>
          <a:prstGeom prst="rect">
            <a:avLst/>
          </a:prstGeom>
        </p:spPr>
      </p:pic>
      <p:pic>
        <p:nvPicPr>
          <p:cNvPr id="8" name="Graphic 7">
            <a:extLst>
              <a:ext uri="{FF2B5EF4-FFF2-40B4-BE49-F238E27FC236}">
                <a16:creationId xmlns:a16="http://schemas.microsoft.com/office/drawing/2014/main" id="{DC13573B-C69A-9F4D-B188-111BB6EC59A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2438" y="5829267"/>
            <a:ext cx="1157529" cy="669415"/>
          </a:xfrm>
          <a:prstGeom prst="rect">
            <a:avLst/>
          </a:prstGeom>
        </p:spPr>
      </p:pic>
      <p:pic>
        <p:nvPicPr>
          <p:cNvPr id="10" name="Graphic 9">
            <a:extLst>
              <a:ext uri="{FF2B5EF4-FFF2-40B4-BE49-F238E27FC236}">
                <a16:creationId xmlns:a16="http://schemas.microsoft.com/office/drawing/2014/main" id="{8C54E49F-A37D-2540-9300-855A9CDB03E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64085" y="5829267"/>
            <a:ext cx="1743968" cy="581323"/>
          </a:xfrm>
          <a:prstGeom prst="rect">
            <a:avLst/>
          </a:prstGeom>
        </p:spPr>
      </p:pic>
      <p:pic>
        <p:nvPicPr>
          <p:cNvPr id="12" name="Picture 11">
            <a:extLst>
              <a:ext uri="{FF2B5EF4-FFF2-40B4-BE49-F238E27FC236}">
                <a16:creationId xmlns:a16="http://schemas.microsoft.com/office/drawing/2014/main" id="{D00E15F4-4FD3-B647-9A04-097564CEBF40}"/>
              </a:ext>
            </a:extLst>
          </p:cNvPr>
          <p:cNvPicPr>
            <a:picLocks noChangeAspect="1"/>
          </p:cNvPicPr>
          <p:nvPr userDrawn="1"/>
        </p:nvPicPr>
        <p:blipFill>
          <a:blip r:embed="rId9" cstate="print">
            <a:alphaModFix/>
            <a:grayscl/>
            <a:extLst>
              <a:ext uri="{BEBA8EAE-BF5A-486C-A8C5-ECC9F3942E4B}">
                <a14:imgProps xmlns:a14="http://schemas.microsoft.com/office/drawing/2010/main">
                  <a14:imgLayer r:embed="rId10">
                    <a14:imgEffect>
                      <a14:sharpenSoften amount="-50000"/>
                    </a14:imgEffect>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315696" y="5825343"/>
            <a:ext cx="1110992" cy="709075"/>
          </a:xfrm>
          <a:prstGeom prst="rect">
            <a:avLst/>
          </a:prstGeom>
        </p:spPr>
      </p:pic>
      <p:sp>
        <p:nvSpPr>
          <p:cNvPr id="13" name="Text Placeholder 2">
            <a:extLst>
              <a:ext uri="{FF2B5EF4-FFF2-40B4-BE49-F238E27FC236}">
                <a16:creationId xmlns:a16="http://schemas.microsoft.com/office/drawing/2014/main" id="{B5D2D0BE-976D-1C47-BDF4-1566F41B093E}"/>
              </a:ext>
            </a:extLst>
          </p:cNvPr>
          <p:cNvSpPr>
            <a:spLocks noGrp="1"/>
          </p:cNvSpPr>
          <p:nvPr>
            <p:ph type="body" idx="1" hasCustomPrompt="1"/>
          </p:nvPr>
        </p:nvSpPr>
        <p:spPr>
          <a:xfrm>
            <a:off x="911424" y="3332990"/>
            <a:ext cx="10363200" cy="660095"/>
          </a:xfrm>
        </p:spPr>
        <p:txBody>
          <a:bodyPr anchor="b">
            <a:normAutofit/>
          </a:bodyPr>
          <a:lstStyle>
            <a:lvl1pPr marL="0" indent="0" algn="ctr">
              <a:buNone/>
              <a:defRPr sz="3733" b="0">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Thank you</a:t>
            </a:r>
          </a:p>
          <a:p>
            <a:pPr lvl="0"/>
            <a:r>
              <a:rPr lang="en-US"/>
              <a:t>www.birmingham.gov.uk</a:t>
            </a:r>
          </a:p>
        </p:txBody>
      </p:sp>
      <p:sp>
        <p:nvSpPr>
          <p:cNvPr id="14" name="TextBox 13">
            <a:extLst>
              <a:ext uri="{FF2B5EF4-FFF2-40B4-BE49-F238E27FC236}">
                <a16:creationId xmlns:a16="http://schemas.microsoft.com/office/drawing/2014/main" id="{DF2DD201-1AA0-A840-BCAE-6EE591E9781F}"/>
              </a:ext>
            </a:extLst>
          </p:cNvPr>
          <p:cNvSpPr txBox="1"/>
          <p:nvPr userDrawn="1"/>
        </p:nvSpPr>
        <p:spPr>
          <a:xfrm>
            <a:off x="3640754" y="4197086"/>
            <a:ext cx="4511940" cy="584775"/>
          </a:xfrm>
          <a:prstGeom prst="rect">
            <a:avLst/>
          </a:prstGeom>
          <a:noFill/>
        </p:spPr>
        <p:txBody>
          <a:bodyPr wrap="none" rtlCol="0">
            <a:spAutoFit/>
          </a:bodyPr>
          <a:lstStyle/>
          <a:p>
            <a:pPr algn="ctr"/>
            <a:r>
              <a:rPr lang="en-US" sz="1600">
                <a:solidFill>
                  <a:schemeClr val="bg1"/>
                </a:solidFill>
              </a:rPr>
              <a:t>For more information please visit</a:t>
            </a:r>
          </a:p>
          <a:p>
            <a:pPr algn="ctr"/>
            <a:r>
              <a:rPr lang="en-US" sz="1600">
                <a:solidFill>
                  <a:schemeClr val="bg1"/>
                </a:solidFill>
              </a:rPr>
              <a:t>www.birmingham.gov.uk/commonwealth2022</a:t>
            </a:r>
          </a:p>
        </p:txBody>
      </p:sp>
      <p:pic>
        <p:nvPicPr>
          <p:cNvPr id="11" name="Picture 10" descr="Logo, company name&#10;&#10;Description automatically generated">
            <a:extLst>
              <a:ext uri="{FF2B5EF4-FFF2-40B4-BE49-F238E27FC236}">
                <a16:creationId xmlns:a16="http://schemas.microsoft.com/office/drawing/2014/main" id="{57C95844-94EA-465D-962D-00BE386717F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5697" y="548681"/>
            <a:ext cx="3683956" cy="3683956"/>
          </a:xfrm>
          <a:prstGeom prst="rect">
            <a:avLst/>
          </a:prstGeom>
        </p:spPr>
      </p:pic>
    </p:spTree>
    <p:extLst>
      <p:ext uri="{BB962C8B-B14F-4D97-AF65-F5344CB8AC3E}">
        <p14:creationId xmlns:p14="http://schemas.microsoft.com/office/powerpoint/2010/main" val="172157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Tree>
    <p:extLst>
      <p:ext uri="{BB962C8B-B14F-4D97-AF65-F5344CB8AC3E}">
        <p14:creationId xmlns:p14="http://schemas.microsoft.com/office/powerpoint/2010/main" val="233572853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rmingham.gov.uk/HS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rminghamandsolihullcovidvaccine.nhs.uk/walk-in/" TargetMode="External"/><Relationship Id="rId7" Type="http://schemas.openxmlformats.org/officeDocument/2006/relationships/hyperlink" Target="https://www.birmingham.gov.uk/downloads/download/3527/public_health_flowchart_for_schools" TargetMode="External"/><Relationship Id="rId2" Type="http://schemas.openxmlformats.org/officeDocument/2006/relationships/hyperlink" Target="https://www.nhs.uk/book-a-coronavirus-vaccination/do-you-have-an-nhs-number" TargetMode="External"/><Relationship Id="rId1" Type="http://schemas.openxmlformats.org/officeDocument/2006/relationships/slideLayout" Target="../slideLayouts/slideLayout3.xml"/><Relationship Id="rId6" Type="http://schemas.openxmlformats.org/officeDocument/2006/relationships/hyperlink" Target="mailto:Contacttracing@birmingam.gov.uk" TargetMode="External"/><Relationship Id="rId5" Type="http://schemas.openxmlformats.org/officeDocument/2006/relationships/hyperlink" Target="https://www.birmingham.gov.uk/COVID-19_Community_Champions" TargetMode="External"/><Relationship Id="rId4" Type="http://schemas.openxmlformats.org/officeDocument/2006/relationships/hyperlink" Target="mailto:Juliet.c.Faulkner@birmimgham.gov.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uidance/nhs-covid-pass"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et-coronavirus-test"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order-coronavirus-rapid-lateral-flow-tests" TargetMode="External"/><Relationship Id="rId2" Type="http://schemas.openxmlformats.org/officeDocument/2006/relationships/hyperlink" Target="https://request-testing.test-for-coronavirus.service.gov.uk/?utm_source=4%20January%202022%20C19&amp;utm_medium=Daily%20Email%20C19&amp;utm_campaign=DfE%20C19"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9687-D4C2-49C4-A413-317B8D314928}"/>
              </a:ext>
            </a:extLst>
          </p:cNvPr>
          <p:cNvSpPr>
            <a:spLocks noGrp="1"/>
          </p:cNvSpPr>
          <p:nvPr>
            <p:ph type="ctrTitle"/>
          </p:nvPr>
        </p:nvSpPr>
        <p:spPr>
          <a:xfrm>
            <a:off x="719403" y="1870280"/>
            <a:ext cx="10396273" cy="1907052"/>
          </a:xfrm>
        </p:spPr>
        <p:txBody>
          <a:bodyPr/>
          <a:lstStyle/>
          <a:p>
            <a:r>
              <a:rPr lang="en-GB" dirty="0">
                <a:latin typeface="Arial Nova"/>
              </a:rPr>
              <a:t>Covid Update - Educational Settings</a:t>
            </a:r>
          </a:p>
        </p:txBody>
      </p:sp>
      <p:sp>
        <p:nvSpPr>
          <p:cNvPr id="3" name="Subtitle 2">
            <a:extLst>
              <a:ext uri="{FF2B5EF4-FFF2-40B4-BE49-F238E27FC236}">
                <a16:creationId xmlns:a16="http://schemas.microsoft.com/office/drawing/2014/main" id="{93E30B10-4AAC-4BEF-9E82-04BC4CBD5F91}"/>
              </a:ext>
            </a:extLst>
          </p:cNvPr>
          <p:cNvSpPr>
            <a:spLocks noGrp="1"/>
          </p:cNvSpPr>
          <p:nvPr>
            <p:ph type="subTitle" idx="1"/>
          </p:nvPr>
        </p:nvSpPr>
        <p:spPr>
          <a:xfrm>
            <a:off x="719403" y="3152775"/>
            <a:ext cx="7338748" cy="1249114"/>
          </a:xfrm>
        </p:spPr>
        <p:txBody>
          <a:bodyPr vert="horz" lIns="103900" tIns="51951" rIns="103900" bIns="51951" rtlCol="0" anchor="t">
            <a:normAutofit fontScale="92500" lnSpcReduction="20000"/>
          </a:bodyPr>
          <a:lstStyle/>
          <a:p>
            <a:r>
              <a:rPr lang="en-GB" dirty="0">
                <a:solidFill>
                  <a:schemeClr val="bg1"/>
                </a:solidFill>
                <a:latin typeface="Arial Nova"/>
              </a:rPr>
              <a:t>Dr Justin Varney</a:t>
            </a:r>
          </a:p>
          <a:p>
            <a:r>
              <a:rPr lang="en-GB" dirty="0">
                <a:solidFill>
                  <a:schemeClr val="bg1"/>
                </a:solidFill>
                <a:latin typeface="Arial Nova"/>
              </a:rPr>
              <a:t>Director of Public Health</a:t>
            </a:r>
          </a:p>
          <a:p>
            <a:r>
              <a:rPr lang="en-GB" dirty="0">
                <a:solidFill>
                  <a:schemeClr val="bg1"/>
                </a:solidFill>
                <a:latin typeface="Arial Nova"/>
              </a:rPr>
              <a:t>06 January 2021</a:t>
            </a:r>
            <a:endParaRPr lang="en-GB" dirty="0">
              <a:solidFill>
                <a:schemeClr val="bg1"/>
              </a:solidFill>
            </a:endParaRPr>
          </a:p>
        </p:txBody>
      </p:sp>
    </p:spTree>
    <p:extLst>
      <p:ext uri="{BB962C8B-B14F-4D97-AF65-F5344CB8AC3E}">
        <p14:creationId xmlns:p14="http://schemas.microsoft.com/office/powerpoint/2010/main" val="8030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3903" y="2"/>
            <a:ext cx="11041167" cy="642381"/>
          </a:xfrm>
        </p:spPr>
        <p:txBody>
          <a:bodyPr>
            <a:normAutofit/>
          </a:bodyPr>
          <a:lstStyle/>
          <a:p>
            <a:pPr algn="ctr"/>
            <a:r>
              <a:rPr lang="en-GB" sz="2900" dirty="0">
                <a:latin typeface="Avenir Next LT Pro" panose="020B0504020202020204" pitchFamily="34" charset="0"/>
              </a:rPr>
              <a:t>Cases by Ward: Total, Last Month &amp; Last Week</a:t>
            </a:r>
          </a:p>
        </p:txBody>
      </p:sp>
      <p:sp>
        <p:nvSpPr>
          <p:cNvPr id="12" name="TextBox 11">
            <a:extLst>
              <a:ext uri="{FF2B5EF4-FFF2-40B4-BE49-F238E27FC236}">
                <a16:creationId xmlns:a16="http://schemas.microsoft.com/office/drawing/2014/main" id="{8D865911-FC6D-4135-A897-28AE6C7E6878}"/>
              </a:ext>
              <a:ext uri="{C183D7F6-B498-43B3-948B-1728B52AA6E4}">
                <adec:decorative xmlns:adec="http://schemas.microsoft.com/office/drawing/2017/decorative" val="1"/>
              </a:ext>
            </a:extLst>
          </p:cNvPr>
          <p:cNvSpPr txBox="1"/>
          <p:nvPr/>
        </p:nvSpPr>
        <p:spPr>
          <a:xfrm>
            <a:off x="2743341" y="5263590"/>
            <a:ext cx="819520" cy="338554"/>
          </a:xfrm>
          <a:prstGeom prst="rect">
            <a:avLst/>
          </a:prstGeom>
          <a:noFill/>
        </p:spPr>
        <p:txBody>
          <a:bodyPr wrap="square" rtlCol="0">
            <a:spAutoFit/>
          </a:bodyPr>
          <a:lstStyle/>
          <a:p>
            <a:r>
              <a:rPr lang="en-GB" sz="1600">
                <a:latin typeface="Avenir Next LT Pro" panose="020B0504020202020204" pitchFamily="34" charset="0"/>
                <a:cs typeface="Arial" panose="020B0604020202020204" pitchFamily="34" charset="0"/>
              </a:rPr>
              <a:t>Total</a:t>
            </a:r>
          </a:p>
        </p:txBody>
      </p:sp>
      <p:sp>
        <p:nvSpPr>
          <p:cNvPr id="14" name="TextBox 13">
            <a:extLst>
              <a:ext uri="{FF2B5EF4-FFF2-40B4-BE49-F238E27FC236}">
                <a16:creationId xmlns:a16="http://schemas.microsoft.com/office/drawing/2014/main" id="{4D409386-E79E-4A15-8E2E-95822D0E6223}"/>
              </a:ext>
              <a:ext uri="{C183D7F6-B498-43B3-948B-1728B52AA6E4}">
                <adec:decorative xmlns:adec="http://schemas.microsoft.com/office/drawing/2017/decorative" val="1"/>
              </a:ext>
            </a:extLst>
          </p:cNvPr>
          <p:cNvSpPr txBox="1"/>
          <p:nvPr/>
        </p:nvSpPr>
        <p:spPr>
          <a:xfrm>
            <a:off x="5492897" y="5263589"/>
            <a:ext cx="1577337" cy="338554"/>
          </a:xfrm>
          <a:prstGeom prst="rect">
            <a:avLst/>
          </a:prstGeom>
          <a:noFill/>
        </p:spPr>
        <p:txBody>
          <a:bodyPr wrap="square" rtlCol="0">
            <a:spAutoFit/>
          </a:bodyPr>
          <a:lstStyle/>
          <a:p>
            <a:r>
              <a:rPr lang="en-GB" sz="1600">
                <a:latin typeface="Avenir Next LT Pro" panose="020B0504020202020204" pitchFamily="34" charset="0"/>
                <a:cs typeface="Arial" panose="020B0604020202020204" pitchFamily="34" charset="0"/>
              </a:rPr>
              <a:t>Last Month</a:t>
            </a:r>
          </a:p>
        </p:txBody>
      </p:sp>
      <p:sp>
        <p:nvSpPr>
          <p:cNvPr id="15" name="TextBox 14">
            <a:extLst>
              <a:ext uri="{FF2B5EF4-FFF2-40B4-BE49-F238E27FC236}">
                <a16:creationId xmlns:a16="http://schemas.microsoft.com/office/drawing/2014/main" id="{BA9D83E8-E45E-4E93-B9B4-CF71F579D53C}"/>
              </a:ext>
              <a:ext uri="{C183D7F6-B498-43B3-948B-1728B52AA6E4}">
                <adec:decorative xmlns:adec="http://schemas.microsoft.com/office/drawing/2017/decorative" val="1"/>
              </a:ext>
            </a:extLst>
          </p:cNvPr>
          <p:cNvSpPr txBox="1"/>
          <p:nvPr/>
        </p:nvSpPr>
        <p:spPr>
          <a:xfrm>
            <a:off x="8721921" y="5263530"/>
            <a:ext cx="1453476" cy="338554"/>
          </a:xfrm>
          <a:prstGeom prst="rect">
            <a:avLst/>
          </a:prstGeom>
          <a:noFill/>
        </p:spPr>
        <p:txBody>
          <a:bodyPr wrap="square" rtlCol="0">
            <a:spAutoFit/>
          </a:bodyPr>
          <a:lstStyle/>
          <a:p>
            <a:r>
              <a:rPr lang="en-GB" sz="1600">
                <a:latin typeface="Avenir Next LT Pro" panose="020B0504020202020204" pitchFamily="34" charset="0"/>
                <a:cs typeface="Arial" panose="020B0604020202020204" pitchFamily="34" charset="0"/>
              </a:rPr>
              <a:t>Last Week</a:t>
            </a:r>
          </a:p>
        </p:txBody>
      </p:sp>
      <p:sp>
        <p:nvSpPr>
          <p:cNvPr id="4" name="TextBox 3">
            <a:extLst>
              <a:ext uri="{FF2B5EF4-FFF2-40B4-BE49-F238E27FC236}">
                <a16:creationId xmlns:a16="http://schemas.microsoft.com/office/drawing/2014/main" id="{69EBB7CF-4FF7-44A5-918F-5624FDDC8D8F}"/>
              </a:ext>
              <a:ext uri="{C183D7F6-B498-43B3-948B-1728B52AA6E4}">
                <adec:decorative xmlns:adec="http://schemas.microsoft.com/office/drawing/2017/decorative" val="1"/>
              </a:ext>
            </a:extLst>
          </p:cNvPr>
          <p:cNvSpPr txBox="1"/>
          <p:nvPr/>
        </p:nvSpPr>
        <p:spPr>
          <a:xfrm>
            <a:off x="1390545" y="5596032"/>
            <a:ext cx="5679688" cy="276999"/>
          </a:xfrm>
          <a:prstGeom prst="rect">
            <a:avLst/>
          </a:prstGeom>
          <a:noFill/>
        </p:spPr>
        <p:txBody>
          <a:bodyPr wrap="square" rtlCol="0">
            <a:spAutoFit/>
          </a:bodyPr>
          <a:lstStyle/>
          <a:p>
            <a:r>
              <a:rPr lang="en-GB" sz="1200">
                <a:solidFill>
                  <a:prstClr val="black"/>
                </a:solidFill>
                <a:latin typeface="Avenir Next LT Pro" panose="020B0504020202020204" pitchFamily="34" charset="0"/>
              </a:rPr>
              <a:t>Source: UK Health Security Agency Covid-19 Situational Awareness Explorer</a:t>
            </a:r>
            <a:endParaRPr lang="en-GB" sz="1200"/>
          </a:p>
        </p:txBody>
      </p:sp>
      <p:pic>
        <p:nvPicPr>
          <p:cNvPr id="2" name="Picture 1">
            <a:extLst>
              <a:ext uri="{FF2B5EF4-FFF2-40B4-BE49-F238E27FC236}">
                <a16:creationId xmlns:a16="http://schemas.microsoft.com/office/drawing/2014/main" id="{377640D7-6D08-4CAD-8213-E98FDA853BBE}"/>
              </a:ext>
            </a:extLst>
          </p:cNvPr>
          <p:cNvPicPr>
            <a:picLocks noChangeAspect="1"/>
          </p:cNvPicPr>
          <p:nvPr/>
        </p:nvPicPr>
        <p:blipFill>
          <a:blip r:embed="rId2"/>
          <a:stretch>
            <a:fillRect/>
          </a:stretch>
        </p:blipFill>
        <p:spPr>
          <a:xfrm>
            <a:off x="1525692" y="486391"/>
            <a:ext cx="9197587" cy="4777139"/>
          </a:xfrm>
          <a:prstGeom prst="rect">
            <a:avLst/>
          </a:prstGeom>
        </p:spPr>
      </p:pic>
    </p:spTree>
    <p:extLst>
      <p:ext uri="{BB962C8B-B14F-4D97-AF65-F5344CB8AC3E}">
        <p14:creationId xmlns:p14="http://schemas.microsoft.com/office/powerpoint/2010/main" val="285483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F561-4C72-473A-9F52-6CF5AC383254}"/>
              </a:ext>
            </a:extLst>
          </p:cNvPr>
          <p:cNvSpPr>
            <a:spLocks noGrp="1"/>
          </p:cNvSpPr>
          <p:nvPr>
            <p:ph type="title"/>
          </p:nvPr>
        </p:nvSpPr>
        <p:spPr/>
        <p:txBody>
          <a:bodyPr/>
          <a:lstStyle/>
          <a:p>
            <a:r>
              <a:rPr lang="en-GB" dirty="0"/>
              <a:t>Notifying BCC Public Health of Covid-19 Cases</a:t>
            </a:r>
          </a:p>
        </p:txBody>
      </p:sp>
      <p:sp>
        <p:nvSpPr>
          <p:cNvPr id="4" name="Slide Number Placeholder 3">
            <a:extLst>
              <a:ext uri="{FF2B5EF4-FFF2-40B4-BE49-F238E27FC236}">
                <a16:creationId xmlns:a16="http://schemas.microsoft.com/office/drawing/2014/main" id="{0101CE11-0888-48D7-8C6D-7A4D559E99C0}"/>
              </a:ext>
            </a:extLst>
          </p:cNvPr>
          <p:cNvSpPr>
            <a:spLocks noGrp="1"/>
          </p:cNvSpPr>
          <p:nvPr>
            <p:ph type="sldNum" sz="quarter" idx="4"/>
          </p:nvPr>
        </p:nvSpPr>
        <p:spPr/>
        <p:txBody>
          <a:bodyPr/>
          <a:lstStyle/>
          <a:p>
            <a:pPr defTabSz="1038977"/>
            <a:r>
              <a:rPr lang="en-GB">
                <a:solidFill>
                  <a:prstClr val="black">
                    <a:tint val="75000"/>
                  </a:prstClr>
                </a:solidFill>
              </a:rPr>
              <a:t>PAGE </a:t>
            </a:r>
            <a:fld id="{45A89BE1-5792-4ACB-BF4C-7FAB88C6C5B7}" type="slidenum">
              <a:rPr lang="en-GB">
                <a:solidFill>
                  <a:prstClr val="black">
                    <a:tint val="75000"/>
                  </a:prstClr>
                </a:solidFill>
              </a:rPr>
              <a:pPr defTabSz="1038977"/>
              <a:t>11</a:t>
            </a:fld>
            <a:endParaRPr lang="en-GB">
              <a:solidFill>
                <a:prstClr val="black">
                  <a:tint val="75000"/>
                </a:prstClr>
              </a:solidFill>
            </a:endParaRPr>
          </a:p>
        </p:txBody>
      </p:sp>
      <p:graphicFrame>
        <p:nvGraphicFramePr>
          <p:cNvPr id="5" name="Diagram 4">
            <a:extLst>
              <a:ext uri="{FF2B5EF4-FFF2-40B4-BE49-F238E27FC236}">
                <a16:creationId xmlns:a16="http://schemas.microsoft.com/office/drawing/2014/main" id="{F161874F-F28C-4E71-AD99-45722063501A}"/>
              </a:ext>
            </a:extLst>
          </p:cNvPr>
          <p:cNvGraphicFramePr/>
          <p:nvPr>
            <p:extLst>
              <p:ext uri="{D42A27DB-BD31-4B8C-83A1-F6EECF244321}">
                <p14:modId xmlns:p14="http://schemas.microsoft.com/office/powerpoint/2010/main" val="2870214499"/>
              </p:ext>
            </p:extLst>
          </p:nvPr>
        </p:nvGraphicFramePr>
        <p:xfrm>
          <a:off x="1717675" y="1145646"/>
          <a:ext cx="9026525" cy="4566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08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Uptake">
            <a:extLst>
              <a:ext uri="{FF2B5EF4-FFF2-40B4-BE49-F238E27FC236}">
                <a16:creationId xmlns:a16="http://schemas.microsoft.com/office/drawing/2014/main" id="{F16BDAB5-A027-49EC-86CC-16A87A2CEFB8}"/>
              </a:ext>
              <a:ext uri="{C183D7F6-B498-43B3-948B-1728B52AA6E4}">
                <adec:decorative xmlns:adec="http://schemas.microsoft.com/office/drawing/2017/decorative" val="0"/>
              </a:ext>
            </a:extLst>
          </p:cNvPr>
          <p:cNvSpPr txBox="1">
            <a:spLocks/>
          </p:cNvSpPr>
          <p:nvPr/>
        </p:nvSpPr>
        <p:spPr>
          <a:xfrm>
            <a:off x="1258221" y="44626"/>
            <a:ext cx="9733931" cy="422941"/>
          </a:xfrm>
          <a:prstGeom prst="rect">
            <a:avLst/>
          </a:prstGeom>
        </p:spPr>
        <p:txBody>
          <a:bodyPr>
            <a:normAutofit fontScale="92500" lnSpcReduction="20000"/>
          </a:bodyPr>
          <a:lst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a:lstStyle>
          <a:p>
            <a:pPr algn="ctr">
              <a:defRPr/>
            </a:pPr>
            <a:r>
              <a:rPr lang="en-GB" sz="2667">
                <a:latin typeface="+mj-lt"/>
              </a:rPr>
              <a:t>Uptake* by Date of Vaccination </a:t>
            </a:r>
            <a:r>
              <a:rPr lang="en-US" sz="2667">
                <a:latin typeface="+mj-lt"/>
              </a:rPr>
              <a:t>(updated 05/01/2022</a:t>
            </a:r>
            <a:r>
              <a:rPr lang="en-US" sz="2667"/>
              <a:t>)</a:t>
            </a:r>
            <a:endParaRPr lang="en-GB" sz="2667"/>
          </a:p>
        </p:txBody>
      </p:sp>
      <p:sp>
        <p:nvSpPr>
          <p:cNvPr id="4" name="TextBox 5" descr="Uptake text">
            <a:extLst>
              <a:ext uri="{FF2B5EF4-FFF2-40B4-BE49-F238E27FC236}">
                <a16:creationId xmlns:a16="http://schemas.microsoft.com/office/drawing/2014/main" id="{C17176FA-4773-4F0E-A8A3-0855540205E1}"/>
              </a:ext>
              <a:ext uri="{C183D7F6-B498-43B3-948B-1728B52AA6E4}">
                <adec:decorative xmlns:adec="http://schemas.microsoft.com/office/drawing/2017/decorative" val="0"/>
              </a:ext>
            </a:extLst>
          </p:cNvPr>
          <p:cNvSpPr txBox="1">
            <a:spLocks noChangeArrowheads="1"/>
          </p:cNvSpPr>
          <p:nvPr/>
        </p:nvSpPr>
        <p:spPr bwMode="auto">
          <a:xfrm>
            <a:off x="82126" y="4415711"/>
            <a:ext cx="11366361"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Nova" panose="020B0504020202020204" pitchFamily="34" charset="0"/>
              </a:defRPr>
            </a:lvl1pPr>
            <a:lvl2pPr marL="742950" indent="-285750">
              <a:defRPr>
                <a:solidFill>
                  <a:schemeClr val="tx1"/>
                </a:solidFill>
                <a:latin typeface="Arial Nova" panose="020B0504020202020204" pitchFamily="34" charset="0"/>
              </a:defRPr>
            </a:lvl2pPr>
            <a:lvl3pPr marL="1143000" indent="-228600">
              <a:defRPr>
                <a:solidFill>
                  <a:schemeClr val="tx1"/>
                </a:solidFill>
                <a:latin typeface="Arial Nova" panose="020B0504020202020204" pitchFamily="34" charset="0"/>
              </a:defRPr>
            </a:lvl3pPr>
            <a:lvl4pPr marL="1600200" indent="-228600">
              <a:defRPr>
                <a:solidFill>
                  <a:schemeClr val="tx1"/>
                </a:solidFill>
                <a:latin typeface="Arial Nova" panose="020B0504020202020204" pitchFamily="34" charset="0"/>
              </a:defRPr>
            </a:lvl4pPr>
            <a:lvl5pPr marL="2057400" indent="-228600">
              <a:defRPr>
                <a:solidFill>
                  <a:schemeClr val="tx1"/>
                </a:solidFill>
                <a:latin typeface="Arial Nova" panose="020B05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defRPr>
            </a:lvl9pPr>
          </a:lstStyle>
          <a:p>
            <a:pPr lvl="0" eaLnBrk="0" fontAlgn="base" hangingPunct="0">
              <a:spcBef>
                <a:spcPct val="0"/>
              </a:spcBef>
              <a:spcAft>
                <a:spcPct val="0"/>
              </a:spcAft>
              <a:defRPr/>
            </a:pPr>
            <a:r>
              <a:rPr lang="en-GB" altLang="en-US" sz="1467">
                <a:solidFill>
                  <a:prstClr val="black"/>
                </a:solidFill>
                <a:latin typeface="+mn-lt"/>
              </a:rPr>
              <a:t>Uptake* of 1</a:t>
            </a:r>
            <a:r>
              <a:rPr lang="en-GB" altLang="en-US" sz="1467" baseline="30000">
                <a:solidFill>
                  <a:prstClr val="black"/>
                </a:solidFill>
                <a:latin typeface="+mn-lt"/>
              </a:rPr>
              <a:t>st</a:t>
            </a:r>
            <a:r>
              <a:rPr lang="en-GB" altLang="en-US" sz="1467">
                <a:solidFill>
                  <a:prstClr val="black"/>
                </a:solidFill>
                <a:latin typeface="+mn-lt"/>
              </a:rPr>
              <a:t> dose has slowed since the end of June, whilst uptake of 2</a:t>
            </a:r>
            <a:r>
              <a:rPr lang="en-GB" altLang="en-US" sz="1467" baseline="30000">
                <a:solidFill>
                  <a:prstClr val="black"/>
                </a:solidFill>
                <a:latin typeface="+mn-lt"/>
              </a:rPr>
              <a:t>nd</a:t>
            </a:r>
            <a:r>
              <a:rPr lang="en-GB" altLang="en-US" sz="1467">
                <a:solidFill>
                  <a:prstClr val="black"/>
                </a:solidFill>
                <a:latin typeface="+mn-lt"/>
              </a:rPr>
              <a:t> dose slowed in mid-August. </a:t>
            </a:r>
          </a:p>
          <a:p>
            <a:pPr lvl="0" eaLnBrk="0" fontAlgn="base" hangingPunct="0">
              <a:spcBef>
                <a:spcPct val="0"/>
              </a:spcBef>
              <a:spcAft>
                <a:spcPct val="0"/>
              </a:spcAft>
              <a:defRPr/>
            </a:pPr>
            <a:r>
              <a:rPr lang="en-GB" altLang="en-US" sz="1467">
                <a:solidFill>
                  <a:prstClr val="black"/>
                </a:solidFill>
                <a:latin typeface="+mn-lt"/>
              </a:rPr>
              <a:t>The current rate of uptake for the 1</a:t>
            </a:r>
            <a:r>
              <a:rPr lang="en-GB" altLang="en-US" sz="1467" baseline="30000">
                <a:solidFill>
                  <a:prstClr val="black"/>
                </a:solidFill>
                <a:latin typeface="+mn-lt"/>
              </a:rPr>
              <a:t>st</a:t>
            </a:r>
            <a:r>
              <a:rPr lang="en-GB" altLang="en-US" sz="1467">
                <a:solidFill>
                  <a:prstClr val="black"/>
                </a:solidFill>
                <a:latin typeface="+mn-lt"/>
              </a:rPr>
              <a:t>, 2</a:t>
            </a:r>
            <a:r>
              <a:rPr lang="en-GB" altLang="en-US" sz="1467" baseline="30000">
                <a:solidFill>
                  <a:prstClr val="black"/>
                </a:solidFill>
                <a:latin typeface="+mn-lt"/>
              </a:rPr>
              <a:t>nd</a:t>
            </a:r>
            <a:r>
              <a:rPr lang="en-GB" altLang="en-US" sz="1467">
                <a:solidFill>
                  <a:prstClr val="black"/>
                </a:solidFill>
                <a:latin typeface="+mn-lt"/>
              </a:rPr>
              <a:t> and booster doses in Birmingham residents aged 12 years and over (67.1%, 59.6%, 36.9%) is significantly lower than the rates for West Midlands (79.4%, 73.0%, 53.2%) and England (90.0%, 82.4%, 59.6%).</a:t>
            </a:r>
          </a:p>
        </p:txBody>
      </p:sp>
      <p:sp>
        <p:nvSpPr>
          <p:cNvPr id="11" name="TextBox 5" descr="Uptake text">
            <a:extLst>
              <a:ext uri="{FF2B5EF4-FFF2-40B4-BE49-F238E27FC236}">
                <a16:creationId xmlns:a16="http://schemas.microsoft.com/office/drawing/2014/main" id="{80F70C05-4B7F-4415-BD68-15338662A6D0}"/>
              </a:ext>
              <a:ext uri="{C183D7F6-B498-43B3-948B-1728B52AA6E4}">
                <adec:decorative xmlns:adec="http://schemas.microsoft.com/office/drawing/2017/decorative" val="0"/>
              </a:ext>
            </a:extLst>
          </p:cNvPr>
          <p:cNvSpPr txBox="1">
            <a:spLocks noChangeArrowheads="1"/>
          </p:cNvSpPr>
          <p:nvPr/>
        </p:nvSpPr>
        <p:spPr bwMode="auto">
          <a:xfrm>
            <a:off x="112874" y="5209837"/>
            <a:ext cx="10879279" cy="5230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Nova" panose="020B0504020202020204" pitchFamily="34" charset="0"/>
              </a:defRPr>
            </a:lvl1pPr>
            <a:lvl2pPr marL="742950" indent="-285750">
              <a:defRPr>
                <a:solidFill>
                  <a:schemeClr val="tx1"/>
                </a:solidFill>
                <a:latin typeface="Arial Nova" panose="020B0504020202020204" pitchFamily="34" charset="0"/>
              </a:defRPr>
            </a:lvl2pPr>
            <a:lvl3pPr marL="1143000" indent="-228600">
              <a:defRPr>
                <a:solidFill>
                  <a:schemeClr val="tx1"/>
                </a:solidFill>
                <a:latin typeface="Arial Nova" panose="020B0504020202020204" pitchFamily="34" charset="0"/>
              </a:defRPr>
            </a:lvl3pPr>
            <a:lvl4pPr marL="1600200" indent="-228600">
              <a:defRPr>
                <a:solidFill>
                  <a:schemeClr val="tx1"/>
                </a:solidFill>
                <a:latin typeface="Arial Nova" panose="020B0504020202020204" pitchFamily="34" charset="0"/>
              </a:defRPr>
            </a:lvl4pPr>
            <a:lvl5pPr marL="2057400" indent="-228600">
              <a:defRPr>
                <a:solidFill>
                  <a:schemeClr val="tx1"/>
                </a:solidFill>
                <a:latin typeface="Arial Nova" panose="020B0504020202020204" pitchFamily="34" charset="0"/>
              </a:defRPr>
            </a:lvl5pPr>
            <a:lvl6pPr marL="2514600" indent="-228600" eaLnBrk="0" fontAlgn="base" hangingPunct="0">
              <a:spcBef>
                <a:spcPct val="0"/>
              </a:spcBef>
              <a:spcAft>
                <a:spcPct val="0"/>
              </a:spcAft>
              <a:defRPr>
                <a:solidFill>
                  <a:schemeClr val="tx1"/>
                </a:solidFill>
                <a:latin typeface="Arial Nova" panose="020B0504020202020204" pitchFamily="34" charset="0"/>
              </a:defRPr>
            </a:lvl6pPr>
            <a:lvl7pPr marL="2971800" indent="-228600" eaLnBrk="0" fontAlgn="base" hangingPunct="0">
              <a:spcBef>
                <a:spcPct val="0"/>
              </a:spcBef>
              <a:spcAft>
                <a:spcPct val="0"/>
              </a:spcAft>
              <a:defRPr>
                <a:solidFill>
                  <a:schemeClr val="tx1"/>
                </a:solidFill>
                <a:latin typeface="Arial Nova" panose="020B0504020202020204" pitchFamily="34" charset="0"/>
              </a:defRPr>
            </a:lvl7pPr>
            <a:lvl8pPr marL="3429000" indent="-228600" eaLnBrk="0" fontAlgn="base" hangingPunct="0">
              <a:spcBef>
                <a:spcPct val="0"/>
              </a:spcBef>
              <a:spcAft>
                <a:spcPct val="0"/>
              </a:spcAft>
              <a:defRPr>
                <a:solidFill>
                  <a:schemeClr val="tx1"/>
                </a:solidFill>
                <a:latin typeface="Arial Nova" panose="020B0504020202020204" pitchFamily="34" charset="0"/>
              </a:defRPr>
            </a:lvl8pPr>
            <a:lvl9pPr marL="3886200" indent="-228600" eaLnBrk="0" fontAlgn="base" hangingPunct="0">
              <a:spcBef>
                <a:spcPct val="0"/>
              </a:spcBef>
              <a:spcAft>
                <a:spcPct val="0"/>
              </a:spcAft>
              <a:defRPr>
                <a:solidFill>
                  <a:schemeClr val="tx1"/>
                </a:solidFill>
                <a:latin typeface="Arial Nova" panose="020B0504020202020204" pitchFamily="34" charset="0"/>
              </a:defRPr>
            </a:lvl9pPr>
          </a:lstStyle>
          <a:p>
            <a:pPr lvl="0" eaLnBrk="0" fontAlgn="base" hangingPunct="0">
              <a:spcBef>
                <a:spcPct val="0"/>
              </a:spcBef>
              <a:spcAft>
                <a:spcPct val="0"/>
              </a:spcAft>
              <a:defRPr/>
            </a:pPr>
            <a:r>
              <a:rPr lang="en-GB" altLang="en-US" sz="933"/>
              <a:t>*The vaccination roll-out in the 12-15 age group would also likely impact the overall uptake figures, compared to uptake at  age 16+. </a:t>
            </a:r>
          </a:p>
          <a:p>
            <a:pPr lvl="0" eaLnBrk="0" fontAlgn="base" hangingPunct="0">
              <a:spcBef>
                <a:spcPct val="0"/>
              </a:spcBef>
              <a:spcAft>
                <a:spcPct val="0"/>
              </a:spcAft>
              <a:defRPr/>
            </a:pPr>
            <a:r>
              <a:rPr lang="en-GB" sz="933"/>
              <a:t>The booster figures reported are significantly different from previous reports because of the change in the eligible population used as the denominator population. The eligible population used for booster uptake is the eligible population used for dose 1 and dose 2 uptake (as reported in the Gov.UK website) Previous reports were based on eligible populations of those who had been fully vaccinated</a:t>
            </a:r>
            <a:endParaRPr lang="en-GB" altLang="en-US" sz="1067">
              <a:solidFill>
                <a:prstClr val="black"/>
              </a:solidFill>
              <a:latin typeface="+mn-lt"/>
            </a:endParaRPr>
          </a:p>
        </p:txBody>
      </p:sp>
      <p:sp>
        <p:nvSpPr>
          <p:cNvPr id="2" name="TextBox 1">
            <a:extLst>
              <a:ext uri="{FF2B5EF4-FFF2-40B4-BE49-F238E27FC236}">
                <a16:creationId xmlns:a16="http://schemas.microsoft.com/office/drawing/2014/main" id="{683AB1DB-0D0A-49B2-8886-245B5F6B45E3}"/>
              </a:ext>
              <a:ext uri="{C183D7F6-B498-43B3-948B-1728B52AA6E4}">
                <adec:decorative xmlns:adec="http://schemas.microsoft.com/office/drawing/2017/decorative" val="1"/>
              </a:ext>
            </a:extLst>
          </p:cNvPr>
          <p:cNvSpPr txBox="1"/>
          <p:nvPr/>
        </p:nvSpPr>
        <p:spPr>
          <a:xfrm>
            <a:off x="11076310" y="5209837"/>
            <a:ext cx="977295" cy="461665"/>
          </a:xfrm>
          <a:prstGeom prst="rect">
            <a:avLst/>
          </a:prstGeom>
          <a:noFill/>
        </p:spPr>
        <p:txBody>
          <a:bodyPr wrap="square" rtlCol="0">
            <a:spAutoFit/>
          </a:bodyPr>
          <a:lstStyle/>
          <a:p>
            <a:r>
              <a:rPr lang="en-GB" sz="1200"/>
              <a:t>Source: GOV.UK</a:t>
            </a:r>
          </a:p>
        </p:txBody>
      </p:sp>
      <p:pic>
        <p:nvPicPr>
          <p:cNvPr id="5" name="Picture 4">
            <a:extLst>
              <a:ext uri="{FF2B5EF4-FFF2-40B4-BE49-F238E27FC236}">
                <a16:creationId xmlns:a16="http://schemas.microsoft.com/office/drawing/2014/main" id="{BDD4DD56-DF92-494F-AF86-8D64C6B755EA}"/>
              </a:ext>
            </a:extLst>
          </p:cNvPr>
          <p:cNvPicPr>
            <a:picLocks noChangeAspect="1"/>
          </p:cNvPicPr>
          <p:nvPr/>
        </p:nvPicPr>
        <p:blipFill>
          <a:blip r:embed="rId2"/>
          <a:stretch>
            <a:fillRect/>
          </a:stretch>
        </p:blipFill>
        <p:spPr>
          <a:xfrm>
            <a:off x="2" y="461470"/>
            <a:ext cx="4000981" cy="3954236"/>
          </a:xfrm>
          <a:prstGeom prst="rect">
            <a:avLst/>
          </a:prstGeom>
        </p:spPr>
      </p:pic>
      <p:pic>
        <p:nvPicPr>
          <p:cNvPr id="6" name="Picture 5">
            <a:extLst>
              <a:ext uri="{FF2B5EF4-FFF2-40B4-BE49-F238E27FC236}">
                <a16:creationId xmlns:a16="http://schemas.microsoft.com/office/drawing/2014/main" id="{AEC353FC-F8DF-4A3A-8B21-91821C0E0564}"/>
              </a:ext>
            </a:extLst>
          </p:cNvPr>
          <p:cNvPicPr>
            <a:picLocks noChangeAspect="1"/>
          </p:cNvPicPr>
          <p:nvPr/>
        </p:nvPicPr>
        <p:blipFill>
          <a:blip r:embed="rId3"/>
          <a:stretch>
            <a:fillRect/>
          </a:stretch>
        </p:blipFill>
        <p:spPr>
          <a:xfrm>
            <a:off x="4000983" y="461470"/>
            <a:ext cx="4005003" cy="3954236"/>
          </a:xfrm>
          <a:prstGeom prst="rect">
            <a:avLst/>
          </a:prstGeom>
        </p:spPr>
      </p:pic>
      <p:pic>
        <p:nvPicPr>
          <p:cNvPr id="7" name="Picture 6">
            <a:extLst>
              <a:ext uri="{FF2B5EF4-FFF2-40B4-BE49-F238E27FC236}">
                <a16:creationId xmlns:a16="http://schemas.microsoft.com/office/drawing/2014/main" id="{925B7518-9BA6-427C-B77C-1AFA63E7D96C}"/>
              </a:ext>
            </a:extLst>
          </p:cNvPr>
          <p:cNvPicPr>
            <a:picLocks noChangeAspect="1"/>
          </p:cNvPicPr>
          <p:nvPr/>
        </p:nvPicPr>
        <p:blipFill>
          <a:blip r:embed="rId4"/>
          <a:stretch>
            <a:fillRect/>
          </a:stretch>
        </p:blipFill>
        <p:spPr>
          <a:xfrm>
            <a:off x="8052623" y="461470"/>
            <a:ext cx="4000981" cy="3954236"/>
          </a:xfrm>
          <a:prstGeom prst="rect">
            <a:avLst/>
          </a:prstGeom>
        </p:spPr>
      </p:pic>
    </p:spTree>
    <p:extLst>
      <p:ext uri="{BB962C8B-B14F-4D97-AF65-F5344CB8AC3E}">
        <p14:creationId xmlns:p14="http://schemas.microsoft.com/office/powerpoint/2010/main" val="268210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Uptake by cohort in Birmingham">
            <a:extLst>
              <a:ext uri="{FF2B5EF4-FFF2-40B4-BE49-F238E27FC236}">
                <a16:creationId xmlns:a16="http://schemas.microsoft.com/office/drawing/2014/main" id="{BB934CE3-DA39-429D-ABEA-67AC354F087B}"/>
              </a:ext>
              <a:ext uri="{C183D7F6-B498-43B3-948B-1728B52AA6E4}">
                <adec:decorative xmlns:adec="http://schemas.microsoft.com/office/drawing/2017/decorative" val="0"/>
              </a:ext>
            </a:extLst>
          </p:cNvPr>
          <p:cNvSpPr txBox="1">
            <a:spLocks/>
          </p:cNvSpPr>
          <p:nvPr/>
        </p:nvSpPr>
        <p:spPr>
          <a:xfrm>
            <a:off x="545576" y="126812"/>
            <a:ext cx="11100851" cy="779083"/>
          </a:xfrm>
          <a:prstGeom prst="rect">
            <a:avLst/>
          </a:prstGeom>
        </p:spPr>
        <p:txBody>
          <a:bodyPr>
            <a:normAutofit fontScale="85000" lnSpcReduction="20000"/>
          </a:bodyPr>
          <a:lst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a:lstStyle>
          <a:p>
            <a:pPr algn="ctr">
              <a:defRPr/>
            </a:pPr>
            <a:r>
              <a:rPr lang="en-GB" sz="3333">
                <a:latin typeface="+mn-lt"/>
              </a:rPr>
              <a:t>Uptake by Cohort in Birmingham Residents – 1</a:t>
            </a:r>
            <a:r>
              <a:rPr lang="en-GB" sz="3333" baseline="30000">
                <a:latin typeface="+mn-lt"/>
              </a:rPr>
              <a:t>st</a:t>
            </a:r>
            <a:r>
              <a:rPr lang="en-GB" sz="3333">
                <a:latin typeface="+mn-lt"/>
              </a:rPr>
              <a:t> and 2</a:t>
            </a:r>
            <a:r>
              <a:rPr lang="en-GB" sz="3333" baseline="30000">
                <a:latin typeface="+mn-lt"/>
              </a:rPr>
              <a:t>nd</a:t>
            </a:r>
            <a:r>
              <a:rPr lang="en-GB" sz="3333">
                <a:latin typeface="+mn-lt"/>
              </a:rPr>
              <a:t> doses</a:t>
            </a:r>
          </a:p>
          <a:p>
            <a:pPr algn="ctr">
              <a:defRPr/>
            </a:pPr>
            <a:r>
              <a:rPr lang="en-GB" sz="2800">
                <a:latin typeface="+mn-lt"/>
              </a:rPr>
              <a:t>NIMS Data (Extracted 05/01/2022)</a:t>
            </a:r>
            <a:endParaRPr lang="en-GB" sz="3333">
              <a:latin typeface="+mn-lt"/>
            </a:endParaRPr>
          </a:p>
        </p:txBody>
      </p:sp>
      <p:pic>
        <p:nvPicPr>
          <p:cNvPr id="2" name="Picture 1">
            <a:extLst>
              <a:ext uri="{FF2B5EF4-FFF2-40B4-BE49-F238E27FC236}">
                <a16:creationId xmlns:a16="http://schemas.microsoft.com/office/drawing/2014/main" id="{8CEF8CC7-A356-49BB-B4C8-A6F9FF3E5F92}"/>
              </a:ext>
            </a:extLst>
          </p:cNvPr>
          <p:cNvPicPr>
            <a:picLocks noChangeAspect="1"/>
          </p:cNvPicPr>
          <p:nvPr/>
        </p:nvPicPr>
        <p:blipFill>
          <a:blip r:embed="rId2"/>
          <a:stretch>
            <a:fillRect/>
          </a:stretch>
        </p:blipFill>
        <p:spPr>
          <a:xfrm>
            <a:off x="2333229" y="905895"/>
            <a:ext cx="7525543" cy="4918461"/>
          </a:xfrm>
          <a:prstGeom prst="rect">
            <a:avLst/>
          </a:prstGeom>
        </p:spPr>
      </p:pic>
    </p:spTree>
    <p:extLst>
      <p:ext uri="{BB962C8B-B14F-4D97-AF65-F5344CB8AC3E}">
        <p14:creationId xmlns:p14="http://schemas.microsoft.com/office/powerpoint/2010/main" val="28247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Upkate by booster dose">
            <a:extLst>
              <a:ext uri="{FF2B5EF4-FFF2-40B4-BE49-F238E27FC236}">
                <a16:creationId xmlns:a16="http://schemas.microsoft.com/office/drawing/2014/main" id="{BB934CE3-DA39-429D-ABEA-67AC354F087B}"/>
              </a:ext>
              <a:ext uri="{C183D7F6-B498-43B3-948B-1728B52AA6E4}">
                <adec:decorative xmlns:adec="http://schemas.microsoft.com/office/drawing/2017/decorative" val="0"/>
              </a:ext>
            </a:extLst>
          </p:cNvPr>
          <p:cNvSpPr txBox="1">
            <a:spLocks/>
          </p:cNvSpPr>
          <p:nvPr/>
        </p:nvSpPr>
        <p:spPr>
          <a:xfrm>
            <a:off x="545576" y="126812"/>
            <a:ext cx="11100851" cy="779083"/>
          </a:xfrm>
          <a:prstGeom prst="rect">
            <a:avLst/>
          </a:prstGeom>
        </p:spPr>
        <p:txBody>
          <a:bodyPr>
            <a:normAutofit fontScale="85000" lnSpcReduction="20000"/>
          </a:bodyPr>
          <a:lst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a:lstStyle>
          <a:p>
            <a:pPr algn="ctr">
              <a:defRPr/>
            </a:pPr>
            <a:r>
              <a:rPr lang="en-GB" sz="3333">
                <a:latin typeface="+mn-lt"/>
              </a:rPr>
              <a:t>Uptake by Cohort in Birmingham Residents – Booster dose</a:t>
            </a:r>
          </a:p>
          <a:p>
            <a:pPr algn="ctr">
              <a:defRPr/>
            </a:pPr>
            <a:r>
              <a:rPr lang="en-GB" sz="2800">
                <a:latin typeface="+mn-lt"/>
              </a:rPr>
              <a:t>NIMS Data (Extracted 05/01/2022)</a:t>
            </a:r>
            <a:endParaRPr lang="en-GB" sz="3333">
              <a:latin typeface="+mn-lt"/>
            </a:endParaRPr>
          </a:p>
        </p:txBody>
      </p:sp>
      <p:pic>
        <p:nvPicPr>
          <p:cNvPr id="3" name="Picture 2">
            <a:extLst>
              <a:ext uri="{FF2B5EF4-FFF2-40B4-BE49-F238E27FC236}">
                <a16:creationId xmlns:a16="http://schemas.microsoft.com/office/drawing/2014/main" id="{A43977A4-F80C-4FEE-884A-2D5825DB2562}"/>
              </a:ext>
            </a:extLst>
          </p:cNvPr>
          <p:cNvPicPr>
            <a:picLocks noChangeAspect="1"/>
          </p:cNvPicPr>
          <p:nvPr/>
        </p:nvPicPr>
        <p:blipFill>
          <a:blip r:embed="rId2"/>
          <a:stretch>
            <a:fillRect/>
          </a:stretch>
        </p:blipFill>
        <p:spPr>
          <a:xfrm>
            <a:off x="2337918" y="905895"/>
            <a:ext cx="7516165" cy="4912333"/>
          </a:xfrm>
          <a:prstGeom prst="rect">
            <a:avLst/>
          </a:prstGeom>
        </p:spPr>
      </p:pic>
    </p:spTree>
    <p:extLst>
      <p:ext uri="{BB962C8B-B14F-4D97-AF65-F5344CB8AC3E}">
        <p14:creationId xmlns:p14="http://schemas.microsoft.com/office/powerpoint/2010/main" val="76166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descr="Vaccine uptake booster dose 16+">
            <a:extLst>
              <a:ext uri="{FF2B5EF4-FFF2-40B4-BE49-F238E27FC236}">
                <a16:creationId xmlns:a16="http://schemas.microsoft.com/office/drawing/2014/main" id="{CD3B0918-C7CF-4C80-B83C-180460AB0A6D}"/>
              </a:ext>
              <a:ext uri="{C183D7F6-B498-43B3-948B-1728B52AA6E4}">
                <adec:decorative xmlns:adec="http://schemas.microsoft.com/office/drawing/2017/decorative" val="0"/>
              </a:ext>
            </a:extLst>
          </p:cNvPr>
          <p:cNvSpPr txBox="1">
            <a:spLocks/>
          </p:cNvSpPr>
          <p:nvPr/>
        </p:nvSpPr>
        <p:spPr>
          <a:xfrm>
            <a:off x="237718" y="165579"/>
            <a:ext cx="5439089" cy="977445"/>
          </a:xfrm>
          <a:prstGeom prst="rect">
            <a:avLst/>
          </a:prstGeom>
        </p:spPr>
        <p:txBody>
          <a:bodyPr vert="horz" lIns="103900" tIns="51951" rIns="103900" bIns="51951" rtlCol="0" anchor="ctr">
            <a:normAutofit fontScale="67500" lnSpcReduction="20000"/>
          </a:bodyPr>
          <a:lst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a:lstStyle>
          <a:p>
            <a:pPr algn="ctr"/>
            <a:r>
              <a:rPr lang="en-GB" sz="3600">
                <a:latin typeface="+mn-lt"/>
              </a:rPr>
              <a:t>Vaccine Uptake Booster Dose – 16+</a:t>
            </a:r>
            <a:br>
              <a:rPr lang="en-GB" sz="3600">
                <a:latin typeface="+mn-lt"/>
              </a:rPr>
            </a:br>
            <a:r>
              <a:rPr lang="en-GB" sz="3600">
                <a:latin typeface="+mn-lt"/>
              </a:rPr>
              <a:t>(lowest uptake areas by wards)</a:t>
            </a:r>
            <a:br>
              <a:rPr lang="en-GB" sz="3200">
                <a:latin typeface="+mn-lt"/>
              </a:rPr>
            </a:br>
            <a:r>
              <a:rPr lang="en-GB" sz="2933">
                <a:latin typeface="+mn-lt"/>
              </a:rPr>
              <a:t>(updated 05/01/2022)</a:t>
            </a:r>
          </a:p>
        </p:txBody>
      </p:sp>
      <p:sp>
        <p:nvSpPr>
          <p:cNvPr id="4" name="TextBox 3" descr="Uptake by ward">
            <a:extLst>
              <a:ext uri="{FF2B5EF4-FFF2-40B4-BE49-F238E27FC236}">
                <a16:creationId xmlns:a16="http://schemas.microsoft.com/office/drawing/2014/main" id="{EEB9BB43-7C0C-49D6-B958-49688BB22EDA}"/>
              </a:ext>
              <a:ext uri="{C183D7F6-B498-43B3-948B-1728B52AA6E4}">
                <adec:decorative xmlns:adec="http://schemas.microsoft.com/office/drawing/2017/decorative" val="0"/>
              </a:ext>
            </a:extLst>
          </p:cNvPr>
          <p:cNvSpPr txBox="1"/>
          <p:nvPr/>
        </p:nvSpPr>
        <p:spPr>
          <a:xfrm>
            <a:off x="569767" y="1143024"/>
            <a:ext cx="5107040" cy="2985433"/>
          </a:xfrm>
          <a:prstGeom prst="rect">
            <a:avLst/>
          </a:prstGeom>
          <a:noFill/>
        </p:spPr>
        <p:txBody>
          <a:bodyPr wrap="square" rtlCol="0">
            <a:spAutoFit/>
          </a:bodyPr>
          <a:lstStyle/>
          <a:p>
            <a:r>
              <a:rPr lang="en-GB" sz="1600"/>
              <a:t>Up to 5</a:t>
            </a:r>
            <a:r>
              <a:rPr lang="en-GB" sz="1600" baseline="30000"/>
              <a:t>th</a:t>
            </a:r>
            <a:r>
              <a:rPr lang="en-GB" sz="1600"/>
              <a:t> January 2022, vaccine uptake (booster dose) was below 60% in 59 (of the 69) wards except:</a:t>
            </a:r>
          </a:p>
          <a:p>
            <a:pPr marL="748083" lvl="1" indent="-228594">
              <a:buFont typeface="Arial" panose="020B0604020202020204" pitchFamily="34" charset="0"/>
              <a:buChar char="•"/>
            </a:pPr>
            <a:r>
              <a:rPr lang="en-GB" sz="1400"/>
              <a:t>Bournville &amp; </a:t>
            </a:r>
            <a:r>
              <a:rPr lang="en-GB" sz="1400" err="1"/>
              <a:t>Cotteridge</a:t>
            </a:r>
            <a:endParaRPr lang="en-GB" sz="1400"/>
          </a:p>
          <a:p>
            <a:pPr marL="748083" lvl="1" indent="-228594">
              <a:buFont typeface="Arial" panose="020B0604020202020204" pitchFamily="34" charset="0"/>
              <a:buChar char="•"/>
            </a:pPr>
            <a:r>
              <a:rPr lang="en-GB" sz="1400"/>
              <a:t>Sutton </a:t>
            </a:r>
            <a:r>
              <a:rPr lang="en-GB" sz="1400" err="1"/>
              <a:t>Reddicap</a:t>
            </a:r>
            <a:endParaRPr lang="en-GB" sz="1400"/>
          </a:p>
          <a:p>
            <a:pPr marL="748083" lvl="1" indent="-228594">
              <a:buFont typeface="Arial" panose="020B0604020202020204" pitchFamily="34" charset="0"/>
              <a:buChar char="•"/>
            </a:pPr>
            <a:r>
              <a:rPr lang="en-GB" sz="1400"/>
              <a:t>Northfield</a:t>
            </a:r>
          </a:p>
          <a:p>
            <a:pPr marL="748083" lvl="1" indent="-228594">
              <a:buFont typeface="Arial" panose="020B0604020202020204" pitchFamily="34" charset="0"/>
              <a:buChar char="•"/>
            </a:pPr>
            <a:r>
              <a:rPr lang="en-GB" sz="1400"/>
              <a:t>Sutton </a:t>
            </a:r>
            <a:r>
              <a:rPr lang="en-GB" sz="1400" err="1"/>
              <a:t>Walmley</a:t>
            </a:r>
            <a:r>
              <a:rPr lang="en-GB" sz="1400"/>
              <a:t> &amp; Minworth</a:t>
            </a:r>
          </a:p>
          <a:p>
            <a:pPr marL="748083" lvl="1" indent="-228594">
              <a:buFont typeface="Arial" panose="020B0604020202020204" pitchFamily="34" charset="0"/>
              <a:buChar char="•"/>
            </a:pPr>
            <a:r>
              <a:rPr lang="en-GB" sz="1400"/>
              <a:t>Sutton Vesey</a:t>
            </a:r>
          </a:p>
          <a:p>
            <a:pPr marL="748083" lvl="1" indent="-228594">
              <a:buFont typeface="Arial" panose="020B0604020202020204" pitchFamily="34" charset="0"/>
              <a:buChar char="•"/>
            </a:pPr>
            <a:r>
              <a:rPr lang="en-GB" sz="1400"/>
              <a:t>Sutton Trinity</a:t>
            </a:r>
          </a:p>
          <a:p>
            <a:pPr marL="748083" lvl="1" indent="-228594">
              <a:buFont typeface="Arial" panose="020B0604020202020204" pitchFamily="34" charset="0"/>
              <a:buChar char="•"/>
            </a:pPr>
            <a:r>
              <a:rPr lang="en-GB" sz="1400"/>
              <a:t>Sutton </a:t>
            </a:r>
            <a:r>
              <a:rPr lang="en-GB" sz="1400" err="1"/>
              <a:t>Roughley</a:t>
            </a:r>
            <a:endParaRPr lang="en-GB" sz="1400"/>
          </a:p>
          <a:p>
            <a:pPr marL="748083" lvl="1" indent="-228594">
              <a:buFont typeface="Arial" panose="020B0604020202020204" pitchFamily="34" charset="0"/>
              <a:buChar char="•"/>
            </a:pPr>
            <a:r>
              <a:rPr lang="en-GB" sz="1400"/>
              <a:t>Sutton Mere Green</a:t>
            </a:r>
          </a:p>
          <a:p>
            <a:pPr marL="748083" lvl="1" indent="-228594">
              <a:buFont typeface="Arial" panose="020B0604020202020204" pitchFamily="34" charset="0"/>
              <a:buChar char="•"/>
            </a:pPr>
            <a:r>
              <a:rPr lang="en-GB" sz="1400"/>
              <a:t>Sutton </a:t>
            </a:r>
            <a:r>
              <a:rPr lang="en-GB" sz="1400" err="1"/>
              <a:t>Wylde</a:t>
            </a:r>
            <a:r>
              <a:rPr lang="en-GB" sz="1400"/>
              <a:t> Green</a:t>
            </a:r>
          </a:p>
          <a:p>
            <a:pPr marL="748083" lvl="1" indent="-228594">
              <a:buFont typeface="Arial" panose="020B0604020202020204" pitchFamily="34" charset="0"/>
              <a:buChar char="•"/>
            </a:pPr>
            <a:r>
              <a:rPr lang="en-GB" sz="1400"/>
              <a:t>Sutton Four Oaks</a:t>
            </a:r>
          </a:p>
          <a:p>
            <a:endParaRPr lang="en-GB" sz="1600"/>
          </a:p>
        </p:txBody>
      </p:sp>
      <p:graphicFrame>
        <p:nvGraphicFramePr>
          <p:cNvPr id="2" name="Table 1">
            <a:extLst>
              <a:ext uri="{FF2B5EF4-FFF2-40B4-BE49-F238E27FC236}">
                <a16:creationId xmlns:a16="http://schemas.microsoft.com/office/drawing/2014/main" id="{48A3F290-9E1C-4820-85AC-830B1B134DFD}"/>
              </a:ext>
            </a:extLst>
          </p:cNvPr>
          <p:cNvGraphicFramePr>
            <a:graphicFrameLocks noGrp="1"/>
          </p:cNvGraphicFramePr>
          <p:nvPr/>
        </p:nvGraphicFramePr>
        <p:xfrm>
          <a:off x="6008855" y="67613"/>
          <a:ext cx="4926432" cy="6506339"/>
        </p:xfrm>
        <a:graphic>
          <a:graphicData uri="http://schemas.openxmlformats.org/drawingml/2006/table">
            <a:tbl>
              <a:tblPr/>
              <a:tblGrid>
                <a:gridCol w="1614888">
                  <a:extLst>
                    <a:ext uri="{9D8B030D-6E8A-4147-A177-3AD203B41FA5}">
                      <a16:colId xmlns:a16="http://schemas.microsoft.com/office/drawing/2014/main" val="1504377516"/>
                    </a:ext>
                  </a:extLst>
                </a:gridCol>
                <a:gridCol w="1103848">
                  <a:extLst>
                    <a:ext uri="{9D8B030D-6E8A-4147-A177-3AD203B41FA5}">
                      <a16:colId xmlns:a16="http://schemas.microsoft.com/office/drawing/2014/main" val="1400607375"/>
                    </a:ext>
                  </a:extLst>
                </a:gridCol>
                <a:gridCol w="1103848">
                  <a:extLst>
                    <a:ext uri="{9D8B030D-6E8A-4147-A177-3AD203B41FA5}">
                      <a16:colId xmlns:a16="http://schemas.microsoft.com/office/drawing/2014/main" val="1997283614"/>
                    </a:ext>
                  </a:extLst>
                </a:gridCol>
                <a:gridCol w="1103848">
                  <a:extLst>
                    <a:ext uri="{9D8B030D-6E8A-4147-A177-3AD203B41FA5}">
                      <a16:colId xmlns:a16="http://schemas.microsoft.com/office/drawing/2014/main" val="1834151278"/>
                    </a:ext>
                  </a:extLst>
                </a:gridCol>
              </a:tblGrid>
              <a:tr h="441539">
                <a:tc>
                  <a:txBody>
                    <a:bodyPr/>
                    <a:lstStyle/>
                    <a:p>
                      <a:pPr algn="l" fontAlgn="ctr"/>
                      <a:r>
                        <a:rPr lang="en-GB" sz="900" b="1" i="0" u="none" strike="noStrike">
                          <a:solidFill>
                            <a:srgbClr val="FFFFFF"/>
                          </a:solidFill>
                          <a:effectLst/>
                          <a:latin typeface="Calibri" panose="020F0502020204030204" pitchFamily="34" charset="0"/>
                        </a:rPr>
                        <a:t>Ward Name</a:t>
                      </a:r>
                    </a:p>
                  </a:txBody>
                  <a:tcPr marL="6132" marR="6132" marT="6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4192"/>
                    </a:solidFill>
                  </a:tcPr>
                </a:tc>
                <a:tc>
                  <a:txBody>
                    <a:bodyPr/>
                    <a:lstStyle/>
                    <a:p>
                      <a:pPr algn="ctr" fontAlgn="ctr"/>
                      <a:r>
                        <a:rPr lang="en-GB" sz="900" b="1" i="0" u="none" strike="noStrike">
                          <a:solidFill>
                            <a:srgbClr val="FFFFFF"/>
                          </a:solidFill>
                          <a:effectLst/>
                          <a:latin typeface="Calibri" panose="020F0502020204030204" pitchFamily="34" charset="0"/>
                        </a:rPr>
                        <a:t>Total Uptake 16+</a:t>
                      </a:r>
                    </a:p>
                  </a:txBody>
                  <a:tcPr marL="6132" marR="6132" marT="6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4192"/>
                    </a:solidFill>
                  </a:tcPr>
                </a:tc>
                <a:tc>
                  <a:txBody>
                    <a:bodyPr/>
                    <a:lstStyle/>
                    <a:p>
                      <a:pPr algn="ctr" fontAlgn="ctr"/>
                      <a:r>
                        <a:rPr lang="en-GB" sz="900" b="1" i="0" u="none" strike="noStrike">
                          <a:solidFill>
                            <a:srgbClr val="FFFFFF"/>
                          </a:solidFill>
                          <a:effectLst/>
                          <a:latin typeface="Calibri" panose="020F0502020204030204" pitchFamily="34" charset="0"/>
                        </a:rPr>
                        <a:t>Total Uptake 16-49</a:t>
                      </a:r>
                    </a:p>
                  </a:txBody>
                  <a:tcPr marL="6132" marR="6132" marT="6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4192"/>
                    </a:solidFill>
                  </a:tcPr>
                </a:tc>
                <a:tc>
                  <a:txBody>
                    <a:bodyPr/>
                    <a:lstStyle/>
                    <a:p>
                      <a:pPr algn="ctr" fontAlgn="ctr"/>
                      <a:r>
                        <a:rPr lang="en-GB" sz="900" b="1" i="0" u="none" strike="noStrike">
                          <a:solidFill>
                            <a:srgbClr val="FFFFFF"/>
                          </a:solidFill>
                          <a:effectLst/>
                          <a:latin typeface="Calibri" panose="020F0502020204030204" pitchFamily="34" charset="0"/>
                        </a:rPr>
                        <a:t>Total Uptake 50+</a:t>
                      </a:r>
                    </a:p>
                  </a:txBody>
                  <a:tcPr marL="6132" marR="6132" marT="61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4192"/>
                    </a:solidFill>
                  </a:tcPr>
                </a:tc>
                <a:extLst>
                  <a:ext uri="{0D108BD9-81ED-4DB2-BD59-A6C34878D82A}">
                    <a16:rowId xmlns:a16="http://schemas.microsoft.com/office/drawing/2014/main" val="3344240659"/>
                  </a:ext>
                </a:extLst>
              </a:tr>
              <a:tr h="151620">
                <a:tc>
                  <a:txBody>
                    <a:bodyPr/>
                    <a:lstStyle/>
                    <a:p>
                      <a:pPr algn="l" fontAlgn="b"/>
                      <a:r>
                        <a:rPr lang="en-GB" sz="900" b="0" i="0" u="none" strike="noStrike">
                          <a:solidFill>
                            <a:srgbClr val="000000"/>
                          </a:solidFill>
                          <a:effectLst/>
                          <a:latin typeface="Calibri" panose="020F0502020204030204" pitchFamily="34" charset="0"/>
                        </a:rPr>
                        <a:t>Alum Rock</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15.9%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ctr" fontAlgn="b"/>
                      <a:r>
                        <a:rPr lang="en-GB" sz="900" b="0" i="0" u="none" strike="noStrike">
                          <a:solidFill>
                            <a:srgbClr val="000000"/>
                          </a:solidFill>
                          <a:effectLst/>
                          <a:latin typeface="Calibri" panose="020F0502020204030204" pitchFamily="34" charset="0"/>
                        </a:rPr>
                        <a:t>9.3%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Calibri" panose="020F0502020204030204" pitchFamily="34" charset="0"/>
                        </a:rPr>
                        <a:t>36.1%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3085952524"/>
                  </a:ext>
                </a:extLst>
              </a:tr>
              <a:tr h="151620">
                <a:tc>
                  <a:txBody>
                    <a:bodyPr/>
                    <a:lstStyle/>
                    <a:p>
                      <a:pPr algn="l" fontAlgn="b"/>
                      <a:r>
                        <a:rPr lang="en-GB" sz="900" b="0" i="0" u="none" strike="noStrike">
                          <a:solidFill>
                            <a:srgbClr val="000000"/>
                          </a:solidFill>
                          <a:effectLst/>
                          <a:latin typeface="Calibri" panose="020F0502020204030204" pitchFamily="34" charset="0"/>
                        </a:rPr>
                        <a:t>Newtown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16.9%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ctr" fontAlgn="b"/>
                      <a:r>
                        <a:rPr lang="en-GB" sz="900" b="0" i="0" u="none" strike="noStrike">
                          <a:solidFill>
                            <a:srgbClr val="000000"/>
                          </a:solidFill>
                          <a:effectLst/>
                          <a:latin typeface="Calibri" panose="020F0502020204030204" pitchFamily="34" charset="0"/>
                        </a:rPr>
                        <a:t>10.8%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16C"/>
                    </a:solidFill>
                  </a:tcPr>
                </a:tc>
                <a:tc>
                  <a:txBody>
                    <a:bodyPr/>
                    <a:lstStyle/>
                    <a:p>
                      <a:pPr algn="ctr" fontAlgn="b"/>
                      <a:r>
                        <a:rPr lang="en-GB" sz="900" b="0" i="0" u="none" strike="noStrike">
                          <a:solidFill>
                            <a:srgbClr val="000000"/>
                          </a:solidFill>
                          <a:effectLst/>
                          <a:latin typeface="Calibri" panose="020F0502020204030204" pitchFamily="34" charset="0"/>
                        </a:rPr>
                        <a:t>38.9%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26C"/>
                    </a:solidFill>
                  </a:tcPr>
                </a:tc>
                <a:extLst>
                  <a:ext uri="{0D108BD9-81ED-4DB2-BD59-A6C34878D82A}">
                    <a16:rowId xmlns:a16="http://schemas.microsoft.com/office/drawing/2014/main" val="1660313838"/>
                  </a:ext>
                </a:extLst>
              </a:tr>
              <a:tr h="151620">
                <a:tc>
                  <a:txBody>
                    <a:bodyPr/>
                    <a:lstStyle/>
                    <a:p>
                      <a:pPr algn="l" fontAlgn="b"/>
                      <a:r>
                        <a:rPr lang="en-GB" sz="900" b="0" i="0" u="none" strike="noStrike">
                          <a:solidFill>
                            <a:srgbClr val="000000"/>
                          </a:solidFill>
                          <a:effectLst/>
                          <a:latin typeface="Calibri" panose="020F0502020204030204" pitchFamily="34" charset="0"/>
                        </a:rPr>
                        <a:t>Sparkbrook &amp; Balsall Heath East</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18.1%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ctr" fontAlgn="b"/>
                      <a:r>
                        <a:rPr lang="en-GB" sz="900" b="0" i="0" u="none" strike="noStrike">
                          <a:solidFill>
                            <a:srgbClr val="000000"/>
                          </a:solidFill>
                          <a:effectLst/>
                          <a:latin typeface="Calibri" panose="020F0502020204030204" pitchFamily="34" charset="0"/>
                        </a:rPr>
                        <a:t>10.5%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06C"/>
                    </a:solidFill>
                  </a:tcPr>
                </a:tc>
                <a:tc>
                  <a:txBody>
                    <a:bodyPr/>
                    <a:lstStyle/>
                    <a:p>
                      <a:pPr algn="ctr" fontAlgn="b"/>
                      <a:r>
                        <a:rPr lang="en-GB" sz="900" b="0" i="0" u="none" strike="noStrike">
                          <a:solidFill>
                            <a:srgbClr val="000000"/>
                          </a:solidFill>
                          <a:effectLst/>
                          <a:latin typeface="Calibri" panose="020F0502020204030204" pitchFamily="34" charset="0"/>
                        </a:rPr>
                        <a:t>40.0%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66D"/>
                    </a:solidFill>
                  </a:tcPr>
                </a:tc>
                <a:extLst>
                  <a:ext uri="{0D108BD9-81ED-4DB2-BD59-A6C34878D82A}">
                    <a16:rowId xmlns:a16="http://schemas.microsoft.com/office/drawing/2014/main" val="2609169772"/>
                  </a:ext>
                </a:extLst>
              </a:tr>
              <a:tr h="151620">
                <a:tc>
                  <a:txBody>
                    <a:bodyPr/>
                    <a:lstStyle/>
                    <a:p>
                      <a:pPr algn="l" fontAlgn="b"/>
                      <a:r>
                        <a:rPr lang="en-GB" sz="900" b="0" i="0" u="none" strike="noStrike">
                          <a:solidFill>
                            <a:srgbClr val="000000"/>
                          </a:solidFill>
                          <a:effectLst/>
                          <a:latin typeface="Calibri" panose="020F0502020204030204" pitchFamily="34" charset="0"/>
                        </a:rPr>
                        <a:t>Ward End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18.7%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75"/>
                    </a:solidFill>
                  </a:tcPr>
                </a:tc>
                <a:tc>
                  <a:txBody>
                    <a:bodyPr/>
                    <a:lstStyle/>
                    <a:p>
                      <a:pPr algn="ctr" fontAlgn="b"/>
                      <a:r>
                        <a:rPr lang="en-GB" sz="900" b="0" i="0" u="none" strike="noStrike">
                          <a:solidFill>
                            <a:srgbClr val="000000"/>
                          </a:solidFill>
                          <a:effectLst/>
                          <a:latin typeface="Calibri" panose="020F0502020204030204" pitchFamily="34" charset="0"/>
                        </a:rPr>
                        <a:t>9.3%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900" b="0" i="0" u="none" strike="noStrike">
                          <a:solidFill>
                            <a:srgbClr val="000000"/>
                          </a:solidFill>
                          <a:effectLst/>
                          <a:latin typeface="Calibri" panose="020F0502020204030204" pitchFamily="34" charset="0"/>
                        </a:rPr>
                        <a:t>44.7%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extLst>
                  <a:ext uri="{0D108BD9-81ED-4DB2-BD59-A6C34878D82A}">
                    <a16:rowId xmlns:a16="http://schemas.microsoft.com/office/drawing/2014/main" val="4259900628"/>
                  </a:ext>
                </a:extLst>
              </a:tr>
              <a:tr h="151620">
                <a:tc>
                  <a:txBody>
                    <a:bodyPr/>
                    <a:lstStyle/>
                    <a:p>
                      <a:pPr algn="l" fontAlgn="b"/>
                      <a:r>
                        <a:rPr lang="en-GB" sz="900" b="0" i="0" u="none" strike="noStrike">
                          <a:solidFill>
                            <a:srgbClr val="000000"/>
                          </a:solidFill>
                          <a:effectLst/>
                          <a:latin typeface="Calibri" panose="020F0502020204030204" pitchFamily="34" charset="0"/>
                        </a:rPr>
                        <a:t>Bordesley Green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19.2%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5"/>
                    </a:solidFill>
                  </a:tcPr>
                </a:tc>
                <a:tc>
                  <a:txBody>
                    <a:bodyPr/>
                    <a:lstStyle/>
                    <a:p>
                      <a:pPr algn="ctr" fontAlgn="b"/>
                      <a:r>
                        <a:rPr lang="en-GB" sz="900" b="0" i="0" u="none" strike="noStrike">
                          <a:solidFill>
                            <a:srgbClr val="000000"/>
                          </a:solidFill>
                          <a:effectLst/>
                          <a:latin typeface="Calibri" panose="020F0502020204030204" pitchFamily="34" charset="0"/>
                        </a:rPr>
                        <a:t>11.6%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66D"/>
                    </a:solidFill>
                  </a:tcPr>
                </a:tc>
                <a:tc>
                  <a:txBody>
                    <a:bodyPr/>
                    <a:lstStyle/>
                    <a:p>
                      <a:pPr algn="ctr" fontAlgn="b"/>
                      <a:r>
                        <a:rPr lang="en-GB" sz="900" b="0" i="0" u="none" strike="noStrike">
                          <a:solidFill>
                            <a:srgbClr val="000000"/>
                          </a:solidFill>
                          <a:effectLst/>
                          <a:latin typeface="Calibri" panose="020F0502020204030204" pitchFamily="34" charset="0"/>
                        </a:rPr>
                        <a:t>41.3%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B6E"/>
                    </a:solidFill>
                  </a:tcPr>
                </a:tc>
                <a:extLst>
                  <a:ext uri="{0D108BD9-81ED-4DB2-BD59-A6C34878D82A}">
                    <a16:rowId xmlns:a16="http://schemas.microsoft.com/office/drawing/2014/main" val="3736659011"/>
                  </a:ext>
                </a:extLst>
              </a:tr>
              <a:tr h="151620">
                <a:tc>
                  <a:txBody>
                    <a:bodyPr/>
                    <a:lstStyle/>
                    <a:p>
                      <a:pPr algn="l" fontAlgn="b"/>
                      <a:r>
                        <a:rPr lang="en-GB" sz="900" b="0" i="0" u="none" strike="noStrike">
                          <a:solidFill>
                            <a:srgbClr val="000000"/>
                          </a:solidFill>
                          <a:effectLst/>
                          <a:latin typeface="Calibri" panose="020F0502020204030204" pitchFamily="34" charset="0"/>
                        </a:rPr>
                        <a:t>Sparkhill</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fontAlgn="b"/>
                      <a:r>
                        <a:rPr lang="en-GB" sz="900" b="0" i="0" u="none" strike="noStrike">
                          <a:solidFill>
                            <a:srgbClr val="000000"/>
                          </a:solidFill>
                          <a:effectLst/>
                          <a:latin typeface="Calibri" panose="020F0502020204030204" pitchFamily="34" charset="0"/>
                        </a:rPr>
                        <a:t>11.5%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ctr" fontAlgn="b"/>
                      <a:r>
                        <a:rPr lang="en-GB" sz="900" b="0" i="0" u="none" strike="noStrike">
                          <a:solidFill>
                            <a:srgbClr val="000000"/>
                          </a:solidFill>
                          <a:effectLst/>
                          <a:latin typeface="Calibri" panose="020F0502020204030204" pitchFamily="34" charset="0"/>
                        </a:rPr>
                        <a:t>42.0%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D6E"/>
                    </a:solidFill>
                  </a:tcPr>
                </a:tc>
                <a:extLst>
                  <a:ext uri="{0D108BD9-81ED-4DB2-BD59-A6C34878D82A}">
                    <a16:rowId xmlns:a16="http://schemas.microsoft.com/office/drawing/2014/main" val="2231002812"/>
                  </a:ext>
                </a:extLst>
              </a:tr>
              <a:tr h="151620">
                <a:tc>
                  <a:txBody>
                    <a:bodyPr/>
                    <a:lstStyle/>
                    <a:p>
                      <a:pPr algn="l" fontAlgn="b"/>
                      <a:r>
                        <a:rPr lang="en-GB" sz="900" b="0" i="0" u="none" strike="noStrike">
                          <a:solidFill>
                            <a:srgbClr val="000000"/>
                          </a:solidFill>
                          <a:effectLst/>
                          <a:latin typeface="Calibri" panose="020F0502020204030204" pitchFamily="34" charset="0"/>
                        </a:rPr>
                        <a:t>Small Heath</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b"/>
                      <a:r>
                        <a:rPr lang="en-GB" sz="900" b="0" i="0" u="none" strike="noStrike">
                          <a:solidFill>
                            <a:srgbClr val="000000"/>
                          </a:solidFill>
                          <a:effectLst/>
                          <a:latin typeface="Calibri" panose="020F0502020204030204" pitchFamily="34" charset="0"/>
                        </a:rPr>
                        <a:t>12.3%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A6E"/>
                    </a:solidFill>
                  </a:tcPr>
                </a:tc>
                <a:tc>
                  <a:txBody>
                    <a:bodyPr/>
                    <a:lstStyle/>
                    <a:p>
                      <a:pPr algn="ctr" fontAlgn="b"/>
                      <a:r>
                        <a:rPr lang="en-GB" sz="900" b="0" i="0" u="none" strike="noStrike">
                          <a:solidFill>
                            <a:srgbClr val="000000"/>
                          </a:solidFill>
                          <a:effectLst/>
                          <a:latin typeface="Calibri" panose="020F0502020204030204" pitchFamily="34" charset="0"/>
                        </a:rPr>
                        <a:t>44.0%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70"/>
                    </a:solidFill>
                  </a:tcPr>
                </a:tc>
                <a:extLst>
                  <a:ext uri="{0D108BD9-81ED-4DB2-BD59-A6C34878D82A}">
                    <a16:rowId xmlns:a16="http://schemas.microsoft.com/office/drawing/2014/main" val="3989503603"/>
                  </a:ext>
                </a:extLst>
              </a:tr>
              <a:tr h="151620">
                <a:tc>
                  <a:txBody>
                    <a:bodyPr/>
                    <a:lstStyle/>
                    <a:p>
                      <a:pPr algn="l" fontAlgn="b"/>
                      <a:r>
                        <a:rPr lang="en-GB" sz="900" b="0" i="0" u="none" strike="noStrike">
                          <a:solidFill>
                            <a:srgbClr val="000000"/>
                          </a:solidFill>
                          <a:effectLst/>
                          <a:latin typeface="Calibri" panose="020F0502020204030204" pitchFamily="34" charset="0"/>
                        </a:rPr>
                        <a:t>Lozells</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20.9%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tc>
                  <a:txBody>
                    <a:bodyPr/>
                    <a:lstStyle/>
                    <a:p>
                      <a:pPr algn="ctr" fontAlgn="b"/>
                      <a:r>
                        <a:rPr lang="en-GB" sz="900" b="0" i="0" u="none" strike="noStrike">
                          <a:solidFill>
                            <a:srgbClr val="000000"/>
                          </a:solidFill>
                          <a:effectLst/>
                          <a:latin typeface="Calibri" panose="020F0502020204030204" pitchFamily="34" charset="0"/>
                        </a:rPr>
                        <a:t>13.8%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26F"/>
                    </a:solidFill>
                  </a:tcPr>
                </a:tc>
                <a:tc>
                  <a:txBody>
                    <a:bodyPr/>
                    <a:lstStyle/>
                    <a:p>
                      <a:pPr algn="ctr" fontAlgn="b"/>
                      <a:r>
                        <a:rPr lang="en-GB" sz="900" b="0" i="0" u="none" strike="noStrike">
                          <a:solidFill>
                            <a:srgbClr val="000000"/>
                          </a:solidFill>
                          <a:effectLst/>
                          <a:latin typeface="Calibri" panose="020F0502020204030204" pitchFamily="34" charset="0"/>
                        </a:rPr>
                        <a:t>43.6%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370"/>
                    </a:solidFill>
                  </a:tcPr>
                </a:tc>
                <a:extLst>
                  <a:ext uri="{0D108BD9-81ED-4DB2-BD59-A6C34878D82A}">
                    <a16:rowId xmlns:a16="http://schemas.microsoft.com/office/drawing/2014/main" val="500315916"/>
                  </a:ext>
                </a:extLst>
              </a:tr>
              <a:tr h="151620">
                <a:tc>
                  <a:txBody>
                    <a:bodyPr/>
                    <a:lstStyle/>
                    <a:p>
                      <a:pPr algn="l" fontAlgn="b"/>
                      <a:r>
                        <a:rPr lang="en-GB" sz="900" b="0" i="0" u="none" strike="noStrike">
                          <a:solidFill>
                            <a:srgbClr val="000000"/>
                          </a:solidFill>
                          <a:effectLst/>
                          <a:latin typeface="Calibri" panose="020F0502020204030204" pitchFamily="34" charset="0"/>
                        </a:rPr>
                        <a:t>Aston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21.1%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ctr" fontAlgn="b"/>
                      <a:r>
                        <a:rPr lang="en-GB" sz="900" b="0" i="0" u="none" strike="noStrike">
                          <a:solidFill>
                            <a:srgbClr val="000000"/>
                          </a:solidFill>
                          <a:effectLst/>
                          <a:latin typeface="Calibri" panose="020F0502020204030204" pitchFamily="34" charset="0"/>
                        </a:rPr>
                        <a:t>12.8%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ctr" fontAlgn="b"/>
                      <a:r>
                        <a:rPr lang="en-GB" sz="900" b="0" i="0" u="none" strike="noStrike">
                          <a:solidFill>
                            <a:srgbClr val="000000"/>
                          </a:solidFill>
                          <a:effectLst/>
                          <a:latin typeface="Calibri" panose="020F0502020204030204" pitchFamily="34" charset="0"/>
                        </a:rPr>
                        <a:t>45.5%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extLst>
                  <a:ext uri="{0D108BD9-81ED-4DB2-BD59-A6C34878D82A}">
                    <a16:rowId xmlns:a16="http://schemas.microsoft.com/office/drawing/2014/main" val="4210642652"/>
                  </a:ext>
                </a:extLst>
              </a:tr>
              <a:tr h="151620">
                <a:tc>
                  <a:txBody>
                    <a:bodyPr/>
                    <a:lstStyle/>
                    <a:p>
                      <a:pPr algn="l" fontAlgn="b"/>
                      <a:r>
                        <a:rPr lang="en-GB" sz="900" b="0" i="0" u="none" strike="noStrike">
                          <a:solidFill>
                            <a:srgbClr val="000000"/>
                          </a:solidFill>
                          <a:effectLst/>
                          <a:latin typeface="Calibri" panose="020F0502020204030204" pitchFamily="34" charset="0"/>
                        </a:rPr>
                        <a:t>Birchfield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21.1%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C77"/>
                    </a:solidFill>
                  </a:tcPr>
                </a:tc>
                <a:tc>
                  <a:txBody>
                    <a:bodyPr/>
                    <a:lstStyle/>
                    <a:p>
                      <a:pPr algn="ctr" fontAlgn="b"/>
                      <a:r>
                        <a:rPr lang="en-GB" sz="900" b="0" i="0" u="none" strike="noStrike">
                          <a:solidFill>
                            <a:srgbClr val="000000"/>
                          </a:solidFill>
                          <a:effectLst/>
                          <a:latin typeface="Calibri" panose="020F0502020204030204" pitchFamily="34" charset="0"/>
                        </a:rPr>
                        <a:t>11.5%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56D"/>
                    </a:solidFill>
                  </a:tcPr>
                </a:tc>
                <a:tc>
                  <a:txBody>
                    <a:bodyPr/>
                    <a:lstStyle/>
                    <a:p>
                      <a:pPr algn="ctr" fontAlgn="b"/>
                      <a:r>
                        <a:rPr lang="en-GB" sz="900" b="0" i="0" u="none" strike="noStrike">
                          <a:solidFill>
                            <a:srgbClr val="000000"/>
                          </a:solidFill>
                          <a:effectLst/>
                          <a:latin typeface="Calibri" panose="020F0502020204030204" pitchFamily="34" charset="0"/>
                        </a:rPr>
                        <a:t>45.2%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extLst>
                  <a:ext uri="{0D108BD9-81ED-4DB2-BD59-A6C34878D82A}">
                    <a16:rowId xmlns:a16="http://schemas.microsoft.com/office/drawing/2014/main" val="2747656601"/>
                  </a:ext>
                </a:extLst>
              </a:tr>
              <a:tr h="151620">
                <a:tc>
                  <a:txBody>
                    <a:bodyPr/>
                    <a:lstStyle/>
                    <a:p>
                      <a:pPr algn="l" fontAlgn="b"/>
                      <a:r>
                        <a:rPr lang="en-GB" sz="900" b="0" i="0" u="none" strike="noStrike">
                          <a:solidFill>
                            <a:srgbClr val="000000"/>
                          </a:solidFill>
                          <a:effectLst/>
                          <a:latin typeface="Calibri" panose="020F0502020204030204" pitchFamily="34" charset="0"/>
                        </a:rPr>
                        <a:t>Nechells</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21.6%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b"/>
                      <a:r>
                        <a:rPr lang="en-GB" sz="900" b="0" i="0" u="none" strike="noStrike">
                          <a:solidFill>
                            <a:srgbClr val="000000"/>
                          </a:solidFill>
                          <a:effectLst/>
                          <a:latin typeface="Calibri" panose="020F0502020204030204" pitchFamily="34" charset="0"/>
                        </a:rPr>
                        <a:t>13.1%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ctr" fontAlgn="b"/>
                      <a:r>
                        <a:rPr lang="en-GB" sz="900" b="0" i="0" u="none" strike="noStrike">
                          <a:solidFill>
                            <a:srgbClr val="000000"/>
                          </a:solidFill>
                          <a:effectLst/>
                          <a:latin typeface="Calibri" panose="020F0502020204030204" pitchFamily="34" charset="0"/>
                        </a:rPr>
                        <a:t>50.7%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extLst>
                  <a:ext uri="{0D108BD9-81ED-4DB2-BD59-A6C34878D82A}">
                    <a16:rowId xmlns:a16="http://schemas.microsoft.com/office/drawing/2014/main" val="2058211414"/>
                  </a:ext>
                </a:extLst>
              </a:tr>
              <a:tr h="151620">
                <a:tc>
                  <a:txBody>
                    <a:bodyPr/>
                    <a:lstStyle/>
                    <a:p>
                      <a:pPr algn="l" fontAlgn="b"/>
                      <a:r>
                        <a:rPr lang="en-GB" sz="900" b="0" i="0" u="none" strike="noStrike">
                          <a:solidFill>
                            <a:srgbClr val="000000"/>
                          </a:solidFill>
                          <a:effectLst/>
                          <a:latin typeface="Calibri" panose="020F0502020204030204" pitchFamily="34" charset="0"/>
                        </a:rPr>
                        <a:t>Bordesley &amp; Highgate</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22.1%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ctr" fontAlgn="b"/>
                      <a:r>
                        <a:rPr lang="en-GB" sz="900" b="0" i="0" u="none" strike="noStrike">
                          <a:solidFill>
                            <a:srgbClr val="000000"/>
                          </a:solidFill>
                          <a:effectLst/>
                          <a:latin typeface="Calibri" panose="020F0502020204030204" pitchFamily="34" charset="0"/>
                        </a:rPr>
                        <a:t>15.8%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2"/>
                    </a:solidFill>
                  </a:tcPr>
                </a:tc>
                <a:tc>
                  <a:txBody>
                    <a:bodyPr/>
                    <a:lstStyle/>
                    <a:p>
                      <a:pPr algn="ctr" fontAlgn="b"/>
                      <a:r>
                        <a:rPr lang="en-GB" sz="900" b="0" i="0" u="none" strike="noStrike">
                          <a:solidFill>
                            <a:srgbClr val="000000"/>
                          </a:solidFill>
                          <a:effectLst/>
                          <a:latin typeface="Calibri" panose="020F0502020204030204" pitchFamily="34" charset="0"/>
                        </a:rPr>
                        <a:t>46.0%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B71"/>
                    </a:solidFill>
                  </a:tcPr>
                </a:tc>
                <a:extLst>
                  <a:ext uri="{0D108BD9-81ED-4DB2-BD59-A6C34878D82A}">
                    <a16:rowId xmlns:a16="http://schemas.microsoft.com/office/drawing/2014/main" val="2404511615"/>
                  </a:ext>
                </a:extLst>
              </a:tr>
              <a:tr h="151620">
                <a:tc>
                  <a:txBody>
                    <a:bodyPr/>
                    <a:lstStyle/>
                    <a:p>
                      <a:pPr algn="l" fontAlgn="b"/>
                      <a:r>
                        <a:rPr lang="en-GB" sz="900" b="0" i="0" u="none" strike="noStrike">
                          <a:solidFill>
                            <a:srgbClr val="000000"/>
                          </a:solidFill>
                          <a:effectLst/>
                          <a:latin typeface="Calibri" panose="020F0502020204030204" pitchFamily="34" charset="0"/>
                        </a:rPr>
                        <a:t>Heartlands</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22.1%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9"/>
                    </a:solidFill>
                  </a:tcPr>
                </a:tc>
                <a:tc>
                  <a:txBody>
                    <a:bodyPr/>
                    <a:lstStyle/>
                    <a:p>
                      <a:pPr algn="ctr" fontAlgn="b"/>
                      <a:r>
                        <a:rPr lang="en-GB" sz="900" b="0" i="0" u="none" strike="noStrike">
                          <a:solidFill>
                            <a:srgbClr val="000000"/>
                          </a:solidFill>
                          <a:effectLst/>
                          <a:latin typeface="Calibri" panose="020F0502020204030204" pitchFamily="34" charset="0"/>
                        </a:rPr>
                        <a:t>12.6%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ctr" fontAlgn="b"/>
                      <a:r>
                        <a:rPr lang="en-GB" sz="900" b="0" i="0" u="none" strike="noStrike">
                          <a:solidFill>
                            <a:srgbClr val="000000"/>
                          </a:solidFill>
                          <a:effectLst/>
                          <a:latin typeface="Calibri" panose="020F0502020204030204" pitchFamily="34" charset="0"/>
                        </a:rPr>
                        <a:t>48.0%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3422995046"/>
                  </a:ext>
                </a:extLst>
              </a:tr>
              <a:tr h="151620">
                <a:tc>
                  <a:txBody>
                    <a:bodyPr/>
                    <a:lstStyle/>
                    <a:p>
                      <a:pPr algn="l" fontAlgn="b"/>
                      <a:r>
                        <a:rPr lang="en-GB" sz="900" b="0" i="0" u="none" strike="noStrike">
                          <a:solidFill>
                            <a:srgbClr val="000000"/>
                          </a:solidFill>
                          <a:effectLst/>
                          <a:latin typeface="Calibri" panose="020F0502020204030204" pitchFamily="34" charset="0"/>
                        </a:rPr>
                        <a:t>Holyhead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22.5%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b"/>
                      <a:r>
                        <a:rPr lang="en-GB" sz="900" b="0" i="0" u="none" strike="noStrike">
                          <a:solidFill>
                            <a:srgbClr val="000000"/>
                          </a:solidFill>
                          <a:effectLst/>
                          <a:latin typeface="Calibri" panose="020F0502020204030204" pitchFamily="34" charset="0"/>
                        </a:rPr>
                        <a:t>12.7%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C6E"/>
                    </a:solidFill>
                  </a:tcPr>
                </a:tc>
                <a:tc>
                  <a:txBody>
                    <a:bodyPr/>
                    <a:lstStyle/>
                    <a:p>
                      <a:pPr algn="ctr" fontAlgn="b"/>
                      <a:r>
                        <a:rPr lang="en-GB" sz="900" b="0" i="0" u="none" strike="noStrike">
                          <a:solidFill>
                            <a:srgbClr val="000000"/>
                          </a:solidFill>
                          <a:effectLst/>
                          <a:latin typeface="Calibri" panose="020F0502020204030204" pitchFamily="34" charset="0"/>
                        </a:rPr>
                        <a:t>48.1%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4074970786"/>
                  </a:ext>
                </a:extLst>
              </a:tr>
              <a:tr h="151620">
                <a:tc>
                  <a:txBody>
                    <a:bodyPr/>
                    <a:lstStyle/>
                    <a:p>
                      <a:pPr algn="l" fontAlgn="b"/>
                      <a:r>
                        <a:rPr lang="en-GB" sz="900" b="0" i="0" u="none" strike="noStrike">
                          <a:solidFill>
                            <a:srgbClr val="000000"/>
                          </a:solidFill>
                          <a:effectLst/>
                          <a:latin typeface="Calibri" panose="020F0502020204030204" pitchFamily="34" charset="0"/>
                        </a:rPr>
                        <a:t>Balsall Heath West</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22.9%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679"/>
                    </a:solidFill>
                  </a:tcPr>
                </a:tc>
                <a:tc>
                  <a:txBody>
                    <a:bodyPr/>
                    <a:lstStyle/>
                    <a:p>
                      <a:pPr algn="ctr" fontAlgn="b"/>
                      <a:r>
                        <a:rPr lang="en-GB" sz="900" b="0" i="0" u="none" strike="noStrike">
                          <a:solidFill>
                            <a:srgbClr val="000000"/>
                          </a:solidFill>
                          <a:effectLst/>
                          <a:latin typeface="Calibri" panose="020F0502020204030204" pitchFamily="34" charset="0"/>
                        </a:rPr>
                        <a:t>13.1%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E6F"/>
                    </a:solidFill>
                  </a:tcPr>
                </a:tc>
                <a:tc>
                  <a:txBody>
                    <a:bodyPr/>
                    <a:lstStyle/>
                    <a:p>
                      <a:pPr algn="ctr" fontAlgn="b"/>
                      <a:r>
                        <a:rPr lang="en-GB" sz="900" b="0" i="0" u="none" strike="noStrike">
                          <a:solidFill>
                            <a:srgbClr val="000000"/>
                          </a:solidFill>
                          <a:effectLst/>
                          <a:latin typeface="Calibri" panose="020F0502020204030204" pitchFamily="34" charset="0"/>
                        </a:rPr>
                        <a:t>47.3%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extLst>
                  <a:ext uri="{0D108BD9-81ED-4DB2-BD59-A6C34878D82A}">
                    <a16:rowId xmlns:a16="http://schemas.microsoft.com/office/drawing/2014/main" val="2396861668"/>
                  </a:ext>
                </a:extLst>
              </a:tr>
              <a:tr h="151620">
                <a:tc>
                  <a:txBody>
                    <a:bodyPr/>
                    <a:lstStyle/>
                    <a:p>
                      <a:pPr algn="l" fontAlgn="b"/>
                      <a:r>
                        <a:rPr lang="en-GB" sz="900" b="0" i="0" u="none" strike="noStrike">
                          <a:solidFill>
                            <a:srgbClr val="000000"/>
                          </a:solidFill>
                          <a:effectLst/>
                          <a:latin typeface="Calibri" panose="020F0502020204030204" pitchFamily="34" charset="0"/>
                        </a:rPr>
                        <a:t>Handsworth</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24.9%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17C"/>
                    </a:solidFill>
                  </a:tcPr>
                </a:tc>
                <a:tc>
                  <a:txBody>
                    <a:bodyPr/>
                    <a:lstStyle/>
                    <a:p>
                      <a:pPr algn="ctr" fontAlgn="b"/>
                      <a:r>
                        <a:rPr lang="en-GB" sz="900" b="0" i="0" u="none" strike="noStrike">
                          <a:solidFill>
                            <a:srgbClr val="000000"/>
                          </a:solidFill>
                          <a:effectLst/>
                          <a:latin typeface="Calibri" panose="020F0502020204030204" pitchFamily="34" charset="0"/>
                        </a:rPr>
                        <a:t>14.9%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971"/>
                    </a:solidFill>
                  </a:tcPr>
                </a:tc>
                <a:tc>
                  <a:txBody>
                    <a:bodyPr/>
                    <a:lstStyle/>
                    <a:p>
                      <a:pPr algn="ctr" fontAlgn="b"/>
                      <a:r>
                        <a:rPr lang="en-GB" sz="900" b="0" i="0" u="none" strike="noStrike">
                          <a:solidFill>
                            <a:srgbClr val="000000"/>
                          </a:solidFill>
                          <a:effectLst/>
                          <a:latin typeface="Calibri" panose="020F0502020204030204" pitchFamily="34" charset="0"/>
                        </a:rPr>
                        <a:t>49.9%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extLst>
                  <a:ext uri="{0D108BD9-81ED-4DB2-BD59-A6C34878D82A}">
                    <a16:rowId xmlns:a16="http://schemas.microsoft.com/office/drawing/2014/main" val="3022884821"/>
                  </a:ext>
                </a:extLst>
              </a:tr>
              <a:tr h="151620">
                <a:tc>
                  <a:txBody>
                    <a:bodyPr/>
                    <a:lstStyle/>
                    <a:p>
                      <a:pPr algn="l" fontAlgn="b"/>
                      <a:r>
                        <a:rPr lang="en-GB" sz="900" b="0" i="0" u="none" strike="noStrike">
                          <a:solidFill>
                            <a:srgbClr val="000000"/>
                          </a:solidFill>
                          <a:effectLst/>
                          <a:latin typeface="Calibri" panose="020F0502020204030204" pitchFamily="34" charset="0"/>
                        </a:rPr>
                        <a:t>Soho &amp; Jewellery Quarter</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25.6%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b"/>
                      <a:r>
                        <a:rPr lang="en-GB" sz="900" b="0" i="0" u="none" strike="noStrike">
                          <a:solidFill>
                            <a:srgbClr val="000000"/>
                          </a:solidFill>
                          <a:effectLst/>
                          <a:latin typeface="Calibri" panose="020F0502020204030204" pitchFamily="34" charset="0"/>
                        </a:rPr>
                        <a:t>19.6%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ctr" fontAlgn="b"/>
                      <a:r>
                        <a:rPr lang="en-GB" sz="900" b="0" i="0" u="none" strike="noStrike">
                          <a:solidFill>
                            <a:srgbClr val="000000"/>
                          </a:solidFill>
                          <a:effectLst/>
                          <a:latin typeface="Calibri" panose="020F0502020204030204" pitchFamily="34" charset="0"/>
                        </a:rPr>
                        <a:t>46.6%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71"/>
                    </a:solidFill>
                  </a:tcPr>
                </a:tc>
                <a:extLst>
                  <a:ext uri="{0D108BD9-81ED-4DB2-BD59-A6C34878D82A}">
                    <a16:rowId xmlns:a16="http://schemas.microsoft.com/office/drawing/2014/main" val="2701651054"/>
                  </a:ext>
                </a:extLst>
              </a:tr>
              <a:tr h="151620">
                <a:tc>
                  <a:txBody>
                    <a:bodyPr/>
                    <a:lstStyle/>
                    <a:p>
                      <a:pPr algn="l" fontAlgn="b"/>
                      <a:r>
                        <a:rPr lang="en-GB" sz="900" b="0" i="0" u="none" strike="noStrike">
                          <a:solidFill>
                            <a:srgbClr val="000000"/>
                          </a:solidFill>
                          <a:effectLst/>
                          <a:latin typeface="Calibri" panose="020F0502020204030204" pitchFamily="34" charset="0"/>
                        </a:rPr>
                        <a:t>Ladywood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b"/>
                      <a:r>
                        <a:rPr lang="en-GB" sz="900" b="0" i="0" u="none" strike="noStrike">
                          <a:solidFill>
                            <a:srgbClr val="000000"/>
                          </a:solidFill>
                          <a:effectLst/>
                          <a:latin typeface="Calibri" panose="020F0502020204030204" pitchFamily="34" charset="0"/>
                        </a:rPr>
                        <a:t>24.5%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ctr" fontAlgn="b"/>
                      <a:r>
                        <a:rPr lang="en-GB" sz="900" b="0" i="0" u="none" strike="noStrike">
                          <a:solidFill>
                            <a:srgbClr val="000000"/>
                          </a:solidFill>
                          <a:effectLst/>
                          <a:latin typeface="Calibri" panose="020F0502020204030204" pitchFamily="34" charset="0"/>
                        </a:rPr>
                        <a:t>54.6%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extLst>
                  <a:ext uri="{0D108BD9-81ED-4DB2-BD59-A6C34878D82A}">
                    <a16:rowId xmlns:a16="http://schemas.microsoft.com/office/drawing/2014/main" val="2633981351"/>
                  </a:ext>
                </a:extLst>
              </a:tr>
              <a:tr h="151620">
                <a:tc>
                  <a:txBody>
                    <a:bodyPr/>
                    <a:lstStyle/>
                    <a:p>
                      <a:pPr algn="l" fontAlgn="b"/>
                      <a:r>
                        <a:rPr lang="en-GB" sz="900" b="0" i="0" u="none" strike="noStrike">
                          <a:solidFill>
                            <a:srgbClr val="000000"/>
                          </a:solidFill>
                          <a:effectLst/>
                          <a:latin typeface="Calibri" panose="020F0502020204030204" pitchFamily="34" charset="0"/>
                        </a:rPr>
                        <a:t>North Edgbaston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C81"/>
                    </a:solidFill>
                  </a:tcPr>
                </a:tc>
                <a:tc>
                  <a:txBody>
                    <a:bodyPr/>
                    <a:lstStyle/>
                    <a:p>
                      <a:pPr algn="ctr" fontAlgn="b"/>
                      <a:r>
                        <a:rPr lang="en-GB" sz="900" b="0" i="0" u="none" strike="noStrike">
                          <a:solidFill>
                            <a:srgbClr val="000000"/>
                          </a:solidFill>
                          <a:effectLst/>
                          <a:latin typeface="Calibri" panose="020F0502020204030204" pitchFamily="34" charset="0"/>
                        </a:rPr>
                        <a:t>19.6%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376"/>
                    </a:solidFill>
                  </a:tcPr>
                </a:tc>
                <a:tc>
                  <a:txBody>
                    <a:bodyPr/>
                    <a:lstStyle/>
                    <a:p>
                      <a:pPr algn="ctr" fontAlgn="b"/>
                      <a:r>
                        <a:rPr lang="en-GB" sz="900" b="0" i="0" u="none" strike="noStrike">
                          <a:solidFill>
                            <a:srgbClr val="000000"/>
                          </a:solidFill>
                          <a:effectLst/>
                          <a:latin typeface="Calibri" panose="020F0502020204030204" pitchFamily="34" charset="0"/>
                        </a:rPr>
                        <a:t>55.4%</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B77"/>
                    </a:solidFill>
                  </a:tcPr>
                </a:tc>
                <a:extLst>
                  <a:ext uri="{0D108BD9-81ED-4DB2-BD59-A6C34878D82A}">
                    <a16:rowId xmlns:a16="http://schemas.microsoft.com/office/drawing/2014/main" val="66113635"/>
                  </a:ext>
                </a:extLst>
              </a:tr>
              <a:tr h="151620">
                <a:tc>
                  <a:txBody>
                    <a:bodyPr/>
                    <a:lstStyle/>
                    <a:p>
                      <a:pPr algn="l" fontAlgn="b"/>
                      <a:r>
                        <a:rPr lang="en-GB" sz="900" b="0" i="0" u="none" strike="noStrike">
                          <a:solidFill>
                            <a:srgbClr val="000000"/>
                          </a:solidFill>
                          <a:effectLst/>
                          <a:latin typeface="Calibri" panose="020F0502020204030204" pitchFamily="34" charset="0"/>
                        </a:rPr>
                        <a:t>Tyseley &amp; Hay Mills</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29.9%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b"/>
                      <a:r>
                        <a:rPr lang="en-GB" sz="900" b="0" i="0" u="none" strike="noStrike">
                          <a:solidFill>
                            <a:srgbClr val="000000"/>
                          </a:solidFill>
                          <a:effectLst/>
                          <a:latin typeface="Calibri" panose="020F0502020204030204" pitchFamily="34" charset="0"/>
                        </a:rPr>
                        <a:t>15.8%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ctr" fontAlgn="b"/>
                      <a:r>
                        <a:rPr lang="en-GB" sz="900" b="0" i="0" u="none" strike="noStrike">
                          <a:solidFill>
                            <a:srgbClr val="000000"/>
                          </a:solidFill>
                          <a:effectLst/>
                          <a:latin typeface="Calibri" panose="020F0502020204030204" pitchFamily="34" charset="0"/>
                        </a:rPr>
                        <a:t>60.2%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extLst>
                  <a:ext uri="{0D108BD9-81ED-4DB2-BD59-A6C34878D82A}">
                    <a16:rowId xmlns:a16="http://schemas.microsoft.com/office/drawing/2014/main" val="1145041708"/>
                  </a:ext>
                </a:extLst>
              </a:tr>
              <a:tr h="151620">
                <a:tc>
                  <a:txBody>
                    <a:bodyPr/>
                    <a:lstStyle/>
                    <a:p>
                      <a:pPr algn="l" fontAlgn="b"/>
                      <a:r>
                        <a:rPr lang="en-GB" sz="900" b="0" i="0" u="none" strike="noStrike">
                          <a:solidFill>
                            <a:srgbClr val="000000"/>
                          </a:solidFill>
                          <a:effectLst/>
                          <a:latin typeface="Calibri" panose="020F0502020204030204" pitchFamily="34" charset="0"/>
                        </a:rPr>
                        <a:t>Yardley West &amp; Stechford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32.3%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b"/>
                      <a:r>
                        <a:rPr lang="en-GB" sz="900" b="0" i="0" u="none" strike="noStrike">
                          <a:solidFill>
                            <a:srgbClr val="000000"/>
                          </a:solidFill>
                          <a:effectLst/>
                          <a:latin typeface="Calibri" panose="020F0502020204030204" pitchFamily="34" charset="0"/>
                        </a:rPr>
                        <a:t>16.9%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73"/>
                    </a:solidFill>
                  </a:tcPr>
                </a:tc>
                <a:tc>
                  <a:txBody>
                    <a:bodyPr/>
                    <a:lstStyle/>
                    <a:p>
                      <a:pPr algn="ctr" fontAlgn="b"/>
                      <a:r>
                        <a:rPr lang="en-GB" sz="900" b="0" i="0" u="none" strike="noStrike">
                          <a:solidFill>
                            <a:srgbClr val="000000"/>
                          </a:solidFill>
                          <a:effectLst/>
                          <a:latin typeface="Calibri" panose="020F0502020204030204" pitchFamily="34" charset="0"/>
                        </a:rPr>
                        <a:t>63.6%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87D"/>
                    </a:solidFill>
                  </a:tcPr>
                </a:tc>
                <a:extLst>
                  <a:ext uri="{0D108BD9-81ED-4DB2-BD59-A6C34878D82A}">
                    <a16:rowId xmlns:a16="http://schemas.microsoft.com/office/drawing/2014/main" val="2033236890"/>
                  </a:ext>
                </a:extLst>
              </a:tr>
              <a:tr h="151620">
                <a:tc>
                  <a:txBody>
                    <a:bodyPr/>
                    <a:lstStyle/>
                    <a:p>
                      <a:pPr algn="l" fontAlgn="b"/>
                      <a:r>
                        <a:rPr lang="en-GB" sz="900" b="0" i="0" u="none" strike="noStrike">
                          <a:solidFill>
                            <a:srgbClr val="000000"/>
                          </a:solidFill>
                          <a:effectLst/>
                          <a:latin typeface="Calibri" panose="020F0502020204030204" pitchFamily="34" charset="0"/>
                        </a:rPr>
                        <a:t>Bromford &amp; Hodge Hill</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32.7%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b"/>
                      <a:r>
                        <a:rPr lang="en-GB" sz="900" b="0" i="0" u="none" strike="noStrike">
                          <a:solidFill>
                            <a:srgbClr val="000000"/>
                          </a:solidFill>
                          <a:effectLst/>
                          <a:latin typeface="Calibri" panose="020F0502020204030204" pitchFamily="34" charset="0"/>
                        </a:rPr>
                        <a:t>16.1%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F72"/>
                    </a:solidFill>
                  </a:tcPr>
                </a:tc>
                <a:tc>
                  <a:txBody>
                    <a:bodyPr/>
                    <a:lstStyle/>
                    <a:p>
                      <a:pPr algn="ctr" fontAlgn="b"/>
                      <a:r>
                        <a:rPr lang="en-GB" sz="900" b="0" i="0" u="none" strike="noStrike">
                          <a:solidFill>
                            <a:srgbClr val="000000"/>
                          </a:solidFill>
                          <a:effectLst/>
                          <a:latin typeface="Calibri" panose="020F0502020204030204" pitchFamily="34" charset="0"/>
                        </a:rPr>
                        <a:t>62.4%</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extLst>
                  <a:ext uri="{0D108BD9-81ED-4DB2-BD59-A6C34878D82A}">
                    <a16:rowId xmlns:a16="http://schemas.microsoft.com/office/drawing/2014/main" val="1937929122"/>
                  </a:ext>
                </a:extLst>
              </a:tr>
              <a:tr h="151620">
                <a:tc>
                  <a:txBody>
                    <a:bodyPr/>
                    <a:lstStyle/>
                    <a:p>
                      <a:pPr algn="l" fontAlgn="b"/>
                      <a:r>
                        <a:rPr lang="en-GB" sz="900" b="0" i="0" u="none" strike="noStrike">
                          <a:solidFill>
                            <a:srgbClr val="000000"/>
                          </a:solidFill>
                          <a:effectLst/>
                          <a:latin typeface="Calibri" panose="020F0502020204030204" pitchFamily="34" charset="0"/>
                        </a:rPr>
                        <a:t>Gravelly Hill</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33.0%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84"/>
                    </a:solidFill>
                  </a:tcPr>
                </a:tc>
                <a:tc>
                  <a:txBody>
                    <a:bodyPr/>
                    <a:lstStyle/>
                    <a:p>
                      <a:pPr algn="ctr" fontAlgn="b"/>
                      <a:r>
                        <a:rPr lang="en-GB" sz="900" b="0" i="0" u="none" strike="noStrike">
                          <a:solidFill>
                            <a:srgbClr val="000000"/>
                          </a:solidFill>
                          <a:effectLst/>
                          <a:latin typeface="Calibri" panose="020F0502020204030204" pitchFamily="34" charset="0"/>
                        </a:rPr>
                        <a:t>18.2%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B74"/>
                    </a:solidFill>
                  </a:tcPr>
                </a:tc>
                <a:tc>
                  <a:txBody>
                    <a:bodyPr/>
                    <a:lstStyle/>
                    <a:p>
                      <a:pPr algn="ctr" fontAlgn="b"/>
                      <a:r>
                        <a:rPr lang="en-GB" sz="900" b="0" i="0" u="none" strike="noStrike">
                          <a:solidFill>
                            <a:srgbClr val="000000"/>
                          </a:solidFill>
                          <a:effectLst/>
                          <a:latin typeface="Calibri" panose="020F0502020204030204" pitchFamily="34" charset="0"/>
                        </a:rPr>
                        <a:t>61.9%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27C"/>
                    </a:solidFill>
                  </a:tcPr>
                </a:tc>
                <a:extLst>
                  <a:ext uri="{0D108BD9-81ED-4DB2-BD59-A6C34878D82A}">
                    <a16:rowId xmlns:a16="http://schemas.microsoft.com/office/drawing/2014/main" val="4265907578"/>
                  </a:ext>
                </a:extLst>
              </a:tr>
              <a:tr h="151620">
                <a:tc>
                  <a:txBody>
                    <a:bodyPr/>
                    <a:lstStyle/>
                    <a:p>
                      <a:pPr algn="l" fontAlgn="b"/>
                      <a:r>
                        <a:rPr lang="en-GB" sz="900" b="0" i="0" u="none" strike="noStrike">
                          <a:solidFill>
                            <a:srgbClr val="000000"/>
                          </a:solidFill>
                          <a:effectLst/>
                          <a:latin typeface="Calibri" panose="020F0502020204030204" pitchFamily="34" charset="0"/>
                        </a:rPr>
                        <a:t>Stockland Green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33.3%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b"/>
                      <a:r>
                        <a:rPr lang="en-GB" sz="900" b="0" i="0" u="none" strike="noStrike">
                          <a:solidFill>
                            <a:srgbClr val="000000"/>
                          </a:solidFill>
                          <a:effectLst/>
                          <a:latin typeface="Calibri" panose="020F0502020204030204" pitchFamily="34" charset="0"/>
                        </a:rPr>
                        <a:t>17.7%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b"/>
                      <a:r>
                        <a:rPr lang="en-GB" sz="900" b="0" i="0" u="none" strike="noStrike">
                          <a:solidFill>
                            <a:srgbClr val="000000"/>
                          </a:solidFill>
                          <a:effectLst/>
                          <a:latin typeface="Calibri" panose="020F0502020204030204" pitchFamily="34" charset="0"/>
                        </a:rPr>
                        <a:t>62.1%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37C"/>
                    </a:solidFill>
                  </a:tcPr>
                </a:tc>
                <a:extLst>
                  <a:ext uri="{0D108BD9-81ED-4DB2-BD59-A6C34878D82A}">
                    <a16:rowId xmlns:a16="http://schemas.microsoft.com/office/drawing/2014/main" val="3288090051"/>
                  </a:ext>
                </a:extLst>
              </a:tr>
              <a:tr h="151620">
                <a:tc>
                  <a:txBody>
                    <a:bodyPr/>
                    <a:lstStyle/>
                    <a:p>
                      <a:pPr algn="l" fontAlgn="b"/>
                      <a:r>
                        <a:rPr lang="en-GB" sz="900" b="0" i="0" u="none" strike="noStrike">
                          <a:solidFill>
                            <a:srgbClr val="000000"/>
                          </a:solidFill>
                          <a:effectLst/>
                          <a:latin typeface="Calibri" panose="020F0502020204030204" pitchFamily="34" charset="0"/>
                        </a:rPr>
                        <a:t>Glebe Farm &amp; Tile Cross</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34.9%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984"/>
                    </a:solidFill>
                  </a:tcPr>
                </a:tc>
                <a:tc>
                  <a:txBody>
                    <a:bodyPr/>
                    <a:lstStyle/>
                    <a:p>
                      <a:pPr algn="ctr" fontAlgn="b"/>
                      <a:r>
                        <a:rPr lang="en-GB" sz="900" b="0" i="0" u="none" strike="noStrike">
                          <a:solidFill>
                            <a:srgbClr val="000000"/>
                          </a:solidFill>
                          <a:effectLst/>
                          <a:latin typeface="Calibri" panose="020F0502020204030204" pitchFamily="34" charset="0"/>
                        </a:rPr>
                        <a:t>17.4%</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b"/>
                      <a:r>
                        <a:rPr lang="en-GB" sz="900" b="0" i="0" u="none" strike="noStrike">
                          <a:solidFill>
                            <a:srgbClr val="000000"/>
                          </a:solidFill>
                          <a:effectLst/>
                          <a:latin typeface="Calibri" panose="020F0502020204030204" pitchFamily="34" charset="0"/>
                        </a:rPr>
                        <a:t>65.3%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extLst>
                  <a:ext uri="{0D108BD9-81ED-4DB2-BD59-A6C34878D82A}">
                    <a16:rowId xmlns:a16="http://schemas.microsoft.com/office/drawing/2014/main" val="821154983"/>
                  </a:ext>
                </a:extLst>
              </a:tr>
              <a:tr h="151620">
                <a:tc>
                  <a:txBody>
                    <a:bodyPr/>
                    <a:lstStyle/>
                    <a:p>
                      <a:pPr algn="l" fontAlgn="b"/>
                      <a:r>
                        <a:rPr lang="en-GB" sz="900" b="0" i="0" u="none" strike="noStrike">
                          <a:solidFill>
                            <a:srgbClr val="000000"/>
                          </a:solidFill>
                          <a:effectLst/>
                          <a:latin typeface="Calibri" panose="020F0502020204030204" pitchFamily="34" charset="0"/>
                        </a:rPr>
                        <a:t>Bournbrook &amp; Selly Park</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35.7%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b"/>
                      <a:r>
                        <a:rPr lang="en-GB" sz="900" b="0" i="0" u="none" strike="noStrike">
                          <a:solidFill>
                            <a:srgbClr val="000000"/>
                          </a:solidFill>
                          <a:effectLst/>
                          <a:latin typeface="Calibri" panose="020F0502020204030204" pitchFamily="34" charset="0"/>
                        </a:rPr>
                        <a:t>29.5%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b"/>
                      <a:r>
                        <a:rPr lang="en-GB" sz="900" b="0" i="0" u="none" strike="noStrike">
                          <a:solidFill>
                            <a:srgbClr val="000000"/>
                          </a:solidFill>
                          <a:effectLst/>
                          <a:latin typeface="Calibri" panose="020F0502020204030204" pitchFamily="34" charset="0"/>
                        </a:rPr>
                        <a:t>76.0%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3"/>
                    </a:solidFill>
                  </a:tcPr>
                </a:tc>
                <a:extLst>
                  <a:ext uri="{0D108BD9-81ED-4DB2-BD59-A6C34878D82A}">
                    <a16:rowId xmlns:a16="http://schemas.microsoft.com/office/drawing/2014/main" val="173326121"/>
                  </a:ext>
                </a:extLst>
              </a:tr>
              <a:tr h="151620">
                <a:tc>
                  <a:txBody>
                    <a:bodyPr/>
                    <a:lstStyle/>
                    <a:p>
                      <a:pPr algn="l" fontAlgn="b"/>
                      <a:r>
                        <a:rPr lang="en-GB" sz="900" b="0" i="0" u="none" strike="noStrike">
                          <a:solidFill>
                            <a:srgbClr val="000000"/>
                          </a:solidFill>
                          <a:effectLst/>
                          <a:latin typeface="Calibri" panose="020F0502020204030204" pitchFamily="34" charset="0"/>
                        </a:rPr>
                        <a:t>Garretts Green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36.0%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b"/>
                      <a:r>
                        <a:rPr lang="en-GB" sz="900" b="0" i="0" u="none" strike="noStrike">
                          <a:solidFill>
                            <a:srgbClr val="000000"/>
                          </a:solidFill>
                          <a:effectLst/>
                          <a:latin typeface="Calibri" panose="020F0502020204030204" pitchFamily="34" charset="0"/>
                        </a:rPr>
                        <a:t>18.8%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b"/>
                      <a:r>
                        <a:rPr lang="en-GB" sz="900" b="0" i="0" u="none" strike="noStrike">
                          <a:solidFill>
                            <a:srgbClr val="000000"/>
                          </a:solidFill>
                          <a:effectLst/>
                          <a:latin typeface="Calibri" panose="020F0502020204030204" pitchFamily="34" charset="0"/>
                        </a:rPr>
                        <a:t>66.1%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07E"/>
                    </a:solidFill>
                  </a:tcPr>
                </a:tc>
                <a:extLst>
                  <a:ext uri="{0D108BD9-81ED-4DB2-BD59-A6C34878D82A}">
                    <a16:rowId xmlns:a16="http://schemas.microsoft.com/office/drawing/2014/main" val="814503705"/>
                  </a:ext>
                </a:extLst>
              </a:tr>
              <a:tr h="151620">
                <a:tc>
                  <a:txBody>
                    <a:bodyPr/>
                    <a:lstStyle/>
                    <a:p>
                      <a:pPr algn="l" fontAlgn="b"/>
                      <a:r>
                        <a:rPr lang="en-GB" sz="900" b="0" i="0" u="none" strike="noStrike">
                          <a:solidFill>
                            <a:srgbClr val="000000"/>
                          </a:solidFill>
                          <a:effectLst/>
                          <a:latin typeface="Calibri" panose="020F0502020204030204" pitchFamily="34" charset="0"/>
                        </a:rPr>
                        <a:t>Edgbaston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38.1%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3"/>
                    </a:solidFill>
                  </a:tcPr>
                </a:tc>
                <a:tc>
                  <a:txBody>
                    <a:bodyPr/>
                    <a:lstStyle/>
                    <a:p>
                      <a:pPr algn="ctr" fontAlgn="b"/>
                      <a:r>
                        <a:rPr lang="en-GB" sz="900" b="0" i="0" u="none" strike="noStrike">
                          <a:solidFill>
                            <a:srgbClr val="000000"/>
                          </a:solidFill>
                          <a:effectLst/>
                          <a:latin typeface="Calibri" panose="020F0502020204030204" pitchFamily="34" charset="0"/>
                        </a:rPr>
                        <a:t>26.4%</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b"/>
                      <a:r>
                        <a:rPr lang="en-GB" sz="900" b="0" i="0" u="none" strike="noStrike">
                          <a:solidFill>
                            <a:srgbClr val="000000"/>
                          </a:solidFill>
                          <a:effectLst/>
                          <a:latin typeface="Calibri" panose="020F0502020204030204" pitchFamily="34" charset="0"/>
                        </a:rPr>
                        <a:t>73.8%</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2021886146"/>
                  </a:ext>
                </a:extLst>
              </a:tr>
              <a:tr h="151620">
                <a:tc>
                  <a:txBody>
                    <a:bodyPr/>
                    <a:lstStyle/>
                    <a:p>
                      <a:pPr algn="l" fontAlgn="b"/>
                      <a:r>
                        <a:rPr lang="en-GB" sz="900" b="0" i="0" u="none" strike="noStrike">
                          <a:solidFill>
                            <a:srgbClr val="000000"/>
                          </a:solidFill>
                          <a:effectLst/>
                          <a:latin typeface="Calibri" panose="020F0502020204030204" pitchFamily="34" charset="0"/>
                        </a:rPr>
                        <a:t>Handsworth Wood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38.2%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583"/>
                    </a:solidFill>
                  </a:tcPr>
                </a:tc>
                <a:tc>
                  <a:txBody>
                    <a:bodyPr/>
                    <a:lstStyle/>
                    <a:p>
                      <a:pPr algn="ctr" fontAlgn="b"/>
                      <a:r>
                        <a:rPr lang="en-GB" sz="900" b="0" i="0" u="none" strike="noStrike">
                          <a:solidFill>
                            <a:srgbClr val="000000"/>
                          </a:solidFill>
                          <a:effectLst/>
                          <a:latin typeface="Calibri" panose="020F0502020204030204" pitchFamily="34" charset="0"/>
                        </a:rPr>
                        <a:t>21.7%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F78"/>
                    </a:solidFill>
                  </a:tcPr>
                </a:tc>
                <a:tc>
                  <a:txBody>
                    <a:bodyPr/>
                    <a:lstStyle/>
                    <a:p>
                      <a:pPr algn="ctr" fontAlgn="b"/>
                      <a:r>
                        <a:rPr lang="en-GB" sz="900" b="0" i="0" u="none" strike="noStrike">
                          <a:solidFill>
                            <a:srgbClr val="000000"/>
                          </a:solidFill>
                          <a:effectLst/>
                          <a:latin typeface="Calibri" panose="020F0502020204030204" pitchFamily="34" charset="0"/>
                        </a:rPr>
                        <a:t>65.2%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extLst>
                  <a:ext uri="{0D108BD9-81ED-4DB2-BD59-A6C34878D82A}">
                    <a16:rowId xmlns:a16="http://schemas.microsoft.com/office/drawing/2014/main" val="2879823966"/>
                  </a:ext>
                </a:extLst>
              </a:tr>
              <a:tr h="151620">
                <a:tc>
                  <a:txBody>
                    <a:bodyPr/>
                    <a:lstStyle/>
                    <a:p>
                      <a:pPr algn="l" fontAlgn="b"/>
                      <a:r>
                        <a:rPr lang="en-GB" sz="900" b="0" i="0" u="none" strike="noStrike">
                          <a:solidFill>
                            <a:srgbClr val="000000"/>
                          </a:solidFill>
                          <a:effectLst/>
                          <a:latin typeface="Calibri" panose="020F0502020204030204" pitchFamily="34" charset="0"/>
                        </a:rPr>
                        <a:t>Hall Green North</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39.1%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b"/>
                      <a:r>
                        <a:rPr lang="en-GB" sz="900" b="0" i="0" u="none" strike="noStrike">
                          <a:solidFill>
                            <a:srgbClr val="000000"/>
                          </a:solidFill>
                          <a:effectLst/>
                          <a:latin typeface="Calibri" panose="020F0502020204030204" pitchFamily="34" charset="0"/>
                        </a:rPr>
                        <a:t>22.5%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479"/>
                    </a:solidFill>
                  </a:tcPr>
                </a:tc>
                <a:tc>
                  <a:txBody>
                    <a:bodyPr/>
                    <a:lstStyle/>
                    <a:p>
                      <a:pPr algn="ctr" fontAlgn="b"/>
                      <a:r>
                        <a:rPr lang="en-GB" sz="900" b="0" i="0" u="none" strike="noStrike">
                          <a:solidFill>
                            <a:srgbClr val="000000"/>
                          </a:solidFill>
                          <a:effectLst/>
                          <a:latin typeface="Calibri" panose="020F0502020204030204" pitchFamily="34" charset="0"/>
                        </a:rPr>
                        <a:t>68.1%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extLst>
                  <a:ext uri="{0D108BD9-81ED-4DB2-BD59-A6C34878D82A}">
                    <a16:rowId xmlns:a16="http://schemas.microsoft.com/office/drawing/2014/main" val="3143995686"/>
                  </a:ext>
                </a:extLst>
              </a:tr>
              <a:tr h="151620">
                <a:tc>
                  <a:txBody>
                    <a:bodyPr/>
                    <a:lstStyle/>
                    <a:p>
                      <a:pPr algn="l" fontAlgn="b"/>
                      <a:r>
                        <a:rPr lang="en-GB" sz="900" b="0" i="0" u="none" strike="noStrike">
                          <a:solidFill>
                            <a:srgbClr val="000000"/>
                          </a:solidFill>
                          <a:effectLst/>
                          <a:latin typeface="Calibri" panose="020F0502020204030204" pitchFamily="34" charset="0"/>
                        </a:rPr>
                        <a:t>Perry Barr</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39.6%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ctr" fontAlgn="b"/>
                      <a:r>
                        <a:rPr lang="en-GB" sz="900" b="0" i="0" u="none" strike="noStrike">
                          <a:solidFill>
                            <a:srgbClr val="000000"/>
                          </a:solidFill>
                          <a:effectLst/>
                          <a:latin typeface="Calibri" panose="020F0502020204030204" pitchFamily="34" charset="0"/>
                        </a:rPr>
                        <a:t>20.2%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ctr" fontAlgn="b"/>
                      <a:r>
                        <a:rPr lang="en-GB" sz="900" b="0" i="0" u="none" strike="noStrike">
                          <a:solidFill>
                            <a:srgbClr val="000000"/>
                          </a:solidFill>
                          <a:effectLst/>
                          <a:latin typeface="Calibri" panose="020F0502020204030204" pitchFamily="34" charset="0"/>
                        </a:rPr>
                        <a:t>69.0%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extLst>
                  <a:ext uri="{0D108BD9-81ED-4DB2-BD59-A6C34878D82A}">
                    <a16:rowId xmlns:a16="http://schemas.microsoft.com/office/drawing/2014/main" val="943763193"/>
                  </a:ext>
                </a:extLst>
              </a:tr>
              <a:tr h="151620">
                <a:tc>
                  <a:txBody>
                    <a:bodyPr/>
                    <a:lstStyle/>
                    <a:p>
                      <a:pPr algn="l" fontAlgn="b"/>
                      <a:r>
                        <a:rPr lang="en-GB" sz="900" b="0" i="0" u="none" strike="noStrike">
                          <a:solidFill>
                            <a:srgbClr val="000000"/>
                          </a:solidFill>
                          <a:effectLst/>
                          <a:latin typeface="Calibri" panose="020F0502020204030204" pitchFamily="34" charset="0"/>
                        </a:rPr>
                        <a:t>Acocks Green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40.1%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383"/>
                    </a:solidFill>
                  </a:tcPr>
                </a:tc>
                <a:tc>
                  <a:txBody>
                    <a:bodyPr/>
                    <a:lstStyle/>
                    <a:p>
                      <a:pPr algn="ctr" fontAlgn="b"/>
                      <a:r>
                        <a:rPr lang="en-GB" sz="900" b="0" i="0" u="none" strike="noStrike">
                          <a:solidFill>
                            <a:srgbClr val="000000"/>
                          </a:solidFill>
                          <a:effectLst/>
                          <a:latin typeface="Calibri" panose="020F0502020204030204" pitchFamily="34" charset="0"/>
                        </a:rPr>
                        <a:t>22.9%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679"/>
                    </a:solidFill>
                  </a:tcPr>
                </a:tc>
                <a:tc>
                  <a:txBody>
                    <a:bodyPr/>
                    <a:lstStyle/>
                    <a:p>
                      <a:pPr algn="ctr" fontAlgn="b"/>
                      <a:r>
                        <a:rPr lang="en-GB" sz="900" b="0" i="0" u="none" strike="noStrike">
                          <a:solidFill>
                            <a:srgbClr val="000000"/>
                          </a:solidFill>
                          <a:effectLst/>
                          <a:latin typeface="Calibri" panose="020F0502020204030204" pitchFamily="34" charset="0"/>
                        </a:rPr>
                        <a:t>68.9%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extLst>
                  <a:ext uri="{0D108BD9-81ED-4DB2-BD59-A6C34878D82A}">
                    <a16:rowId xmlns:a16="http://schemas.microsoft.com/office/drawing/2014/main" val="1901744086"/>
                  </a:ext>
                </a:extLst>
              </a:tr>
              <a:tr h="151620">
                <a:tc>
                  <a:txBody>
                    <a:bodyPr/>
                    <a:lstStyle/>
                    <a:p>
                      <a:pPr algn="l" fontAlgn="b"/>
                      <a:r>
                        <a:rPr lang="en-GB" sz="900" b="0" i="0" u="none" strike="noStrike">
                          <a:solidFill>
                            <a:srgbClr val="000000"/>
                          </a:solidFill>
                          <a:effectLst/>
                          <a:latin typeface="Calibri" panose="020F0502020204030204" pitchFamily="34" charset="0"/>
                        </a:rPr>
                        <a:t>Kingstanding</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41.3%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283"/>
                    </a:solidFill>
                  </a:tcPr>
                </a:tc>
                <a:tc>
                  <a:txBody>
                    <a:bodyPr/>
                    <a:lstStyle/>
                    <a:p>
                      <a:pPr algn="ctr" fontAlgn="b"/>
                      <a:r>
                        <a:rPr lang="en-GB" sz="900" b="0" i="0" u="none" strike="noStrike">
                          <a:solidFill>
                            <a:srgbClr val="000000"/>
                          </a:solidFill>
                          <a:effectLst/>
                          <a:latin typeface="Calibri" panose="020F0502020204030204" pitchFamily="34" charset="0"/>
                        </a:rPr>
                        <a:t>22.0%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178"/>
                    </a:solidFill>
                  </a:tcPr>
                </a:tc>
                <a:tc>
                  <a:txBody>
                    <a:bodyPr/>
                    <a:lstStyle/>
                    <a:p>
                      <a:pPr algn="ctr" fontAlgn="b"/>
                      <a:r>
                        <a:rPr lang="en-GB" sz="900" b="0" i="0" u="none" strike="noStrike">
                          <a:solidFill>
                            <a:srgbClr val="000000"/>
                          </a:solidFill>
                          <a:effectLst/>
                          <a:latin typeface="Calibri" panose="020F0502020204030204" pitchFamily="34" charset="0"/>
                        </a:rPr>
                        <a:t>68.9%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extLst>
                  <a:ext uri="{0D108BD9-81ED-4DB2-BD59-A6C34878D82A}">
                    <a16:rowId xmlns:a16="http://schemas.microsoft.com/office/drawing/2014/main" val="2564328355"/>
                  </a:ext>
                </a:extLst>
              </a:tr>
              <a:tr h="151620">
                <a:tc>
                  <a:txBody>
                    <a:bodyPr/>
                    <a:lstStyle/>
                    <a:p>
                      <a:pPr algn="l" fontAlgn="b"/>
                      <a:r>
                        <a:rPr lang="en-GB" sz="900" b="0" i="0" u="none" strike="noStrike">
                          <a:solidFill>
                            <a:srgbClr val="000000"/>
                          </a:solidFill>
                          <a:effectLst/>
                          <a:latin typeface="Calibri" panose="020F0502020204030204" pitchFamily="34" charset="0"/>
                        </a:rPr>
                        <a:t>Perry Common</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44.1%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b"/>
                      <a:r>
                        <a:rPr lang="en-GB" sz="900" b="0" i="0" u="none" strike="noStrike">
                          <a:solidFill>
                            <a:srgbClr val="000000"/>
                          </a:solidFill>
                          <a:effectLst/>
                          <a:latin typeface="Calibri" panose="020F0502020204030204" pitchFamily="34" charset="0"/>
                        </a:rPr>
                        <a:t>24.3%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b"/>
                      <a:r>
                        <a:rPr lang="en-GB" sz="900" b="0" i="0" u="none" strike="noStrike">
                          <a:solidFill>
                            <a:srgbClr val="000000"/>
                          </a:solidFill>
                          <a:effectLst/>
                          <a:latin typeface="Calibri" panose="020F0502020204030204" pitchFamily="34" charset="0"/>
                        </a:rPr>
                        <a:t>71.5%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extLst>
                  <a:ext uri="{0D108BD9-81ED-4DB2-BD59-A6C34878D82A}">
                    <a16:rowId xmlns:a16="http://schemas.microsoft.com/office/drawing/2014/main" val="2732090458"/>
                  </a:ext>
                </a:extLst>
              </a:tr>
              <a:tr h="151620">
                <a:tc>
                  <a:txBody>
                    <a:bodyPr/>
                    <a:lstStyle/>
                    <a:p>
                      <a:pPr algn="l" fontAlgn="b"/>
                      <a:r>
                        <a:rPr lang="en-GB" sz="900" b="0" i="0" u="none" strike="noStrike">
                          <a:solidFill>
                            <a:srgbClr val="000000"/>
                          </a:solidFill>
                          <a:effectLst/>
                          <a:latin typeface="Calibri" panose="020F0502020204030204" pitchFamily="34" charset="0"/>
                        </a:rPr>
                        <a:t>Weoley &amp; Selly Oak</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46.2%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b"/>
                      <a:r>
                        <a:rPr lang="en-GB" sz="900" b="0" i="0" u="none" strike="noStrike">
                          <a:solidFill>
                            <a:srgbClr val="000000"/>
                          </a:solidFill>
                          <a:effectLst/>
                          <a:latin typeface="Calibri" panose="020F0502020204030204" pitchFamily="34" charset="0"/>
                        </a:rPr>
                        <a:t>28.9%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b"/>
                      <a:r>
                        <a:rPr lang="en-GB" sz="900" b="0" i="0" u="none" strike="noStrike">
                          <a:solidFill>
                            <a:srgbClr val="000000"/>
                          </a:solidFill>
                          <a:effectLst/>
                          <a:latin typeface="Calibri" panose="020F0502020204030204" pitchFamily="34" charset="0"/>
                        </a:rPr>
                        <a:t>74.4%</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extLst>
                  <a:ext uri="{0D108BD9-81ED-4DB2-BD59-A6C34878D82A}">
                    <a16:rowId xmlns:a16="http://schemas.microsoft.com/office/drawing/2014/main" val="3456799785"/>
                  </a:ext>
                </a:extLst>
              </a:tr>
              <a:tr h="151620">
                <a:tc>
                  <a:txBody>
                    <a:bodyPr/>
                    <a:lstStyle/>
                    <a:p>
                      <a:pPr algn="l" fontAlgn="b"/>
                      <a:r>
                        <a:rPr lang="en-GB" sz="900" b="0" i="0" u="none" strike="noStrike">
                          <a:solidFill>
                            <a:srgbClr val="000000"/>
                          </a:solidFill>
                          <a:effectLst/>
                          <a:latin typeface="Calibri" panose="020F0502020204030204" pitchFamily="34" charset="0"/>
                        </a:rPr>
                        <a:t>Shard End</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46.6%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C81"/>
                    </a:solidFill>
                  </a:tcPr>
                </a:tc>
                <a:tc>
                  <a:txBody>
                    <a:bodyPr/>
                    <a:lstStyle/>
                    <a:p>
                      <a:pPr algn="ctr" fontAlgn="b"/>
                      <a:r>
                        <a:rPr lang="en-GB" sz="900" b="0" i="0" u="none" strike="noStrike">
                          <a:solidFill>
                            <a:srgbClr val="000000"/>
                          </a:solidFill>
                          <a:effectLst/>
                          <a:latin typeface="Calibri" panose="020F0502020204030204" pitchFamily="34" charset="0"/>
                        </a:rPr>
                        <a:t>25.3%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b"/>
                      <a:r>
                        <a:rPr lang="en-GB" sz="900" b="0" i="0" u="none" strike="noStrike">
                          <a:solidFill>
                            <a:srgbClr val="000000"/>
                          </a:solidFill>
                          <a:effectLst/>
                          <a:latin typeface="Calibri" panose="020F0502020204030204" pitchFamily="34" charset="0"/>
                        </a:rPr>
                        <a:t>76.6%</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extLst>
                  <a:ext uri="{0D108BD9-81ED-4DB2-BD59-A6C34878D82A}">
                    <a16:rowId xmlns:a16="http://schemas.microsoft.com/office/drawing/2014/main" val="1209171267"/>
                  </a:ext>
                </a:extLst>
              </a:tr>
              <a:tr h="151620">
                <a:tc>
                  <a:txBody>
                    <a:bodyPr/>
                    <a:lstStyle/>
                    <a:p>
                      <a:pPr algn="l" fontAlgn="b"/>
                      <a:r>
                        <a:rPr lang="en-GB" sz="900" b="0" i="0" u="none" strike="noStrike">
                          <a:solidFill>
                            <a:srgbClr val="000000"/>
                          </a:solidFill>
                          <a:effectLst/>
                          <a:latin typeface="Calibri" panose="020F0502020204030204" pitchFamily="34" charset="0"/>
                        </a:rPr>
                        <a:t>Yardley East</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46.9%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C81"/>
                    </a:solidFill>
                  </a:tcPr>
                </a:tc>
                <a:tc>
                  <a:txBody>
                    <a:bodyPr/>
                    <a:lstStyle/>
                    <a:p>
                      <a:pPr algn="ctr" fontAlgn="b"/>
                      <a:r>
                        <a:rPr lang="en-GB" sz="900" b="0" i="0" u="none" strike="noStrike">
                          <a:solidFill>
                            <a:srgbClr val="000000"/>
                          </a:solidFill>
                          <a:effectLst/>
                          <a:latin typeface="Calibri" panose="020F0502020204030204" pitchFamily="34" charset="0"/>
                        </a:rPr>
                        <a:t>24.4%</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b"/>
                      <a:r>
                        <a:rPr lang="en-GB" sz="900" b="0" i="0" u="none" strike="noStrike">
                          <a:solidFill>
                            <a:srgbClr val="000000"/>
                          </a:solidFill>
                          <a:effectLst/>
                          <a:latin typeface="Calibri" panose="020F0502020204030204" pitchFamily="34" charset="0"/>
                        </a:rPr>
                        <a:t>73.7%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738243934"/>
                  </a:ext>
                </a:extLst>
              </a:tr>
              <a:tr h="151620">
                <a:tc>
                  <a:txBody>
                    <a:bodyPr/>
                    <a:lstStyle/>
                    <a:p>
                      <a:pPr algn="l" fontAlgn="b"/>
                      <a:r>
                        <a:rPr lang="en-GB" sz="900" b="0" i="0" u="none" strike="noStrike">
                          <a:solidFill>
                            <a:srgbClr val="000000"/>
                          </a:solidFill>
                          <a:effectLst/>
                          <a:latin typeface="Calibri" panose="020F0502020204030204" pitchFamily="34" charset="0"/>
                        </a:rPr>
                        <a:t>King's Norton South</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47.3%</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B81"/>
                    </a:solidFill>
                  </a:tcPr>
                </a:tc>
                <a:tc>
                  <a:txBody>
                    <a:bodyPr/>
                    <a:lstStyle/>
                    <a:p>
                      <a:pPr algn="ctr" fontAlgn="b"/>
                      <a:r>
                        <a:rPr lang="en-GB" sz="900" b="0" i="0" u="none" strike="noStrike">
                          <a:solidFill>
                            <a:srgbClr val="000000"/>
                          </a:solidFill>
                          <a:effectLst/>
                          <a:latin typeface="Calibri" panose="020F0502020204030204" pitchFamily="34" charset="0"/>
                        </a:rPr>
                        <a:t>28.0%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37F"/>
                    </a:solidFill>
                  </a:tcPr>
                </a:tc>
                <a:tc>
                  <a:txBody>
                    <a:bodyPr/>
                    <a:lstStyle/>
                    <a:p>
                      <a:pPr algn="ctr" fontAlgn="b"/>
                      <a:r>
                        <a:rPr lang="en-GB" sz="900" b="0" i="0" u="none" strike="noStrike">
                          <a:solidFill>
                            <a:srgbClr val="000000"/>
                          </a:solidFill>
                          <a:effectLst/>
                          <a:latin typeface="Calibri" panose="020F0502020204030204" pitchFamily="34" charset="0"/>
                        </a:rPr>
                        <a:t>74.1%</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extLst>
                  <a:ext uri="{0D108BD9-81ED-4DB2-BD59-A6C34878D82A}">
                    <a16:rowId xmlns:a16="http://schemas.microsoft.com/office/drawing/2014/main" val="4243670577"/>
                  </a:ext>
                </a:extLst>
              </a:tr>
              <a:tr h="151620">
                <a:tc>
                  <a:txBody>
                    <a:bodyPr/>
                    <a:lstStyle/>
                    <a:p>
                      <a:pPr algn="l" fontAlgn="b"/>
                      <a:r>
                        <a:rPr lang="en-GB" sz="900" b="0" i="0" u="none" strike="noStrike">
                          <a:solidFill>
                            <a:srgbClr val="000000"/>
                          </a:solidFill>
                          <a:effectLst/>
                          <a:latin typeface="Calibri" panose="020F0502020204030204" pitchFamily="34" charset="0"/>
                        </a:rPr>
                        <a:t>South Yardley</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47.7%</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B81"/>
                    </a:solidFill>
                  </a:tcPr>
                </a:tc>
                <a:tc>
                  <a:txBody>
                    <a:bodyPr/>
                    <a:lstStyle/>
                    <a:p>
                      <a:pPr algn="ctr" fontAlgn="b"/>
                      <a:r>
                        <a:rPr lang="en-GB" sz="900" b="0" i="0" u="none" strike="noStrike">
                          <a:solidFill>
                            <a:srgbClr val="000000"/>
                          </a:solidFill>
                          <a:effectLst/>
                          <a:latin typeface="Calibri" panose="020F0502020204030204" pitchFamily="34" charset="0"/>
                        </a:rPr>
                        <a:t>28.2%</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b"/>
                      <a:r>
                        <a:rPr lang="en-GB" sz="900" b="0" i="0" u="none" strike="noStrike">
                          <a:solidFill>
                            <a:srgbClr val="000000"/>
                          </a:solidFill>
                          <a:effectLst/>
                          <a:latin typeface="Calibri" panose="020F0502020204030204" pitchFamily="34" charset="0"/>
                        </a:rPr>
                        <a:t>73.9%</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extLst>
                  <a:ext uri="{0D108BD9-81ED-4DB2-BD59-A6C34878D82A}">
                    <a16:rowId xmlns:a16="http://schemas.microsoft.com/office/drawing/2014/main" val="3333339865"/>
                  </a:ext>
                </a:extLst>
              </a:tr>
              <a:tr h="151620">
                <a:tc>
                  <a:txBody>
                    <a:bodyPr/>
                    <a:lstStyle/>
                    <a:p>
                      <a:pPr algn="l" fontAlgn="b"/>
                      <a:r>
                        <a:rPr lang="en-GB" sz="900" b="0" i="0" u="none" strike="noStrike">
                          <a:solidFill>
                            <a:srgbClr val="000000"/>
                          </a:solidFill>
                          <a:effectLst/>
                          <a:latin typeface="Calibri" panose="020F0502020204030204" pitchFamily="34" charset="0"/>
                        </a:rPr>
                        <a:t>Billesley</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900" b="0" i="0" u="none" strike="noStrike">
                          <a:solidFill>
                            <a:srgbClr val="000000"/>
                          </a:solidFill>
                          <a:effectLst/>
                          <a:latin typeface="Calibri" panose="020F0502020204030204" pitchFamily="34" charset="0"/>
                        </a:rPr>
                        <a:t>48.0%</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b"/>
                      <a:r>
                        <a:rPr lang="en-GB" sz="900" b="0" i="0" u="none" strike="noStrike">
                          <a:solidFill>
                            <a:srgbClr val="000000"/>
                          </a:solidFill>
                          <a:effectLst/>
                          <a:latin typeface="Calibri" panose="020F0502020204030204" pitchFamily="34" charset="0"/>
                        </a:rPr>
                        <a:t>29.5%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b"/>
                      <a:r>
                        <a:rPr lang="en-GB" sz="900" b="0" i="0" u="none" strike="noStrike">
                          <a:solidFill>
                            <a:srgbClr val="000000"/>
                          </a:solidFill>
                          <a:effectLst/>
                          <a:latin typeface="Calibri" panose="020F0502020204030204" pitchFamily="34" charset="0"/>
                        </a:rPr>
                        <a:t>73.5%</a:t>
                      </a:r>
                    </a:p>
                  </a:txBody>
                  <a:tcPr marL="6132" marR="6132" marT="61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extLst>
                  <a:ext uri="{0D108BD9-81ED-4DB2-BD59-A6C34878D82A}">
                    <a16:rowId xmlns:a16="http://schemas.microsoft.com/office/drawing/2014/main" val="1569787978"/>
                  </a:ext>
                </a:extLst>
              </a:tr>
            </a:tbl>
          </a:graphicData>
        </a:graphic>
      </p:graphicFrame>
    </p:spTree>
    <p:extLst>
      <p:ext uri="{BB962C8B-B14F-4D97-AF65-F5344CB8AC3E}">
        <p14:creationId xmlns:p14="http://schemas.microsoft.com/office/powerpoint/2010/main" val="137349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76B5-46BB-4736-A84B-21F3116127E4}"/>
              </a:ext>
            </a:extLst>
          </p:cNvPr>
          <p:cNvSpPr>
            <a:spLocks noGrp="1"/>
          </p:cNvSpPr>
          <p:nvPr>
            <p:ph type="title"/>
          </p:nvPr>
        </p:nvSpPr>
        <p:spPr/>
        <p:txBody>
          <a:bodyPr>
            <a:normAutofit/>
          </a:bodyPr>
          <a:lstStyle/>
          <a:p>
            <a:r>
              <a:rPr lang="en-GB">
                <a:latin typeface="Avenir Next LT Pro"/>
              </a:rPr>
              <a:t>Financial support and information for parents</a:t>
            </a:r>
          </a:p>
        </p:txBody>
      </p:sp>
      <p:sp>
        <p:nvSpPr>
          <p:cNvPr id="3" name="Content Placeholder 2">
            <a:extLst>
              <a:ext uri="{FF2B5EF4-FFF2-40B4-BE49-F238E27FC236}">
                <a16:creationId xmlns:a16="http://schemas.microsoft.com/office/drawing/2014/main" id="{C6C35DBA-64FA-4DA7-8931-ECEEACF69DEB}"/>
              </a:ext>
            </a:extLst>
          </p:cNvPr>
          <p:cNvSpPr>
            <a:spLocks noGrp="1"/>
          </p:cNvSpPr>
          <p:nvPr>
            <p:ph idx="1"/>
          </p:nvPr>
        </p:nvSpPr>
        <p:spPr>
          <a:xfrm>
            <a:off x="438150" y="1122069"/>
            <a:ext cx="11501201" cy="4511010"/>
          </a:xfrm>
        </p:spPr>
        <p:txBody>
          <a:bodyPr vert="horz" lIns="103900" tIns="51951" rIns="103900" bIns="51951" rtlCol="0" anchor="t">
            <a:normAutofit fontScale="92500" lnSpcReduction="20000"/>
          </a:bodyPr>
          <a:lstStyle/>
          <a:p>
            <a:pPr marL="0" indent="0" algn="just" defTabSz="1219170">
              <a:spcBef>
                <a:spcPts val="0"/>
              </a:spcBef>
              <a:buNone/>
              <a:defRPr/>
            </a:pPr>
            <a:endParaRPr lang="en-GB" sz="2400" dirty="0">
              <a:latin typeface="Arial"/>
              <a:cs typeface="Arial"/>
            </a:endParaRPr>
          </a:p>
          <a:p>
            <a:pPr marL="389255" indent="-389255" algn="just">
              <a:spcBef>
                <a:spcPts val="0"/>
              </a:spcBef>
            </a:pPr>
            <a:r>
              <a:rPr lang="en-GB" sz="2400" dirty="0">
                <a:latin typeface="Arial"/>
                <a:cs typeface="Arial"/>
              </a:rPr>
              <a:t>Local authorities can make £500 payments (‘main payments’) to people on means-tested benefits who are unable to work from home and will lose income as a result of self-isolation</a:t>
            </a:r>
          </a:p>
          <a:p>
            <a:pPr marL="389255" indent="-389255" algn="just">
              <a:spcBef>
                <a:spcPts val="0"/>
              </a:spcBef>
            </a:pPr>
            <a:endParaRPr lang="en-GB" sz="2400" dirty="0">
              <a:latin typeface="Arial"/>
              <a:cs typeface="Arial"/>
            </a:endParaRPr>
          </a:p>
          <a:p>
            <a:pPr marL="389255" indent="-389255" algn="just">
              <a:spcBef>
                <a:spcPts val="0"/>
              </a:spcBef>
            </a:pPr>
            <a:r>
              <a:rPr lang="en-GB" sz="2400" dirty="0">
                <a:latin typeface="Arial"/>
                <a:cs typeface="Arial"/>
              </a:rPr>
              <a:t>Self-isolation Support: Practical, social and emotional support - It is designed to support councils in providing a triaging process and support package for individuals who are required to self-isolate and need practical, social, or emotional support to do so. </a:t>
            </a:r>
          </a:p>
          <a:p>
            <a:pPr marL="389255" indent="-389255" algn="just">
              <a:spcBef>
                <a:spcPts val="0"/>
              </a:spcBef>
            </a:pPr>
            <a:endParaRPr lang="en-GB" sz="2400" dirty="0">
              <a:latin typeface="Arial"/>
              <a:cs typeface="Arial"/>
            </a:endParaRPr>
          </a:p>
          <a:p>
            <a:pPr marL="389255" indent="-389255"/>
            <a:r>
              <a:rPr lang="en-GB" sz="2650" dirty="0">
                <a:latin typeface="Arial"/>
                <a:cs typeface="Arial"/>
              </a:rPr>
              <a:t>Household Support Fund.</a:t>
            </a:r>
          </a:p>
          <a:p>
            <a:pPr marL="843915" lvl="1" indent="-324485"/>
            <a:r>
              <a:rPr lang="en-GB" sz="2250" dirty="0">
                <a:latin typeface="Arial"/>
              </a:rPr>
              <a:t>Part of this funding was used to provide for supermarket vouchers for families eligible for free school meals over the October half-term and Christmas school holidays. </a:t>
            </a:r>
          </a:p>
          <a:p>
            <a:pPr marL="843915" lvl="1" indent="-324485"/>
            <a:r>
              <a:rPr lang="en-GB" sz="2300" dirty="0">
                <a:latin typeface="Arial"/>
              </a:rPr>
              <a:t>Information about the other support available to households using this funding is available at </a:t>
            </a:r>
            <a:r>
              <a:rPr lang="en-GB" sz="2300" dirty="0">
                <a:latin typeface="Arial"/>
                <a:hlinkClick r:id="rId2"/>
              </a:rPr>
              <a:t>https://www.birmingham.gov.uk/HSF</a:t>
            </a:r>
            <a:r>
              <a:rPr lang="en-GB" sz="2300" dirty="0">
                <a:latin typeface="Arial"/>
              </a:rPr>
              <a:t> </a:t>
            </a:r>
            <a:endParaRPr lang="en-GB" dirty="0">
              <a:latin typeface="Arial"/>
            </a:endParaRPr>
          </a:p>
          <a:p>
            <a:pPr marL="389255" indent="-389255" algn="just">
              <a:spcBef>
                <a:spcPts val="0"/>
              </a:spcBef>
            </a:pPr>
            <a:endParaRPr lang="en-GB" sz="2400" dirty="0">
              <a:latin typeface="Arial"/>
              <a:cs typeface="Arial"/>
            </a:endParaRPr>
          </a:p>
          <a:p>
            <a:pPr marL="389255" indent="-389255" algn="just">
              <a:spcBef>
                <a:spcPts val="0"/>
              </a:spcBef>
            </a:pPr>
            <a:endParaRPr lang="en-GB" sz="2400" dirty="0">
              <a:solidFill>
                <a:srgbClr val="37373A"/>
              </a:solidFill>
              <a:latin typeface="Arial"/>
              <a:cs typeface="Arial"/>
            </a:endParaRPr>
          </a:p>
        </p:txBody>
      </p:sp>
      <p:sp>
        <p:nvSpPr>
          <p:cNvPr id="6" name="Rectangle 5">
            <a:extLst>
              <a:ext uri="{FF2B5EF4-FFF2-40B4-BE49-F238E27FC236}">
                <a16:creationId xmlns:a16="http://schemas.microsoft.com/office/drawing/2014/main" id="{3952D7E8-F0DA-4C47-8CE2-D85D978CE910}"/>
              </a:ext>
            </a:extLst>
          </p:cNvPr>
          <p:cNvSpPr/>
          <p:nvPr/>
        </p:nvSpPr>
        <p:spPr>
          <a:xfrm>
            <a:off x="7624629" y="5386858"/>
            <a:ext cx="6096000" cy="492443"/>
          </a:xfrm>
          <a:prstGeom prst="rect">
            <a:avLst/>
          </a:prstGeom>
        </p:spPr>
        <p:txBody>
          <a:bodyPr lIns="121920" tIns="60960" rIns="121920" bIns="60960" anchor="t">
            <a:spAutoFit/>
          </a:bodyPr>
          <a:lstStyle/>
          <a:p>
            <a:r>
              <a:rPr lang="en-GB" sz="800"/>
              <a:t>Gov.uk (2021). Schools COVID-19 operational guidance. </a:t>
            </a:r>
          </a:p>
          <a:p>
            <a:r>
              <a:rPr lang="en-GB" sz="800"/>
              <a:t>Gov.uk (2021). </a:t>
            </a:r>
            <a:r>
              <a:rPr lang="en-GB" sz="800">
                <a:ea typeface="+mn-lt"/>
                <a:cs typeface="+mn-lt"/>
              </a:rPr>
              <a:t>Further education COVID-19 operational guidance. </a:t>
            </a:r>
          </a:p>
          <a:p>
            <a:r>
              <a:rPr lang="en-GB" sz="800">
                <a:ea typeface="+mn-lt"/>
                <a:cs typeface="+mn-lt"/>
              </a:rPr>
              <a:t>Gov.uk (2021). Actions for early years and childcare providers during the COVID-19 pandemic.</a:t>
            </a:r>
            <a:endParaRPr lang="en-GB" sz="2400"/>
          </a:p>
        </p:txBody>
      </p:sp>
    </p:spTree>
    <p:extLst>
      <p:ext uri="{BB962C8B-B14F-4D97-AF65-F5344CB8AC3E}">
        <p14:creationId xmlns:p14="http://schemas.microsoft.com/office/powerpoint/2010/main" val="13666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A01B9-E8EF-41CA-B3E3-25EFD10C3115}"/>
              </a:ext>
            </a:extLst>
          </p:cNvPr>
          <p:cNvSpPr>
            <a:spLocks noGrp="1"/>
          </p:cNvSpPr>
          <p:nvPr>
            <p:ph type="title"/>
          </p:nvPr>
        </p:nvSpPr>
        <p:spPr/>
        <p:txBody>
          <a:bodyPr>
            <a:normAutofit/>
          </a:bodyPr>
          <a:lstStyle/>
          <a:p>
            <a:r>
              <a:rPr lang="en-GB">
                <a:latin typeface="Arial Nova"/>
              </a:rPr>
              <a:t>Take Home Messages</a:t>
            </a:r>
            <a:br>
              <a:rPr lang="en-GB">
                <a:latin typeface="Arial Nova"/>
              </a:rPr>
            </a:br>
            <a:endParaRPr lang="en-GB" sz="2000">
              <a:latin typeface="Arial Nova"/>
            </a:endParaRPr>
          </a:p>
        </p:txBody>
      </p:sp>
      <p:sp>
        <p:nvSpPr>
          <p:cNvPr id="5" name="Slide Number Placeholder 4">
            <a:extLst>
              <a:ext uri="{FF2B5EF4-FFF2-40B4-BE49-F238E27FC236}">
                <a16:creationId xmlns:a16="http://schemas.microsoft.com/office/drawing/2014/main" id="{49DFEE39-EC0D-4858-9986-17D80B0B18C1}"/>
              </a:ext>
            </a:extLst>
          </p:cNvPr>
          <p:cNvSpPr>
            <a:spLocks noGrp="1"/>
          </p:cNvSpPr>
          <p:nvPr>
            <p:ph type="sldNum" sz="quarter" idx="4"/>
          </p:nvPr>
        </p:nvSpPr>
        <p:spPr/>
        <p:txBody>
          <a:bodyPr/>
          <a:lstStyle/>
          <a:p>
            <a:fld id="{A2B67B78-34D1-46EE-B933-B3BA6BD1E196}" type="slidenum">
              <a:rPr lang="en-GB" smtClean="0"/>
              <a:t>17</a:t>
            </a:fld>
            <a:endParaRPr lang="en-GB"/>
          </a:p>
        </p:txBody>
      </p:sp>
      <p:sp>
        <p:nvSpPr>
          <p:cNvPr id="8" name="TextBox 7" descr="Take home messages">
            <a:extLst>
              <a:ext uri="{FF2B5EF4-FFF2-40B4-BE49-F238E27FC236}">
                <a16:creationId xmlns:a16="http://schemas.microsoft.com/office/drawing/2014/main" id="{97380EF9-BE19-45FC-A10D-34B03A57529E}"/>
              </a:ext>
              <a:ext uri="{C183D7F6-B498-43B3-948B-1728B52AA6E4}">
                <adec:decorative xmlns:adec="http://schemas.microsoft.com/office/drawing/2017/decorative" val="0"/>
              </a:ext>
            </a:extLst>
          </p:cNvPr>
          <p:cNvSpPr txBox="1"/>
          <p:nvPr/>
        </p:nvSpPr>
        <p:spPr>
          <a:xfrm>
            <a:off x="118081" y="832749"/>
            <a:ext cx="10652291"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44" indent="-285744">
              <a:buFont typeface="Arial"/>
              <a:buChar char="•"/>
            </a:pPr>
            <a:endParaRPr lang="en-GB" sz="1600" dirty="0"/>
          </a:p>
          <a:p>
            <a:pPr marL="617839" lvl="1" indent="-228594">
              <a:buFont typeface="Arial" panose="020B0604020202020204" pitchFamily="34" charset="0"/>
              <a:buChar char="•"/>
            </a:pPr>
            <a:r>
              <a:rPr lang="en-GB" sz="1600" b="1" dirty="0"/>
              <a:t>Vaccination/booster online – </a:t>
            </a:r>
          </a:p>
          <a:p>
            <a:pPr marL="1075039" lvl="2" indent="-228594">
              <a:buFont typeface="Arial" panose="020B0604020202020204" pitchFamily="34" charset="0"/>
              <a:buChar char="•"/>
            </a:pPr>
            <a:r>
              <a:rPr lang="en-GB" sz="1600" dirty="0"/>
              <a:t>Online - </a:t>
            </a:r>
            <a:r>
              <a:rPr lang="en-GB" sz="1600" dirty="0">
                <a:hlinkClick r:id="rId2"/>
              </a:rPr>
              <a:t>https://www.nhs.uk/book-a-coronavirus-vaccination/do-you-have-an-nhs-number</a:t>
            </a:r>
            <a:r>
              <a:rPr lang="en-GB" sz="1600" dirty="0"/>
              <a:t> </a:t>
            </a:r>
          </a:p>
          <a:p>
            <a:pPr marL="1075039" lvl="2" indent="-228594">
              <a:buFont typeface="Arial" panose="020B0604020202020204" pitchFamily="34" charset="0"/>
              <a:buChar char="•"/>
            </a:pPr>
            <a:r>
              <a:rPr lang="en-GB" sz="1600" dirty="0"/>
              <a:t>Walk-in - </a:t>
            </a:r>
            <a:r>
              <a:rPr lang="en-GB" sz="1600" dirty="0">
                <a:hlinkClick r:id="rId3"/>
              </a:rPr>
              <a:t>https://www.birminghamandsolihullcovidvaccine.nhs.uk/walk-in/</a:t>
            </a:r>
            <a:r>
              <a:rPr lang="en-GB" sz="1600" dirty="0"/>
              <a:t> </a:t>
            </a:r>
          </a:p>
          <a:p>
            <a:pPr marL="1075039" lvl="2" indent="-228594">
              <a:buFont typeface="Arial" panose="020B0604020202020204" pitchFamily="34" charset="0"/>
              <a:buChar char="•"/>
            </a:pPr>
            <a:endParaRPr lang="en-GB" sz="1600" dirty="0"/>
          </a:p>
          <a:p>
            <a:pPr marL="389245" lvl="1"/>
            <a:endParaRPr lang="en-GB" sz="1600" b="1" dirty="0"/>
          </a:p>
          <a:p>
            <a:pPr marL="617839" lvl="1" indent="-228594">
              <a:buFont typeface="Arial" panose="020B0604020202020204" pitchFamily="34" charset="0"/>
              <a:buChar char="•"/>
            </a:pPr>
            <a:r>
              <a:rPr lang="en-GB" sz="1600" b="1" dirty="0"/>
              <a:t>Youth COVID-19 Champions –</a:t>
            </a:r>
            <a:r>
              <a:rPr lang="en-GB" sz="1600" b="1" dirty="0">
                <a:ea typeface="+mn-lt"/>
                <a:cs typeface="+mn-lt"/>
              </a:rPr>
              <a:t> </a:t>
            </a:r>
            <a:r>
              <a:rPr lang="en-GB" sz="1600" dirty="0">
                <a:ea typeface="+mn-lt"/>
                <a:cs typeface="+mn-lt"/>
              </a:rPr>
              <a:t>email/text to Juliet – senior Youth</a:t>
            </a:r>
            <a:r>
              <a:rPr lang="en-GB" sz="1600" dirty="0"/>
              <a:t> Peer support for young people; see awareness video and </a:t>
            </a:r>
            <a:r>
              <a:rPr lang="en-GB" sz="1600" dirty="0">
                <a:ea typeface="+mn-lt"/>
                <a:cs typeface="+mn-lt"/>
              </a:rPr>
              <a:t>joining instructions: send worker </a:t>
            </a:r>
            <a:r>
              <a:rPr lang="en-GB" sz="1600" dirty="0">
                <a:ea typeface="+mn-lt"/>
                <a:cs typeface="+mn-lt"/>
                <a:hlinkClick r:id="rId4"/>
              </a:rPr>
              <a:t>Juliet.c.Faulkner@birmimgham.gov.uk</a:t>
            </a:r>
            <a:endParaRPr lang="en-GB" sz="1600" dirty="0">
              <a:ea typeface="+mn-lt"/>
              <a:cs typeface="+mn-lt"/>
            </a:endParaRPr>
          </a:p>
          <a:p>
            <a:pPr marL="389245" lvl="1"/>
            <a:endParaRPr lang="en-GB" sz="1600" dirty="0">
              <a:ea typeface="+mn-lt"/>
              <a:cs typeface="+mn-lt"/>
            </a:endParaRPr>
          </a:p>
          <a:p>
            <a:pPr marL="674988" lvl="1" indent="-285744">
              <a:buFont typeface="Arial"/>
              <a:buChar char="•"/>
            </a:pPr>
            <a:r>
              <a:rPr lang="en-GB" sz="1600" b="1" dirty="0"/>
              <a:t>COVID-19 Community Champion – </a:t>
            </a:r>
            <a:r>
              <a:rPr lang="en-GB" sz="1600" dirty="0"/>
              <a:t>help other residents find out more about COVID-19 and for their voices to be heard by signing up here: </a:t>
            </a:r>
            <a:r>
              <a:rPr lang="en-GB" sz="1600" dirty="0">
                <a:hlinkClick r:id="rId5"/>
              </a:rPr>
              <a:t>https://www.birmingham.gov.uk/COVID-19_Community_Champions</a:t>
            </a:r>
            <a:endParaRPr lang="en-GB" sz="1600" dirty="0"/>
          </a:p>
          <a:p>
            <a:pPr marL="674988" lvl="1" indent="-285744">
              <a:buFont typeface="Arial"/>
              <a:buChar char="•"/>
            </a:pPr>
            <a:endParaRPr lang="en-GB" sz="1600" dirty="0">
              <a:ea typeface="+mn-lt"/>
              <a:cs typeface="+mn-lt"/>
            </a:endParaRPr>
          </a:p>
          <a:p>
            <a:pPr marL="674988" lvl="1" indent="-285744">
              <a:buFont typeface="Arial"/>
              <a:buChar char="•"/>
            </a:pPr>
            <a:r>
              <a:rPr lang="en-GB" sz="1600" b="1" dirty="0">
                <a:ea typeface="+mn-lt"/>
                <a:cs typeface="+mn-lt"/>
              </a:rPr>
              <a:t>Birmingham City Council Health Protection Response Team </a:t>
            </a:r>
            <a:r>
              <a:rPr lang="en-GB" sz="1600" dirty="0">
                <a:ea typeface="+mn-lt"/>
                <a:cs typeface="+mn-lt"/>
              </a:rPr>
              <a:t>– </a:t>
            </a:r>
            <a:r>
              <a:rPr lang="en-GB" sz="1600" dirty="0">
                <a:ea typeface="+mn-lt"/>
                <a:cs typeface="+mn-lt"/>
                <a:hlinkClick r:id="rId6"/>
              </a:rPr>
              <a:t>Contacttracing@birmingam.gov.uk</a:t>
            </a:r>
            <a:endParaRPr lang="en-GB" sz="1600" dirty="0">
              <a:ea typeface="+mn-lt"/>
              <a:cs typeface="+mn-lt"/>
            </a:endParaRPr>
          </a:p>
          <a:p>
            <a:pPr marL="389245" lvl="1"/>
            <a:endParaRPr lang="en-GB" sz="1600" dirty="0">
              <a:ea typeface="+mn-lt"/>
              <a:cs typeface="+mn-lt"/>
            </a:endParaRPr>
          </a:p>
          <a:p>
            <a:pPr marL="674988" lvl="1" indent="-285744">
              <a:buFont typeface="Arial"/>
              <a:buChar char="•"/>
            </a:pPr>
            <a:r>
              <a:rPr lang="en-GB" sz="1600" b="1" dirty="0"/>
              <a:t>Notification of new cases - </a:t>
            </a:r>
            <a:r>
              <a:rPr lang="en-GB" sz="1600" dirty="0">
                <a:solidFill>
                  <a:srgbClr val="000000"/>
                </a:solidFill>
              </a:rPr>
              <a:t>Please</a:t>
            </a:r>
            <a:r>
              <a:rPr lang="en-GB" sz="1600" dirty="0"/>
              <a:t> follow process in the </a:t>
            </a:r>
            <a:r>
              <a:rPr lang="en-GB" sz="1600" dirty="0">
                <a:hlinkClick r:id="rId7">
                  <a:extLst>
                    <a:ext uri="{A12FA001-AC4F-418D-AE19-62706E023703}">
                      <ahyp:hlinkClr xmlns:ahyp="http://schemas.microsoft.com/office/drawing/2018/hyperlinkcolor" val="tx"/>
                    </a:ext>
                  </a:extLst>
                </a:hlinkClick>
              </a:rPr>
              <a:t>Public Health Flowchart for Schools </a:t>
            </a:r>
            <a:r>
              <a:rPr lang="en-GB" sz="1600" dirty="0"/>
              <a:t>to notify us of new cases.</a:t>
            </a:r>
            <a:endParaRPr lang="en-GB" sz="1600" dirty="0">
              <a:ea typeface="+mn-lt"/>
              <a:cs typeface="+mn-lt"/>
            </a:endParaRPr>
          </a:p>
        </p:txBody>
      </p:sp>
    </p:spTree>
    <p:extLst>
      <p:ext uri="{BB962C8B-B14F-4D97-AF65-F5344CB8AC3E}">
        <p14:creationId xmlns:p14="http://schemas.microsoft.com/office/powerpoint/2010/main" val="39577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92EA5F-EFC1-4D20-B901-AE29CBC5CE9F}"/>
              </a:ext>
            </a:extLst>
          </p:cNvPr>
          <p:cNvSpPr>
            <a:spLocks noGrp="1"/>
          </p:cNvSpPr>
          <p:nvPr>
            <p:ph type="body" idx="1"/>
          </p:nvPr>
        </p:nvSpPr>
        <p:spPr/>
        <p:txBody>
          <a:bodyPr>
            <a:normAutofit fontScale="92500" lnSpcReduction="20000"/>
          </a:bodyPr>
          <a:lstStyle/>
          <a:p>
            <a:r>
              <a:rPr lang="en-GB" sz="4800" dirty="0"/>
              <a:t>Thank </a:t>
            </a:r>
            <a:r>
              <a:rPr lang="en-GB" sz="4800"/>
              <a:t>you. Questions</a:t>
            </a:r>
            <a:r>
              <a:rPr lang="en-GB" sz="4800" dirty="0"/>
              <a:t>?</a:t>
            </a:r>
            <a:endParaRPr lang="en-GB" dirty="0"/>
          </a:p>
        </p:txBody>
      </p:sp>
    </p:spTree>
    <p:extLst>
      <p:ext uri="{BB962C8B-B14F-4D97-AF65-F5344CB8AC3E}">
        <p14:creationId xmlns:p14="http://schemas.microsoft.com/office/powerpoint/2010/main" val="40435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76B5-46BB-4736-A84B-21F3116127E4}"/>
              </a:ext>
            </a:extLst>
          </p:cNvPr>
          <p:cNvSpPr>
            <a:spLocks noGrp="1"/>
          </p:cNvSpPr>
          <p:nvPr>
            <p:ph type="title" idx="4294967295"/>
          </p:nvPr>
        </p:nvSpPr>
        <p:spPr>
          <a:xfrm>
            <a:off x="0" y="580532"/>
            <a:ext cx="11146972" cy="152272"/>
          </a:xfrm>
        </p:spPr>
        <p:txBody>
          <a:bodyPr>
            <a:normAutofit fontScale="90000"/>
          </a:bodyPr>
          <a:lstStyle/>
          <a:p>
            <a:pPr algn="ctr"/>
            <a:r>
              <a:rPr lang="en-GB" dirty="0">
                <a:latin typeface="+mj-lt"/>
              </a:rPr>
              <a:t>Situational Points</a:t>
            </a:r>
          </a:p>
        </p:txBody>
      </p:sp>
      <p:sp>
        <p:nvSpPr>
          <p:cNvPr id="4" name="Content Placeholder 2">
            <a:extLst>
              <a:ext uri="{FF2B5EF4-FFF2-40B4-BE49-F238E27FC236}">
                <a16:creationId xmlns:a16="http://schemas.microsoft.com/office/drawing/2014/main" id="{2202A98C-DDBF-494F-8A0A-81EDDF292CD7}"/>
              </a:ext>
            </a:extLst>
          </p:cNvPr>
          <p:cNvSpPr>
            <a:spLocks noGrp="1"/>
          </p:cNvSpPr>
          <p:nvPr>
            <p:ph idx="4294967295"/>
          </p:nvPr>
        </p:nvSpPr>
        <p:spPr>
          <a:xfrm>
            <a:off x="437465" y="1248268"/>
            <a:ext cx="10082330" cy="5029200"/>
          </a:xfrm>
          <a:noFill/>
        </p:spPr>
        <p:txBody>
          <a:bodyPr vert="horz" lIns="103900" tIns="51951" rIns="103900" bIns="51951" rtlCol="0" anchor="t">
            <a:noAutofit/>
          </a:bodyPr>
          <a:lstStyle/>
          <a:p>
            <a:pPr lvl="0"/>
            <a:r>
              <a:rPr lang="en-GB" sz="2300" dirty="0">
                <a:latin typeface="Avenir Next LT Pro" panose="020B0504020202020204" pitchFamily="34" charset="0"/>
              </a:rPr>
              <a:t>Omicron variant (VOV-21NOV-01) </a:t>
            </a:r>
          </a:p>
          <a:p>
            <a:pPr lvl="1"/>
            <a:r>
              <a:rPr lang="en-GB" sz="1600" dirty="0">
                <a:latin typeface="Avenir Next LT Pro" panose="020B0504020202020204" pitchFamily="34" charset="0"/>
              </a:rPr>
              <a:t>dominant variant of Covid-19 in the UK</a:t>
            </a:r>
          </a:p>
          <a:p>
            <a:pPr lvl="1"/>
            <a:r>
              <a:rPr lang="en-GB" sz="1600" dirty="0">
                <a:latin typeface="Avenir Next LT Pro" panose="020B0504020202020204" pitchFamily="34" charset="0"/>
              </a:rPr>
              <a:t>highly transmissible</a:t>
            </a:r>
          </a:p>
          <a:p>
            <a:pPr lvl="1"/>
            <a:r>
              <a:rPr lang="en-GB" sz="1600" dirty="0">
                <a:latin typeface="Avenir Next LT Pro" panose="020B0504020202020204" pitchFamily="34" charset="0"/>
              </a:rPr>
              <a:t>continues to grow rapidly in all regions of England. </a:t>
            </a:r>
          </a:p>
          <a:p>
            <a:pPr lvl="0"/>
            <a:endParaRPr lang="en-GB" sz="1600" dirty="0">
              <a:latin typeface="Avenir Next LT Pro" panose="020B0504020202020204" pitchFamily="34" charset="0"/>
            </a:endParaRPr>
          </a:p>
          <a:p>
            <a:pPr lvl="0"/>
            <a:r>
              <a:rPr lang="en-GB" sz="2300" dirty="0">
                <a:latin typeface="Avenir Next LT Pro" panose="020B0504020202020204" pitchFamily="34" charset="0"/>
              </a:rPr>
              <a:t>Currently</a:t>
            </a:r>
          </a:p>
          <a:p>
            <a:pPr lvl="1"/>
            <a:r>
              <a:rPr lang="en-GB" sz="1600" dirty="0">
                <a:latin typeface="Avenir Next LT Pro" panose="020B0504020202020204" pitchFamily="34" charset="0"/>
              </a:rPr>
              <a:t>UK -  246,780 </a:t>
            </a:r>
          </a:p>
          <a:p>
            <a:pPr lvl="1"/>
            <a:r>
              <a:rPr lang="en-GB" sz="1600" dirty="0">
                <a:latin typeface="Avenir Next LT Pro" panose="020B0504020202020204" pitchFamily="34" charset="0"/>
              </a:rPr>
              <a:t>England - 212,019 </a:t>
            </a:r>
          </a:p>
          <a:p>
            <a:pPr lvl="1"/>
            <a:r>
              <a:rPr lang="en-GB" sz="1600" dirty="0">
                <a:latin typeface="Avenir Next LT Pro" panose="020B0504020202020204" pitchFamily="34" charset="0"/>
              </a:rPr>
              <a:t>Birmingham - 10,828 (2,650 confirmed, 11 possible and 8,167 probable cases)</a:t>
            </a:r>
          </a:p>
          <a:p>
            <a:pPr lvl="1"/>
            <a:endParaRPr lang="en-GB" sz="1600" dirty="0">
              <a:latin typeface="Avenir Next LT Pro" panose="020B0504020202020204" pitchFamily="34" charset="0"/>
            </a:endParaRPr>
          </a:p>
          <a:p>
            <a:pPr lvl="1"/>
            <a:endParaRPr lang="en-GB" sz="1700" dirty="0">
              <a:latin typeface="Avenir Next LT Pro" panose="020B0504020202020204" pitchFamily="34" charset="0"/>
            </a:endParaRPr>
          </a:p>
          <a:p>
            <a:pPr lvl="0"/>
            <a:r>
              <a:rPr lang="en-GB" sz="2300" dirty="0">
                <a:latin typeface="Avenir Next LT Pro" panose="020B0504020202020204" pitchFamily="34" charset="0"/>
              </a:rPr>
              <a:t>Nationally, one in four (25%) of the omicron hospitalised cases  are unvaccinated. </a:t>
            </a:r>
          </a:p>
          <a:p>
            <a:pPr lvl="0"/>
            <a:endParaRPr lang="en-GB" sz="1400" dirty="0">
              <a:solidFill>
                <a:prstClr val="black"/>
              </a:solidFill>
              <a:latin typeface="Avenir Next LT Pro" panose="020B0504020202020204" pitchFamily="34" charset="0"/>
            </a:endParaRPr>
          </a:p>
        </p:txBody>
      </p:sp>
    </p:spTree>
    <p:extLst>
      <p:ext uri="{BB962C8B-B14F-4D97-AF65-F5344CB8AC3E}">
        <p14:creationId xmlns:p14="http://schemas.microsoft.com/office/powerpoint/2010/main" val="342670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C1BF-2BB4-4138-9E4B-9648165A8CDF}"/>
              </a:ext>
            </a:extLst>
          </p:cNvPr>
          <p:cNvSpPr>
            <a:spLocks noGrp="1"/>
          </p:cNvSpPr>
          <p:nvPr>
            <p:ph type="title" idx="4294967295"/>
          </p:nvPr>
        </p:nvSpPr>
        <p:spPr>
          <a:xfrm>
            <a:off x="0" y="158152"/>
            <a:ext cx="12192000" cy="457200"/>
          </a:xfrm>
        </p:spPr>
        <p:txBody>
          <a:bodyPr>
            <a:normAutofit fontScale="90000"/>
          </a:bodyPr>
          <a:lstStyle/>
          <a:p>
            <a:pPr algn="ctr"/>
            <a:r>
              <a:rPr lang="en-GB" dirty="0">
                <a:latin typeface="Avenir Next LT Pro" panose="020B0504020202020204" pitchFamily="34" charset="0"/>
              </a:rPr>
              <a:t>Policy Update</a:t>
            </a:r>
          </a:p>
        </p:txBody>
      </p:sp>
      <p:sp>
        <p:nvSpPr>
          <p:cNvPr id="4" name="Content Placeholder 2">
            <a:extLst>
              <a:ext uri="{FF2B5EF4-FFF2-40B4-BE49-F238E27FC236}">
                <a16:creationId xmlns:a16="http://schemas.microsoft.com/office/drawing/2014/main" id="{F8FAA87C-C5F1-4A92-A45B-43932FF78AC6}"/>
              </a:ext>
            </a:extLst>
          </p:cNvPr>
          <p:cNvSpPr>
            <a:spLocks noGrp="1"/>
          </p:cNvSpPr>
          <p:nvPr>
            <p:ph idx="4294967295"/>
          </p:nvPr>
        </p:nvSpPr>
        <p:spPr>
          <a:xfrm>
            <a:off x="231423" y="796149"/>
            <a:ext cx="11729155" cy="5130799"/>
          </a:xfrm>
        </p:spPr>
        <p:txBody>
          <a:bodyPr vert="horz" lIns="77925" tIns="38963" rIns="77925" bIns="38963" rtlCol="0" anchor="t">
            <a:normAutofit fontScale="47500" lnSpcReduction="20000"/>
          </a:bodyPr>
          <a:lstStyle/>
          <a:p>
            <a:pPr marL="389255" indent="-389255"/>
            <a:r>
              <a:rPr lang="en-GB" sz="4000" dirty="0">
                <a:latin typeface="Avenir Next LT Pro"/>
              </a:rPr>
              <a:t>Booster jabs were offered to all adults (aged 18+) by the end of 2021 to tackle the growing wave of Omicron cases.</a:t>
            </a:r>
            <a:endParaRPr lang="en-US" dirty="0">
              <a:latin typeface="Avenir Next LT Pro"/>
            </a:endParaRPr>
          </a:p>
          <a:p>
            <a:pPr marL="0" indent="0">
              <a:buNone/>
            </a:pPr>
            <a:endParaRPr lang="en-GB" sz="4000" dirty="0">
              <a:solidFill>
                <a:prstClr val="black"/>
              </a:solidFill>
              <a:latin typeface="Avenir Next LT Pro" panose="020B0504020202020204" pitchFamily="34" charset="0"/>
            </a:endParaRPr>
          </a:p>
          <a:p>
            <a:pPr marL="389255" indent="-389255"/>
            <a:r>
              <a:rPr lang="en-GB" sz="4000" dirty="0">
                <a:solidFill>
                  <a:prstClr val="black"/>
                </a:solidFill>
                <a:latin typeface="Avenir Next LT Pro" panose="020B0504020202020204" pitchFamily="34" charset="0"/>
              </a:rPr>
              <a:t>Children aged 12 to 15 can now get their second vaccine dose if it’s been more than 12 weeks since their first vaccine dose</a:t>
            </a:r>
          </a:p>
          <a:p>
            <a:pPr marL="389255" indent="-389255"/>
            <a:endParaRPr lang="en-US" sz="4000" dirty="0"/>
          </a:p>
          <a:p>
            <a:pPr marL="389255" indent="-389255"/>
            <a:r>
              <a:rPr lang="en-GB" sz="4000" dirty="0">
                <a:solidFill>
                  <a:prstClr val="black"/>
                </a:solidFill>
                <a:latin typeface="Avenir Next LT Pro" panose="020B0504020202020204" pitchFamily="34" charset="0"/>
              </a:rPr>
              <a:t>The government advice is to work from home if you can.</a:t>
            </a:r>
          </a:p>
          <a:p>
            <a:pPr marL="389255" lvl="0" indent="-389255"/>
            <a:endParaRPr lang="en-GB" sz="4000" dirty="0">
              <a:solidFill>
                <a:prstClr val="black"/>
              </a:solidFill>
              <a:latin typeface="Avenir Next LT Pro" panose="020B0504020202020204" pitchFamily="34" charset="0"/>
            </a:endParaRPr>
          </a:p>
          <a:p>
            <a:pPr marL="389255" indent="-389255"/>
            <a:r>
              <a:rPr lang="en-GB" sz="4000" dirty="0">
                <a:solidFill>
                  <a:prstClr val="black"/>
                </a:solidFill>
                <a:latin typeface="Avenir Next LT Pro" panose="020B0504020202020204" pitchFamily="34" charset="0"/>
                <a:hlinkClick r:id="rId2"/>
              </a:rPr>
              <a:t>NHS COVID Pass </a:t>
            </a:r>
            <a:endParaRPr lang="en-GB" sz="4000" dirty="0">
              <a:solidFill>
                <a:prstClr val="black"/>
              </a:solidFill>
              <a:latin typeface="Avenir Next LT Pro" panose="020B0504020202020204" pitchFamily="34" charset="0"/>
            </a:endParaRPr>
          </a:p>
          <a:p>
            <a:pPr marL="843915" lvl="1" indent="-389255"/>
            <a:r>
              <a:rPr lang="en-GB" sz="3600" dirty="0">
                <a:latin typeface="Avenir Next LT Pro"/>
              </a:rPr>
              <a:t>Not required in Educational settings unless holding specific events meeting attendance threshold</a:t>
            </a:r>
          </a:p>
          <a:p>
            <a:pPr marL="843915" lvl="1" indent="-389255"/>
            <a:r>
              <a:rPr lang="en-GB" sz="3600" dirty="0">
                <a:solidFill>
                  <a:prstClr val="black"/>
                </a:solidFill>
                <a:latin typeface="Avenir Next LT Pro" panose="020B0504020202020204" pitchFamily="34" charset="0"/>
              </a:rPr>
              <a:t>Under 18s are exempt but should be counted towards attendance thresholds</a:t>
            </a:r>
          </a:p>
          <a:p>
            <a:pPr marL="843915" lvl="1" indent="-389255"/>
            <a:r>
              <a:rPr lang="en-GB" sz="3600" dirty="0">
                <a:solidFill>
                  <a:prstClr val="black"/>
                </a:solidFill>
                <a:latin typeface="Avenir Next LT Pro" panose="020B0504020202020204" pitchFamily="34" charset="0"/>
              </a:rPr>
              <a:t>NOT be used as a condition for Education, childcare or related activities</a:t>
            </a:r>
          </a:p>
          <a:p>
            <a:pPr marL="389255" lvl="0" indent="-389255"/>
            <a:endParaRPr lang="en-GB" sz="4000" dirty="0">
              <a:latin typeface="Avenir Next LT Pro" panose="020B0504020202020204" pitchFamily="34" charset="0"/>
            </a:endParaRPr>
          </a:p>
          <a:p>
            <a:pPr marL="840105" indent="0">
              <a:buNone/>
            </a:pPr>
            <a:r>
              <a:rPr lang="en-GB" sz="4667" b="1" dirty="0">
                <a:latin typeface="Avenir Next LT Pro" panose="020B0504020202020204" pitchFamily="34" charset="0"/>
              </a:rPr>
              <a:t>UKHSA key message</a:t>
            </a:r>
            <a:r>
              <a:rPr lang="en-GB" sz="4667" dirty="0">
                <a:latin typeface="Avenir Next LT Pro" panose="020B0504020202020204" pitchFamily="34" charset="0"/>
              </a:rPr>
              <a:t>:</a:t>
            </a:r>
          </a:p>
          <a:p>
            <a:pPr marL="840105" indent="0">
              <a:buNone/>
            </a:pPr>
            <a:endParaRPr lang="en-GB" sz="4667" dirty="0">
              <a:latin typeface="Avenir Next LT Pro" panose="020B0504020202020204" pitchFamily="34" charset="0"/>
            </a:endParaRPr>
          </a:p>
          <a:p>
            <a:pPr marL="598805" indent="0">
              <a:buNone/>
            </a:pPr>
            <a:r>
              <a:rPr lang="en-GB" sz="4667" i="1" dirty="0">
                <a:latin typeface="Avenir Next LT Pro" panose="020B0504020202020204" pitchFamily="34" charset="0"/>
              </a:rPr>
              <a:t> “The main things people can do to protect themselves right now is if you're not vaccinated, get vaccinated."</a:t>
            </a:r>
            <a:endParaRPr lang="en-GB" sz="4667" dirty="0">
              <a:latin typeface="Avenir Next LT Pro" panose="020B0504020202020204" pitchFamily="34" charset="0"/>
            </a:endParaRPr>
          </a:p>
          <a:p>
            <a:pPr marL="389255" indent="-389255"/>
            <a:endParaRPr lang="en-GB" sz="4000" dirty="0">
              <a:solidFill>
                <a:prstClr val="black"/>
              </a:solidFill>
              <a:latin typeface="Avenir Next LT Pro" panose="020B0504020202020204" pitchFamily="34" charset="0"/>
            </a:endParaRPr>
          </a:p>
          <a:p>
            <a:pPr marL="389255" indent="-389255"/>
            <a:endParaRPr lang="en-GB" sz="3733" dirty="0">
              <a:solidFill>
                <a:prstClr val="black"/>
              </a:solidFill>
              <a:latin typeface="Avenir Next LT Pro" panose="020B0504020202020204" pitchFamily="34" charset="0"/>
            </a:endParaRPr>
          </a:p>
          <a:p>
            <a:pPr marL="389255" indent="-389255">
              <a:lnSpc>
                <a:spcPct val="90000"/>
              </a:lnSpc>
            </a:pPr>
            <a:endParaRPr lang="en-GB" sz="3733" dirty="0">
              <a:latin typeface="Avenir Next LT Pro" panose="020B0504020202020204" pitchFamily="34" charset="0"/>
            </a:endParaRPr>
          </a:p>
          <a:p>
            <a:pPr marL="389255" indent="-389255">
              <a:lnSpc>
                <a:spcPct val="90000"/>
              </a:lnSpc>
            </a:pPr>
            <a:endParaRPr lang="en-GB" sz="3733" dirty="0">
              <a:highlight>
                <a:srgbClr val="FFFF00"/>
              </a:highlight>
              <a:latin typeface="+mn-lt"/>
            </a:endParaRPr>
          </a:p>
          <a:p>
            <a:pPr marL="389255" indent="-389255">
              <a:lnSpc>
                <a:spcPct val="90000"/>
              </a:lnSpc>
            </a:pPr>
            <a:endParaRPr lang="en-GB" sz="3733" dirty="0">
              <a:highlight>
                <a:srgbClr val="FFFF00"/>
              </a:highlight>
              <a:latin typeface="+mn-lt"/>
            </a:endParaRPr>
          </a:p>
          <a:p>
            <a:pPr marL="389255" indent="-389255">
              <a:lnSpc>
                <a:spcPct val="90000"/>
              </a:lnSpc>
            </a:pPr>
            <a:endParaRPr lang="en-GB" sz="3733" dirty="0">
              <a:highlight>
                <a:srgbClr val="FFFF00"/>
              </a:highlight>
              <a:latin typeface="Avenir Next LT Pro" panose="020B0504020202020204" pitchFamily="34" charset="0"/>
            </a:endParaRPr>
          </a:p>
          <a:p>
            <a:pPr marL="0" indent="0">
              <a:buNone/>
            </a:pPr>
            <a:endParaRPr lang="en-GB" dirty="0">
              <a:latin typeface="+mn-lt"/>
            </a:endParaRPr>
          </a:p>
        </p:txBody>
      </p:sp>
    </p:spTree>
    <p:extLst>
      <p:ext uri="{BB962C8B-B14F-4D97-AF65-F5344CB8AC3E}">
        <p14:creationId xmlns:p14="http://schemas.microsoft.com/office/powerpoint/2010/main" val="37676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044DB-423E-4978-8B65-400E4212D99B}"/>
              </a:ext>
            </a:extLst>
          </p:cNvPr>
          <p:cNvSpPr>
            <a:spLocks noGrp="1"/>
          </p:cNvSpPr>
          <p:nvPr>
            <p:ph idx="4294967295"/>
          </p:nvPr>
        </p:nvSpPr>
        <p:spPr>
          <a:xfrm>
            <a:off x="353934" y="791910"/>
            <a:ext cx="11484132" cy="5274179"/>
          </a:xfrm>
        </p:spPr>
        <p:txBody>
          <a:bodyPr vert="horz" lIns="103900" tIns="51951" rIns="103900" bIns="51951" rtlCol="0" anchor="t">
            <a:normAutofit fontScale="77500" lnSpcReduction="20000"/>
          </a:bodyPr>
          <a:lstStyle/>
          <a:p>
            <a:pPr marL="0" indent="0">
              <a:lnSpc>
                <a:spcPct val="107000"/>
              </a:lnSpc>
              <a:buNone/>
            </a:pPr>
            <a:r>
              <a:rPr lang="en-GB" sz="2800" b="1" dirty="0">
                <a:latin typeface="Avenir Next LT Pro" panose="020B0504020202020204" pitchFamily="34" charset="0"/>
                <a:ea typeface="Calibri" panose="020F0502020204030204" pitchFamily="34" charset="0"/>
                <a:cs typeface="Arial"/>
              </a:rPr>
              <a:t>Changes to Self-Isolation Period for Positive cases</a:t>
            </a:r>
          </a:p>
          <a:p>
            <a:pPr marL="389457" indent="-389457">
              <a:lnSpc>
                <a:spcPct val="107000"/>
              </a:lnSpc>
            </a:pPr>
            <a:r>
              <a:rPr lang="en-GB" sz="2800" dirty="0">
                <a:latin typeface="Avenir Next LT Pro" panose="020B0504020202020204" pitchFamily="34" charset="0"/>
                <a:ea typeface="Calibri" panose="020F0502020204030204" pitchFamily="34" charset="0"/>
                <a:cs typeface="Arial"/>
              </a:rPr>
              <a:t>From</a:t>
            </a:r>
            <a:r>
              <a:rPr lang="en-GB" sz="2800" b="1" dirty="0">
                <a:latin typeface="Avenir Next LT Pro" panose="020B0504020202020204" pitchFamily="34" charset="0"/>
                <a:ea typeface="Calibri" panose="020F0502020204030204" pitchFamily="34" charset="0"/>
                <a:cs typeface="Arial"/>
              </a:rPr>
              <a:t> 22nd December anyone in England, </a:t>
            </a:r>
            <a:r>
              <a:rPr lang="en-GB" sz="2800" dirty="0">
                <a:latin typeface="Avenir Next LT Pro" panose="020B0504020202020204" pitchFamily="34" charset="0"/>
                <a:ea typeface="Calibri" panose="020F0502020204030204" pitchFamily="34" charset="0"/>
                <a:cs typeface="Arial"/>
              </a:rPr>
              <a:t>who tests positive, can stop self-isolation if they:</a:t>
            </a:r>
          </a:p>
          <a:p>
            <a:pPr marL="990575" lvl="1" indent="-380990">
              <a:lnSpc>
                <a:spcPct val="107000"/>
              </a:lnSpc>
              <a:buFont typeface="Wingdings" panose="05000000000000000000" pitchFamily="2" charset="2"/>
              <a:buChar char="Ø"/>
            </a:pPr>
            <a:r>
              <a:rPr lang="en-GB" sz="2800" dirty="0">
                <a:latin typeface="Avenir Next LT Pro"/>
                <a:ea typeface="Calibri" panose="020F0502020204030204" pitchFamily="34" charset="0"/>
                <a:cs typeface="Arial"/>
              </a:rPr>
              <a:t>Take two consecutive LFD tests, at least 24 hours apart, with the first test on at least Day 6 of their self-isolation (not counting the ‘onset day’ i.e. Day 0).</a:t>
            </a:r>
          </a:p>
          <a:p>
            <a:pPr marL="990575" lvl="1" indent="-380990">
              <a:lnSpc>
                <a:spcPct val="107000"/>
              </a:lnSpc>
              <a:buFont typeface="Wingdings" panose="05000000000000000000" pitchFamily="2" charset="2"/>
              <a:buChar char="Ø"/>
            </a:pPr>
            <a:r>
              <a:rPr lang="en-GB" sz="2800" dirty="0">
                <a:latin typeface="Avenir Next LT Pro"/>
                <a:ea typeface="Calibri" panose="020F0502020204030204" pitchFamily="34" charset="0"/>
                <a:cs typeface="Arial"/>
              </a:rPr>
              <a:t>Obtain negative results on both these days </a:t>
            </a:r>
            <a:endParaRPr lang="en-GB" sz="2800" dirty="0">
              <a:latin typeface="Avenir Next LT Pro" panose="020B0504020202020204" pitchFamily="34" charset="0"/>
              <a:ea typeface="Calibri" panose="020F0502020204030204" pitchFamily="34" charset="0"/>
              <a:cs typeface="Arial"/>
            </a:endParaRPr>
          </a:p>
          <a:p>
            <a:pPr marL="990575" lvl="1" indent="-380990">
              <a:lnSpc>
                <a:spcPct val="107000"/>
              </a:lnSpc>
              <a:buFont typeface="Wingdings" panose="05000000000000000000" pitchFamily="2" charset="2"/>
              <a:buChar char="Ø"/>
            </a:pPr>
            <a:r>
              <a:rPr lang="en-GB" sz="2800" dirty="0">
                <a:latin typeface="Avenir Next LT Pro"/>
                <a:ea typeface="Calibri" panose="020F0502020204030204" pitchFamily="34" charset="0"/>
                <a:cs typeface="Arial"/>
              </a:rPr>
              <a:t>Do not have a high temperature</a:t>
            </a:r>
          </a:p>
          <a:p>
            <a:pPr marL="990575" lvl="1" indent="-380990">
              <a:lnSpc>
                <a:spcPct val="107000"/>
              </a:lnSpc>
              <a:buFont typeface="Wingdings" panose="05000000000000000000" pitchFamily="2" charset="2"/>
              <a:buChar char="Ø"/>
            </a:pPr>
            <a:endParaRPr lang="en-GB" sz="2800" dirty="0">
              <a:latin typeface="Avenir Next LT Pro" panose="020B0504020202020204" pitchFamily="34" charset="0"/>
              <a:ea typeface="Calibri" panose="020F0502020204030204" pitchFamily="34" charset="0"/>
              <a:cs typeface="Arial"/>
            </a:endParaRPr>
          </a:p>
          <a:p>
            <a:pPr marL="389457" indent="-389457"/>
            <a:r>
              <a:rPr lang="en-GB" sz="2800" dirty="0">
                <a:latin typeface="Avenir Next LT Pro"/>
              </a:rPr>
              <a:t>Unvaccinated adults contacts still need to self-isolate for 10 days and </a:t>
            </a:r>
            <a:r>
              <a:rPr lang="en-GB" sz="2800" dirty="0">
                <a:latin typeface="Avenir Next LT Pro"/>
                <a:hlinkClick r:id="rId3"/>
              </a:rPr>
              <a:t>get PCR test</a:t>
            </a:r>
            <a:r>
              <a:rPr lang="en-GB" sz="2800" dirty="0">
                <a:latin typeface="Avenir Next LT Pro"/>
              </a:rPr>
              <a:t>.</a:t>
            </a:r>
            <a:endParaRPr lang="en-GB" sz="2800" dirty="0">
              <a:latin typeface="Avenir Next LT Pro" panose="020B0504020202020204" pitchFamily="34" charset="0"/>
            </a:endParaRPr>
          </a:p>
          <a:p>
            <a:pPr marL="389457" indent="-389457"/>
            <a:endParaRPr lang="en-GB" sz="2800" dirty="0">
              <a:latin typeface="Avenir Next LT Pro" panose="020B0504020202020204" pitchFamily="34" charset="0"/>
            </a:endParaRPr>
          </a:p>
          <a:p>
            <a:pPr marL="389457" indent="-389457"/>
            <a:r>
              <a:rPr lang="en-GB" sz="2800" dirty="0">
                <a:latin typeface="Avenir Next LT Pro"/>
              </a:rPr>
              <a:t>Under 5s who test positive do not need to self-isolate, their parents are advised to limit contacts with anyone at risk of getting Covid-19.</a:t>
            </a:r>
          </a:p>
          <a:p>
            <a:pPr marL="389457" indent="-389457"/>
            <a:endParaRPr lang="en-GB" sz="2800" dirty="0">
              <a:latin typeface="Avenir Next LT Pro" panose="020B0504020202020204" pitchFamily="34" charset="0"/>
            </a:endParaRPr>
          </a:p>
          <a:p>
            <a:pPr marL="389457" indent="-389457"/>
            <a:r>
              <a:rPr lang="en-GB" sz="2800" dirty="0">
                <a:latin typeface="Avenir Next LT Pro" panose="020B0504020202020204" pitchFamily="34" charset="0"/>
              </a:rPr>
              <a:t>Fully vaccinated contacts and children between 5 - 18 years 6 months do not need to self-isolate but are advised to do daily LFD tests for 7 days.</a:t>
            </a:r>
          </a:p>
          <a:p>
            <a:pPr marL="0" indent="0">
              <a:buNone/>
            </a:pPr>
            <a:endParaRPr lang="en-GB" sz="2800" dirty="0">
              <a:highlight>
                <a:srgbClr val="FFFF00"/>
              </a:highlight>
              <a:latin typeface="Avenir Next LT Pro" panose="020B0504020202020204" pitchFamily="34" charset="0"/>
            </a:endParaRPr>
          </a:p>
          <a:p>
            <a:pPr marL="0" indent="0">
              <a:buNone/>
            </a:pPr>
            <a:endParaRPr lang="en-GB" sz="2133" dirty="0">
              <a:highlight>
                <a:srgbClr val="FFFF00"/>
              </a:highlight>
              <a:latin typeface="+mn-lt"/>
            </a:endParaRPr>
          </a:p>
          <a:p>
            <a:pPr marL="389457" indent="-389457"/>
            <a:endParaRPr lang="en-GB" sz="8533" dirty="0">
              <a:highlight>
                <a:srgbClr val="FFFF00"/>
              </a:highlight>
            </a:endParaRPr>
          </a:p>
        </p:txBody>
      </p:sp>
      <p:pic>
        <p:nvPicPr>
          <p:cNvPr id="4" name="Picture 3">
            <a:extLst>
              <a:ext uri="{FF2B5EF4-FFF2-40B4-BE49-F238E27FC236}">
                <a16:creationId xmlns:a16="http://schemas.microsoft.com/office/drawing/2014/main" id="{EE9EB76D-938C-455B-BBC7-30BB5ACA6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5" name="Picture 4" descr="Logo, company name&#10;&#10;Description automatically generated">
            <a:extLst>
              <a:ext uri="{FF2B5EF4-FFF2-40B4-BE49-F238E27FC236}">
                <a16:creationId xmlns:a16="http://schemas.microsoft.com/office/drawing/2014/main" id="{6AE56AD5-8E69-4FE0-BA94-04611B59F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66" y="4481511"/>
            <a:ext cx="4005064" cy="4005064"/>
          </a:xfrm>
          <a:prstGeom prst="rect">
            <a:avLst/>
          </a:prstGeom>
        </p:spPr>
      </p:pic>
      <p:sp>
        <p:nvSpPr>
          <p:cNvPr id="10" name="Title 1">
            <a:extLst>
              <a:ext uri="{FF2B5EF4-FFF2-40B4-BE49-F238E27FC236}">
                <a16:creationId xmlns:a16="http://schemas.microsoft.com/office/drawing/2014/main" id="{0E2F3C25-1574-4938-89D8-481E50D6EDCA}"/>
              </a:ext>
            </a:extLst>
          </p:cNvPr>
          <p:cNvSpPr>
            <a:spLocks noGrp="1"/>
          </p:cNvSpPr>
          <p:nvPr>
            <p:ph type="title"/>
          </p:nvPr>
        </p:nvSpPr>
        <p:spPr>
          <a:xfrm>
            <a:off x="609600" y="104776"/>
            <a:ext cx="10972800" cy="428683"/>
          </a:xfrm>
        </p:spPr>
        <p:txBody>
          <a:bodyPr>
            <a:normAutofit fontScale="90000"/>
          </a:bodyPr>
          <a:lstStyle/>
          <a:p>
            <a:pPr algn="ctr"/>
            <a:br>
              <a:rPr lang="en-GB" dirty="0">
                <a:latin typeface="Avenir Next LT Pro" panose="020B0504020202020204" pitchFamily="34" charset="0"/>
              </a:rPr>
            </a:br>
            <a:r>
              <a:rPr lang="en-GB" dirty="0">
                <a:solidFill>
                  <a:prstClr val="black"/>
                </a:solidFill>
                <a:latin typeface="Avenir Next LT Pro" panose="020B0504020202020204" pitchFamily="34" charset="0"/>
              </a:rPr>
              <a:t>Policy Update (2)</a:t>
            </a:r>
            <a:br>
              <a:rPr lang="en-GB" dirty="0">
                <a:solidFill>
                  <a:prstClr val="black"/>
                </a:solidFill>
                <a:latin typeface="Avenir Next LT Pro" panose="020B0504020202020204" pitchFamily="34" charset="0"/>
              </a:rPr>
            </a:br>
            <a:endParaRPr lang="en-GB" strike="sngStrike" dirty="0">
              <a:latin typeface="Avenir Next LT Pro" panose="020B0504020202020204" pitchFamily="34" charset="0"/>
            </a:endParaRPr>
          </a:p>
        </p:txBody>
      </p:sp>
    </p:spTree>
    <p:extLst>
      <p:ext uri="{BB962C8B-B14F-4D97-AF65-F5344CB8AC3E}">
        <p14:creationId xmlns:p14="http://schemas.microsoft.com/office/powerpoint/2010/main" val="1660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2C19-4123-4C03-9AB8-794FA960E5F2}"/>
              </a:ext>
            </a:extLst>
          </p:cNvPr>
          <p:cNvSpPr>
            <a:spLocks noGrp="1"/>
          </p:cNvSpPr>
          <p:nvPr>
            <p:ph type="title"/>
          </p:nvPr>
        </p:nvSpPr>
        <p:spPr/>
        <p:txBody>
          <a:bodyPr>
            <a:normAutofit/>
          </a:bodyPr>
          <a:lstStyle/>
          <a:p>
            <a:pPr algn="ctr"/>
            <a:r>
              <a:rPr lang="en-GB" sz="2900" dirty="0"/>
              <a:t>Tests kits</a:t>
            </a:r>
          </a:p>
        </p:txBody>
      </p:sp>
      <p:sp>
        <p:nvSpPr>
          <p:cNvPr id="3" name="TextBox 2" descr="Test kits content">
            <a:extLst>
              <a:ext uri="{FF2B5EF4-FFF2-40B4-BE49-F238E27FC236}">
                <a16:creationId xmlns:a16="http://schemas.microsoft.com/office/drawing/2014/main" id="{E41EF5A8-54C1-42C1-80D5-C4AD42D4FF42}"/>
              </a:ext>
              <a:ext uri="{C183D7F6-B498-43B3-948B-1728B52AA6E4}">
                <adec:decorative xmlns:adec="http://schemas.microsoft.com/office/drawing/2017/decorative" val="0"/>
              </a:ext>
            </a:extLst>
          </p:cNvPr>
          <p:cNvSpPr txBox="1"/>
          <p:nvPr/>
        </p:nvSpPr>
        <p:spPr>
          <a:xfrm>
            <a:off x="771525" y="1373843"/>
            <a:ext cx="10810875" cy="4770537"/>
          </a:xfrm>
          <a:prstGeom prst="rect">
            <a:avLst/>
          </a:prstGeom>
          <a:noFill/>
        </p:spPr>
        <p:txBody>
          <a:bodyPr wrap="square" rtlCol="0">
            <a:spAutoFit/>
          </a:bodyPr>
          <a:lstStyle/>
          <a:p>
            <a:pPr marL="285750" indent="-285750">
              <a:buFont typeface="Arial" panose="020B0604020202020204" pitchFamily="34" charset="0"/>
              <a:buChar char="•"/>
            </a:pPr>
            <a:r>
              <a:rPr lang="en-GB" sz="2200" dirty="0"/>
              <a:t>Testing Capacity was significantly increased in December in response to Omicron and has continued to be increased in line with the expected prevalence </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Schools should continue to order tests kits through the </a:t>
            </a:r>
            <a:r>
              <a:rPr lang="en-GB" sz="2200" dirty="0">
                <a:hlinkClick r:id="rId2"/>
              </a:rPr>
              <a:t>designated online ordering platform </a:t>
            </a:r>
            <a:r>
              <a:rPr lang="en-GB" sz="2200" dirty="0"/>
              <a:t>using their unique organisation number (UON) and call 119 for further advice or support</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Parents should order their kit </a:t>
            </a:r>
            <a:r>
              <a:rPr lang="en-GB" sz="2200" dirty="0">
                <a:hlinkClick r:id="rId3"/>
              </a:rPr>
              <a:t>online</a:t>
            </a:r>
            <a:r>
              <a:rPr lang="en-GB" sz="2200" dirty="0"/>
              <a:t> or by calling 119.</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Current public collection points (as stock lasts; i.e. closed at 13:30 yesterday)</a:t>
            </a:r>
          </a:p>
          <a:p>
            <a:pPr marL="742950" lvl="1" indent="-285750">
              <a:buFont typeface="Arial" panose="020B0604020202020204" pitchFamily="34" charset="0"/>
              <a:buChar char="•"/>
            </a:pPr>
            <a:r>
              <a:rPr lang="en-GB" sz="2200" dirty="0"/>
              <a:t>New Street Station</a:t>
            </a:r>
          </a:p>
          <a:p>
            <a:pPr marL="742950" lvl="1" indent="-285750">
              <a:buFont typeface="Arial" panose="020B0604020202020204" pitchFamily="34" charset="0"/>
              <a:buChar char="•"/>
            </a:pPr>
            <a:r>
              <a:rPr lang="en-GB" sz="2200" dirty="0"/>
              <a:t>Sainsburys Castle Vale</a:t>
            </a:r>
          </a:p>
          <a:p>
            <a:pPr marL="742950" lvl="1" indent="-285750">
              <a:buFont typeface="Arial" panose="020B0604020202020204" pitchFamily="34" charset="0"/>
              <a:buChar char="•"/>
            </a:pPr>
            <a:r>
              <a:rPr lang="en-GB" sz="2200" dirty="0"/>
              <a:t>Sainsburys Maypole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5930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740A-E3C5-4F9B-B88F-87876043AEA1}"/>
              </a:ext>
            </a:extLst>
          </p:cNvPr>
          <p:cNvSpPr>
            <a:spLocks noGrp="1"/>
          </p:cNvSpPr>
          <p:nvPr>
            <p:ph type="title"/>
          </p:nvPr>
        </p:nvSpPr>
        <p:spPr/>
        <p:txBody>
          <a:bodyPr>
            <a:normAutofit/>
          </a:bodyPr>
          <a:lstStyle/>
          <a:p>
            <a:pPr algn="ctr"/>
            <a:r>
              <a:rPr lang="en-GB" sz="2900" dirty="0"/>
              <a:t>Spring term </a:t>
            </a:r>
          </a:p>
        </p:txBody>
      </p:sp>
      <p:sp>
        <p:nvSpPr>
          <p:cNvPr id="3" name="Content Placeholder 2">
            <a:extLst>
              <a:ext uri="{FF2B5EF4-FFF2-40B4-BE49-F238E27FC236}">
                <a16:creationId xmlns:a16="http://schemas.microsoft.com/office/drawing/2014/main" id="{BC8AB73E-86ED-4D60-9F53-3CE74B59D819}"/>
              </a:ext>
            </a:extLst>
          </p:cNvPr>
          <p:cNvSpPr>
            <a:spLocks noGrp="1"/>
          </p:cNvSpPr>
          <p:nvPr>
            <p:ph idx="1"/>
          </p:nvPr>
        </p:nvSpPr>
        <p:spPr>
          <a:xfrm>
            <a:off x="1355085" y="4164557"/>
            <a:ext cx="9636763" cy="1206690"/>
          </a:xfrm>
        </p:spPr>
        <p:txBody>
          <a:bodyPr vert="horz" lIns="77925" tIns="38963" rIns="77925" bIns="38963" rtlCol="0" anchor="t">
            <a:normAutofit fontScale="55000" lnSpcReduction="20000"/>
          </a:bodyPr>
          <a:lstStyle/>
          <a:p>
            <a:pPr marL="389255" indent="-389255"/>
            <a:endParaRPr lang="en-GB" dirty="0"/>
          </a:p>
          <a:p>
            <a:pPr marL="389255" indent="-389255"/>
            <a:endParaRPr lang="en-GB" dirty="0"/>
          </a:p>
          <a:p>
            <a:pPr marL="389255" indent="-389255"/>
            <a:r>
              <a:rPr lang="en-GB" sz="2650" b="1" dirty="0">
                <a:latin typeface="Arial Nova"/>
              </a:rPr>
              <a:t>Face coverings should be worn in classrooms and teaching spaces where students in year 7 and above are educated. The advice is short term only and will be reviewed on 26 January, in line with the review on Plan B measures. </a:t>
            </a:r>
            <a:endParaRPr lang="en-GB" sz="2650" b="1" dirty="0"/>
          </a:p>
          <a:p>
            <a:pPr marL="389255" indent="-389255"/>
            <a:endParaRPr lang="en-GB" dirty="0"/>
          </a:p>
        </p:txBody>
      </p:sp>
      <p:sp>
        <p:nvSpPr>
          <p:cNvPr id="4" name="Slide Number Placeholder 3">
            <a:extLst>
              <a:ext uri="{FF2B5EF4-FFF2-40B4-BE49-F238E27FC236}">
                <a16:creationId xmlns:a16="http://schemas.microsoft.com/office/drawing/2014/main" id="{258F8605-6E7D-48FF-8071-4B823BC77D0E}"/>
              </a:ext>
            </a:extLst>
          </p:cNvPr>
          <p:cNvSpPr>
            <a:spLocks noGrp="1"/>
          </p:cNvSpPr>
          <p:nvPr>
            <p:ph type="sldNum" sz="quarter" idx="4"/>
          </p:nvPr>
        </p:nvSpPr>
        <p:spPr/>
        <p:txBody>
          <a:bodyPr/>
          <a:lstStyle/>
          <a:p>
            <a:r>
              <a:rPr lang="en-GB"/>
              <a:t>PAGE </a:t>
            </a:r>
            <a:fld id="{45A89BE1-5792-4ACB-BF4C-7FAB88C6C5B7}" type="slidenum">
              <a:rPr lang="en-GB" smtClean="0"/>
              <a:pPr/>
              <a:t>6</a:t>
            </a:fld>
            <a:endParaRPr lang="en-GB"/>
          </a:p>
        </p:txBody>
      </p:sp>
      <p:graphicFrame>
        <p:nvGraphicFramePr>
          <p:cNvPr id="5" name="Table 5">
            <a:extLst>
              <a:ext uri="{FF2B5EF4-FFF2-40B4-BE49-F238E27FC236}">
                <a16:creationId xmlns:a16="http://schemas.microsoft.com/office/drawing/2014/main" id="{2B6E781B-D89A-4797-A86B-602EF9B1EEF0}"/>
              </a:ext>
            </a:extLst>
          </p:cNvPr>
          <p:cNvGraphicFramePr>
            <a:graphicFrameLocks noGrp="1"/>
          </p:cNvGraphicFramePr>
          <p:nvPr>
            <p:extLst>
              <p:ext uri="{D42A27DB-BD31-4B8C-83A1-F6EECF244321}">
                <p14:modId xmlns:p14="http://schemas.microsoft.com/office/powerpoint/2010/main" val="937425631"/>
              </p:ext>
            </p:extLst>
          </p:nvPr>
        </p:nvGraphicFramePr>
        <p:xfrm>
          <a:off x="361948" y="1294060"/>
          <a:ext cx="10972799" cy="2667000"/>
        </p:xfrm>
        <a:graphic>
          <a:graphicData uri="http://schemas.openxmlformats.org/drawingml/2006/table">
            <a:tbl>
              <a:tblPr firstRow="1" bandRow="1">
                <a:tableStyleId>{5C22544A-7EE6-4342-B048-85BDC9FD1C3A}</a:tableStyleId>
              </a:tblPr>
              <a:tblGrid>
                <a:gridCol w="3257552">
                  <a:extLst>
                    <a:ext uri="{9D8B030D-6E8A-4147-A177-3AD203B41FA5}">
                      <a16:colId xmlns:a16="http://schemas.microsoft.com/office/drawing/2014/main" val="782929597"/>
                    </a:ext>
                  </a:extLst>
                </a:gridCol>
                <a:gridCol w="1609725">
                  <a:extLst>
                    <a:ext uri="{9D8B030D-6E8A-4147-A177-3AD203B41FA5}">
                      <a16:colId xmlns:a16="http://schemas.microsoft.com/office/drawing/2014/main" val="1420535484"/>
                    </a:ext>
                  </a:extLst>
                </a:gridCol>
                <a:gridCol w="2307665">
                  <a:extLst>
                    <a:ext uri="{9D8B030D-6E8A-4147-A177-3AD203B41FA5}">
                      <a16:colId xmlns:a16="http://schemas.microsoft.com/office/drawing/2014/main" val="1532306152"/>
                    </a:ext>
                  </a:extLst>
                </a:gridCol>
                <a:gridCol w="757604">
                  <a:extLst>
                    <a:ext uri="{9D8B030D-6E8A-4147-A177-3AD203B41FA5}">
                      <a16:colId xmlns:a16="http://schemas.microsoft.com/office/drawing/2014/main" val="3687228719"/>
                    </a:ext>
                  </a:extLst>
                </a:gridCol>
                <a:gridCol w="1564403">
                  <a:extLst>
                    <a:ext uri="{9D8B030D-6E8A-4147-A177-3AD203B41FA5}">
                      <a16:colId xmlns:a16="http://schemas.microsoft.com/office/drawing/2014/main" val="1937830949"/>
                    </a:ext>
                  </a:extLst>
                </a:gridCol>
                <a:gridCol w="1475850">
                  <a:extLst>
                    <a:ext uri="{9D8B030D-6E8A-4147-A177-3AD203B41FA5}">
                      <a16:colId xmlns:a16="http://schemas.microsoft.com/office/drawing/2014/main" val="2420912123"/>
                    </a:ext>
                  </a:extLst>
                </a:gridCol>
              </a:tblGrid>
              <a:tr h="370840">
                <a:tc>
                  <a:txBody>
                    <a:bodyPr/>
                    <a:lstStyle/>
                    <a:p>
                      <a:endParaRPr lang="en-GB" dirty="0"/>
                    </a:p>
                  </a:txBody>
                  <a:tcPr/>
                </a:tc>
                <a:tc>
                  <a:txBody>
                    <a:bodyPr/>
                    <a:lstStyle/>
                    <a:p>
                      <a:r>
                        <a:rPr lang="en-GB" sz="1700" b="0" dirty="0"/>
                        <a:t>Secondary School aged Children</a:t>
                      </a:r>
                    </a:p>
                  </a:txBody>
                  <a:tcPr/>
                </a:tc>
                <a:tc>
                  <a:txBody>
                    <a:bodyPr/>
                    <a:lstStyle/>
                    <a:p>
                      <a:r>
                        <a:rPr lang="en-GB" sz="1700" b="0" dirty="0"/>
                        <a:t>Other Eligible students (e.g. college and universities)</a:t>
                      </a:r>
                    </a:p>
                  </a:txBody>
                  <a:tcPr/>
                </a:tc>
                <a:tc>
                  <a:txBody>
                    <a:bodyPr/>
                    <a:lstStyle/>
                    <a:p>
                      <a:r>
                        <a:rPr lang="en-GB" sz="1700" b="0" dirty="0"/>
                        <a:t>Staff</a:t>
                      </a:r>
                    </a:p>
                  </a:txBody>
                  <a:tcPr/>
                </a:tc>
                <a:tc>
                  <a:txBody>
                    <a:bodyPr/>
                    <a:lstStyle/>
                    <a:p>
                      <a:r>
                        <a:rPr lang="en-GB" sz="1700" b="0" dirty="0"/>
                        <a:t>Parents / Guardians and Visitors</a:t>
                      </a:r>
                    </a:p>
                  </a:txBody>
                  <a:tcPr/>
                </a:tc>
                <a:tc>
                  <a:txBody>
                    <a:bodyPr/>
                    <a:lstStyle/>
                    <a:p>
                      <a:r>
                        <a:rPr lang="en-GB" sz="1700" b="0" dirty="0"/>
                        <a:t>Primary and Early years children</a:t>
                      </a:r>
                    </a:p>
                  </a:txBody>
                  <a:tcPr/>
                </a:tc>
                <a:extLst>
                  <a:ext uri="{0D108BD9-81ED-4DB2-BD59-A6C34878D82A}">
                    <a16:rowId xmlns:a16="http://schemas.microsoft.com/office/drawing/2014/main" val="2881103346"/>
                  </a:ext>
                </a:extLst>
              </a:tr>
              <a:tr h="370840">
                <a:tc>
                  <a:txBody>
                    <a:bodyPr/>
                    <a:lstStyle/>
                    <a:p>
                      <a:r>
                        <a:rPr lang="en-GB" sz="1700" dirty="0"/>
                        <a:t>One onsite asymptomatic test</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28580750"/>
                  </a:ext>
                </a:extLst>
              </a:tr>
              <a:tr h="370840">
                <a:tc>
                  <a:txBody>
                    <a:bodyPr/>
                    <a:lstStyle/>
                    <a:p>
                      <a:r>
                        <a:rPr lang="en-GB" sz="1700" dirty="0"/>
                        <a:t>One LFD test before returning</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15814439"/>
                  </a:ext>
                </a:extLst>
              </a:tr>
              <a:tr h="370840">
                <a:tc>
                  <a:txBody>
                    <a:bodyPr/>
                    <a:lstStyle/>
                    <a:p>
                      <a:r>
                        <a:rPr lang="en-GB" sz="1700" dirty="0"/>
                        <a:t>Twice weekly LFD test (starting 3-4 days after first test)</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39300419"/>
                  </a:ext>
                </a:extLst>
              </a:tr>
              <a:tr h="370840">
                <a:tc>
                  <a:txBody>
                    <a:bodyPr/>
                    <a:lstStyle/>
                    <a:p>
                      <a:r>
                        <a:rPr lang="en-GB" sz="1700" dirty="0"/>
                        <a:t>LFD test before attending</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42991925"/>
                  </a:ext>
                </a:extLst>
              </a:tr>
            </a:tbl>
          </a:graphicData>
        </a:graphic>
      </p:graphicFrame>
      <p:pic>
        <p:nvPicPr>
          <p:cNvPr id="9" name="Graphic 8" descr="Checkmark">
            <a:extLst>
              <a:ext uri="{FF2B5EF4-FFF2-40B4-BE49-F238E27FC236}">
                <a16:creationId xmlns:a16="http://schemas.microsoft.com/office/drawing/2014/main" id="{6BD8C49A-5073-4DC1-B6AC-05A56C1D6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2112" y="2144280"/>
            <a:ext cx="394531" cy="394531"/>
          </a:xfrm>
          <a:prstGeom prst="rect">
            <a:avLst/>
          </a:prstGeom>
        </p:spPr>
      </p:pic>
      <p:pic>
        <p:nvPicPr>
          <p:cNvPr id="10" name="Graphic 9" descr="Checkmark">
            <a:extLst>
              <a:ext uri="{FF2B5EF4-FFF2-40B4-BE49-F238E27FC236}">
                <a16:creationId xmlns:a16="http://schemas.microsoft.com/office/drawing/2014/main" id="{55EE0462-B08C-4F45-9D40-B059CC5508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2535840"/>
            <a:ext cx="394531" cy="394531"/>
          </a:xfrm>
          <a:prstGeom prst="rect">
            <a:avLst/>
          </a:prstGeom>
        </p:spPr>
      </p:pic>
      <p:pic>
        <p:nvPicPr>
          <p:cNvPr id="11" name="Graphic 10" descr="Checkmark">
            <a:extLst>
              <a:ext uri="{FF2B5EF4-FFF2-40B4-BE49-F238E27FC236}">
                <a16:creationId xmlns:a16="http://schemas.microsoft.com/office/drawing/2014/main" id="{AF5F7006-DAF0-406E-9BBE-362828C154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7430" y="2535839"/>
            <a:ext cx="394531" cy="394531"/>
          </a:xfrm>
          <a:prstGeom prst="rect">
            <a:avLst/>
          </a:prstGeom>
        </p:spPr>
      </p:pic>
      <p:pic>
        <p:nvPicPr>
          <p:cNvPr id="12" name="Graphic 11" descr="Checkmark">
            <a:extLst>
              <a:ext uri="{FF2B5EF4-FFF2-40B4-BE49-F238E27FC236}">
                <a16:creationId xmlns:a16="http://schemas.microsoft.com/office/drawing/2014/main" id="{73DA9E73-EBA0-4410-9587-C67412FA7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0629" y="3073216"/>
            <a:ext cx="394531" cy="394531"/>
          </a:xfrm>
          <a:prstGeom prst="rect">
            <a:avLst/>
          </a:prstGeom>
        </p:spPr>
      </p:pic>
      <p:pic>
        <p:nvPicPr>
          <p:cNvPr id="13" name="Graphic 12" descr="Checkmark">
            <a:extLst>
              <a:ext uri="{FF2B5EF4-FFF2-40B4-BE49-F238E27FC236}">
                <a16:creationId xmlns:a16="http://schemas.microsoft.com/office/drawing/2014/main" id="{FAD10A23-0C16-423D-A413-EFDA78B464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8838" y="3087552"/>
            <a:ext cx="394531" cy="394531"/>
          </a:xfrm>
          <a:prstGeom prst="rect">
            <a:avLst/>
          </a:prstGeom>
        </p:spPr>
      </p:pic>
      <p:pic>
        <p:nvPicPr>
          <p:cNvPr id="14" name="Graphic 13" descr="Checkmark">
            <a:extLst>
              <a:ext uri="{FF2B5EF4-FFF2-40B4-BE49-F238E27FC236}">
                <a16:creationId xmlns:a16="http://schemas.microsoft.com/office/drawing/2014/main" id="{F9153FDB-D3B2-4E57-93D6-0897522EAE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9781" y="3109793"/>
            <a:ext cx="394531" cy="394531"/>
          </a:xfrm>
          <a:prstGeom prst="rect">
            <a:avLst/>
          </a:prstGeom>
        </p:spPr>
      </p:pic>
      <p:pic>
        <p:nvPicPr>
          <p:cNvPr id="15" name="Graphic 14" descr="Checkmark">
            <a:extLst>
              <a:ext uri="{FF2B5EF4-FFF2-40B4-BE49-F238E27FC236}">
                <a16:creationId xmlns:a16="http://schemas.microsoft.com/office/drawing/2014/main" id="{E24EB98A-1D08-47EF-9A61-76BDDA7F41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1837" y="3591829"/>
            <a:ext cx="394531" cy="394531"/>
          </a:xfrm>
          <a:prstGeom prst="rect">
            <a:avLst/>
          </a:prstGeom>
        </p:spPr>
      </p:pic>
      <p:pic>
        <p:nvPicPr>
          <p:cNvPr id="17" name="Graphic 16" descr="Close">
            <a:extLst>
              <a:ext uri="{FF2B5EF4-FFF2-40B4-BE49-F238E27FC236}">
                <a16:creationId xmlns:a16="http://schemas.microsoft.com/office/drawing/2014/main" id="{C087C53C-BFE5-41E3-8073-1FF640FD48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8422" y="2144279"/>
            <a:ext cx="394531" cy="394531"/>
          </a:xfrm>
          <a:prstGeom prst="rect">
            <a:avLst/>
          </a:prstGeom>
        </p:spPr>
      </p:pic>
      <p:pic>
        <p:nvPicPr>
          <p:cNvPr id="19" name="Graphic 18" descr="Close">
            <a:extLst>
              <a:ext uri="{FF2B5EF4-FFF2-40B4-BE49-F238E27FC236}">
                <a16:creationId xmlns:a16="http://schemas.microsoft.com/office/drawing/2014/main" id="{99C15032-825D-4CE2-A07B-3A70D11BF0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4709" y="2599567"/>
            <a:ext cx="394531" cy="394531"/>
          </a:xfrm>
          <a:prstGeom prst="rect">
            <a:avLst/>
          </a:prstGeom>
        </p:spPr>
      </p:pic>
      <p:pic>
        <p:nvPicPr>
          <p:cNvPr id="20" name="Graphic 19" descr="Close">
            <a:extLst>
              <a:ext uri="{FF2B5EF4-FFF2-40B4-BE49-F238E27FC236}">
                <a16:creationId xmlns:a16="http://schemas.microsoft.com/office/drawing/2014/main" id="{1F423FB5-9BF1-43F1-8D6C-9F74A4A6FA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4709" y="3083047"/>
            <a:ext cx="394531" cy="394531"/>
          </a:xfrm>
          <a:prstGeom prst="rect">
            <a:avLst/>
          </a:prstGeom>
        </p:spPr>
      </p:pic>
      <p:pic>
        <p:nvPicPr>
          <p:cNvPr id="21" name="Graphic 20" descr="Close">
            <a:extLst>
              <a:ext uri="{FF2B5EF4-FFF2-40B4-BE49-F238E27FC236}">
                <a16:creationId xmlns:a16="http://schemas.microsoft.com/office/drawing/2014/main" id="{EA8B5FF8-9B03-42D4-8926-9F98DEB797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4709" y="3566527"/>
            <a:ext cx="394531" cy="394531"/>
          </a:xfrm>
          <a:prstGeom prst="rect">
            <a:avLst/>
          </a:prstGeom>
        </p:spPr>
      </p:pic>
    </p:spTree>
    <p:extLst>
      <p:ext uri="{BB962C8B-B14F-4D97-AF65-F5344CB8AC3E}">
        <p14:creationId xmlns:p14="http://schemas.microsoft.com/office/powerpoint/2010/main" val="124874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BD94EB-0B32-4000-B5F3-79C63439290B}"/>
              </a:ext>
            </a:extLst>
          </p:cNvPr>
          <p:cNvPicPr>
            <a:picLocks noChangeAspect="1"/>
          </p:cNvPicPr>
          <p:nvPr/>
        </p:nvPicPr>
        <p:blipFill>
          <a:blip r:embed="rId3"/>
          <a:stretch>
            <a:fillRect/>
          </a:stretch>
        </p:blipFill>
        <p:spPr>
          <a:xfrm>
            <a:off x="1156342" y="521785"/>
            <a:ext cx="9879316" cy="5313611"/>
          </a:xfrm>
          <a:prstGeom prst="rect">
            <a:avLst/>
          </a:prstGeom>
        </p:spPr>
      </p:pic>
      <p:sp>
        <p:nvSpPr>
          <p:cNvPr id="2" name="TextBox 1" descr="Covid-19 in Birmingham: urrent situation">
            <a:extLst>
              <a:ext uri="{FF2B5EF4-FFF2-40B4-BE49-F238E27FC236}">
                <a16:creationId xmlns:a16="http://schemas.microsoft.com/office/drawing/2014/main" id="{C7AFAF2C-134E-43C5-BDE5-F194AA5C72AA}"/>
              </a:ext>
              <a:ext uri="{C183D7F6-B498-43B3-948B-1728B52AA6E4}">
                <adec:decorative xmlns:adec="http://schemas.microsoft.com/office/drawing/2017/decorative" val="0"/>
              </a:ext>
            </a:extLst>
          </p:cNvPr>
          <p:cNvSpPr txBox="1"/>
          <p:nvPr/>
        </p:nvSpPr>
        <p:spPr>
          <a:xfrm>
            <a:off x="0" y="1"/>
            <a:ext cx="12192000" cy="628049"/>
          </a:xfrm>
          <a:prstGeom prst="rect">
            <a:avLst/>
          </a:prstGeom>
        </p:spPr>
        <p:txBody>
          <a:bodyPr vert="horz" lIns="103900" tIns="51951" rIns="103900" bIns="51951" rtlCol="0" anchor="ctr">
            <a:normAutofit/>
          </a:bodyPr>
          <a:lstStyle/>
          <a:p>
            <a:pPr algn="ctr">
              <a:lnSpc>
                <a:spcPct val="90000"/>
              </a:lnSpc>
              <a:spcBef>
                <a:spcPct val="0"/>
              </a:spcBef>
              <a:spcAft>
                <a:spcPts val="800"/>
              </a:spcAft>
            </a:pPr>
            <a:r>
              <a:rPr lang="en-GB" sz="2900" b="1" dirty="0">
                <a:latin typeface="Avenir Next LT Pro" panose="020B0504020202020204" pitchFamily="34" charset="0"/>
                <a:ea typeface="+mj-ea"/>
                <a:cs typeface="+mj-cs"/>
              </a:rPr>
              <a:t>Covid-19 in Birmingham: Current situation and 60-day trend</a:t>
            </a:r>
          </a:p>
        </p:txBody>
      </p:sp>
      <p:pic>
        <p:nvPicPr>
          <p:cNvPr id="5" name="Picture 4">
            <a:extLst>
              <a:ext uri="{FF2B5EF4-FFF2-40B4-BE49-F238E27FC236}">
                <a16:creationId xmlns:a16="http://schemas.microsoft.com/office/drawing/2014/main" id="{7FAA5513-957E-4993-AD9E-766108A40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35397"/>
            <a:ext cx="12192000" cy="1022604"/>
          </a:xfrm>
          <a:prstGeom prst="rect">
            <a:avLst/>
          </a:prstGeom>
        </p:spPr>
      </p:pic>
      <p:pic>
        <p:nvPicPr>
          <p:cNvPr id="6" name="Picture 5" descr="Logo, company name&#10;&#10;Description automatically generated">
            <a:extLst>
              <a:ext uri="{FF2B5EF4-FFF2-40B4-BE49-F238E27FC236}">
                <a16:creationId xmlns:a16="http://schemas.microsoft.com/office/drawing/2014/main" id="{DFAA4883-6668-4CE9-9625-124BD4F43E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348" y="4479453"/>
            <a:ext cx="4005064" cy="4005064"/>
          </a:xfrm>
          <a:prstGeom prst="rect">
            <a:avLst/>
          </a:prstGeom>
        </p:spPr>
      </p:pic>
    </p:spTree>
    <p:extLst>
      <p:ext uri="{BB962C8B-B14F-4D97-AF65-F5344CB8AC3E}">
        <p14:creationId xmlns:p14="http://schemas.microsoft.com/office/powerpoint/2010/main" val="88599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descr="percentage priority groups">
            <a:extLst>
              <a:ext uri="{FF2B5EF4-FFF2-40B4-BE49-F238E27FC236}">
                <a16:creationId xmlns:a16="http://schemas.microsoft.com/office/drawing/2014/main" id="{630A24C4-9BDA-4B83-8DD4-17EC08C06D4A}"/>
              </a:ext>
              <a:ext uri="{C183D7F6-B498-43B3-948B-1728B52AA6E4}">
                <adec:decorative xmlns:adec="http://schemas.microsoft.com/office/drawing/2017/decorative" val="0"/>
              </a:ext>
            </a:extLst>
          </p:cNvPr>
          <p:cNvSpPr txBox="1">
            <a:spLocks/>
          </p:cNvSpPr>
          <p:nvPr/>
        </p:nvSpPr>
        <p:spPr>
          <a:xfrm>
            <a:off x="1882698" y="917541"/>
            <a:ext cx="4213303" cy="5215972"/>
          </a:xfrm>
          <a:prstGeom prst="rect">
            <a:avLst/>
          </a:prstGeom>
        </p:spPr>
        <p:txBody>
          <a:bodyPr>
            <a:normAutofit fontScale="85000" lnSpcReduction="20000"/>
          </a:bodyPr>
          <a:lstStyle>
            <a:lvl1pPr marL="292212" indent="-292212" algn="l" defTabSz="779233"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26" indent="-243510" algn="l" defTabSz="779233"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41" indent="-194808" algn="l" defTabSz="779233"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56"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272"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889"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05"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21"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738"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GB" sz="2667" dirty="0">
                <a:latin typeface="+mn-lt"/>
              </a:rPr>
              <a:t>12-15 years</a:t>
            </a:r>
          </a:p>
          <a:p>
            <a:pPr marL="519475" lvl="1" indent="0">
              <a:buNone/>
            </a:pPr>
            <a:r>
              <a:rPr lang="en-GB" sz="1867" dirty="0">
                <a:latin typeface="+mn-lt"/>
              </a:rPr>
              <a:t>Eligible – 72k</a:t>
            </a:r>
          </a:p>
          <a:p>
            <a:pPr marL="519475" lvl="1" indent="0">
              <a:buNone/>
            </a:pPr>
            <a:r>
              <a:rPr lang="en-GB" sz="1867" dirty="0">
                <a:latin typeface="+mn-lt"/>
              </a:rPr>
              <a:t>1st dose – 33.3%</a:t>
            </a:r>
          </a:p>
          <a:p>
            <a:pPr marL="0" indent="0">
              <a:buNone/>
            </a:pPr>
            <a:endParaRPr lang="en-GB" sz="1733" dirty="0">
              <a:highlight>
                <a:srgbClr val="FFFF00"/>
              </a:highlight>
              <a:latin typeface="+mn-lt"/>
            </a:endParaRPr>
          </a:p>
          <a:p>
            <a:pPr marL="0" indent="0">
              <a:buNone/>
            </a:pPr>
            <a:r>
              <a:rPr lang="en-GB" sz="2667" dirty="0">
                <a:latin typeface="+mn-lt"/>
              </a:rPr>
              <a:t>16 years and over</a:t>
            </a:r>
          </a:p>
          <a:p>
            <a:pPr marL="519475" lvl="1" indent="0">
              <a:buNone/>
            </a:pPr>
            <a:r>
              <a:rPr lang="en-GB" sz="1867" dirty="0">
                <a:latin typeface="+mn-lt"/>
              </a:rPr>
              <a:t>1</a:t>
            </a:r>
            <a:r>
              <a:rPr lang="en-GB" sz="1867" baseline="30000" dirty="0">
                <a:latin typeface="+mn-lt"/>
              </a:rPr>
              <a:t>st</a:t>
            </a:r>
            <a:r>
              <a:rPr lang="en-GB" sz="1867" dirty="0">
                <a:latin typeface="+mn-lt"/>
              </a:rPr>
              <a:t> dose – 68.7%</a:t>
            </a:r>
          </a:p>
          <a:p>
            <a:pPr marL="519475" lvl="1" indent="0">
              <a:buNone/>
            </a:pPr>
            <a:r>
              <a:rPr lang="en-GB" sz="1867" dirty="0">
                <a:latin typeface="+mn-lt"/>
              </a:rPr>
              <a:t>2</a:t>
            </a:r>
            <a:r>
              <a:rPr lang="en-GB" sz="1867" baseline="30000" dirty="0">
                <a:latin typeface="+mn-lt"/>
              </a:rPr>
              <a:t>nd</a:t>
            </a:r>
            <a:r>
              <a:rPr lang="en-GB" sz="1867" dirty="0">
                <a:latin typeface="+mn-lt"/>
              </a:rPr>
              <a:t> dose – 63.7%</a:t>
            </a:r>
          </a:p>
          <a:p>
            <a:pPr marL="519475" lvl="1" indent="0">
              <a:buNone/>
            </a:pPr>
            <a:r>
              <a:rPr lang="en-GB" sz="1867" dirty="0">
                <a:latin typeface="+mn-lt"/>
              </a:rPr>
              <a:t>Booster dose – 39.1%</a:t>
            </a:r>
          </a:p>
          <a:p>
            <a:pPr marL="0" indent="0">
              <a:buNone/>
            </a:pPr>
            <a:endParaRPr lang="en-GB" sz="1733" dirty="0">
              <a:highlight>
                <a:srgbClr val="FFFF00"/>
              </a:highlight>
              <a:latin typeface="+mn-lt"/>
            </a:endParaRPr>
          </a:p>
          <a:p>
            <a:pPr marL="0" indent="0">
              <a:buNone/>
            </a:pPr>
            <a:r>
              <a:rPr lang="en-GB" sz="2667" dirty="0">
                <a:latin typeface="+mn-lt"/>
              </a:rPr>
              <a:t>16-49 years</a:t>
            </a:r>
          </a:p>
          <a:p>
            <a:pPr marL="519475" lvl="1" indent="0">
              <a:buNone/>
            </a:pPr>
            <a:r>
              <a:rPr lang="en-GB" sz="1867" dirty="0"/>
              <a:t>1</a:t>
            </a:r>
            <a:r>
              <a:rPr lang="en-GB" sz="1867" baseline="30000" dirty="0"/>
              <a:t>st</a:t>
            </a:r>
            <a:r>
              <a:rPr lang="en-GB" sz="1867" dirty="0"/>
              <a:t> dose – 59.3%</a:t>
            </a:r>
          </a:p>
          <a:p>
            <a:pPr marL="519475" lvl="1" indent="0">
              <a:buNone/>
            </a:pPr>
            <a:r>
              <a:rPr lang="en-GB" sz="1867" dirty="0"/>
              <a:t>2</a:t>
            </a:r>
            <a:r>
              <a:rPr lang="en-GB" sz="1867" baseline="30000" dirty="0"/>
              <a:t>nd</a:t>
            </a:r>
            <a:r>
              <a:rPr lang="en-GB" sz="1867" dirty="0"/>
              <a:t> dose – 52.6%</a:t>
            </a:r>
          </a:p>
          <a:p>
            <a:pPr marL="519475" lvl="1" indent="0">
              <a:buNone/>
            </a:pPr>
            <a:r>
              <a:rPr lang="en-GB" sz="1867" dirty="0"/>
              <a:t>Booster dose – 23.0%</a:t>
            </a:r>
            <a:endParaRPr lang="en-GB" sz="1867" dirty="0">
              <a:latin typeface="+mn-lt"/>
            </a:endParaRPr>
          </a:p>
          <a:p>
            <a:pPr marL="519475" lvl="1" indent="0">
              <a:buNone/>
            </a:pPr>
            <a:endParaRPr lang="en-GB" sz="1733" b="1" dirty="0">
              <a:highlight>
                <a:srgbClr val="FFFF00"/>
              </a:highlight>
              <a:latin typeface="+mn-lt"/>
            </a:endParaRPr>
          </a:p>
          <a:p>
            <a:pPr marL="0" indent="0">
              <a:buNone/>
            </a:pPr>
            <a:r>
              <a:rPr lang="en-GB" sz="2667" dirty="0">
                <a:latin typeface="+mn-lt"/>
              </a:rPr>
              <a:t>50 years and over </a:t>
            </a:r>
          </a:p>
          <a:p>
            <a:pPr marL="519475" lvl="1" indent="0">
              <a:buNone/>
            </a:pPr>
            <a:r>
              <a:rPr lang="en-GB" sz="1867" dirty="0">
                <a:latin typeface="+mn-lt"/>
              </a:rPr>
              <a:t>1st dose – 85.2%</a:t>
            </a:r>
          </a:p>
          <a:p>
            <a:pPr marL="519475" lvl="1" indent="0">
              <a:buNone/>
            </a:pPr>
            <a:r>
              <a:rPr lang="en-GB" sz="1867" dirty="0">
                <a:latin typeface="+mn-lt"/>
              </a:rPr>
              <a:t>2nd dose – 83.4%</a:t>
            </a:r>
          </a:p>
          <a:p>
            <a:pPr marL="519475" lvl="1" indent="0">
              <a:buNone/>
            </a:pPr>
            <a:r>
              <a:rPr lang="en-GB" sz="1867" dirty="0"/>
              <a:t>Booster dose – 67.7%</a:t>
            </a:r>
            <a:endParaRPr lang="en-GB" sz="1867" dirty="0">
              <a:latin typeface="+mn-lt"/>
            </a:endParaRPr>
          </a:p>
        </p:txBody>
      </p:sp>
      <p:sp>
        <p:nvSpPr>
          <p:cNvPr id="4" name="Content Placeholder 2" descr="percentage priority groups">
            <a:extLst>
              <a:ext uri="{FF2B5EF4-FFF2-40B4-BE49-F238E27FC236}">
                <a16:creationId xmlns:a16="http://schemas.microsoft.com/office/drawing/2014/main" id="{E3D547F6-C201-420B-A5AE-6A6397129981}"/>
              </a:ext>
              <a:ext uri="{C183D7F6-B498-43B3-948B-1728B52AA6E4}">
                <adec:decorative xmlns:adec="http://schemas.microsoft.com/office/drawing/2017/decorative" val="0"/>
              </a:ext>
            </a:extLst>
          </p:cNvPr>
          <p:cNvSpPr txBox="1">
            <a:spLocks/>
          </p:cNvSpPr>
          <p:nvPr/>
        </p:nvSpPr>
        <p:spPr>
          <a:xfrm>
            <a:off x="6455170" y="917541"/>
            <a:ext cx="4686444" cy="5022919"/>
          </a:xfrm>
          <a:prstGeom prst="rect">
            <a:avLst/>
          </a:prstGeom>
        </p:spPr>
        <p:txBody>
          <a:bodyPr>
            <a:normAutofit fontScale="92500" lnSpcReduction="20000"/>
          </a:bodyPr>
          <a:lstStyle>
            <a:lvl1pPr marL="292212" indent="-292212" algn="l" defTabSz="779233"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26" indent="-243510" algn="l" defTabSz="779233"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41" indent="-194808" algn="l" defTabSz="779233"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56"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272" indent="-194808" algn="l" defTabSz="779233"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889"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05"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21"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738" indent="-194808" algn="l" defTabSz="779233"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buNone/>
            </a:pPr>
            <a:r>
              <a:rPr lang="en-GB" sz="2400" dirty="0">
                <a:latin typeface="+mn-lt"/>
              </a:rPr>
              <a:t>65 years and over</a:t>
            </a:r>
          </a:p>
          <a:p>
            <a:pPr marL="519475" lvl="1" indent="0">
              <a:buNone/>
            </a:pPr>
            <a:r>
              <a:rPr lang="en-GB" sz="1733" dirty="0"/>
              <a:t>1st dose – 90.6%</a:t>
            </a:r>
          </a:p>
          <a:p>
            <a:pPr marL="519475" lvl="1" indent="0">
              <a:buNone/>
            </a:pPr>
            <a:r>
              <a:rPr lang="en-GB" sz="1733" dirty="0"/>
              <a:t>2nd dose – 89.5%</a:t>
            </a:r>
          </a:p>
          <a:p>
            <a:pPr marL="519475" lvl="1" indent="0">
              <a:buNone/>
            </a:pPr>
            <a:r>
              <a:rPr lang="en-GB" sz="1733" dirty="0"/>
              <a:t>Booster dose – 79.6%</a:t>
            </a:r>
          </a:p>
          <a:p>
            <a:pPr marL="0" indent="0">
              <a:buNone/>
            </a:pPr>
            <a:endParaRPr lang="en-GB" sz="1600" dirty="0">
              <a:latin typeface="+mn-lt"/>
            </a:endParaRPr>
          </a:p>
          <a:p>
            <a:pPr marL="0" indent="0">
              <a:buNone/>
            </a:pPr>
            <a:r>
              <a:rPr lang="en-GB" sz="2400" dirty="0">
                <a:latin typeface="+mn-lt"/>
              </a:rPr>
              <a:t>Booster uptake</a:t>
            </a:r>
          </a:p>
          <a:p>
            <a:pPr marL="519475" lvl="1" indent="0">
              <a:buNone/>
            </a:pPr>
            <a:r>
              <a:rPr lang="en-GB" sz="1733" dirty="0">
                <a:latin typeface="+mn-lt"/>
              </a:rPr>
              <a:t>All ages – 36.5%</a:t>
            </a:r>
          </a:p>
          <a:p>
            <a:pPr marL="519475" lvl="1" indent="0">
              <a:buNone/>
            </a:pPr>
            <a:r>
              <a:rPr lang="en-GB" sz="1733" dirty="0">
                <a:latin typeface="+mn-lt"/>
              </a:rPr>
              <a:t>&gt;80yrs – 80.7%</a:t>
            </a:r>
          </a:p>
          <a:p>
            <a:pPr marL="0" indent="0">
              <a:buNone/>
            </a:pPr>
            <a:endParaRPr lang="en-GB" sz="1600" dirty="0">
              <a:highlight>
                <a:srgbClr val="FFFF00"/>
              </a:highlight>
              <a:latin typeface="+mn-lt"/>
            </a:endParaRPr>
          </a:p>
          <a:p>
            <a:pPr marL="0" indent="0">
              <a:buNone/>
            </a:pPr>
            <a:r>
              <a:rPr lang="en-GB" sz="2400" dirty="0">
                <a:latin typeface="+mn-lt"/>
              </a:rPr>
              <a:t>Clinically Extremely Vulnerable </a:t>
            </a:r>
          </a:p>
          <a:p>
            <a:pPr marL="519475" lvl="1" indent="0">
              <a:buNone/>
            </a:pPr>
            <a:r>
              <a:rPr lang="en-GB" sz="1733" dirty="0">
                <a:latin typeface="+mn-lt"/>
              </a:rPr>
              <a:t>1st dose – 86.7%</a:t>
            </a:r>
          </a:p>
          <a:p>
            <a:pPr marL="519475" lvl="1" indent="0">
              <a:buNone/>
            </a:pPr>
            <a:r>
              <a:rPr lang="en-GB" sz="1733" dirty="0">
                <a:latin typeface="+mn-lt"/>
              </a:rPr>
              <a:t>2nd dose – 83.5%</a:t>
            </a:r>
          </a:p>
          <a:p>
            <a:pPr marL="519475" lvl="1" indent="0">
              <a:buNone/>
            </a:pPr>
            <a:r>
              <a:rPr lang="en-GB" sz="1733" dirty="0">
                <a:latin typeface="+mn-lt"/>
                <a:cs typeface="+mn-cs"/>
              </a:rPr>
              <a:t>Booster – 60.2%</a:t>
            </a:r>
          </a:p>
          <a:p>
            <a:pPr marL="691391" lvl="1" indent="0">
              <a:buNone/>
            </a:pPr>
            <a:endParaRPr lang="en-GB" sz="1600" dirty="0">
              <a:highlight>
                <a:srgbClr val="FFFF00"/>
              </a:highlight>
              <a:latin typeface="+mn-lt"/>
              <a:cs typeface="+mn-cs"/>
            </a:endParaRPr>
          </a:p>
          <a:p>
            <a:pPr marL="0" indent="0">
              <a:buNone/>
            </a:pPr>
            <a:r>
              <a:rPr lang="en-GB" sz="2400" dirty="0">
                <a:latin typeface="+mn-lt"/>
              </a:rPr>
              <a:t>COVID At Risk  </a:t>
            </a:r>
          </a:p>
          <a:p>
            <a:pPr marL="519475" lvl="1" indent="0">
              <a:buNone/>
            </a:pPr>
            <a:r>
              <a:rPr lang="en-GB" sz="1733" dirty="0">
                <a:latin typeface="+mn-lt"/>
              </a:rPr>
              <a:t>1st dose – 79.7%</a:t>
            </a:r>
          </a:p>
          <a:p>
            <a:pPr marL="519475" lvl="1" indent="0">
              <a:buNone/>
            </a:pPr>
            <a:r>
              <a:rPr lang="en-GB" sz="1733" dirty="0">
                <a:latin typeface="+mn-lt"/>
              </a:rPr>
              <a:t>2nd dose – 75.0%</a:t>
            </a:r>
          </a:p>
          <a:p>
            <a:pPr marL="519475" lvl="1" indent="0">
              <a:buNone/>
            </a:pPr>
            <a:r>
              <a:rPr lang="en-GB" sz="1733" dirty="0">
                <a:latin typeface="+mn-lt"/>
              </a:rPr>
              <a:t>Booster – 48.4%</a:t>
            </a:r>
          </a:p>
        </p:txBody>
      </p:sp>
      <p:sp>
        <p:nvSpPr>
          <p:cNvPr id="5" name="Title 3" descr="percentage priority groups">
            <a:extLst>
              <a:ext uri="{FF2B5EF4-FFF2-40B4-BE49-F238E27FC236}">
                <a16:creationId xmlns:a16="http://schemas.microsoft.com/office/drawing/2014/main" id="{AC85EF4D-18DD-40F7-9882-2CFCC15E7EDD}"/>
              </a:ext>
              <a:ext uri="{C183D7F6-B498-43B3-948B-1728B52AA6E4}">
                <adec:decorative xmlns:adec="http://schemas.microsoft.com/office/drawing/2017/decorative" val="0"/>
              </a:ext>
            </a:extLst>
          </p:cNvPr>
          <p:cNvSpPr txBox="1">
            <a:spLocks/>
          </p:cNvSpPr>
          <p:nvPr/>
        </p:nvSpPr>
        <p:spPr>
          <a:xfrm>
            <a:off x="455051" y="93852"/>
            <a:ext cx="11281899" cy="606329"/>
          </a:xfrm>
          <a:prstGeom prst="rect">
            <a:avLst/>
          </a:prstGeom>
        </p:spPr>
        <p:txBody>
          <a:bodyPr/>
          <a:lstStyle>
            <a:lvl1pPr algn="l" defTabSz="779233" rtl="0" eaLnBrk="1" latinLnBrk="0" hangingPunct="1">
              <a:spcBef>
                <a:spcPct val="0"/>
              </a:spcBef>
              <a:buNone/>
              <a:defRPr sz="2400" b="1" kern="1200">
                <a:solidFill>
                  <a:schemeClr val="tx1"/>
                </a:solidFill>
                <a:latin typeface="Arial Nova" pitchFamily="34" charset="0"/>
                <a:ea typeface="+mj-ea"/>
                <a:cs typeface="+mj-cs"/>
              </a:defRPr>
            </a:lvl1pPr>
          </a:lstStyle>
          <a:p>
            <a:pPr algn="ctr"/>
            <a:r>
              <a:rPr lang="en-GB" sz="2900" dirty="0">
                <a:latin typeface="+mn-lt"/>
              </a:rPr>
              <a:t>%  Priority Groups Vaccinated – updated 30/12/2021</a:t>
            </a:r>
          </a:p>
        </p:txBody>
      </p:sp>
    </p:spTree>
    <p:extLst>
      <p:ext uri="{BB962C8B-B14F-4D97-AF65-F5344CB8AC3E}">
        <p14:creationId xmlns:p14="http://schemas.microsoft.com/office/powerpoint/2010/main" val="85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E0FB6A-419E-4B96-8189-207A5270FF51}"/>
              </a:ext>
            </a:extLst>
          </p:cNvPr>
          <p:cNvSpPr>
            <a:spLocks noGrp="1"/>
          </p:cNvSpPr>
          <p:nvPr>
            <p:ph type="title" idx="4294967295"/>
          </p:nvPr>
        </p:nvSpPr>
        <p:spPr>
          <a:xfrm>
            <a:off x="0" y="165100"/>
            <a:ext cx="12192000" cy="575733"/>
          </a:xfrm>
        </p:spPr>
        <p:txBody>
          <a:bodyPr>
            <a:normAutofit/>
          </a:bodyPr>
          <a:lstStyle/>
          <a:p>
            <a:pPr algn="ctr"/>
            <a:r>
              <a:rPr lang="en-GB">
                <a:latin typeface="+mj-lt"/>
              </a:rPr>
              <a:t>Top Ten Ward Case Rates – Local Data</a:t>
            </a:r>
          </a:p>
        </p:txBody>
      </p:sp>
      <p:sp>
        <p:nvSpPr>
          <p:cNvPr id="8" name="TextBox 7">
            <a:extLst>
              <a:ext uri="{FF2B5EF4-FFF2-40B4-BE49-F238E27FC236}">
                <a16:creationId xmlns:a16="http://schemas.microsoft.com/office/drawing/2014/main" id="{BA066824-F0DA-49FF-B106-2A61AC5A146A}"/>
              </a:ext>
              <a:ext uri="{C183D7F6-B498-43B3-948B-1728B52AA6E4}">
                <adec:decorative xmlns:adec="http://schemas.microsoft.com/office/drawing/2017/decorative" val="1"/>
              </a:ext>
            </a:extLst>
          </p:cNvPr>
          <p:cNvSpPr txBox="1"/>
          <p:nvPr/>
        </p:nvSpPr>
        <p:spPr>
          <a:xfrm>
            <a:off x="3166557" y="5873722"/>
            <a:ext cx="7652820" cy="297454"/>
          </a:xfrm>
          <a:prstGeom prst="rect">
            <a:avLst/>
          </a:prstGeom>
          <a:noFill/>
        </p:spPr>
        <p:txBody>
          <a:bodyPr wrap="square" rtlCol="0">
            <a:spAutoFit/>
          </a:bodyPr>
          <a:lstStyle/>
          <a:p>
            <a:pPr defTabSz="1038977">
              <a:defRPr/>
            </a:pPr>
            <a:r>
              <a:rPr lang="en-GB" sz="1333">
                <a:solidFill>
                  <a:prstClr val="black"/>
                </a:solidFill>
                <a:latin typeface="Avenir Next LT Pro"/>
              </a:rPr>
              <a:t>Source: UK Health Security Agency COVID-19 Situational Awareness Explorer</a:t>
            </a:r>
          </a:p>
        </p:txBody>
      </p:sp>
      <p:graphicFrame>
        <p:nvGraphicFramePr>
          <p:cNvPr id="3" name="Table 2">
            <a:extLst>
              <a:ext uri="{FF2B5EF4-FFF2-40B4-BE49-F238E27FC236}">
                <a16:creationId xmlns:a16="http://schemas.microsoft.com/office/drawing/2014/main" id="{7B1C6CD9-8F66-450F-95E1-8456FAFE5D26}"/>
              </a:ext>
            </a:extLst>
          </p:cNvPr>
          <p:cNvGraphicFramePr>
            <a:graphicFrameLocks noGrp="1"/>
          </p:cNvGraphicFramePr>
          <p:nvPr/>
        </p:nvGraphicFramePr>
        <p:xfrm>
          <a:off x="762619" y="820132"/>
          <a:ext cx="10467900" cy="4365730"/>
        </p:xfrm>
        <a:graphic>
          <a:graphicData uri="http://schemas.openxmlformats.org/drawingml/2006/table">
            <a:tbl>
              <a:tblPr>
                <a:tableStyleId>{5C22544A-7EE6-4342-B048-85BDC9FD1C3A}</a:tableStyleId>
              </a:tblPr>
              <a:tblGrid>
                <a:gridCol w="2704360">
                  <a:extLst>
                    <a:ext uri="{9D8B030D-6E8A-4147-A177-3AD203B41FA5}">
                      <a16:colId xmlns:a16="http://schemas.microsoft.com/office/drawing/2014/main" val="4190533623"/>
                    </a:ext>
                  </a:extLst>
                </a:gridCol>
                <a:gridCol w="883056">
                  <a:extLst>
                    <a:ext uri="{9D8B030D-6E8A-4147-A177-3AD203B41FA5}">
                      <a16:colId xmlns:a16="http://schemas.microsoft.com/office/drawing/2014/main" val="2799596026"/>
                    </a:ext>
                  </a:extLst>
                </a:gridCol>
                <a:gridCol w="1052112">
                  <a:extLst>
                    <a:ext uri="{9D8B030D-6E8A-4147-A177-3AD203B41FA5}">
                      <a16:colId xmlns:a16="http://schemas.microsoft.com/office/drawing/2014/main" val="436342833"/>
                    </a:ext>
                  </a:extLst>
                </a:gridCol>
                <a:gridCol w="769192">
                  <a:extLst>
                    <a:ext uri="{9D8B030D-6E8A-4147-A177-3AD203B41FA5}">
                      <a16:colId xmlns:a16="http://schemas.microsoft.com/office/drawing/2014/main" val="736248300"/>
                    </a:ext>
                  </a:extLst>
                </a:gridCol>
                <a:gridCol w="1213247">
                  <a:extLst>
                    <a:ext uri="{9D8B030D-6E8A-4147-A177-3AD203B41FA5}">
                      <a16:colId xmlns:a16="http://schemas.microsoft.com/office/drawing/2014/main" val="1487275533"/>
                    </a:ext>
                  </a:extLst>
                </a:gridCol>
                <a:gridCol w="1417527">
                  <a:extLst>
                    <a:ext uri="{9D8B030D-6E8A-4147-A177-3AD203B41FA5}">
                      <a16:colId xmlns:a16="http://schemas.microsoft.com/office/drawing/2014/main" val="429155569"/>
                    </a:ext>
                  </a:extLst>
                </a:gridCol>
                <a:gridCol w="1214203">
                  <a:extLst>
                    <a:ext uri="{9D8B030D-6E8A-4147-A177-3AD203B41FA5}">
                      <a16:colId xmlns:a16="http://schemas.microsoft.com/office/drawing/2014/main" val="1080811428"/>
                    </a:ext>
                  </a:extLst>
                </a:gridCol>
                <a:gridCol w="1214203">
                  <a:extLst>
                    <a:ext uri="{9D8B030D-6E8A-4147-A177-3AD203B41FA5}">
                      <a16:colId xmlns:a16="http://schemas.microsoft.com/office/drawing/2014/main" val="269774650"/>
                    </a:ext>
                  </a:extLst>
                </a:gridCol>
              </a:tblGrid>
              <a:tr h="793272">
                <a:tc>
                  <a:txBody>
                    <a:bodyPr/>
                    <a:lstStyle/>
                    <a:p>
                      <a:pPr algn="ctr" fontAlgn="ctr"/>
                      <a:r>
                        <a:rPr lang="en-GB" sz="1500" b="1" i="0" u="none" strike="noStrike">
                          <a:solidFill>
                            <a:schemeClr val="bg2"/>
                          </a:solidFill>
                          <a:effectLst/>
                          <a:latin typeface="Avenir Next LT Pro" panose="020B0504020202020204" pitchFamily="34" charset="0"/>
                        </a:rPr>
                        <a:t>Ward</a:t>
                      </a:r>
                    </a:p>
                  </a:txBody>
                  <a:tcPr marL="10160" marR="10160" marT="10160" marB="0" anchor="ctr">
                    <a:solidFill>
                      <a:srgbClr val="9DCEED"/>
                    </a:solidFill>
                  </a:tcPr>
                </a:tc>
                <a:tc gridSpan="2">
                  <a:txBody>
                    <a:bodyPr/>
                    <a:lstStyle/>
                    <a:p>
                      <a:pPr algn="ctr" fontAlgn="ctr"/>
                      <a:r>
                        <a:rPr lang="en-GB" sz="1500" b="1" i="0" u="none" strike="noStrike">
                          <a:solidFill>
                            <a:schemeClr val="bg2"/>
                          </a:solidFill>
                          <a:effectLst/>
                          <a:latin typeface="Avenir Next LT Pro" panose="020B0504020202020204" pitchFamily="34" charset="0"/>
                        </a:rPr>
                        <a:t>Previous week, 14th to 20th December</a:t>
                      </a:r>
                    </a:p>
                  </a:txBody>
                  <a:tcPr marL="10160" marR="10160" marT="10160" marB="0" anchor="ctr">
                    <a:solidFill>
                      <a:srgbClr val="9DCEED"/>
                    </a:solidFill>
                  </a:tcPr>
                </a:tc>
                <a:tc hMerge="1">
                  <a:txBody>
                    <a:bodyPr/>
                    <a:lstStyle/>
                    <a:p>
                      <a:endParaRPr lang="en-GB"/>
                    </a:p>
                  </a:txBody>
                  <a:tcPr/>
                </a:tc>
                <a:tc gridSpan="2">
                  <a:txBody>
                    <a:bodyPr/>
                    <a:lstStyle/>
                    <a:p>
                      <a:pPr algn="ctr" fontAlgn="ctr"/>
                      <a:r>
                        <a:rPr lang="en-GB" sz="1500" b="1" i="0" u="none" strike="noStrike">
                          <a:solidFill>
                            <a:schemeClr val="bg2"/>
                          </a:solidFill>
                          <a:effectLst/>
                          <a:latin typeface="Avenir Next LT Pro" panose="020B0504020202020204" pitchFamily="34" charset="0"/>
                        </a:rPr>
                        <a:t>Current week, 21st to 27th December</a:t>
                      </a:r>
                    </a:p>
                  </a:txBody>
                  <a:tcPr marL="10160" marR="10160" marT="10160" marB="0" anchor="ctr">
                    <a:solidFill>
                      <a:srgbClr val="9DCEED"/>
                    </a:solidFill>
                  </a:tcPr>
                </a:tc>
                <a:tc hMerge="1">
                  <a:txBody>
                    <a:bodyPr/>
                    <a:lstStyle/>
                    <a:p>
                      <a:endParaRPr lang="en-GB"/>
                    </a:p>
                  </a:txBody>
                  <a:tcPr/>
                </a:tc>
                <a:tc>
                  <a:txBody>
                    <a:bodyPr/>
                    <a:lstStyle/>
                    <a:p>
                      <a:pPr algn="ctr" fontAlgn="ctr"/>
                      <a:r>
                        <a:rPr lang="en-GB" sz="1500" b="1" i="0" u="none" strike="noStrike">
                          <a:solidFill>
                            <a:schemeClr val="bg2"/>
                          </a:solidFill>
                          <a:effectLst/>
                          <a:latin typeface="Avenir Next LT Pro" panose="020B0504020202020204" pitchFamily="34" charset="0"/>
                        </a:rPr>
                        <a:t>Change between last two weeks</a:t>
                      </a:r>
                    </a:p>
                  </a:txBody>
                  <a:tcPr marL="10160" marR="10160" marT="10160" marB="0" anchor="ctr">
                    <a:solidFill>
                      <a:srgbClr val="9DCEED"/>
                    </a:solidFill>
                  </a:tcPr>
                </a:tc>
                <a:tc gridSpan="2">
                  <a:txBody>
                    <a:bodyPr/>
                    <a:lstStyle/>
                    <a:p>
                      <a:pPr algn="ctr" fontAlgn="ctr"/>
                      <a:r>
                        <a:rPr lang="en-GB" sz="1500" b="1" i="0" u="none" strike="noStrike">
                          <a:solidFill>
                            <a:schemeClr val="bg2"/>
                          </a:solidFill>
                          <a:effectLst/>
                          <a:latin typeface="Avenir Next LT Pro" panose="020B0504020202020204" pitchFamily="34" charset="0"/>
                        </a:rPr>
                        <a:t>Absolute difference (comparing this week against last week)</a:t>
                      </a:r>
                    </a:p>
                  </a:txBody>
                  <a:tcPr marL="10160" marR="10160" marT="10160" marB="0" anchor="ctr">
                    <a:solidFill>
                      <a:srgbClr val="9DCEED"/>
                    </a:solidFill>
                  </a:tcPr>
                </a:tc>
                <a:tc hMerge="1">
                  <a:txBody>
                    <a:bodyPr/>
                    <a:lstStyle/>
                    <a:p>
                      <a:endParaRPr lang="en-GB"/>
                    </a:p>
                  </a:txBody>
                  <a:tcPr/>
                </a:tc>
                <a:extLst>
                  <a:ext uri="{0D108BD9-81ED-4DB2-BD59-A6C34878D82A}">
                    <a16:rowId xmlns:a16="http://schemas.microsoft.com/office/drawing/2014/main" val="1969761767"/>
                  </a:ext>
                </a:extLst>
              </a:tr>
              <a:tr h="793272">
                <a:tc>
                  <a:txBody>
                    <a:bodyPr/>
                    <a:lstStyle/>
                    <a:p>
                      <a:pPr algn="ctr" fontAlgn="ctr"/>
                      <a:r>
                        <a:rPr lang="en-GB" sz="1500" b="1" i="0" u="none" strike="noStrike">
                          <a:solidFill>
                            <a:schemeClr val="bg2"/>
                          </a:solidFill>
                          <a:effectLst/>
                          <a:latin typeface="Avenir Next LT Pro" panose="020B0504020202020204" pitchFamily="34" charset="0"/>
                        </a:rPr>
                        <a:t> </a:t>
                      </a:r>
                    </a:p>
                  </a:txBody>
                  <a:tcPr marL="10160" marR="10160" marT="10160" marB="0" anchor="ctr">
                    <a:solidFill>
                      <a:srgbClr val="9DCEED"/>
                    </a:solidFill>
                  </a:tcPr>
                </a:tc>
                <a:tc>
                  <a:txBody>
                    <a:bodyPr/>
                    <a:lstStyle/>
                    <a:p>
                      <a:pPr algn="ctr" fontAlgn="ctr"/>
                      <a:r>
                        <a:rPr lang="en-GB" sz="1500" b="1" i="0" u="none" strike="noStrike">
                          <a:solidFill>
                            <a:schemeClr val="bg2"/>
                          </a:solidFill>
                          <a:effectLst/>
                          <a:latin typeface="Avenir Next LT Pro" panose="020B0504020202020204" pitchFamily="34" charset="0"/>
                        </a:rPr>
                        <a:t>Cases</a:t>
                      </a:r>
                    </a:p>
                  </a:txBody>
                  <a:tcPr marL="10160" marR="10160" marT="10160" marB="0" anchor="ctr">
                    <a:solidFill>
                      <a:srgbClr val="9DCEED"/>
                    </a:solidFill>
                  </a:tcPr>
                </a:tc>
                <a:tc>
                  <a:txBody>
                    <a:bodyPr/>
                    <a:lstStyle/>
                    <a:p>
                      <a:pPr algn="ctr" fontAlgn="ctr"/>
                      <a:r>
                        <a:rPr lang="en-GB" sz="1500" b="1" i="0" u="none" strike="noStrike">
                          <a:solidFill>
                            <a:schemeClr val="bg2"/>
                          </a:solidFill>
                          <a:effectLst/>
                          <a:latin typeface="Avenir Next LT Pro" panose="020B0504020202020204" pitchFamily="34" charset="0"/>
                        </a:rPr>
                        <a:t>Rate</a:t>
                      </a:r>
                    </a:p>
                  </a:txBody>
                  <a:tcPr marL="10160" marR="10160" marT="10160" marB="0" anchor="ctr">
                    <a:solidFill>
                      <a:srgbClr val="9DCEED"/>
                    </a:solidFill>
                  </a:tcPr>
                </a:tc>
                <a:tc>
                  <a:txBody>
                    <a:bodyPr/>
                    <a:lstStyle/>
                    <a:p>
                      <a:pPr algn="ctr" fontAlgn="ctr"/>
                      <a:r>
                        <a:rPr lang="en-GB" sz="1500" b="1" i="0" u="none" strike="noStrike">
                          <a:solidFill>
                            <a:schemeClr val="bg2"/>
                          </a:solidFill>
                          <a:effectLst/>
                          <a:latin typeface="Avenir Next LT Pro" panose="020B0504020202020204" pitchFamily="34" charset="0"/>
                        </a:rPr>
                        <a:t>Cases</a:t>
                      </a:r>
                    </a:p>
                  </a:txBody>
                  <a:tcPr marL="10160" marR="10160" marT="10160" marB="0" anchor="ctr">
                    <a:solidFill>
                      <a:srgbClr val="9DCEED"/>
                    </a:solidFill>
                  </a:tcPr>
                </a:tc>
                <a:tc>
                  <a:txBody>
                    <a:bodyPr/>
                    <a:lstStyle/>
                    <a:p>
                      <a:pPr algn="ctr" fontAlgn="ctr"/>
                      <a:r>
                        <a:rPr lang="en-GB" sz="1500" b="1" i="0" u="none" strike="noStrike">
                          <a:solidFill>
                            <a:schemeClr val="bg2"/>
                          </a:solidFill>
                          <a:effectLst/>
                          <a:latin typeface="Avenir Next LT Pro" panose="020B0504020202020204" pitchFamily="34" charset="0"/>
                        </a:rPr>
                        <a:t>Rate</a:t>
                      </a:r>
                    </a:p>
                  </a:txBody>
                  <a:tcPr marL="10160" marR="10160" marT="10160" marB="0" anchor="ctr">
                    <a:solidFill>
                      <a:srgbClr val="9DCEED"/>
                    </a:solidFill>
                  </a:tcPr>
                </a:tc>
                <a:tc>
                  <a:txBody>
                    <a:bodyPr/>
                    <a:lstStyle/>
                    <a:p>
                      <a:pPr algn="ctr" fontAlgn="ctr"/>
                      <a:r>
                        <a:rPr lang="en-GB" sz="1500" b="1" i="0" u="none" strike="noStrike">
                          <a:solidFill>
                            <a:schemeClr val="bg2"/>
                          </a:solidFill>
                          <a:effectLst/>
                          <a:latin typeface="Avenir Next LT Pro" panose="020B0504020202020204" pitchFamily="34" charset="0"/>
                        </a:rPr>
                        <a:t>%</a:t>
                      </a:r>
                    </a:p>
                  </a:txBody>
                  <a:tcPr marL="10160" marR="10160" marT="10160" marB="0" anchor="ctr">
                    <a:solidFill>
                      <a:srgbClr val="9DCEED"/>
                    </a:solidFill>
                  </a:tcPr>
                </a:tc>
                <a:tc gridSpan="2">
                  <a:txBody>
                    <a:bodyPr/>
                    <a:lstStyle/>
                    <a:p>
                      <a:pPr algn="ctr" fontAlgn="ctr"/>
                      <a:r>
                        <a:rPr lang="en-GB" sz="1500" b="1" i="0" u="none" strike="noStrike">
                          <a:solidFill>
                            <a:schemeClr val="bg2"/>
                          </a:solidFill>
                          <a:effectLst/>
                          <a:latin typeface="Avenir Next LT Pro" panose="020B0504020202020204" pitchFamily="34" charset="0"/>
                        </a:rPr>
                        <a:t>Absolute difference</a:t>
                      </a:r>
                    </a:p>
                  </a:txBody>
                  <a:tcPr marL="10160" marR="10160" marT="10160" marB="0" anchor="ctr">
                    <a:solidFill>
                      <a:srgbClr val="9DCEED"/>
                    </a:solidFill>
                  </a:tcPr>
                </a:tc>
                <a:tc hMerge="1">
                  <a:txBody>
                    <a:bodyPr/>
                    <a:lstStyle/>
                    <a:p>
                      <a:endParaRPr lang="en-GB"/>
                    </a:p>
                  </a:txBody>
                  <a:tcPr/>
                </a:tc>
                <a:extLst>
                  <a:ext uri="{0D108BD9-81ED-4DB2-BD59-A6C34878D82A}">
                    <a16:rowId xmlns:a16="http://schemas.microsoft.com/office/drawing/2014/main" val="1447028180"/>
                  </a:ext>
                </a:extLst>
              </a:tr>
              <a:tr h="262600">
                <a:tc>
                  <a:txBody>
                    <a:bodyPr/>
                    <a:lstStyle/>
                    <a:p>
                      <a:pPr algn="l" fontAlgn="b"/>
                      <a:r>
                        <a:rPr lang="en-GB" sz="1500" b="0" i="0" u="none" strike="noStrike">
                          <a:solidFill>
                            <a:srgbClr val="000000"/>
                          </a:solidFill>
                          <a:effectLst/>
                          <a:latin typeface="Avenir Next LT Pro" panose="020B0504020202020204" pitchFamily="34" charset="0"/>
                        </a:rPr>
                        <a:t>Sutton Wylde Green</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86</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1,005.6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158.0 </a:t>
                      </a:r>
                    </a:p>
                  </a:txBody>
                  <a:tcPr marL="10160" marR="10160" marT="10160" marB="0" anchor="b"/>
                </a:tc>
                <a:tc>
                  <a:txBody>
                    <a:bodyPr/>
                    <a:lstStyle/>
                    <a:p>
                      <a:pPr algn="l" fontAlgn="b"/>
                      <a:r>
                        <a:rPr lang="en-GB" sz="1500" b="0" i="0" u="none" strike="noStrike">
                          <a:solidFill>
                            <a:srgbClr val="000000"/>
                          </a:solidFill>
                          <a:effectLst/>
                          <a:latin typeface="Avenir Next LT Pro" panose="020B0504020202020204" pitchFamily="34" charset="0"/>
                        </a:rPr>
                        <a:t>     1,847.5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84%</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841.9</a:t>
                      </a:r>
                    </a:p>
                  </a:txBody>
                  <a:tcPr marL="10160" marR="10160" marT="10160" marB="0" anchor="b"/>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tc>
                <a:extLst>
                  <a:ext uri="{0D108BD9-81ED-4DB2-BD59-A6C34878D82A}">
                    <a16:rowId xmlns:a16="http://schemas.microsoft.com/office/drawing/2014/main" val="366397459"/>
                  </a:ext>
                </a:extLst>
              </a:tr>
              <a:tr h="328251">
                <a:tc>
                  <a:txBody>
                    <a:bodyPr/>
                    <a:lstStyle/>
                    <a:p>
                      <a:pPr algn="l" fontAlgn="b"/>
                      <a:r>
                        <a:rPr lang="en-GB" sz="1500" b="0" i="0" u="none" strike="noStrike">
                          <a:solidFill>
                            <a:srgbClr val="000000"/>
                          </a:solidFill>
                          <a:effectLst/>
                          <a:latin typeface="Avenir Next LT Pro" panose="020B0504020202020204" pitchFamily="34" charset="0"/>
                        </a:rPr>
                        <a:t>Sutton Trinity</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107</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1,153.9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165.0 </a:t>
                      </a:r>
                    </a:p>
                  </a:txBody>
                  <a:tcPr marL="10160" marR="10160" marT="10160" marB="0" anchor="b">
                    <a:solidFill>
                      <a:schemeClr val="accent1">
                        <a:lumMod val="40000"/>
                        <a:lumOff val="60000"/>
                      </a:schemeClr>
                    </a:solidFill>
                  </a:tcPr>
                </a:tc>
                <a:tc>
                  <a:txBody>
                    <a:bodyPr/>
                    <a:lstStyle/>
                    <a:p>
                      <a:pPr algn="l" fontAlgn="b"/>
                      <a:r>
                        <a:rPr lang="en-GB" sz="1500" b="0" i="0" u="none" strike="noStrike">
                          <a:solidFill>
                            <a:srgbClr val="000000"/>
                          </a:solidFill>
                          <a:effectLst/>
                          <a:latin typeface="Avenir Next LT Pro" panose="020B0504020202020204" pitchFamily="34" charset="0"/>
                        </a:rPr>
                        <a:t>     1,779.4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54%</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625.5</a:t>
                      </a:r>
                    </a:p>
                  </a:txBody>
                  <a:tcPr marL="10160" marR="10160" marT="10160" marB="0" anchor="b">
                    <a:solidFill>
                      <a:schemeClr val="accent1">
                        <a:lumMod val="40000"/>
                        <a:lumOff val="60000"/>
                      </a:schemeClr>
                    </a:solidFill>
                  </a:tcPr>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solidFill>
                      <a:schemeClr val="accent1">
                        <a:lumMod val="40000"/>
                        <a:lumOff val="60000"/>
                      </a:schemeClr>
                    </a:solidFill>
                  </a:tcPr>
                </a:tc>
                <a:extLst>
                  <a:ext uri="{0D108BD9-81ED-4DB2-BD59-A6C34878D82A}">
                    <a16:rowId xmlns:a16="http://schemas.microsoft.com/office/drawing/2014/main" val="2231281565"/>
                  </a:ext>
                </a:extLst>
              </a:tr>
              <a:tr h="328251">
                <a:tc>
                  <a:txBody>
                    <a:bodyPr/>
                    <a:lstStyle/>
                    <a:p>
                      <a:pPr algn="l" fontAlgn="b"/>
                      <a:r>
                        <a:rPr lang="en-GB" sz="1500" b="0" i="0" u="none" strike="noStrike">
                          <a:solidFill>
                            <a:srgbClr val="000000"/>
                          </a:solidFill>
                          <a:effectLst/>
                          <a:latin typeface="Avenir Next LT Pro" panose="020B0504020202020204" pitchFamily="34" charset="0"/>
                        </a:rPr>
                        <a:t>Northfield</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107</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1,056.9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176.0 </a:t>
                      </a:r>
                    </a:p>
                  </a:txBody>
                  <a:tcPr marL="10160" marR="10160" marT="10160" marB="0" anchor="b"/>
                </a:tc>
                <a:tc>
                  <a:txBody>
                    <a:bodyPr/>
                    <a:lstStyle/>
                    <a:p>
                      <a:pPr algn="l" fontAlgn="b"/>
                      <a:r>
                        <a:rPr lang="en-GB" sz="1500" b="0" i="0" u="none" strike="noStrike">
                          <a:solidFill>
                            <a:srgbClr val="000000"/>
                          </a:solidFill>
                          <a:effectLst/>
                          <a:latin typeface="Avenir Next LT Pro" panose="020B0504020202020204" pitchFamily="34" charset="0"/>
                        </a:rPr>
                        <a:t>     1,738.4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64%</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681.5</a:t>
                      </a:r>
                    </a:p>
                  </a:txBody>
                  <a:tcPr marL="10160" marR="10160" marT="10160" marB="0" anchor="b"/>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tc>
                <a:extLst>
                  <a:ext uri="{0D108BD9-81ED-4DB2-BD59-A6C34878D82A}">
                    <a16:rowId xmlns:a16="http://schemas.microsoft.com/office/drawing/2014/main" val="2922679202"/>
                  </a:ext>
                </a:extLst>
              </a:tr>
              <a:tr h="262600">
                <a:tc>
                  <a:txBody>
                    <a:bodyPr/>
                    <a:lstStyle/>
                    <a:p>
                      <a:pPr algn="l" fontAlgn="b"/>
                      <a:r>
                        <a:rPr lang="en-GB" sz="1500" b="0" i="0" u="none" strike="noStrike">
                          <a:solidFill>
                            <a:srgbClr val="000000"/>
                          </a:solidFill>
                          <a:effectLst/>
                          <a:latin typeface="Avenir Next LT Pro" panose="020B0504020202020204" pitchFamily="34" charset="0"/>
                        </a:rPr>
                        <a:t>Sutton Mere Green</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123</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1,254.3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164.0 </a:t>
                      </a:r>
                    </a:p>
                  </a:txBody>
                  <a:tcPr marL="10160" marR="10160" marT="10160" marB="0" anchor="b">
                    <a:solidFill>
                      <a:schemeClr val="accent1">
                        <a:lumMod val="40000"/>
                        <a:lumOff val="60000"/>
                      </a:schemeClr>
                    </a:solidFill>
                  </a:tcPr>
                </a:tc>
                <a:tc>
                  <a:txBody>
                    <a:bodyPr/>
                    <a:lstStyle/>
                    <a:p>
                      <a:pPr algn="l" fontAlgn="b"/>
                      <a:r>
                        <a:rPr lang="en-GB" sz="1500" b="0" i="0" u="none" strike="noStrike">
                          <a:solidFill>
                            <a:srgbClr val="000000"/>
                          </a:solidFill>
                          <a:effectLst/>
                          <a:latin typeface="Avenir Next LT Pro" panose="020B0504020202020204" pitchFamily="34" charset="0"/>
                        </a:rPr>
                        <a:t>     1,672.4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33%</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418.1</a:t>
                      </a:r>
                    </a:p>
                  </a:txBody>
                  <a:tcPr marL="10160" marR="10160" marT="10160" marB="0" anchor="b">
                    <a:solidFill>
                      <a:schemeClr val="accent1">
                        <a:lumMod val="40000"/>
                        <a:lumOff val="60000"/>
                      </a:schemeClr>
                    </a:solidFill>
                  </a:tcPr>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solidFill>
                      <a:schemeClr val="accent1">
                        <a:lumMod val="40000"/>
                        <a:lumOff val="60000"/>
                      </a:schemeClr>
                    </a:solidFill>
                  </a:tcPr>
                </a:tc>
                <a:extLst>
                  <a:ext uri="{0D108BD9-81ED-4DB2-BD59-A6C34878D82A}">
                    <a16:rowId xmlns:a16="http://schemas.microsoft.com/office/drawing/2014/main" val="1155169444"/>
                  </a:ext>
                </a:extLst>
              </a:tr>
              <a:tr h="284484">
                <a:tc>
                  <a:txBody>
                    <a:bodyPr/>
                    <a:lstStyle/>
                    <a:p>
                      <a:pPr algn="l" fontAlgn="ctr"/>
                      <a:r>
                        <a:rPr lang="en-GB" sz="1500" b="0" i="0" u="none" strike="noStrike">
                          <a:solidFill>
                            <a:srgbClr val="000000"/>
                          </a:solidFill>
                          <a:effectLst/>
                          <a:latin typeface="Avenir Next LT Pro" panose="020B0504020202020204" pitchFamily="34" charset="0"/>
                        </a:rPr>
                        <a:t>Sutton Vesey</a:t>
                      </a:r>
                    </a:p>
                  </a:txBody>
                  <a:tcPr marL="10160" marR="10160" marT="10160" marB="0" anchor="ctr"/>
                </a:tc>
                <a:tc>
                  <a:txBody>
                    <a:bodyPr/>
                    <a:lstStyle/>
                    <a:p>
                      <a:pPr algn="ctr" fontAlgn="ctr"/>
                      <a:r>
                        <a:rPr lang="en-GB" sz="1500" b="0" i="0" u="none" strike="noStrike">
                          <a:solidFill>
                            <a:srgbClr val="000000"/>
                          </a:solidFill>
                          <a:effectLst/>
                          <a:latin typeface="Avenir Next LT Pro" panose="020B0504020202020204" pitchFamily="34" charset="0"/>
                        </a:rPr>
                        <a:t>193</a:t>
                      </a:r>
                    </a:p>
                  </a:txBody>
                  <a:tcPr marL="10160" marR="10160" marT="10160" marB="0" anchor="ctr"/>
                </a:tc>
                <a:tc>
                  <a:txBody>
                    <a:bodyPr/>
                    <a:lstStyle/>
                    <a:p>
                      <a:pPr algn="ctr" fontAlgn="ctr"/>
                      <a:r>
                        <a:rPr lang="en-GB" sz="1500" b="0" i="0" u="none" strike="noStrike">
                          <a:solidFill>
                            <a:srgbClr val="000000"/>
                          </a:solidFill>
                          <a:effectLst/>
                          <a:latin typeface="Avenir Next LT Pro" panose="020B0504020202020204" pitchFamily="34" charset="0"/>
                        </a:rPr>
                        <a:t>         989.1 </a:t>
                      </a:r>
                    </a:p>
                  </a:txBody>
                  <a:tcPr marL="10160" marR="10160" marT="10160" marB="0" anchor="ctr"/>
                </a:tc>
                <a:tc>
                  <a:txBody>
                    <a:bodyPr/>
                    <a:lstStyle/>
                    <a:p>
                      <a:pPr algn="ctr" fontAlgn="ctr"/>
                      <a:r>
                        <a:rPr lang="en-GB" sz="1500" b="0" i="0" u="none" strike="noStrike">
                          <a:solidFill>
                            <a:srgbClr val="000000"/>
                          </a:solidFill>
                          <a:effectLst/>
                          <a:latin typeface="Avenir Next LT Pro" panose="020B0504020202020204" pitchFamily="34" charset="0"/>
                        </a:rPr>
                        <a:t>    312.0 </a:t>
                      </a:r>
                    </a:p>
                  </a:txBody>
                  <a:tcPr marL="10160" marR="10160" marT="10160" marB="0" anchor="ctr"/>
                </a:tc>
                <a:tc>
                  <a:txBody>
                    <a:bodyPr/>
                    <a:lstStyle/>
                    <a:p>
                      <a:pPr algn="l" fontAlgn="ctr"/>
                      <a:r>
                        <a:rPr lang="en-GB" sz="1500" b="0" i="0" u="none" strike="noStrike">
                          <a:solidFill>
                            <a:srgbClr val="000000"/>
                          </a:solidFill>
                          <a:effectLst/>
                          <a:latin typeface="Avenir Next LT Pro" panose="020B0504020202020204" pitchFamily="34" charset="0"/>
                        </a:rPr>
                        <a:t>     1,598.9 </a:t>
                      </a:r>
                    </a:p>
                  </a:txBody>
                  <a:tcPr marL="10160" marR="10160" marT="10160" marB="0" anchor="ctr"/>
                </a:tc>
                <a:tc>
                  <a:txBody>
                    <a:bodyPr/>
                    <a:lstStyle/>
                    <a:p>
                      <a:pPr algn="ctr" fontAlgn="ctr"/>
                      <a:r>
                        <a:rPr lang="en-GB" sz="1500" b="0" i="0" u="none" strike="noStrike">
                          <a:solidFill>
                            <a:srgbClr val="000000"/>
                          </a:solidFill>
                          <a:effectLst/>
                          <a:latin typeface="Avenir Next LT Pro" panose="020B0504020202020204" pitchFamily="34" charset="0"/>
                        </a:rPr>
                        <a:t>62%</a:t>
                      </a:r>
                    </a:p>
                  </a:txBody>
                  <a:tcPr marL="10160" marR="10160" marT="10160" marB="0" anchor="ctr"/>
                </a:tc>
                <a:tc>
                  <a:txBody>
                    <a:bodyPr/>
                    <a:lstStyle/>
                    <a:p>
                      <a:pPr algn="ctr" fontAlgn="ctr"/>
                      <a:r>
                        <a:rPr lang="en-GB" sz="1500" b="0" i="0" u="none" strike="noStrike">
                          <a:solidFill>
                            <a:srgbClr val="000000"/>
                          </a:solidFill>
                          <a:effectLst/>
                          <a:latin typeface="Avenir Next LT Pro" panose="020B0504020202020204" pitchFamily="34" charset="0"/>
                        </a:rPr>
                        <a:t>609.8</a:t>
                      </a:r>
                    </a:p>
                  </a:txBody>
                  <a:tcPr marL="10160" marR="10160" marT="10160" marB="0" anchor="ctr"/>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tc>
                <a:extLst>
                  <a:ext uri="{0D108BD9-81ED-4DB2-BD59-A6C34878D82A}">
                    <a16:rowId xmlns:a16="http://schemas.microsoft.com/office/drawing/2014/main" val="1231898877"/>
                  </a:ext>
                </a:extLst>
              </a:tr>
              <a:tr h="262600">
                <a:tc>
                  <a:txBody>
                    <a:bodyPr/>
                    <a:lstStyle/>
                    <a:p>
                      <a:pPr algn="l" fontAlgn="b"/>
                      <a:r>
                        <a:rPr lang="en-GB" sz="1500" b="0" i="0" u="none" strike="noStrike">
                          <a:solidFill>
                            <a:srgbClr val="000000"/>
                          </a:solidFill>
                          <a:effectLst/>
                          <a:latin typeface="Avenir Next LT Pro" panose="020B0504020202020204" pitchFamily="34" charset="0"/>
                        </a:rPr>
                        <a:t>Sutton Four Oaks</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124</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1,361.0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145.0 </a:t>
                      </a:r>
                    </a:p>
                  </a:txBody>
                  <a:tcPr marL="10160" marR="10160" marT="10160" marB="0" anchor="b">
                    <a:solidFill>
                      <a:schemeClr val="accent1">
                        <a:lumMod val="40000"/>
                        <a:lumOff val="60000"/>
                      </a:schemeClr>
                    </a:solidFill>
                  </a:tcPr>
                </a:tc>
                <a:tc>
                  <a:txBody>
                    <a:bodyPr/>
                    <a:lstStyle/>
                    <a:p>
                      <a:pPr algn="l" fontAlgn="b"/>
                      <a:r>
                        <a:rPr lang="en-GB" sz="1500" b="0" i="0" u="none" strike="noStrike">
                          <a:solidFill>
                            <a:srgbClr val="000000"/>
                          </a:solidFill>
                          <a:effectLst/>
                          <a:latin typeface="Avenir Next LT Pro" panose="020B0504020202020204" pitchFamily="34" charset="0"/>
                        </a:rPr>
                        <a:t>     1,591.5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17%</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230.5</a:t>
                      </a:r>
                    </a:p>
                  </a:txBody>
                  <a:tcPr marL="10160" marR="10160" marT="10160" marB="0" anchor="b">
                    <a:solidFill>
                      <a:schemeClr val="accent1">
                        <a:lumMod val="40000"/>
                        <a:lumOff val="60000"/>
                      </a:schemeClr>
                    </a:solidFill>
                  </a:tcPr>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solidFill>
                      <a:schemeClr val="accent1">
                        <a:lumMod val="40000"/>
                        <a:lumOff val="60000"/>
                      </a:schemeClr>
                    </a:solidFill>
                  </a:tcPr>
                </a:tc>
                <a:extLst>
                  <a:ext uri="{0D108BD9-81ED-4DB2-BD59-A6C34878D82A}">
                    <a16:rowId xmlns:a16="http://schemas.microsoft.com/office/drawing/2014/main" val="2977798407"/>
                  </a:ext>
                </a:extLst>
              </a:tr>
              <a:tr h="262600">
                <a:tc>
                  <a:txBody>
                    <a:bodyPr/>
                    <a:lstStyle/>
                    <a:p>
                      <a:pPr algn="l" fontAlgn="b"/>
                      <a:r>
                        <a:rPr lang="en-GB" sz="1500" b="0" i="0" u="none" strike="noStrike">
                          <a:solidFill>
                            <a:srgbClr val="000000"/>
                          </a:solidFill>
                          <a:effectLst/>
                          <a:latin typeface="Avenir Next LT Pro" panose="020B0504020202020204" pitchFamily="34" charset="0"/>
                        </a:rPr>
                        <a:t>Longbridge &amp; West Heath</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139</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694.3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309.0 </a:t>
                      </a:r>
                    </a:p>
                  </a:txBody>
                  <a:tcPr marL="10160" marR="10160" marT="10160" marB="0" anchor="b"/>
                </a:tc>
                <a:tc>
                  <a:txBody>
                    <a:bodyPr/>
                    <a:lstStyle/>
                    <a:p>
                      <a:pPr algn="l" fontAlgn="b"/>
                      <a:r>
                        <a:rPr lang="en-GB" sz="1500" b="0" i="0" u="none" strike="noStrike">
                          <a:solidFill>
                            <a:srgbClr val="000000"/>
                          </a:solidFill>
                          <a:effectLst/>
                          <a:latin typeface="Avenir Next LT Pro" panose="020B0504020202020204" pitchFamily="34" charset="0"/>
                        </a:rPr>
                        <a:t>     1,543.5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122%</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849.2</a:t>
                      </a:r>
                    </a:p>
                  </a:txBody>
                  <a:tcPr marL="10160" marR="10160" marT="10160" marB="0" anchor="b"/>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tc>
                <a:extLst>
                  <a:ext uri="{0D108BD9-81ED-4DB2-BD59-A6C34878D82A}">
                    <a16:rowId xmlns:a16="http://schemas.microsoft.com/office/drawing/2014/main" val="2642726598"/>
                  </a:ext>
                </a:extLst>
              </a:tr>
              <a:tr h="262600">
                <a:tc>
                  <a:txBody>
                    <a:bodyPr/>
                    <a:lstStyle/>
                    <a:p>
                      <a:pPr algn="l" fontAlgn="b"/>
                      <a:r>
                        <a:rPr lang="en-GB" sz="1500" b="0" i="0" u="none" strike="noStrike">
                          <a:solidFill>
                            <a:srgbClr val="000000"/>
                          </a:solidFill>
                          <a:effectLst/>
                          <a:latin typeface="Avenir Next LT Pro" panose="020B0504020202020204" pitchFamily="34" charset="0"/>
                        </a:rPr>
                        <a:t>Brandwood &amp; King's Heath</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170</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918.9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283.0 </a:t>
                      </a:r>
                    </a:p>
                  </a:txBody>
                  <a:tcPr marL="10160" marR="10160" marT="10160" marB="0" anchor="b">
                    <a:solidFill>
                      <a:schemeClr val="accent1">
                        <a:lumMod val="40000"/>
                        <a:lumOff val="60000"/>
                      </a:schemeClr>
                    </a:solidFill>
                  </a:tcPr>
                </a:tc>
                <a:tc>
                  <a:txBody>
                    <a:bodyPr/>
                    <a:lstStyle/>
                    <a:p>
                      <a:pPr algn="l" fontAlgn="b"/>
                      <a:r>
                        <a:rPr lang="en-GB" sz="1500" b="0" i="0" u="none" strike="noStrike">
                          <a:solidFill>
                            <a:srgbClr val="000000"/>
                          </a:solidFill>
                          <a:effectLst/>
                          <a:latin typeface="Avenir Next LT Pro" panose="020B0504020202020204" pitchFamily="34" charset="0"/>
                        </a:rPr>
                        <a:t>     1,529.7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66%</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610.8</a:t>
                      </a:r>
                    </a:p>
                  </a:txBody>
                  <a:tcPr marL="10160" marR="10160" marT="10160" marB="0" anchor="b">
                    <a:solidFill>
                      <a:schemeClr val="accent1">
                        <a:lumMod val="40000"/>
                        <a:lumOff val="60000"/>
                      </a:schemeClr>
                    </a:solidFill>
                  </a:tcPr>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solidFill>
                      <a:schemeClr val="accent1">
                        <a:lumMod val="40000"/>
                        <a:lumOff val="60000"/>
                      </a:schemeClr>
                    </a:solidFill>
                  </a:tcPr>
                </a:tc>
                <a:extLst>
                  <a:ext uri="{0D108BD9-81ED-4DB2-BD59-A6C34878D82A}">
                    <a16:rowId xmlns:a16="http://schemas.microsoft.com/office/drawing/2014/main" val="3553339966"/>
                  </a:ext>
                </a:extLst>
              </a:tr>
              <a:tr h="262600">
                <a:tc>
                  <a:txBody>
                    <a:bodyPr/>
                    <a:lstStyle/>
                    <a:p>
                      <a:pPr algn="l" fontAlgn="b"/>
                      <a:r>
                        <a:rPr lang="en-GB" sz="1500" b="0" i="0" u="none" strike="noStrike">
                          <a:solidFill>
                            <a:srgbClr val="000000"/>
                          </a:solidFill>
                          <a:effectLst/>
                          <a:latin typeface="Avenir Next LT Pro" panose="020B0504020202020204" pitchFamily="34" charset="0"/>
                        </a:rPr>
                        <a:t>Sutton Walmley &amp; Minworth</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180</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1,139.0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    234.0 </a:t>
                      </a:r>
                    </a:p>
                  </a:txBody>
                  <a:tcPr marL="10160" marR="10160" marT="10160" marB="0" anchor="b"/>
                </a:tc>
                <a:tc>
                  <a:txBody>
                    <a:bodyPr/>
                    <a:lstStyle/>
                    <a:p>
                      <a:pPr algn="l" fontAlgn="b"/>
                      <a:r>
                        <a:rPr lang="en-GB" sz="1500" b="0" i="0" u="none" strike="noStrike">
                          <a:solidFill>
                            <a:srgbClr val="000000"/>
                          </a:solidFill>
                          <a:effectLst/>
                          <a:latin typeface="Avenir Next LT Pro" panose="020B0504020202020204" pitchFamily="34" charset="0"/>
                        </a:rPr>
                        <a:t>     1,480.6 </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30%</a:t>
                      </a:r>
                    </a:p>
                  </a:txBody>
                  <a:tcPr marL="10160" marR="10160" marT="10160" marB="0" anchor="b"/>
                </a:tc>
                <a:tc>
                  <a:txBody>
                    <a:bodyPr/>
                    <a:lstStyle/>
                    <a:p>
                      <a:pPr algn="ctr" fontAlgn="b"/>
                      <a:r>
                        <a:rPr lang="en-GB" sz="1500" b="0" i="0" u="none" strike="noStrike">
                          <a:solidFill>
                            <a:srgbClr val="000000"/>
                          </a:solidFill>
                          <a:effectLst/>
                          <a:latin typeface="Avenir Next LT Pro" panose="020B0504020202020204" pitchFamily="34" charset="0"/>
                        </a:rPr>
                        <a:t>341.7</a:t>
                      </a:r>
                    </a:p>
                  </a:txBody>
                  <a:tcPr marL="10160" marR="10160" marT="10160" marB="0" anchor="b"/>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tc>
                <a:extLst>
                  <a:ext uri="{0D108BD9-81ED-4DB2-BD59-A6C34878D82A}">
                    <a16:rowId xmlns:a16="http://schemas.microsoft.com/office/drawing/2014/main" val="3312538546"/>
                  </a:ext>
                </a:extLst>
              </a:tr>
              <a:tr h="262600">
                <a:tc>
                  <a:txBody>
                    <a:bodyPr/>
                    <a:lstStyle/>
                    <a:p>
                      <a:pPr algn="l" fontAlgn="b"/>
                      <a:r>
                        <a:rPr lang="en-GB" sz="1500" b="0" i="0" u="none" strike="noStrike">
                          <a:solidFill>
                            <a:srgbClr val="000000"/>
                          </a:solidFill>
                          <a:effectLst/>
                          <a:latin typeface="Avenir Next LT Pro" panose="020B0504020202020204" pitchFamily="34" charset="0"/>
                        </a:rPr>
                        <a:t>Ladywood</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354</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1,166.6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    435.0 </a:t>
                      </a:r>
                    </a:p>
                  </a:txBody>
                  <a:tcPr marL="10160" marR="10160" marT="10160" marB="0" anchor="b">
                    <a:solidFill>
                      <a:schemeClr val="accent1">
                        <a:lumMod val="40000"/>
                        <a:lumOff val="60000"/>
                      </a:schemeClr>
                    </a:solidFill>
                  </a:tcPr>
                </a:tc>
                <a:tc>
                  <a:txBody>
                    <a:bodyPr/>
                    <a:lstStyle/>
                    <a:p>
                      <a:pPr algn="l" fontAlgn="b"/>
                      <a:r>
                        <a:rPr lang="en-GB" sz="1500" b="0" i="0" u="none" strike="noStrike">
                          <a:solidFill>
                            <a:srgbClr val="000000"/>
                          </a:solidFill>
                          <a:effectLst/>
                          <a:latin typeface="Avenir Next LT Pro" panose="020B0504020202020204" pitchFamily="34" charset="0"/>
                        </a:rPr>
                        <a:t>     1,433.6 </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23%</a:t>
                      </a:r>
                    </a:p>
                  </a:txBody>
                  <a:tcPr marL="10160" marR="10160" marT="10160" marB="0" anchor="b">
                    <a:solidFill>
                      <a:schemeClr val="accent1">
                        <a:lumMod val="40000"/>
                        <a:lumOff val="60000"/>
                      </a:schemeClr>
                    </a:solidFill>
                  </a:tcPr>
                </a:tc>
                <a:tc>
                  <a:txBody>
                    <a:bodyPr/>
                    <a:lstStyle/>
                    <a:p>
                      <a:pPr algn="ctr" fontAlgn="b"/>
                      <a:r>
                        <a:rPr lang="en-GB" sz="1500" b="0" i="0" u="none" strike="noStrike">
                          <a:solidFill>
                            <a:srgbClr val="000000"/>
                          </a:solidFill>
                          <a:effectLst/>
                          <a:latin typeface="Avenir Next LT Pro" panose="020B0504020202020204" pitchFamily="34" charset="0"/>
                        </a:rPr>
                        <a:t>266.9</a:t>
                      </a:r>
                    </a:p>
                  </a:txBody>
                  <a:tcPr marL="10160" marR="10160" marT="10160" marB="0" anchor="b">
                    <a:solidFill>
                      <a:schemeClr val="accent1">
                        <a:lumMod val="40000"/>
                        <a:lumOff val="60000"/>
                      </a:schemeClr>
                    </a:solidFill>
                  </a:tcPr>
                </a:tc>
                <a:tc>
                  <a:txBody>
                    <a:bodyPr/>
                    <a:lstStyle/>
                    <a:p>
                      <a:pPr algn="ctr" fontAlgn="ctr"/>
                      <a:r>
                        <a:rPr lang="en-GB" sz="1500" b="0" i="0" u="none" strike="noStrike">
                          <a:solidFill>
                            <a:srgbClr val="000000"/>
                          </a:solidFill>
                          <a:effectLst/>
                          <a:latin typeface="Avenir Next LT Pro" panose="020B0504020202020204" pitchFamily="34" charset="0"/>
                        </a:rPr>
                        <a:t>↑</a:t>
                      </a:r>
                    </a:p>
                  </a:txBody>
                  <a:tcPr marL="10160" marR="10160" marT="10160" marB="0" anchor="ctr">
                    <a:solidFill>
                      <a:schemeClr val="accent1">
                        <a:lumMod val="40000"/>
                        <a:lumOff val="60000"/>
                      </a:schemeClr>
                    </a:solidFill>
                  </a:tcPr>
                </a:tc>
                <a:extLst>
                  <a:ext uri="{0D108BD9-81ED-4DB2-BD59-A6C34878D82A}">
                    <a16:rowId xmlns:a16="http://schemas.microsoft.com/office/drawing/2014/main" val="279980802"/>
                  </a:ext>
                </a:extLst>
              </a:tr>
            </a:tbl>
          </a:graphicData>
        </a:graphic>
      </p:graphicFrame>
    </p:spTree>
    <p:extLst>
      <p:ext uri="{BB962C8B-B14F-4D97-AF65-F5344CB8AC3E}">
        <p14:creationId xmlns:p14="http://schemas.microsoft.com/office/powerpoint/2010/main" val="14750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3fb14d51-8bbb-4cee-be8d-4b9c62d03780"/>
</p:tagLst>
</file>

<file path=ppt/theme/theme1.xml><?xml version="1.0" encoding="utf-8"?>
<a:theme xmlns:a="http://schemas.openxmlformats.org/drawingml/2006/main" name="Birmingham_City_Council___corp_template_updated_Jan_2018 16x9">
  <a:themeElements>
    <a:clrScheme name="Bolder Healthier Palette">
      <a:dk1>
        <a:sysClr val="windowText" lastClr="000000"/>
      </a:dk1>
      <a:lt1>
        <a:sysClr val="window" lastClr="FFFFFF"/>
      </a:lt1>
      <a:dk2>
        <a:srgbClr val="7F7F7F"/>
      </a:dk2>
      <a:lt2>
        <a:srgbClr val="FFFFFF"/>
      </a:lt2>
      <a:accent1>
        <a:srgbClr val="9DCEED"/>
      </a:accent1>
      <a:accent2>
        <a:srgbClr val="37A9C3"/>
      </a:accent2>
      <a:accent3>
        <a:srgbClr val="CDD552"/>
      </a:accent3>
      <a:accent4>
        <a:srgbClr val="37D4C3"/>
      </a:accent4>
      <a:accent5>
        <a:srgbClr val="F233B0"/>
      </a:accent5>
      <a:accent6>
        <a:srgbClr val="3792C4"/>
      </a:accent6>
      <a:hlink>
        <a:srgbClr val="E12184"/>
      </a:hlink>
      <a:folHlink>
        <a:srgbClr val="E12184"/>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587C0071-CAA3-423D-A16C-7DA6C3C56D3B}" vid="{CE7C480D-E447-4A7A-97DD-7F0794EA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2DBF74E46544D9222E7A47FFD408E" ma:contentTypeVersion="14" ma:contentTypeDescription="Create a new document." ma:contentTypeScope="" ma:versionID="8b86f40acef1b05f46c2afbf9df9514f">
  <xsd:schema xmlns:xsd="http://www.w3.org/2001/XMLSchema" xmlns:xs="http://www.w3.org/2001/XMLSchema" xmlns:p="http://schemas.microsoft.com/office/2006/metadata/properties" xmlns:ns3="18d52200-c0d3-49d1-aefb-8e4a6e87486a" xmlns:ns4="a142b80d-944f-44f2-a3ac-74f5a99804bb" targetNamespace="http://schemas.microsoft.com/office/2006/metadata/properties" ma:root="true" ma:fieldsID="2d9edd05bed25d9989d30317f50316a6" ns3:_="" ns4:_="">
    <xsd:import namespace="18d52200-c0d3-49d1-aefb-8e4a6e87486a"/>
    <xsd:import namespace="a142b80d-944f-44f2-a3ac-74f5a99804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52200-c0d3-49d1-aefb-8e4a6e874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2b80d-944f-44f2-a3ac-74f5a99804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4DED34-F9DA-4F90-A86F-7250C3C4AFE9}">
  <ds:schemaRefs>
    <ds:schemaRef ds:uri="http://schemas.microsoft.com/sharepoint/v3/contenttype/forms"/>
  </ds:schemaRefs>
</ds:datastoreItem>
</file>

<file path=customXml/itemProps2.xml><?xml version="1.0" encoding="utf-8"?>
<ds:datastoreItem xmlns:ds="http://schemas.openxmlformats.org/officeDocument/2006/customXml" ds:itemID="{1BE8D4FB-1282-4A15-AB44-26533F50FC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d52200-c0d3-49d1-aefb-8e4a6e87486a"/>
    <ds:schemaRef ds:uri="http://purl.org/dc/elements/1.1/"/>
    <ds:schemaRef ds:uri="http://schemas.microsoft.com/office/2006/metadata/properties"/>
    <ds:schemaRef ds:uri="a142b80d-944f-44f2-a3ac-74f5a99804bb"/>
    <ds:schemaRef ds:uri="http://www.w3.org/XML/1998/namespace"/>
    <ds:schemaRef ds:uri="http://purl.org/dc/dcmitype/"/>
  </ds:schemaRefs>
</ds:datastoreItem>
</file>

<file path=customXml/itemProps3.xml><?xml version="1.0" encoding="utf-8"?>
<ds:datastoreItem xmlns:ds="http://schemas.openxmlformats.org/officeDocument/2006/customXml" ds:itemID="{C3A748C0-95A1-4F4F-975D-EF4C63F69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52200-c0d3-49d1-aefb-8e4a6e87486a"/>
    <ds:schemaRef ds:uri="a142b80d-944f-44f2-a3ac-74f5a99804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2930</TotalTime>
  <Words>1604</Words>
  <Application>Microsoft Office PowerPoint</Application>
  <PresentationFormat>Widescreen</PresentationFormat>
  <Paragraphs>439</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Nova</vt:lpstr>
      <vt:lpstr>Arial Nova Light</vt:lpstr>
      <vt:lpstr>Avenir Next LT Pro</vt:lpstr>
      <vt:lpstr>Calibri</vt:lpstr>
      <vt:lpstr>Wingdings</vt:lpstr>
      <vt:lpstr>Birmingham_City_Council___corp_template_updated_Jan_2018 16x9</vt:lpstr>
      <vt:lpstr>Covid Update - Educational Settings</vt:lpstr>
      <vt:lpstr>Situational Points</vt:lpstr>
      <vt:lpstr>Policy Update</vt:lpstr>
      <vt:lpstr> Policy Update (2) </vt:lpstr>
      <vt:lpstr>Tests kits</vt:lpstr>
      <vt:lpstr>Spring term </vt:lpstr>
      <vt:lpstr>PowerPoint Presentation</vt:lpstr>
      <vt:lpstr>PowerPoint Presentation</vt:lpstr>
      <vt:lpstr>Top Ten Ward Case Rates – Local Data</vt:lpstr>
      <vt:lpstr>Cases by Ward: Total, Last Month &amp; Last Week</vt:lpstr>
      <vt:lpstr>Notifying BCC Public Health of Covid-19 Cases</vt:lpstr>
      <vt:lpstr>PowerPoint Presentation</vt:lpstr>
      <vt:lpstr>PowerPoint Presentation</vt:lpstr>
      <vt:lpstr>PowerPoint Presentation</vt:lpstr>
      <vt:lpstr>PowerPoint Presentation</vt:lpstr>
      <vt:lpstr>Financial support and information for parents</vt:lpstr>
      <vt:lpstr>Take Home Messages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Covid-19 Cases</dc:title>
  <dc:creator>Ibrahim Subdurally</dc:creator>
  <cp:lastModifiedBy>Becky Shergill</cp:lastModifiedBy>
  <cp:revision>53</cp:revision>
  <dcterms:created xsi:type="dcterms:W3CDTF">2021-12-30T14:14:32Z</dcterms:created>
  <dcterms:modified xsi:type="dcterms:W3CDTF">2022-01-07T12:07:33Z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y fmtid="{D5CDD505-2E9C-101B-9397-08002B2CF9AE}" pid="3" name="CloudStatistics_StoryID">
    <vt:lpwstr>18360850-a338-4625-8046-f667f91177fc</vt:lpwstr>
  </property>
</Properties>
</file>