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48" r:id="rId5"/>
    <p:sldId id="349" r:id="rId6"/>
    <p:sldId id="350" r:id="rId7"/>
    <p:sldId id="259"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Varney" initials="JV" lastIdx="8" clrIdx="0">
    <p:extLst>
      <p:ext uri="{19B8F6BF-5375-455C-9EA6-DF929625EA0E}">
        <p15:presenceInfo xmlns:p15="http://schemas.microsoft.com/office/powerpoint/2012/main" userId="S::Justin.Varney@birmingham.gov.uk::81ffbedb-1de0-4864-ab1e-bb04f257c82f" providerId="AD"/>
      </p:ext>
    </p:extLst>
  </p:cmAuthor>
  <p:cmAuthor id="2" name="Caroline Chioto" initials="CC" lastIdx="1" clrIdx="1">
    <p:extLst>
      <p:ext uri="{19B8F6BF-5375-455C-9EA6-DF929625EA0E}">
        <p15:presenceInfo xmlns:p15="http://schemas.microsoft.com/office/powerpoint/2012/main" userId="S::Caroline.Chioto@birmingham.gov.uk::f639a01e-8965-4b14-961a-edb6f4490c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51C"/>
    <a:srgbClr val="E7CCCC"/>
    <a:srgbClr val="F3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0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68EA-043A-40A1-852D-E15366A74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6BB61E-57AC-46A1-8347-FD6EAE3D37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FE9CAE-4A3F-410F-BF82-7E457DD4BFE4}"/>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8292BAE3-1C2A-4AAE-B8D5-80553C0101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DDEDF4-1A02-4ED1-8172-DE6FA8EE9D3F}"/>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18533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713A-AD97-4F3E-B90B-9D3EA4CF7B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D508E2-459B-4EA5-AE08-352E4D3DFD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7F5455-4576-4A83-85E4-C33E1075DC79}"/>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98DE542A-9115-4B4E-8E6C-4E83E8635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55A78-35FE-4D67-A0F3-7433E84064B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77648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94F7B-9869-4287-B4AC-559320D055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97DBE5-91EE-41AA-9B2A-9E9EAE603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D17E84-3C7A-46B2-9CC8-C5F3BA7CACD9}"/>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E3BB204A-3FEE-4C0A-A854-2EF37E53F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9FF78-A0AE-4997-BA9D-A109B1F22ADA}"/>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03849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E880-1153-4B60-91E2-CB625E51B4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3B01B-AE04-417E-A385-9100E1A5B0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6B0189-68F7-44DE-BFED-BE89A8FD9859}"/>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014E90B9-E6D7-481A-B9C9-A7C52FA6A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26C71-A0DE-4F2A-8B5B-AF71FC7D5FE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70135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921F-7790-4AA4-9308-32D7B91710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B76ADB-0F9A-465E-91F7-62667D4BC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1845D5-A933-43ED-9F4F-B5492FA36F66}"/>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58706288-08B0-4BD4-92C3-3CDA5572C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EC9184-6B0B-47C5-AE70-F8054AE81F3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891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99C18-5865-44B8-83D1-87F90A73CD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B2D061-D61E-453D-B5F6-D57870CEF0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85E801-23ED-44B6-BAF5-8CAB3A58F2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F03603-CA5E-409F-BEEB-C665A2F505BE}"/>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6" name="Footer Placeholder 5">
            <a:extLst>
              <a:ext uri="{FF2B5EF4-FFF2-40B4-BE49-F238E27FC236}">
                <a16:creationId xmlns:a16="http://schemas.microsoft.com/office/drawing/2014/main" id="{972214EF-4AA2-4E65-A188-8B478AE688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8F66A-B4E2-4593-A83B-5B6842FBE37E}"/>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92302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E3EC-4ED6-4354-BBDD-3014A09161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1BB86A-681E-4F5B-ABC1-FC022B5F3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DBB43-C19D-4AF4-88B7-0C67034E38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DCAB89-05A4-4869-99EE-FEB505AEC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C56FB4-E6E5-473C-B100-F319C7E4D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733C6E-B071-4BA9-AA59-C5B02AE07C39}"/>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8" name="Footer Placeholder 7">
            <a:extLst>
              <a:ext uri="{FF2B5EF4-FFF2-40B4-BE49-F238E27FC236}">
                <a16:creationId xmlns:a16="http://schemas.microsoft.com/office/drawing/2014/main" id="{1F80ADD9-72FA-45C1-8399-A06D2F44BB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44492A-4709-4D9F-A3C2-DFA733B947F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66306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7182-CB97-4D1F-A1A4-25A1256D28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599F45-A369-4593-8F6A-D075B65841AB}"/>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4" name="Footer Placeholder 3">
            <a:extLst>
              <a:ext uri="{FF2B5EF4-FFF2-40B4-BE49-F238E27FC236}">
                <a16:creationId xmlns:a16="http://schemas.microsoft.com/office/drawing/2014/main" id="{2B0277EF-0E40-41D7-9D2B-2AF7D4EF0D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A5BB2D-69EE-4BE5-BE2E-F0CA67937E2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36462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8A930-06CC-4532-9657-955A4EA33C46}"/>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3" name="Footer Placeholder 2">
            <a:extLst>
              <a:ext uri="{FF2B5EF4-FFF2-40B4-BE49-F238E27FC236}">
                <a16:creationId xmlns:a16="http://schemas.microsoft.com/office/drawing/2014/main" id="{6AD0FAFA-BBEF-4B06-B624-3821902368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1B1261-062C-4FD0-8A09-1DE84E351348}"/>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9277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356A-381A-440F-80BC-64C718B0F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BA9C37-16F1-4519-9926-863B8A8FC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0D1F8-21C0-47E1-967E-A5845CA50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CE851-D8D5-4824-B73A-D0CC17563106}"/>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6" name="Footer Placeholder 5">
            <a:extLst>
              <a:ext uri="{FF2B5EF4-FFF2-40B4-BE49-F238E27FC236}">
                <a16:creationId xmlns:a16="http://schemas.microsoft.com/office/drawing/2014/main" id="{76CB9EA6-5A0E-486B-A35C-5E16F3681F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A3EB47-B0AD-46BB-91A3-2E18AFFBAE6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671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7706-B3C9-4102-BD88-614122682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D11DB7-744A-4CD9-AAD6-84AECA415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528437-F0B3-452C-9C41-41C2FDFBB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02F01-04D1-4AFD-8B7F-EB38CD43B83F}"/>
              </a:ext>
            </a:extLst>
          </p:cNvPr>
          <p:cNvSpPr>
            <a:spLocks noGrp="1"/>
          </p:cNvSpPr>
          <p:nvPr>
            <p:ph type="dt" sz="half" idx="10"/>
          </p:nvPr>
        </p:nvSpPr>
        <p:spPr/>
        <p:txBody>
          <a:bodyPr/>
          <a:lstStyle/>
          <a:p>
            <a:fld id="{F795F6ED-F5E6-48F4-921B-3E3188332433}" type="datetimeFigureOut">
              <a:rPr lang="en-GB" smtClean="0"/>
              <a:t>12/10/2021</a:t>
            </a:fld>
            <a:endParaRPr lang="en-GB"/>
          </a:p>
        </p:txBody>
      </p:sp>
      <p:sp>
        <p:nvSpPr>
          <p:cNvPr id="6" name="Footer Placeholder 5">
            <a:extLst>
              <a:ext uri="{FF2B5EF4-FFF2-40B4-BE49-F238E27FC236}">
                <a16:creationId xmlns:a16="http://schemas.microsoft.com/office/drawing/2014/main" id="{BBBE77A1-837B-4926-A039-8064BA9987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3320D-47F0-465C-B000-D2B77B5B11E1}"/>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44079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D26E-7481-4533-852B-A8FB5EEF5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403C89-A623-480B-B69D-476F7A617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3FD9D7-11CA-40A4-A9AC-3A6839CC0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5F6ED-F5E6-48F4-921B-3E3188332433}" type="datetimeFigureOut">
              <a:rPr lang="en-GB" smtClean="0"/>
              <a:t>12/10/2021</a:t>
            </a:fld>
            <a:endParaRPr lang="en-GB"/>
          </a:p>
        </p:txBody>
      </p:sp>
      <p:sp>
        <p:nvSpPr>
          <p:cNvPr id="5" name="Footer Placeholder 4">
            <a:extLst>
              <a:ext uri="{FF2B5EF4-FFF2-40B4-BE49-F238E27FC236}">
                <a16:creationId xmlns:a16="http://schemas.microsoft.com/office/drawing/2014/main" id="{1E2E1677-61A7-4514-A887-A72EEB80D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6B4894-2706-4427-8628-EE52D697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E448-B105-4F9E-BF15-E305FC9FBB51}" type="slidenum">
              <a:rPr lang="en-GB" smtClean="0"/>
              <a:t>‹#›</a:t>
            </a:fld>
            <a:endParaRPr lang="en-GB"/>
          </a:p>
        </p:txBody>
      </p:sp>
    </p:spTree>
    <p:extLst>
      <p:ext uri="{BB962C8B-B14F-4D97-AF65-F5344CB8AC3E}">
        <p14:creationId xmlns:p14="http://schemas.microsoft.com/office/powerpoint/2010/main" val="62145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sv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3.png"/><Relationship Id="rId18" Type="http://schemas.openxmlformats.org/officeDocument/2006/relationships/image" Target="../media/image28.svg"/><Relationship Id="rId26" Type="http://schemas.openxmlformats.org/officeDocument/2006/relationships/image" Target="../media/image36.svg"/><Relationship Id="rId3" Type="http://schemas.openxmlformats.org/officeDocument/2006/relationships/image" Target="../media/image17.png"/><Relationship Id="rId21" Type="http://schemas.openxmlformats.org/officeDocument/2006/relationships/image" Target="../media/image31.png"/><Relationship Id="rId34" Type="http://schemas.openxmlformats.org/officeDocument/2006/relationships/image" Target="../media/image44.svg"/><Relationship Id="rId7" Type="http://schemas.openxmlformats.org/officeDocument/2006/relationships/image" Target="../media/image21.png"/><Relationship Id="rId12" Type="http://schemas.openxmlformats.org/officeDocument/2006/relationships/image" Target="../media/image5.svg"/><Relationship Id="rId17" Type="http://schemas.openxmlformats.org/officeDocument/2006/relationships/image" Target="../media/image27.png"/><Relationship Id="rId25" Type="http://schemas.openxmlformats.org/officeDocument/2006/relationships/image" Target="../media/image35.png"/><Relationship Id="rId33" Type="http://schemas.openxmlformats.org/officeDocument/2006/relationships/image" Target="../media/image43.png"/><Relationship Id="rId2" Type="http://schemas.openxmlformats.org/officeDocument/2006/relationships/image" Target="../media/image1.png"/><Relationship Id="rId16" Type="http://schemas.openxmlformats.org/officeDocument/2006/relationships/image" Target="../media/image26.svg"/><Relationship Id="rId20" Type="http://schemas.openxmlformats.org/officeDocument/2006/relationships/image" Target="../media/image30.svg"/><Relationship Id="rId29" Type="http://schemas.openxmlformats.org/officeDocument/2006/relationships/image" Target="../media/image39.png"/><Relationship Id="rId1" Type="http://schemas.openxmlformats.org/officeDocument/2006/relationships/slideLayout" Target="../slideLayouts/slideLayout7.xml"/><Relationship Id="rId6" Type="http://schemas.openxmlformats.org/officeDocument/2006/relationships/image" Target="../media/image20.svg"/><Relationship Id="rId11" Type="http://schemas.openxmlformats.org/officeDocument/2006/relationships/image" Target="../media/image4.png"/><Relationship Id="rId24" Type="http://schemas.openxmlformats.org/officeDocument/2006/relationships/image" Target="../media/image34.svg"/><Relationship Id="rId32" Type="http://schemas.openxmlformats.org/officeDocument/2006/relationships/image" Target="../media/image42.svg"/><Relationship Id="rId5" Type="http://schemas.openxmlformats.org/officeDocument/2006/relationships/image" Target="../media/image19.png"/><Relationship Id="rId15" Type="http://schemas.openxmlformats.org/officeDocument/2006/relationships/image" Target="../media/image25.png"/><Relationship Id="rId23" Type="http://schemas.openxmlformats.org/officeDocument/2006/relationships/image" Target="../media/image33.png"/><Relationship Id="rId28" Type="http://schemas.openxmlformats.org/officeDocument/2006/relationships/image" Target="../media/image38.svg"/><Relationship Id="rId36" Type="http://schemas.openxmlformats.org/officeDocument/2006/relationships/image" Target="../media/image46.svg"/><Relationship Id="rId10" Type="http://schemas.openxmlformats.org/officeDocument/2006/relationships/image" Target="../media/image3.svg"/><Relationship Id="rId19" Type="http://schemas.openxmlformats.org/officeDocument/2006/relationships/image" Target="../media/image29.png"/><Relationship Id="rId31" Type="http://schemas.openxmlformats.org/officeDocument/2006/relationships/image" Target="../media/image41.png"/><Relationship Id="rId4" Type="http://schemas.openxmlformats.org/officeDocument/2006/relationships/image" Target="../media/image18.svg"/><Relationship Id="rId9" Type="http://schemas.openxmlformats.org/officeDocument/2006/relationships/image" Target="../media/image2.png"/><Relationship Id="rId14" Type="http://schemas.openxmlformats.org/officeDocument/2006/relationships/image" Target="../media/image24.svg"/><Relationship Id="rId22" Type="http://schemas.openxmlformats.org/officeDocument/2006/relationships/image" Target="../media/image32.svg"/><Relationship Id="rId27" Type="http://schemas.openxmlformats.org/officeDocument/2006/relationships/image" Target="../media/image37.png"/><Relationship Id="rId30" Type="http://schemas.openxmlformats.org/officeDocument/2006/relationships/image" Target="../media/image40.svg"/><Relationship Id="rId35" Type="http://schemas.openxmlformats.org/officeDocument/2006/relationships/image" Target="../media/image45.png"/></Relationships>
</file>

<file path=ppt/slides/_rels/slide3.xml.rels><?xml version="1.0" encoding="UTF-8" standalone="yes"?>
<Relationships xmlns="http://schemas.openxmlformats.org/package/2006/relationships"><Relationship Id="rId8" Type="http://schemas.openxmlformats.org/officeDocument/2006/relationships/image" Target="../media/image52.svg"/><Relationship Id="rId13" Type="http://schemas.openxmlformats.org/officeDocument/2006/relationships/image" Target="../media/image57.png"/><Relationship Id="rId18" Type="http://schemas.openxmlformats.org/officeDocument/2006/relationships/image" Target="../media/image62.svg"/><Relationship Id="rId26" Type="http://schemas.openxmlformats.org/officeDocument/2006/relationships/image" Target="../media/image68.svg"/><Relationship Id="rId39" Type="http://schemas.openxmlformats.org/officeDocument/2006/relationships/image" Target="../media/image81.png"/><Relationship Id="rId3" Type="http://schemas.openxmlformats.org/officeDocument/2006/relationships/image" Target="../media/image47.png"/><Relationship Id="rId21" Type="http://schemas.openxmlformats.org/officeDocument/2006/relationships/image" Target="../media/image63.png"/><Relationship Id="rId34" Type="http://schemas.openxmlformats.org/officeDocument/2006/relationships/image" Target="../media/image76.svg"/><Relationship Id="rId7" Type="http://schemas.openxmlformats.org/officeDocument/2006/relationships/image" Target="../media/image51.png"/><Relationship Id="rId12" Type="http://schemas.openxmlformats.org/officeDocument/2006/relationships/image" Target="../media/image56.svg"/><Relationship Id="rId17" Type="http://schemas.openxmlformats.org/officeDocument/2006/relationships/image" Target="../media/image61.png"/><Relationship Id="rId25" Type="http://schemas.openxmlformats.org/officeDocument/2006/relationships/image" Target="../media/image67.png"/><Relationship Id="rId33" Type="http://schemas.openxmlformats.org/officeDocument/2006/relationships/image" Target="../media/image75.png"/><Relationship Id="rId38" Type="http://schemas.openxmlformats.org/officeDocument/2006/relationships/image" Target="../media/image80.svg"/><Relationship Id="rId2" Type="http://schemas.openxmlformats.org/officeDocument/2006/relationships/image" Target="../media/image1.png"/><Relationship Id="rId16" Type="http://schemas.openxmlformats.org/officeDocument/2006/relationships/image" Target="../media/image60.svg"/><Relationship Id="rId20" Type="http://schemas.openxmlformats.org/officeDocument/2006/relationships/image" Target="../media/image42.svg"/><Relationship Id="rId29" Type="http://schemas.openxmlformats.org/officeDocument/2006/relationships/image" Target="../media/image71.png"/><Relationship Id="rId1" Type="http://schemas.openxmlformats.org/officeDocument/2006/relationships/slideLayout" Target="../slideLayouts/slideLayout7.xml"/><Relationship Id="rId6" Type="http://schemas.openxmlformats.org/officeDocument/2006/relationships/image" Target="../media/image50.svg"/><Relationship Id="rId11" Type="http://schemas.openxmlformats.org/officeDocument/2006/relationships/image" Target="../media/image55.png"/><Relationship Id="rId24" Type="http://schemas.openxmlformats.org/officeDocument/2006/relationships/image" Target="../media/image66.svg"/><Relationship Id="rId32" Type="http://schemas.openxmlformats.org/officeDocument/2006/relationships/image" Target="../media/image74.svg"/><Relationship Id="rId37" Type="http://schemas.openxmlformats.org/officeDocument/2006/relationships/image" Target="../media/image79.png"/><Relationship Id="rId40" Type="http://schemas.openxmlformats.org/officeDocument/2006/relationships/image" Target="../media/image82.svg"/><Relationship Id="rId5" Type="http://schemas.openxmlformats.org/officeDocument/2006/relationships/image" Target="../media/image49.png"/><Relationship Id="rId15" Type="http://schemas.openxmlformats.org/officeDocument/2006/relationships/image" Target="../media/image59.png"/><Relationship Id="rId23" Type="http://schemas.openxmlformats.org/officeDocument/2006/relationships/image" Target="../media/image65.png"/><Relationship Id="rId28" Type="http://schemas.openxmlformats.org/officeDocument/2006/relationships/image" Target="../media/image70.svg"/><Relationship Id="rId36" Type="http://schemas.openxmlformats.org/officeDocument/2006/relationships/image" Target="../media/image78.svg"/><Relationship Id="rId10" Type="http://schemas.openxmlformats.org/officeDocument/2006/relationships/image" Target="../media/image54.svg"/><Relationship Id="rId19" Type="http://schemas.openxmlformats.org/officeDocument/2006/relationships/image" Target="../media/image41.png"/><Relationship Id="rId31" Type="http://schemas.openxmlformats.org/officeDocument/2006/relationships/image" Target="../media/image73.png"/><Relationship Id="rId4" Type="http://schemas.openxmlformats.org/officeDocument/2006/relationships/image" Target="../media/image48.svg"/><Relationship Id="rId9" Type="http://schemas.openxmlformats.org/officeDocument/2006/relationships/image" Target="../media/image53.png"/><Relationship Id="rId14" Type="http://schemas.openxmlformats.org/officeDocument/2006/relationships/image" Target="../media/image58.svg"/><Relationship Id="rId22" Type="http://schemas.openxmlformats.org/officeDocument/2006/relationships/image" Target="../media/image64.svg"/><Relationship Id="rId27" Type="http://schemas.openxmlformats.org/officeDocument/2006/relationships/image" Target="../media/image69.png"/><Relationship Id="rId30" Type="http://schemas.openxmlformats.org/officeDocument/2006/relationships/image" Target="../media/image72.svg"/><Relationship Id="rId35" Type="http://schemas.openxmlformats.org/officeDocument/2006/relationships/image" Target="../media/image77.png"/></Relationships>
</file>

<file path=ppt/slides/_rels/slide4.xml.rels><?xml version="1.0" encoding="UTF-8" standalone="yes"?>
<Relationships xmlns="http://schemas.openxmlformats.org/package/2006/relationships"><Relationship Id="rId8" Type="http://schemas.openxmlformats.org/officeDocument/2006/relationships/image" Target="../media/image3.svg"/><Relationship Id="rId13" Type="http://schemas.openxmlformats.org/officeDocument/2006/relationships/image" Target="../media/image90.png"/><Relationship Id="rId3" Type="http://schemas.openxmlformats.org/officeDocument/2006/relationships/image" Target="../media/image79.png"/><Relationship Id="rId7" Type="http://schemas.openxmlformats.org/officeDocument/2006/relationships/image" Target="../media/image2.png"/><Relationship Id="rId12" Type="http://schemas.openxmlformats.org/officeDocument/2006/relationships/image" Target="../media/image89.svg"/><Relationship Id="rId2" Type="http://schemas.openxmlformats.org/officeDocument/2006/relationships/image" Target="../media/image1.png"/><Relationship Id="rId16" Type="http://schemas.openxmlformats.org/officeDocument/2006/relationships/image" Target="../media/image93.svg"/><Relationship Id="rId1" Type="http://schemas.openxmlformats.org/officeDocument/2006/relationships/slideLayout" Target="../slideLayouts/slideLayout7.xml"/><Relationship Id="rId6" Type="http://schemas.openxmlformats.org/officeDocument/2006/relationships/image" Target="../media/image85.svg"/><Relationship Id="rId11" Type="http://schemas.openxmlformats.org/officeDocument/2006/relationships/image" Target="../media/image88.png"/><Relationship Id="rId5" Type="http://schemas.openxmlformats.org/officeDocument/2006/relationships/image" Target="../media/image84.png"/><Relationship Id="rId15" Type="http://schemas.openxmlformats.org/officeDocument/2006/relationships/image" Target="../media/image92.png"/><Relationship Id="rId10" Type="http://schemas.openxmlformats.org/officeDocument/2006/relationships/image" Target="../media/image87.svg"/><Relationship Id="rId4" Type="http://schemas.openxmlformats.org/officeDocument/2006/relationships/image" Target="../media/image83.svg"/><Relationship Id="rId9" Type="http://schemas.openxmlformats.org/officeDocument/2006/relationships/image" Target="../media/image86.png"/><Relationship Id="rId14" Type="http://schemas.openxmlformats.org/officeDocument/2006/relationships/image" Target="../media/image9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AutoShape 18" descr="Information about B'deshi worldwide population" title="Text box ">
            <a:extLst>
              <a:ext uri="{FF2B5EF4-FFF2-40B4-BE49-F238E27FC236}">
                <a16:creationId xmlns:a16="http://schemas.microsoft.com/office/drawing/2014/main" id="{F17D65D2-2E68-41A4-889A-88263E848224}"/>
              </a:ext>
              <a:ext uri="{C183D7F6-B498-43B3-948B-1728B52AA6E4}">
                <adec:decorative xmlns:adec="http://schemas.microsoft.com/office/drawing/2017/decorative" val="0"/>
              </a:ext>
            </a:extLst>
          </p:cNvPr>
          <p:cNvSpPr/>
          <p:nvPr/>
        </p:nvSpPr>
        <p:spPr>
          <a:xfrm>
            <a:off x="289889" y="5512352"/>
            <a:ext cx="3540873" cy="1043393"/>
          </a:xfrm>
          <a:prstGeom prst="rect">
            <a:avLst/>
          </a:prstGeom>
          <a:solidFill>
            <a:srgbClr val="DCDCDC"/>
          </a:solidFill>
        </p:spPr>
        <p:txBody>
          <a:bodyPr/>
          <a:lstStyle/>
          <a:p>
            <a:endParaRPr lang="en-GB"/>
          </a:p>
        </p:txBody>
      </p:sp>
      <p:sp>
        <p:nvSpPr>
          <p:cNvPr id="75" name="AutoShape 18" descr="Information about age profile of B'deshis " title="Text box">
            <a:extLst>
              <a:ext uri="{FF2B5EF4-FFF2-40B4-BE49-F238E27FC236}">
                <a16:creationId xmlns:a16="http://schemas.microsoft.com/office/drawing/2014/main" id="{950204BC-E310-4B12-8DB3-DFA3AF21C94F}"/>
              </a:ext>
              <a:ext uri="{C183D7F6-B498-43B3-948B-1728B52AA6E4}">
                <adec:decorative xmlns:adec="http://schemas.microsoft.com/office/drawing/2017/decorative" val="0"/>
              </a:ext>
            </a:extLst>
          </p:cNvPr>
          <p:cNvSpPr/>
          <p:nvPr/>
        </p:nvSpPr>
        <p:spPr>
          <a:xfrm>
            <a:off x="289889" y="4102827"/>
            <a:ext cx="3547057" cy="1310615"/>
          </a:xfrm>
          <a:prstGeom prst="rect">
            <a:avLst/>
          </a:prstGeom>
          <a:solidFill>
            <a:srgbClr val="DCDCDC"/>
          </a:solidFill>
        </p:spPr>
        <p:txBody>
          <a:bodyPr/>
          <a:lstStyle/>
          <a:p>
            <a:endParaRPr lang="en-GB"/>
          </a:p>
        </p:txBody>
      </p:sp>
      <p:sp>
        <p:nvSpPr>
          <p:cNvPr id="74" name="AutoShape 18" descr="Bangladeshi nationality identity in Birmingham" title="Text box ">
            <a:extLst>
              <a:ext uri="{FF2B5EF4-FFF2-40B4-BE49-F238E27FC236}">
                <a16:creationId xmlns:a16="http://schemas.microsoft.com/office/drawing/2014/main" id="{AF7B2398-C940-4319-9AAF-604EEDD947A4}"/>
              </a:ext>
              <a:ext uri="{C183D7F6-B498-43B3-948B-1728B52AA6E4}">
                <adec:decorative xmlns:adec="http://schemas.microsoft.com/office/drawing/2017/decorative" val="0"/>
              </a:ext>
            </a:extLst>
          </p:cNvPr>
          <p:cNvSpPr/>
          <p:nvPr/>
        </p:nvSpPr>
        <p:spPr>
          <a:xfrm>
            <a:off x="2099895" y="2688028"/>
            <a:ext cx="1737052" cy="1329072"/>
          </a:xfrm>
          <a:prstGeom prst="rect">
            <a:avLst/>
          </a:prstGeom>
          <a:solidFill>
            <a:srgbClr val="DCDCDC"/>
          </a:solidFill>
        </p:spPr>
        <p:txBody>
          <a:bodyPr/>
          <a:lstStyle/>
          <a:p>
            <a:endParaRPr lang="en-GB"/>
          </a:p>
        </p:txBody>
      </p:sp>
      <p:sp>
        <p:nvSpPr>
          <p:cNvPr id="73" name="AutoShape 18" descr="Birth place of Bangladeshis" title="Text box">
            <a:extLst>
              <a:ext uri="{FF2B5EF4-FFF2-40B4-BE49-F238E27FC236}">
                <a16:creationId xmlns:a16="http://schemas.microsoft.com/office/drawing/2014/main" id="{218F9790-DC13-4E02-8B10-782110CDF46F}"/>
              </a:ext>
              <a:ext uri="{C183D7F6-B498-43B3-948B-1728B52AA6E4}">
                <adec:decorative xmlns:adec="http://schemas.microsoft.com/office/drawing/2017/decorative" val="0"/>
              </a:ext>
            </a:extLst>
          </p:cNvPr>
          <p:cNvSpPr/>
          <p:nvPr/>
        </p:nvSpPr>
        <p:spPr>
          <a:xfrm>
            <a:off x="282953" y="2690871"/>
            <a:ext cx="1724566" cy="1306510"/>
          </a:xfrm>
          <a:prstGeom prst="rect">
            <a:avLst/>
          </a:prstGeom>
          <a:solidFill>
            <a:srgbClr val="DCDCDC"/>
          </a:solidFill>
        </p:spPr>
        <p:txBody>
          <a:bodyPr/>
          <a:lstStyle/>
          <a:p>
            <a:endParaRPr lang="en-GB"/>
          </a:p>
        </p:txBody>
      </p:sp>
      <p:sp>
        <p:nvSpPr>
          <p:cNvPr id="72" name="AutoShape 18" descr="Number of Bangladeshis in Birmimgham" title="Text box">
            <a:extLst>
              <a:ext uri="{FF2B5EF4-FFF2-40B4-BE49-F238E27FC236}">
                <a16:creationId xmlns:a16="http://schemas.microsoft.com/office/drawing/2014/main" id="{E1DFCC86-EBC6-4AC1-9FE1-DD7EEFA21709}"/>
              </a:ext>
              <a:ext uri="{C183D7F6-B498-43B3-948B-1728B52AA6E4}">
                <adec:decorative xmlns:adec="http://schemas.microsoft.com/office/drawing/2017/decorative" val="0"/>
              </a:ext>
            </a:extLst>
          </p:cNvPr>
          <p:cNvSpPr/>
          <p:nvPr/>
        </p:nvSpPr>
        <p:spPr>
          <a:xfrm>
            <a:off x="2099895" y="1136925"/>
            <a:ext cx="1730869" cy="1454971"/>
          </a:xfrm>
          <a:prstGeom prst="rect">
            <a:avLst/>
          </a:prstGeom>
          <a:solidFill>
            <a:srgbClr val="DCDCDC"/>
          </a:solidFill>
        </p:spPr>
        <p:txBody>
          <a:bodyPr/>
          <a:lstStyle/>
          <a:p>
            <a:endParaRPr lang="en-GB"/>
          </a:p>
        </p:txBody>
      </p:sp>
      <p:sp>
        <p:nvSpPr>
          <p:cNvPr id="71" name="AutoShape 18" descr="Number of Bangladeshis in the UK" title="Text box">
            <a:extLst>
              <a:ext uri="{FF2B5EF4-FFF2-40B4-BE49-F238E27FC236}">
                <a16:creationId xmlns:a16="http://schemas.microsoft.com/office/drawing/2014/main" id="{C8474359-01E9-463B-91BE-1F7255558EF4}"/>
              </a:ext>
              <a:ext uri="{C183D7F6-B498-43B3-948B-1728B52AA6E4}">
                <adec:decorative xmlns:adec="http://schemas.microsoft.com/office/drawing/2017/decorative" val="0"/>
              </a:ext>
            </a:extLst>
          </p:cNvPr>
          <p:cNvSpPr/>
          <p:nvPr/>
        </p:nvSpPr>
        <p:spPr>
          <a:xfrm>
            <a:off x="289889" y="1130510"/>
            <a:ext cx="1717630" cy="1467848"/>
          </a:xfrm>
          <a:prstGeom prst="rect">
            <a:avLst/>
          </a:prstGeom>
          <a:solidFill>
            <a:srgbClr val="DCDCDC"/>
          </a:solidFill>
        </p:spPr>
        <p:txBody>
          <a:bodyPr/>
          <a:lstStyle/>
          <a:p>
            <a:endParaRPr lang="en-GB"/>
          </a:p>
        </p:txBody>
      </p:sp>
      <p:pic>
        <p:nvPicPr>
          <p:cNvPr id="40" name="Picture 40" descr="Birmingham City Council logo" title="Logo">
            <a:extLst>
              <a:ext uri="{C183D7F6-B498-43B3-948B-1728B52AA6E4}">
                <adec:decorative xmlns:adec="http://schemas.microsoft.com/office/drawing/2017/decorative" val="0"/>
              </a:ext>
            </a:extLst>
          </p:cNvPr>
          <p:cNvPicPr>
            <a:picLocks noChangeAspect="1"/>
          </p:cNvPicPr>
          <p:nvPr/>
        </p:nvPicPr>
        <p:blipFill>
          <a:blip r:embed="rId2"/>
          <a:srcRect/>
          <a:stretch>
            <a:fillRect/>
          </a:stretch>
        </p:blipFill>
        <p:spPr>
          <a:xfrm>
            <a:off x="11063714" y="35781"/>
            <a:ext cx="1107817" cy="259858"/>
          </a:xfrm>
          <a:prstGeom prst="rect">
            <a:avLst/>
          </a:prstGeom>
        </p:spPr>
      </p:pic>
      <p:sp>
        <p:nvSpPr>
          <p:cNvPr id="41" name="TextBox 41"/>
          <p:cNvSpPr txBox="1"/>
          <p:nvPr/>
        </p:nvSpPr>
        <p:spPr>
          <a:xfrm>
            <a:off x="9834731" y="332700"/>
            <a:ext cx="2241352" cy="269048"/>
          </a:xfrm>
          <a:prstGeom prst="rect">
            <a:avLst/>
          </a:prstGeom>
        </p:spPr>
        <p:txBody>
          <a:bodyPr lIns="0" tIns="0" rIns="0" bIns="0" rtlCol="0" anchor="t">
            <a:spAutoFit/>
          </a:bodyPr>
          <a:lstStyle/>
          <a:p>
            <a:pPr algn="r">
              <a:lnSpc>
                <a:spcPts val="1056"/>
              </a:lnSpc>
            </a:pPr>
            <a:r>
              <a:rPr lang="en-US" sz="656">
                <a:solidFill>
                  <a:srgbClr val="222222"/>
                </a:solidFill>
                <a:latin typeface="Arimo"/>
              </a:rPr>
              <a:t>Public Health, July 2021</a:t>
            </a:r>
          </a:p>
          <a:p>
            <a:pPr algn="r">
              <a:lnSpc>
                <a:spcPts val="1056"/>
              </a:lnSpc>
            </a:pPr>
            <a:r>
              <a:rPr lang="en-US" sz="656">
                <a:solidFill>
                  <a:srgbClr val="222222"/>
                </a:solidFill>
                <a:latin typeface="Arimo"/>
              </a:rPr>
              <a:t>Numbers have been rounded</a:t>
            </a:r>
          </a:p>
        </p:txBody>
      </p:sp>
      <p:sp>
        <p:nvSpPr>
          <p:cNvPr id="175" name="TextBox 174">
            <a:extLst>
              <a:ext uri="{FF2B5EF4-FFF2-40B4-BE49-F238E27FC236}">
                <a16:creationId xmlns:a16="http://schemas.microsoft.com/office/drawing/2014/main" id="{868FEDFB-FE43-4FCA-B5AC-33B52D48FB3B}"/>
              </a:ext>
            </a:extLst>
          </p:cNvPr>
          <p:cNvSpPr txBox="1"/>
          <p:nvPr/>
        </p:nvSpPr>
        <p:spPr>
          <a:xfrm>
            <a:off x="6516669" y="769212"/>
            <a:ext cx="239582" cy="525208"/>
          </a:xfrm>
          <a:prstGeom prst="rect">
            <a:avLst/>
          </a:prstGeom>
          <a:noFill/>
        </p:spPr>
        <p:txBody>
          <a:bodyPr wrap="square" rtlCol="0">
            <a:spAutoFit/>
          </a:bodyPr>
          <a:lstStyle/>
          <a:p>
            <a:endParaRPr lang="en-GB" sz="1313">
              <a:solidFill>
                <a:srgbClr val="C00000"/>
              </a:solidFill>
              <a:latin typeface="Arial" panose="020B0604020202020204" pitchFamily="34" charset="0"/>
              <a:cs typeface="Arial" panose="020B0604020202020204" pitchFamily="34" charset="0"/>
            </a:endParaRPr>
          </a:p>
          <a:p>
            <a:endParaRPr lang="en-GB" sz="1500" b="1">
              <a:solidFill>
                <a:srgbClr val="C00000"/>
              </a:solidFill>
              <a:latin typeface="Arial" panose="020B0604020202020204" pitchFamily="34" charset="0"/>
              <a:cs typeface="Arial" panose="020B0604020202020204" pitchFamily="34" charset="0"/>
            </a:endParaRPr>
          </a:p>
        </p:txBody>
      </p:sp>
      <p:sp>
        <p:nvSpPr>
          <p:cNvPr id="42" name="TextBox 3">
            <a:extLst>
              <a:ext uri="{FF2B5EF4-FFF2-40B4-BE49-F238E27FC236}">
                <a16:creationId xmlns:a16="http://schemas.microsoft.com/office/drawing/2014/main" id="{D2CBD86E-897F-4BD4-A47C-D40531FA392A}"/>
              </a:ext>
            </a:extLst>
          </p:cNvPr>
          <p:cNvSpPr txBox="1"/>
          <p:nvPr/>
        </p:nvSpPr>
        <p:spPr>
          <a:xfrm>
            <a:off x="2088579" y="54440"/>
            <a:ext cx="7995047" cy="432491"/>
          </a:xfrm>
          <a:prstGeom prst="rect">
            <a:avLst/>
          </a:prstGeom>
        </p:spPr>
        <p:txBody>
          <a:bodyPr lIns="0" tIns="0" rIns="0" bIns="0" rtlCol="0" anchor="t">
            <a:spAutoFit/>
          </a:bodyPr>
          <a:lstStyle/>
          <a:p>
            <a:pPr algn="ctr">
              <a:lnSpc>
                <a:spcPts val="3698"/>
              </a:lnSpc>
            </a:pPr>
            <a:r>
              <a:rPr lang="en-US" sz="2625" b="1">
                <a:solidFill>
                  <a:srgbClr val="222222"/>
                </a:solidFill>
                <a:latin typeface="Arial" panose="020B0604020202020204" pitchFamily="34" charset="0"/>
                <a:cs typeface="Arial" panose="020B0604020202020204" pitchFamily="34" charset="0"/>
              </a:rPr>
              <a:t>Bangladeshi Community Profile</a:t>
            </a:r>
          </a:p>
        </p:txBody>
      </p:sp>
      <p:grpSp>
        <p:nvGrpSpPr>
          <p:cNvPr id="2" name="Group 1">
            <a:extLst>
              <a:ext uri="{FF2B5EF4-FFF2-40B4-BE49-F238E27FC236}">
                <a16:creationId xmlns:a16="http://schemas.microsoft.com/office/drawing/2014/main" id="{7EE5A02B-74A7-4041-8BE9-F856C56FC362}"/>
              </a:ext>
              <a:ext uri="{C183D7F6-B498-43B3-948B-1728B52AA6E4}">
                <adec:decorative xmlns:adec="http://schemas.microsoft.com/office/drawing/2017/decorative" val="1"/>
              </a:ext>
            </a:extLst>
          </p:cNvPr>
          <p:cNvGrpSpPr/>
          <p:nvPr/>
        </p:nvGrpSpPr>
        <p:grpSpPr>
          <a:xfrm>
            <a:off x="282952" y="774981"/>
            <a:ext cx="3547812" cy="3535627"/>
            <a:chOff x="1582644" y="682895"/>
            <a:chExt cx="3547812" cy="3173082"/>
          </a:xfrm>
        </p:grpSpPr>
        <p:sp>
          <p:nvSpPr>
            <p:cNvPr id="29" name="AutoShape 29"/>
            <p:cNvSpPr/>
            <p:nvPr/>
          </p:nvSpPr>
          <p:spPr>
            <a:xfrm>
              <a:off x="1582644" y="682895"/>
              <a:ext cx="3547812" cy="233755"/>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International, National and Birmingham Context</a:t>
              </a:r>
            </a:p>
          </p:txBody>
        </p:sp>
        <p:sp>
          <p:nvSpPr>
            <p:cNvPr id="122" name="TextBox 121">
              <a:extLst>
                <a:ext uri="{FF2B5EF4-FFF2-40B4-BE49-F238E27FC236}">
                  <a16:creationId xmlns:a16="http://schemas.microsoft.com/office/drawing/2014/main" id="{CEA1E28C-B6EF-4653-BE97-985CF249823E}"/>
                </a:ext>
              </a:extLst>
            </p:cNvPr>
            <p:cNvSpPr txBox="1"/>
            <p:nvPr/>
          </p:nvSpPr>
          <p:spPr>
            <a:xfrm>
              <a:off x="3425630" y="3617740"/>
              <a:ext cx="1654478" cy="238237"/>
            </a:xfrm>
            <a:prstGeom prst="rect">
              <a:avLst/>
            </a:prstGeom>
            <a:noFill/>
          </p:spPr>
          <p:txBody>
            <a:bodyPr wrap="square" rtlCol="0">
              <a:spAutoFit/>
            </a:bodyPr>
            <a:lstStyle/>
            <a:p>
              <a:pPr algn="ctr"/>
              <a:endParaRPr lang="en-GB" sz="1125" b="1">
                <a:solidFill>
                  <a:srgbClr val="C00000"/>
                </a:solidFill>
                <a:latin typeface="Arial" panose="020B0604020202020204" pitchFamily="34" charset="0"/>
                <a:cs typeface="Arial" panose="020B0604020202020204" pitchFamily="34" charset="0"/>
              </a:endParaRPr>
            </a:p>
          </p:txBody>
        </p:sp>
      </p:grpSp>
      <p:sp>
        <p:nvSpPr>
          <p:cNvPr id="45" name="AutoShape 8" descr="Information about migration" title="Text box">
            <a:extLst>
              <a:ext uri="{FF2B5EF4-FFF2-40B4-BE49-F238E27FC236}">
                <a16:creationId xmlns:a16="http://schemas.microsoft.com/office/drawing/2014/main" id="{4485A6BF-D30F-4202-82A1-1618B7E1B59F}"/>
              </a:ext>
              <a:ext uri="{C183D7F6-B498-43B3-948B-1728B52AA6E4}">
                <adec:decorative xmlns:adec="http://schemas.microsoft.com/office/drawing/2017/decorative" val="0"/>
              </a:ext>
            </a:extLst>
          </p:cNvPr>
          <p:cNvSpPr/>
          <p:nvPr/>
        </p:nvSpPr>
        <p:spPr>
          <a:xfrm>
            <a:off x="3958723" y="1136926"/>
            <a:ext cx="2390471" cy="1458373"/>
          </a:xfrm>
          <a:prstGeom prst="rect">
            <a:avLst/>
          </a:prstGeom>
          <a:solidFill>
            <a:srgbClr val="EBEBEB"/>
          </a:solidFill>
        </p:spPr>
      </p:sp>
      <p:sp>
        <p:nvSpPr>
          <p:cNvPr id="46" name="AutoShape 8" descr="Spoken language of Bangladeshis" title="Text box ">
            <a:extLst>
              <a:ext uri="{FF2B5EF4-FFF2-40B4-BE49-F238E27FC236}">
                <a16:creationId xmlns:a16="http://schemas.microsoft.com/office/drawing/2014/main" id="{921A4C6D-9141-4820-BD18-FA91812B68E4}"/>
              </a:ext>
              <a:ext uri="{C183D7F6-B498-43B3-948B-1728B52AA6E4}">
                <adec:decorative xmlns:adec="http://schemas.microsoft.com/office/drawing/2017/decorative" val="0"/>
              </a:ext>
            </a:extLst>
          </p:cNvPr>
          <p:cNvSpPr/>
          <p:nvPr/>
        </p:nvSpPr>
        <p:spPr>
          <a:xfrm>
            <a:off x="3946857" y="2707538"/>
            <a:ext cx="2402337" cy="1016133"/>
          </a:xfrm>
          <a:prstGeom prst="rect">
            <a:avLst/>
          </a:prstGeom>
          <a:solidFill>
            <a:srgbClr val="EBEBEB"/>
          </a:solidFill>
        </p:spPr>
      </p:sp>
      <p:sp>
        <p:nvSpPr>
          <p:cNvPr id="47" name="AutoShape 8" descr="Religion of Bangladeshis" title="Text box">
            <a:extLst>
              <a:ext uri="{FF2B5EF4-FFF2-40B4-BE49-F238E27FC236}">
                <a16:creationId xmlns:a16="http://schemas.microsoft.com/office/drawing/2014/main" id="{B99A25B3-A9DC-43F8-B0E2-544D3CCD3DDE}"/>
              </a:ext>
              <a:ext uri="{C183D7F6-B498-43B3-948B-1728B52AA6E4}">
                <adec:decorative xmlns:adec="http://schemas.microsoft.com/office/drawing/2017/decorative" val="0"/>
              </a:ext>
            </a:extLst>
          </p:cNvPr>
          <p:cNvSpPr/>
          <p:nvPr/>
        </p:nvSpPr>
        <p:spPr>
          <a:xfrm>
            <a:off x="3946856" y="3810842"/>
            <a:ext cx="2402337" cy="1602600"/>
          </a:xfrm>
          <a:prstGeom prst="rect">
            <a:avLst/>
          </a:prstGeom>
          <a:solidFill>
            <a:srgbClr val="EBEBEB"/>
          </a:solidFill>
        </p:spPr>
      </p:sp>
      <p:sp>
        <p:nvSpPr>
          <p:cNvPr id="49" name="TextBox 48">
            <a:extLst>
              <a:ext uri="{FF2B5EF4-FFF2-40B4-BE49-F238E27FC236}">
                <a16:creationId xmlns:a16="http://schemas.microsoft.com/office/drawing/2014/main" id="{D055537C-AFF4-4CF0-BEF9-05F1CCDBB65C}"/>
              </a:ext>
            </a:extLst>
          </p:cNvPr>
          <p:cNvSpPr txBox="1"/>
          <p:nvPr/>
        </p:nvSpPr>
        <p:spPr>
          <a:xfrm>
            <a:off x="6459106" y="698231"/>
            <a:ext cx="5775024"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Data form census in 2011 show that the largest proportions of Bangladeshis live in Lozells (31%) and Aston (21%) wards. No other wards had more than 14% of the Bangladeshi population.</a:t>
            </a:r>
          </a:p>
        </p:txBody>
      </p:sp>
      <p:sp>
        <p:nvSpPr>
          <p:cNvPr id="53" name="AutoShape 29">
            <a:extLst>
              <a:ext uri="{FF2B5EF4-FFF2-40B4-BE49-F238E27FC236}">
                <a16:creationId xmlns:a16="http://schemas.microsoft.com/office/drawing/2014/main" id="{5D1C2FEC-3D85-4EFC-9C8E-B50525422D24}"/>
              </a:ext>
            </a:extLst>
          </p:cNvPr>
          <p:cNvSpPr/>
          <p:nvPr/>
        </p:nvSpPr>
        <p:spPr>
          <a:xfrm>
            <a:off x="3958724" y="780018"/>
            <a:ext cx="2390472" cy="252742"/>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Overview</a:t>
            </a:r>
          </a:p>
        </p:txBody>
      </p:sp>
      <p:sp>
        <p:nvSpPr>
          <p:cNvPr id="70" name="AutoShape 8" descr="Celebrations that Bangladeshis have" title="Text box">
            <a:extLst>
              <a:ext uri="{FF2B5EF4-FFF2-40B4-BE49-F238E27FC236}">
                <a16:creationId xmlns:a16="http://schemas.microsoft.com/office/drawing/2014/main" id="{B31CCCE4-8353-4553-8697-B221135B3CE2}"/>
              </a:ext>
              <a:ext uri="{C183D7F6-B498-43B3-948B-1728B52AA6E4}">
                <adec:decorative xmlns:adec="http://schemas.microsoft.com/office/drawing/2017/decorative" val="0"/>
              </a:ext>
            </a:extLst>
          </p:cNvPr>
          <p:cNvSpPr/>
          <p:nvPr/>
        </p:nvSpPr>
        <p:spPr>
          <a:xfrm>
            <a:off x="3958725" y="5492067"/>
            <a:ext cx="2385302" cy="1043393"/>
          </a:xfrm>
          <a:prstGeom prst="rect">
            <a:avLst/>
          </a:prstGeom>
          <a:solidFill>
            <a:srgbClr val="EBEBEB"/>
          </a:solidFill>
        </p:spPr>
      </p:sp>
      <p:sp>
        <p:nvSpPr>
          <p:cNvPr id="67" name="TextBox 66">
            <a:extLst>
              <a:ext uri="{FF2B5EF4-FFF2-40B4-BE49-F238E27FC236}">
                <a16:creationId xmlns:a16="http://schemas.microsoft.com/office/drawing/2014/main" id="{C1513BEC-FD92-4938-B05A-19FF6C34C836}"/>
              </a:ext>
            </a:extLst>
          </p:cNvPr>
          <p:cNvSpPr txBox="1"/>
          <p:nvPr/>
        </p:nvSpPr>
        <p:spPr>
          <a:xfrm>
            <a:off x="289889" y="2937099"/>
            <a:ext cx="1764000" cy="1061829"/>
          </a:xfrm>
          <a:prstGeom prst="rect">
            <a:avLst/>
          </a:prstGeom>
          <a:noFill/>
        </p:spPr>
        <p:txBody>
          <a:bodyPr wrap="square" lIns="91440" tIns="45720" rIns="91440" bIns="45720" rtlCol="0" anchor="t">
            <a:spAutoFit/>
          </a:bodyPr>
          <a:lstStyle/>
          <a:p>
            <a:pPr algn="ctr"/>
            <a:r>
              <a:rPr lang="en-GB" sz="900">
                <a:latin typeface="Arial"/>
                <a:cs typeface="Arial"/>
              </a:rPr>
              <a:t>Of Bangladeshis in Birmingham were born in England, considerably higher proportion than those in the  Middle East and Asia </a:t>
            </a:r>
            <a:r>
              <a:rPr lang="en-GB" sz="900" b="1">
                <a:latin typeface="Arial"/>
                <a:cs typeface="Arial"/>
              </a:rPr>
              <a:t>(43%); </a:t>
            </a:r>
            <a:r>
              <a:rPr lang="en-GB" sz="900">
                <a:latin typeface="Arial"/>
                <a:cs typeface="Arial"/>
              </a:rPr>
              <a:t>Africa </a:t>
            </a:r>
            <a:r>
              <a:rPr lang="en-GB" sz="900" b="1">
                <a:latin typeface="Arial"/>
                <a:cs typeface="Arial"/>
              </a:rPr>
              <a:t>(0.2%) </a:t>
            </a:r>
            <a:r>
              <a:rPr lang="en-GB" sz="900">
                <a:latin typeface="Arial"/>
                <a:cs typeface="Arial"/>
              </a:rPr>
              <a:t>and other parts of Europe </a:t>
            </a:r>
            <a:r>
              <a:rPr lang="en-GB" sz="900" b="1">
                <a:latin typeface="Arial"/>
                <a:cs typeface="Arial"/>
              </a:rPr>
              <a:t>(0.4%). </a:t>
            </a:r>
            <a:endParaRPr lang="en-GB" sz="900" b="1">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B5A4B08-0DA9-411F-9BCD-F7D345CC8AE6}"/>
              </a:ext>
            </a:extLst>
          </p:cNvPr>
          <p:cNvSpPr txBox="1"/>
          <p:nvPr/>
        </p:nvSpPr>
        <p:spPr>
          <a:xfrm>
            <a:off x="267304" y="1597283"/>
            <a:ext cx="1750408" cy="9233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People in the UK identify themselves as Bangladeshi. Bangladeshis in the UK are largely a young population, heavily concentrated in the inner boroughs of London.  </a:t>
            </a:r>
          </a:p>
        </p:txBody>
      </p:sp>
      <p:sp>
        <p:nvSpPr>
          <p:cNvPr id="4" name="TextBox 3">
            <a:extLst>
              <a:ext uri="{FF2B5EF4-FFF2-40B4-BE49-F238E27FC236}">
                <a16:creationId xmlns:a16="http://schemas.microsoft.com/office/drawing/2014/main" id="{22CD2FF5-9947-4C68-A337-3FE67A573D27}"/>
              </a:ext>
            </a:extLst>
          </p:cNvPr>
          <p:cNvSpPr txBox="1"/>
          <p:nvPr/>
        </p:nvSpPr>
        <p:spPr>
          <a:xfrm>
            <a:off x="2173956" y="1487780"/>
            <a:ext cx="1656807" cy="1063338"/>
          </a:xfrm>
          <a:prstGeom prst="rect">
            <a:avLst/>
          </a:prstGeom>
          <a:noFill/>
        </p:spPr>
        <p:txBody>
          <a:bodyPr wrap="square" lIns="91440" tIns="45720" rIns="91440" bIns="45720" rtlCol="0" anchor="t">
            <a:spAutoFit/>
          </a:bodyPr>
          <a:lstStyle/>
          <a:p>
            <a:pPr algn="ctr"/>
            <a:r>
              <a:rPr lang="en-GB" sz="900">
                <a:latin typeface="Arial"/>
                <a:cs typeface="Arial"/>
              </a:rPr>
              <a:t>People in the West midlands identify as Bangladeshi, with </a:t>
            </a:r>
            <a:r>
              <a:rPr lang="en-GB" sz="900" b="1">
                <a:latin typeface="Arial"/>
                <a:cs typeface="Arial"/>
              </a:rPr>
              <a:t>32,532</a:t>
            </a:r>
            <a:r>
              <a:rPr lang="en-GB" sz="900">
                <a:latin typeface="Arial"/>
                <a:cs typeface="Arial"/>
              </a:rPr>
              <a:t> in Birmingham. Birmingham has the largest Bangladeshi community in the west Midlands, and 3</a:t>
            </a:r>
            <a:r>
              <a:rPr lang="en-GB" sz="900" baseline="30000">
                <a:latin typeface="Arial"/>
                <a:cs typeface="Arial"/>
              </a:rPr>
              <a:t>rd</a:t>
            </a:r>
            <a:r>
              <a:rPr lang="en-GB" sz="900">
                <a:latin typeface="Arial"/>
                <a:cs typeface="Arial"/>
              </a:rPr>
              <a:t> largest in the UK </a:t>
            </a:r>
            <a:endParaRPr lang="en-GB" sz="90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1D9D3A7E-99D7-4366-B630-32A71C7AC346}"/>
              </a:ext>
            </a:extLst>
          </p:cNvPr>
          <p:cNvSpPr txBox="1"/>
          <p:nvPr/>
        </p:nvSpPr>
        <p:spPr>
          <a:xfrm>
            <a:off x="2272220" y="2746046"/>
            <a:ext cx="1558543" cy="1200329"/>
          </a:xfrm>
          <a:prstGeom prst="rect">
            <a:avLst/>
          </a:prstGeom>
          <a:noFill/>
        </p:spPr>
        <p:txBody>
          <a:bodyPr wrap="square" lIns="91440" tIns="45720" rIns="91440" bIns="45720" rtlCol="0" anchor="t">
            <a:spAutoFit/>
          </a:bodyPr>
          <a:lstStyle/>
          <a:p>
            <a:pPr algn="r"/>
            <a:r>
              <a:rPr lang="en-GB" sz="900">
                <a:latin typeface="Arial"/>
                <a:cs typeface="Arial"/>
              </a:rPr>
              <a:t>Bangladeshis in </a:t>
            </a:r>
            <a:endParaRPr lang="en-GB" sz="900">
              <a:latin typeface="Arial" panose="020B0604020202020204" pitchFamily="34" charset="0"/>
              <a:cs typeface="Arial" panose="020B0604020202020204" pitchFamily="34" charset="0"/>
            </a:endParaRPr>
          </a:p>
          <a:p>
            <a:pPr algn="r"/>
            <a:r>
              <a:rPr lang="en-GB" sz="900" err="1">
                <a:latin typeface="Arial"/>
                <a:cs typeface="Arial"/>
              </a:rPr>
              <a:t>B’ham</a:t>
            </a:r>
            <a:r>
              <a:rPr lang="en-GB" sz="900">
                <a:latin typeface="Arial"/>
                <a:cs typeface="Arial"/>
              </a:rPr>
              <a:t> identify as </a:t>
            </a:r>
            <a:endParaRPr lang="en-GB" sz="900">
              <a:latin typeface="Arial" panose="020B0604020202020204" pitchFamily="34" charset="0"/>
              <a:cs typeface="Arial" panose="020B0604020202020204" pitchFamily="34" charset="0"/>
            </a:endParaRPr>
          </a:p>
          <a:p>
            <a:pPr algn="r"/>
            <a:r>
              <a:rPr lang="en-GB" sz="900">
                <a:latin typeface="Arial"/>
                <a:cs typeface="Arial"/>
              </a:rPr>
              <a:t>British, </a:t>
            </a:r>
            <a:endParaRPr lang="en-GB" sz="900">
              <a:latin typeface="Arial" panose="020B0604020202020204" pitchFamily="34" charset="0"/>
              <a:cs typeface="Arial" panose="020B0604020202020204" pitchFamily="34" charset="0"/>
            </a:endParaRPr>
          </a:p>
          <a:p>
            <a:pPr algn="r"/>
            <a:r>
              <a:rPr lang="en-GB" sz="900">
                <a:latin typeface="Arial"/>
                <a:cs typeface="Arial"/>
              </a:rPr>
              <a:t>significantly </a:t>
            </a:r>
            <a:endParaRPr lang="en-GB" sz="900">
              <a:latin typeface="Arial" panose="020B0604020202020204" pitchFamily="34" charset="0"/>
              <a:cs typeface="Arial" panose="020B0604020202020204" pitchFamily="34" charset="0"/>
            </a:endParaRPr>
          </a:p>
          <a:p>
            <a:pPr algn="r"/>
            <a:r>
              <a:rPr lang="en-GB" sz="900">
                <a:latin typeface="Arial"/>
                <a:cs typeface="Arial"/>
              </a:rPr>
              <a:t>higher than </a:t>
            </a:r>
            <a:endParaRPr lang="en-GB" sz="900">
              <a:latin typeface="Arial" panose="020B0604020202020204" pitchFamily="34" charset="0"/>
              <a:cs typeface="Arial" panose="020B0604020202020204" pitchFamily="34" charset="0"/>
            </a:endParaRPr>
          </a:p>
          <a:p>
            <a:pPr algn="r"/>
            <a:r>
              <a:rPr lang="en-GB" sz="900">
                <a:latin typeface="Arial"/>
                <a:cs typeface="Arial"/>
              </a:rPr>
              <a:t>those identifying as </a:t>
            </a:r>
            <a:endParaRPr lang="en-GB" sz="900">
              <a:latin typeface="Arial" panose="020B0604020202020204" pitchFamily="34" charset="0"/>
              <a:cs typeface="Arial" panose="020B0604020202020204" pitchFamily="34" charset="0"/>
            </a:endParaRPr>
          </a:p>
          <a:p>
            <a:pPr algn="r"/>
            <a:r>
              <a:rPr lang="en-GB" sz="900">
                <a:latin typeface="Arial"/>
                <a:cs typeface="Arial"/>
              </a:rPr>
              <a:t>With non-UK nationalities </a:t>
            </a:r>
            <a:r>
              <a:rPr lang="en-GB" sz="900" b="1">
                <a:latin typeface="Arial"/>
                <a:cs typeface="Arial"/>
              </a:rPr>
              <a:t>(11%).</a:t>
            </a:r>
          </a:p>
        </p:txBody>
      </p:sp>
      <p:sp>
        <p:nvSpPr>
          <p:cNvPr id="11" name="TextBox 10">
            <a:extLst>
              <a:ext uri="{FF2B5EF4-FFF2-40B4-BE49-F238E27FC236}">
                <a16:creationId xmlns:a16="http://schemas.microsoft.com/office/drawing/2014/main" id="{61886CFA-C3C2-4608-ABFB-6B717AED297B}"/>
              </a:ext>
            </a:extLst>
          </p:cNvPr>
          <p:cNvSpPr txBox="1"/>
          <p:nvPr/>
        </p:nvSpPr>
        <p:spPr>
          <a:xfrm>
            <a:off x="416448" y="4108981"/>
            <a:ext cx="1543050" cy="646331"/>
          </a:xfrm>
          <a:prstGeom prst="rect">
            <a:avLst/>
          </a:prstGeom>
          <a:noFill/>
        </p:spPr>
        <p:txBody>
          <a:bodyPr wrap="square" rtlCol="0">
            <a:spAutoFit/>
          </a:bodyPr>
          <a:lstStyle/>
          <a:p>
            <a:r>
              <a:rPr lang="en-GB" sz="900" b="1">
                <a:latin typeface="Arial" panose="020B0604020202020204" pitchFamily="34" charset="0"/>
                <a:cs typeface="Arial" panose="020B0604020202020204" pitchFamily="34" charset="0"/>
              </a:rPr>
              <a:t>11.7% </a:t>
            </a:r>
            <a:r>
              <a:rPr lang="en-GB" sz="900">
                <a:latin typeface="Arial" panose="020B0604020202020204" pitchFamily="34" charset="0"/>
                <a:cs typeface="Arial" panose="020B0604020202020204" pitchFamily="34" charset="0"/>
              </a:rPr>
              <a:t>of Bangladeshis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6.0%</a:t>
            </a:r>
            <a:r>
              <a:rPr lang="en-GB" sz="900">
                <a:latin typeface="Arial" panose="020B0604020202020204" pitchFamily="34" charset="0"/>
                <a:cs typeface="Arial" panose="020B0604020202020204" pitchFamily="34" charset="0"/>
              </a:rPr>
              <a:t> of the City’s female population, </a:t>
            </a:r>
          </a:p>
        </p:txBody>
      </p:sp>
      <p:sp>
        <p:nvSpPr>
          <p:cNvPr id="12" name="TextBox 11">
            <a:extLst>
              <a:ext uri="{FF2B5EF4-FFF2-40B4-BE49-F238E27FC236}">
                <a16:creationId xmlns:a16="http://schemas.microsoft.com/office/drawing/2014/main" id="{CD44C4F8-9CEB-42CD-8F1F-279EFE772A2A}"/>
              </a:ext>
            </a:extLst>
          </p:cNvPr>
          <p:cNvSpPr txBox="1"/>
          <p:nvPr/>
        </p:nvSpPr>
        <p:spPr>
          <a:xfrm>
            <a:off x="2176812" y="4108981"/>
            <a:ext cx="1543050" cy="646331"/>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11.1%</a:t>
            </a:r>
            <a:r>
              <a:rPr lang="en-GB" sz="900">
                <a:latin typeface="Arial" panose="020B0604020202020204" pitchFamily="34" charset="0"/>
                <a:cs typeface="Arial" panose="020B0604020202020204" pitchFamily="34" charset="0"/>
              </a:rPr>
              <a:t> of Bangladeshis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6.5%</a:t>
            </a:r>
            <a:r>
              <a:rPr lang="en-GB" sz="900">
                <a:latin typeface="Arial" panose="020B0604020202020204" pitchFamily="34" charset="0"/>
                <a:cs typeface="Arial" panose="020B0604020202020204" pitchFamily="34" charset="0"/>
              </a:rPr>
              <a:t> of the City’s male population. </a:t>
            </a:r>
          </a:p>
        </p:txBody>
      </p:sp>
      <p:sp>
        <p:nvSpPr>
          <p:cNvPr id="13" name="TextBox 12">
            <a:extLst>
              <a:ext uri="{FF2B5EF4-FFF2-40B4-BE49-F238E27FC236}">
                <a16:creationId xmlns:a16="http://schemas.microsoft.com/office/drawing/2014/main" id="{E5A86A26-E41B-464A-BC06-CC0B76B3C1B5}"/>
              </a:ext>
            </a:extLst>
          </p:cNvPr>
          <p:cNvSpPr txBox="1"/>
          <p:nvPr/>
        </p:nvSpPr>
        <p:spPr>
          <a:xfrm>
            <a:off x="1289778" y="4415440"/>
            <a:ext cx="1543050"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0-4 </a:t>
            </a:r>
            <a:r>
              <a:rPr lang="en-GB" sz="1400" b="1" err="1">
                <a:solidFill>
                  <a:srgbClr val="C00000"/>
                </a:solidFill>
                <a:latin typeface="Arial" panose="020B0604020202020204" pitchFamily="34" charset="0"/>
                <a:cs typeface="Arial" panose="020B0604020202020204" pitchFamily="34" charset="0"/>
              </a:rPr>
              <a:t>yrs</a:t>
            </a:r>
            <a:endParaRPr lang="en-GB" sz="1600" b="1">
              <a:solidFill>
                <a:srgbClr val="C00000"/>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3AEFD516-32E8-462E-AB64-210148C34B64}"/>
              </a:ext>
            </a:extLst>
          </p:cNvPr>
          <p:cNvSpPr txBox="1"/>
          <p:nvPr/>
        </p:nvSpPr>
        <p:spPr>
          <a:xfrm>
            <a:off x="401186" y="4741312"/>
            <a:ext cx="1404000" cy="646331"/>
          </a:xfrm>
          <a:prstGeom prst="rect">
            <a:avLst/>
          </a:prstGeom>
          <a:noFill/>
        </p:spPr>
        <p:txBody>
          <a:bodyPr wrap="square" rtlCol="0">
            <a:spAutoFit/>
          </a:bodyPr>
          <a:lstStyle/>
          <a:p>
            <a:r>
              <a:rPr lang="en-GB" sz="900" b="1">
                <a:latin typeface="Arial" panose="020B0604020202020204" pitchFamily="34" charset="0"/>
                <a:cs typeface="Arial" panose="020B0604020202020204" pitchFamily="34" charset="0"/>
              </a:rPr>
              <a:t>3.6%</a:t>
            </a:r>
            <a:r>
              <a:rPr lang="en-GB" sz="900">
                <a:latin typeface="Arial" panose="020B0604020202020204" pitchFamily="34" charset="0"/>
                <a:cs typeface="Arial" panose="020B0604020202020204" pitchFamily="34" charset="0"/>
              </a:rPr>
              <a:t> of Bangladeshis  in </a:t>
            </a:r>
            <a:r>
              <a:rPr lang="en-GB" sz="900" err="1">
                <a:latin typeface="Arial" panose="020B0604020202020204" pitchFamily="34" charset="0"/>
                <a:cs typeface="Arial" panose="020B0604020202020204" pitchFamily="34" charset="0"/>
              </a:rPr>
              <a:t>B’ham</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17.9% </a:t>
            </a:r>
            <a:r>
              <a:rPr lang="en-GB" sz="900">
                <a:latin typeface="Arial" panose="020B0604020202020204" pitchFamily="34" charset="0"/>
                <a:cs typeface="Arial" panose="020B0604020202020204" pitchFamily="34" charset="0"/>
              </a:rPr>
              <a:t>of the City’s female pop. </a:t>
            </a:r>
          </a:p>
        </p:txBody>
      </p:sp>
      <p:sp>
        <p:nvSpPr>
          <p:cNvPr id="16" name="TextBox 15">
            <a:extLst>
              <a:ext uri="{FF2B5EF4-FFF2-40B4-BE49-F238E27FC236}">
                <a16:creationId xmlns:a16="http://schemas.microsoft.com/office/drawing/2014/main" id="{CA4330F3-5519-4652-9ED8-41994C87775E}"/>
              </a:ext>
            </a:extLst>
          </p:cNvPr>
          <p:cNvSpPr txBox="1"/>
          <p:nvPr/>
        </p:nvSpPr>
        <p:spPr>
          <a:xfrm>
            <a:off x="2316683" y="4746639"/>
            <a:ext cx="1440000" cy="648000"/>
          </a:xfrm>
          <a:prstGeom prst="rect">
            <a:avLst/>
          </a:prstGeom>
          <a:noFill/>
        </p:spPr>
        <p:txBody>
          <a:bodyPr wrap="square" lIns="91440" tIns="45720" rIns="91440" bIns="45720" rtlCol="0" anchor="t">
            <a:spAutoFit/>
          </a:bodyPr>
          <a:lstStyle/>
          <a:p>
            <a:pPr algn="r"/>
            <a:r>
              <a:rPr lang="en-GB" sz="900" b="1">
                <a:latin typeface="Arial"/>
                <a:cs typeface="Arial"/>
              </a:rPr>
              <a:t>3.8%</a:t>
            </a:r>
            <a:r>
              <a:rPr lang="en-GB" sz="900">
                <a:latin typeface="Arial"/>
                <a:cs typeface="Arial"/>
              </a:rPr>
              <a:t> of Bangladeshis in </a:t>
            </a:r>
            <a:r>
              <a:rPr lang="en-GB" sz="900" err="1">
                <a:latin typeface="Arial"/>
                <a:cs typeface="Arial"/>
              </a:rPr>
              <a:t>B’ham</a:t>
            </a:r>
            <a:r>
              <a:rPr lang="en-GB" sz="900">
                <a:latin typeface="Arial"/>
                <a:cs typeface="Arial"/>
              </a:rPr>
              <a:t> compared to  </a:t>
            </a:r>
            <a:r>
              <a:rPr lang="en-GB" sz="900" b="1">
                <a:latin typeface="Arial"/>
                <a:cs typeface="Arial"/>
              </a:rPr>
              <a:t>15.7%</a:t>
            </a:r>
            <a:r>
              <a:rPr lang="en-GB" sz="900">
                <a:latin typeface="Arial"/>
                <a:cs typeface="Arial"/>
              </a:rPr>
              <a:t> of the City’s male population. </a:t>
            </a:r>
            <a:endParaRPr lang="en-GB" sz="90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70DDB228-A663-4B67-BA10-EFE6494D3AA8}"/>
              </a:ext>
            </a:extLst>
          </p:cNvPr>
          <p:cNvSpPr txBox="1"/>
          <p:nvPr/>
        </p:nvSpPr>
        <p:spPr>
          <a:xfrm>
            <a:off x="1494426" y="4930488"/>
            <a:ext cx="1026186"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&gt;65 </a:t>
            </a:r>
            <a:r>
              <a:rPr lang="en-GB" sz="1400" b="1" err="1">
                <a:solidFill>
                  <a:srgbClr val="C00000"/>
                </a:solidFill>
                <a:latin typeface="Arial" panose="020B0604020202020204" pitchFamily="34" charset="0"/>
                <a:cs typeface="Arial" panose="020B0604020202020204" pitchFamily="34" charset="0"/>
              </a:rPr>
              <a:t>yrs</a:t>
            </a:r>
            <a:endParaRPr lang="en-GB" sz="1400" b="1">
              <a:solidFill>
                <a:srgbClr val="C00000"/>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D192A73-7A17-47C7-9A44-D3CCBF2C01C4}"/>
              </a:ext>
            </a:extLst>
          </p:cNvPr>
          <p:cNvSpPr txBox="1"/>
          <p:nvPr/>
        </p:nvSpPr>
        <p:spPr>
          <a:xfrm>
            <a:off x="338762" y="5634625"/>
            <a:ext cx="3522421" cy="784830"/>
          </a:xfrm>
          <a:prstGeom prst="rect">
            <a:avLst/>
          </a:prstGeom>
          <a:noFill/>
        </p:spPr>
        <p:txBody>
          <a:bodyPr wrap="square" rtlCol="0">
            <a:spAutoFit/>
          </a:bodyPr>
          <a:lstStyle/>
          <a:p>
            <a:pPr algn="ctr"/>
            <a:r>
              <a:rPr lang="en-US" sz="900">
                <a:latin typeface="Arial" panose="020B0604020202020204" pitchFamily="34" charset="0"/>
                <a:cs typeface="Arial" panose="020B0604020202020204" pitchFamily="34" charset="0"/>
              </a:rPr>
              <a:t>With a population exceeding </a:t>
            </a:r>
            <a:r>
              <a:rPr lang="en-US" sz="900" b="1">
                <a:latin typeface="Arial" panose="020B0604020202020204" pitchFamily="34" charset="0"/>
                <a:cs typeface="Arial" panose="020B0604020202020204" pitchFamily="34" charset="0"/>
              </a:rPr>
              <a:t>163 million </a:t>
            </a:r>
            <a:r>
              <a:rPr lang="en-US" sz="900">
                <a:latin typeface="Arial" panose="020B0604020202020204" pitchFamily="34" charset="0"/>
                <a:cs typeface="Arial" panose="020B0604020202020204" pitchFamily="34" charset="0"/>
              </a:rPr>
              <a:t>people, Bangladesh is the eighth most densely populated country worldwide. Following Bangladeshi, Saudi Arabia has the 2</a:t>
            </a:r>
            <a:r>
              <a:rPr lang="en-US" sz="900" baseline="30000">
                <a:latin typeface="Arial" panose="020B0604020202020204" pitchFamily="34" charset="0"/>
                <a:cs typeface="Arial" panose="020B0604020202020204" pitchFamily="34" charset="0"/>
              </a:rPr>
              <a:t>nd</a:t>
            </a:r>
            <a:r>
              <a:rPr lang="en-US" sz="900">
                <a:latin typeface="Arial" panose="020B0604020202020204" pitchFamily="34" charset="0"/>
                <a:cs typeface="Arial" panose="020B0604020202020204" pitchFamily="34" charset="0"/>
              </a:rPr>
              <a:t> largest Bangladeshi population, followed by United Arab Emirates, Kuwait, Malaysia, Oman, the U.K and the U.S.</a:t>
            </a:r>
            <a:endParaRPr lang="en-GB" sz="90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6FBF1B0-1264-4A27-A93D-86D9318DE533}"/>
              </a:ext>
            </a:extLst>
          </p:cNvPr>
          <p:cNvSpPr txBox="1"/>
          <p:nvPr/>
        </p:nvSpPr>
        <p:spPr>
          <a:xfrm>
            <a:off x="4234693" y="1142615"/>
            <a:ext cx="1697516" cy="369332"/>
          </a:xfrm>
          <a:prstGeom prst="rect">
            <a:avLst/>
          </a:prstGeom>
          <a:noFill/>
        </p:spPr>
        <p:txBody>
          <a:bodyPr wrap="square" rtlCol="0">
            <a:spAutoFit/>
          </a:bodyPr>
          <a:lstStyle/>
          <a:p>
            <a:pPr algn="ctr"/>
            <a:r>
              <a:rPr lang="en-GB" b="1">
                <a:solidFill>
                  <a:srgbClr val="BB151C"/>
                </a:solidFill>
                <a:latin typeface="Arial" panose="020B0604020202020204" pitchFamily="34" charset="0"/>
                <a:cs typeface="Arial" panose="020B0604020202020204" pitchFamily="34" charset="0"/>
              </a:rPr>
              <a:t>Migration</a:t>
            </a:r>
            <a:r>
              <a:rPr lang="en-GB" b="1"/>
              <a:t> </a:t>
            </a:r>
          </a:p>
        </p:txBody>
      </p:sp>
      <p:sp>
        <p:nvSpPr>
          <p:cNvPr id="21" name="TextBox 20">
            <a:extLst>
              <a:ext uri="{FF2B5EF4-FFF2-40B4-BE49-F238E27FC236}">
                <a16:creationId xmlns:a16="http://schemas.microsoft.com/office/drawing/2014/main" id="{3CF87B03-C09A-4566-977F-3FCCCD679639}"/>
              </a:ext>
            </a:extLst>
          </p:cNvPr>
          <p:cNvSpPr txBox="1"/>
          <p:nvPr/>
        </p:nvSpPr>
        <p:spPr>
          <a:xfrm>
            <a:off x="5240092" y="3001721"/>
            <a:ext cx="1144355"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400,000</a:t>
            </a:r>
            <a:r>
              <a:rPr lang="en-GB" b="1">
                <a:latin typeface="Arial" panose="020B0604020202020204" pitchFamily="34" charset="0"/>
                <a:cs typeface="Arial" panose="020B0604020202020204" pitchFamily="34" charset="0"/>
              </a:rPr>
              <a:t> </a:t>
            </a:r>
          </a:p>
        </p:txBody>
      </p:sp>
      <p:sp>
        <p:nvSpPr>
          <p:cNvPr id="24" name="TextBox 23">
            <a:extLst>
              <a:ext uri="{FF2B5EF4-FFF2-40B4-BE49-F238E27FC236}">
                <a16:creationId xmlns:a16="http://schemas.microsoft.com/office/drawing/2014/main" id="{DAD61463-717B-426F-BD52-0F25961C0EF0}"/>
              </a:ext>
            </a:extLst>
          </p:cNvPr>
          <p:cNvSpPr txBox="1"/>
          <p:nvPr/>
        </p:nvSpPr>
        <p:spPr>
          <a:xfrm>
            <a:off x="3914933" y="1418140"/>
            <a:ext cx="2398632" cy="1200329"/>
          </a:xfrm>
          <a:prstGeom prst="rect">
            <a:avLst/>
          </a:prstGeom>
          <a:noFill/>
        </p:spPr>
        <p:txBody>
          <a:bodyPr wrap="square" lIns="91440" tIns="45720" rIns="91440" bIns="45720" rtlCol="0" anchor="t">
            <a:spAutoFit/>
          </a:bodyPr>
          <a:lstStyle/>
          <a:p>
            <a:pPr algn="ctr"/>
            <a:r>
              <a:rPr lang="en-GB" sz="900">
                <a:latin typeface="Arial"/>
                <a:cs typeface="Arial"/>
              </a:rPr>
              <a:t>British Bangladeshis are one the most homogenous groups, with most originating from the rural Sylheti region of Bangladesh.  Large scale migration in significant numbers first took place in the </a:t>
            </a:r>
            <a:r>
              <a:rPr lang="en-GB" sz="900" b="1">
                <a:latin typeface="Arial"/>
                <a:cs typeface="Arial"/>
              </a:rPr>
              <a:t>1960s </a:t>
            </a:r>
            <a:r>
              <a:rPr lang="en-GB" sz="900">
                <a:latin typeface="Arial"/>
                <a:cs typeface="Arial"/>
              </a:rPr>
              <a:t>and reached its peak in </a:t>
            </a:r>
            <a:r>
              <a:rPr lang="en-GB" sz="900" b="1">
                <a:latin typeface="Arial"/>
                <a:cs typeface="Arial"/>
              </a:rPr>
              <a:t>1970s</a:t>
            </a:r>
            <a:r>
              <a:rPr lang="en-GB" sz="900">
                <a:latin typeface="Arial"/>
                <a:cs typeface="Arial"/>
              </a:rPr>
              <a:t>, with most men migrating to work in clothing &amp; restaurant trades. </a:t>
            </a:r>
            <a:endParaRPr lang="en-GB" sz="90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69D389F3-1B7D-4851-8029-31BFF072298B}"/>
              </a:ext>
            </a:extLst>
          </p:cNvPr>
          <p:cNvSpPr txBox="1"/>
          <p:nvPr/>
        </p:nvSpPr>
        <p:spPr>
          <a:xfrm>
            <a:off x="3992863" y="2780050"/>
            <a:ext cx="1838291" cy="923330"/>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Bangladeshis speak Sylheti, which is generally </a:t>
            </a:r>
          </a:p>
          <a:p>
            <a:r>
              <a:rPr lang="en-GB" sz="900">
                <a:latin typeface="Arial" panose="020B0604020202020204" pitchFamily="34" charset="0"/>
                <a:cs typeface="Arial" panose="020B0604020202020204" pitchFamily="34" charset="0"/>
              </a:rPr>
              <a:t>considered a dialect of </a:t>
            </a:r>
          </a:p>
          <a:p>
            <a:r>
              <a:rPr lang="en-GB" sz="900">
                <a:latin typeface="Arial" panose="020B0604020202020204" pitchFamily="34" charset="0"/>
                <a:cs typeface="Arial" panose="020B0604020202020204" pitchFamily="34" charset="0"/>
              </a:rPr>
              <a:t>Bengali. </a:t>
            </a:r>
            <a:r>
              <a:rPr lang="en-GB" sz="900" b="1">
                <a:latin typeface="Arial" panose="020B0604020202020204" pitchFamily="34" charset="0"/>
                <a:cs typeface="Arial" panose="020B0604020202020204" pitchFamily="34" charset="0"/>
              </a:rPr>
              <a:t>70%</a:t>
            </a:r>
            <a:r>
              <a:rPr lang="en-GB" sz="900">
                <a:latin typeface="Arial" panose="020B0604020202020204" pitchFamily="34" charset="0"/>
                <a:cs typeface="Arial" panose="020B0604020202020204" pitchFamily="34" charset="0"/>
              </a:rPr>
              <a:t> of those </a:t>
            </a:r>
          </a:p>
          <a:p>
            <a:r>
              <a:rPr lang="en-GB" sz="900">
                <a:latin typeface="Arial" panose="020B0604020202020204" pitchFamily="34" charset="0"/>
                <a:cs typeface="Arial" panose="020B0604020202020204" pitchFamily="34" charset="0"/>
              </a:rPr>
              <a:t>who speak Sylheti are proficient in English.  </a:t>
            </a:r>
          </a:p>
        </p:txBody>
      </p:sp>
      <p:sp>
        <p:nvSpPr>
          <p:cNvPr id="30" name="TextBox 29">
            <a:extLst>
              <a:ext uri="{FF2B5EF4-FFF2-40B4-BE49-F238E27FC236}">
                <a16:creationId xmlns:a16="http://schemas.microsoft.com/office/drawing/2014/main" id="{6750B544-4BE7-48A9-882F-3056A06D57EE}"/>
              </a:ext>
            </a:extLst>
          </p:cNvPr>
          <p:cNvSpPr txBox="1"/>
          <p:nvPr/>
        </p:nvSpPr>
        <p:spPr>
          <a:xfrm>
            <a:off x="4618500" y="3821645"/>
            <a:ext cx="1105230" cy="400110"/>
          </a:xfrm>
          <a:prstGeom prst="rect">
            <a:avLst/>
          </a:prstGeom>
          <a:noFill/>
        </p:spPr>
        <p:txBody>
          <a:bodyPr wrap="square" rtlCol="0">
            <a:spAutoFit/>
          </a:bodyPr>
          <a:lstStyle/>
          <a:p>
            <a:r>
              <a:rPr lang="en-GB" sz="2000" b="1">
                <a:solidFill>
                  <a:srgbClr val="BB151C"/>
                </a:solidFill>
              </a:rPr>
              <a:t>Religion</a:t>
            </a:r>
            <a:endParaRPr lang="en-GB" sz="2400" b="1">
              <a:solidFill>
                <a:srgbClr val="BB151C"/>
              </a:solidFill>
            </a:endParaRPr>
          </a:p>
        </p:txBody>
      </p:sp>
      <p:sp>
        <p:nvSpPr>
          <p:cNvPr id="33" name="TextBox 32">
            <a:extLst>
              <a:ext uri="{FF2B5EF4-FFF2-40B4-BE49-F238E27FC236}">
                <a16:creationId xmlns:a16="http://schemas.microsoft.com/office/drawing/2014/main" id="{C0EE94A7-DCBF-4E06-A19A-B7154B7E8D0D}"/>
              </a:ext>
            </a:extLst>
          </p:cNvPr>
          <p:cNvSpPr txBox="1"/>
          <p:nvPr/>
        </p:nvSpPr>
        <p:spPr>
          <a:xfrm>
            <a:off x="4672694" y="4229866"/>
            <a:ext cx="9525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Muslim</a:t>
            </a:r>
          </a:p>
        </p:txBody>
      </p:sp>
      <p:sp>
        <p:nvSpPr>
          <p:cNvPr id="55" name="TextBox 54">
            <a:extLst>
              <a:ext uri="{FF2B5EF4-FFF2-40B4-BE49-F238E27FC236}">
                <a16:creationId xmlns:a16="http://schemas.microsoft.com/office/drawing/2014/main" id="{B2BCB70B-C46E-4DDB-846B-D4415399E2A5}"/>
              </a:ext>
            </a:extLst>
          </p:cNvPr>
          <p:cNvSpPr txBox="1"/>
          <p:nvPr/>
        </p:nvSpPr>
        <p:spPr>
          <a:xfrm>
            <a:off x="4662406" y="4656511"/>
            <a:ext cx="1343996"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Christian, Other </a:t>
            </a:r>
          </a:p>
        </p:txBody>
      </p:sp>
      <p:sp>
        <p:nvSpPr>
          <p:cNvPr id="56" name="TextBox 55">
            <a:extLst>
              <a:ext uri="{FF2B5EF4-FFF2-40B4-BE49-F238E27FC236}">
                <a16:creationId xmlns:a16="http://schemas.microsoft.com/office/drawing/2014/main" id="{DED8487D-CDEC-4910-ADB2-AF4ABC886C18}"/>
              </a:ext>
            </a:extLst>
          </p:cNvPr>
          <p:cNvSpPr txBox="1"/>
          <p:nvPr/>
        </p:nvSpPr>
        <p:spPr>
          <a:xfrm>
            <a:off x="4671517" y="5075148"/>
            <a:ext cx="9525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No religion</a:t>
            </a:r>
          </a:p>
        </p:txBody>
      </p:sp>
      <p:sp>
        <p:nvSpPr>
          <p:cNvPr id="34" name="TextBox 33">
            <a:extLst>
              <a:ext uri="{FF2B5EF4-FFF2-40B4-BE49-F238E27FC236}">
                <a16:creationId xmlns:a16="http://schemas.microsoft.com/office/drawing/2014/main" id="{33C862DE-6CD2-44A2-B7AE-9AD9600FD1F2}"/>
              </a:ext>
            </a:extLst>
          </p:cNvPr>
          <p:cNvSpPr txBox="1"/>
          <p:nvPr/>
        </p:nvSpPr>
        <p:spPr>
          <a:xfrm>
            <a:off x="3956416" y="5901417"/>
            <a:ext cx="1096563" cy="230832"/>
          </a:xfrm>
          <a:prstGeom prst="rect">
            <a:avLst/>
          </a:prstGeom>
          <a:noFill/>
        </p:spPr>
        <p:txBody>
          <a:bodyPr wrap="square" rtlCol="0">
            <a:spAutoFit/>
          </a:bodyPr>
          <a:lstStyle/>
          <a:p>
            <a:r>
              <a:rPr lang="en-GB" sz="900" b="1" err="1">
                <a:solidFill>
                  <a:srgbClr val="BB151C"/>
                </a:solidFill>
                <a:latin typeface="Arial" panose="020B0604020202020204" pitchFamily="34" charset="0"/>
                <a:cs typeface="Arial" panose="020B0604020202020204" pitchFamily="34" charset="0"/>
              </a:rPr>
              <a:t>Boishakhi</a:t>
            </a:r>
            <a:r>
              <a:rPr lang="en-GB" sz="900" b="1">
                <a:solidFill>
                  <a:srgbClr val="BB151C"/>
                </a:solidFill>
                <a:latin typeface="Arial" panose="020B0604020202020204" pitchFamily="34" charset="0"/>
                <a:cs typeface="Arial" panose="020B0604020202020204" pitchFamily="34" charset="0"/>
              </a:rPr>
              <a:t> mela </a:t>
            </a:r>
          </a:p>
        </p:txBody>
      </p:sp>
      <p:sp>
        <p:nvSpPr>
          <p:cNvPr id="35" name="TextBox 34">
            <a:extLst>
              <a:ext uri="{FF2B5EF4-FFF2-40B4-BE49-F238E27FC236}">
                <a16:creationId xmlns:a16="http://schemas.microsoft.com/office/drawing/2014/main" id="{3991BF59-8ED1-4B30-9EEA-BF1CA13E1129}"/>
              </a:ext>
            </a:extLst>
          </p:cNvPr>
          <p:cNvSpPr txBox="1"/>
          <p:nvPr/>
        </p:nvSpPr>
        <p:spPr>
          <a:xfrm>
            <a:off x="3982760" y="6234413"/>
            <a:ext cx="1209675" cy="230832"/>
          </a:xfrm>
          <a:prstGeom prst="rect">
            <a:avLst/>
          </a:prstGeom>
          <a:noFill/>
        </p:spPr>
        <p:txBody>
          <a:bodyPr wrap="square" rtlCol="0">
            <a:spAutoFit/>
          </a:bodyPr>
          <a:lstStyle/>
          <a:p>
            <a:r>
              <a:rPr lang="en-GB" sz="900" b="1">
                <a:solidFill>
                  <a:srgbClr val="BB151C"/>
                </a:solidFill>
                <a:latin typeface="Arial" panose="020B0604020202020204" pitchFamily="34" charset="0"/>
                <a:cs typeface="Arial" panose="020B0604020202020204" pitchFamily="34" charset="0"/>
              </a:rPr>
              <a:t>Independence Day</a:t>
            </a:r>
          </a:p>
        </p:txBody>
      </p:sp>
      <p:sp>
        <p:nvSpPr>
          <p:cNvPr id="36" name="TextBox 35">
            <a:extLst>
              <a:ext uri="{FF2B5EF4-FFF2-40B4-BE49-F238E27FC236}">
                <a16:creationId xmlns:a16="http://schemas.microsoft.com/office/drawing/2014/main" id="{CB8E6283-5344-49BB-871F-F69E8D1D5435}"/>
              </a:ext>
            </a:extLst>
          </p:cNvPr>
          <p:cNvSpPr txBox="1"/>
          <p:nvPr/>
        </p:nvSpPr>
        <p:spPr>
          <a:xfrm>
            <a:off x="4823222" y="6160819"/>
            <a:ext cx="1495115" cy="369332"/>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Independence day</a:t>
            </a:r>
          </a:p>
          <a:p>
            <a:pPr algn="r"/>
            <a:r>
              <a:rPr lang="en-GB" sz="900">
                <a:latin typeface="Arial" panose="020B0604020202020204" pitchFamily="34" charset="0"/>
                <a:cs typeface="Arial" panose="020B0604020202020204" pitchFamily="34" charset="0"/>
              </a:rPr>
              <a:t>March 26</a:t>
            </a:r>
            <a:r>
              <a:rPr lang="en-GB" sz="900" baseline="30000">
                <a:latin typeface="Arial" panose="020B0604020202020204" pitchFamily="34" charset="0"/>
                <a:cs typeface="Arial" panose="020B0604020202020204" pitchFamily="34" charset="0"/>
              </a:rPr>
              <a:t>th</a:t>
            </a:r>
            <a:r>
              <a:rPr lang="en-GB" sz="900">
                <a:latin typeface="Arial" panose="020B0604020202020204" pitchFamily="34" charset="0"/>
                <a:cs typeface="Arial" panose="020B0604020202020204" pitchFamily="34" charset="0"/>
              </a:rPr>
              <a:t> </a:t>
            </a:r>
          </a:p>
        </p:txBody>
      </p:sp>
      <p:sp>
        <p:nvSpPr>
          <p:cNvPr id="63" name="TextBox 62">
            <a:extLst>
              <a:ext uri="{FF2B5EF4-FFF2-40B4-BE49-F238E27FC236}">
                <a16:creationId xmlns:a16="http://schemas.microsoft.com/office/drawing/2014/main" id="{401FE265-1A24-4693-A601-7A052C2C6BFC}"/>
              </a:ext>
            </a:extLst>
          </p:cNvPr>
          <p:cNvSpPr txBox="1"/>
          <p:nvPr/>
        </p:nvSpPr>
        <p:spPr>
          <a:xfrm>
            <a:off x="6740727" y="6186413"/>
            <a:ext cx="4305300" cy="369332"/>
          </a:xfrm>
          <a:prstGeom prst="rect">
            <a:avLst/>
          </a:prstGeom>
          <a:noFill/>
        </p:spPr>
        <p:txBody>
          <a:bodyPr wrap="square" rtlCol="0">
            <a:spAutoFit/>
          </a:bodyPr>
          <a:lstStyle/>
          <a:p>
            <a:r>
              <a:rPr lang="en-GB" sz="900"/>
              <a:t>Please note that the most recent ethnicity data available at ward level is from the 2011 census, so any conclusions from using this data should be made with caution.</a:t>
            </a:r>
          </a:p>
        </p:txBody>
      </p:sp>
      <p:sp>
        <p:nvSpPr>
          <p:cNvPr id="14" name="TextBox 13">
            <a:extLst>
              <a:ext uri="{FF2B5EF4-FFF2-40B4-BE49-F238E27FC236}">
                <a16:creationId xmlns:a16="http://schemas.microsoft.com/office/drawing/2014/main" id="{703DF84F-DF1F-41F8-A97A-BF071BCCB4F1}"/>
              </a:ext>
            </a:extLst>
          </p:cNvPr>
          <p:cNvSpPr txBox="1"/>
          <p:nvPr/>
        </p:nvSpPr>
        <p:spPr>
          <a:xfrm>
            <a:off x="565297" y="1230959"/>
            <a:ext cx="1203785" cy="400110"/>
          </a:xfrm>
          <a:prstGeom prst="rect">
            <a:avLst/>
          </a:prstGeom>
          <a:noFill/>
        </p:spPr>
        <p:txBody>
          <a:bodyPr wrap="square" rtlCol="0">
            <a:spAutoFit/>
          </a:bodyPr>
          <a:lstStyle/>
          <a:p>
            <a:pPr algn="ctr"/>
            <a:r>
              <a:rPr lang="en-GB" sz="2000" b="1">
                <a:solidFill>
                  <a:srgbClr val="BB151C"/>
                </a:solidFill>
                <a:latin typeface="Arial" panose="020B0604020202020204" pitchFamily="34" charset="0"/>
                <a:cs typeface="Arial" panose="020B0604020202020204" pitchFamily="34" charset="0"/>
              </a:rPr>
              <a:t>451,529</a:t>
            </a:r>
          </a:p>
        </p:txBody>
      </p:sp>
      <p:sp>
        <p:nvSpPr>
          <p:cNvPr id="22" name="TextBox 21">
            <a:extLst>
              <a:ext uri="{FF2B5EF4-FFF2-40B4-BE49-F238E27FC236}">
                <a16:creationId xmlns:a16="http://schemas.microsoft.com/office/drawing/2014/main" id="{FFB02093-3C34-4957-912A-B8A14BD423CD}"/>
              </a:ext>
            </a:extLst>
          </p:cNvPr>
          <p:cNvSpPr txBox="1"/>
          <p:nvPr/>
        </p:nvSpPr>
        <p:spPr>
          <a:xfrm>
            <a:off x="2422849" y="1123080"/>
            <a:ext cx="1176401" cy="400110"/>
          </a:xfrm>
          <a:prstGeom prst="rect">
            <a:avLst/>
          </a:prstGeom>
          <a:noFill/>
        </p:spPr>
        <p:txBody>
          <a:bodyPr wrap="square" rtlCol="0">
            <a:spAutoFit/>
          </a:bodyPr>
          <a:lstStyle/>
          <a:p>
            <a:pPr algn="ctr"/>
            <a:r>
              <a:rPr lang="en-GB" sz="2000" b="1">
                <a:solidFill>
                  <a:srgbClr val="C00000"/>
                </a:solidFill>
                <a:latin typeface="Arial" panose="020B0604020202020204" pitchFamily="34" charset="0"/>
                <a:cs typeface="Arial" panose="020B0604020202020204" pitchFamily="34" charset="0"/>
              </a:rPr>
              <a:t>38,300</a:t>
            </a:r>
          </a:p>
        </p:txBody>
      </p:sp>
      <p:sp>
        <p:nvSpPr>
          <p:cNvPr id="23" name="TextBox 22">
            <a:extLst>
              <a:ext uri="{FF2B5EF4-FFF2-40B4-BE49-F238E27FC236}">
                <a16:creationId xmlns:a16="http://schemas.microsoft.com/office/drawing/2014/main" id="{5D01A393-74A2-4DE9-8A38-5D1793611A8A}"/>
              </a:ext>
            </a:extLst>
          </p:cNvPr>
          <p:cNvSpPr txBox="1"/>
          <p:nvPr/>
        </p:nvSpPr>
        <p:spPr>
          <a:xfrm>
            <a:off x="685272" y="2663719"/>
            <a:ext cx="952500" cy="369332"/>
          </a:xfrm>
          <a:prstGeom prst="rect">
            <a:avLst/>
          </a:prstGeom>
          <a:noFill/>
        </p:spPr>
        <p:txBody>
          <a:bodyPr wrap="square" rtlCol="0">
            <a:spAutoFit/>
          </a:bodyPr>
          <a:lstStyle/>
          <a:p>
            <a:pPr algn="ctr"/>
            <a:r>
              <a:rPr lang="en-GB" b="1">
                <a:solidFill>
                  <a:srgbClr val="BB151C"/>
                </a:solidFill>
                <a:latin typeface="Arial" panose="020B0604020202020204" pitchFamily="34" charset="0"/>
                <a:cs typeface="Arial" panose="020B0604020202020204" pitchFamily="34" charset="0"/>
              </a:rPr>
              <a:t>57%</a:t>
            </a:r>
          </a:p>
        </p:txBody>
      </p:sp>
      <p:sp>
        <p:nvSpPr>
          <p:cNvPr id="26" name="TextBox 25">
            <a:extLst>
              <a:ext uri="{FF2B5EF4-FFF2-40B4-BE49-F238E27FC236}">
                <a16:creationId xmlns:a16="http://schemas.microsoft.com/office/drawing/2014/main" id="{0BA1BA94-804F-4865-86E7-3E372CD91E67}"/>
              </a:ext>
            </a:extLst>
          </p:cNvPr>
          <p:cNvSpPr txBox="1"/>
          <p:nvPr/>
        </p:nvSpPr>
        <p:spPr>
          <a:xfrm>
            <a:off x="2054519" y="3047401"/>
            <a:ext cx="1113357" cy="461665"/>
          </a:xfrm>
          <a:prstGeom prst="rect">
            <a:avLst/>
          </a:prstGeom>
          <a:noFill/>
        </p:spPr>
        <p:txBody>
          <a:bodyPr wrap="square" rtlCol="0">
            <a:spAutoFit/>
          </a:bodyPr>
          <a:lstStyle/>
          <a:p>
            <a:pPr algn="ctr"/>
            <a:r>
              <a:rPr lang="en-GB" sz="2400" b="1">
                <a:solidFill>
                  <a:srgbClr val="BB151C"/>
                </a:solidFill>
                <a:latin typeface="Arial" panose="020B0604020202020204" pitchFamily="34" charset="0"/>
                <a:cs typeface="Arial" panose="020B0604020202020204" pitchFamily="34" charset="0"/>
              </a:rPr>
              <a:t>76%</a:t>
            </a:r>
          </a:p>
        </p:txBody>
      </p:sp>
      <p:pic>
        <p:nvPicPr>
          <p:cNvPr id="43" name="Graphic 42" descr="Man">
            <a:extLst>
              <a:ext uri="{FF2B5EF4-FFF2-40B4-BE49-F238E27FC236}">
                <a16:creationId xmlns:a16="http://schemas.microsoft.com/office/drawing/2014/main" id="{201C6967-6AAD-410F-86B5-2AC8FC9F4B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14809" y="4504206"/>
            <a:ext cx="432000" cy="432000"/>
          </a:xfrm>
          <a:prstGeom prst="rect">
            <a:avLst/>
          </a:prstGeom>
        </p:spPr>
      </p:pic>
      <p:pic>
        <p:nvPicPr>
          <p:cNvPr id="60" name="Graphic 59" descr="Woman">
            <a:extLst>
              <a:ext uri="{FF2B5EF4-FFF2-40B4-BE49-F238E27FC236}">
                <a16:creationId xmlns:a16="http://schemas.microsoft.com/office/drawing/2014/main" id="{01E9BCE6-B753-4F3F-9A09-1763FF54D27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024" y="4532240"/>
            <a:ext cx="432000" cy="432000"/>
          </a:xfrm>
          <a:prstGeom prst="rect">
            <a:avLst/>
          </a:prstGeom>
        </p:spPr>
      </p:pic>
      <p:sp>
        <p:nvSpPr>
          <p:cNvPr id="77" name="Oval 76">
            <a:extLst>
              <a:ext uri="{FF2B5EF4-FFF2-40B4-BE49-F238E27FC236}">
                <a16:creationId xmlns:a16="http://schemas.microsoft.com/office/drawing/2014/main" id="{41B4FE09-20EE-41E7-B8E4-D752E9E710E2}"/>
              </a:ext>
            </a:extLst>
          </p:cNvPr>
          <p:cNvSpPr/>
          <p:nvPr/>
        </p:nvSpPr>
        <p:spPr>
          <a:xfrm>
            <a:off x="4067545" y="4151142"/>
            <a:ext cx="594861"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latin typeface="Arial" panose="020B0604020202020204" pitchFamily="34" charset="0"/>
                <a:cs typeface="Arial" panose="020B0604020202020204" pitchFamily="34" charset="0"/>
              </a:rPr>
              <a:t>90%</a:t>
            </a:r>
          </a:p>
        </p:txBody>
      </p:sp>
      <p:sp>
        <p:nvSpPr>
          <p:cNvPr id="87" name="Oval 86">
            <a:extLst>
              <a:ext uri="{FF2B5EF4-FFF2-40B4-BE49-F238E27FC236}">
                <a16:creationId xmlns:a16="http://schemas.microsoft.com/office/drawing/2014/main" id="{109B287F-5FD7-4864-A2C0-4BEFEE70EA4B}"/>
              </a:ext>
            </a:extLst>
          </p:cNvPr>
          <p:cNvSpPr/>
          <p:nvPr/>
        </p:nvSpPr>
        <p:spPr>
          <a:xfrm>
            <a:off x="4067545" y="4572926"/>
            <a:ext cx="594861"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latin typeface="Arial" panose="020B0604020202020204" pitchFamily="34" charset="0"/>
                <a:cs typeface="Arial" panose="020B0604020202020204" pitchFamily="34" charset="0"/>
              </a:rPr>
              <a:t>1.5% </a:t>
            </a:r>
            <a:endParaRPr lang="en-GB" sz="900">
              <a:latin typeface="Arial" panose="020B0604020202020204" pitchFamily="34" charset="0"/>
              <a:cs typeface="Arial" panose="020B0604020202020204" pitchFamily="34" charset="0"/>
            </a:endParaRPr>
          </a:p>
        </p:txBody>
      </p:sp>
      <p:sp>
        <p:nvSpPr>
          <p:cNvPr id="88" name="Oval 87">
            <a:extLst>
              <a:ext uri="{FF2B5EF4-FFF2-40B4-BE49-F238E27FC236}">
                <a16:creationId xmlns:a16="http://schemas.microsoft.com/office/drawing/2014/main" id="{9B626DB6-90D5-44DF-98CA-667ED63B7CC4}"/>
              </a:ext>
            </a:extLst>
          </p:cNvPr>
          <p:cNvSpPr/>
          <p:nvPr/>
        </p:nvSpPr>
        <p:spPr>
          <a:xfrm>
            <a:off x="4067545" y="4991509"/>
            <a:ext cx="594861"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a:latin typeface="Arial" panose="020B0604020202020204" pitchFamily="34" charset="0"/>
                <a:cs typeface="Arial" panose="020B0604020202020204" pitchFamily="34" charset="0"/>
              </a:rPr>
              <a:t>1.3% </a:t>
            </a:r>
            <a:endParaRPr lang="en-GB" sz="900">
              <a:latin typeface="Arial" panose="020B0604020202020204" pitchFamily="34" charset="0"/>
              <a:cs typeface="Arial" panose="020B0604020202020204" pitchFamily="34" charset="0"/>
            </a:endParaRPr>
          </a:p>
        </p:txBody>
      </p:sp>
      <p:pic>
        <p:nvPicPr>
          <p:cNvPr id="65" name="Graphic 64" descr="Earth Globe   Asia">
            <a:extLst>
              <a:ext uri="{FF2B5EF4-FFF2-40B4-BE49-F238E27FC236}">
                <a16:creationId xmlns:a16="http://schemas.microsoft.com/office/drawing/2014/main" id="{3ED66591-64F7-438D-B336-52D1AF517EE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2842" y="6261984"/>
            <a:ext cx="432000" cy="432000"/>
          </a:xfrm>
          <a:prstGeom prst="rect">
            <a:avLst/>
          </a:prstGeom>
        </p:spPr>
      </p:pic>
      <p:pic>
        <p:nvPicPr>
          <p:cNvPr id="89" name="Graphic 88" descr="Airplane">
            <a:extLst>
              <a:ext uri="{FF2B5EF4-FFF2-40B4-BE49-F238E27FC236}">
                <a16:creationId xmlns:a16="http://schemas.microsoft.com/office/drawing/2014/main" id="{9B0C7EAF-72E9-4E59-95D5-F7AE68FCB8D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989556" y="1130510"/>
            <a:ext cx="432000" cy="432000"/>
          </a:xfrm>
          <a:prstGeom prst="rect">
            <a:avLst/>
          </a:prstGeom>
        </p:spPr>
      </p:pic>
      <p:pic>
        <p:nvPicPr>
          <p:cNvPr id="92" name="Graphic 91" descr="Users">
            <a:extLst>
              <a:ext uri="{FF2B5EF4-FFF2-40B4-BE49-F238E27FC236}">
                <a16:creationId xmlns:a16="http://schemas.microsoft.com/office/drawing/2014/main" id="{605F0B57-0A3A-4C6E-B039-43BB66F18B5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823845" y="1120864"/>
            <a:ext cx="448375" cy="448375"/>
          </a:xfrm>
          <a:prstGeom prst="rect">
            <a:avLst/>
          </a:prstGeom>
        </p:spPr>
      </p:pic>
      <p:sp>
        <p:nvSpPr>
          <p:cNvPr id="61" name="TextBox 60">
            <a:extLst>
              <a:ext uri="{FF2B5EF4-FFF2-40B4-BE49-F238E27FC236}">
                <a16:creationId xmlns:a16="http://schemas.microsoft.com/office/drawing/2014/main" id="{6C2DEE3A-5A0B-492B-975F-42E2AD0CC988}"/>
              </a:ext>
            </a:extLst>
          </p:cNvPr>
          <p:cNvSpPr txBox="1"/>
          <p:nvPr/>
        </p:nvSpPr>
        <p:spPr>
          <a:xfrm>
            <a:off x="4340645" y="5468618"/>
            <a:ext cx="1632837" cy="400110"/>
          </a:xfrm>
          <a:prstGeom prst="rect">
            <a:avLst/>
          </a:prstGeom>
          <a:noFill/>
        </p:spPr>
        <p:txBody>
          <a:bodyPr wrap="square" rtlCol="0">
            <a:spAutoFit/>
          </a:bodyPr>
          <a:lstStyle/>
          <a:p>
            <a:r>
              <a:rPr lang="en-GB" sz="2000" b="1">
                <a:solidFill>
                  <a:srgbClr val="BB151C"/>
                </a:solidFill>
              </a:rPr>
              <a:t>Celebrations</a:t>
            </a:r>
            <a:endParaRPr lang="en-GB" sz="2400" b="1">
              <a:solidFill>
                <a:srgbClr val="BB151C"/>
              </a:solidFill>
            </a:endParaRPr>
          </a:p>
        </p:txBody>
      </p:sp>
      <p:sp>
        <p:nvSpPr>
          <p:cNvPr id="62" name="TextBox 61">
            <a:extLst>
              <a:ext uri="{FF2B5EF4-FFF2-40B4-BE49-F238E27FC236}">
                <a16:creationId xmlns:a16="http://schemas.microsoft.com/office/drawing/2014/main" id="{08D0D75A-2733-4CBB-AEEA-DCF284DFE787}"/>
              </a:ext>
            </a:extLst>
          </p:cNvPr>
          <p:cNvSpPr txBox="1"/>
          <p:nvPr/>
        </p:nvSpPr>
        <p:spPr>
          <a:xfrm>
            <a:off x="4751353" y="5842923"/>
            <a:ext cx="1559700" cy="369332"/>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Bangladeshi New Year</a:t>
            </a:r>
          </a:p>
          <a:p>
            <a:pPr algn="r"/>
            <a:r>
              <a:rPr lang="en-GB" sz="900">
                <a:latin typeface="Arial" panose="020B0604020202020204" pitchFamily="34" charset="0"/>
                <a:cs typeface="Arial" panose="020B0604020202020204" pitchFamily="34" charset="0"/>
              </a:rPr>
              <a:t>2</a:t>
            </a:r>
            <a:r>
              <a:rPr lang="en-GB" sz="900" baseline="30000">
                <a:latin typeface="Arial" panose="020B0604020202020204" pitchFamily="34" charset="0"/>
                <a:cs typeface="Arial" panose="020B0604020202020204" pitchFamily="34" charset="0"/>
              </a:rPr>
              <a:t>nd</a:t>
            </a:r>
            <a:r>
              <a:rPr lang="en-GB" sz="900">
                <a:latin typeface="Arial" panose="020B0604020202020204" pitchFamily="34" charset="0"/>
                <a:cs typeface="Arial" panose="020B0604020202020204" pitchFamily="34" charset="0"/>
              </a:rPr>
              <a:t> weekend of May</a:t>
            </a:r>
            <a:endParaRPr lang="en-GB" sz="900"/>
          </a:p>
        </p:txBody>
      </p:sp>
      <p:pic>
        <p:nvPicPr>
          <p:cNvPr id="7" name="Graphic 6" descr="Balloons">
            <a:extLst>
              <a:ext uri="{FF2B5EF4-FFF2-40B4-BE49-F238E27FC236}">
                <a16:creationId xmlns:a16="http://schemas.microsoft.com/office/drawing/2014/main" id="{F5E49512-BE28-4545-8E43-C3E9D909C78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955785" y="5505202"/>
            <a:ext cx="432000" cy="432000"/>
          </a:xfrm>
          <a:prstGeom prst="rect">
            <a:avLst/>
          </a:prstGeom>
        </p:spPr>
      </p:pic>
      <p:pic>
        <p:nvPicPr>
          <p:cNvPr id="8" name="Graphic 7" descr="Volume">
            <a:extLst>
              <a:ext uri="{FF2B5EF4-FFF2-40B4-BE49-F238E27FC236}">
                <a16:creationId xmlns:a16="http://schemas.microsoft.com/office/drawing/2014/main" id="{7FDFC8E2-8100-46CE-9D55-0D279FC7476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flipH="1">
            <a:off x="5891008" y="3314001"/>
            <a:ext cx="427969" cy="432000"/>
          </a:xfrm>
          <a:prstGeom prst="rect">
            <a:avLst/>
          </a:prstGeom>
        </p:spPr>
      </p:pic>
      <p:pic>
        <p:nvPicPr>
          <p:cNvPr id="27" name="Picture 26" descr="Bangladeshi ethnic population 2011 census by ward " title="Map">
            <a:extLst>
              <a:ext uri="{FF2B5EF4-FFF2-40B4-BE49-F238E27FC236}">
                <a16:creationId xmlns:a16="http://schemas.microsoft.com/office/drawing/2014/main" id="{B751F7F0-9FBD-4AFB-A520-0A89D6EF60A0}"/>
              </a:ext>
              <a:ext uri="{C183D7F6-B498-43B3-948B-1728B52AA6E4}">
                <adec:decorative xmlns:adec="http://schemas.microsoft.com/office/drawing/2017/decorative" val="0"/>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740727" y="1106756"/>
            <a:ext cx="4766001" cy="5075148"/>
          </a:xfrm>
          <a:prstGeom prst="rect">
            <a:avLst/>
          </a:prstGeom>
        </p:spPr>
      </p:pic>
      <p:sp>
        <p:nvSpPr>
          <p:cNvPr id="6" name="Title 5">
            <a:extLst>
              <a:ext uri="{FF2B5EF4-FFF2-40B4-BE49-F238E27FC236}">
                <a16:creationId xmlns:a16="http://schemas.microsoft.com/office/drawing/2014/main" id="{32750C3F-AFBD-48FC-A44C-814C9BB73CA0}"/>
              </a:ext>
            </a:extLst>
          </p:cNvPr>
          <p:cNvSpPr>
            <a:spLocks noGrp="1"/>
          </p:cNvSpPr>
          <p:nvPr>
            <p:ph type="title" idx="4294967295"/>
          </p:nvPr>
        </p:nvSpPr>
        <p:spPr>
          <a:xfrm>
            <a:off x="838200" y="-1325563"/>
            <a:ext cx="10515600" cy="1325563"/>
          </a:xfrm>
        </p:spPr>
        <p:txBody>
          <a:bodyPr/>
          <a:lstStyle/>
          <a:p>
            <a:r>
              <a:rPr lang="en-GB"/>
              <a:t>Slide 1</a:t>
            </a:r>
          </a:p>
        </p:txBody>
      </p:sp>
    </p:spTree>
    <p:extLst>
      <p:ext uri="{BB962C8B-B14F-4D97-AF65-F5344CB8AC3E}">
        <p14:creationId xmlns:p14="http://schemas.microsoft.com/office/powerpoint/2010/main" val="78135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utoShape 26" descr="Number of Bangladeshi children in B'ham" title="Text box">
            <a:extLst>
              <a:ext uri="{FF2B5EF4-FFF2-40B4-BE49-F238E27FC236}">
                <a16:creationId xmlns:a16="http://schemas.microsoft.com/office/drawing/2014/main" id="{6189B650-8AA4-4E26-87EE-B99FB214D0C2}"/>
              </a:ext>
              <a:ext uri="{C183D7F6-B498-43B3-948B-1728B52AA6E4}">
                <adec:decorative xmlns:adec="http://schemas.microsoft.com/office/drawing/2017/decorative" val="0"/>
              </a:ext>
            </a:extLst>
          </p:cNvPr>
          <p:cNvSpPr/>
          <p:nvPr/>
        </p:nvSpPr>
        <p:spPr>
          <a:xfrm>
            <a:off x="9235765" y="1136944"/>
            <a:ext cx="2749540" cy="753291"/>
          </a:xfrm>
          <a:prstGeom prst="rect">
            <a:avLst/>
          </a:prstGeom>
          <a:solidFill>
            <a:srgbClr val="EBEBEB"/>
          </a:solidFill>
        </p:spPr>
      </p:sp>
      <p:sp>
        <p:nvSpPr>
          <p:cNvPr id="203" name="AutoShape 26" descr="MMR vaccination rates " title="Text box">
            <a:extLst>
              <a:ext uri="{FF2B5EF4-FFF2-40B4-BE49-F238E27FC236}">
                <a16:creationId xmlns:a16="http://schemas.microsoft.com/office/drawing/2014/main" id="{A8A80A5F-ADEB-41E0-B6F8-08B050B4F13B}"/>
              </a:ext>
              <a:ext uri="{C183D7F6-B498-43B3-948B-1728B52AA6E4}">
                <adec:decorative xmlns:adec="http://schemas.microsoft.com/office/drawing/2017/decorative" val="0"/>
              </a:ext>
            </a:extLst>
          </p:cNvPr>
          <p:cNvSpPr/>
          <p:nvPr/>
        </p:nvSpPr>
        <p:spPr>
          <a:xfrm>
            <a:off x="9251162" y="5145093"/>
            <a:ext cx="2734143" cy="1598042"/>
          </a:xfrm>
          <a:prstGeom prst="rect">
            <a:avLst/>
          </a:prstGeom>
          <a:solidFill>
            <a:srgbClr val="EBEBEB"/>
          </a:solidFill>
        </p:spPr>
        <p:txBody>
          <a:bodyPr/>
          <a:lstStyle/>
          <a:p>
            <a:endParaRPr lang="en-GB"/>
          </a:p>
        </p:txBody>
      </p:sp>
      <p:sp>
        <p:nvSpPr>
          <p:cNvPr id="202" name="AutoShape 26" descr="Obesity rates of Bangladeshi children" title="Text box">
            <a:extLst>
              <a:ext uri="{FF2B5EF4-FFF2-40B4-BE49-F238E27FC236}">
                <a16:creationId xmlns:a16="http://schemas.microsoft.com/office/drawing/2014/main" id="{82B55F31-4179-45D3-9F1F-695CEE3268FE}"/>
              </a:ext>
              <a:ext uri="{C183D7F6-B498-43B3-948B-1728B52AA6E4}">
                <adec:decorative xmlns:adec="http://schemas.microsoft.com/office/drawing/2017/decorative" val="0"/>
              </a:ext>
            </a:extLst>
          </p:cNvPr>
          <p:cNvSpPr/>
          <p:nvPr/>
        </p:nvSpPr>
        <p:spPr>
          <a:xfrm>
            <a:off x="9246191" y="3491233"/>
            <a:ext cx="2739114" cy="1594215"/>
          </a:xfrm>
          <a:prstGeom prst="rect">
            <a:avLst/>
          </a:prstGeom>
          <a:solidFill>
            <a:srgbClr val="EBEBEB"/>
          </a:solidFill>
        </p:spPr>
      </p:sp>
      <p:sp>
        <p:nvSpPr>
          <p:cNvPr id="163" name="AutoShape 26" descr="Diet of Bangladeshis " title="Text box">
            <a:extLst>
              <a:ext uri="{FF2B5EF4-FFF2-40B4-BE49-F238E27FC236}">
                <a16:creationId xmlns:a16="http://schemas.microsoft.com/office/drawing/2014/main" id="{BD35AC3A-5224-4CE6-8E7F-9A4F2D358E1A}"/>
              </a:ext>
              <a:ext uri="{C183D7F6-B498-43B3-948B-1728B52AA6E4}">
                <adec:decorative xmlns:adec="http://schemas.microsoft.com/office/drawing/2017/decorative" val="0"/>
              </a:ext>
            </a:extLst>
          </p:cNvPr>
          <p:cNvSpPr/>
          <p:nvPr/>
        </p:nvSpPr>
        <p:spPr>
          <a:xfrm>
            <a:off x="3269187" y="4649683"/>
            <a:ext cx="2851212" cy="2086641"/>
          </a:xfrm>
          <a:prstGeom prst="rect">
            <a:avLst/>
          </a:prstGeom>
          <a:solidFill>
            <a:srgbClr val="EBEBEB"/>
          </a:solidFill>
        </p:spPr>
      </p:sp>
      <p:sp>
        <p:nvSpPr>
          <p:cNvPr id="157" name="AutoShape 26" descr="Five-a-day rates of Bangladeshi males " title="Text box">
            <a:extLst>
              <a:ext uri="{FF2B5EF4-FFF2-40B4-BE49-F238E27FC236}">
                <a16:creationId xmlns:a16="http://schemas.microsoft.com/office/drawing/2014/main" id="{B7DA2C01-6578-45C6-A34C-58C93E2E8B30}"/>
              </a:ext>
              <a:ext uri="{C183D7F6-B498-43B3-948B-1728B52AA6E4}">
                <adec:decorative xmlns:adec="http://schemas.microsoft.com/office/drawing/2017/decorative" val="0"/>
              </a:ext>
            </a:extLst>
          </p:cNvPr>
          <p:cNvSpPr/>
          <p:nvPr/>
        </p:nvSpPr>
        <p:spPr>
          <a:xfrm>
            <a:off x="3277372" y="3718885"/>
            <a:ext cx="2818189" cy="815958"/>
          </a:xfrm>
          <a:prstGeom prst="rect">
            <a:avLst/>
          </a:prstGeom>
          <a:solidFill>
            <a:srgbClr val="EBEBEB"/>
          </a:solidFill>
        </p:spPr>
      </p:sp>
      <p:sp>
        <p:nvSpPr>
          <p:cNvPr id="152" name="AutoShape 26" descr="Obesity prevalence ranges of Bangladeshis versus general population" title="Text box">
            <a:extLst>
              <a:ext uri="{FF2B5EF4-FFF2-40B4-BE49-F238E27FC236}">
                <a16:creationId xmlns:a16="http://schemas.microsoft.com/office/drawing/2014/main" id="{CCFB24E9-E4A5-4191-B2AD-F2068561EA2A}"/>
              </a:ext>
              <a:ext uri="{C183D7F6-B498-43B3-948B-1728B52AA6E4}">
                <adec:decorative xmlns:adec="http://schemas.microsoft.com/office/drawing/2017/decorative" val="0"/>
              </a:ext>
            </a:extLst>
          </p:cNvPr>
          <p:cNvSpPr/>
          <p:nvPr/>
        </p:nvSpPr>
        <p:spPr>
          <a:xfrm>
            <a:off x="3275307" y="2291491"/>
            <a:ext cx="2849906" cy="1312553"/>
          </a:xfrm>
          <a:prstGeom prst="rect">
            <a:avLst/>
          </a:prstGeom>
          <a:solidFill>
            <a:srgbClr val="EBEBEB"/>
          </a:solidFill>
        </p:spPr>
      </p:sp>
      <p:sp>
        <p:nvSpPr>
          <p:cNvPr id="147" name="AutoShape 26" descr="Cooking preferences of Bangladeshi men" title="Text box">
            <a:extLst>
              <a:ext uri="{FF2B5EF4-FFF2-40B4-BE49-F238E27FC236}">
                <a16:creationId xmlns:a16="http://schemas.microsoft.com/office/drawing/2014/main" id="{01A2D147-1419-4771-A2A0-2CCB2CAC5197}"/>
              </a:ext>
              <a:ext uri="{C183D7F6-B498-43B3-948B-1728B52AA6E4}">
                <adec:decorative xmlns:adec="http://schemas.microsoft.com/office/drawing/2017/decorative" val="0"/>
              </a:ext>
            </a:extLst>
          </p:cNvPr>
          <p:cNvSpPr/>
          <p:nvPr/>
        </p:nvSpPr>
        <p:spPr>
          <a:xfrm>
            <a:off x="3267102" y="1159739"/>
            <a:ext cx="2869245" cy="1050382"/>
          </a:xfrm>
          <a:prstGeom prst="rect">
            <a:avLst/>
          </a:prstGeom>
          <a:solidFill>
            <a:srgbClr val="EBEBEB"/>
          </a:solidFill>
        </p:spPr>
      </p:sp>
      <p:sp>
        <p:nvSpPr>
          <p:cNvPr id="140" name="AutoShape 18" descr="Psychological distress of Bangladeshis" title="Text box">
            <a:extLst>
              <a:ext uri="{FF2B5EF4-FFF2-40B4-BE49-F238E27FC236}">
                <a16:creationId xmlns:a16="http://schemas.microsoft.com/office/drawing/2014/main" id="{4A7E8883-6D20-40A9-A4C6-AA0EF751B15F}"/>
              </a:ext>
              <a:ext uri="{C183D7F6-B498-43B3-948B-1728B52AA6E4}">
                <adec:decorative xmlns:adec="http://schemas.microsoft.com/office/drawing/2017/decorative" val="0"/>
              </a:ext>
            </a:extLst>
          </p:cNvPr>
          <p:cNvSpPr/>
          <p:nvPr/>
        </p:nvSpPr>
        <p:spPr>
          <a:xfrm>
            <a:off x="1673945" y="1138661"/>
            <a:ext cx="1458982" cy="1570045"/>
          </a:xfrm>
          <a:prstGeom prst="rect">
            <a:avLst/>
          </a:prstGeom>
          <a:solidFill>
            <a:srgbClr val="DCDCDC"/>
          </a:solidFill>
        </p:spPr>
        <p:txBody>
          <a:bodyPr/>
          <a:lstStyle/>
          <a:p>
            <a:endParaRPr lang="en-GB"/>
          </a:p>
        </p:txBody>
      </p:sp>
      <p:sp>
        <p:nvSpPr>
          <p:cNvPr id="138" name="AutoShape 18" descr="Mental health illness in Bangladeshis" title="Text box">
            <a:extLst>
              <a:ext uri="{FF2B5EF4-FFF2-40B4-BE49-F238E27FC236}">
                <a16:creationId xmlns:a16="http://schemas.microsoft.com/office/drawing/2014/main" id="{E898FA4E-3EB8-4908-9A59-6F79CB90CD83}"/>
              </a:ext>
              <a:ext uri="{C183D7F6-B498-43B3-948B-1728B52AA6E4}">
                <adec:decorative xmlns:adec="http://schemas.microsoft.com/office/drawing/2017/decorative" val="0"/>
              </a:ext>
            </a:extLst>
          </p:cNvPr>
          <p:cNvSpPr/>
          <p:nvPr/>
        </p:nvSpPr>
        <p:spPr>
          <a:xfrm>
            <a:off x="282664" y="1138661"/>
            <a:ext cx="1255781" cy="1560436"/>
          </a:xfrm>
          <a:prstGeom prst="rect">
            <a:avLst/>
          </a:prstGeom>
          <a:solidFill>
            <a:srgbClr val="DCDCDC"/>
          </a:solidFill>
        </p:spPr>
      </p:sp>
      <p:sp>
        <p:nvSpPr>
          <p:cNvPr id="244" name="AutoShape 18" descr="Activity in children of Bangladeshis " title="Text box">
            <a:extLst>
              <a:ext uri="{FF2B5EF4-FFF2-40B4-BE49-F238E27FC236}">
                <a16:creationId xmlns:a16="http://schemas.microsoft.com/office/drawing/2014/main" id="{263506A4-327C-4802-9714-A9897CE51CA8}"/>
              </a:ext>
              <a:ext uri="{C183D7F6-B498-43B3-948B-1728B52AA6E4}">
                <adec:decorative xmlns:adec="http://schemas.microsoft.com/office/drawing/2017/decorative" val="0"/>
              </a:ext>
            </a:extLst>
          </p:cNvPr>
          <p:cNvSpPr/>
          <p:nvPr/>
        </p:nvSpPr>
        <p:spPr>
          <a:xfrm>
            <a:off x="6215268" y="5737511"/>
            <a:ext cx="2921112" cy="999808"/>
          </a:xfrm>
          <a:prstGeom prst="rect">
            <a:avLst/>
          </a:prstGeom>
          <a:solidFill>
            <a:srgbClr val="DCDCDC"/>
          </a:solidFill>
        </p:spPr>
      </p:sp>
      <p:sp>
        <p:nvSpPr>
          <p:cNvPr id="3" name="TextBox 3"/>
          <p:cNvSpPr txBox="1"/>
          <p:nvPr/>
        </p:nvSpPr>
        <p:spPr>
          <a:xfrm>
            <a:off x="1710612" y="42172"/>
            <a:ext cx="7995047" cy="432491"/>
          </a:xfrm>
          <a:prstGeom prst="rect">
            <a:avLst/>
          </a:prstGeom>
        </p:spPr>
        <p:txBody>
          <a:bodyPr lIns="0" tIns="0" rIns="0" bIns="0" rtlCol="0" anchor="t">
            <a:spAutoFit/>
          </a:bodyPr>
          <a:lstStyle/>
          <a:p>
            <a:pPr algn="ctr">
              <a:lnSpc>
                <a:spcPts val="3698"/>
              </a:lnSpc>
            </a:pPr>
            <a:r>
              <a:rPr lang="en-US" sz="2625" b="1">
                <a:solidFill>
                  <a:srgbClr val="222222"/>
                </a:solidFill>
                <a:latin typeface="Arial" panose="020B0604020202020204" pitchFamily="34" charset="0"/>
                <a:cs typeface="Arial" panose="020B0604020202020204" pitchFamily="34" charset="0"/>
              </a:rPr>
              <a:t>Bangladeshi Community Profile</a:t>
            </a:r>
          </a:p>
        </p:txBody>
      </p:sp>
      <p:sp>
        <p:nvSpPr>
          <p:cNvPr id="17" name="AutoShape 17" descr="Walking rates of Bangladeshis compared to general population" title="Text box">
            <a:extLst>
              <a:ext uri="{C183D7F6-B498-43B3-948B-1728B52AA6E4}">
                <adec:decorative xmlns:adec="http://schemas.microsoft.com/office/drawing/2017/decorative" val="0"/>
              </a:ext>
            </a:extLst>
          </p:cNvPr>
          <p:cNvSpPr/>
          <p:nvPr/>
        </p:nvSpPr>
        <p:spPr>
          <a:xfrm>
            <a:off x="6215268" y="4650773"/>
            <a:ext cx="2898324" cy="999808"/>
          </a:xfrm>
          <a:prstGeom prst="rect">
            <a:avLst/>
          </a:prstGeom>
          <a:solidFill>
            <a:srgbClr val="DCDCDC"/>
          </a:solidFill>
        </p:spPr>
      </p:sp>
      <p:pic>
        <p:nvPicPr>
          <p:cNvPr id="40" name="Picture 40" descr="Birmingham City Council logo" title="Logo">
            <a:extLst>
              <a:ext uri="{C183D7F6-B498-43B3-948B-1728B52AA6E4}">
                <adec:decorative xmlns:adec="http://schemas.microsoft.com/office/drawing/2017/decorative" val="0"/>
              </a:ext>
            </a:extLst>
          </p:cNvPr>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July 2021</a:t>
            </a:r>
          </a:p>
          <a:p>
            <a:pPr algn="r">
              <a:lnSpc>
                <a:spcPts val="1056"/>
              </a:lnSpc>
            </a:pPr>
            <a:r>
              <a:rPr lang="en-US" sz="754">
                <a:solidFill>
                  <a:srgbClr val="222222"/>
                </a:solidFill>
                <a:latin typeface="Arimo"/>
              </a:rPr>
              <a:t>Numbers have been rounded</a:t>
            </a: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Mental Health and Wellness</a:t>
            </a: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Healthy and Affordable Food</a:t>
            </a:r>
          </a:p>
        </p:txBody>
      </p:sp>
      <p:sp>
        <p:nvSpPr>
          <p:cNvPr id="31" name="AutoShape 31"/>
          <p:cNvSpPr/>
          <p:nvPr/>
        </p:nvSpPr>
        <p:spPr>
          <a:xfrm>
            <a:off x="6256380" y="777309"/>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Active at every age &amp; ability</a:t>
            </a:r>
          </a:p>
        </p:txBody>
      </p:sp>
      <p:sp>
        <p:nvSpPr>
          <p:cNvPr id="110" name="AutoShape 5" descr="Physical inactivity of Bangladeshis compared to other ethnicites " title="Text box">
            <a:extLst>
              <a:ext uri="{FF2B5EF4-FFF2-40B4-BE49-F238E27FC236}">
                <a16:creationId xmlns:a16="http://schemas.microsoft.com/office/drawing/2014/main" id="{D805508F-E667-4DFE-A106-3A7E5995B670}"/>
              </a:ext>
              <a:ext uri="{C183D7F6-B498-43B3-948B-1728B52AA6E4}">
                <adec:decorative xmlns:adec="http://schemas.microsoft.com/office/drawing/2017/decorative" val="0"/>
              </a:ext>
            </a:extLst>
          </p:cNvPr>
          <p:cNvSpPr/>
          <p:nvPr/>
        </p:nvSpPr>
        <p:spPr>
          <a:xfrm>
            <a:off x="6225655" y="1159739"/>
            <a:ext cx="1509347" cy="3414034"/>
          </a:xfrm>
          <a:prstGeom prst="rect">
            <a:avLst/>
          </a:prstGeom>
          <a:solidFill>
            <a:srgbClr val="DCDCDC"/>
          </a:solidFill>
        </p:spPr>
        <p:txBody>
          <a:bodyPr/>
          <a:lstStyle/>
          <a:p>
            <a:endParaRPr lang="en-GB" sz="1688"/>
          </a:p>
        </p:txBody>
      </p:sp>
      <p:sp>
        <p:nvSpPr>
          <p:cNvPr id="144" name="AutoShape 5" descr="Drug use of Bangladeshis " title="Text box">
            <a:extLst>
              <a:ext uri="{FF2B5EF4-FFF2-40B4-BE49-F238E27FC236}">
                <a16:creationId xmlns:a16="http://schemas.microsoft.com/office/drawing/2014/main" id="{FAC92564-B9FF-468D-B40B-C07E73439046}"/>
              </a:ext>
              <a:ext uri="{C183D7F6-B498-43B3-948B-1728B52AA6E4}">
                <adec:decorative xmlns:adec="http://schemas.microsoft.com/office/drawing/2017/decorative" val="0"/>
              </a:ext>
            </a:extLst>
          </p:cNvPr>
          <p:cNvSpPr/>
          <p:nvPr/>
        </p:nvSpPr>
        <p:spPr>
          <a:xfrm>
            <a:off x="282663" y="5895438"/>
            <a:ext cx="2840287" cy="847697"/>
          </a:xfrm>
          <a:prstGeom prst="rect">
            <a:avLst/>
          </a:prstGeom>
          <a:solidFill>
            <a:srgbClr val="DCDCDC"/>
          </a:solidFill>
        </p:spPr>
      </p:sp>
      <p:sp>
        <p:nvSpPr>
          <p:cNvPr id="130" name="AutoShape 18" descr="Alcohol drinking rates of Bangladeshis compared to general population" title="Text box">
            <a:extLst>
              <a:ext uri="{FF2B5EF4-FFF2-40B4-BE49-F238E27FC236}">
                <a16:creationId xmlns:a16="http://schemas.microsoft.com/office/drawing/2014/main" id="{EE78EBC5-98B0-4658-9D74-28C2F60611FE}"/>
              </a:ext>
              <a:ext uri="{C183D7F6-B498-43B3-948B-1728B52AA6E4}">
                <adec:decorative xmlns:adec="http://schemas.microsoft.com/office/drawing/2017/decorative" val="0"/>
              </a:ext>
            </a:extLst>
          </p:cNvPr>
          <p:cNvSpPr/>
          <p:nvPr/>
        </p:nvSpPr>
        <p:spPr>
          <a:xfrm>
            <a:off x="264051" y="2805965"/>
            <a:ext cx="2858900" cy="1134324"/>
          </a:xfrm>
          <a:prstGeom prst="rect">
            <a:avLst/>
          </a:prstGeom>
          <a:solidFill>
            <a:srgbClr val="DCDCDC"/>
          </a:solidFill>
        </p:spPr>
        <p:txBody>
          <a:bodyPr/>
          <a:lstStyle/>
          <a:p>
            <a:endParaRPr lang="en-GB"/>
          </a:p>
        </p:txBody>
      </p:sp>
      <p:sp>
        <p:nvSpPr>
          <p:cNvPr id="114" name="AutoShape 31">
            <a:extLst>
              <a:ext uri="{FF2B5EF4-FFF2-40B4-BE49-F238E27FC236}">
                <a16:creationId xmlns:a16="http://schemas.microsoft.com/office/drawing/2014/main" id="{F7B70F7D-9F5E-4E0C-A1BF-C33C90704179}"/>
              </a:ext>
            </a:extLst>
          </p:cNvPr>
          <p:cNvSpPr/>
          <p:nvPr/>
        </p:nvSpPr>
        <p:spPr>
          <a:xfrm>
            <a:off x="9234100" y="772188"/>
            <a:ext cx="2754434" cy="265889"/>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Getting the best start in life</a:t>
            </a:r>
          </a:p>
        </p:txBody>
      </p:sp>
      <p:sp>
        <p:nvSpPr>
          <p:cNvPr id="126" name="AutoShape 26" descr="Maternal mortality rates of Bangladeshis compared to white mothers " title="Text box">
            <a:extLst>
              <a:ext uri="{FF2B5EF4-FFF2-40B4-BE49-F238E27FC236}">
                <a16:creationId xmlns:a16="http://schemas.microsoft.com/office/drawing/2014/main" id="{04D6C83A-9EF5-46B2-AA07-8E752138D960}"/>
              </a:ext>
              <a:ext uri="{C183D7F6-B498-43B3-948B-1728B52AA6E4}">
                <adec:decorative xmlns:adec="http://schemas.microsoft.com/office/drawing/2017/decorative" val="0"/>
              </a:ext>
            </a:extLst>
          </p:cNvPr>
          <p:cNvSpPr/>
          <p:nvPr/>
        </p:nvSpPr>
        <p:spPr>
          <a:xfrm>
            <a:off x="9249420" y="1998967"/>
            <a:ext cx="2739114" cy="1433316"/>
          </a:xfrm>
          <a:prstGeom prst="rect">
            <a:avLst/>
          </a:prstGeom>
          <a:solidFill>
            <a:srgbClr val="EBEBEB"/>
          </a:solidFill>
        </p:spPr>
      </p:sp>
      <p:sp>
        <p:nvSpPr>
          <p:cNvPr id="122" name="AutoShape 5" descr="Influence of sports " title="Text box">
            <a:extLst>
              <a:ext uri="{FF2B5EF4-FFF2-40B4-BE49-F238E27FC236}">
                <a16:creationId xmlns:a16="http://schemas.microsoft.com/office/drawing/2014/main" id="{4456F62B-E02E-4989-890C-B5C4BEB4BE13}"/>
              </a:ext>
              <a:ext uri="{C183D7F6-B498-43B3-948B-1728B52AA6E4}">
                <adec:decorative xmlns:adec="http://schemas.microsoft.com/office/drawing/2017/decorative" val="0"/>
              </a:ext>
            </a:extLst>
          </p:cNvPr>
          <p:cNvSpPr/>
          <p:nvPr/>
        </p:nvSpPr>
        <p:spPr>
          <a:xfrm>
            <a:off x="7831624" y="1138663"/>
            <a:ext cx="1287702" cy="1187365"/>
          </a:xfrm>
          <a:prstGeom prst="rect">
            <a:avLst/>
          </a:prstGeom>
          <a:solidFill>
            <a:srgbClr val="DCDCDC"/>
          </a:solidFill>
        </p:spPr>
        <p:txBody>
          <a:bodyPr/>
          <a:lstStyle/>
          <a:p>
            <a:pPr lvl="1"/>
            <a:endParaRPr lang="en-GB" sz="400" b="1">
              <a:solidFill>
                <a:srgbClr val="C0000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A7372570-DFB5-44D1-9E9C-EC60DCE49DFB}"/>
              </a:ext>
            </a:extLst>
          </p:cNvPr>
          <p:cNvSpPr txBox="1"/>
          <p:nvPr/>
        </p:nvSpPr>
        <p:spPr>
          <a:xfrm>
            <a:off x="342681" y="1154563"/>
            <a:ext cx="1135746"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8.3%</a:t>
            </a:r>
          </a:p>
        </p:txBody>
      </p:sp>
      <p:pic>
        <p:nvPicPr>
          <p:cNvPr id="5" name="Graphic 4" descr="Brain in head">
            <a:extLst>
              <a:ext uri="{FF2B5EF4-FFF2-40B4-BE49-F238E27FC236}">
                <a16:creationId xmlns:a16="http://schemas.microsoft.com/office/drawing/2014/main" id="{D97F4FD8-6599-4C09-9189-35DCE92C2F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93323" y="1941702"/>
            <a:ext cx="432000" cy="432000"/>
          </a:xfrm>
          <a:prstGeom prst="rect">
            <a:avLst/>
          </a:prstGeom>
        </p:spPr>
      </p:pic>
      <p:sp>
        <p:nvSpPr>
          <p:cNvPr id="6" name="TextBox 5">
            <a:extLst>
              <a:ext uri="{FF2B5EF4-FFF2-40B4-BE49-F238E27FC236}">
                <a16:creationId xmlns:a16="http://schemas.microsoft.com/office/drawing/2014/main" id="{2DBCC8EC-7BAB-4D9E-B760-66484FAEFD98}"/>
              </a:ext>
            </a:extLst>
          </p:cNvPr>
          <p:cNvSpPr txBox="1"/>
          <p:nvPr/>
        </p:nvSpPr>
        <p:spPr>
          <a:xfrm>
            <a:off x="1758880" y="1118172"/>
            <a:ext cx="1332914" cy="492443"/>
          </a:xfrm>
          <a:prstGeom prst="rect">
            <a:avLst/>
          </a:prstGeom>
          <a:noFill/>
        </p:spPr>
        <p:txBody>
          <a:bodyPr wrap="square" rtlCol="0">
            <a:spAutoFit/>
          </a:bodyPr>
          <a:lstStyle/>
          <a:p>
            <a:pPr algn="ctr"/>
            <a:r>
              <a:rPr lang="en-GB" sz="1300" b="1">
                <a:solidFill>
                  <a:srgbClr val="C00000"/>
                </a:solidFill>
                <a:latin typeface="Arial" panose="020B0604020202020204" pitchFamily="34" charset="0"/>
                <a:cs typeface="Arial" panose="020B0604020202020204" pitchFamily="34" charset="0"/>
              </a:rPr>
              <a:t>Psychological Distress  </a:t>
            </a:r>
          </a:p>
        </p:txBody>
      </p:sp>
      <p:sp>
        <p:nvSpPr>
          <p:cNvPr id="7" name="TextBox 6">
            <a:extLst>
              <a:ext uri="{FF2B5EF4-FFF2-40B4-BE49-F238E27FC236}">
                <a16:creationId xmlns:a16="http://schemas.microsoft.com/office/drawing/2014/main" id="{2EF850A7-F50B-4012-8A38-16279E05EA35}"/>
              </a:ext>
            </a:extLst>
          </p:cNvPr>
          <p:cNvSpPr txBox="1"/>
          <p:nvPr/>
        </p:nvSpPr>
        <p:spPr>
          <a:xfrm>
            <a:off x="1861935" y="1600093"/>
            <a:ext cx="1232176" cy="1061829"/>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5% </a:t>
            </a:r>
            <a:r>
              <a:rPr lang="en-GB" sz="900">
                <a:latin typeface="Arial" panose="020B0604020202020204" pitchFamily="34" charset="0"/>
                <a:cs typeface="Arial" panose="020B0604020202020204" pitchFamily="34" charset="0"/>
              </a:rPr>
              <a:t>more Bangladeshis reported higher levels of psychological distress vs </a:t>
            </a:r>
            <a:br>
              <a:rPr lang="en-GB" sz="900">
                <a:latin typeface="Arial" panose="020B0604020202020204" pitchFamily="34" charset="0"/>
                <a:cs typeface="Arial" panose="020B0604020202020204" pitchFamily="34" charset="0"/>
              </a:rPr>
            </a:br>
            <a:r>
              <a:rPr lang="en-GB" sz="900">
                <a:latin typeface="Arial" panose="020B0604020202020204" pitchFamily="34" charset="0"/>
                <a:cs typeface="Arial" panose="020B0604020202020204" pitchFamily="34" charset="0"/>
              </a:rPr>
              <a:t>White counterparts</a:t>
            </a:r>
            <a:r>
              <a:rPr lang="en-GB" sz="900"/>
              <a:t>. </a:t>
            </a:r>
          </a:p>
        </p:txBody>
      </p:sp>
      <p:pic>
        <p:nvPicPr>
          <p:cNvPr id="9" name="Graphic 8" descr="Beer">
            <a:extLst>
              <a:ext uri="{FF2B5EF4-FFF2-40B4-BE49-F238E27FC236}">
                <a16:creationId xmlns:a16="http://schemas.microsoft.com/office/drawing/2014/main" id="{311E7743-EB3E-4B90-9D7C-27C95AC28B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44600" y="3551103"/>
            <a:ext cx="432000" cy="432000"/>
          </a:xfrm>
          <a:prstGeom prst="rect">
            <a:avLst/>
          </a:prstGeom>
        </p:spPr>
      </p:pic>
      <p:sp>
        <p:nvSpPr>
          <p:cNvPr id="12" name="TextBox 11">
            <a:extLst>
              <a:ext uri="{FF2B5EF4-FFF2-40B4-BE49-F238E27FC236}">
                <a16:creationId xmlns:a16="http://schemas.microsoft.com/office/drawing/2014/main" id="{EE69347C-C803-4121-B1C8-5FF9818A637A}"/>
              </a:ext>
            </a:extLst>
          </p:cNvPr>
          <p:cNvSpPr txBox="1"/>
          <p:nvPr/>
        </p:nvSpPr>
        <p:spPr>
          <a:xfrm>
            <a:off x="271396" y="2851515"/>
            <a:ext cx="2815921" cy="369332"/>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Alcohol: Non-Drinkers </a:t>
            </a:r>
          </a:p>
        </p:txBody>
      </p:sp>
      <p:sp>
        <p:nvSpPr>
          <p:cNvPr id="14" name="TextBox 13">
            <a:extLst>
              <a:ext uri="{FF2B5EF4-FFF2-40B4-BE49-F238E27FC236}">
                <a16:creationId xmlns:a16="http://schemas.microsoft.com/office/drawing/2014/main" id="{3854A5D5-EF0F-444C-9ED4-9120A7724AB3}"/>
              </a:ext>
            </a:extLst>
          </p:cNvPr>
          <p:cNvSpPr txBox="1"/>
          <p:nvPr/>
        </p:nvSpPr>
        <p:spPr>
          <a:xfrm>
            <a:off x="264051" y="3176841"/>
            <a:ext cx="2830060" cy="646331"/>
          </a:xfrm>
          <a:prstGeom prst="rect">
            <a:avLst/>
          </a:prstGeom>
          <a:noFill/>
        </p:spPr>
        <p:txBody>
          <a:bodyPr wrap="square" rtlCol="0">
            <a:spAutoFit/>
          </a:bodyPr>
          <a:lstStyle/>
          <a:p>
            <a:pPr algn="ctr"/>
            <a:r>
              <a:rPr lang="en-GB" sz="900" b="1">
                <a:latin typeface="Arial" panose="020B0604020202020204" pitchFamily="34" charset="0"/>
                <a:cs typeface="Arial" panose="020B0604020202020204" pitchFamily="34" charset="0"/>
              </a:rPr>
              <a:t> 97% and 98%</a:t>
            </a:r>
            <a:r>
              <a:rPr lang="en-GB" sz="900">
                <a:latin typeface="Arial" panose="020B0604020202020204" pitchFamily="34" charset="0"/>
                <a:cs typeface="Arial" panose="020B0604020202020204" pitchFamily="34" charset="0"/>
              </a:rPr>
              <a:t> of Bangladeshi men and women reported ‘not drinking in the last 12 months’, compared to the general population (</a:t>
            </a:r>
            <a:r>
              <a:rPr lang="en-GB" sz="900" b="1">
                <a:latin typeface="Arial" panose="020B0604020202020204" pitchFamily="34" charset="0"/>
                <a:cs typeface="Arial" panose="020B0604020202020204" pitchFamily="34" charset="0"/>
              </a:rPr>
              <a:t>8% </a:t>
            </a:r>
            <a:r>
              <a:rPr lang="en-GB" sz="900">
                <a:latin typeface="Arial" panose="020B0604020202020204" pitchFamily="34" charset="0"/>
                <a:cs typeface="Arial" panose="020B0604020202020204" pitchFamily="34" charset="0"/>
              </a:rPr>
              <a:t>men </a:t>
            </a:r>
          </a:p>
          <a:p>
            <a:pPr algn="ctr"/>
            <a:r>
              <a:rPr lang="en-GB" sz="900">
                <a:latin typeface="Arial" panose="020B0604020202020204" pitchFamily="34" charset="0"/>
                <a:cs typeface="Arial" panose="020B0604020202020204" pitchFamily="34" charset="0"/>
              </a:rPr>
              <a:t>and </a:t>
            </a:r>
            <a:r>
              <a:rPr lang="en-GB" sz="900" b="1">
                <a:latin typeface="Arial" panose="020B0604020202020204" pitchFamily="34" charset="0"/>
                <a:cs typeface="Arial" panose="020B0604020202020204" pitchFamily="34" charset="0"/>
              </a:rPr>
              <a:t>14% women</a:t>
            </a:r>
            <a:r>
              <a:rPr lang="en-GB" sz="900">
                <a:latin typeface="Arial" panose="020B0604020202020204" pitchFamily="34" charset="0"/>
                <a:cs typeface="Arial" panose="020B0604020202020204" pitchFamily="34" charset="0"/>
              </a:rPr>
              <a:t>).</a:t>
            </a:r>
          </a:p>
        </p:txBody>
      </p:sp>
      <p:sp>
        <p:nvSpPr>
          <p:cNvPr id="39" name="AutoShape 18" descr="Smoking rates of Bangladeshis compared to other ethnicities " title="Text box">
            <a:extLst>
              <a:ext uri="{FF2B5EF4-FFF2-40B4-BE49-F238E27FC236}">
                <a16:creationId xmlns:a16="http://schemas.microsoft.com/office/drawing/2014/main" id="{5BB7549B-D3A0-4776-A56C-7BFE9096B5CE}"/>
              </a:ext>
              <a:ext uri="{C183D7F6-B498-43B3-948B-1728B52AA6E4}">
                <adec:decorative xmlns:adec="http://schemas.microsoft.com/office/drawing/2017/decorative" val="0"/>
              </a:ext>
            </a:extLst>
          </p:cNvPr>
          <p:cNvSpPr/>
          <p:nvPr/>
        </p:nvSpPr>
        <p:spPr>
          <a:xfrm>
            <a:off x="1818173" y="4049608"/>
            <a:ext cx="1311439" cy="1778697"/>
          </a:xfrm>
          <a:prstGeom prst="rect">
            <a:avLst/>
          </a:prstGeom>
          <a:solidFill>
            <a:srgbClr val="DCDCDC"/>
          </a:solidFill>
        </p:spPr>
      </p:sp>
      <p:sp>
        <p:nvSpPr>
          <p:cNvPr id="43" name="AutoShape 18" descr="Drug use of Bangladeshis and stigma attached " title="Text box">
            <a:extLst>
              <a:ext uri="{FF2B5EF4-FFF2-40B4-BE49-F238E27FC236}">
                <a16:creationId xmlns:a16="http://schemas.microsoft.com/office/drawing/2014/main" id="{2A5A8E53-E91D-4B36-9770-572D76DD40E3}"/>
              </a:ext>
              <a:ext uri="{C183D7F6-B498-43B3-948B-1728B52AA6E4}">
                <adec:decorative xmlns:adec="http://schemas.microsoft.com/office/drawing/2017/decorative" val="0"/>
              </a:ext>
            </a:extLst>
          </p:cNvPr>
          <p:cNvSpPr/>
          <p:nvPr/>
        </p:nvSpPr>
        <p:spPr>
          <a:xfrm>
            <a:off x="264051" y="4040025"/>
            <a:ext cx="1435942" cy="1788502"/>
          </a:xfrm>
          <a:prstGeom prst="rect">
            <a:avLst/>
          </a:prstGeom>
          <a:solidFill>
            <a:srgbClr val="DCDCDC"/>
          </a:solidFill>
        </p:spPr>
        <p:txBody>
          <a:bodyPr/>
          <a:lstStyle/>
          <a:p>
            <a:endParaRPr lang="en-GB"/>
          </a:p>
        </p:txBody>
      </p:sp>
      <p:sp>
        <p:nvSpPr>
          <p:cNvPr id="15" name="TextBox 14">
            <a:extLst>
              <a:ext uri="{FF2B5EF4-FFF2-40B4-BE49-F238E27FC236}">
                <a16:creationId xmlns:a16="http://schemas.microsoft.com/office/drawing/2014/main" id="{27E81ADE-4F26-47A0-8C26-1EBF98BCE3BC}"/>
              </a:ext>
            </a:extLst>
          </p:cNvPr>
          <p:cNvSpPr txBox="1"/>
          <p:nvPr/>
        </p:nvSpPr>
        <p:spPr>
          <a:xfrm>
            <a:off x="282663" y="4086458"/>
            <a:ext cx="1417330" cy="400110"/>
          </a:xfrm>
          <a:prstGeom prst="rect">
            <a:avLst/>
          </a:prstGeom>
          <a:noFill/>
        </p:spPr>
        <p:txBody>
          <a:bodyPr wrap="square" rtlCol="0">
            <a:spAutoFit/>
          </a:bodyPr>
          <a:lstStyle/>
          <a:p>
            <a:pPr algn="ctr"/>
            <a:r>
              <a:rPr lang="en-GB" sz="2000" b="1">
                <a:solidFill>
                  <a:srgbClr val="C00000"/>
                </a:solidFill>
                <a:latin typeface="Arial" panose="020B0604020202020204" pitchFamily="34" charset="0"/>
                <a:cs typeface="Arial" panose="020B0604020202020204" pitchFamily="34" charset="0"/>
              </a:rPr>
              <a:t>Drug</a:t>
            </a:r>
            <a:r>
              <a:rPr lang="en-GB" sz="2000" b="1">
                <a:solidFill>
                  <a:srgbClr val="C00000"/>
                </a:solidFill>
              </a:rPr>
              <a:t> </a:t>
            </a:r>
            <a:r>
              <a:rPr lang="en-GB" sz="2000" b="1">
                <a:solidFill>
                  <a:srgbClr val="C00000"/>
                </a:solidFill>
                <a:latin typeface="Arial" panose="020B0604020202020204" pitchFamily="34" charset="0"/>
                <a:cs typeface="Arial" panose="020B0604020202020204" pitchFamily="34" charset="0"/>
              </a:rPr>
              <a:t>Use</a:t>
            </a:r>
            <a:r>
              <a:rPr lang="en-GB" sz="2000" b="1">
                <a:solidFill>
                  <a:srgbClr val="C00000"/>
                </a:solidFill>
              </a:rPr>
              <a:t> </a:t>
            </a:r>
          </a:p>
        </p:txBody>
      </p:sp>
      <p:sp>
        <p:nvSpPr>
          <p:cNvPr id="16" name="TextBox 15">
            <a:extLst>
              <a:ext uri="{FF2B5EF4-FFF2-40B4-BE49-F238E27FC236}">
                <a16:creationId xmlns:a16="http://schemas.microsoft.com/office/drawing/2014/main" id="{28E75101-B730-41D5-9EB6-75184D1C9568}"/>
              </a:ext>
            </a:extLst>
          </p:cNvPr>
          <p:cNvSpPr txBox="1"/>
          <p:nvPr/>
        </p:nvSpPr>
        <p:spPr>
          <a:xfrm>
            <a:off x="297305" y="4440759"/>
            <a:ext cx="1402688" cy="1615827"/>
          </a:xfrm>
          <a:prstGeom prst="rect">
            <a:avLst/>
          </a:prstGeom>
          <a:noFill/>
        </p:spPr>
        <p:txBody>
          <a:bodyPr wrap="square" lIns="91440" tIns="45720" rIns="91440" bIns="45720" rtlCol="0" anchor="t">
            <a:spAutoFit/>
          </a:bodyPr>
          <a:lstStyle/>
          <a:p>
            <a:pPr algn="ctr"/>
            <a:r>
              <a:rPr lang="en-GB" sz="900" b="1">
                <a:latin typeface="Arial"/>
                <a:cs typeface="Arial"/>
              </a:rPr>
              <a:t>Cannabis</a:t>
            </a:r>
            <a:r>
              <a:rPr lang="en-GB" sz="900">
                <a:latin typeface="Arial"/>
                <a:cs typeface="Arial"/>
              </a:rPr>
              <a:t> (Ganja, marijuana, weed, and spliff) was highlighted as the main drug of choice, but drug use is often </a:t>
            </a:r>
            <a:r>
              <a:rPr lang="en-GB" sz="900" b="1">
                <a:latin typeface="Arial"/>
                <a:cs typeface="Arial"/>
              </a:rPr>
              <a:t>not publicly acknowledged</a:t>
            </a:r>
            <a:r>
              <a:rPr lang="en-GB" sz="900">
                <a:latin typeface="Arial"/>
                <a:cs typeface="Arial"/>
              </a:rPr>
              <a:t> by the Bangladeshi community due to stigma.</a:t>
            </a:r>
          </a:p>
          <a:p>
            <a:endParaRPr lang="en-GB"/>
          </a:p>
        </p:txBody>
      </p:sp>
      <p:sp>
        <p:nvSpPr>
          <p:cNvPr id="18" name="TextBox 17">
            <a:extLst>
              <a:ext uri="{FF2B5EF4-FFF2-40B4-BE49-F238E27FC236}">
                <a16:creationId xmlns:a16="http://schemas.microsoft.com/office/drawing/2014/main" id="{4749659C-6D5D-456D-A6C4-CD8D8A841D9C}"/>
              </a:ext>
            </a:extLst>
          </p:cNvPr>
          <p:cNvSpPr txBox="1"/>
          <p:nvPr/>
        </p:nvSpPr>
        <p:spPr>
          <a:xfrm>
            <a:off x="333374" y="1653178"/>
            <a:ext cx="1135746" cy="9233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Bangladeshis had the lowest prevalence of mental health illness out of any ethnic group.  </a:t>
            </a:r>
          </a:p>
        </p:txBody>
      </p:sp>
      <p:sp>
        <p:nvSpPr>
          <p:cNvPr id="48" name="TextBox 47">
            <a:extLst>
              <a:ext uri="{FF2B5EF4-FFF2-40B4-BE49-F238E27FC236}">
                <a16:creationId xmlns:a16="http://schemas.microsoft.com/office/drawing/2014/main" id="{227AE90F-FDF0-4FE8-B12E-2893191CEF42}"/>
              </a:ext>
            </a:extLst>
          </p:cNvPr>
          <p:cNvSpPr txBox="1"/>
          <p:nvPr/>
        </p:nvSpPr>
        <p:spPr>
          <a:xfrm>
            <a:off x="242029" y="6019463"/>
            <a:ext cx="1337050"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40%</a:t>
            </a:r>
          </a:p>
        </p:txBody>
      </p:sp>
      <p:sp>
        <p:nvSpPr>
          <p:cNvPr id="49" name="TextBox 48">
            <a:extLst>
              <a:ext uri="{FF2B5EF4-FFF2-40B4-BE49-F238E27FC236}">
                <a16:creationId xmlns:a16="http://schemas.microsoft.com/office/drawing/2014/main" id="{7B1B7327-3F70-49E9-B1C8-E35282E56AD7}"/>
              </a:ext>
            </a:extLst>
          </p:cNvPr>
          <p:cNvSpPr txBox="1"/>
          <p:nvPr/>
        </p:nvSpPr>
        <p:spPr>
          <a:xfrm>
            <a:off x="1345075" y="6031617"/>
            <a:ext cx="1806321" cy="646331"/>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Bangladeshis are </a:t>
            </a:r>
            <a:r>
              <a:rPr lang="en-GB" sz="900" b="1">
                <a:latin typeface="Arial" panose="020B0604020202020204" pitchFamily="34" charset="0"/>
                <a:cs typeface="Arial" panose="020B0604020202020204" pitchFamily="34" charset="0"/>
              </a:rPr>
              <a:t>40% </a:t>
            </a:r>
            <a:r>
              <a:rPr lang="en-GB" sz="900">
                <a:latin typeface="Arial" panose="020B0604020202020204" pitchFamily="34" charset="0"/>
                <a:cs typeface="Arial" panose="020B0604020202020204" pitchFamily="34" charset="0"/>
              </a:rPr>
              <a:t>less likely to have reported ever having taking drugs compared to White people. </a:t>
            </a:r>
            <a:endParaRPr lang="en-GB" sz="900" b="1">
              <a:latin typeface="Arial" panose="020B0604020202020204" pitchFamily="34" charset="0"/>
              <a:cs typeface="Arial" panose="020B0604020202020204" pitchFamily="34" charset="0"/>
            </a:endParaRPr>
          </a:p>
        </p:txBody>
      </p:sp>
      <p:pic>
        <p:nvPicPr>
          <p:cNvPr id="22" name="Graphic 21" descr="Smoking">
            <a:extLst>
              <a:ext uri="{FF2B5EF4-FFF2-40B4-BE49-F238E27FC236}">
                <a16:creationId xmlns:a16="http://schemas.microsoft.com/office/drawing/2014/main" id="{40887379-A298-48AC-B9A8-0FF680EFCAC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66654" y="4110704"/>
            <a:ext cx="432000" cy="432000"/>
          </a:xfrm>
          <a:prstGeom prst="rect">
            <a:avLst/>
          </a:prstGeom>
        </p:spPr>
      </p:pic>
      <p:sp>
        <p:nvSpPr>
          <p:cNvPr id="23" name="TextBox 22">
            <a:extLst>
              <a:ext uri="{FF2B5EF4-FFF2-40B4-BE49-F238E27FC236}">
                <a16:creationId xmlns:a16="http://schemas.microsoft.com/office/drawing/2014/main" id="{1055F5ED-4911-423B-B91B-0F0B1BB4F8BF}"/>
              </a:ext>
            </a:extLst>
          </p:cNvPr>
          <p:cNvSpPr txBox="1"/>
          <p:nvPr/>
        </p:nvSpPr>
        <p:spPr>
          <a:xfrm>
            <a:off x="1842638" y="4369718"/>
            <a:ext cx="1282600" cy="1754326"/>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Bangladeshi </a:t>
            </a:r>
          </a:p>
          <a:p>
            <a:pPr algn="r"/>
            <a:r>
              <a:rPr lang="en-GB" sz="900">
                <a:latin typeface="Arial" panose="020B0604020202020204" pitchFamily="34" charset="0"/>
                <a:cs typeface="Arial" panose="020B0604020202020204" pitchFamily="34" charset="0"/>
              </a:rPr>
              <a:t>women smoke less (</a:t>
            </a:r>
            <a:r>
              <a:rPr lang="en-GB" sz="900" b="1">
                <a:latin typeface="Arial" panose="020B0604020202020204" pitchFamily="34" charset="0"/>
                <a:cs typeface="Arial" panose="020B0604020202020204" pitchFamily="34" charset="0"/>
              </a:rPr>
              <a:t>0.9%</a:t>
            </a:r>
            <a:r>
              <a:rPr lang="en-GB" sz="900">
                <a:latin typeface="Arial" panose="020B0604020202020204" pitchFamily="34" charset="0"/>
                <a:cs typeface="Arial" panose="020B0604020202020204" pitchFamily="34" charset="0"/>
              </a:rPr>
              <a:t>), compared with White British women (</a:t>
            </a:r>
            <a:r>
              <a:rPr lang="en-GB" sz="900" b="1">
                <a:latin typeface="Arial" panose="020B0604020202020204" pitchFamily="34" charset="0"/>
                <a:cs typeface="Arial" panose="020B0604020202020204" pitchFamily="34" charset="0"/>
              </a:rPr>
              <a:t>21.6%</a:t>
            </a:r>
            <a:r>
              <a:rPr lang="en-GB" sz="900">
                <a:latin typeface="Arial" panose="020B0604020202020204" pitchFamily="34" charset="0"/>
                <a:cs typeface="Arial" panose="020B0604020202020204" pitchFamily="34" charset="0"/>
              </a:rPr>
              <a:t>). More Bangladeshi men smoke (</a:t>
            </a:r>
            <a:r>
              <a:rPr lang="en-GB" sz="900" b="1">
                <a:latin typeface="Arial" panose="020B0604020202020204" pitchFamily="34" charset="0"/>
                <a:cs typeface="Arial" panose="020B0604020202020204" pitchFamily="34" charset="0"/>
              </a:rPr>
              <a:t>40%</a:t>
            </a:r>
            <a:r>
              <a:rPr lang="en-GB" sz="900">
                <a:latin typeface="Arial" panose="020B0604020202020204" pitchFamily="34" charset="0"/>
                <a:cs typeface="Arial" panose="020B0604020202020204" pitchFamily="34" charset="0"/>
              </a:rPr>
              <a:t>) compared to Black African and Chinese men (</a:t>
            </a:r>
            <a:r>
              <a:rPr lang="en-GB" sz="900" b="1">
                <a:latin typeface="Arial" panose="020B0604020202020204" pitchFamily="34" charset="0"/>
                <a:cs typeface="Arial" panose="020B0604020202020204" pitchFamily="34" charset="0"/>
              </a:rPr>
              <a:t>21%</a:t>
            </a:r>
            <a:r>
              <a:rPr lang="en-GB" sz="900">
                <a:latin typeface="Arial" panose="020B0604020202020204" pitchFamily="34" charset="0"/>
                <a:cs typeface="Arial" panose="020B0604020202020204" pitchFamily="34" charset="0"/>
              </a:rPr>
              <a:t>)</a:t>
            </a:r>
          </a:p>
          <a:p>
            <a:endParaRPr lang="en-GB"/>
          </a:p>
        </p:txBody>
      </p:sp>
      <p:sp>
        <p:nvSpPr>
          <p:cNvPr id="55" name="TextBox 54">
            <a:extLst>
              <a:ext uri="{FF2B5EF4-FFF2-40B4-BE49-F238E27FC236}">
                <a16:creationId xmlns:a16="http://schemas.microsoft.com/office/drawing/2014/main" id="{6B78A956-2550-456F-849D-6BFC60212707}"/>
              </a:ext>
            </a:extLst>
          </p:cNvPr>
          <p:cNvSpPr txBox="1"/>
          <p:nvPr/>
        </p:nvSpPr>
        <p:spPr>
          <a:xfrm>
            <a:off x="2031619" y="4106402"/>
            <a:ext cx="1332914" cy="307777"/>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Smoking</a:t>
            </a:r>
            <a:endParaRPr lang="en-GB" sz="1300" b="1">
              <a:solidFill>
                <a:srgbClr val="C00000"/>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E39DE36-ABC7-46E7-9471-87E5FC85143F}"/>
              </a:ext>
            </a:extLst>
          </p:cNvPr>
          <p:cNvSpPr txBox="1"/>
          <p:nvPr/>
        </p:nvSpPr>
        <p:spPr>
          <a:xfrm>
            <a:off x="9685849" y="5164691"/>
            <a:ext cx="2045370" cy="338554"/>
          </a:xfrm>
          <a:prstGeom prst="rect">
            <a:avLst/>
          </a:prstGeom>
          <a:noFill/>
        </p:spPr>
        <p:txBody>
          <a:bodyPr wrap="square" rtlCol="0">
            <a:spAutoFit/>
          </a:bodyPr>
          <a:lstStyle/>
          <a:p>
            <a:r>
              <a:rPr lang="en-GB" sz="1600" b="1">
                <a:solidFill>
                  <a:srgbClr val="BB151C"/>
                </a:solidFill>
                <a:latin typeface="Arial" panose="020B0604020202020204" pitchFamily="34" charset="0"/>
                <a:cs typeface="Arial" panose="020B0604020202020204" pitchFamily="34" charset="0"/>
              </a:rPr>
              <a:t>MMR vaccinations</a:t>
            </a:r>
          </a:p>
        </p:txBody>
      </p:sp>
      <p:sp>
        <p:nvSpPr>
          <p:cNvPr id="20" name="TextBox 19">
            <a:extLst>
              <a:ext uri="{FF2B5EF4-FFF2-40B4-BE49-F238E27FC236}">
                <a16:creationId xmlns:a16="http://schemas.microsoft.com/office/drawing/2014/main" id="{B1F039F4-A284-4142-BCCE-9FB878AB20DB}"/>
              </a:ext>
            </a:extLst>
          </p:cNvPr>
          <p:cNvSpPr txBox="1"/>
          <p:nvPr/>
        </p:nvSpPr>
        <p:spPr>
          <a:xfrm>
            <a:off x="9167042" y="2240877"/>
            <a:ext cx="1404000" cy="830997"/>
          </a:xfrm>
          <a:prstGeom prst="rect">
            <a:avLst/>
          </a:prstGeom>
          <a:noFill/>
        </p:spPr>
        <p:txBody>
          <a:bodyPr wrap="square" rtlCol="0">
            <a:spAutoFit/>
          </a:bodyPr>
          <a:lstStyle/>
          <a:p>
            <a:r>
              <a:rPr lang="en-GB" sz="2400" b="1">
                <a:solidFill>
                  <a:srgbClr val="BB151C"/>
                </a:solidFill>
                <a:latin typeface="Arial" panose="020B0604020202020204" pitchFamily="34" charset="0"/>
                <a:cs typeface="Arial" panose="020B0604020202020204" pitchFamily="34" charset="0"/>
              </a:rPr>
              <a:t>13.2</a:t>
            </a:r>
            <a:r>
              <a:rPr lang="en-GB" sz="2400" b="1">
                <a:latin typeface="Arial" panose="020B0604020202020204" pitchFamily="34" charset="0"/>
                <a:cs typeface="Arial" panose="020B0604020202020204" pitchFamily="34" charset="0"/>
              </a:rPr>
              <a:t> </a:t>
            </a:r>
            <a:r>
              <a:rPr lang="en-GB" sz="2400" b="1">
                <a:solidFill>
                  <a:srgbClr val="BB151C"/>
                </a:solidFill>
                <a:latin typeface="Arial" panose="020B0604020202020204" pitchFamily="34" charset="0"/>
                <a:cs typeface="Arial" panose="020B0604020202020204" pitchFamily="34" charset="0"/>
              </a:rPr>
              <a:t>per 100,000</a:t>
            </a:r>
            <a:r>
              <a:rPr lang="en-GB" sz="2400">
                <a:solidFill>
                  <a:srgbClr val="BB151C"/>
                </a:solidFill>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DE955AFB-3CE1-4EE4-A23B-F6BD62675B04}"/>
              </a:ext>
            </a:extLst>
          </p:cNvPr>
          <p:cNvSpPr txBox="1"/>
          <p:nvPr/>
        </p:nvSpPr>
        <p:spPr>
          <a:xfrm>
            <a:off x="10286645" y="2040962"/>
            <a:ext cx="1698660" cy="1338828"/>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Maternal mortality from mothers born in Bangladesh in 2016/18, which is </a:t>
            </a:r>
            <a:r>
              <a:rPr lang="en-GB" sz="900" b="1">
                <a:latin typeface="Arial" panose="020B0604020202020204" pitchFamily="34" charset="0"/>
                <a:cs typeface="Arial" panose="020B0604020202020204" pitchFamily="34" charset="0"/>
              </a:rPr>
              <a:t>1.5 times </a:t>
            </a:r>
            <a:r>
              <a:rPr lang="en-GB" sz="900">
                <a:latin typeface="Arial" panose="020B0604020202020204" pitchFamily="34" charset="0"/>
                <a:cs typeface="Arial" panose="020B0604020202020204" pitchFamily="34" charset="0"/>
              </a:rPr>
              <a:t>the risk compared to UK born women. Bangladeshis are also </a:t>
            </a:r>
            <a:r>
              <a:rPr lang="en-GB" sz="900" b="1">
                <a:latin typeface="Arial" panose="020B0604020202020204" pitchFamily="34" charset="0"/>
                <a:cs typeface="Arial" panose="020B0604020202020204" pitchFamily="34" charset="0"/>
              </a:rPr>
              <a:t>2.5 times </a:t>
            </a:r>
            <a:r>
              <a:rPr lang="en-GB" sz="900">
                <a:latin typeface="Arial" panose="020B0604020202020204" pitchFamily="34" charset="0"/>
                <a:cs typeface="Arial" panose="020B0604020202020204" pitchFamily="34" charset="0"/>
              </a:rPr>
              <a:t>more likely to have still births compared to British white mothers </a:t>
            </a:r>
          </a:p>
        </p:txBody>
      </p:sp>
      <p:sp>
        <p:nvSpPr>
          <p:cNvPr id="224" name="TextBox 223">
            <a:extLst>
              <a:ext uri="{FF2B5EF4-FFF2-40B4-BE49-F238E27FC236}">
                <a16:creationId xmlns:a16="http://schemas.microsoft.com/office/drawing/2014/main" id="{A7445810-A272-4977-A8BE-E9C68936BF85}"/>
              </a:ext>
            </a:extLst>
          </p:cNvPr>
          <p:cNvSpPr txBox="1"/>
          <p:nvPr/>
        </p:nvSpPr>
        <p:spPr>
          <a:xfrm>
            <a:off x="10119578" y="5573814"/>
            <a:ext cx="1266825" cy="230832"/>
          </a:xfrm>
          <a:prstGeom prst="rect">
            <a:avLst/>
          </a:prstGeom>
          <a:noFill/>
        </p:spPr>
        <p:txBody>
          <a:bodyPr wrap="square" rtlCol="0">
            <a:spAutoFit/>
          </a:bodyPr>
          <a:lstStyle/>
          <a:p>
            <a:r>
              <a:rPr lang="en-GB" sz="900" b="1">
                <a:latin typeface="Arial" panose="020B0604020202020204" pitchFamily="34" charset="0"/>
                <a:cs typeface="Arial" panose="020B0604020202020204" pitchFamily="34" charset="0"/>
              </a:rPr>
              <a:t>Bangladeshi (96%)</a:t>
            </a:r>
          </a:p>
        </p:txBody>
      </p:sp>
      <p:sp>
        <p:nvSpPr>
          <p:cNvPr id="225" name="TextBox 224">
            <a:extLst>
              <a:ext uri="{FF2B5EF4-FFF2-40B4-BE49-F238E27FC236}">
                <a16:creationId xmlns:a16="http://schemas.microsoft.com/office/drawing/2014/main" id="{B1089EFF-F0A6-4444-90A6-A9C3E71899F2}"/>
              </a:ext>
            </a:extLst>
          </p:cNvPr>
          <p:cNvSpPr txBox="1"/>
          <p:nvPr/>
        </p:nvSpPr>
        <p:spPr>
          <a:xfrm>
            <a:off x="10136432" y="5917083"/>
            <a:ext cx="1435941"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All other </a:t>
            </a:r>
            <a:r>
              <a:rPr lang="en-GB" sz="900" err="1">
                <a:latin typeface="Arial" panose="020B0604020202020204" pitchFamily="34" charset="0"/>
                <a:cs typeface="Arial" panose="020B0604020202020204" pitchFamily="34" charset="0"/>
              </a:rPr>
              <a:t>S.Asian</a:t>
            </a:r>
            <a:r>
              <a:rPr lang="en-GB" sz="900">
                <a:latin typeface="Arial" panose="020B0604020202020204" pitchFamily="34" charset="0"/>
                <a:cs typeface="Arial" panose="020B0604020202020204" pitchFamily="34" charset="0"/>
              </a:rPr>
              <a:t> (94.5%)</a:t>
            </a:r>
          </a:p>
        </p:txBody>
      </p:sp>
      <p:sp>
        <p:nvSpPr>
          <p:cNvPr id="226" name="TextBox 225">
            <a:extLst>
              <a:ext uri="{FF2B5EF4-FFF2-40B4-BE49-F238E27FC236}">
                <a16:creationId xmlns:a16="http://schemas.microsoft.com/office/drawing/2014/main" id="{DF14BF3C-1B11-4ED9-8FF0-ECBC4BD419FC}"/>
              </a:ext>
            </a:extLst>
          </p:cNvPr>
          <p:cNvSpPr txBox="1"/>
          <p:nvPr/>
        </p:nvSpPr>
        <p:spPr>
          <a:xfrm>
            <a:off x="10139674" y="6408640"/>
            <a:ext cx="16002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White British (88%)</a:t>
            </a:r>
          </a:p>
        </p:txBody>
      </p:sp>
      <p:sp>
        <p:nvSpPr>
          <p:cNvPr id="227" name="TextBox 226">
            <a:extLst>
              <a:ext uri="{FF2B5EF4-FFF2-40B4-BE49-F238E27FC236}">
                <a16:creationId xmlns:a16="http://schemas.microsoft.com/office/drawing/2014/main" id="{51AF9206-F04C-4A5D-AB99-84A0D3BD7E8F}"/>
              </a:ext>
            </a:extLst>
          </p:cNvPr>
          <p:cNvSpPr txBox="1"/>
          <p:nvPr/>
        </p:nvSpPr>
        <p:spPr>
          <a:xfrm>
            <a:off x="9275375" y="3519654"/>
            <a:ext cx="1352550" cy="307777"/>
          </a:xfrm>
          <a:prstGeom prst="rect">
            <a:avLst/>
          </a:prstGeom>
          <a:noFill/>
        </p:spPr>
        <p:txBody>
          <a:bodyPr wrap="square" rtlCol="0">
            <a:spAutoFit/>
          </a:bodyPr>
          <a:lstStyle/>
          <a:p>
            <a:r>
              <a:rPr lang="en-GB" sz="1400" b="1">
                <a:solidFill>
                  <a:srgbClr val="C00000"/>
                </a:solidFill>
                <a:latin typeface="Arial" panose="020B0604020202020204" pitchFamily="34" charset="0"/>
                <a:cs typeface="Arial" panose="020B0604020202020204" pitchFamily="34" charset="0"/>
              </a:rPr>
              <a:t>Bangladeshi</a:t>
            </a:r>
          </a:p>
        </p:txBody>
      </p:sp>
      <p:sp>
        <p:nvSpPr>
          <p:cNvPr id="228" name="TextBox 227">
            <a:extLst>
              <a:ext uri="{FF2B5EF4-FFF2-40B4-BE49-F238E27FC236}">
                <a16:creationId xmlns:a16="http://schemas.microsoft.com/office/drawing/2014/main" id="{E2FC5B15-0BB3-40D2-BF35-A158E0105747}"/>
              </a:ext>
            </a:extLst>
          </p:cNvPr>
          <p:cNvSpPr txBox="1"/>
          <p:nvPr/>
        </p:nvSpPr>
        <p:spPr>
          <a:xfrm>
            <a:off x="10846842" y="3527250"/>
            <a:ext cx="1238250" cy="307777"/>
          </a:xfrm>
          <a:prstGeom prst="rect">
            <a:avLst/>
          </a:prstGeom>
          <a:noFill/>
        </p:spPr>
        <p:txBody>
          <a:bodyPr wrap="square" rtlCol="0">
            <a:spAutoFit/>
          </a:bodyPr>
          <a:lstStyle/>
          <a:p>
            <a:r>
              <a:rPr lang="en-GB" sz="1400" b="1">
                <a:solidFill>
                  <a:srgbClr val="C00000"/>
                </a:solidFill>
                <a:latin typeface="Arial" panose="020B0604020202020204" pitchFamily="34" charset="0"/>
                <a:cs typeface="Arial" panose="020B0604020202020204" pitchFamily="34" charset="0"/>
              </a:rPr>
              <a:t>All Children </a:t>
            </a:r>
          </a:p>
        </p:txBody>
      </p:sp>
      <p:sp>
        <p:nvSpPr>
          <p:cNvPr id="229" name="Oval 228">
            <a:extLst>
              <a:ext uri="{FF2B5EF4-FFF2-40B4-BE49-F238E27FC236}">
                <a16:creationId xmlns:a16="http://schemas.microsoft.com/office/drawing/2014/main" id="{D6ADD097-C578-4215-8519-69E24795E31D}"/>
              </a:ext>
            </a:extLst>
          </p:cNvPr>
          <p:cNvSpPr/>
          <p:nvPr/>
        </p:nvSpPr>
        <p:spPr>
          <a:xfrm>
            <a:off x="9365042" y="3891266"/>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13%</a:t>
            </a:r>
          </a:p>
        </p:txBody>
      </p:sp>
      <p:sp>
        <p:nvSpPr>
          <p:cNvPr id="230" name="TextBox 229">
            <a:extLst>
              <a:ext uri="{FF2B5EF4-FFF2-40B4-BE49-F238E27FC236}">
                <a16:creationId xmlns:a16="http://schemas.microsoft.com/office/drawing/2014/main" id="{678FC29E-2013-4290-B5BF-1FCD95DCF3CE}"/>
              </a:ext>
            </a:extLst>
          </p:cNvPr>
          <p:cNvSpPr txBox="1"/>
          <p:nvPr/>
        </p:nvSpPr>
        <p:spPr>
          <a:xfrm>
            <a:off x="10270351" y="3917967"/>
            <a:ext cx="968698" cy="50783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Obese reception children</a:t>
            </a:r>
          </a:p>
        </p:txBody>
      </p:sp>
      <p:sp>
        <p:nvSpPr>
          <p:cNvPr id="231" name="Oval 230">
            <a:extLst>
              <a:ext uri="{FF2B5EF4-FFF2-40B4-BE49-F238E27FC236}">
                <a16:creationId xmlns:a16="http://schemas.microsoft.com/office/drawing/2014/main" id="{5048D240-2A48-4352-A615-262B85AE24F5}"/>
              </a:ext>
            </a:extLst>
          </p:cNvPr>
          <p:cNvSpPr/>
          <p:nvPr/>
        </p:nvSpPr>
        <p:spPr>
          <a:xfrm>
            <a:off x="11282571" y="3905689"/>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t>10%</a:t>
            </a:r>
          </a:p>
        </p:txBody>
      </p:sp>
      <p:sp>
        <p:nvSpPr>
          <p:cNvPr id="234" name="TextBox 233">
            <a:extLst>
              <a:ext uri="{FF2B5EF4-FFF2-40B4-BE49-F238E27FC236}">
                <a16:creationId xmlns:a16="http://schemas.microsoft.com/office/drawing/2014/main" id="{6ACE94E0-59C1-4B4D-9149-75C6E1BC577B}"/>
              </a:ext>
            </a:extLst>
          </p:cNvPr>
          <p:cNvSpPr txBox="1"/>
          <p:nvPr/>
        </p:nvSpPr>
        <p:spPr>
          <a:xfrm>
            <a:off x="10264077" y="4556553"/>
            <a:ext cx="968698" cy="3693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Obese year </a:t>
            </a:r>
          </a:p>
          <a:p>
            <a:r>
              <a:rPr lang="en-GB" sz="900">
                <a:latin typeface="Arial" panose="020B0604020202020204" pitchFamily="34" charset="0"/>
                <a:cs typeface="Arial" panose="020B0604020202020204" pitchFamily="34" charset="0"/>
              </a:rPr>
              <a:t>6 children </a:t>
            </a:r>
          </a:p>
        </p:txBody>
      </p:sp>
      <p:sp>
        <p:nvSpPr>
          <p:cNvPr id="235" name="Arrow: Up 234">
            <a:extLst>
              <a:ext uri="{FF2B5EF4-FFF2-40B4-BE49-F238E27FC236}">
                <a16:creationId xmlns:a16="http://schemas.microsoft.com/office/drawing/2014/main" id="{1B9B0DEE-2DA0-48D5-BF06-377DD567E8DE}"/>
              </a:ext>
              <a:ext uri="{C183D7F6-B498-43B3-948B-1728B52AA6E4}">
                <adec:decorative xmlns:adec="http://schemas.microsoft.com/office/drawing/2017/decorative" val="1"/>
              </a:ext>
            </a:extLst>
          </p:cNvPr>
          <p:cNvSpPr/>
          <p:nvPr/>
        </p:nvSpPr>
        <p:spPr>
          <a:xfrm>
            <a:off x="9920670" y="4200025"/>
            <a:ext cx="183378" cy="398549"/>
          </a:xfrm>
          <a:prstGeom prst="upArrow">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TextBox 237">
            <a:extLst>
              <a:ext uri="{FF2B5EF4-FFF2-40B4-BE49-F238E27FC236}">
                <a16:creationId xmlns:a16="http://schemas.microsoft.com/office/drawing/2014/main" id="{2385E683-AA63-47DF-ABD8-A065B8BEC4F2}"/>
              </a:ext>
            </a:extLst>
          </p:cNvPr>
          <p:cNvSpPr txBox="1"/>
          <p:nvPr/>
        </p:nvSpPr>
        <p:spPr>
          <a:xfrm>
            <a:off x="9228372" y="1308785"/>
            <a:ext cx="1152000" cy="360000"/>
          </a:xfrm>
          <a:prstGeom prst="rect">
            <a:avLst/>
          </a:prstGeom>
          <a:noFill/>
        </p:spPr>
        <p:txBody>
          <a:bodyPr wrap="square" rtlCol="0">
            <a:spAutoFit/>
          </a:bodyPr>
          <a:lstStyle/>
          <a:p>
            <a:r>
              <a:rPr lang="en-GB" sz="2400" b="1">
                <a:solidFill>
                  <a:srgbClr val="BB151C"/>
                </a:solidFill>
                <a:latin typeface="Arial" panose="020B0604020202020204" pitchFamily="34" charset="0"/>
                <a:cs typeface="Arial" panose="020B0604020202020204" pitchFamily="34" charset="0"/>
              </a:rPr>
              <a:t>13,619</a:t>
            </a:r>
          </a:p>
          <a:p>
            <a:endParaRPr lang="en-GB"/>
          </a:p>
        </p:txBody>
      </p:sp>
      <p:sp>
        <p:nvSpPr>
          <p:cNvPr id="239" name="TextBox 238">
            <a:extLst>
              <a:ext uri="{FF2B5EF4-FFF2-40B4-BE49-F238E27FC236}">
                <a16:creationId xmlns:a16="http://schemas.microsoft.com/office/drawing/2014/main" id="{1C8FE80A-5764-4050-A44C-5C9E54B55342}"/>
              </a:ext>
            </a:extLst>
          </p:cNvPr>
          <p:cNvSpPr txBox="1"/>
          <p:nvPr/>
        </p:nvSpPr>
        <p:spPr>
          <a:xfrm>
            <a:off x="10170272" y="1175392"/>
            <a:ext cx="1789639" cy="646331"/>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Bangladeshi children &lt;18 years (42%), which is a higher proportion compared to  all children in Birmingham (26%) </a:t>
            </a:r>
          </a:p>
        </p:txBody>
      </p:sp>
      <p:sp>
        <p:nvSpPr>
          <p:cNvPr id="240" name="TextBox 239">
            <a:extLst>
              <a:ext uri="{FF2B5EF4-FFF2-40B4-BE49-F238E27FC236}">
                <a16:creationId xmlns:a16="http://schemas.microsoft.com/office/drawing/2014/main" id="{C5EE35C6-4285-4C7A-AB6B-2EBBAAED524A}"/>
              </a:ext>
            </a:extLst>
          </p:cNvPr>
          <p:cNvSpPr txBox="1"/>
          <p:nvPr/>
        </p:nvSpPr>
        <p:spPr>
          <a:xfrm>
            <a:off x="3467749" y="1524848"/>
            <a:ext cx="909992" cy="584775"/>
          </a:xfrm>
          <a:prstGeom prst="rect">
            <a:avLst/>
          </a:prstGeom>
          <a:noFill/>
        </p:spPr>
        <p:txBody>
          <a:bodyPr wrap="square" rtlCol="0">
            <a:spAutoFit/>
          </a:bodyPr>
          <a:lstStyle/>
          <a:p>
            <a:r>
              <a:rPr lang="en-GB" sz="3200" b="1">
                <a:solidFill>
                  <a:srgbClr val="C00000"/>
                </a:solidFill>
              </a:rPr>
              <a:t>94%</a:t>
            </a:r>
          </a:p>
        </p:txBody>
      </p:sp>
      <p:sp>
        <p:nvSpPr>
          <p:cNvPr id="241" name="TextBox 240">
            <a:extLst>
              <a:ext uri="{FF2B5EF4-FFF2-40B4-BE49-F238E27FC236}">
                <a16:creationId xmlns:a16="http://schemas.microsoft.com/office/drawing/2014/main" id="{E6C1E302-5AB2-4714-87D4-31908AE403CA}"/>
              </a:ext>
            </a:extLst>
          </p:cNvPr>
          <p:cNvSpPr txBox="1"/>
          <p:nvPr/>
        </p:nvSpPr>
        <p:spPr>
          <a:xfrm>
            <a:off x="4170152" y="1556139"/>
            <a:ext cx="1939064" cy="646331"/>
          </a:xfrm>
          <a:prstGeom prst="rect">
            <a:avLst/>
          </a:prstGeom>
          <a:noFill/>
        </p:spPr>
        <p:txBody>
          <a:bodyPr wrap="square" lIns="91440" tIns="45720" rIns="91440" bIns="45720" rtlCol="0" anchor="t">
            <a:spAutoFit/>
          </a:bodyPr>
          <a:lstStyle/>
          <a:p>
            <a:pPr algn="r"/>
            <a:r>
              <a:rPr lang="en-GB" sz="900">
                <a:latin typeface="Arial"/>
                <a:cs typeface="Arial"/>
              </a:rPr>
              <a:t>Of Bangladeshi men use extra salt in cooking, highest proportion </a:t>
            </a:r>
            <a:endParaRPr lang="en-GB" sz="900">
              <a:latin typeface="Arial" panose="020B0604020202020204" pitchFamily="34" charset="0"/>
              <a:cs typeface="Arial" panose="020B0604020202020204" pitchFamily="34" charset="0"/>
            </a:endParaRPr>
          </a:p>
          <a:p>
            <a:pPr algn="r"/>
            <a:r>
              <a:rPr lang="en-GB" sz="900">
                <a:latin typeface="Arial"/>
                <a:cs typeface="Arial"/>
              </a:rPr>
              <a:t>among men in minority ethnic groups </a:t>
            </a:r>
            <a:endParaRPr lang="en-GB" sz="900">
              <a:latin typeface="Arial" panose="020B0604020202020204" pitchFamily="34" charset="0"/>
              <a:cs typeface="Arial" panose="020B0604020202020204" pitchFamily="34" charset="0"/>
            </a:endParaRPr>
          </a:p>
        </p:txBody>
      </p:sp>
      <p:sp>
        <p:nvSpPr>
          <p:cNvPr id="245" name="TextBox 244">
            <a:extLst>
              <a:ext uri="{FF2B5EF4-FFF2-40B4-BE49-F238E27FC236}">
                <a16:creationId xmlns:a16="http://schemas.microsoft.com/office/drawing/2014/main" id="{9C9C1A4B-A316-48F5-B3DC-DAE2B44CF759}"/>
              </a:ext>
            </a:extLst>
          </p:cNvPr>
          <p:cNvSpPr txBox="1"/>
          <p:nvPr/>
        </p:nvSpPr>
        <p:spPr>
          <a:xfrm>
            <a:off x="3459768" y="2803467"/>
            <a:ext cx="849745" cy="369332"/>
          </a:xfrm>
          <a:prstGeom prst="rect">
            <a:avLst/>
          </a:prstGeom>
          <a:noFill/>
        </p:spPr>
        <p:txBody>
          <a:bodyPr wrap="square" rtlCol="0">
            <a:spAutoFit/>
          </a:bodyPr>
          <a:lstStyle/>
          <a:p>
            <a:r>
              <a:rPr lang="en-GB" b="1">
                <a:solidFill>
                  <a:srgbClr val="C00000"/>
                </a:solidFill>
              </a:rPr>
              <a:t>6-12%</a:t>
            </a:r>
          </a:p>
        </p:txBody>
      </p:sp>
      <p:sp>
        <p:nvSpPr>
          <p:cNvPr id="246" name="TextBox 245">
            <a:extLst>
              <a:ext uri="{FF2B5EF4-FFF2-40B4-BE49-F238E27FC236}">
                <a16:creationId xmlns:a16="http://schemas.microsoft.com/office/drawing/2014/main" id="{56DDB41F-A5E2-4ED8-B449-7857CFF07E8A}"/>
              </a:ext>
            </a:extLst>
          </p:cNvPr>
          <p:cNvSpPr txBox="1"/>
          <p:nvPr/>
        </p:nvSpPr>
        <p:spPr>
          <a:xfrm>
            <a:off x="3439901" y="3220894"/>
            <a:ext cx="955824" cy="369332"/>
          </a:xfrm>
          <a:prstGeom prst="rect">
            <a:avLst/>
          </a:prstGeom>
          <a:noFill/>
        </p:spPr>
        <p:txBody>
          <a:bodyPr wrap="square" rtlCol="0">
            <a:spAutoFit/>
          </a:bodyPr>
          <a:lstStyle/>
          <a:p>
            <a:r>
              <a:rPr lang="en-GB" b="1">
                <a:solidFill>
                  <a:srgbClr val="C00000"/>
                </a:solidFill>
              </a:rPr>
              <a:t>15-17%</a:t>
            </a:r>
          </a:p>
        </p:txBody>
      </p:sp>
      <p:sp>
        <p:nvSpPr>
          <p:cNvPr id="247" name="TextBox 246">
            <a:extLst>
              <a:ext uri="{FF2B5EF4-FFF2-40B4-BE49-F238E27FC236}">
                <a16:creationId xmlns:a16="http://schemas.microsoft.com/office/drawing/2014/main" id="{71F62CF0-5802-465B-A42F-1EB5E5B7BE6F}"/>
              </a:ext>
            </a:extLst>
          </p:cNvPr>
          <p:cNvSpPr txBox="1"/>
          <p:nvPr/>
        </p:nvSpPr>
        <p:spPr>
          <a:xfrm>
            <a:off x="4684894" y="2919192"/>
            <a:ext cx="989696" cy="369332"/>
          </a:xfrm>
          <a:prstGeom prst="rect">
            <a:avLst/>
          </a:prstGeom>
          <a:noFill/>
        </p:spPr>
        <p:txBody>
          <a:bodyPr wrap="square" rtlCol="0">
            <a:spAutoFit/>
          </a:bodyPr>
          <a:lstStyle/>
          <a:p>
            <a:r>
              <a:rPr lang="en-GB" b="1">
                <a:solidFill>
                  <a:srgbClr val="C00000"/>
                </a:solidFill>
              </a:rPr>
              <a:t>18-23% </a:t>
            </a:r>
          </a:p>
        </p:txBody>
      </p:sp>
      <p:sp>
        <p:nvSpPr>
          <p:cNvPr id="248" name="TextBox 247">
            <a:extLst>
              <a:ext uri="{FF2B5EF4-FFF2-40B4-BE49-F238E27FC236}">
                <a16:creationId xmlns:a16="http://schemas.microsoft.com/office/drawing/2014/main" id="{A9F05A9F-EFAC-4968-B9E3-4AD4B8FAA806}"/>
              </a:ext>
            </a:extLst>
          </p:cNvPr>
          <p:cNvSpPr txBox="1"/>
          <p:nvPr/>
        </p:nvSpPr>
        <p:spPr>
          <a:xfrm>
            <a:off x="3354547" y="3866263"/>
            <a:ext cx="913953" cy="584775"/>
          </a:xfrm>
          <a:prstGeom prst="rect">
            <a:avLst/>
          </a:prstGeom>
          <a:noFill/>
        </p:spPr>
        <p:txBody>
          <a:bodyPr wrap="square" rtlCol="0">
            <a:spAutoFit/>
          </a:bodyPr>
          <a:lstStyle/>
          <a:p>
            <a:r>
              <a:rPr lang="en-GB" sz="3200" b="1">
                <a:solidFill>
                  <a:srgbClr val="C00000"/>
                </a:solidFill>
              </a:rPr>
              <a:t>28%</a:t>
            </a:r>
          </a:p>
        </p:txBody>
      </p:sp>
      <p:sp>
        <p:nvSpPr>
          <p:cNvPr id="249" name="TextBox 248">
            <a:extLst>
              <a:ext uri="{FF2B5EF4-FFF2-40B4-BE49-F238E27FC236}">
                <a16:creationId xmlns:a16="http://schemas.microsoft.com/office/drawing/2014/main" id="{09CC0C9E-A626-4789-9AAE-9E0A9BCA3CC9}"/>
              </a:ext>
            </a:extLst>
          </p:cNvPr>
          <p:cNvSpPr txBox="1"/>
          <p:nvPr/>
        </p:nvSpPr>
        <p:spPr>
          <a:xfrm>
            <a:off x="4275078" y="3750012"/>
            <a:ext cx="1840081" cy="7848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Of Bangladeshi male participants in the Health Survey England reported consuming one-of-five a day, which is similar to the general population </a:t>
            </a:r>
          </a:p>
        </p:txBody>
      </p:sp>
      <p:sp>
        <p:nvSpPr>
          <p:cNvPr id="250" name="TextBox 249">
            <a:extLst>
              <a:ext uri="{FF2B5EF4-FFF2-40B4-BE49-F238E27FC236}">
                <a16:creationId xmlns:a16="http://schemas.microsoft.com/office/drawing/2014/main" id="{9308159A-B614-49CA-A79C-063AFE78DC18}"/>
              </a:ext>
            </a:extLst>
          </p:cNvPr>
          <p:cNvSpPr txBox="1"/>
          <p:nvPr/>
        </p:nvSpPr>
        <p:spPr>
          <a:xfrm>
            <a:off x="3271432" y="4750567"/>
            <a:ext cx="2403158" cy="400110"/>
          </a:xfrm>
          <a:prstGeom prst="rect">
            <a:avLst/>
          </a:prstGeom>
          <a:noFill/>
        </p:spPr>
        <p:txBody>
          <a:bodyPr wrap="square" rtlCol="0">
            <a:spAutoFit/>
          </a:bodyPr>
          <a:lstStyle/>
          <a:p>
            <a:pPr algn="ctr"/>
            <a:r>
              <a:rPr lang="en-GB" sz="2000" b="1">
                <a:solidFill>
                  <a:srgbClr val="C00000"/>
                </a:solidFill>
                <a:latin typeface="Arial" panose="020B0604020202020204" pitchFamily="34" charset="0"/>
                <a:cs typeface="Arial" panose="020B0604020202020204" pitchFamily="34" charset="0"/>
              </a:rPr>
              <a:t>Bangladeshi Diet </a:t>
            </a:r>
          </a:p>
        </p:txBody>
      </p:sp>
      <p:sp>
        <p:nvSpPr>
          <p:cNvPr id="251" name="TextBox 250">
            <a:extLst>
              <a:ext uri="{FF2B5EF4-FFF2-40B4-BE49-F238E27FC236}">
                <a16:creationId xmlns:a16="http://schemas.microsoft.com/office/drawing/2014/main" id="{A845261A-6750-4096-827D-52942DAD7067}"/>
              </a:ext>
            </a:extLst>
          </p:cNvPr>
          <p:cNvSpPr txBox="1"/>
          <p:nvPr/>
        </p:nvSpPr>
        <p:spPr>
          <a:xfrm>
            <a:off x="3252125" y="5038533"/>
            <a:ext cx="2845892" cy="1615827"/>
          </a:xfrm>
          <a:prstGeom prst="rect">
            <a:avLst/>
          </a:prstGeom>
          <a:noFill/>
        </p:spPr>
        <p:txBody>
          <a:bodyPr wrap="square" rtlCol="0">
            <a:spAutoFit/>
          </a:bodyPr>
          <a:lstStyle/>
          <a:p>
            <a:endParaRPr lang="en-GB" sz="900">
              <a:latin typeface="Arial" panose="020B0604020202020204" pitchFamily="34" charset="0"/>
              <a:cs typeface="Arial" panose="020B0604020202020204" pitchFamily="34" charset="0"/>
            </a:endParaRPr>
          </a:p>
          <a:p>
            <a:pPr algn="ctr"/>
            <a:r>
              <a:rPr lang="en-GB" sz="900">
                <a:latin typeface="Arial" panose="020B0604020202020204" pitchFamily="34" charset="0"/>
                <a:cs typeface="Arial" panose="020B0604020202020204" pitchFamily="34" charset="0"/>
              </a:rPr>
              <a:t>Many traditional dishes are served with rice, including chicken, lentil (dahl), and fish. Another popular food is </a:t>
            </a:r>
            <a:r>
              <a:rPr lang="en-GB" sz="900" err="1">
                <a:latin typeface="Arial" panose="020B0604020202020204" pitchFamily="34" charset="0"/>
                <a:cs typeface="Arial" panose="020B0604020202020204" pitchFamily="34" charset="0"/>
              </a:rPr>
              <a:t>shatkora</a:t>
            </a:r>
            <a:r>
              <a:rPr lang="en-GB" sz="900">
                <a:latin typeface="Arial" panose="020B0604020202020204" pitchFamily="34" charset="0"/>
                <a:cs typeface="Arial" panose="020B0604020202020204" pitchFamily="34" charset="0"/>
              </a:rPr>
              <a:t> (a citrus and tangy fruit from Sylhet), used for flavourings in curries</a:t>
            </a:r>
          </a:p>
          <a:p>
            <a:pPr algn="ctr"/>
            <a:endParaRPr lang="en-GB" sz="900">
              <a:latin typeface="Arial" panose="020B0604020202020204" pitchFamily="34" charset="0"/>
              <a:cs typeface="Arial" panose="020B0604020202020204" pitchFamily="34" charset="0"/>
            </a:endParaRPr>
          </a:p>
          <a:p>
            <a:pPr algn="ctr"/>
            <a:r>
              <a:rPr lang="en-GB" sz="900">
                <a:latin typeface="Arial" panose="020B0604020202020204" pitchFamily="34" charset="0"/>
                <a:cs typeface="Arial" panose="020B0604020202020204" pitchFamily="34" charset="0"/>
              </a:rPr>
              <a:t>Feasts, festivals, and social occasions are common, culturally important, and centre on eating</a:t>
            </a:r>
          </a:p>
          <a:p>
            <a:pPr algn="ctr"/>
            <a:r>
              <a:rPr lang="en-GB" sz="900">
                <a:latin typeface="Arial" panose="020B0604020202020204" pitchFamily="34" charset="0"/>
                <a:cs typeface="Arial" panose="020B0604020202020204" pitchFamily="34" charset="0"/>
              </a:rPr>
              <a:t>sweet and rich food</a:t>
            </a:r>
          </a:p>
          <a:p>
            <a:endParaRPr lang="en-GB" sz="900"/>
          </a:p>
          <a:p>
            <a:endParaRPr lang="en-GB" sz="900"/>
          </a:p>
        </p:txBody>
      </p:sp>
      <p:sp>
        <p:nvSpPr>
          <p:cNvPr id="252" name="Arrow: Down 251">
            <a:extLst>
              <a:ext uri="{FF2B5EF4-FFF2-40B4-BE49-F238E27FC236}">
                <a16:creationId xmlns:a16="http://schemas.microsoft.com/office/drawing/2014/main" id="{C5B4D470-8F97-41E1-8653-A602CC5C76E8}"/>
              </a:ext>
              <a:ext uri="{C183D7F6-B498-43B3-948B-1728B52AA6E4}">
                <adec:decorative xmlns:adec="http://schemas.microsoft.com/office/drawing/2017/decorative" val="1"/>
              </a:ext>
            </a:extLst>
          </p:cNvPr>
          <p:cNvSpPr/>
          <p:nvPr/>
        </p:nvSpPr>
        <p:spPr>
          <a:xfrm>
            <a:off x="4397962" y="2828459"/>
            <a:ext cx="216000" cy="596061"/>
          </a:xfrm>
          <a:prstGeom prst="down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3" name="TextBox 252">
            <a:extLst>
              <a:ext uri="{FF2B5EF4-FFF2-40B4-BE49-F238E27FC236}">
                <a16:creationId xmlns:a16="http://schemas.microsoft.com/office/drawing/2014/main" id="{6D1F4476-99B2-46ED-8EF5-353A56F62673}"/>
              </a:ext>
            </a:extLst>
          </p:cNvPr>
          <p:cNvSpPr txBox="1"/>
          <p:nvPr/>
        </p:nvSpPr>
        <p:spPr>
          <a:xfrm>
            <a:off x="3220223" y="2608060"/>
            <a:ext cx="1328833" cy="276999"/>
          </a:xfrm>
          <a:prstGeom prst="rect">
            <a:avLst/>
          </a:prstGeom>
          <a:noFill/>
        </p:spPr>
        <p:txBody>
          <a:bodyPr wrap="square" rtlCol="0">
            <a:spAutoFit/>
          </a:bodyPr>
          <a:lstStyle/>
          <a:p>
            <a:pPr algn="ctr"/>
            <a:r>
              <a:rPr lang="en-GB" sz="1200" b="1"/>
              <a:t>Bangladeshis</a:t>
            </a:r>
            <a:r>
              <a:rPr lang="en-GB" sz="1200"/>
              <a:t> </a:t>
            </a:r>
          </a:p>
        </p:txBody>
      </p:sp>
      <p:sp>
        <p:nvSpPr>
          <p:cNvPr id="254" name="TextBox 253">
            <a:extLst>
              <a:ext uri="{FF2B5EF4-FFF2-40B4-BE49-F238E27FC236}">
                <a16:creationId xmlns:a16="http://schemas.microsoft.com/office/drawing/2014/main" id="{E29C6C79-3717-495C-AFE2-714E2E18F394}"/>
              </a:ext>
            </a:extLst>
          </p:cNvPr>
          <p:cNvSpPr txBox="1"/>
          <p:nvPr/>
        </p:nvSpPr>
        <p:spPr>
          <a:xfrm>
            <a:off x="4648291" y="2602643"/>
            <a:ext cx="1524000" cy="276999"/>
          </a:xfrm>
          <a:prstGeom prst="rect">
            <a:avLst/>
          </a:prstGeom>
          <a:noFill/>
        </p:spPr>
        <p:txBody>
          <a:bodyPr wrap="square" rtlCol="0">
            <a:spAutoFit/>
          </a:bodyPr>
          <a:lstStyle/>
          <a:p>
            <a:r>
              <a:rPr lang="en-GB" sz="1200" b="1"/>
              <a:t>General population</a:t>
            </a:r>
          </a:p>
        </p:txBody>
      </p:sp>
      <p:pic>
        <p:nvPicPr>
          <p:cNvPr id="32" name="Graphic 31" descr="Man">
            <a:extLst>
              <a:ext uri="{FF2B5EF4-FFF2-40B4-BE49-F238E27FC236}">
                <a16:creationId xmlns:a16="http://schemas.microsoft.com/office/drawing/2014/main" id="{D1327164-6897-46CC-888D-18C359338A8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48443" y="2835489"/>
            <a:ext cx="324000" cy="324000"/>
          </a:xfrm>
          <a:prstGeom prst="rect">
            <a:avLst/>
          </a:prstGeom>
        </p:spPr>
      </p:pic>
      <p:pic>
        <p:nvPicPr>
          <p:cNvPr id="34" name="Graphic 33" descr="Woman">
            <a:extLst>
              <a:ext uri="{FF2B5EF4-FFF2-40B4-BE49-F238E27FC236}">
                <a16:creationId xmlns:a16="http://schemas.microsoft.com/office/drawing/2014/main" id="{6014C3D3-347A-4170-96CD-EA612092032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28229" y="3225733"/>
            <a:ext cx="324000" cy="324000"/>
          </a:xfrm>
          <a:prstGeom prst="rect">
            <a:avLst/>
          </a:prstGeom>
        </p:spPr>
      </p:pic>
      <p:pic>
        <p:nvPicPr>
          <p:cNvPr id="36" name="Graphic 35" descr="Man and woman">
            <a:extLst>
              <a:ext uri="{FF2B5EF4-FFF2-40B4-BE49-F238E27FC236}">
                <a16:creationId xmlns:a16="http://schemas.microsoft.com/office/drawing/2014/main" id="{3AFEC06C-26DE-4580-BE4C-F50BCE3F4EF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620512" y="2948970"/>
            <a:ext cx="324000" cy="324000"/>
          </a:xfrm>
          <a:prstGeom prst="rect">
            <a:avLst/>
          </a:prstGeom>
        </p:spPr>
      </p:pic>
      <p:sp>
        <p:nvSpPr>
          <p:cNvPr id="37" name="TextBox 36">
            <a:extLst>
              <a:ext uri="{FF2B5EF4-FFF2-40B4-BE49-F238E27FC236}">
                <a16:creationId xmlns:a16="http://schemas.microsoft.com/office/drawing/2014/main" id="{318E3D96-764C-4F6A-AC27-E03BF98BEEEA}"/>
              </a:ext>
            </a:extLst>
          </p:cNvPr>
          <p:cNvSpPr txBox="1"/>
          <p:nvPr/>
        </p:nvSpPr>
        <p:spPr>
          <a:xfrm>
            <a:off x="3285283" y="2287509"/>
            <a:ext cx="2851023" cy="369332"/>
          </a:xfrm>
          <a:prstGeom prst="rect">
            <a:avLst/>
          </a:prstGeom>
          <a:noFill/>
        </p:spPr>
        <p:txBody>
          <a:bodyPr wrap="square" rtlCol="0">
            <a:spAutoFit/>
          </a:bodyPr>
          <a:lstStyle/>
          <a:p>
            <a:pPr algn="ctr"/>
            <a:r>
              <a:rPr lang="en-GB" b="1">
                <a:solidFill>
                  <a:srgbClr val="C00000"/>
                </a:solidFill>
              </a:rPr>
              <a:t>Obesity Prevalence Range </a:t>
            </a:r>
          </a:p>
        </p:txBody>
      </p:sp>
      <p:sp>
        <p:nvSpPr>
          <p:cNvPr id="83" name="AutoShape 5">
            <a:extLst>
              <a:ext uri="{FF2B5EF4-FFF2-40B4-BE49-F238E27FC236}">
                <a16:creationId xmlns:a16="http://schemas.microsoft.com/office/drawing/2014/main" id="{C01DBC12-4CF8-464B-A034-8E23945576FB}"/>
              </a:ext>
              <a:ext uri="{C183D7F6-B498-43B3-948B-1728B52AA6E4}">
                <adec:decorative xmlns:adec="http://schemas.microsoft.com/office/drawing/2017/decorative" val="1"/>
              </a:ext>
            </a:extLst>
          </p:cNvPr>
          <p:cNvSpPr/>
          <p:nvPr/>
        </p:nvSpPr>
        <p:spPr>
          <a:xfrm>
            <a:off x="6225655" y="1159739"/>
            <a:ext cx="1509347" cy="3276416"/>
          </a:xfrm>
          <a:prstGeom prst="rect">
            <a:avLst/>
          </a:prstGeom>
          <a:solidFill>
            <a:srgbClr val="DCDCDC"/>
          </a:solidFill>
        </p:spPr>
        <p:txBody>
          <a:bodyPr/>
          <a:lstStyle/>
          <a:p>
            <a:endParaRPr lang="en-GB" sz="1688"/>
          </a:p>
        </p:txBody>
      </p:sp>
      <p:sp>
        <p:nvSpPr>
          <p:cNvPr id="84" name="Oval 83">
            <a:extLst>
              <a:ext uri="{FF2B5EF4-FFF2-40B4-BE49-F238E27FC236}">
                <a16:creationId xmlns:a16="http://schemas.microsoft.com/office/drawing/2014/main" id="{32583508-91D5-48CE-8D96-6F6325E8DAEE}"/>
              </a:ext>
            </a:extLst>
          </p:cNvPr>
          <p:cNvSpPr/>
          <p:nvPr/>
        </p:nvSpPr>
        <p:spPr>
          <a:xfrm>
            <a:off x="6266400" y="211167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85" name="Oval 84">
            <a:extLst>
              <a:ext uri="{FF2B5EF4-FFF2-40B4-BE49-F238E27FC236}">
                <a16:creationId xmlns:a16="http://schemas.microsoft.com/office/drawing/2014/main" id="{CE469633-5AEF-4BAC-B72C-32CA20E208F3}"/>
              </a:ext>
            </a:extLst>
          </p:cNvPr>
          <p:cNvSpPr/>
          <p:nvPr/>
        </p:nvSpPr>
        <p:spPr>
          <a:xfrm>
            <a:off x="6266400" y="258081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86" name="Oval 85">
            <a:extLst>
              <a:ext uri="{FF2B5EF4-FFF2-40B4-BE49-F238E27FC236}">
                <a16:creationId xmlns:a16="http://schemas.microsoft.com/office/drawing/2014/main" id="{7440DDD4-BAEE-4C17-A40F-65C2AB34C45E}"/>
              </a:ext>
            </a:extLst>
          </p:cNvPr>
          <p:cNvSpPr/>
          <p:nvPr/>
        </p:nvSpPr>
        <p:spPr>
          <a:xfrm>
            <a:off x="6276435" y="306452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87" name="Oval 86">
            <a:extLst>
              <a:ext uri="{FF2B5EF4-FFF2-40B4-BE49-F238E27FC236}">
                <a16:creationId xmlns:a16="http://schemas.microsoft.com/office/drawing/2014/main" id="{5B85A274-EDE7-41D9-BEC3-A7BAFED4770F}"/>
              </a:ext>
            </a:extLst>
          </p:cNvPr>
          <p:cNvSpPr/>
          <p:nvPr/>
        </p:nvSpPr>
        <p:spPr>
          <a:xfrm>
            <a:off x="6273333" y="354434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88" name="Oval 87">
            <a:extLst>
              <a:ext uri="{FF2B5EF4-FFF2-40B4-BE49-F238E27FC236}">
                <a16:creationId xmlns:a16="http://schemas.microsoft.com/office/drawing/2014/main" id="{EA2C9208-9328-43CD-88E7-BA91E1EEBB52}"/>
              </a:ext>
            </a:extLst>
          </p:cNvPr>
          <p:cNvSpPr/>
          <p:nvPr/>
        </p:nvSpPr>
        <p:spPr>
          <a:xfrm>
            <a:off x="6272890" y="4017761"/>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720AF80-2304-4325-B036-F44E516061AF}"/>
              </a:ext>
            </a:extLst>
          </p:cNvPr>
          <p:cNvSpPr/>
          <p:nvPr/>
        </p:nvSpPr>
        <p:spPr>
          <a:xfrm>
            <a:off x="6000397" y="1249842"/>
            <a:ext cx="1857274" cy="784830"/>
          </a:xfrm>
          <a:prstGeom prst="rect">
            <a:avLst/>
          </a:prstGeom>
        </p:spPr>
        <p:txBody>
          <a:bodyPr wrap="square">
            <a:spAutoFit/>
          </a:bodyPr>
          <a:lstStyle/>
          <a:p>
            <a:pPr lvl="1" algn="ctr"/>
            <a:r>
              <a:rPr lang="en-GB" sz="1200" b="1">
                <a:solidFill>
                  <a:srgbClr val="C00000"/>
                </a:solidFill>
                <a:latin typeface="Arial" panose="020B0604020202020204" pitchFamily="34" charset="0"/>
                <a:cs typeface="Arial" panose="020B0604020202020204" pitchFamily="34" charset="0"/>
              </a:rPr>
              <a:t>PHYSICAL INACTIVITY</a:t>
            </a:r>
          </a:p>
          <a:p>
            <a:pPr lvl="1" algn="ctr"/>
            <a:r>
              <a:rPr lang="en-GB" sz="1200" b="1">
                <a:solidFill>
                  <a:srgbClr val="C00000"/>
                </a:solidFill>
                <a:latin typeface="Arial" panose="020B0604020202020204" pitchFamily="34" charset="0"/>
                <a:cs typeface="Arial" panose="020B0604020202020204" pitchFamily="34" charset="0"/>
              </a:rPr>
              <a:t>&lt;30 mins/week </a:t>
            </a:r>
          </a:p>
          <a:p>
            <a:pPr lvl="1" algn="ctr"/>
            <a:r>
              <a:rPr lang="en-GB" sz="900" b="1">
                <a:solidFill>
                  <a:srgbClr val="C00000"/>
                </a:solidFill>
                <a:latin typeface="Arial" panose="020B0604020202020204" pitchFamily="34" charset="0"/>
                <a:cs typeface="Arial" panose="020B0604020202020204" pitchFamily="34" charset="0"/>
              </a:rPr>
              <a:t>BY ETHNICITY</a:t>
            </a:r>
            <a:endParaRPr lang="en-GB" sz="400" b="1">
              <a:solidFill>
                <a:srgbClr val="C00000"/>
              </a:solidFill>
              <a:latin typeface="Arial" panose="020B060402020202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45D8CABA-EDD7-4FB9-A583-979C2758D7CB}"/>
              </a:ext>
            </a:extLst>
          </p:cNvPr>
          <p:cNvSpPr txBox="1"/>
          <p:nvPr/>
        </p:nvSpPr>
        <p:spPr>
          <a:xfrm>
            <a:off x="6668348" y="2172093"/>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Pakistani (37.4%)</a:t>
            </a:r>
          </a:p>
        </p:txBody>
      </p:sp>
      <p:sp>
        <p:nvSpPr>
          <p:cNvPr id="91" name="TextBox 90">
            <a:extLst>
              <a:ext uri="{FF2B5EF4-FFF2-40B4-BE49-F238E27FC236}">
                <a16:creationId xmlns:a16="http://schemas.microsoft.com/office/drawing/2014/main" id="{D19FACC6-F5F8-420B-9A90-3668C8CDB841}"/>
              </a:ext>
            </a:extLst>
          </p:cNvPr>
          <p:cNvSpPr txBox="1"/>
          <p:nvPr/>
        </p:nvSpPr>
        <p:spPr>
          <a:xfrm>
            <a:off x="6709914" y="2643032"/>
            <a:ext cx="1175335" cy="230832"/>
          </a:xfrm>
          <a:prstGeom prst="rect">
            <a:avLst/>
          </a:prstGeom>
          <a:noFill/>
        </p:spPr>
        <p:txBody>
          <a:bodyPr wrap="square" rtlCol="0">
            <a:spAutoFit/>
          </a:bodyPr>
          <a:lstStyle/>
          <a:p>
            <a:r>
              <a:rPr lang="en-GB" sz="900" b="1" err="1">
                <a:latin typeface="Arial" panose="020B0604020202020204" pitchFamily="34" charset="0"/>
                <a:cs typeface="Arial" panose="020B0604020202020204" pitchFamily="34" charset="0"/>
              </a:rPr>
              <a:t>B’deshi</a:t>
            </a:r>
            <a:r>
              <a:rPr lang="en-GB" sz="900" b="1">
                <a:latin typeface="Arial" panose="020B0604020202020204" pitchFamily="34" charset="0"/>
                <a:cs typeface="Arial" panose="020B0604020202020204" pitchFamily="34" charset="0"/>
              </a:rPr>
              <a:t> (34.3%</a:t>
            </a:r>
            <a:r>
              <a:rPr lang="en-GB" sz="900">
                <a:latin typeface="Arial" panose="020B0604020202020204" pitchFamily="34" charset="0"/>
                <a:cs typeface="Arial" panose="020B0604020202020204" pitchFamily="34" charset="0"/>
              </a:rPr>
              <a:t>)</a:t>
            </a:r>
          </a:p>
        </p:txBody>
      </p:sp>
      <p:sp>
        <p:nvSpPr>
          <p:cNvPr id="92" name="TextBox 91">
            <a:extLst>
              <a:ext uri="{FF2B5EF4-FFF2-40B4-BE49-F238E27FC236}">
                <a16:creationId xmlns:a16="http://schemas.microsoft.com/office/drawing/2014/main" id="{C1D08790-2A5D-4772-A46F-2773E9D27A53}"/>
              </a:ext>
            </a:extLst>
          </p:cNvPr>
          <p:cNvSpPr txBox="1"/>
          <p:nvPr/>
        </p:nvSpPr>
        <p:spPr>
          <a:xfrm>
            <a:off x="6729373" y="3137463"/>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Indian (28.5%)</a:t>
            </a:r>
          </a:p>
        </p:txBody>
      </p:sp>
      <p:sp>
        <p:nvSpPr>
          <p:cNvPr id="93" name="TextBox 92">
            <a:extLst>
              <a:ext uri="{FF2B5EF4-FFF2-40B4-BE49-F238E27FC236}">
                <a16:creationId xmlns:a16="http://schemas.microsoft.com/office/drawing/2014/main" id="{3434B25F-DBCB-4F8C-B2FD-B7FD108846C7}"/>
              </a:ext>
            </a:extLst>
          </p:cNvPr>
          <p:cNvSpPr txBox="1"/>
          <p:nvPr/>
        </p:nvSpPr>
        <p:spPr>
          <a:xfrm>
            <a:off x="6629906" y="3566663"/>
            <a:ext cx="1175335" cy="369332"/>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Black Caribbean (27.5%)</a:t>
            </a:r>
          </a:p>
        </p:txBody>
      </p:sp>
      <p:sp>
        <p:nvSpPr>
          <p:cNvPr id="94" name="TextBox 93">
            <a:extLst>
              <a:ext uri="{FF2B5EF4-FFF2-40B4-BE49-F238E27FC236}">
                <a16:creationId xmlns:a16="http://schemas.microsoft.com/office/drawing/2014/main" id="{5B751D8E-2EAD-463D-A7C2-B17CAAFADBB2}"/>
              </a:ext>
            </a:extLst>
          </p:cNvPr>
          <p:cNvSpPr txBox="1"/>
          <p:nvPr/>
        </p:nvSpPr>
        <p:spPr>
          <a:xfrm>
            <a:off x="6772893" y="4102937"/>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White (24.0%)</a:t>
            </a:r>
          </a:p>
        </p:txBody>
      </p:sp>
      <p:pic>
        <p:nvPicPr>
          <p:cNvPr id="11" name="Graphic 10" descr="Run">
            <a:extLst>
              <a:ext uri="{FF2B5EF4-FFF2-40B4-BE49-F238E27FC236}">
                <a16:creationId xmlns:a16="http://schemas.microsoft.com/office/drawing/2014/main" id="{1AC6BB62-214E-4949-997D-57A24EC826D9}"/>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246096" y="1433462"/>
            <a:ext cx="432000" cy="432000"/>
          </a:xfrm>
          <a:prstGeom prst="rect">
            <a:avLst/>
          </a:prstGeom>
        </p:spPr>
      </p:pic>
      <p:pic>
        <p:nvPicPr>
          <p:cNvPr id="21" name="Graphic 20" descr="Child with balloon">
            <a:extLst>
              <a:ext uri="{FF2B5EF4-FFF2-40B4-BE49-F238E27FC236}">
                <a16:creationId xmlns:a16="http://schemas.microsoft.com/office/drawing/2014/main" id="{C4CD2654-37C5-4B77-83D9-78B371DE299B}"/>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flipH="1">
            <a:off x="6165367" y="6003439"/>
            <a:ext cx="628165" cy="612000"/>
          </a:xfrm>
          <a:prstGeom prst="rect">
            <a:avLst/>
          </a:prstGeom>
        </p:spPr>
      </p:pic>
      <p:sp>
        <p:nvSpPr>
          <p:cNvPr id="99" name="TextBox 98">
            <a:extLst>
              <a:ext uri="{FF2B5EF4-FFF2-40B4-BE49-F238E27FC236}">
                <a16:creationId xmlns:a16="http://schemas.microsoft.com/office/drawing/2014/main" id="{792E8850-7009-4C23-B785-3D12413F0928}"/>
              </a:ext>
            </a:extLst>
          </p:cNvPr>
          <p:cNvSpPr txBox="1"/>
          <p:nvPr/>
        </p:nvSpPr>
        <p:spPr>
          <a:xfrm>
            <a:off x="6246096" y="5712209"/>
            <a:ext cx="2815921" cy="338554"/>
          </a:xfrm>
          <a:prstGeom prst="rect">
            <a:avLst/>
          </a:prstGeom>
          <a:noFill/>
        </p:spPr>
        <p:txBody>
          <a:bodyPr wrap="square" rtlCol="0">
            <a:spAutoFit/>
          </a:bodyPr>
          <a:lstStyle/>
          <a:p>
            <a:pPr algn="ctr"/>
            <a:r>
              <a:rPr lang="en-GB" sz="1600" b="1">
                <a:solidFill>
                  <a:srgbClr val="C00000"/>
                </a:solidFill>
                <a:latin typeface="Arial" panose="020B0604020202020204" pitchFamily="34" charset="0"/>
                <a:cs typeface="Arial" panose="020B0604020202020204" pitchFamily="34" charset="0"/>
              </a:rPr>
              <a:t>Activity in Children</a:t>
            </a:r>
          </a:p>
        </p:txBody>
      </p:sp>
      <p:sp>
        <p:nvSpPr>
          <p:cNvPr id="100" name="TextBox 99">
            <a:extLst>
              <a:ext uri="{FF2B5EF4-FFF2-40B4-BE49-F238E27FC236}">
                <a16:creationId xmlns:a16="http://schemas.microsoft.com/office/drawing/2014/main" id="{3D6E9C66-E22E-447F-B9F8-1015EC8DA5DC}"/>
              </a:ext>
            </a:extLst>
          </p:cNvPr>
          <p:cNvSpPr txBox="1"/>
          <p:nvPr/>
        </p:nvSpPr>
        <p:spPr>
          <a:xfrm>
            <a:off x="6143888" y="5973015"/>
            <a:ext cx="2969003" cy="784830"/>
          </a:xfrm>
          <a:prstGeom prst="rect">
            <a:avLst/>
          </a:prstGeom>
          <a:noFill/>
        </p:spPr>
        <p:txBody>
          <a:bodyPr wrap="square" rtlCol="0">
            <a:spAutoFit/>
          </a:bodyPr>
          <a:lstStyle/>
          <a:p>
            <a:pPr lvl="0" algn="r"/>
            <a:r>
              <a:rPr lang="en-GB" sz="900">
                <a:latin typeface="Arial" panose="020B0604020202020204" pitchFamily="34" charset="0"/>
                <a:cs typeface="Arial" panose="020B0604020202020204" pitchFamily="34" charset="0"/>
              </a:rPr>
              <a:t>In 2007, </a:t>
            </a:r>
            <a:r>
              <a:rPr lang="en-GB" sz="900" b="1">
                <a:latin typeface="Arial" panose="020B0604020202020204" pitchFamily="34" charset="0"/>
                <a:cs typeface="Arial" panose="020B0604020202020204" pitchFamily="34" charset="0"/>
              </a:rPr>
              <a:t>68%</a:t>
            </a:r>
            <a:r>
              <a:rPr lang="en-GB" sz="900">
                <a:latin typeface="Arial" panose="020B0604020202020204" pitchFamily="34" charset="0"/>
                <a:cs typeface="Arial" panose="020B0604020202020204" pitchFamily="34" charset="0"/>
              </a:rPr>
              <a:t> of Bangladeshi children aged 2 to </a:t>
            </a:r>
          </a:p>
          <a:p>
            <a:pPr lvl="0" algn="r"/>
            <a:r>
              <a:rPr lang="en-GB" sz="900">
                <a:latin typeface="Arial" panose="020B0604020202020204" pitchFamily="34" charset="0"/>
                <a:cs typeface="Arial" panose="020B0604020202020204" pitchFamily="34" charset="0"/>
              </a:rPr>
              <a:t>15 met the recommended level of physical</a:t>
            </a:r>
          </a:p>
          <a:p>
            <a:pPr lvl="0" algn="r"/>
            <a:r>
              <a:rPr lang="en-GB" sz="900">
                <a:latin typeface="Arial" panose="020B0604020202020204" pitchFamily="34" charset="0"/>
                <a:cs typeface="Arial" panose="020B0604020202020204" pitchFamily="34" charset="0"/>
              </a:rPr>
              <a:t> activity, an increase of </a:t>
            </a:r>
            <a:r>
              <a:rPr lang="en-GB" sz="900" b="1">
                <a:latin typeface="Arial" panose="020B0604020202020204" pitchFamily="34" charset="0"/>
                <a:cs typeface="Arial" panose="020B0604020202020204" pitchFamily="34" charset="0"/>
              </a:rPr>
              <a:t>2%</a:t>
            </a:r>
            <a:r>
              <a:rPr lang="en-GB" sz="900">
                <a:latin typeface="Arial" panose="020B0604020202020204" pitchFamily="34" charset="0"/>
                <a:cs typeface="Arial" panose="020B0604020202020204" pitchFamily="34" charset="0"/>
              </a:rPr>
              <a:t> since 2002. More</a:t>
            </a:r>
          </a:p>
          <a:p>
            <a:pPr lvl="0" algn="r"/>
            <a:r>
              <a:rPr lang="en-GB" sz="900">
                <a:latin typeface="Arial" panose="020B0604020202020204" pitchFamily="34" charset="0"/>
                <a:cs typeface="Arial" panose="020B0604020202020204" pitchFamily="34" charset="0"/>
              </a:rPr>
              <a:t> boys </a:t>
            </a:r>
            <a:r>
              <a:rPr lang="en-GB" sz="900" b="1">
                <a:latin typeface="Arial" panose="020B0604020202020204" pitchFamily="34" charset="0"/>
                <a:cs typeface="Arial" panose="020B0604020202020204" pitchFamily="34" charset="0"/>
              </a:rPr>
              <a:t>(72%)</a:t>
            </a:r>
            <a:r>
              <a:rPr lang="en-GB" sz="900">
                <a:latin typeface="Arial" panose="020B0604020202020204" pitchFamily="34" charset="0"/>
                <a:cs typeface="Arial" panose="020B0604020202020204" pitchFamily="34" charset="0"/>
              </a:rPr>
              <a:t> than girls </a:t>
            </a:r>
            <a:r>
              <a:rPr lang="en-GB" sz="900" b="1">
                <a:latin typeface="Arial" panose="020B0604020202020204" pitchFamily="34" charset="0"/>
                <a:cs typeface="Arial" panose="020B0604020202020204" pitchFamily="34" charset="0"/>
              </a:rPr>
              <a:t>(63%)</a:t>
            </a:r>
            <a:r>
              <a:rPr lang="en-GB" sz="900">
                <a:latin typeface="Arial" panose="020B0604020202020204" pitchFamily="34" charset="0"/>
                <a:cs typeface="Arial" panose="020B0604020202020204" pitchFamily="34" charset="0"/>
              </a:rPr>
              <a:t> met the </a:t>
            </a:r>
          </a:p>
          <a:p>
            <a:pPr lvl="0" algn="r"/>
            <a:r>
              <a:rPr lang="en-GB" sz="900">
                <a:latin typeface="Arial" panose="020B0604020202020204" pitchFamily="34" charset="0"/>
                <a:cs typeface="Arial" panose="020B0604020202020204" pitchFamily="34" charset="0"/>
              </a:rPr>
              <a:t>Recommended level of physical activity. </a:t>
            </a:r>
          </a:p>
        </p:txBody>
      </p:sp>
      <p:pic>
        <p:nvPicPr>
          <p:cNvPr id="255" name="Graphic 254" descr="Soccer ball">
            <a:extLst>
              <a:ext uri="{FF2B5EF4-FFF2-40B4-BE49-F238E27FC236}">
                <a16:creationId xmlns:a16="http://schemas.microsoft.com/office/drawing/2014/main" id="{58BD4B5E-62D5-4C50-8460-B8A7C988ECD5}"/>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800507" y="1979920"/>
            <a:ext cx="432000" cy="432000"/>
          </a:xfrm>
          <a:prstGeom prst="rect">
            <a:avLst/>
          </a:prstGeom>
        </p:spPr>
      </p:pic>
      <p:pic>
        <p:nvPicPr>
          <p:cNvPr id="35" name="Graphic 34" descr="Tennis racket and ball">
            <a:extLst>
              <a:ext uri="{FF2B5EF4-FFF2-40B4-BE49-F238E27FC236}">
                <a16:creationId xmlns:a16="http://schemas.microsoft.com/office/drawing/2014/main" id="{8A57409D-39FE-4C5B-AD0F-DE5012359A32}"/>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flipH="1">
            <a:off x="7626195" y="1931986"/>
            <a:ext cx="432000" cy="432000"/>
          </a:xfrm>
          <a:prstGeom prst="rect">
            <a:avLst/>
          </a:prstGeom>
        </p:spPr>
      </p:pic>
      <p:sp>
        <p:nvSpPr>
          <p:cNvPr id="106" name="AutoShape 17" descr="Rates of those meeting physical activity guidelines " title="Text box">
            <a:extLst>
              <a:ext uri="{FF2B5EF4-FFF2-40B4-BE49-F238E27FC236}">
                <a16:creationId xmlns:a16="http://schemas.microsoft.com/office/drawing/2014/main" id="{E80162BF-1406-4907-BBBB-956965D1646E}"/>
              </a:ext>
              <a:ext uri="{C183D7F6-B498-43B3-948B-1728B52AA6E4}">
                <adec:decorative xmlns:adec="http://schemas.microsoft.com/office/drawing/2017/decorative" val="0"/>
              </a:ext>
            </a:extLst>
          </p:cNvPr>
          <p:cNvSpPr/>
          <p:nvPr/>
        </p:nvSpPr>
        <p:spPr>
          <a:xfrm>
            <a:off x="7803930" y="2400355"/>
            <a:ext cx="1315396" cy="2142349"/>
          </a:xfrm>
          <a:prstGeom prst="rect">
            <a:avLst/>
          </a:prstGeom>
          <a:solidFill>
            <a:srgbClr val="DCDCDC"/>
          </a:solidFill>
        </p:spPr>
      </p:sp>
      <p:sp>
        <p:nvSpPr>
          <p:cNvPr id="107" name="Rectangle 106">
            <a:extLst>
              <a:ext uri="{FF2B5EF4-FFF2-40B4-BE49-F238E27FC236}">
                <a16:creationId xmlns:a16="http://schemas.microsoft.com/office/drawing/2014/main" id="{A7B334A8-F848-47B5-AE60-288467E36ED1}"/>
              </a:ext>
            </a:extLst>
          </p:cNvPr>
          <p:cNvSpPr/>
          <p:nvPr/>
        </p:nvSpPr>
        <p:spPr>
          <a:xfrm>
            <a:off x="7272233" y="2400355"/>
            <a:ext cx="1836000" cy="577081"/>
          </a:xfrm>
          <a:prstGeom prst="rect">
            <a:avLst/>
          </a:prstGeom>
        </p:spPr>
        <p:txBody>
          <a:bodyPr wrap="square" lIns="91440" tIns="45720" rIns="91440" bIns="45720" anchor="t">
            <a:spAutoFit/>
          </a:bodyPr>
          <a:lstStyle/>
          <a:p>
            <a:pPr lvl="1" algn="ctr"/>
            <a:r>
              <a:rPr lang="en-GB" sz="1050" b="1">
                <a:solidFill>
                  <a:srgbClr val="C00000"/>
                </a:solidFill>
                <a:latin typeface="Arial"/>
                <a:cs typeface="Arial"/>
              </a:rPr>
              <a:t>150 Minutes a Week of Moderate Physical Activity</a:t>
            </a:r>
            <a:endParaRPr lang="en-GB" sz="1050" b="1">
              <a:solidFill>
                <a:srgbClr val="C00000"/>
              </a:solidFill>
              <a:latin typeface="Arial" panose="020B0604020202020204" pitchFamily="34" charset="0"/>
              <a:cs typeface="Arial" panose="020B0604020202020204" pitchFamily="34" charset="0"/>
            </a:endParaRPr>
          </a:p>
        </p:txBody>
      </p:sp>
      <p:sp>
        <p:nvSpPr>
          <p:cNvPr id="108" name="TextBox 107">
            <a:extLst>
              <a:ext uri="{FF2B5EF4-FFF2-40B4-BE49-F238E27FC236}">
                <a16:creationId xmlns:a16="http://schemas.microsoft.com/office/drawing/2014/main" id="{60827D21-CFEA-4A98-8D57-F2CD14FAA1EC}"/>
              </a:ext>
            </a:extLst>
          </p:cNvPr>
          <p:cNvSpPr txBox="1"/>
          <p:nvPr/>
        </p:nvSpPr>
        <p:spPr>
          <a:xfrm>
            <a:off x="7870971" y="3003065"/>
            <a:ext cx="1237262" cy="1477328"/>
          </a:xfrm>
          <a:prstGeom prst="rect">
            <a:avLst/>
          </a:prstGeom>
          <a:noFill/>
        </p:spPr>
        <p:txBody>
          <a:bodyPr wrap="square" lIns="91440" tIns="45720" rIns="91440" bIns="45720" rtlCol="0" anchor="t">
            <a:spAutoFit/>
          </a:bodyPr>
          <a:lstStyle/>
          <a:p>
            <a:pPr algn="ctr"/>
            <a:r>
              <a:rPr lang="en-GB" sz="900" b="1">
                <a:latin typeface="Arial"/>
                <a:cs typeface="Arial"/>
              </a:rPr>
              <a:t>30-35%</a:t>
            </a:r>
            <a:r>
              <a:rPr lang="en-GB" sz="900">
                <a:latin typeface="Arial"/>
                <a:cs typeface="Arial"/>
              </a:rPr>
              <a:t> of Bangladeshis meet physical activity recommendations, a lower proportion compared to Black Caribbean and Pakistani counterparts.  </a:t>
            </a:r>
            <a:endParaRPr lang="en-GB" sz="900">
              <a:latin typeface="Arial" panose="020B0604020202020204" pitchFamily="34" charset="0"/>
              <a:cs typeface="Arial" panose="020B0604020202020204" pitchFamily="34" charset="0"/>
            </a:endParaRPr>
          </a:p>
          <a:p>
            <a:pPr algn="ctr"/>
            <a:endParaRPr lang="en-GB" sz="900">
              <a:latin typeface="Arial" panose="020B0604020202020204" pitchFamily="34" charset="0"/>
              <a:cs typeface="Arial" panose="020B0604020202020204" pitchFamily="34" charset="0"/>
            </a:endParaRPr>
          </a:p>
        </p:txBody>
      </p:sp>
      <p:pic>
        <p:nvPicPr>
          <p:cNvPr id="42" name="Graphic 41" descr="Footprints">
            <a:extLst>
              <a:ext uri="{FF2B5EF4-FFF2-40B4-BE49-F238E27FC236}">
                <a16:creationId xmlns:a16="http://schemas.microsoft.com/office/drawing/2014/main" id="{4A0206BB-A160-4721-BD10-ABE4F21EB89D}"/>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flipH="1">
            <a:off x="8531311" y="5103582"/>
            <a:ext cx="450551" cy="432000"/>
          </a:xfrm>
          <a:prstGeom prst="rect">
            <a:avLst/>
          </a:prstGeom>
        </p:spPr>
      </p:pic>
      <p:sp>
        <p:nvSpPr>
          <p:cNvPr id="111" name="TextBox 110">
            <a:extLst>
              <a:ext uri="{FF2B5EF4-FFF2-40B4-BE49-F238E27FC236}">
                <a16:creationId xmlns:a16="http://schemas.microsoft.com/office/drawing/2014/main" id="{C3F98E03-7FA3-4A71-84F2-909936B1DD14}"/>
              </a:ext>
            </a:extLst>
          </p:cNvPr>
          <p:cNvSpPr txBox="1"/>
          <p:nvPr/>
        </p:nvSpPr>
        <p:spPr>
          <a:xfrm>
            <a:off x="6256469" y="4694197"/>
            <a:ext cx="2815921" cy="338554"/>
          </a:xfrm>
          <a:prstGeom prst="rect">
            <a:avLst/>
          </a:prstGeom>
          <a:noFill/>
        </p:spPr>
        <p:txBody>
          <a:bodyPr wrap="square" rtlCol="0">
            <a:spAutoFit/>
          </a:bodyPr>
          <a:lstStyle/>
          <a:p>
            <a:pPr algn="ctr"/>
            <a:r>
              <a:rPr lang="en-GB" sz="1600" b="1">
                <a:solidFill>
                  <a:srgbClr val="C00000"/>
                </a:solidFill>
                <a:latin typeface="Arial" panose="020B0604020202020204" pitchFamily="34" charset="0"/>
                <a:cs typeface="Arial" panose="020B0604020202020204" pitchFamily="34" charset="0"/>
              </a:rPr>
              <a:t>Walking</a:t>
            </a:r>
          </a:p>
        </p:txBody>
      </p:sp>
      <p:sp>
        <p:nvSpPr>
          <p:cNvPr id="112" name="TextBox 111">
            <a:extLst>
              <a:ext uri="{FF2B5EF4-FFF2-40B4-BE49-F238E27FC236}">
                <a16:creationId xmlns:a16="http://schemas.microsoft.com/office/drawing/2014/main" id="{A09F5907-D1E3-4F17-B953-9DE5FF81A1D3}"/>
              </a:ext>
            </a:extLst>
          </p:cNvPr>
          <p:cNvSpPr txBox="1"/>
          <p:nvPr/>
        </p:nvSpPr>
        <p:spPr>
          <a:xfrm>
            <a:off x="6259392" y="4968595"/>
            <a:ext cx="2928628" cy="646331"/>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Bangladeshi men and women had reported </a:t>
            </a:r>
          </a:p>
          <a:p>
            <a:r>
              <a:rPr lang="en-GB" sz="900" b="1">
                <a:latin typeface="Arial" panose="020B0604020202020204" pitchFamily="34" charset="0"/>
                <a:cs typeface="Arial" panose="020B0604020202020204" pitchFamily="34" charset="0"/>
              </a:rPr>
              <a:t>low rates of brisk walking</a:t>
            </a:r>
            <a:r>
              <a:rPr lang="en-GB" sz="900">
                <a:latin typeface="Arial" panose="020B0604020202020204" pitchFamily="34" charset="0"/>
                <a:cs typeface="Arial" panose="020B0604020202020204" pitchFamily="34" charset="0"/>
              </a:rPr>
              <a:t> </a:t>
            </a:r>
            <a:r>
              <a:rPr lang="en-GB" sz="900" b="1">
                <a:latin typeface="Arial" panose="020B0604020202020204" pitchFamily="34" charset="0"/>
                <a:cs typeface="Arial" panose="020B0604020202020204" pitchFamily="34" charset="0"/>
              </a:rPr>
              <a:t>(20%)</a:t>
            </a:r>
            <a:r>
              <a:rPr lang="en-GB" sz="900">
                <a:latin typeface="Arial" panose="020B0604020202020204" pitchFamily="34" charset="0"/>
                <a:cs typeface="Arial" panose="020B0604020202020204" pitchFamily="34" charset="0"/>
              </a:rPr>
              <a:t>, </a:t>
            </a:r>
          </a:p>
          <a:p>
            <a:r>
              <a:rPr lang="en-GB" sz="900">
                <a:latin typeface="Arial" panose="020B0604020202020204" pitchFamily="34" charset="0"/>
                <a:cs typeface="Arial" panose="020B0604020202020204" pitchFamily="34" charset="0"/>
              </a:rPr>
              <a:t>compared to 32% of men in the </a:t>
            </a:r>
          </a:p>
          <a:p>
            <a:r>
              <a:rPr lang="en-GB" sz="900">
                <a:latin typeface="Arial" panose="020B0604020202020204" pitchFamily="34" charset="0"/>
                <a:cs typeface="Arial" panose="020B0604020202020204" pitchFamily="34" charset="0"/>
              </a:rPr>
              <a:t>general population. </a:t>
            </a:r>
          </a:p>
        </p:txBody>
      </p:sp>
      <p:sp>
        <p:nvSpPr>
          <p:cNvPr id="113" name="Oval 112">
            <a:extLst>
              <a:ext uri="{FF2B5EF4-FFF2-40B4-BE49-F238E27FC236}">
                <a16:creationId xmlns:a16="http://schemas.microsoft.com/office/drawing/2014/main" id="{248C1CCA-F993-4798-A08E-5A218A186F40}"/>
              </a:ext>
            </a:extLst>
          </p:cNvPr>
          <p:cNvSpPr/>
          <p:nvPr/>
        </p:nvSpPr>
        <p:spPr>
          <a:xfrm>
            <a:off x="9437042" y="551203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16" name="Oval 115">
            <a:extLst>
              <a:ext uri="{FF2B5EF4-FFF2-40B4-BE49-F238E27FC236}">
                <a16:creationId xmlns:a16="http://schemas.microsoft.com/office/drawing/2014/main" id="{6D2EAAE6-2856-461F-8F7F-B66F9E7A9F52}"/>
              </a:ext>
            </a:extLst>
          </p:cNvPr>
          <p:cNvSpPr/>
          <p:nvPr/>
        </p:nvSpPr>
        <p:spPr>
          <a:xfrm>
            <a:off x="9438657" y="593159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17" name="Oval 116">
            <a:extLst>
              <a:ext uri="{FF2B5EF4-FFF2-40B4-BE49-F238E27FC236}">
                <a16:creationId xmlns:a16="http://schemas.microsoft.com/office/drawing/2014/main" id="{7F8A7C16-BB2A-4FBA-92A2-588285A7EF4C}"/>
              </a:ext>
            </a:extLst>
          </p:cNvPr>
          <p:cNvSpPr/>
          <p:nvPr/>
        </p:nvSpPr>
        <p:spPr>
          <a:xfrm>
            <a:off x="9438657" y="6351166"/>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18" name="TextBox 117">
            <a:extLst>
              <a:ext uri="{FF2B5EF4-FFF2-40B4-BE49-F238E27FC236}">
                <a16:creationId xmlns:a16="http://schemas.microsoft.com/office/drawing/2014/main" id="{927A650F-8F45-4447-9236-5FE9413406A7}"/>
              </a:ext>
            </a:extLst>
          </p:cNvPr>
          <p:cNvSpPr txBox="1"/>
          <p:nvPr/>
        </p:nvSpPr>
        <p:spPr>
          <a:xfrm>
            <a:off x="3333860" y="1156811"/>
            <a:ext cx="2901112" cy="338554"/>
          </a:xfrm>
          <a:prstGeom prst="rect">
            <a:avLst/>
          </a:prstGeom>
          <a:noFill/>
        </p:spPr>
        <p:txBody>
          <a:bodyPr wrap="square" rtlCol="0">
            <a:spAutoFit/>
          </a:bodyPr>
          <a:lstStyle/>
          <a:p>
            <a:pPr algn="ctr"/>
            <a:r>
              <a:rPr lang="en-GB" sz="1600" b="1">
                <a:solidFill>
                  <a:srgbClr val="C00000"/>
                </a:solidFill>
                <a:latin typeface="Arial" panose="020B0604020202020204" pitchFamily="34" charset="0"/>
                <a:cs typeface="Arial" panose="020B0604020202020204" pitchFamily="34" charset="0"/>
              </a:rPr>
              <a:t>Cooking Preferences </a:t>
            </a:r>
          </a:p>
        </p:txBody>
      </p:sp>
      <p:pic>
        <p:nvPicPr>
          <p:cNvPr id="45" name="Graphic 44" descr="Fork and knife">
            <a:extLst>
              <a:ext uri="{FF2B5EF4-FFF2-40B4-BE49-F238E27FC236}">
                <a16:creationId xmlns:a16="http://schemas.microsoft.com/office/drawing/2014/main" id="{DAA30FFE-6AB7-4E64-9895-8925A7C60468}"/>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3296255" y="1173341"/>
            <a:ext cx="432000" cy="432000"/>
          </a:xfrm>
          <a:prstGeom prst="rect">
            <a:avLst/>
          </a:prstGeom>
        </p:spPr>
      </p:pic>
      <p:pic>
        <p:nvPicPr>
          <p:cNvPr id="24" name="Graphic 23" descr="Table setting">
            <a:extLst>
              <a:ext uri="{FF2B5EF4-FFF2-40B4-BE49-F238E27FC236}">
                <a16:creationId xmlns:a16="http://schemas.microsoft.com/office/drawing/2014/main" id="{922740D2-77BD-4CDF-A734-E5291B21E5A7}"/>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5579638" y="4700525"/>
            <a:ext cx="432000" cy="432000"/>
          </a:xfrm>
          <a:prstGeom prst="rect">
            <a:avLst/>
          </a:prstGeom>
        </p:spPr>
      </p:pic>
      <p:pic>
        <p:nvPicPr>
          <p:cNvPr id="27" name="Graphic 26" descr="Pregnant lady">
            <a:extLst>
              <a:ext uri="{FF2B5EF4-FFF2-40B4-BE49-F238E27FC236}">
                <a16:creationId xmlns:a16="http://schemas.microsoft.com/office/drawing/2014/main" id="{4484CD53-799C-417A-BADE-71405473145E}"/>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9500964" y="2996468"/>
            <a:ext cx="396000" cy="396000"/>
          </a:xfrm>
          <a:prstGeom prst="rect">
            <a:avLst/>
          </a:prstGeom>
        </p:spPr>
      </p:pic>
      <p:sp>
        <p:nvSpPr>
          <p:cNvPr id="115" name="Oval 114">
            <a:extLst>
              <a:ext uri="{FF2B5EF4-FFF2-40B4-BE49-F238E27FC236}">
                <a16:creationId xmlns:a16="http://schemas.microsoft.com/office/drawing/2014/main" id="{1E36F7E5-1542-45E0-B564-3FAECE90915C}"/>
              </a:ext>
            </a:extLst>
          </p:cNvPr>
          <p:cNvSpPr/>
          <p:nvPr/>
        </p:nvSpPr>
        <p:spPr>
          <a:xfrm>
            <a:off x="9354320" y="4464595"/>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30%</a:t>
            </a:r>
          </a:p>
        </p:txBody>
      </p:sp>
      <p:sp>
        <p:nvSpPr>
          <p:cNvPr id="119" name="Oval 118">
            <a:extLst>
              <a:ext uri="{FF2B5EF4-FFF2-40B4-BE49-F238E27FC236}">
                <a16:creationId xmlns:a16="http://schemas.microsoft.com/office/drawing/2014/main" id="{C3425978-8081-4857-B30E-D7C8189AE002}"/>
              </a:ext>
            </a:extLst>
          </p:cNvPr>
          <p:cNvSpPr/>
          <p:nvPr/>
        </p:nvSpPr>
        <p:spPr>
          <a:xfrm>
            <a:off x="11282571" y="4464595"/>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a:t>21%</a:t>
            </a:r>
          </a:p>
        </p:txBody>
      </p:sp>
      <p:pic>
        <p:nvPicPr>
          <p:cNvPr id="236" name="Graphic 235" descr="Needle">
            <a:extLst>
              <a:ext uri="{FF2B5EF4-FFF2-40B4-BE49-F238E27FC236}">
                <a16:creationId xmlns:a16="http://schemas.microsoft.com/office/drawing/2014/main" id="{7753FE8A-27A0-4248-8666-06B38442F6FA}"/>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11527911" y="6147827"/>
            <a:ext cx="432000" cy="432000"/>
          </a:xfrm>
          <a:prstGeom prst="rect">
            <a:avLst/>
          </a:prstGeom>
        </p:spPr>
      </p:pic>
      <p:pic>
        <p:nvPicPr>
          <p:cNvPr id="13" name="Graphic 12" descr="Fruit bowl">
            <a:extLst>
              <a:ext uri="{FF2B5EF4-FFF2-40B4-BE49-F238E27FC236}">
                <a16:creationId xmlns:a16="http://schemas.microsoft.com/office/drawing/2014/main" id="{37D6A7FC-9F40-4368-BE55-76C2AEEAA070}"/>
              </a:ext>
            </a:extLst>
          </p:cNvPr>
          <p:cNvPicPr>
            <a:picLocks noChangeAspect="1"/>
          </p:cNvPicPr>
          <p:nvPr/>
        </p:nvPicPr>
        <p:blipFill>
          <a:blip r:embed="rId33">
            <a:extLst>
              <a:ext uri="{28A0092B-C50C-407E-A947-70E740481C1C}">
                <a14:useLocalDpi xmlns:a14="http://schemas.microsoft.com/office/drawing/2010/main" val="0"/>
              </a:ext>
              <a:ext uri="{96DAC541-7B7A-43D3-8B79-37D633B846F1}">
                <asvg:svgBlip xmlns:asvg="http://schemas.microsoft.com/office/drawing/2016/SVG/main" r:embed="rId34"/>
              </a:ext>
            </a:extLst>
          </a:blip>
          <a:stretch>
            <a:fillRect/>
          </a:stretch>
        </p:blipFill>
        <p:spPr>
          <a:xfrm>
            <a:off x="3303577" y="6245948"/>
            <a:ext cx="432000" cy="432000"/>
          </a:xfrm>
          <a:prstGeom prst="rect">
            <a:avLst/>
          </a:prstGeom>
        </p:spPr>
      </p:pic>
      <p:pic>
        <p:nvPicPr>
          <p:cNvPr id="19" name="Graphic 18" descr="School boy">
            <a:extLst>
              <a:ext uri="{FF2B5EF4-FFF2-40B4-BE49-F238E27FC236}">
                <a16:creationId xmlns:a16="http://schemas.microsoft.com/office/drawing/2014/main" id="{9C8C159B-3075-40EA-9574-5535B9406B77}"/>
              </a:ext>
            </a:extLst>
          </p:cNvPr>
          <p:cNvPicPr>
            <a:picLocks noChangeAspect="1"/>
          </p:cNvPicPr>
          <p:nvPr/>
        </p:nvPicPr>
        <p:blipFill>
          <a:blip r:embed="rId35">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a:off x="10441109" y="3489570"/>
            <a:ext cx="432000" cy="432000"/>
          </a:xfrm>
          <a:prstGeom prst="rect">
            <a:avLst/>
          </a:prstGeom>
        </p:spPr>
      </p:pic>
      <p:sp>
        <p:nvSpPr>
          <p:cNvPr id="8" name="TextBox 7">
            <a:extLst>
              <a:ext uri="{FF2B5EF4-FFF2-40B4-BE49-F238E27FC236}">
                <a16:creationId xmlns:a16="http://schemas.microsoft.com/office/drawing/2014/main" id="{6DB24540-739B-4D27-BB4C-D8F724A7788F}"/>
              </a:ext>
            </a:extLst>
          </p:cNvPr>
          <p:cNvSpPr txBox="1"/>
          <p:nvPr/>
        </p:nvSpPr>
        <p:spPr>
          <a:xfrm>
            <a:off x="7848938" y="1134884"/>
            <a:ext cx="1260000" cy="1116000"/>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There is lack of visible sports role models in the UK from Bangladeshi heritage compared to some other South Asian cultures</a:t>
            </a:r>
          </a:p>
        </p:txBody>
      </p:sp>
      <p:sp>
        <p:nvSpPr>
          <p:cNvPr id="26" name="Title 25">
            <a:extLst>
              <a:ext uri="{FF2B5EF4-FFF2-40B4-BE49-F238E27FC236}">
                <a16:creationId xmlns:a16="http://schemas.microsoft.com/office/drawing/2014/main" id="{C32362FE-2987-4B63-8800-74A43E350F6E}"/>
              </a:ext>
            </a:extLst>
          </p:cNvPr>
          <p:cNvSpPr>
            <a:spLocks noGrp="1"/>
          </p:cNvSpPr>
          <p:nvPr>
            <p:ph type="title" idx="4294967295"/>
          </p:nvPr>
        </p:nvSpPr>
        <p:spPr>
          <a:xfrm>
            <a:off x="838200" y="-1325563"/>
            <a:ext cx="10515600" cy="1325563"/>
          </a:xfrm>
        </p:spPr>
        <p:txBody>
          <a:bodyPr/>
          <a:lstStyle/>
          <a:p>
            <a:r>
              <a:rPr lang="en-GB"/>
              <a:t>Slide 2 </a:t>
            </a:r>
          </a:p>
        </p:txBody>
      </p:sp>
    </p:spTree>
    <p:extLst>
      <p:ext uri="{BB962C8B-B14F-4D97-AF65-F5344CB8AC3E}">
        <p14:creationId xmlns:p14="http://schemas.microsoft.com/office/powerpoint/2010/main" val="2103382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AutoShape 21" descr="End of life care preferences of Bangladeshis in Oldham" title="Text box">
            <a:extLst>
              <a:ext uri="{FF2B5EF4-FFF2-40B4-BE49-F238E27FC236}">
                <a16:creationId xmlns:a16="http://schemas.microsoft.com/office/drawing/2014/main" id="{D58F826A-3E5A-4206-8F31-A2F9E6468ED8}"/>
              </a:ext>
              <a:ext uri="{C183D7F6-B498-43B3-948B-1728B52AA6E4}">
                <adec:decorative xmlns:adec="http://schemas.microsoft.com/office/drawing/2017/decorative" val="0"/>
              </a:ext>
            </a:extLst>
          </p:cNvPr>
          <p:cNvSpPr/>
          <p:nvPr/>
        </p:nvSpPr>
        <p:spPr>
          <a:xfrm>
            <a:off x="9170679" y="2679262"/>
            <a:ext cx="2652573" cy="1343876"/>
          </a:xfrm>
          <a:prstGeom prst="rect">
            <a:avLst/>
          </a:prstGeom>
          <a:solidFill>
            <a:srgbClr val="EBEBEB"/>
          </a:solidFill>
        </p:spPr>
      </p:sp>
      <p:sp>
        <p:nvSpPr>
          <p:cNvPr id="118" name="AutoShape 5" descr="Cancer rates of Bangladeshis compared to White people" title="Text box ">
            <a:extLst>
              <a:ext uri="{FF2B5EF4-FFF2-40B4-BE49-F238E27FC236}">
                <a16:creationId xmlns:a16="http://schemas.microsoft.com/office/drawing/2014/main" id="{6CFD7A4F-7000-4E35-B953-A511850DA3E3}"/>
              </a:ext>
              <a:ext uri="{C183D7F6-B498-43B3-948B-1728B52AA6E4}">
                <adec:decorative xmlns:adec="http://schemas.microsoft.com/office/drawing/2017/decorative" val="0"/>
              </a:ext>
            </a:extLst>
          </p:cNvPr>
          <p:cNvSpPr/>
          <p:nvPr/>
        </p:nvSpPr>
        <p:spPr>
          <a:xfrm>
            <a:off x="6276414" y="3817607"/>
            <a:ext cx="2772533" cy="1572009"/>
          </a:xfrm>
          <a:prstGeom prst="rect">
            <a:avLst/>
          </a:prstGeom>
          <a:solidFill>
            <a:srgbClr val="DCDCDC"/>
          </a:solidFill>
        </p:spPr>
        <p:txBody>
          <a:bodyPr/>
          <a:lstStyle/>
          <a:p>
            <a:endParaRPr lang="en-GB"/>
          </a:p>
        </p:txBody>
      </p:sp>
      <p:sp>
        <p:nvSpPr>
          <p:cNvPr id="117" name="AutoShape 21" descr="Dementia care in Bangladeshis" title="Text box">
            <a:extLst>
              <a:ext uri="{FF2B5EF4-FFF2-40B4-BE49-F238E27FC236}">
                <a16:creationId xmlns:a16="http://schemas.microsoft.com/office/drawing/2014/main" id="{A0FF277E-2E8B-47EB-B5C5-055952CAB2B8}"/>
              </a:ext>
              <a:ext uri="{C183D7F6-B498-43B3-948B-1728B52AA6E4}">
                <adec:decorative xmlns:adec="http://schemas.microsoft.com/office/drawing/2017/decorative" val="0"/>
              </a:ext>
            </a:extLst>
          </p:cNvPr>
          <p:cNvSpPr/>
          <p:nvPr/>
        </p:nvSpPr>
        <p:spPr>
          <a:xfrm>
            <a:off x="9161978" y="1167813"/>
            <a:ext cx="2661274" cy="1434934"/>
          </a:xfrm>
          <a:prstGeom prst="rect">
            <a:avLst/>
          </a:prstGeom>
          <a:solidFill>
            <a:srgbClr val="EBEBEB"/>
          </a:solidFill>
        </p:spPr>
      </p:sp>
      <p:sp>
        <p:nvSpPr>
          <p:cNvPr id="115" name="AutoShape 21" descr="Tuberculosis rates of Bangladeshis compared to other ethnic groups " title="Text box">
            <a:extLst>
              <a:ext uri="{FF2B5EF4-FFF2-40B4-BE49-F238E27FC236}">
                <a16:creationId xmlns:a16="http://schemas.microsoft.com/office/drawing/2014/main" id="{9543C978-5858-4422-B583-85CCA8494A14}"/>
              </a:ext>
              <a:ext uri="{C183D7F6-B498-43B3-948B-1728B52AA6E4}">
                <adec:decorative xmlns:adec="http://schemas.microsoft.com/office/drawing/2017/decorative" val="0"/>
              </a:ext>
            </a:extLst>
          </p:cNvPr>
          <p:cNvSpPr/>
          <p:nvPr/>
        </p:nvSpPr>
        <p:spPr>
          <a:xfrm>
            <a:off x="3258618" y="5842675"/>
            <a:ext cx="2896027" cy="903381"/>
          </a:xfrm>
          <a:prstGeom prst="rect">
            <a:avLst/>
          </a:prstGeom>
          <a:solidFill>
            <a:srgbClr val="EBEBEB"/>
          </a:solidFill>
        </p:spPr>
      </p:sp>
      <p:sp>
        <p:nvSpPr>
          <p:cNvPr id="114" name="AutoShape 21" descr="HPV vaccination rates of Bangladeshis " title="Text box">
            <a:extLst>
              <a:ext uri="{FF2B5EF4-FFF2-40B4-BE49-F238E27FC236}">
                <a16:creationId xmlns:a16="http://schemas.microsoft.com/office/drawing/2014/main" id="{6EDE1A4C-D537-46C7-90F0-C8CBAD4BB58B}"/>
              </a:ext>
              <a:ext uri="{C183D7F6-B498-43B3-948B-1728B52AA6E4}">
                <adec:decorative xmlns:adec="http://schemas.microsoft.com/office/drawing/2017/decorative" val="0"/>
              </a:ext>
            </a:extLst>
          </p:cNvPr>
          <p:cNvSpPr/>
          <p:nvPr/>
        </p:nvSpPr>
        <p:spPr>
          <a:xfrm>
            <a:off x="3258618" y="4370058"/>
            <a:ext cx="1478983" cy="1376022"/>
          </a:xfrm>
          <a:prstGeom prst="rect">
            <a:avLst/>
          </a:prstGeom>
          <a:solidFill>
            <a:srgbClr val="EBEBEB"/>
          </a:solidFill>
        </p:spPr>
      </p:sp>
      <p:sp>
        <p:nvSpPr>
          <p:cNvPr id="109" name="AutoShape 5" descr="Employment rates of Bangladeshis" title="Text box">
            <a:extLst>
              <a:ext uri="{FF2B5EF4-FFF2-40B4-BE49-F238E27FC236}">
                <a16:creationId xmlns:a16="http://schemas.microsoft.com/office/drawing/2014/main" id="{D8446339-C926-48C9-B73D-49E256E08012}"/>
              </a:ext>
              <a:ext uri="{C183D7F6-B498-43B3-948B-1728B52AA6E4}">
                <adec:decorative xmlns:adec="http://schemas.microsoft.com/office/drawing/2017/decorative" val="0"/>
              </a:ext>
            </a:extLst>
          </p:cNvPr>
          <p:cNvSpPr/>
          <p:nvPr/>
        </p:nvSpPr>
        <p:spPr>
          <a:xfrm>
            <a:off x="267348" y="5742159"/>
            <a:ext cx="2879809" cy="1000755"/>
          </a:xfrm>
          <a:prstGeom prst="rect">
            <a:avLst/>
          </a:prstGeom>
          <a:solidFill>
            <a:srgbClr val="DCDCDC"/>
          </a:solidFill>
        </p:spPr>
      </p:sp>
      <p:sp>
        <p:nvSpPr>
          <p:cNvPr id="3" name="TextBox 3"/>
          <p:cNvSpPr txBox="1"/>
          <p:nvPr/>
        </p:nvSpPr>
        <p:spPr>
          <a:xfrm>
            <a:off x="1710612" y="42172"/>
            <a:ext cx="7995047" cy="432491"/>
          </a:xfrm>
          <a:prstGeom prst="rect">
            <a:avLst/>
          </a:prstGeom>
        </p:spPr>
        <p:txBody>
          <a:bodyPr lIns="0" tIns="0" rIns="0" bIns="0" rtlCol="0" anchor="t">
            <a:spAutoFit/>
          </a:bodyPr>
          <a:lstStyle/>
          <a:p>
            <a:pPr algn="ctr">
              <a:lnSpc>
                <a:spcPts val="3698"/>
              </a:lnSpc>
            </a:pPr>
            <a:r>
              <a:rPr lang="en-US" sz="2625" b="1">
                <a:solidFill>
                  <a:srgbClr val="222222"/>
                </a:solidFill>
                <a:latin typeface="Arial" panose="020B0604020202020204" pitchFamily="34" charset="0"/>
                <a:cs typeface="Arial" panose="020B0604020202020204" pitchFamily="34" charset="0"/>
              </a:rPr>
              <a:t>Bangladeshi Community Profile</a:t>
            </a:r>
          </a:p>
        </p:txBody>
      </p:sp>
      <p:pic>
        <p:nvPicPr>
          <p:cNvPr id="40" name="Picture 40" descr="Birmingham City Council logo" title="Logo">
            <a:extLst>
              <a:ext uri="{C183D7F6-B498-43B3-948B-1728B52AA6E4}">
                <adec:decorative xmlns:adec="http://schemas.microsoft.com/office/drawing/2017/decorative" val="0"/>
              </a:ext>
            </a:extLst>
          </p:cNvPr>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July 2021</a:t>
            </a:r>
          </a:p>
          <a:p>
            <a:pPr algn="r">
              <a:lnSpc>
                <a:spcPts val="1056"/>
              </a:lnSpc>
            </a:pPr>
            <a:r>
              <a:rPr lang="en-US" sz="754">
                <a:solidFill>
                  <a:srgbClr val="222222"/>
                </a:solidFill>
                <a:latin typeface="Arimo"/>
              </a:rPr>
              <a:t>Numbers have been rounded</a:t>
            </a: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Working and learning well</a:t>
            </a: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Protect and Detect</a:t>
            </a:r>
          </a:p>
        </p:txBody>
      </p:sp>
      <p:sp>
        <p:nvSpPr>
          <p:cNvPr id="31" name="AutoShape 31"/>
          <p:cNvSpPr/>
          <p:nvPr/>
        </p:nvSpPr>
        <p:spPr>
          <a:xfrm>
            <a:off x="6256380" y="777309"/>
            <a:ext cx="5580000" cy="26789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Ageing and Dying Well</a:t>
            </a:r>
          </a:p>
        </p:txBody>
      </p:sp>
      <p:sp>
        <p:nvSpPr>
          <p:cNvPr id="206" name="AutoShape 20" descr="Cancer screening rates of Bangladeshis versus other ethnic groups" title="Text box">
            <a:extLst>
              <a:ext uri="{FF2B5EF4-FFF2-40B4-BE49-F238E27FC236}">
                <a16:creationId xmlns:a16="http://schemas.microsoft.com/office/drawing/2014/main" id="{D5317164-6854-44AF-B6F1-C345921FED68}"/>
              </a:ext>
              <a:ext uri="{C183D7F6-B498-43B3-948B-1728B52AA6E4}">
                <adec:decorative xmlns:adec="http://schemas.microsoft.com/office/drawing/2017/decorative" val="0"/>
              </a:ext>
            </a:extLst>
          </p:cNvPr>
          <p:cNvSpPr/>
          <p:nvPr/>
        </p:nvSpPr>
        <p:spPr>
          <a:xfrm>
            <a:off x="3251192" y="1204043"/>
            <a:ext cx="1487837" cy="3085229"/>
          </a:xfrm>
          <a:prstGeom prst="rect">
            <a:avLst/>
          </a:prstGeom>
          <a:solidFill>
            <a:srgbClr val="EBEBEB"/>
          </a:solidFill>
        </p:spPr>
      </p:sp>
      <p:grpSp>
        <p:nvGrpSpPr>
          <p:cNvPr id="243" name="Group 4">
            <a:extLst>
              <a:ext uri="{FF2B5EF4-FFF2-40B4-BE49-F238E27FC236}">
                <a16:creationId xmlns:a16="http://schemas.microsoft.com/office/drawing/2014/main" id="{57DC167B-A414-47E8-8388-D8FFEBD9F5F2}"/>
              </a:ext>
              <a:ext uri="{C183D7F6-B498-43B3-948B-1728B52AA6E4}">
                <adec:decorative xmlns:adec="http://schemas.microsoft.com/office/drawing/2017/decorative" val="1"/>
              </a:ext>
            </a:extLst>
          </p:cNvPr>
          <p:cNvGrpSpPr/>
          <p:nvPr/>
        </p:nvGrpSpPr>
        <p:grpSpPr>
          <a:xfrm>
            <a:off x="6271444" y="1167813"/>
            <a:ext cx="2769371" cy="2567305"/>
            <a:chOff x="0" y="1"/>
            <a:chExt cx="2019979" cy="2330361"/>
          </a:xfrm>
        </p:grpSpPr>
        <p:sp>
          <p:nvSpPr>
            <p:cNvPr id="245" name="AutoShape 5">
              <a:extLst>
                <a:ext uri="{FF2B5EF4-FFF2-40B4-BE49-F238E27FC236}">
                  <a16:creationId xmlns:a16="http://schemas.microsoft.com/office/drawing/2014/main" id="{5F104CFD-81E3-46BE-838D-63D313084F97}"/>
                </a:ext>
              </a:extLst>
            </p:cNvPr>
            <p:cNvSpPr/>
            <p:nvPr/>
          </p:nvSpPr>
          <p:spPr>
            <a:xfrm>
              <a:off x="0" y="1"/>
              <a:ext cx="2019300" cy="960747"/>
            </a:xfrm>
            <a:prstGeom prst="rect">
              <a:avLst/>
            </a:prstGeom>
            <a:solidFill>
              <a:srgbClr val="DCDCDC"/>
            </a:solidFill>
          </p:spPr>
        </p:sp>
        <p:sp>
          <p:nvSpPr>
            <p:cNvPr id="246" name="AutoShape 6">
              <a:extLst>
                <a:ext uri="{FF2B5EF4-FFF2-40B4-BE49-F238E27FC236}">
                  <a16:creationId xmlns:a16="http://schemas.microsoft.com/office/drawing/2014/main" id="{2927050F-004A-4013-BBD1-434C4E406FB5}"/>
                </a:ext>
              </a:extLst>
            </p:cNvPr>
            <p:cNvSpPr/>
            <p:nvPr/>
          </p:nvSpPr>
          <p:spPr>
            <a:xfrm>
              <a:off x="679" y="1028020"/>
              <a:ext cx="2019300" cy="1302342"/>
            </a:xfrm>
            <a:prstGeom prst="rect">
              <a:avLst/>
            </a:prstGeom>
            <a:solidFill>
              <a:srgbClr val="DCDCDC"/>
            </a:solidFill>
          </p:spPr>
          <p:txBody>
            <a:bodyPr/>
            <a:lstStyle/>
            <a:p>
              <a:endParaRPr lang="en-GB"/>
            </a:p>
          </p:txBody>
        </p:sp>
      </p:grpSp>
      <p:sp>
        <p:nvSpPr>
          <p:cNvPr id="282" name="AutoShape 8" descr="Access to health care issues in Bangladeshis" title="Text box">
            <a:extLst>
              <a:ext uri="{FF2B5EF4-FFF2-40B4-BE49-F238E27FC236}">
                <a16:creationId xmlns:a16="http://schemas.microsoft.com/office/drawing/2014/main" id="{5C984EBC-581F-4339-95F9-4D6FBB282262}"/>
              </a:ext>
              <a:ext uri="{C183D7F6-B498-43B3-948B-1728B52AA6E4}">
                <adec:decorative xmlns:adec="http://schemas.microsoft.com/office/drawing/2017/decorative" val="0"/>
              </a:ext>
            </a:extLst>
          </p:cNvPr>
          <p:cNvSpPr/>
          <p:nvPr/>
        </p:nvSpPr>
        <p:spPr>
          <a:xfrm>
            <a:off x="9171457" y="4117809"/>
            <a:ext cx="2651795" cy="2592000"/>
          </a:xfrm>
          <a:prstGeom prst="rect">
            <a:avLst/>
          </a:prstGeom>
          <a:solidFill>
            <a:srgbClr val="EBEBEB"/>
          </a:solidFill>
        </p:spPr>
      </p:sp>
      <p:sp>
        <p:nvSpPr>
          <p:cNvPr id="108" name="AutoShape 5" descr="COPD research in Bangladeshis" title="Text box ">
            <a:extLst>
              <a:ext uri="{FF2B5EF4-FFF2-40B4-BE49-F238E27FC236}">
                <a16:creationId xmlns:a16="http://schemas.microsoft.com/office/drawing/2014/main" id="{CD987A94-75A3-4EDA-8595-33E5214FF295}"/>
              </a:ext>
              <a:ext uri="{C183D7F6-B498-43B3-948B-1728B52AA6E4}">
                <adec:decorative xmlns:adec="http://schemas.microsoft.com/office/drawing/2017/decorative" val="0"/>
              </a:ext>
            </a:extLst>
          </p:cNvPr>
          <p:cNvSpPr/>
          <p:nvPr/>
        </p:nvSpPr>
        <p:spPr>
          <a:xfrm>
            <a:off x="6277155" y="5471402"/>
            <a:ext cx="2768400" cy="1283883"/>
          </a:xfrm>
          <a:prstGeom prst="rect">
            <a:avLst/>
          </a:prstGeom>
          <a:solidFill>
            <a:srgbClr val="DCDCDC"/>
          </a:solidFill>
        </p:spPr>
        <p:txBody>
          <a:bodyPr/>
          <a:lstStyle/>
          <a:p>
            <a:pPr algn="ctr"/>
            <a:endParaRPr lang="en-GB" sz="900">
              <a:latin typeface="Arial" panose="020B0604020202020204" pitchFamily="34" charset="0"/>
              <a:cs typeface="Arial" panose="020B0604020202020204" pitchFamily="34" charset="0"/>
            </a:endParaRPr>
          </a:p>
        </p:txBody>
      </p:sp>
      <p:sp>
        <p:nvSpPr>
          <p:cNvPr id="120" name="AutoShape 5" descr="Level 5 qualification rates of Bangladeshis versus national averages" title="Text box">
            <a:extLst>
              <a:ext uri="{FF2B5EF4-FFF2-40B4-BE49-F238E27FC236}">
                <a16:creationId xmlns:a16="http://schemas.microsoft.com/office/drawing/2014/main" id="{269C17D5-44FC-4D20-98B7-E8F3CC188313}"/>
              </a:ext>
              <a:ext uri="{C183D7F6-B498-43B3-948B-1728B52AA6E4}">
                <adec:decorative xmlns:adec="http://schemas.microsoft.com/office/drawing/2017/decorative" val="0"/>
              </a:ext>
            </a:extLst>
          </p:cNvPr>
          <p:cNvSpPr/>
          <p:nvPr/>
        </p:nvSpPr>
        <p:spPr>
          <a:xfrm>
            <a:off x="267157" y="1204044"/>
            <a:ext cx="2880000" cy="1022201"/>
          </a:xfrm>
          <a:prstGeom prst="rect">
            <a:avLst/>
          </a:prstGeom>
          <a:solidFill>
            <a:srgbClr val="DCDCDC"/>
          </a:solidFill>
        </p:spPr>
      </p:sp>
      <p:sp>
        <p:nvSpPr>
          <p:cNvPr id="2" name="TextBox 1">
            <a:extLst>
              <a:ext uri="{FF2B5EF4-FFF2-40B4-BE49-F238E27FC236}">
                <a16:creationId xmlns:a16="http://schemas.microsoft.com/office/drawing/2014/main" id="{1C3124E4-67B1-4329-9F64-BD075A3BC884}"/>
              </a:ext>
            </a:extLst>
          </p:cNvPr>
          <p:cNvSpPr txBox="1"/>
          <p:nvPr/>
        </p:nvSpPr>
        <p:spPr>
          <a:xfrm>
            <a:off x="-267896" y="1352488"/>
            <a:ext cx="2260600" cy="523220"/>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Level 5+ </a:t>
            </a:r>
          </a:p>
          <a:p>
            <a:pPr algn="ctr"/>
            <a:r>
              <a:rPr lang="en-GB" sz="1400" b="1">
                <a:solidFill>
                  <a:srgbClr val="C00000"/>
                </a:solidFill>
                <a:latin typeface="Arial" panose="020B0604020202020204" pitchFamily="34" charset="0"/>
                <a:cs typeface="Arial" panose="020B0604020202020204" pitchFamily="34" charset="0"/>
              </a:rPr>
              <a:t>Qualification</a:t>
            </a:r>
          </a:p>
        </p:txBody>
      </p:sp>
      <p:pic>
        <p:nvPicPr>
          <p:cNvPr id="5" name="Graphic 4" descr="Graduation cap">
            <a:extLst>
              <a:ext uri="{FF2B5EF4-FFF2-40B4-BE49-F238E27FC236}">
                <a16:creationId xmlns:a16="http://schemas.microsoft.com/office/drawing/2014/main" id="{1CC0938B-995C-42EC-8EAA-4DFDCB48ED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0353" y="1803483"/>
            <a:ext cx="432000" cy="432000"/>
          </a:xfrm>
          <a:prstGeom prst="rect">
            <a:avLst/>
          </a:prstGeom>
        </p:spPr>
      </p:pic>
      <p:sp>
        <p:nvSpPr>
          <p:cNvPr id="6" name="TextBox 5">
            <a:extLst>
              <a:ext uri="{FF2B5EF4-FFF2-40B4-BE49-F238E27FC236}">
                <a16:creationId xmlns:a16="http://schemas.microsoft.com/office/drawing/2014/main" id="{B86CD207-52E2-4AF4-AC04-2A9DC05E9F20}"/>
              </a:ext>
            </a:extLst>
          </p:cNvPr>
          <p:cNvSpPr txBox="1"/>
          <p:nvPr/>
        </p:nvSpPr>
        <p:spPr>
          <a:xfrm>
            <a:off x="1295400" y="1266980"/>
            <a:ext cx="1879722" cy="923330"/>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57.3%</a:t>
            </a:r>
            <a:r>
              <a:rPr lang="en-GB" sz="900">
                <a:latin typeface="Arial" panose="020B0604020202020204" pitchFamily="34" charset="0"/>
                <a:cs typeface="Arial" panose="020B0604020202020204" pitchFamily="34" charset="0"/>
              </a:rPr>
              <a:t> </a:t>
            </a:r>
            <a:r>
              <a:rPr lang="en-GB" sz="900" b="1">
                <a:latin typeface="Arial" panose="020B0604020202020204" pitchFamily="34" charset="0"/>
                <a:cs typeface="Arial" panose="020B0604020202020204" pitchFamily="34" charset="0"/>
              </a:rPr>
              <a:t>(60%</a:t>
            </a:r>
            <a:r>
              <a:rPr lang="en-GB" sz="900">
                <a:latin typeface="Arial" panose="020B0604020202020204" pitchFamily="34" charset="0"/>
                <a:cs typeface="Arial" panose="020B0604020202020204" pitchFamily="34" charset="0"/>
              </a:rPr>
              <a:t> girls and </a:t>
            </a:r>
            <a:r>
              <a:rPr lang="en-GB" sz="900" b="1">
                <a:latin typeface="Arial" panose="020B0604020202020204" pitchFamily="34" charset="0"/>
                <a:cs typeface="Arial" panose="020B0604020202020204" pitchFamily="34" charset="0"/>
              </a:rPr>
              <a:t>54%</a:t>
            </a:r>
            <a:r>
              <a:rPr lang="en-GB" sz="900">
                <a:latin typeface="Arial" panose="020B0604020202020204" pitchFamily="34" charset="0"/>
                <a:cs typeface="Arial" panose="020B0604020202020204" pitchFamily="34" charset="0"/>
              </a:rPr>
              <a:t> boys) of Bangladeshi pupils in </a:t>
            </a:r>
          </a:p>
          <a:p>
            <a:pPr algn="r"/>
            <a:r>
              <a:rPr lang="en-GB" sz="900">
                <a:latin typeface="Arial" panose="020B0604020202020204" pitchFamily="34" charset="0"/>
                <a:cs typeface="Arial" panose="020B0604020202020204" pitchFamily="34" charset="0"/>
              </a:rPr>
              <a:t>England got a grade 5 or above in English and maths GCSE, </a:t>
            </a:r>
          </a:p>
          <a:p>
            <a:pPr algn="r"/>
            <a:r>
              <a:rPr lang="en-GB" sz="900">
                <a:latin typeface="Arial" panose="020B0604020202020204" pitchFamily="34" charset="0"/>
                <a:cs typeface="Arial" panose="020B0604020202020204" pitchFamily="34" charset="0"/>
              </a:rPr>
              <a:t>better than the national </a:t>
            </a:r>
          </a:p>
          <a:p>
            <a:pPr algn="r"/>
            <a:r>
              <a:rPr lang="en-GB" sz="900">
                <a:latin typeface="Arial" panose="020B0604020202020204" pitchFamily="34" charset="0"/>
                <a:cs typeface="Arial" panose="020B0604020202020204" pitchFamily="34" charset="0"/>
              </a:rPr>
              <a:t>average (49.9%). </a:t>
            </a:r>
          </a:p>
        </p:txBody>
      </p:sp>
      <p:sp>
        <p:nvSpPr>
          <p:cNvPr id="32" name="AutoShape 5" descr="Rates of 'no qualification'" title="Text box">
            <a:extLst>
              <a:ext uri="{FF2B5EF4-FFF2-40B4-BE49-F238E27FC236}">
                <a16:creationId xmlns:a16="http://schemas.microsoft.com/office/drawing/2014/main" id="{B52FF13C-6C67-4460-9350-1741D431D35E}"/>
              </a:ext>
              <a:ext uri="{C183D7F6-B498-43B3-948B-1728B52AA6E4}">
                <adec:decorative xmlns:adec="http://schemas.microsoft.com/office/drawing/2017/decorative" val="0"/>
              </a:ext>
            </a:extLst>
          </p:cNvPr>
          <p:cNvSpPr/>
          <p:nvPr/>
        </p:nvSpPr>
        <p:spPr>
          <a:xfrm>
            <a:off x="260628" y="2338567"/>
            <a:ext cx="2886349" cy="925333"/>
          </a:xfrm>
          <a:prstGeom prst="rect">
            <a:avLst/>
          </a:prstGeom>
          <a:solidFill>
            <a:srgbClr val="DCDCDC"/>
          </a:solidFill>
        </p:spPr>
      </p:sp>
      <p:sp>
        <p:nvSpPr>
          <p:cNvPr id="33" name="TextBox 32">
            <a:extLst>
              <a:ext uri="{FF2B5EF4-FFF2-40B4-BE49-F238E27FC236}">
                <a16:creationId xmlns:a16="http://schemas.microsoft.com/office/drawing/2014/main" id="{32582978-52E5-4B74-B628-78E913D83D0D}"/>
              </a:ext>
            </a:extLst>
          </p:cNvPr>
          <p:cNvSpPr txBox="1"/>
          <p:nvPr/>
        </p:nvSpPr>
        <p:spPr>
          <a:xfrm>
            <a:off x="-192709" y="2367873"/>
            <a:ext cx="2260600" cy="523220"/>
          </a:xfrm>
          <a:prstGeom prst="rect">
            <a:avLst/>
          </a:prstGeom>
          <a:noFill/>
        </p:spPr>
        <p:txBody>
          <a:bodyPr wrap="square" rtlCol="0">
            <a:spAutoFit/>
          </a:bodyPr>
          <a:lstStyle/>
          <a:p>
            <a:pPr algn="ctr"/>
            <a:r>
              <a:rPr lang="en-GB" sz="1400" b="1">
                <a:solidFill>
                  <a:srgbClr val="C00000"/>
                </a:solidFill>
                <a:latin typeface="Arial" panose="020B0604020202020204" pitchFamily="34" charset="0"/>
                <a:cs typeface="Arial" panose="020B0604020202020204" pitchFamily="34" charset="0"/>
              </a:rPr>
              <a:t>No</a:t>
            </a:r>
          </a:p>
          <a:p>
            <a:pPr algn="ctr"/>
            <a:r>
              <a:rPr lang="en-GB" sz="1400" b="1">
                <a:solidFill>
                  <a:srgbClr val="C00000"/>
                </a:solidFill>
                <a:latin typeface="Arial" panose="020B0604020202020204" pitchFamily="34" charset="0"/>
                <a:cs typeface="Arial" panose="020B0604020202020204" pitchFamily="34" charset="0"/>
              </a:rPr>
              <a:t>Qualification</a:t>
            </a:r>
          </a:p>
        </p:txBody>
      </p:sp>
      <p:pic>
        <p:nvPicPr>
          <p:cNvPr id="8" name="Graphic 7" descr="Diploma roll">
            <a:extLst>
              <a:ext uri="{FF2B5EF4-FFF2-40B4-BE49-F238E27FC236}">
                <a16:creationId xmlns:a16="http://schemas.microsoft.com/office/drawing/2014/main" id="{0B8A8B12-54C5-4A41-AF6B-BC624CE9E1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91703" y="2778846"/>
            <a:ext cx="432000" cy="432000"/>
          </a:xfrm>
          <a:prstGeom prst="rect">
            <a:avLst/>
          </a:prstGeom>
        </p:spPr>
      </p:pic>
      <p:sp>
        <p:nvSpPr>
          <p:cNvPr id="36" name="TextBox 35">
            <a:extLst>
              <a:ext uri="{FF2B5EF4-FFF2-40B4-BE49-F238E27FC236}">
                <a16:creationId xmlns:a16="http://schemas.microsoft.com/office/drawing/2014/main" id="{BF0B142F-BACF-43B1-BD73-044F219D1063}"/>
              </a:ext>
            </a:extLst>
          </p:cNvPr>
          <p:cNvSpPr txBox="1"/>
          <p:nvPr/>
        </p:nvSpPr>
        <p:spPr>
          <a:xfrm>
            <a:off x="1511617" y="2402144"/>
            <a:ext cx="1636968" cy="7848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More Bangladeshis reported having no qualifications compared to the general population (</a:t>
            </a:r>
            <a:r>
              <a:rPr lang="en-GB" sz="900" b="1">
                <a:latin typeface="Arial" panose="020B0604020202020204" pitchFamily="34" charset="0"/>
                <a:cs typeface="Arial" panose="020B0604020202020204" pitchFamily="34" charset="0"/>
              </a:rPr>
              <a:t>35%</a:t>
            </a:r>
            <a:r>
              <a:rPr lang="en-GB" sz="900">
                <a:latin typeface="Arial" panose="020B0604020202020204" pitchFamily="34" charset="0"/>
                <a:cs typeface="Arial" panose="020B0604020202020204" pitchFamily="34" charset="0"/>
              </a:rPr>
              <a:t> </a:t>
            </a:r>
          </a:p>
          <a:p>
            <a:pPr algn="r"/>
            <a:r>
              <a:rPr lang="en-GB" sz="900">
                <a:latin typeface="Arial" panose="020B0604020202020204" pitchFamily="34" charset="0"/>
                <a:cs typeface="Arial" panose="020B0604020202020204" pitchFamily="34" charset="0"/>
              </a:rPr>
              <a:t>compared </a:t>
            </a:r>
            <a:r>
              <a:rPr lang="en-GB" sz="900" b="1">
                <a:latin typeface="Arial" panose="020B0604020202020204" pitchFamily="34" charset="0"/>
                <a:cs typeface="Arial" panose="020B0604020202020204" pitchFamily="34" charset="0"/>
              </a:rPr>
              <a:t>28%</a:t>
            </a:r>
            <a:r>
              <a:rPr lang="en-GB" sz="900">
                <a:latin typeface="Arial" panose="020B0604020202020204" pitchFamily="34" charset="0"/>
                <a:cs typeface="Arial" panose="020B0604020202020204" pitchFamily="34" charset="0"/>
              </a:rPr>
              <a:t>). </a:t>
            </a:r>
          </a:p>
        </p:txBody>
      </p:sp>
      <p:sp>
        <p:nvSpPr>
          <p:cNvPr id="37" name="AutoShape 5" descr="Economic activity of Bangladeshis versus Birmingham averages" title="Text box">
            <a:extLst>
              <a:ext uri="{FF2B5EF4-FFF2-40B4-BE49-F238E27FC236}">
                <a16:creationId xmlns:a16="http://schemas.microsoft.com/office/drawing/2014/main" id="{CDF3FD95-3A46-411E-B468-4D4B55D05C6A}"/>
              </a:ext>
              <a:ext uri="{C183D7F6-B498-43B3-948B-1728B52AA6E4}">
                <adec:decorative xmlns:adec="http://schemas.microsoft.com/office/drawing/2017/decorative" val="0"/>
              </a:ext>
            </a:extLst>
          </p:cNvPr>
          <p:cNvSpPr/>
          <p:nvPr/>
        </p:nvSpPr>
        <p:spPr>
          <a:xfrm>
            <a:off x="272210" y="3360759"/>
            <a:ext cx="2873912" cy="1197254"/>
          </a:xfrm>
          <a:prstGeom prst="rect">
            <a:avLst/>
          </a:prstGeom>
          <a:solidFill>
            <a:srgbClr val="DCDCDC"/>
          </a:solidFill>
        </p:spPr>
      </p:sp>
      <p:sp>
        <p:nvSpPr>
          <p:cNvPr id="38" name="TextBox 37">
            <a:extLst>
              <a:ext uri="{FF2B5EF4-FFF2-40B4-BE49-F238E27FC236}">
                <a16:creationId xmlns:a16="http://schemas.microsoft.com/office/drawing/2014/main" id="{28315840-1FCC-49AC-A105-E3A38519D5F7}"/>
              </a:ext>
            </a:extLst>
          </p:cNvPr>
          <p:cNvSpPr txBox="1"/>
          <p:nvPr/>
        </p:nvSpPr>
        <p:spPr>
          <a:xfrm>
            <a:off x="245089" y="3458686"/>
            <a:ext cx="959691" cy="122341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Bangladeshis  are less likely to be economically active than the general B’ham population. </a:t>
            </a:r>
          </a:p>
          <a:p>
            <a:endParaRPr lang="en-GB" sz="105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9EA569E9-5A69-461B-ABCA-45EE4217D90A}"/>
              </a:ext>
            </a:extLst>
          </p:cNvPr>
          <p:cNvSpPr txBox="1"/>
          <p:nvPr/>
        </p:nvSpPr>
        <p:spPr>
          <a:xfrm>
            <a:off x="1204780" y="3446803"/>
            <a:ext cx="178959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51.6%          48.4%</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42" name="TextBox 41">
            <a:extLst>
              <a:ext uri="{FF2B5EF4-FFF2-40B4-BE49-F238E27FC236}">
                <a16:creationId xmlns:a16="http://schemas.microsoft.com/office/drawing/2014/main" id="{5AEE36FF-4D4E-4B6E-B645-00835212DF91}"/>
              </a:ext>
            </a:extLst>
          </p:cNvPr>
          <p:cNvSpPr txBox="1"/>
          <p:nvPr/>
        </p:nvSpPr>
        <p:spPr>
          <a:xfrm>
            <a:off x="1227182" y="4250235"/>
            <a:ext cx="172853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59.2%         40.8%</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43" name="TextBox 42">
            <a:extLst>
              <a:ext uri="{FF2B5EF4-FFF2-40B4-BE49-F238E27FC236}">
                <a16:creationId xmlns:a16="http://schemas.microsoft.com/office/drawing/2014/main" id="{36AAA428-8A0F-41D7-9F54-48A1E03330BA}"/>
              </a:ext>
            </a:extLst>
          </p:cNvPr>
          <p:cNvSpPr txBox="1"/>
          <p:nvPr/>
        </p:nvSpPr>
        <p:spPr>
          <a:xfrm>
            <a:off x="1223489" y="3742739"/>
            <a:ext cx="17322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latin typeface="Arial" panose="020B0604020202020204" pitchFamily="34" charset="0"/>
                <a:cs typeface="Arial" panose="020B0604020202020204" pitchFamily="34" charset="0"/>
              </a:rPr>
              <a:t> Active              Inactive</a:t>
            </a:r>
            <a:endParaRPr kumimoji="0" lang="en-GB" sz="11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44" name="TextBox 43">
            <a:extLst>
              <a:ext uri="{FF2B5EF4-FFF2-40B4-BE49-F238E27FC236}">
                <a16:creationId xmlns:a16="http://schemas.microsoft.com/office/drawing/2014/main" id="{62B74E04-F458-4109-859F-D895BD69946C}"/>
              </a:ext>
            </a:extLst>
          </p:cNvPr>
          <p:cNvSpPr txBox="1"/>
          <p:nvPr/>
        </p:nvSpPr>
        <p:spPr>
          <a:xfrm>
            <a:off x="1223489" y="4012615"/>
            <a:ext cx="182204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General Birmingham </a:t>
            </a:r>
            <a:r>
              <a:rPr lang="en-GB" sz="900">
                <a:latin typeface="Arial" panose="020B0604020202020204" pitchFamily="34" charset="0"/>
                <a:cs typeface="Arial" panose="020B0604020202020204" pitchFamily="34" charset="0"/>
              </a:rPr>
              <a:t>population</a:t>
            </a:r>
            <a:endParaRPr kumimoji="0" lang="en-GB" sz="9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45" name="Arrow: Up 44">
            <a:extLst>
              <a:ext uri="{FF2B5EF4-FFF2-40B4-BE49-F238E27FC236}">
                <a16:creationId xmlns:a16="http://schemas.microsoft.com/office/drawing/2014/main" id="{7E331D52-945E-49CE-825A-2B8A74BAD99C}"/>
              </a:ext>
              <a:ext uri="{C183D7F6-B498-43B3-948B-1728B52AA6E4}">
                <adec:decorative xmlns:adec="http://schemas.microsoft.com/office/drawing/2017/decorative" val="1"/>
              </a:ext>
            </a:extLst>
          </p:cNvPr>
          <p:cNvSpPr/>
          <p:nvPr/>
        </p:nvSpPr>
        <p:spPr>
          <a:xfrm>
            <a:off x="1153620" y="3735119"/>
            <a:ext cx="144000" cy="585273"/>
          </a:xfrm>
          <a:prstGeom prst="upArrow">
            <a:avLst/>
          </a:prstGeom>
          <a:solidFill>
            <a:srgbClr val="BB151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46" name="Arrow: Up 45">
            <a:extLst>
              <a:ext uri="{FF2B5EF4-FFF2-40B4-BE49-F238E27FC236}">
                <a16:creationId xmlns:a16="http://schemas.microsoft.com/office/drawing/2014/main" id="{8D26A8AA-0512-4724-8EE1-E39C2ACDE2D7}"/>
              </a:ext>
              <a:ext uri="{C183D7F6-B498-43B3-948B-1728B52AA6E4}">
                <adec:decorative xmlns:adec="http://schemas.microsoft.com/office/drawing/2017/decorative" val="1"/>
              </a:ext>
            </a:extLst>
          </p:cNvPr>
          <p:cNvSpPr/>
          <p:nvPr/>
        </p:nvSpPr>
        <p:spPr>
          <a:xfrm rot="10800000">
            <a:off x="2901534" y="3721993"/>
            <a:ext cx="144000" cy="585273"/>
          </a:xfrm>
          <a:prstGeom prst="up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47" name="AutoShape 5" descr="Overcrowding rates of Bangladeshis" title="Text box">
            <a:extLst>
              <a:ext uri="{FF2B5EF4-FFF2-40B4-BE49-F238E27FC236}">
                <a16:creationId xmlns:a16="http://schemas.microsoft.com/office/drawing/2014/main" id="{A93A69AC-A446-4B2B-A1ED-A4EA2C79C141}"/>
              </a:ext>
              <a:ext uri="{C183D7F6-B498-43B3-948B-1728B52AA6E4}">
                <adec:decorative xmlns:adec="http://schemas.microsoft.com/office/drawing/2017/decorative" val="0"/>
              </a:ext>
            </a:extLst>
          </p:cNvPr>
          <p:cNvSpPr/>
          <p:nvPr/>
        </p:nvSpPr>
        <p:spPr>
          <a:xfrm>
            <a:off x="266979" y="4644058"/>
            <a:ext cx="2879999" cy="1021176"/>
          </a:xfrm>
          <a:prstGeom prst="rect">
            <a:avLst/>
          </a:prstGeom>
          <a:solidFill>
            <a:srgbClr val="DCDCDC"/>
          </a:solidFill>
        </p:spPr>
      </p:sp>
      <p:pic>
        <p:nvPicPr>
          <p:cNvPr id="10" name="Graphic 9" descr="Home">
            <a:extLst>
              <a:ext uri="{FF2B5EF4-FFF2-40B4-BE49-F238E27FC236}">
                <a16:creationId xmlns:a16="http://schemas.microsoft.com/office/drawing/2014/main" id="{A7B1C9F4-91BD-4077-9DE5-47FDCB28602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59220" y="4919247"/>
            <a:ext cx="432000" cy="432000"/>
          </a:xfrm>
          <a:prstGeom prst="rect">
            <a:avLst/>
          </a:prstGeom>
        </p:spPr>
      </p:pic>
      <p:pic>
        <p:nvPicPr>
          <p:cNvPr id="14" name="Graphic 13" descr="Family with boy">
            <a:extLst>
              <a:ext uri="{FF2B5EF4-FFF2-40B4-BE49-F238E27FC236}">
                <a16:creationId xmlns:a16="http://schemas.microsoft.com/office/drawing/2014/main" id="{D7DC3693-8CCD-4C1E-B62F-1A558127E1A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55620" y="4933389"/>
            <a:ext cx="432000" cy="432000"/>
          </a:xfrm>
          <a:prstGeom prst="rect">
            <a:avLst/>
          </a:prstGeom>
        </p:spPr>
      </p:pic>
      <p:sp>
        <p:nvSpPr>
          <p:cNvPr id="52" name="TextBox 51">
            <a:extLst>
              <a:ext uri="{FF2B5EF4-FFF2-40B4-BE49-F238E27FC236}">
                <a16:creationId xmlns:a16="http://schemas.microsoft.com/office/drawing/2014/main" id="{AF0F2899-4418-410F-ACC8-D23829E55FE8}"/>
              </a:ext>
            </a:extLst>
          </p:cNvPr>
          <p:cNvSpPr txBox="1"/>
          <p:nvPr/>
        </p:nvSpPr>
        <p:spPr>
          <a:xfrm>
            <a:off x="787620" y="4980827"/>
            <a:ext cx="1871600" cy="646331"/>
          </a:xfrm>
          <a:prstGeom prst="rect">
            <a:avLst/>
          </a:prstGeom>
          <a:noFill/>
        </p:spPr>
        <p:txBody>
          <a:bodyPr wrap="square" rtlCol="0">
            <a:spAutoFit/>
          </a:bodyPr>
          <a:lstStyle/>
          <a:p>
            <a:pPr lvl="0" algn="ctr"/>
            <a:r>
              <a:rPr lang="en-GB" sz="900">
                <a:latin typeface="Arial" panose="020B0604020202020204" pitchFamily="34" charset="0"/>
                <a:cs typeface="Arial" panose="020B0604020202020204" pitchFamily="34" charset="0"/>
              </a:rPr>
              <a:t>More Bangladeshis </a:t>
            </a:r>
            <a:r>
              <a:rPr lang="en-GB" sz="900" b="1">
                <a:latin typeface="Arial" panose="020B0604020202020204" pitchFamily="34" charset="0"/>
                <a:cs typeface="Arial" panose="020B0604020202020204" pitchFamily="34" charset="0"/>
              </a:rPr>
              <a:t>(18%)</a:t>
            </a:r>
            <a:r>
              <a:rPr lang="en-GB" sz="900">
                <a:latin typeface="Arial" panose="020B0604020202020204" pitchFamily="34" charset="0"/>
                <a:cs typeface="Arial" panose="020B0604020202020204" pitchFamily="34" charset="0"/>
              </a:rPr>
              <a:t> live in overcrowded households compared to the general population </a:t>
            </a:r>
            <a:r>
              <a:rPr lang="en-GB" sz="900" b="1">
                <a:latin typeface="Arial" panose="020B0604020202020204" pitchFamily="34" charset="0"/>
                <a:cs typeface="Arial" panose="020B0604020202020204" pitchFamily="34" charset="0"/>
              </a:rPr>
              <a:t>(4.2%)</a:t>
            </a:r>
            <a:r>
              <a:rPr lang="en-GB" sz="900">
                <a:latin typeface="Arial" panose="020B0604020202020204" pitchFamily="34" charset="0"/>
                <a:cs typeface="Arial" panose="020B0604020202020204" pitchFamily="34" charset="0"/>
              </a:rPr>
              <a:t>  </a:t>
            </a:r>
          </a:p>
        </p:txBody>
      </p:sp>
      <p:sp>
        <p:nvSpPr>
          <p:cNvPr id="53" name="TextBox 52">
            <a:extLst>
              <a:ext uri="{FF2B5EF4-FFF2-40B4-BE49-F238E27FC236}">
                <a16:creationId xmlns:a16="http://schemas.microsoft.com/office/drawing/2014/main" id="{19469CCD-A2DB-4D6D-8D6B-8A5509DBA1B9}"/>
              </a:ext>
            </a:extLst>
          </p:cNvPr>
          <p:cNvSpPr txBox="1"/>
          <p:nvPr/>
        </p:nvSpPr>
        <p:spPr>
          <a:xfrm>
            <a:off x="238968" y="4647667"/>
            <a:ext cx="2865542" cy="369332"/>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Overcrowding</a:t>
            </a:r>
            <a:endParaRPr lang="en-GB" sz="1400" b="1">
              <a:solidFill>
                <a:srgbClr val="C00000"/>
              </a:solidFill>
              <a:latin typeface="Arial" panose="020B0604020202020204" pitchFamily="34" charset="0"/>
              <a:cs typeface="Arial" panose="020B0604020202020204" pitchFamily="34" charset="0"/>
            </a:endParaRPr>
          </a:p>
        </p:txBody>
      </p:sp>
      <p:pic>
        <p:nvPicPr>
          <p:cNvPr id="20" name="Graphic 19" descr="Briefcase">
            <a:extLst>
              <a:ext uri="{FF2B5EF4-FFF2-40B4-BE49-F238E27FC236}">
                <a16:creationId xmlns:a16="http://schemas.microsoft.com/office/drawing/2014/main" id="{83CB9C9B-6E63-4E41-8E6E-3A813FEF6FB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490607" y="6078365"/>
            <a:ext cx="432000" cy="432000"/>
          </a:xfrm>
          <a:prstGeom prst="rect">
            <a:avLst/>
          </a:prstGeom>
        </p:spPr>
      </p:pic>
      <p:sp>
        <p:nvSpPr>
          <p:cNvPr id="61" name="TextBox 60">
            <a:extLst>
              <a:ext uri="{FF2B5EF4-FFF2-40B4-BE49-F238E27FC236}">
                <a16:creationId xmlns:a16="http://schemas.microsoft.com/office/drawing/2014/main" id="{B84A15D3-4FC2-4219-A2A3-FFE4798C515E}"/>
              </a:ext>
            </a:extLst>
          </p:cNvPr>
          <p:cNvSpPr txBox="1"/>
          <p:nvPr/>
        </p:nvSpPr>
        <p:spPr>
          <a:xfrm>
            <a:off x="316533" y="5743384"/>
            <a:ext cx="2805942" cy="369332"/>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Working</a:t>
            </a:r>
            <a:endParaRPr lang="en-GB" sz="1400" b="1">
              <a:solidFill>
                <a:srgbClr val="C00000"/>
              </a:solidFill>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0F3848CC-0485-4145-A407-95B78C1ABA3A}"/>
              </a:ext>
            </a:extLst>
          </p:cNvPr>
          <p:cNvSpPr txBox="1"/>
          <p:nvPr/>
        </p:nvSpPr>
        <p:spPr>
          <a:xfrm>
            <a:off x="346635" y="6076427"/>
            <a:ext cx="2256608" cy="646331"/>
          </a:xfrm>
          <a:prstGeom prst="rect">
            <a:avLst/>
          </a:prstGeom>
          <a:noFill/>
        </p:spPr>
        <p:txBody>
          <a:bodyPr wrap="square" rtlCol="0">
            <a:spAutoFit/>
          </a:bodyPr>
          <a:lstStyle/>
          <a:p>
            <a:pPr lvl="0"/>
            <a:r>
              <a:rPr lang="en-GB" sz="900" b="1">
                <a:latin typeface="Arial" panose="020B0604020202020204" pitchFamily="34" charset="0"/>
                <a:cs typeface="Arial" panose="020B0604020202020204" pitchFamily="34" charset="0"/>
              </a:rPr>
              <a:t>31%</a:t>
            </a:r>
            <a:r>
              <a:rPr lang="en-GB" sz="900">
                <a:latin typeface="Arial" panose="020B0604020202020204" pitchFamily="34" charset="0"/>
                <a:cs typeface="Arial" panose="020B0604020202020204" pitchFamily="34" charset="0"/>
              </a:rPr>
              <a:t> Bangladeshis reported having never worked or unemployed long </a:t>
            </a:r>
          </a:p>
          <a:p>
            <a:pPr lvl="0"/>
            <a:r>
              <a:rPr lang="en-GB" sz="900">
                <a:latin typeface="Arial" panose="020B0604020202020204" pitchFamily="34" charset="0"/>
                <a:cs typeface="Arial" panose="020B0604020202020204" pitchFamily="34" charset="0"/>
              </a:rPr>
              <a:t>term, twice as likely compared with the general population </a:t>
            </a:r>
            <a:r>
              <a:rPr lang="en-GB" sz="900" b="1">
                <a:latin typeface="Arial" panose="020B0604020202020204" pitchFamily="34" charset="0"/>
                <a:cs typeface="Arial" panose="020B0604020202020204" pitchFamily="34" charset="0"/>
              </a:rPr>
              <a:t>(12%)</a:t>
            </a:r>
            <a:endParaRPr lang="en-GB" sz="90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D262943A-6B7F-48F0-981C-95D50A91F491}"/>
              </a:ext>
            </a:extLst>
          </p:cNvPr>
          <p:cNvSpPr txBox="1"/>
          <p:nvPr/>
        </p:nvSpPr>
        <p:spPr>
          <a:xfrm>
            <a:off x="3249764" y="1244746"/>
            <a:ext cx="1487837" cy="600164"/>
          </a:xfrm>
          <a:prstGeom prst="rect">
            <a:avLst/>
          </a:prstGeom>
          <a:noFill/>
        </p:spPr>
        <p:txBody>
          <a:bodyPr wrap="square" rtlCol="0">
            <a:spAutoFit/>
          </a:bodyPr>
          <a:lstStyle/>
          <a:p>
            <a:pPr algn="ctr"/>
            <a:r>
              <a:rPr lang="en-GB" sz="1100" b="1">
                <a:solidFill>
                  <a:srgbClr val="C00000"/>
                </a:solidFill>
                <a:latin typeface="Arial" panose="020B0604020202020204" pitchFamily="34" charset="0"/>
                <a:cs typeface="Arial" panose="020B0604020202020204" pitchFamily="34" charset="0"/>
              </a:rPr>
              <a:t>FEMALE CANCER SCREENING (NON-ATTENDEES)</a:t>
            </a:r>
          </a:p>
        </p:txBody>
      </p:sp>
      <p:sp>
        <p:nvSpPr>
          <p:cNvPr id="64" name="Oval 63">
            <a:extLst>
              <a:ext uri="{FF2B5EF4-FFF2-40B4-BE49-F238E27FC236}">
                <a16:creationId xmlns:a16="http://schemas.microsoft.com/office/drawing/2014/main" id="{C77B1A9F-A0B7-4766-8965-75132F91156D}"/>
              </a:ext>
            </a:extLst>
          </p:cNvPr>
          <p:cNvSpPr/>
          <p:nvPr/>
        </p:nvSpPr>
        <p:spPr>
          <a:xfrm>
            <a:off x="3301027" y="188090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65" name="Oval 64">
            <a:extLst>
              <a:ext uri="{FF2B5EF4-FFF2-40B4-BE49-F238E27FC236}">
                <a16:creationId xmlns:a16="http://schemas.microsoft.com/office/drawing/2014/main" id="{1AE13279-4182-4C49-8D84-15BA9E5896DB}"/>
              </a:ext>
            </a:extLst>
          </p:cNvPr>
          <p:cNvSpPr/>
          <p:nvPr/>
        </p:nvSpPr>
        <p:spPr>
          <a:xfrm>
            <a:off x="3293498" y="232304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66" name="Oval 65">
            <a:extLst>
              <a:ext uri="{FF2B5EF4-FFF2-40B4-BE49-F238E27FC236}">
                <a16:creationId xmlns:a16="http://schemas.microsoft.com/office/drawing/2014/main" id="{557DBDBD-D982-425D-95BD-88D1C78A5809}"/>
              </a:ext>
            </a:extLst>
          </p:cNvPr>
          <p:cNvSpPr/>
          <p:nvPr/>
        </p:nvSpPr>
        <p:spPr>
          <a:xfrm>
            <a:off x="3303533" y="2806754"/>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67" name="Oval 66">
            <a:extLst>
              <a:ext uri="{FF2B5EF4-FFF2-40B4-BE49-F238E27FC236}">
                <a16:creationId xmlns:a16="http://schemas.microsoft.com/office/drawing/2014/main" id="{F0913DF2-8B89-46AA-9085-671799E133B2}"/>
              </a:ext>
            </a:extLst>
          </p:cNvPr>
          <p:cNvSpPr/>
          <p:nvPr/>
        </p:nvSpPr>
        <p:spPr>
          <a:xfrm>
            <a:off x="3300431" y="328657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68" name="Oval 67">
            <a:extLst>
              <a:ext uri="{FF2B5EF4-FFF2-40B4-BE49-F238E27FC236}">
                <a16:creationId xmlns:a16="http://schemas.microsoft.com/office/drawing/2014/main" id="{F26EB955-9A1D-417B-80B0-5F09765E5C82}"/>
              </a:ext>
            </a:extLst>
          </p:cNvPr>
          <p:cNvSpPr/>
          <p:nvPr/>
        </p:nvSpPr>
        <p:spPr>
          <a:xfrm>
            <a:off x="3299988" y="3759995"/>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69" name="TextBox 68">
            <a:extLst>
              <a:ext uri="{FF2B5EF4-FFF2-40B4-BE49-F238E27FC236}">
                <a16:creationId xmlns:a16="http://schemas.microsoft.com/office/drawing/2014/main" id="{7EDB7D10-98DF-4F46-B86C-BDCF1597B019}"/>
              </a:ext>
            </a:extLst>
          </p:cNvPr>
          <p:cNvSpPr txBox="1"/>
          <p:nvPr/>
        </p:nvSpPr>
        <p:spPr>
          <a:xfrm>
            <a:off x="3731988" y="1935729"/>
            <a:ext cx="1175335" cy="230832"/>
          </a:xfrm>
          <a:prstGeom prst="rect">
            <a:avLst/>
          </a:prstGeom>
          <a:noFill/>
        </p:spPr>
        <p:txBody>
          <a:bodyPr wrap="square" rtlCol="0">
            <a:spAutoFit/>
          </a:bodyPr>
          <a:lstStyle/>
          <a:p>
            <a:r>
              <a:rPr lang="en-GB" sz="900" err="1">
                <a:latin typeface="Arial" panose="020B0604020202020204" pitchFamily="34" charset="0"/>
                <a:cs typeface="Arial" panose="020B0604020202020204" pitchFamily="34" charset="0"/>
              </a:rPr>
              <a:t>B’deshi</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a:t>
            </a:r>
            <a:r>
              <a:rPr lang="en-GB" sz="900" b="1">
                <a:latin typeface="Arial" panose="020B0604020202020204" pitchFamily="34" charset="0"/>
                <a:cs typeface="Arial" panose="020B0604020202020204" pitchFamily="34" charset="0"/>
              </a:rPr>
              <a:t>70.6%</a:t>
            </a:r>
            <a:r>
              <a:rPr lang="en-GB" sz="900">
                <a:latin typeface="Arial" panose="020B0604020202020204" pitchFamily="34" charset="0"/>
                <a:cs typeface="Arial" panose="020B0604020202020204" pitchFamily="34" charset="0"/>
              </a:rPr>
              <a:t>)</a:t>
            </a:r>
          </a:p>
        </p:txBody>
      </p:sp>
      <p:sp>
        <p:nvSpPr>
          <p:cNvPr id="70" name="TextBox 69">
            <a:extLst>
              <a:ext uri="{FF2B5EF4-FFF2-40B4-BE49-F238E27FC236}">
                <a16:creationId xmlns:a16="http://schemas.microsoft.com/office/drawing/2014/main" id="{84A3F5F7-AA79-4049-AFA5-9EE9B4F34EB6}"/>
              </a:ext>
            </a:extLst>
          </p:cNvPr>
          <p:cNvSpPr txBox="1"/>
          <p:nvPr/>
        </p:nvSpPr>
        <p:spPr>
          <a:xfrm>
            <a:off x="3725498" y="2371914"/>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Indian</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(66.0%)</a:t>
            </a:r>
          </a:p>
        </p:txBody>
      </p:sp>
      <p:sp>
        <p:nvSpPr>
          <p:cNvPr id="71" name="TextBox 70">
            <a:extLst>
              <a:ext uri="{FF2B5EF4-FFF2-40B4-BE49-F238E27FC236}">
                <a16:creationId xmlns:a16="http://schemas.microsoft.com/office/drawing/2014/main" id="{73C05273-2ACE-4825-84E3-225CD3B04459}"/>
              </a:ext>
            </a:extLst>
          </p:cNvPr>
          <p:cNvSpPr txBox="1"/>
          <p:nvPr/>
        </p:nvSpPr>
        <p:spPr>
          <a:xfrm>
            <a:off x="3725497" y="2854871"/>
            <a:ext cx="1175335" cy="230832"/>
          </a:xfrm>
          <a:prstGeom prst="rect">
            <a:avLst/>
          </a:prstGeom>
          <a:noFill/>
        </p:spPr>
        <p:txBody>
          <a:bodyPr wrap="square" rtlCol="0">
            <a:spAutoFit/>
          </a:bodyPr>
          <a:lstStyle/>
          <a:p>
            <a:r>
              <a:rPr lang="en-GB" sz="900" err="1">
                <a:latin typeface="Arial" panose="020B0604020202020204" pitchFamily="34" charset="0"/>
                <a:cs typeface="Arial" panose="020B0604020202020204" pitchFamily="34" charset="0"/>
              </a:rPr>
              <a:t>C’bean</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(62.1%)</a:t>
            </a:r>
          </a:p>
        </p:txBody>
      </p:sp>
      <p:sp>
        <p:nvSpPr>
          <p:cNvPr id="72" name="TextBox 71">
            <a:extLst>
              <a:ext uri="{FF2B5EF4-FFF2-40B4-BE49-F238E27FC236}">
                <a16:creationId xmlns:a16="http://schemas.microsoft.com/office/drawing/2014/main" id="{B3E07DFD-6498-447A-8F97-F72D5E8998E6}"/>
              </a:ext>
            </a:extLst>
          </p:cNvPr>
          <p:cNvSpPr txBox="1"/>
          <p:nvPr/>
        </p:nvSpPr>
        <p:spPr>
          <a:xfrm>
            <a:off x="3718932" y="3360800"/>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Pakistani (61.0%)</a:t>
            </a:r>
          </a:p>
        </p:txBody>
      </p:sp>
      <p:sp>
        <p:nvSpPr>
          <p:cNvPr id="73" name="TextBox 72">
            <a:extLst>
              <a:ext uri="{FF2B5EF4-FFF2-40B4-BE49-F238E27FC236}">
                <a16:creationId xmlns:a16="http://schemas.microsoft.com/office/drawing/2014/main" id="{9D863D68-76A6-4D3E-BCB1-31E3DA1522FD}"/>
              </a:ext>
            </a:extLst>
          </p:cNvPr>
          <p:cNvSpPr txBox="1"/>
          <p:nvPr/>
        </p:nvSpPr>
        <p:spPr>
          <a:xfrm>
            <a:off x="3725497" y="3817608"/>
            <a:ext cx="1175335"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African</a:t>
            </a:r>
            <a:r>
              <a:rPr lang="en-GB" sz="900" b="1">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(44.0%)</a:t>
            </a:r>
          </a:p>
        </p:txBody>
      </p:sp>
      <p:sp>
        <p:nvSpPr>
          <p:cNvPr id="74" name="AutoShape 21" descr="Breast cancer screening among Bangladeshi women compared to White population" title="Text box">
            <a:extLst>
              <a:ext uri="{FF2B5EF4-FFF2-40B4-BE49-F238E27FC236}">
                <a16:creationId xmlns:a16="http://schemas.microsoft.com/office/drawing/2014/main" id="{ADE34BE8-596E-49EF-9125-317DC171E371}"/>
              </a:ext>
              <a:ext uri="{C183D7F6-B498-43B3-948B-1728B52AA6E4}">
                <adec:decorative xmlns:adec="http://schemas.microsoft.com/office/drawing/2017/decorative" val="0"/>
              </a:ext>
            </a:extLst>
          </p:cNvPr>
          <p:cNvSpPr/>
          <p:nvPr/>
        </p:nvSpPr>
        <p:spPr>
          <a:xfrm>
            <a:off x="4855602" y="1207605"/>
            <a:ext cx="1299044" cy="1092754"/>
          </a:xfrm>
          <a:prstGeom prst="rect">
            <a:avLst/>
          </a:prstGeom>
          <a:solidFill>
            <a:srgbClr val="EBEBEB"/>
          </a:solidFill>
        </p:spPr>
      </p:sp>
      <p:sp>
        <p:nvSpPr>
          <p:cNvPr id="75" name="TextBox 74">
            <a:extLst>
              <a:ext uri="{FF2B5EF4-FFF2-40B4-BE49-F238E27FC236}">
                <a16:creationId xmlns:a16="http://schemas.microsoft.com/office/drawing/2014/main" id="{278E8656-00A1-4AEE-9371-D31F8481E4B5}"/>
              </a:ext>
            </a:extLst>
          </p:cNvPr>
          <p:cNvSpPr txBox="1"/>
          <p:nvPr/>
        </p:nvSpPr>
        <p:spPr>
          <a:xfrm>
            <a:off x="4861123" y="1201781"/>
            <a:ext cx="1299044" cy="1200329"/>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Uptake of breast cancer screening among Bangladeshi women was lower than White population (</a:t>
            </a:r>
            <a:r>
              <a:rPr lang="en-GB" sz="900" b="1">
                <a:latin typeface="Arial" panose="020B0604020202020204" pitchFamily="34" charset="0"/>
                <a:cs typeface="Arial" panose="020B0604020202020204" pitchFamily="34" charset="0"/>
              </a:rPr>
              <a:t>37%</a:t>
            </a:r>
            <a:r>
              <a:rPr lang="en-GB" sz="900">
                <a:latin typeface="Arial" panose="020B0604020202020204" pitchFamily="34" charset="0"/>
                <a:cs typeface="Arial" panose="020B0604020202020204" pitchFamily="34" charset="0"/>
              </a:rPr>
              <a:t> compared to </a:t>
            </a:r>
            <a:r>
              <a:rPr lang="en-GB" sz="900" b="1">
                <a:latin typeface="Arial" panose="020B0604020202020204" pitchFamily="34" charset="0"/>
                <a:cs typeface="Arial" panose="020B0604020202020204" pitchFamily="34" charset="0"/>
              </a:rPr>
              <a:t>60%</a:t>
            </a:r>
            <a:r>
              <a:rPr lang="en-GB" sz="900">
                <a:latin typeface="Arial" panose="020B0604020202020204" pitchFamily="34" charset="0"/>
                <a:cs typeface="Arial" panose="020B0604020202020204" pitchFamily="34" charset="0"/>
              </a:rPr>
              <a:t>)</a:t>
            </a:r>
          </a:p>
          <a:p>
            <a:pPr algn="r"/>
            <a:endParaRPr lang="en-GB" sz="900">
              <a:latin typeface="Arial" panose="020B0604020202020204" pitchFamily="34" charset="0"/>
              <a:cs typeface="Arial" panose="020B0604020202020204" pitchFamily="34" charset="0"/>
            </a:endParaRPr>
          </a:p>
        </p:txBody>
      </p:sp>
      <p:sp>
        <p:nvSpPr>
          <p:cNvPr id="78" name="AutoShape 21" descr="Barriers to cervical screen for Bangladeshis" title="Text box">
            <a:extLst>
              <a:ext uri="{FF2B5EF4-FFF2-40B4-BE49-F238E27FC236}">
                <a16:creationId xmlns:a16="http://schemas.microsoft.com/office/drawing/2014/main" id="{63E2BA08-A85A-46BA-9EBD-89AF210DEA32}"/>
              </a:ext>
              <a:ext uri="{C183D7F6-B498-43B3-948B-1728B52AA6E4}">
                <adec:decorative xmlns:adec="http://schemas.microsoft.com/office/drawing/2017/decorative" val="0"/>
              </a:ext>
            </a:extLst>
          </p:cNvPr>
          <p:cNvSpPr/>
          <p:nvPr/>
        </p:nvSpPr>
        <p:spPr>
          <a:xfrm>
            <a:off x="4863925" y="2367874"/>
            <a:ext cx="1282624" cy="1921398"/>
          </a:xfrm>
          <a:prstGeom prst="rect">
            <a:avLst/>
          </a:prstGeom>
          <a:solidFill>
            <a:srgbClr val="EBEBEB"/>
          </a:solidFill>
        </p:spPr>
      </p:sp>
      <p:sp>
        <p:nvSpPr>
          <p:cNvPr id="79" name="TextBox 78">
            <a:extLst>
              <a:ext uri="{FF2B5EF4-FFF2-40B4-BE49-F238E27FC236}">
                <a16:creationId xmlns:a16="http://schemas.microsoft.com/office/drawing/2014/main" id="{C35B26B0-5C61-4C5A-BA96-2D49CC00A001}"/>
              </a:ext>
            </a:extLst>
          </p:cNvPr>
          <p:cNvSpPr txBox="1"/>
          <p:nvPr/>
        </p:nvSpPr>
        <p:spPr>
          <a:xfrm>
            <a:off x="4857029" y="2374845"/>
            <a:ext cx="1282624" cy="415498"/>
          </a:xfrm>
          <a:prstGeom prst="rect">
            <a:avLst/>
          </a:prstGeom>
          <a:noFill/>
        </p:spPr>
        <p:txBody>
          <a:bodyPr wrap="square" rtlCol="0">
            <a:spAutoFit/>
          </a:bodyPr>
          <a:lstStyle/>
          <a:p>
            <a:pPr algn="ctr"/>
            <a:r>
              <a:rPr lang="en-GB" sz="1050" b="1">
                <a:solidFill>
                  <a:srgbClr val="C00000"/>
                </a:solidFill>
                <a:latin typeface="Arial" panose="020B0604020202020204" pitchFamily="34" charset="0"/>
                <a:cs typeface="Arial" panose="020B0604020202020204" pitchFamily="34" charset="0"/>
              </a:rPr>
              <a:t>Barriers to Cervical Screen </a:t>
            </a:r>
          </a:p>
        </p:txBody>
      </p:sp>
      <p:pic>
        <p:nvPicPr>
          <p:cNvPr id="23" name="Graphic 22" descr="Doctor">
            <a:extLst>
              <a:ext uri="{FF2B5EF4-FFF2-40B4-BE49-F238E27FC236}">
                <a16:creationId xmlns:a16="http://schemas.microsoft.com/office/drawing/2014/main" id="{1B571365-02BF-418B-9B98-F80FD4A8244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863925" y="2791800"/>
            <a:ext cx="432000" cy="432000"/>
          </a:xfrm>
          <a:prstGeom prst="rect">
            <a:avLst/>
          </a:prstGeom>
        </p:spPr>
      </p:pic>
      <p:pic>
        <p:nvPicPr>
          <p:cNvPr id="25" name="Graphic 24" descr="Family with two children">
            <a:extLst>
              <a:ext uri="{FF2B5EF4-FFF2-40B4-BE49-F238E27FC236}">
                <a16:creationId xmlns:a16="http://schemas.microsoft.com/office/drawing/2014/main" id="{46749350-7D3E-4172-A869-83F31A48B66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875936" y="3796615"/>
            <a:ext cx="432000" cy="432000"/>
          </a:xfrm>
          <a:prstGeom prst="rect">
            <a:avLst/>
          </a:prstGeom>
        </p:spPr>
      </p:pic>
      <p:pic>
        <p:nvPicPr>
          <p:cNvPr id="27" name="Graphic 26" descr="Head with gears">
            <a:extLst>
              <a:ext uri="{FF2B5EF4-FFF2-40B4-BE49-F238E27FC236}">
                <a16:creationId xmlns:a16="http://schemas.microsoft.com/office/drawing/2014/main" id="{652DE9A2-EA6B-4127-921A-035CEFAAA53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880768" y="3316317"/>
            <a:ext cx="432000" cy="432000"/>
          </a:xfrm>
          <a:prstGeom prst="rect">
            <a:avLst/>
          </a:prstGeom>
        </p:spPr>
      </p:pic>
      <p:sp>
        <p:nvSpPr>
          <p:cNvPr id="86" name="TextBox 85">
            <a:extLst>
              <a:ext uri="{FF2B5EF4-FFF2-40B4-BE49-F238E27FC236}">
                <a16:creationId xmlns:a16="http://schemas.microsoft.com/office/drawing/2014/main" id="{9F5FFE10-3C00-4CF6-9017-65511CAC2AC3}"/>
              </a:ext>
            </a:extLst>
          </p:cNvPr>
          <p:cNvSpPr txBox="1"/>
          <p:nvPr/>
        </p:nvSpPr>
        <p:spPr>
          <a:xfrm>
            <a:off x="5164118" y="2828779"/>
            <a:ext cx="1032528" cy="507831"/>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Issue of male doctor or nurse </a:t>
            </a:r>
          </a:p>
          <a:p>
            <a:pPr algn="r"/>
            <a:endParaRPr lang="en-GB" sz="900">
              <a:latin typeface="Arial" panose="020B0604020202020204" pitchFamily="34" charset="0"/>
              <a:cs typeface="Arial" panose="020B0604020202020204" pitchFamily="34" charset="0"/>
            </a:endParaRPr>
          </a:p>
        </p:txBody>
      </p:sp>
      <p:sp>
        <p:nvSpPr>
          <p:cNvPr id="87" name="TextBox 86">
            <a:extLst>
              <a:ext uri="{FF2B5EF4-FFF2-40B4-BE49-F238E27FC236}">
                <a16:creationId xmlns:a16="http://schemas.microsoft.com/office/drawing/2014/main" id="{30DD6DC6-FCDF-44B7-B379-9D990AE7646A}"/>
              </a:ext>
            </a:extLst>
          </p:cNvPr>
          <p:cNvSpPr txBox="1"/>
          <p:nvPr/>
        </p:nvSpPr>
        <p:spPr>
          <a:xfrm>
            <a:off x="5020461" y="3324579"/>
            <a:ext cx="1175335" cy="507831"/>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“Symptoms must be present”</a:t>
            </a:r>
          </a:p>
          <a:p>
            <a:pPr algn="r"/>
            <a:endParaRPr lang="en-GB" sz="900">
              <a:latin typeface="Arial" panose="020B0604020202020204" pitchFamily="34" charset="0"/>
              <a:cs typeface="Arial" panose="020B0604020202020204" pitchFamily="34" charset="0"/>
            </a:endParaRPr>
          </a:p>
        </p:txBody>
      </p:sp>
      <p:sp>
        <p:nvSpPr>
          <p:cNvPr id="88" name="TextBox 87">
            <a:extLst>
              <a:ext uri="{FF2B5EF4-FFF2-40B4-BE49-F238E27FC236}">
                <a16:creationId xmlns:a16="http://schemas.microsoft.com/office/drawing/2014/main" id="{952E1A14-7F80-4C11-B096-333977436A6E}"/>
              </a:ext>
            </a:extLst>
          </p:cNvPr>
          <p:cNvSpPr txBox="1"/>
          <p:nvPr/>
        </p:nvSpPr>
        <p:spPr>
          <a:xfrm>
            <a:off x="5019313" y="3843356"/>
            <a:ext cx="1175335" cy="507831"/>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Fitting around family time</a:t>
            </a:r>
          </a:p>
          <a:p>
            <a:pPr algn="r"/>
            <a:endParaRPr lang="en-GB" sz="900">
              <a:latin typeface="Arial" panose="020B0604020202020204" pitchFamily="34" charset="0"/>
              <a:cs typeface="Arial" panose="020B0604020202020204" pitchFamily="34" charset="0"/>
            </a:endParaRPr>
          </a:p>
        </p:txBody>
      </p:sp>
      <p:sp>
        <p:nvSpPr>
          <p:cNvPr id="89" name="AutoShape 21" descr="Sexual health service use by Bangladeshis " title="Text box ">
            <a:extLst>
              <a:ext uri="{FF2B5EF4-FFF2-40B4-BE49-F238E27FC236}">
                <a16:creationId xmlns:a16="http://schemas.microsoft.com/office/drawing/2014/main" id="{95EB0288-7869-4E2F-A779-92DA199CB3BD}"/>
              </a:ext>
              <a:ext uri="{C183D7F6-B498-43B3-948B-1728B52AA6E4}">
                <adec:decorative xmlns:adec="http://schemas.microsoft.com/office/drawing/2017/decorative" val="0"/>
              </a:ext>
            </a:extLst>
          </p:cNvPr>
          <p:cNvSpPr/>
          <p:nvPr/>
        </p:nvSpPr>
        <p:spPr>
          <a:xfrm>
            <a:off x="4850371" y="4385867"/>
            <a:ext cx="1309796" cy="1355565"/>
          </a:xfrm>
          <a:prstGeom prst="rect">
            <a:avLst/>
          </a:prstGeom>
          <a:solidFill>
            <a:srgbClr val="EBEBEB"/>
          </a:solidFill>
        </p:spPr>
      </p:sp>
      <p:sp>
        <p:nvSpPr>
          <p:cNvPr id="90" name="TextBox 89">
            <a:extLst>
              <a:ext uri="{FF2B5EF4-FFF2-40B4-BE49-F238E27FC236}">
                <a16:creationId xmlns:a16="http://schemas.microsoft.com/office/drawing/2014/main" id="{282EBBBA-A29F-4512-B989-A2E9312524C3}"/>
              </a:ext>
            </a:extLst>
          </p:cNvPr>
          <p:cNvSpPr txBox="1"/>
          <p:nvPr/>
        </p:nvSpPr>
        <p:spPr>
          <a:xfrm>
            <a:off x="3249764" y="4656582"/>
            <a:ext cx="1321071" cy="1200329"/>
          </a:xfrm>
          <a:prstGeom prst="rect">
            <a:avLst/>
          </a:prstGeom>
          <a:noFill/>
        </p:spPr>
        <p:txBody>
          <a:bodyPr wrap="square" rtlCol="0">
            <a:spAutoFit/>
          </a:bodyPr>
          <a:lstStyle/>
          <a:p>
            <a:pPr lvl="0"/>
            <a:r>
              <a:rPr lang="en-GB" sz="900">
                <a:latin typeface="Arial" panose="020B0604020202020204" pitchFamily="34" charset="0"/>
                <a:cs typeface="Arial" panose="020B0604020202020204" pitchFamily="34" charset="0"/>
              </a:rPr>
              <a:t>Bangladeshi </a:t>
            </a:r>
          </a:p>
          <a:p>
            <a:pPr lvl="0"/>
            <a:r>
              <a:rPr lang="en-GB" sz="900">
                <a:latin typeface="Arial" panose="020B0604020202020204" pitchFamily="34" charset="0"/>
                <a:cs typeface="Arial" panose="020B0604020202020204" pitchFamily="34" charset="0"/>
              </a:rPr>
              <a:t>women are </a:t>
            </a:r>
          </a:p>
          <a:p>
            <a:pPr lvl="0"/>
            <a:r>
              <a:rPr lang="en-GB" sz="900">
                <a:latin typeface="Arial" panose="020B0604020202020204" pitchFamily="34" charset="0"/>
                <a:cs typeface="Arial" panose="020B0604020202020204" pitchFamily="34" charset="0"/>
              </a:rPr>
              <a:t>around </a:t>
            </a:r>
            <a:r>
              <a:rPr lang="en-GB" sz="900" b="1">
                <a:latin typeface="Arial" panose="020B0604020202020204" pitchFamily="34" charset="0"/>
                <a:cs typeface="Arial" panose="020B0604020202020204" pitchFamily="34" charset="0"/>
              </a:rPr>
              <a:t>3 times</a:t>
            </a:r>
            <a:r>
              <a:rPr lang="en-GB" sz="900">
                <a:latin typeface="Arial" panose="020B0604020202020204" pitchFamily="34" charset="0"/>
                <a:cs typeface="Arial" panose="020B0604020202020204" pitchFamily="34" charset="0"/>
              </a:rPr>
              <a:t> </a:t>
            </a:r>
          </a:p>
          <a:p>
            <a:pPr lvl="0"/>
            <a:r>
              <a:rPr lang="en-GB" sz="900">
                <a:latin typeface="Arial" panose="020B0604020202020204" pitchFamily="34" charset="0"/>
                <a:cs typeface="Arial" panose="020B0604020202020204" pitchFamily="34" charset="0"/>
              </a:rPr>
              <a:t>less likely to accept HPV vaccination </a:t>
            </a:r>
          </a:p>
          <a:p>
            <a:pPr lvl="0"/>
            <a:r>
              <a:rPr lang="en-GB" sz="900">
                <a:latin typeface="Arial" panose="020B0604020202020204" pitchFamily="34" charset="0"/>
                <a:cs typeface="Arial" panose="020B0604020202020204" pitchFamily="34" charset="0"/>
              </a:rPr>
              <a:t>compared to White British women. </a:t>
            </a:r>
          </a:p>
          <a:p>
            <a:pPr algn="r"/>
            <a:endParaRPr lang="en-GB" sz="900">
              <a:latin typeface="Arial" panose="020B0604020202020204" pitchFamily="34" charset="0"/>
              <a:cs typeface="Arial" panose="020B0604020202020204" pitchFamily="34" charset="0"/>
            </a:endParaRPr>
          </a:p>
        </p:txBody>
      </p:sp>
      <p:sp>
        <p:nvSpPr>
          <p:cNvPr id="91" name="TextBox 90">
            <a:extLst>
              <a:ext uri="{FF2B5EF4-FFF2-40B4-BE49-F238E27FC236}">
                <a16:creationId xmlns:a16="http://schemas.microsoft.com/office/drawing/2014/main" id="{907A36AE-85C4-4452-AF3D-7D69D20962E0}"/>
              </a:ext>
            </a:extLst>
          </p:cNvPr>
          <p:cNvSpPr txBox="1"/>
          <p:nvPr/>
        </p:nvSpPr>
        <p:spPr>
          <a:xfrm>
            <a:off x="3239179" y="4405099"/>
            <a:ext cx="1487837" cy="276999"/>
          </a:xfrm>
          <a:prstGeom prst="rect">
            <a:avLst/>
          </a:prstGeom>
          <a:noFill/>
        </p:spPr>
        <p:txBody>
          <a:bodyPr wrap="square" rtlCol="0">
            <a:spAutoFit/>
          </a:bodyPr>
          <a:lstStyle/>
          <a:p>
            <a:pPr algn="ctr"/>
            <a:r>
              <a:rPr lang="en-GB" sz="1200" b="1">
                <a:solidFill>
                  <a:srgbClr val="C00000"/>
                </a:solidFill>
                <a:latin typeface="Arial" panose="020B0604020202020204" pitchFamily="34" charset="0"/>
                <a:cs typeface="Arial" panose="020B0604020202020204" pitchFamily="34" charset="0"/>
              </a:rPr>
              <a:t>HPV Vaccination</a:t>
            </a:r>
          </a:p>
        </p:txBody>
      </p:sp>
      <p:sp>
        <p:nvSpPr>
          <p:cNvPr id="92" name="TextBox 91">
            <a:extLst>
              <a:ext uri="{FF2B5EF4-FFF2-40B4-BE49-F238E27FC236}">
                <a16:creationId xmlns:a16="http://schemas.microsoft.com/office/drawing/2014/main" id="{0E4071FB-41B9-4473-A2B6-C7081DA9F5BB}"/>
              </a:ext>
            </a:extLst>
          </p:cNvPr>
          <p:cNvSpPr txBox="1"/>
          <p:nvPr/>
        </p:nvSpPr>
        <p:spPr>
          <a:xfrm>
            <a:off x="4162262" y="4622668"/>
            <a:ext cx="499737" cy="400110"/>
          </a:xfrm>
          <a:prstGeom prst="rect">
            <a:avLst/>
          </a:prstGeom>
          <a:noFill/>
        </p:spPr>
        <p:txBody>
          <a:bodyPr wrap="square" rtlCol="0">
            <a:spAutoFit/>
          </a:bodyPr>
          <a:lstStyle/>
          <a:p>
            <a:pPr algn="ctr"/>
            <a:r>
              <a:rPr lang="en-GB" sz="2000" b="1">
                <a:solidFill>
                  <a:srgbClr val="C00000"/>
                </a:solidFill>
                <a:latin typeface="Arial" panose="020B0604020202020204" pitchFamily="34" charset="0"/>
                <a:cs typeface="Arial" panose="020B0604020202020204" pitchFamily="34" charset="0"/>
              </a:rPr>
              <a:t>3x </a:t>
            </a:r>
          </a:p>
        </p:txBody>
      </p:sp>
      <p:pic>
        <p:nvPicPr>
          <p:cNvPr id="224" name="Graphic 223" descr="Needle">
            <a:extLst>
              <a:ext uri="{FF2B5EF4-FFF2-40B4-BE49-F238E27FC236}">
                <a16:creationId xmlns:a16="http://schemas.microsoft.com/office/drawing/2014/main" id="{1E01A223-BE58-4838-B876-15943776DAC5}"/>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268409" y="5309433"/>
            <a:ext cx="432000" cy="432000"/>
          </a:xfrm>
          <a:prstGeom prst="rect">
            <a:avLst/>
          </a:prstGeom>
        </p:spPr>
      </p:pic>
      <p:sp>
        <p:nvSpPr>
          <p:cNvPr id="95" name="TextBox 94">
            <a:extLst>
              <a:ext uri="{FF2B5EF4-FFF2-40B4-BE49-F238E27FC236}">
                <a16:creationId xmlns:a16="http://schemas.microsoft.com/office/drawing/2014/main" id="{7487E886-388E-4201-B11B-8A4CF47726AC}"/>
              </a:ext>
            </a:extLst>
          </p:cNvPr>
          <p:cNvSpPr txBox="1"/>
          <p:nvPr/>
        </p:nvSpPr>
        <p:spPr>
          <a:xfrm>
            <a:off x="4761205" y="4381553"/>
            <a:ext cx="1487837" cy="276999"/>
          </a:xfrm>
          <a:prstGeom prst="rect">
            <a:avLst/>
          </a:prstGeom>
          <a:noFill/>
        </p:spPr>
        <p:txBody>
          <a:bodyPr wrap="square" rtlCol="0">
            <a:spAutoFit/>
          </a:bodyPr>
          <a:lstStyle/>
          <a:p>
            <a:pPr algn="ctr"/>
            <a:r>
              <a:rPr lang="en-GB" sz="1200" b="1">
                <a:solidFill>
                  <a:srgbClr val="C00000"/>
                </a:solidFill>
                <a:latin typeface="Arial" panose="020B0604020202020204" pitchFamily="34" charset="0"/>
                <a:cs typeface="Arial" panose="020B0604020202020204" pitchFamily="34" charset="0"/>
              </a:rPr>
              <a:t>Sexual Health</a:t>
            </a:r>
          </a:p>
        </p:txBody>
      </p:sp>
      <p:sp>
        <p:nvSpPr>
          <p:cNvPr id="96" name="TextBox 95">
            <a:extLst>
              <a:ext uri="{FF2B5EF4-FFF2-40B4-BE49-F238E27FC236}">
                <a16:creationId xmlns:a16="http://schemas.microsoft.com/office/drawing/2014/main" id="{329881E2-451E-4127-9EAD-FDD27B1DEA2D}"/>
              </a:ext>
            </a:extLst>
          </p:cNvPr>
          <p:cNvSpPr txBox="1"/>
          <p:nvPr/>
        </p:nvSpPr>
        <p:spPr>
          <a:xfrm>
            <a:off x="4825413" y="4650449"/>
            <a:ext cx="1334879" cy="1200329"/>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Bangladeshis are more likely to be referred to sexual health clinics by  GP’s, suggesting their knowledge of service provisions is low </a:t>
            </a:r>
          </a:p>
          <a:p>
            <a:pPr algn="ctr"/>
            <a:endParaRPr lang="en-GB" sz="900">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7D811989-13F2-40B5-8CBA-B9DC80669D09}"/>
              </a:ext>
            </a:extLst>
          </p:cNvPr>
          <p:cNvSpPr txBox="1"/>
          <p:nvPr/>
        </p:nvSpPr>
        <p:spPr>
          <a:xfrm>
            <a:off x="3207100" y="5921744"/>
            <a:ext cx="2986159" cy="923330"/>
          </a:xfrm>
          <a:prstGeom prst="rect">
            <a:avLst/>
          </a:prstGeom>
          <a:noFill/>
        </p:spPr>
        <p:txBody>
          <a:bodyPr wrap="square" rtlCol="0">
            <a:spAutoFit/>
          </a:bodyPr>
          <a:lstStyle/>
          <a:p>
            <a:pPr algn="r"/>
            <a:r>
              <a:rPr lang="en-GB" sz="900" b="1">
                <a:latin typeface="Arial" panose="020B0604020202020204" pitchFamily="34" charset="0"/>
                <a:cs typeface="Arial" panose="020B0604020202020204" pitchFamily="34" charset="0"/>
              </a:rPr>
              <a:t>43.1 per 100,000</a:t>
            </a:r>
            <a:r>
              <a:rPr lang="en-GB" sz="900">
                <a:latin typeface="Arial" panose="020B0604020202020204" pitchFamily="34" charset="0"/>
                <a:cs typeface="Arial" panose="020B0604020202020204" pitchFamily="34" charset="0"/>
              </a:rPr>
              <a:t> Tuberculosis cases in Birmingham were from people of Bangladeshi heritage, higher compared to White (</a:t>
            </a:r>
            <a:r>
              <a:rPr lang="en-GB" sz="900" b="1">
                <a:latin typeface="Arial" panose="020B0604020202020204" pitchFamily="34" charset="0"/>
                <a:cs typeface="Arial" panose="020B0604020202020204" pitchFamily="34" charset="0"/>
              </a:rPr>
              <a:t>5.0</a:t>
            </a:r>
            <a:r>
              <a:rPr lang="en-GB" sz="900">
                <a:latin typeface="Arial" panose="020B0604020202020204" pitchFamily="34" charset="0"/>
                <a:cs typeface="Arial" panose="020B0604020202020204" pitchFamily="34" charset="0"/>
              </a:rPr>
              <a:t>) and Chinese (</a:t>
            </a:r>
            <a:r>
              <a:rPr lang="en-GB" sz="900" b="1">
                <a:latin typeface="Arial" panose="020B0604020202020204" pitchFamily="34" charset="0"/>
                <a:cs typeface="Arial" panose="020B0604020202020204" pitchFamily="34" charset="0"/>
              </a:rPr>
              <a:t>17.5</a:t>
            </a:r>
            <a:r>
              <a:rPr lang="en-GB" sz="900">
                <a:latin typeface="Arial" panose="020B0604020202020204" pitchFamily="34" charset="0"/>
                <a:cs typeface="Arial" panose="020B0604020202020204" pitchFamily="34" charset="0"/>
              </a:rPr>
              <a:t>) Mixed other (</a:t>
            </a:r>
            <a:r>
              <a:rPr lang="en-GB" sz="900" b="1">
                <a:latin typeface="Arial" panose="020B0604020202020204" pitchFamily="34" charset="0"/>
                <a:cs typeface="Arial" panose="020B0604020202020204" pitchFamily="34" charset="0"/>
              </a:rPr>
              <a:t>33.7</a:t>
            </a:r>
            <a:r>
              <a:rPr lang="en-GB" sz="900">
                <a:latin typeface="Arial" panose="020B0604020202020204" pitchFamily="34" charset="0"/>
                <a:cs typeface="Arial" panose="020B0604020202020204" pitchFamily="34" charset="0"/>
              </a:rPr>
              <a:t>), but lower than Black African (</a:t>
            </a:r>
            <a:r>
              <a:rPr lang="en-GB" sz="900" b="1">
                <a:latin typeface="Arial" panose="020B0604020202020204" pitchFamily="34" charset="0"/>
                <a:cs typeface="Arial" panose="020B0604020202020204" pitchFamily="34" charset="0"/>
              </a:rPr>
              <a:t>280</a:t>
            </a:r>
            <a:r>
              <a:rPr lang="en-GB" sz="900">
                <a:latin typeface="Arial" panose="020B0604020202020204" pitchFamily="34" charset="0"/>
                <a:cs typeface="Arial" panose="020B0604020202020204" pitchFamily="34" charset="0"/>
              </a:rPr>
              <a:t>), Pakistani (</a:t>
            </a:r>
            <a:r>
              <a:rPr lang="en-GB" sz="900" b="1">
                <a:latin typeface="Arial" panose="020B0604020202020204" pitchFamily="34" charset="0"/>
                <a:cs typeface="Arial" panose="020B0604020202020204" pitchFamily="34" charset="0"/>
              </a:rPr>
              <a:t>142</a:t>
            </a:r>
            <a:r>
              <a:rPr lang="en-GB" sz="900">
                <a:latin typeface="Arial" panose="020B0604020202020204" pitchFamily="34" charset="0"/>
                <a:cs typeface="Arial" panose="020B0604020202020204" pitchFamily="34" charset="0"/>
              </a:rPr>
              <a:t>) Indian (</a:t>
            </a:r>
            <a:r>
              <a:rPr lang="en-GB" sz="900" b="1">
                <a:latin typeface="Arial" panose="020B0604020202020204" pitchFamily="34" charset="0"/>
                <a:cs typeface="Arial" panose="020B0604020202020204" pitchFamily="34" charset="0"/>
              </a:rPr>
              <a:t>112</a:t>
            </a:r>
            <a:r>
              <a:rPr lang="en-GB" sz="900">
                <a:latin typeface="Arial" panose="020B0604020202020204" pitchFamily="34" charset="0"/>
                <a:cs typeface="Arial" panose="020B0604020202020204" pitchFamily="34" charset="0"/>
              </a:rPr>
              <a:t>) and Black Other (</a:t>
            </a:r>
            <a:r>
              <a:rPr lang="en-GB" sz="900" b="1">
                <a:latin typeface="Arial" panose="020B0604020202020204" pitchFamily="34" charset="0"/>
                <a:cs typeface="Arial" panose="020B0604020202020204" pitchFamily="34" charset="0"/>
              </a:rPr>
              <a:t>50</a:t>
            </a:r>
            <a:r>
              <a:rPr lang="en-GB" sz="900">
                <a:latin typeface="Arial" panose="020B0604020202020204" pitchFamily="34" charset="0"/>
                <a:cs typeface="Arial" panose="020B0604020202020204" pitchFamily="34" charset="0"/>
              </a:rPr>
              <a:t>)</a:t>
            </a:r>
          </a:p>
          <a:p>
            <a:pPr algn="ctr"/>
            <a:endParaRPr lang="en-GB" sz="900">
              <a:latin typeface="Arial" panose="020B0604020202020204" pitchFamily="34" charset="0"/>
              <a:cs typeface="Arial" panose="020B0604020202020204" pitchFamily="34" charset="0"/>
            </a:endParaRPr>
          </a:p>
        </p:txBody>
      </p:sp>
      <p:pic>
        <p:nvPicPr>
          <p:cNvPr id="226" name="Graphic 225" descr="Lungs">
            <a:extLst>
              <a:ext uri="{FF2B5EF4-FFF2-40B4-BE49-F238E27FC236}">
                <a16:creationId xmlns:a16="http://schemas.microsoft.com/office/drawing/2014/main" id="{F9EE0F5A-32A6-475C-8CFB-045ACE55E90B}"/>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146978" y="6198229"/>
            <a:ext cx="432000" cy="432000"/>
          </a:xfrm>
          <a:prstGeom prst="rect">
            <a:avLst/>
          </a:prstGeom>
        </p:spPr>
      </p:pic>
      <p:sp>
        <p:nvSpPr>
          <p:cNvPr id="7" name="TextBox 6">
            <a:extLst>
              <a:ext uri="{FF2B5EF4-FFF2-40B4-BE49-F238E27FC236}">
                <a16:creationId xmlns:a16="http://schemas.microsoft.com/office/drawing/2014/main" id="{3FB82ADC-AA10-463F-9C0A-8824E9D758CB}"/>
              </a:ext>
            </a:extLst>
          </p:cNvPr>
          <p:cNvSpPr txBox="1"/>
          <p:nvPr/>
        </p:nvSpPr>
        <p:spPr>
          <a:xfrm>
            <a:off x="7007159" y="1493518"/>
            <a:ext cx="2041363" cy="646331"/>
          </a:xfrm>
          <a:prstGeom prst="rect">
            <a:avLst/>
          </a:prstGeom>
          <a:noFill/>
        </p:spPr>
        <p:txBody>
          <a:bodyPr wrap="square" lIns="91440" tIns="45720" rIns="91440" bIns="45720" rtlCol="0" anchor="t">
            <a:spAutoFit/>
          </a:bodyPr>
          <a:lstStyle/>
          <a:p>
            <a:pPr algn="r"/>
            <a:r>
              <a:rPr lang="en-GB" sz="900">
                <a:latin typeface="Arial"/>
                <a:cs typeface="Arial"/>
              </a:rPr>
              <a:t>The risk of developing diabetes is </a:t>
            </a:r>
            <a:endParaRPr lang="en-GB" sz="900">
              <a:latin typeface="Arial" panose="020B0604020202020204" pitchFamily="34" charset="0"/>
              <a:cs typeface="Arial" panose="020B0604020202020204" pitchFamily="34" charset="0"/>
            </a:endParaRPr>
          </a:p>
          <a:p>
            <a:pPr algn="r"/>
            <a:r>
              <a:rPr lang="en-GB" sz="900" b="1">
                <a:latin typeface="Arial"/>
                <a:cs typeface="Arial"/>
              </a:rPr>
              <a:t>at least 2 times </a:t>
            </a:r>
            <a:r>
              <a:rPr lang="en-GB" sz="900">
                <a:latin typeface="Arial"/>
                <a:cs typeface="Arial"/>
              </a:rPr>
              <a:t>higher among British Bangladeshis compared to  </a:t>
            </a:r>
            <a:endParaRPr lang="en-GB" sz="900">
              <a:latin typeface="Arial" panose="020B0604020202020204" pitchFamily="34" charset="0"/>
              <a:cs typeface="Arial" panose="020B0604020202020204" pitchFamily="34" charset="0"/>
            </a:endParaRPr>
          </a:p>
          <a:p>
            <a:pPr algn="r"/>
            <a:r>
              <a:rPr lang="en-GB" sz="900">
                <a:latin typeface="Arial"/>
                <a:cs typeface="Arial"/>
              </a:rPr>
              <a:t>white counterparts.  </a:t>
            </a:r>
            <a:endParaRPr lang="en-GB" sz="90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97032EA-BAC5-4D10-825D-324738562890}"/>
              </a:ext>
            </a:extLst>
          </p:cNvPr>
          <p:cNvSpPr txBox="1"/>
          <p:nvPr/>
        </p:nvSpPr>
        <p:spPr>
          <a:xfrm>
            <a:off x="6448997" y="1168317"/>
            <a:ext cx="1368000"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DIABETES</a:t>
            </a:r>
          </a:p>
        </p:txBody>
      </p:sp>
      <p:sp>
        <p:nvSpPr>
          <p:cNvPr id="11" name="TextBox 10">
            <a:extLst>
              <a:ext uri="{FF2B5EF4-FFF2-40B4-BE49-F238E27FC236}">
                <a16:creationId xmlns:a16="http://schemas.microsoft.com/office/drawing/2014/main" id="{FFB6CC73-A23D-4082-A734-55B0E1AC94E7}"/>
              </a:ext>
            </a:extLst>
          </p:cNvPr>
          <p:cNvSpPr txBox="1"/>
          <p:nvPr/>
        </p:nvSpPr>
        <p:spPr>
          <a:xfrm>
            <a:off x="9196336" y="4178129"/>
            <a:ext cx="2664000" cy="369332"/>
          </a:xfrm>
          <a:prstGeom prst="rect">
            <a:avLst/>
          </a:prstGeom>
          <a:noFill/>
        </p:spPr>
        <p:txBody>
          <a:bodyPr wrap="square" rtlCol="0">
            <a:spAutoFit/>
          </a:bodyPr>
          <a:lstStyle/>
          <a:p>
            <a:pPr algn="ctr"/>
            <a:r>
              <a:rPr lang="en-GB" b="1">
                <a:solidFill>
                  <a:srgbClr val="BB151C"/>
                </a:solidFill>
                <a:latin typeface="Arial" panose="020B0604020202020204" pitchFamily="34" charset="0"/>
                <a:cs typeface="Arial" panose="020B0604020202020204" pitchFamily="34" charset="0"/>
              </a:rPr>
              <a:t>Access to health care </a:t>
            </a:r>
          </a:p>
        </p:txBody>
      </p:sp>
      <p:sp>
        <p:nvSpPr>
          <p:cNvPr id="13" name="TextBox 12">
            <a:extLst>
              <a:ext uri="{FF2B5EF4-FFF2-40B4-BE49-F238E27FC236}">
                <a16:creationId xmlns:a16="http://schemas.microsoft.com/office/drawing/2014/main" id="{FE7EFA39-031B-4689-A688-37DA50AF7583}"/>
              </a:ext>
            </a:extLst>
          </p:cNvPr>
          <p:cNvSpPr txBox="1"/>
          <p:nvPr/>
        </p:nvSpPr>
        <p:spPr>
          <a:xfrm>
            <a:off x="6317809" y="2352794"/>
            <a:ext cx="2736000" cy="646331"/>
          </a:xfrm>
          <a:prstGeom prst="rect">
            <a:avLst/>
          </a:prstGeom>
          <a:noFill/>
        </p:spPr>
        <p:txBody>
          <a:bodyPr wrap="square" rtlCol="0">
            <a:spAutoFit/>
          </a:bodyPr>
          <a:lstStyle/>
          <a:p>
            <a:pPr algn="ctr"/>
            <a:r>
              <a:rPr lang="en-GB" b="1">
                <a:solidFill>
                  <a:srgbClr val="BB151C"/>
                </a:solidFill>
                <a:latin typeface="Arial" panose="020B0604020202020204" pitchFamily="34" charset="0"/>
                <a:cs typeface="Arial" panose="020B0604020202020204" pitchFamily="34" charset="0"/>
              </a:rPr>
              <a:t>CARDIOVASCULAR DISEASE</a:t>
            </a:r>
          </a:p>
        </p:txBody>
      </p:sp>
      <p:sp>
        <p:nvSpPr>
          <p:cNvPr id="15" name="TextBox 14">
            <a:extLst>
              <a:ext uri="{FF2B5EF4-FFF2-40B4-BE49-F238E27FC236}">
                <a16:creationId xmlns:a16="http://schemas.microsoft.com/office/drawing/2014/main" id="{AF08C9E7-1626-4709-9EFB-DAD8CC4509D4}"/>
              </a:ext>
            </a:extLst>
          </p:cNvPr>
          <p:cNvSpPr txBox="1"/>
          <p:nvPr/>
        </p:nvSpPr>
        <p:spPr>
          <a:xfrm>
            <a:off x="9196336" y="3369858"/>
            <a:ext cx="936466" cy="461665"/>
          </a:xfrm>
          <a:prstGeom prst="rect">
            <a:avLst/>
          </a:prstGeom>
          <a:noFill/>
        </p:spPr>
        <p:txBody>
          <a:bodyPr wrap="square" rtlCol="0">
            <a:spAutoFit/>
          </a:bodyPr>
          <a:lstStyle/>
          <a:p>
            <a:pPr algn="ctr"/>
            <a:r>
              <a:rPr lang="en-GB" sz="2400" b="1">
                <a:solidFill>
                  <a:srgbClr val="BB151C"/>
                </a:solidFill>
                <a:latin typeface="Arial" panose="020B0604020202020204" pitchFamily="34" charset="0"/>
                <a:cs typeface="Arial" panose="020B0604020202020204" pitchFamily="34" charset="0"/>
              </a:rPr>
              <a:t>87%</a:t>
            </a:r>
          </a:p>
        </p:txBody>
      </p:sp>
      <p:sp>
        <p:nvSpPr>
          <p:cNvPr id="17" name="TextBox 16">
            <a:extLst>
              <a:ext uri="{FF2B5EF4-FFF2-40B4-BE49-F238E27FC236}">
                <a16:creationId xmlns:a16="http://schemas.microsoft.com/office/drawing/2014/main" id="{9FEB2B94-BF20-4ABF-8D12-74237DE83E7A}"/>
              </a:ext>
            </a:extLst>
          </p:cNvPr>
          <p:cNvSpPr txBox="1"/>
          <p:nvPr/>
        </p:nvSpPr>
        <p:spPr>
          <a:xfrm>
            <a:off x="6962693" y="3862839"/>
            <a:ext cx="1434057" cy="400110"/>
          </a:xfrm>
          <a:prstGeom prst="rect">
            <a:avLst/>
          </a:prstGeom>
          <a:noFill/>
        </p:spPr>
        <p:txBody>
          <a:bodyPr wrap="square" rtlCol="0">
            <a:spAutoFit/>
          </a:bodyPr>
          <a:lstStyle/>
          <a:p>
            <a:pPr algn="ctr"/>
            <a:r>
              <a:rPr lang="en-GB" sz="2000" b="1">
                <a:solidFill>
                  <a:srgbClr val="BB151C"/>
                </a:solidFill>
                <a:latin typeface="Arial" panose="020B0604020202020204" pitchFamily="34" charset="0"/>
                <a:cs typeface="Arial" panose="020B0604020202020204" pitchFamily="34" charset="0"/>
              </a:rPr>
              <a:t>CANCER</a:t>
            </a:r>
          </a:p>
        </p:txBody>
      </p:sp>
      <p:sp>
        <p:nvSpPr>
          <p:cNvPr id="19" name="TextBox 18">
            <a:extLst>
              <a:ext uri="{FF2B5EF4-FFF2-40B4-BE49-F238E27FC236}">
                <a16:creationId xmlns:a16="http://schemas.microsoft.com/office/drawing/2014/main" id="{61770C3F-D059-4501-9F1E-732DD02191EF}"/>
              </a:ext>
            </a:extLst>
          </p:cNvPr>
          <p:cNvSpPr txBox="1"/>
          <p:nvPr/>
        </p:nvSpPr>
        <p:spPr>
          <a:xfrm>
            <a:off x="6291074" y="3033722"/>
            <a:ext cx="2757873" cy="507831"/>
          </a:xfrm>
          <a:prstGeom prst="rect">
            <a:avLst/>
          </a:prstGeom>
          <a:noFill/>
        </p:spPr>
        <p:txBody>
          <a:bodyPr wrap="square" lIns="91440" tIns="45720" rIns="91440" bIns="45720" rtlCol="0" anchor="t">
            <a:spAutoFit/>
          </a:bodyPr>
          <a:lstStyle/>
          <a:p>
            <a:pPr algn="ctr"/>
            <a:r>
              <a:rPr lang="en-GB" sz="900">
                <a:latin typeface="Arial"/>
                <a:cs typeface="Arial"/>
              </a:rPr>
              <a:t>CVD (cardiovascular disease) prevalence pattern in Bangladeshi men and women follows that of the general population, with an upward trend of age. </a:t>
            </a:r>
            <a:endParaRPr lang="en-GB" sz="90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700F8F8-13CC-417E-A132-6C6E1D46AAC7}"/>
              </a:ext>
            </a:extLst>
          </p:cNvPr>
          <p:cNvSpPr txBox="1"/>
          <p:nvPr/>
        </p:nvSpPr>
        <p:spPr>
          <a:xfrm>
            <a:off x="6319734" y="5996528"/>
            <a:ext cx="2768400" cy="64800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There is little research on COPD exclusive to Bangladeshis. However, the limited evidence show that Bangladeshis have a lower risk of COPD compared to White people</a:t>
            </a:r>
          </a:p>
        </p:txBody>
      </p:sp>
      <p:sp>
        <p:nvSpPr>
          <p:cNvPr id="28" name="TextBox 27">
            <a:extLst>
              <a:ext uri="{FF2B5EF4-FFF2-40B4-BE49-F238E27FC236}">
                <a16:creationId xmlns:a16="http://schemas.microsoft.com/office/drawing/2014/main" id="{5505818E-630A-4443-A11C-DD6BE1289700}"/>
              </a:ext>
            </a:extLst>
          </p:cNvPr>
          <p:cNvSpPr txBox="1"/>
          <p:nvPr/>
        </p:nvSpPr>
        <p:spPr>
          <a:xfrm>
            <a:off x="6993785" y="5536218"/>
            <a:ext cx="1296000" cy="400110"/>
          </a:xfrm>
          <a:prstGeom prst="rect">
            <a:avLst/>
          </a:prstGeom>
          <a:noFill/>
        </p:spPr>
        <p:txBody>
          <a:bodyPr wrap="square" rtlCol="0">
            <a:spAutoFit/>
          </a:bodyPr>
          <a:lstStyle/>
          <a:p>
            <a:pPr algn="ctr"/>
            <a:r>
              <a:rPr lang="en-GB" sz="2000" b="1">
                <a:solidFill>
                  <a:srgbClr val="BB151C"/>
                </a:solidFill>
                <a:latin typeface="Arial" panose="020B0604020202020204" pitchFamily="34" charset="0"/>
                <a:cs typeface="Arial" panose="020B0604020202020204" pitchFamily="34" charset="0"/>
              </a:rPr>
              <a:t>COPD</a:t>
            </a:r>
          </a:p>
        </p:txBody>
      </p:sp>
      <p:sp>
        <p:nvSpPr>
          <p:cNvPr id="225" name="TextBox 224">
            <a:extLst>
              <a:ext uri="{FF2B5EF4-FFF2-40B4-BE49-F238E27FC236}">
                <a16:creationId xmlns:a16="http://schemas.microsoft.com/office/drawing/2014/main" id="{62147CE8-49F3-471A-8DA3-14B47A6C8F37}"/>
              </a:ext>
            </a:extLst>
          </p:cNvPr>
          <p:cNvSpPr txBox="1"/>
          <p:nvPr/>
        </p:nvSpPr>
        <p:spPr>
          <a:xfrm>
            <a:off x="9264548" y="4658552"/>
            <a:ext cx="900000" cy="1332000"/>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Research across ageing and dying well theme reported perceived barriers to accessing care to be…</a:t>
            </a:r>
          </a:p>
        </p:txBody>
      </p:sp>
      <p:sp>
        <p:nvSpPr>
          <p:cNvPr id="227" name="TextBox 226">
            <a:extLst>
              <a:ext uri="{FF2B5EF4-FFF2-40B4-BE49-F238E27FC236}">
                <a16:creationId xmlns:a16="http://schemas.microsoft.com/office/drawing/2014/main" id="{3E19F8AC-A24D-4A1A-ABE7-0AD0A72AE344}"/>
              </a:ext>
            </a:extLst>
          </p:cNvPr>
          <p:cNvSpPr txBox="1"/>
          <p:nvPr/>
        </p:nvSpPr>
        <p:spPr>
          <a:xfrm>
            <a:off x="10664175" y="4764025"/>
            <a:ext cx="1116043" cy="50400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Language and communication barrier</a:t>
            </a:r>
          </a:p>
        </p:txBody>
      </p:sp>
      <p:sp>
        <p:nvSpPr>
          <p:cNvPr id="229" name="TextBox 228">
            <a:extLst>
              <a:ext uri="{FF2B5EF4-FFF2-40B4-BE49-F238E27FC236}">
                <a16:creationId xmlns:a16="http://schemas.microsoft.com/office/drawing/2014/main" id="{EA9315A8-B515-40A1-8624-9A0A42B214C2}"/>
              </a:ext>
            </a:extLst>
          </p:cNvPr>
          <p:cNvSpPr txBox="1"/>
          <p:nvPr/>
        </p:nvSpPr>
        <p:spPr>
          <a:xfrm>
            <a:off x="10020375" y="3069634"/>
            <a:ext cx="1759843" cy="923330"/>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A report into end-of-life preferences amongst Oldham's Bangladeshi </a:t>
            </a:r>
          </a:p>
          <a:p>
            <a:pPr algn="r"/>
            <a:r>
              <a:rPr lang="en-GB" sz="900">
                <a:latin typeface="Arial" panose="020B0604020202020204" pitchFamily="34" charset="0"/>
                <a:cs typeface="Arial" panose="020B0604020202020204" pitchFamily="34" charset="0"/>
              </a:rPr>
              <a:t>showed a higher than national  rate of those wanting to die at home.  </a:t>
            </a:r>
          </a:p>
        </p:txBody>
      </p:sp>
      <p:sp>
        <p:nvSpPr>
          <p:cNvPr id="230" name="TextBox 229">
            <a:extLst>
              <a:ext uri="{FF2B5EF4-FFF2-40B4-BE49-F238E27FC236}">
                <a16:creationId xmlns:a16="http://schemas.microsoft.com/office/drawing/2014/main" id="{88244921-B4B1-4916-8738-2F0097A676E5}"/>
              </a:ext>
            </a:extLst>
          </p:cNvPr>
          <p:cNvSpPr txBox="1"/>
          <p:nvPr/>
        </p:nvSpPr>
        <p:spPr>
          <a:xfrm>
            <a:off x="11035297" y="5458931"/>
            <a:ext cx="752475" cy="369332"/>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Lack  of knowledge</a:t>
            </a:r>
          </a:p>
        </p:txBody>
      </p:sp>
      <p:sp>
        <p:nvSpPr>
          <p:cNvPr id="231" name="TextBox 230">
            <a:extLst>
              <a:ext uri="{FF2B5EF4-FFF2-40B4-BE49-F238E27FC236}">
                <a16:creationId xmlns:a16="http://schemas.microsoft.com/office/drawing/2014/main" id="{4451A81A-B00C-41F3-836E-F74745002D9D}"/>
              </a:ext>
            </a:extLst>
          </p:cNvPr>
          <p:cNvSpPr txBox="1"/>
          <p:nvPr/>
        </p:nvSpPr>
        <p:spPr>
          <a:xfrm>
            <a:off x="10941729" y="6083976"/>
            <a:ext cx="792000" cy="369332"/>
          </a:xfrm>
          <a:prstGeom prst="rect">
            <a:avLst/>
          </a:prstGeom>
          <a:noFill/>
        </p:spPr>
        <p:txBody>
          <a:bodyPr wrap="square" rtlCol="0">
            <a:spAutoFit/>
          </a:bodyPr>
          <a:lstStyle/>
          <a:p>
            <a:pPr algn="r"/>
            <a:r>
              <a:rPr lang="en-GB" sz="900">
                <a:latin typeface="Arial" panose="020B0604020202020204" pitchFamily="34" charset="0"/>
                <a:cs typeface="Arial" panose="020B0604020202020204" pitchFamily="34" charset="0"/>
              </a:rPr>
              <a:t>Negative experience</a:t>
            </a:r>
          </a:p>
        </p:txBody>
      </p:sp>
      <p:pic>
        <p:nvPicPr>
          <p:cNvPr id="235" name="Graphic 234" descr="Lightbulb and gear">
            <a:extLst>
              <a:ext uri="{FF2B5EF4-FFF2-40B4-BE49-F238E27FC236}">
                <a16:creationId xmlns:a16="http://schemas.microsoft.com/office/drawing/2014/main" id="{6A763307-DCB8-412E-8103-1CCB10038E35}"/>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0365538" y="5410675"/>
            <a:ext cx="432000" cy="432000"/>
          </a:xfrm>
          <a:prstGeom prst="rect">
            <a:avLst/>
          </a:prstGeom>
        </p:spPr>
      </p:pic>
      <p:sp>
        <p:nvSpPr>
          <p:cNvPr id="4" name="TextBox 3">
            <a:extLst>
              <a:ext uri="{FF2B5EF4-FFF2-40B4-BE49-F238E27FC236}">
                <a16:creationId xmlns:a16="http://schemas.microsoft.com/office/drawing/2014/main" id="{A906354B-8B70-491B-9317-49004FAED587}"/>
              </a:ext>
            </a:extLst>
          </p:cNvPr>
          <p:cNvSpPr txBox="1"/>
          <p:nvPr/>
        </p:nvSpPr>
        <p:spPr>
          <a:xfrm>
            <a:off x="7098415" y="4273333"/>
            <a:ext cx="1908000" cy="1061829"/>
          </a:xfrm>
          <a:prstGeom prst="rect">
            <a:avLst/>
          </a:prstGeom>
          <a:noFill/>
        </p:spPr>
        <p:txBody>
          <a:bodyPr wrap="square" lIns="91440" tIns="45720" rIns="91440" bIns="45720" rtlCol="0" anchor="t">
            <a:spAutoFit/>
          </a:bodyPr>
          <a:lstStyle/>
          <a:p>
            <a:pPr algn="r"/>
            <a:r>
              <a:rPr lang="en-GB" sz="900">
                <a:latin typeface="Arial"/>
                <a:cs typeface="Arial"/>
              </a:rPr>
              <a:t>The national cancer intelligence network reported that compared to White people, Bangladeshi men had </a:t>
            </a:r>
            <a:r>
              <a:rPr lang="en-GB" sz="900" b="1">
                <a:latin typeface="Arial"/>
                <a:cs typeface="Arial"/>
              </a:rPr>
              <a:t>similar</a:t>
            </a:r>
            <a:r>
              <a:rPr lang="en-GB" sz="900">
                <a:latin typeface="Arial"/>
                <a:cs typeface="Arial"/>
              </a:rPr>
              <a:t> incidence, rates of lung cancer  </a:t>
            </a:r>
            <a:r>
              <a:rPr lang="en-GB" sz="900" b="1">
                <a:latin typeface="Arial"/>
                <a:cs typeface="Arial"/>
              </a:rPr>
              <a:t>3x </a:t>
            </a:r>
            <a:r>
              <a:rPr lang="en-GB" sz="900">
                <a:latin typeface="Arial"/>
                <a:cs typeface="Arial"/>
              </a:rPr>
              <a:t>higher incidents rates for liver cancer for both sexes</a:t>
            </a:r>
          </a:p>
        </p:txBody>
      </p:sp>
      <p:sp>
        <p:nvSpPr>
          <p:cNvPr id="16" name="TextBox 15">
            <a:extLst>
              <a:ext uri="{FF2B5EF4-FFF2-40B4-BE49-F238E27FC236}">
                <a16:creationId xmlns:a16="http://schemas.microsoft.com/office/drawing/2014/main" id="{27089D51-5396-40BC-BC26-29C2939A1F3C}"/>
              </a:ext>
            </a:extLst>
          </p:cNvPr>
          <p:cNvSpPr txBox="1"/>
          <p:nvPr/>
        </p:nvSpPr>
        <p:spPr>
          <a:xfrm>
            <a:off x="6318188" y="4099488"/>
            <a:ext cx="1092102" cy="677108"/>
          </a:xfrm>
          <a:prstGeom prst="rect">
            <a:avLst/>
          </a:prstGeom>
          <a:noFill/>
        </p:spPr>
        <p:txBody>
          <a:bodyPr wrap="square" lIns="91440" tIns="45720" rIns="91440" bIns="45720" rtlCol="0" anchor="t">
            <a:spAutoFit/>
          </a:bodyPr>
          <a:lstStyle/>
          <a:p>
            <a:r>
              <a:rPr lang="en-GB" sz="2000" b="1">
                <a:solidFill>
                  <a:srgbClr val="BB151C"/>
                </a:solidFill>
                <a:latin typeface="Arial"/>
                <a:cs typeface="Arial"/>
              </a:rPr>
              <a:t>3x</a:t>
            </a:r>
          </a:p>
          <a:p>
            <a:r>
              <a:rPr lang="en-GB" b="1">
                <a:solidFill>
                  <a:srgbClr val="BB151C"/>
                </a:solidFill>
                <a:latin typeface="Arial"/>
                <a:cs typeface="Arial"/>
              </a:rPr>
              <a:t>higher</a:t>
            </a:r>
          </a:p>
        </p:txBody>
      </p:sp>
      <p:sp>
        <p:nvSpPr>
          <p:cNvPr id="18" name="TextBox 17">
            <a:extLst>
              <a:ext uri="{FF2B5EF4-FFF2-40B4-BE49-F238E27FC236}">
                <a16:creationId xmlns:a16="http://schemas.microsoft.com/office/drawing/2014/main" id="{61BD67D2-3843-49A8-9F5B-54700EC1BB1B}"/>
              </a:ext>
            </a:extLst>
          </p:cNvPr>
          <p:cNvSpPr txBox="1"/>
          <p:nvPr/>
        </p:nvSpPr>
        <p:spPr>
          <a:xfrm>
            <a:off x="9739308" y="1222378"/>
            <a:ext cx="1540841"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DEMENTIA </a:t>
            </a:r>
          </a:p>
        </p:txBody>
      </p:sp>
      <p:sp>
        <p:nvSpPr>
          <p:cNvPr id="228" name="TextBox 227">
            <a:extLst>
              <a:ext uri="{FF2B5EF4-FFF2-40B4-BE49-F238E27FC236}">
                <a16:creationId xmlns:a16="http://schemas.microsoft.com/office/drawing/2014/main" id="{228F3A05-C3D2-4FF6-A062-843EB69915A1}"/>
              </a:ext>
            </a:extLst>
          </p:cNvPr>
          <p:cNvSpPr txBox="1"/>
          <p:nvPr/>
        </p:nvSpPr>
        <p:spPr>
          <a:xfrm>
            <a:off x="9764615" y="2704578"/>
            <a:ext cx="1487837"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End of Life</a:t>
            </a:r>
          </a:p>
        </p:txBody>
      </p:sp>
      <p:sp>
        <p:nvSpPr>
          <p:cNvPr id="100" name="TextBox 99">
            <a:extLst>
              <a:ext uri="{FF2B5EF4-FFF2-40B4-BE49-F238E27FC236}">
                <a16:creationId xmlns:a16="http://schemas.microsoft.com/office/drawing/2014/main" id="{82369107-6F9A-447A-BCFB-81CEAFC737BD}"/>
              </a:ext>
            </a:extLst>
          </p:cNvPr>
          <p:cNvSpPr txBox="1"/>
          <p:nvPr/>
        </p:nvSpPr>
        <p:spPr>
          <a:xfrm>
            <a:off x="6273228" y="1453585"/>
            <a:ext cx="912597" cy="646331"/>
          </a:xfrm>
          <a:prstGeom prst="rect">
            <a:avLst/>
          </a:prstGeom>
          <a:noFill/>
        </p:spPr>
        <p:txBody>
          <a:bodyPr wrap="square" lIns="91440" tIns="45720" rIns="91440" bIns="45720" rtlCol="0" anchor="t">
            <a:spAutoFit/>
          </a:bodyPr>
          <a:lstStyle/>
          <a:p>
            <a:pPr algn="ctr"/>
            <a:r>
              <a:rPr lang="en-GB" b="1">
                <a:solidFill>
                  <a:srgbClr val="BB151C"/>
                </a:solidFill>
                <a:latin typeface="Arial"/>
                <a:cs typeface="Arial"/>
              </a:rPr>
              <a:t>2 X Higher</a:t>
            </a:r>
          </a:p>
        </p:txBody>
      </p:sp>
      <p:pic>
        <p:nvPicPr>
          <p:cNvPr id="22" name="Graphic 21" descr="Heart organ">
            <a:extLst>
              <a:ext uri="{FF2B5EF4-FFF2-40B4-BE49-F238E27FC236}">
                <a16:creationId xmlns:a16="http://schemas.microsoft.com/office/drawing/2014/main" id="{C968B79B-2394-404F-917F-3FFC30D0E79F}"/>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8502711" y="2649223"/>
            <a:ext cx="432000" cy="432000"/>
          </a:xfrm>
          <a:prstGeom prst="rect">
            <a:avLst/>
          </a:prstGeom>
        </p:spPr>
      </p:pic>
      <p:pic>
        <p:nvPicPr>
          <p:cNvPr id="240" name="Graphic 239" descr="First aid kit">
            <a:extLst>
              <a:ext uri="{FF2B5EF4-FFF2-40B4-BE49-F238E27FC236}">
                <a16:creationId xmlns:a16="http://schemas.microsoft.com/office/drawing/2014/main" id="{082A4E1F-2DA5-4FE7-B38A-C2B8BA3A9315}"/>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8499257" y="5528139"/>
            <a:ext cx="432000" cy="432000"/>
          </a:xfrm>
          <a:prstGeom prst="rect">
            <a:avLst/>
          </a:prstGeom>
        </p:spPr>
      </p:pic>
      <p:pic>
        <p:nvPicPr>
          <p:cNvPr id="242" name="Graphic 241" descr="Brain">
            <a:extLst>
              <a:ext uri="{FF2B5EF4-FFF2-40B4-BE49-F238E27FC236}">
                <a16:creationId xmlns:a16="http://schemas.microsoft.com/office/drawing/2014/main" id="{CA7DE566-A608-4BA8-B594-184D8F3BEA2D}"/>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1455148" y="1068934"/>
            <a:ext cx="432000" cy="432000"/>
          </a:xfrm>
          <a:prstGeom prst="rect">
            <a:avLst/>
          </a:prstGeom>
        </p:spPr>
      </p:pic>
      <p:pic>
        <p:nvPicPr>
          <p:cNvPr id="247" name="Graphic 246" descr="Man with cane">
            <a:extLst>
              <a:ext uri="{FF2B5EF4-FFF2-40B4-BE49-F238E27FC236}">
                <a16:creationId xmlns:a16="http://schemas.microsoft.com/office/drawing/2014/main" id="{89399D7F-23C4-47B6-AC53-FCD50B0C3FAD}"/>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9232569" y="2777766"/>
            <a:ext cx="432000" cy="432000"/>
          </a:xfrm>
          <a:prstGeom prst="rect">
            <a:avLst/>
          </a:prstGeom>
        </p:spPr>
      </p:pic>
      <p:pic>
        <p:nvPicPr>
          <p:cNvPr id="251" name="Graphic 250" descr="Radio microphone">
            <a:extLst>
              <a:ext uri="{FF2B5EF4-FFF2-40B4-BE49-F238E27FC236}">
                <a16:creationId xmlns:a16="http://schemas.microsoft.com/office/drawing/2014/main" id="{7597F903-25D4-4BC4-BD38-1F67FF857891}"/>
              </a:ext>
            </a:extLst>
          </p:cNvPr>
          <p:cNvPicPr>
            <a:picLocks noChangeAspect="1"/>
          </p:cNvPicPr>
          <p:nvPr/>
        </p:nvPicPr>
        <p:blipFill>
          <a:blip r:embed="rId33">
            <a:extLst>
              <a:ext uri="{28A0092B-C50C-407E-A947-70E740481C1C}">
                <a14:useLocalDpi xmlns:a14="http://schemas.microsoft.com/office/drawing/2010/main" val="0"/>
              </a:ext>
              <a:ext uri="{96DAC541-7B7A-43D3-8B79-37D633B846F1}">
                <asvg:svgBlip xmlns:asvg="http://schemas.microsoft.com/office/drawing/2016/SVG/main" r:embed="rId34"/>
              </a:ext>
            </a:extLst>
          </a:blip>
          <a:stretch>
            <a:fillRect/>
          </a:stretch>
        </p:blipFill>
        <p:spPr>
          <a:xfrm>
            <a:off x="10370215" y="4800999"/>
            <a:ext cx="432000" cy="432000"/>
          </a:xfrm>
          <a:prstGeom prst="rect">
            <a:avLst/>
          </a:prstGeom>
        </p:spPr>
      </p:pic>
      <p:pic>
        <p:nvPicPr>
          <p:cNvPr id="253" name="Graphic 252" descr="Hourglass">
            <a:extLst>
              <a:ext uri="{FF2B5EF4-FFF2-40B4-BE49-F238E27FC236}">
                <a16:creationId xmlns:a16="http://schemas.microsoft.com/office/drawing/2014/main" id="{B426540C-79E1-48F4-BD7A-F2FDD818A888}"/>
              </a:ext>
            </a:extLst>
          </p:cNvPr>
          <p:cNvPicPr>
            <a:picLocks noChangeAspect="1"/>
          </p:cNvPicPr>
          <p:nvPr/>
        </p:nvPicPr>
        <p:blipFill>
          <a:blip r:embed="rId35">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a:off x="10365538" y="6020351"/>
            <a:ext cx="432000" cy="432000"/>
          </a:xfrm>
          <a:prstGeom prst="rect">
            <a:avLst/>
          </a:prstGeom>
        </p:spPr>
      </p:pic>
      <p:pic>
        <p:nvPicPr>
          <p:cNvPr id="255" name="Graphic 254" descr="Hospital">
            <a:extLst>
              <a:ext uri="{FF2B5EF4-FFF2-40B4-BE49-F238E27FC236}">
                <a16:creationId xmlns:a16="http://schemas.microsoft.com/office/drawing/2014/main" id="{C3951727-4C2D-4110-9D1F-58DB9AEB96EE}"/>
              </a:ext>
            </a:extLst>
          </p:cNvPr>
          <p:cNvPicPr>
            <a:picLocks noChangeAspect="1"/>
          </p:cNvPicPr>
          <p:nvPr/>
        </p:nvPicPr>
        <p:blipFill>
          <a:blip r:embed="rId37">
            <a:extLst>
              <a:ext uri="{28A0092B-C50C-407E-A947-70E740481C1C}">
                <a14:useLocalDpi xmlns:a14="http://schemas.microsoft.com/office/drawing/2010/main" val="0"/>
              </a:ext>
              <a:ext uri="{96DAC541-7B7A-43D3-8B79-37D633B846F1}">
                <asvg:svgBlip xmlns:asvg="http://schemas.microsoft.com/office/drawing/2016/SVG/main" r:embed="rId38"/>
              </a:ext>
            </a:extLst>
          </a:blip>
          <a:stretch>
            <a:fillRect/>
          </a:stretch>
        </p:blipFill>
        <p:spPr>
          <a:xfrm>
            <a:off x="9339729" y="6038372"/>
            <a:ext cx="540000" cy="540000"/>
          </a:xfrm>
          <a:prstGeom prst="rect">
            <a:avLst/>
          </a:prstGeom>
        </p:spPr>
      </p:pic>
      <p:pic>
        <p:nvPicPr>
          <p:cNvPr id="12" name="Graphic 23" descr="Medical with solid fill">
            <a:extLst>
              <a:ext uri="{FF2B5EF4-FFF2-40B4-BE49-F238E27FC236}">
                <a16:creationId xmlns:a16="http://schemas.microsoft.com/office/drawing/2014/main" id="{09025439-55A0-4508-AF5D-AED2CACC2C39}"/>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6326458" y="4718824"/>
            <a:ext cx="682083" cy="644913"/>
          </a:xfrm>
          <a:prstGeom prst="rect">
            <a:avLst/>
          </a:prstGeom>
        </p:spPr>
      </p:pic>
      <p:sp>
        <p:nvSpPr>
          <p:cNvPr id="24" name="TextBox 23">
            <a:extLst>
              <a:ext uri="{FF2B5EF4-FFF2-40B4-BE49-F238E27FC236}">
                <a16:creationId xmlns:a16="http://schemas.microsoft.com/office/drawing/2014/main" id="{9317A9ED-9F99-48A7-BCBD-AE9307BEADF3}"/>
              </a:ext>
            </a:extLst>
          </p:cNvPr>
          <p:cNvSpPr txBox="1"/>
          <p:nvPr/>
        </p:nvSpPr>
        <p:spPr>
          <a:xfrm>
            <a:off x="9174473" y="1524021"/>
            <a:ext cx="2664000" cy="1080000"/>
          </a:xfrm>
          <a:prstGeom prst="rect">
            <a:avLst/>
          </a:prstGeom>
          <a:noFill/>
        </p:spPr>
        <p:txBody>
          <a:bodyPr wrap="square" rtlCol="0">
            <a:spAutoFit/>
          </a:bodyPr>
          <a:lstStyle/>
          <a:p>
            <a:r>
              <a:rPr lang="en-GB" sz="900">
                <a:latin typeface="Arial" panose="020B0604020202020204" pitchFamily="34" charset="0"/>
                <a:ea typeface="Calibri" panose="020F0502020204030204" pitchFamily="34" charset="0"/>
                <a:cs typeface="Arial" panose="020B0604020202020204" pitchFamily="34" charset="0"/>
              </a:rPr>
              <a:t>Bangladeshi elderly migrants do not have an increased rate of schizophrenia-like psychosis (SLP) compared to indigenous elders.</a:t>
            </a:r>
          </a:p>
          <a:p>
            <a:r>
              <a:rPr lang="en-GB" sz="900">
                <a:latin typeface="Arial" panose="020B0604020202020204" pitchFamily="34" charset="0"/>
                <a:ea typeface="Calibri" panose="020F0502020204030204" pitchFamily="34" charset="0"/>
                <a:cs typeface="Arial" panose="020B0604020202020204" pitchFamily="34" charset="0"/>
              </a:rPr>
              <a:t>In the one-year review there was a higher rate of referrals for organic disease in Bangladeshi men compared to Bangladeshi women and British-born men and women</a:t>
            </a:r>
            <a:endParaRPr lang="en-GB" sz="900">
              <a:latin typeface="Arial" panose="020B0604020202020204" pitchFamily="34" charset="0"/>
              <a:cs typeface="Arial" panose="020B0604020202020204" pitchFamily="34" charset="0"/>
            </a:endParaRPr>
          </a:p>
        </p:txBody>
      </p:sp>
      <p:sp>
        <p:nvSpPr>
          <p:cNvPr id="232" name="Title 231">
            <a:extLst>
              <a:ext uri="{FF2B5EF4-FFF2-40B4-BE49-F238E27FC236}">
                <a16:creationId xmlns:a16="http://schemas.microsoft.com/office/drawing/2014/main" id="{884DBBDE-6EB4-404C-B0E7-B2BEB6637635}"/>
              </a:ext>
            </a:extLst>
          </p:cNvPr>
          <p:cNvSpPr>
            <a:spLocks noGrp="1"/>
          </p:cNvSpPr>
          <p:nvPr>
            <p:ph type="title" idx="4294967295"/>
          </p:nvPr>
        </p:nvSpPr>
        <p:spPr>
          <a:xfrm>
            <a:off x="838200" y="-1325563"/>
            <a:ext cx="10515600" cy="1325563"/>
          </a:xfrm>
        </p:spPr>
        <p:txBody>
          <a:bodyPr/>
          <a:lstStyle/>
          <a:p>
            <a:r>
              <a:rPr lang="en-GB"/>
              <a:t>Slide 3 </a:t>
            </a:r>
          </a:p>
        </p:txBody>
      </p:sp>
    </p:spTree>
    <p:extLst>
      <p:ext uri="{BB962C8B-B14F-4D97-AF65-F5344CB8AC3E}">
        <p14:creationId xmlns:p14="http://schemas.microsoft.com/office/powerpoint/2010/main" val="14576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utoShape 26" descr="Overcrowding and link to COVID" title="Text box">
            <a:extLst>
              <a:ext uri="{FF2B5EF4-FFF2-40B4-BE49-F238E27FC236}">
                <a16:creationId xmlns:a16="http://schemas.microsoft.com/office/drawing/2014/main" id="{32FD2AA7-9FCB-4B57-9A8A-54337A3886B1}"/>
              </a:ext>
              <a:ext uri="{C183D7F6-B498-43B3-948B-1728B52AA6E4}">
                <adec:decorative xmlns:adec="http://schemas.microsoft.com/office/drawing/2017/decorative" val="0"/>
              </a:ext>
            </a:extLst>
          </p:cNvPr>
          <p:cNvSpPr/>
          <p:nvPr/>
        </p:nvSpPr>
        <p:spPr>
          <a:xfrm>
            <a:off x="2997807" y="5706366"/>
            <a:ext cx="2537307" cy="1023627"/>
          </a:xfrm>
          <a:prstGeom prst="rect">
            <a:avLst/>
          </a:prstGeom>
          <a:solidFill>
            <a:srgbClr val="EBEBEB"/>
          </a:solidFill>
        </p:spPr>
        <p:txBody>
          <a:bodyPr/>
          <a:lstStyle/>
          <a:p>
            <a:endParaRPr lang="en-GB"/>
          </a:p>
        </p:txBody>
      </p:sp>
      <p:sp>
        <p:nvSpPr>
          <p:cNvPr id="46" name="AutoShape 18" descr="Mortality causes " title="Text box">
            <a:extLst>
              <a:ext uri="{FF2B5EF4-FFF2-40B4-BE49-F238E27FC236}">
                <a16:creationId xmlns:a16="http://schemas.microsoft.com/office/drawing/2014/main" id="{9BA60A2B-D6FC-42C8-B941-1E07FAEB5D5B}"/>
              </a:ext>
              <a:ext uri="{C183D7F6-B498-43B3-948B-1728B52AA6E4}">
                <adec:decorative xmlns:adec="http://schemas.microsoft.com/office/drawing/2017/decorative" val="0"/>
              </a:ext>
            </a:extLst>
          </p:cNvPr>
          <p:cNvSpPr/>
          <p:nvPr/>
        </p:nvSpPr>
        <p:spPr>
          <a:xfrm>
            <a:off x="262104" y="5161343"/>
            <a:ext cx="2504328" cy="1476000"/>
          </a:xfrm>
          <a:prstGeom prst="rect">
            <a:avLst/>
          </a:prstGeom>
          <a:solidFill>
            <a:srgbClr val="DCDCDC"/>
          </a:solidFill>
        </p:spPr>
      </p:sp>
      <p:sp>
        <p:nvSpPr>
          <p:cNvPr id="45" name="AutoShape 18" descr="Bangladeshi rates living in areas of high deprivation" title="Text box">
            <a:extLst>
              <a:ext uri="{FF2B5EF4-FFF2-40B4-BE49-F238E27FC236}">
                <a16:creationId xmlns:a16="http://schemas.microsoft.com/office/drawing/2014/main" id="{1B4AE81E-637F-44AD-8C77-B90A2B5E0516}"/>
              </a:ext>
              <a:ext uri="{C183D7F6-B498-43B3-948B-1728B52AA6E4}">
                <adec:decorative xmlns:adec="http://schemas.microsoft.com/office/drawing/2017/decorative" val="0"/>
              </a:ext>
            </a:extLst>
          </p:cNvPr>
          <p:cNvSpPr/>
          <p:nvPr/>
        </p:nvSpPr>
        <p:spPr>
          <a:xfrm>
            <a:off x="291980" y="1154802"/>
            <a:ext cx="2498727" cy="1672083"/>
          </a:xfrm>
          <a:prstGeom prst="rect">
            <a:avLst/>
          </a:prstGeom>
          <a:solidFill>
            <a:srgbClr val="DCDCDC"/>
          </a:solidFill>
        </p:spPr>
        <p:txBody>
          <a:bodyPr/>
          <a:lstStyle/>
          <a:p>
            <a:endParaRPr lang="en-GB"/>
          </a:p>
        </p:txBody>
      </p:sp>
      <p:sp>
        <p:nvSpPr>
          <p:cNvPr id="121" name="AutoShape 26">
            <a:extLst>
              <a:ext uri="{FF2B5EF4-FFF2-40B4-BE49-F238E27FC236}">
                <a16:creationId xmlns:a16="http://schemas.microsoft.com/office/drawing/2014/main" id="{1AD736C9-F27C-4850-B632-BB4CFB609DF2}"/>
              </a:ext>
            </a:extLst>
          </p:cNvPr>
          <p:cNvSpPr/>
          <p:nvPr/>
        </p:nvSpPr>
        <p:spPr>
          <a:xfrm>
            <a:off x="2997807" y="2837176"/>
            <a:ext cx="2543534" cy="1416220"/>
          </a:xfrm>
          <a:prstGeom prst="rect">
            <a:avLst/>
          </a:prstGeom>
          <a:solidFill>
            <a:srgbClr val="EBEBEB"/>
          </a:solidFill>
        </p:spPr>
        <p:txBody>
          <a:bodyPr/>
          <a:lstStyle/>
          <a:p>
            <a:pPr algn="ctr"/>
            <a:r>
              <a:rPr lang="en-GB" sz="1400" b="1">
                <a:solidFill>
                  <a:srgbClr val="C00000"/>
                </a:solidFill>
                <a:latin typeface="Arial" panose="020B0604020202020204" pitchFamily="34" charset="0"/>
                <a:cs typeface="Arial" panose="020B0604020202020204" pitchFamily="34" charset="0"/>
              </a:rPr>
              <a:t>Long-Term Health Conditions</a:t>
            </a:r>
          </a:p>
        </p:txBody>
      </p:sp>
      <p:sp>
        <p:nvSpPr>
          <p:cNvPr id="3" name="TextBox 3"/>
          <p:cNvSpPr txBox="1"/>
          <p:nvPr/>
        </p:nvSpPr>
        <p:spPr>
          <a:xfrm>
            <a:off x="1710612" y="42172"/>
            <a:ext cx="7995047" cy="432491"/>
          </a:xfrm>
          <a:prstGeom prst="rect">
            <a:avLst/>
          </a:prstGeom>
        </p:spPr>
        <p:txBody>
          <a:bodyPr lIns="0" tIns="0" rIns="0" bIns="0" rtlCol="0" anchor="t">
            <a:spAutoFit/>
          </a:bodyPr>
          <a:lstStyle/>
          <a:p>
            <a:pPr algn="ctr">
              <a:lnSpc>
                <a:spcPts val="3698"/>
              </a:lnSpc>
            </a:pPr>
            <a:r>
              <a:rPr lang="en-US" sz="2625" b="1">
                <a:solidFill>
                  <a:srgbClr val="222222"/>
                </a:solidFill>
                <a:latin typeface="Arial" panose="020B0604020202020204" pitchFamily="34" charset="0"/>
                <a:cs typeface="Arial" panose="020B0604020202020204" pitchFamily="34" charset="0"/>
              </a:rPr>
              <a:t>Bangladeshi Community Profile</a:t>
            </a:r>
          </a:p>
        </p:txBody>
      </p:sp>
      <p:pic>
        <p:nvPicPr>
          <p:cNvPr id="40" name="Picture 40" descr="Birmingham City Council logo" title="Logo">
            <a:extLst>
              <a:ext uri="{C183D7F6-B498-43B3-948B-1728B52AA6E4}">
                <adec:decorative xmlns:adec="http://schemas.microsoft.com/office/drawing/2017/decorative" val="0"/>
              </a:ext>
            </a:extLst>
          </p:cNvPr>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09984"/>
          </a:xfrm>
          <a:prstGeom prst="rect">
            <a:avLst/>
          </a:prstGeom>
        </p:spPr>
        <p:txBody>
          <a:bodyPr lIns="0" tIns="0" rIns="0" bIns="0" rtlCol="0" anchor="t">
            <a:spAutoFit/>
          </a:bodyPr>
          <a:lstStyle/>
          <a:p>
            <a:pPr algn="r">
              <a:lnSpc>
                <a:spcPts val="1056"/>
              </a:lnSpc>
            </a:pPr>
            <a:endParaRPr sz="1688"/>
          </a:p>
          <a:p>
            <a:pPr algn="r">
              <a:lnSpc>
                <a:spcPts val="1056"/>
              </a:lnSpc>
            </a:pPr>
            <a:r>
              <a:rPr lang="en-US" sz="754">
                <a:solidFill>
                  <a:srgbClr val="222222"/>
                </a:solidFill>
                <a:latin typeface="Arimo"/>
              </a:rPr>
              <a:t>Public Health, July 2021</a:t>
            </a:r>
          </a:p>
          <a:p>
            <a:pPr algn="r">
              <a:lnSpc>
                <a:spcPts val="1056"/>
              </a:lnSpc>
            </a:pPr>
            <a:r>
              <a:rPr lang="en-US" sz="754">
                <a:solidFill>
                  <a:srgbClr val="222222"/>
                </a:solidFill>
                <a:latin typeface="Arimo"/>
              </a:rPr>
              <a:t>Numbers have been rounded</a:t>
            </a:r>
          </a:p>
        </p:txBody>
      </p:sp>
      <p:sp>
        <p:nvSpPr>
          <p:cNvPr id="108" name="AutoShape 31">
            <a:extLst>
              <a:ext uri="{FF2B5EF4-FFF2-40B4-BE49-F238E27FC236}">
                <a16:creationId xmlns:a16="http://schemas.microsoft.com/office/drawing/2014/main" id="{01920ECD-768E-4890-9324-B4D795C7C2FF}"/>
              </a:ext>
            </a:extLst>
          </p:cNvPr>
          <p:cNvSpPr/>
          <p:nvPr/>
        </p:nvSpPr>
        <p:spPr>
          <a:xfrm>
            <a:off x="306708" y="808201"/>
            <a:ext cx="2484000" cy="259200"/>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Closing the Gaps</a:t>
            </a:r>
          </a:p>
        </p:txBody>
      </p:sp>
      <p:sp>
        <p:nvSpPr>
          <p:cNvPr id="112" name="AutoShape 18" descr="Life expectancy due to deprivation and disability " title="Text box ">
            <a:extLst>
              <a:ext uri="{FF2B5EF4-FFF2-40B4-BE49-F238E27FC236}">
                <a16:creationId xmlns:a16="http://schemas.microsoft.com/office/drawing/2014/main" id="{5241CC98-1C0D-4712-9D6E-2500F4CE853A}"/>
              </a:ext>
              <a:ext uri="{C183D7F6-B498-43B3-948B-1728B52AA6E4}">
                <adec:decorative xmlns:adec="http://schemas.microsoft.com/office/drawing/2017/decorative" val="0"/>
              </a:ext>
            </a:extLst>
          </p:cNvPr>
          <p:cNvSpPr/>
          <p:nvPr/>
        </p:nvSpPr>
        <p:spPr>
          <a:xfrm>
            <a:off x="288788" y="2928881"/>
            <a:ext cx="2498727" cy="2078004"/>
          </a:xfrm>
          <a:prstGeom prst="rect">
            <a:avLst/>
          </a:prstGeom>
          <a:solidFill>
            <a:srgbClr val="DCDCDC"/>
          </a:solidFill>
        </p:spPr>
      </p:sp>
      <p:sp>
        <p:nvSpPr>
          <p:cNvPr id="147" name="TextBox 146">
            <a:extLst>
              <a:ext uri="{FF2B5EF4-FFF2-40B4-BE49-F238E27FC236}">
                <a16:creationId xmlns:a16="http://schemas.microsoft.com/office/drawing/2014/main" id="{8CCD9074-E537-4556-A237-91FDE567655F}"/>
              </a:ext>
            </a:extLst>
          </p:cNvPr>
          <p:cNvSpPr txBox="1"/>
          <p:nvPr/>
        </p:nvSpPr>
        <p:spPr>
          <a:xfrm>
            <a:off x="3068660" y="1250006"/>
            <a:ext cx="1609801" cy="957955"/>
          </a:xfrm>
          <a:prstGeom prst="rect">
            <a:avLst/>
          </a:prstGeom>
          <a:noFill/>
        </p:spPr>
        <p:txBody>
          <a:bodyPr wrap="square" rtlCol="0">
            <a:spAutoFit/>
          </a:bodyPr>
          <a:lstStyle/>
          <a:p>
            <a:r>
              <a:rPr lang="en-GB" sz="5625">
                <a:solidFill>
                  <a:srgbClr val="C00000"/>
                </a:solidFill>
                <a:latin typeface="Arial" panose="020B0604020202020204" pitchFamily="34" charset="0"/>
                <a:cs typeface="Arial" panose="020B0604020202020204" pitchFamily="34" charset="0"/>
              </a:rPr>
              <a:t> </a:t>
            </a:r>
            <a:endParaRPr lang="en-GB" sz="5625" b="1">
              <a:solidFill>
                <a:srgbClr val="C00000"/>
              </a:solidFill>
              <a:latin typeface="Arial" panose="020B0604020202020204" pitchFamily="34" charset="0"/>
              <a:cs typeface="Arial" panose="020B0604020202020204" pitchFamily="34" charset="0"/>
            </a:endParaRPr>
          </a:p>
        </p:txBody>
      </p:sp>
      <p:sp>
        <p:nvSpPr>
          <p:cNvPr id="205" name="AutoShape 21" descr="Limited information on green and sustianable future " title="Text box">
            <a:extLst>
              <a:ext uri="{FF2B5EF4-FFF2-40B4-BE49-F238E27FC236}">
                <a16:creationId xmlns:a16="http://schemas.microsoft.com/office/drawing/2014/main" id="{31C457F8-7380-4181-BD9F-68741B310FBB}"/>
              </a:ext>
              <a:ext uri="{C183D7F6-B498-43B3-948B-1728B52AA6E4}">
                <adec:decorative xmlns:adec="http://schemas.microsoft.com/office/drawing/2017/decorative" val="0"/>
              </a:ext>
            </a:extLst>
          </p:cNvPr>
          <p:cNvSpPr/>
          <p:nvPr/>
        </p:nvSpPr>
        <p:spPr>
          <a:xfrm>
            <a:off x="2989229" y="1154802"/>
            <a:ext cx="2545886" cy="1212577"/>
          </a:xfrm>
          <a:prstGeom prst="rect">
            <a:avLst/>
          </a:prstGeom>
          <a:solidFill>
            <a:srgbClr val="EBEBEB"/>
          </a:solidFill>
        </p:spPr>
      </p:sp>
      <p:sp>
        <p:nvSpPr>
          <p:cNvPr id="206" name="AutoShape 26" descr="Loss of income due to COVID in Bangladeshi and other ethnic groups " title="Text box">
            <a:extLst>
              <a:ext uri="{FF2B5EF4-FFF2-40B4-BE49-F238E27FC236}">
                <a16:creationId xmlns:a16="http://schemas.microsoft.com/office/drawing/2014/main" id="{988EE8E0-E185-4723-9437-F0A148663A66}"/>
              </a:ext>
              <a:ext uri="{C183D7F6-B498-43B3-948B-1728B52AA6E4}">
                <adec:decorative xmlns:adec="http://schemas.microsoft.com/office/drawing/2017/decorative" val="0"/>
              </a:ext>
            </a:extLst>
          </p:cNvPr>
          <p:cNvSpPr/>
          <p:nvPr/>
        </p:nvSpPr>
        <p:spPr>
          <a:xfrm>
            <a:off x="2997807" y="4341411"/>
            <a:ext cx="2541602" cy="1240767"/>
          </a:xfrm>
          <a:prstGeom prst="rect">
            <a:avLst/>
          </a:prstGeom>
          <a:solidFill>
            <a:srgbClr val="EBEBEB"/>
          </a:solidFill>
        </p:spPr>
        <p:txBody>
          <a:bodyPr/>
          <a:lstStyle/>
          <a:p>
            <a:endParaRPr lang="en-GB"/>
          </a:p>
        </p:txBody>
      </p:sp>
      <p:sp>
        <p:nvSpPr>
          <p:cNvPr id="120" name="AutoShape 31">
            <a:extLst>
              <a:ext uri="{FF2B5EF4-FFF2-40B4-BE49-F238E27FC236}">
                <a16:creationId xmlns:a16="http://schemas.microsoft.com/office/drawing/2014/main" id="{B78476AE-825A-4A53-852D-1140C96AF189}"/>
              </a:ext>
            </a:extLst>
          </p:cNvPr>
          <p:cNvSpPr/>
          <p:nvPr/>
        </p:nvSpPr>
        <p:spPr>
          <a:xfrm>
            <a:off x="2989229" y="2508312"/>
            <a:ext cx="2550180" cy="274654"/>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Mitigating the impact of Covid</a:t>
            </a:r>
          </a:p>
        </p:txBody>
      </p:sp>
      <p:graphicFrame>
        <p:nvGraphicFramePr>
          <p:cNvPr id="9" name="Table 8" descr="Bangladeshi death-rates highest during 2nd wave " title="Table showing rates of death due to COVID">
            <a:extLst>
              <a:ext uri="{FF2B5EF4-FFF2-40B4-BE49-F238E27FC236}">
                <a16:creationId xmlns:a16="http://schemas.microsoft.com/office/drawing/2014/main" id="{5B1A87F8-ED9B-42F5-8A46-A43BD1B43C7B}"/>
              </a:ext>
            </a:extLst>
          </p:cNvPr>
          <p:cNvGraphicFramePr>
            <a:graphicFrameLocks noGrp="1"/>
          </p:cNvGraphicFramePr>
          <p:nvPr>
            <p:extLst>
              <p:ext uri="{D42A27DB-BD31-4B8C-83A1-F6EECF244321}">
                <p14:modId xmlns:p14="http://schemas.microsoft.com/office/powerpoint/2010/main" val="1817493814"/>
              </p:ext>
            </p:extLst>
          </p:nvPr>
        </p:nvGraphicFramePr>
        <p:xfrm>
          <a:off x="5735079" y="1609926"/>
          <a:ext cx="6102813" cy="4761216"/>
        </p:xfrm>
        <a:graphic>
          <a:graphicData uri="http://schemas.openxmlformats.org/drawingml/2006/table">
            <a:tbl>
              <a:tblPr firstRow="1" bandRow="1">
                <a:tableStyleId>{5C22544A-7EE6-4342-B048-85BDC9FD1C3A}</a:tableStyleId>
              </a:tblPr>
              <a:tblGrid>
                <a:gridCol w="2034271">
                  <a:extLst>
                    <a:ext uri="{9D8B030D-6E8A-4147-A177-3AD203B41FA5}">
                      <a16:colId xmlns:a16="http://schemas.microsoft.com/office/drawing/2014/main" val="3024870540"/>
                    </a:ext>
                  </a:extLst>
                </a:gridCol>
                <a:gridCol w="2034271">
                  <a:extLst>
                    <a:ext uri="{9D8B030D-6E8A-4147-A177-3AD203B41FA5}">
                      <a16:colId xmlns:a16="http://schemas.microsoft.com/office/drawing/2014/main" val="3811779169"/>
                    </a:ext>
                  </a:extLst>
                </a:gridCol>
                <a:gridCol w="2034271">
                  <a:extLst>
                    <a:ext uri="{9D8B030D-6E8A-4147-A177-3AD203B41FA5}">
                      <a16:colId xmlns:a16="http://schemas.microsoft.com/office/drawing/2014/main" val="3933798760"/>
                    </a:ext>
                  </a:extLst>
                </a:gridCol>
              </a:tblGrid>
              <a:tr h="3166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a:latin typeface="Arial" panose="020B0604020202020204" pitchFamily="34" charset="0"/>
                          <a:cs typeface="Arial" panose="020B0604020202020204" pitchFamily="34" charset="0"/>
                        </a:rPr>
                        <a:t>Ethnic Group</a:t>
                      </a:r>
                    </a:p>
                    <a:p>
                      <a:pPr algn="ctr"/>
                      <a:endParaRPr lang="en-GB" sz="1000">
                        <a:latin typeface="Arial" panose="020B0604020202020204" pitchFamily="34" charset="0"/>
                        <a:cs typeface="Arial" panose="020B0604020202020204" pitchFamily="34" charset="0"/>
                      </a:endParaRPr>
                    </a:p>
                  </a:txBody>
                  <a:tcPr>
                    <a:solidFill>
                      <a:srgbClr val="BB151C"/>
                    </a:solidFill>
                  </a:tcPr>
                </a:tc>
                <a:tc>
                  <a:txBody>
                    <a:bodyPr/>
                    <a:lstStyle/>
                    <a:p>
                      <a:pPr algn="ctr"/>
                      <a:r>
                        <a:rPr lang="en-GB" sz="1000">
                          <a:latin typeface="Arial" panose="020B0604020202020204" pitchFamily="34" charset="0"/>
                          <a:cs typeface="Arial" panose="020B0604020202020204" pitchFamily="34" charset="0"/>
                        </a:rPr>
                        <a:t>1</a:t>
                      </a:r>
                      <a:r>
                        <a:rPr lang="en-GB" sz="1000" baseline="30000">
                          <a:latin typeface="Arial" panose="020B0604020202020204" pitchFamily="34" charset="0"/>
                          <a:cs typeface="Arial" panose="020B0604020202020204" pitchFamily="34" charset="0"/>
                        </a:rPr>
                        <a:t>st</a:t>
                      </a:r>
                      <a:r>
                        <a:rPr lang="en-GB" sz="1000">
                          <a:latin typeface="Arial" panose="020B0604020202020204" pitchFamily="34" charset="0"/>
                          <a:cs typeface="Arial" panose="020B0604020202020204" pitchFamily="34" charset="0"/>
                        </a:rPr>
                        <a:t> wave Jan 20- Sep 20</a:t>
                      </a:r>
                    </a:p>
                  </a:txBody>
                  <a:tcPr>
                    <a:solidFill>
                      <a:srgbClr val="BB151C"/>
                    </a:solidFill>
                  </a:tcPr>
                </a:tc>
                <a:tc>
                  <a:txBody>
                    <a:bodyPr/>
                    <a:lstStyle/>
                    <a:p>
                      <a:pPr algn="ctr"/>
                      <a:r>
                        <a:rPr lang="en-GB" sz="1000">
                          <a:latin typeface="Arial" panose="020B0604020202020204" pitchFamily="34" charset="0"/>
                          <a:cs typeface="Arial" panose="020B0604020202020204" pitchFamily="34" charset="0"/>
                        </a:rPr>
                        <a:t>2</a:t>
                      </a:r>
                      <a:r>
                        <a:rPr lang="en-GB" sz="1000" baseline="30000">
                          <a:latin typeface="Arial" panose="020B0604020202020204" pitchFamily="34" charset="0"/>
                          <a:cs typeface="Arial" panose="020B0604020202020204" pitchFamily="34" charset="0"/>
                        </a:rPr>
                        <a:t>nd</a:t>
                      </a:r>
                      <a:r>
                        <a:rPr lang="en-GB" sz="1000">
                          <a:latin typeface="Arial" panose="020B0604020202020204" pitchFamily="34" charset="0"/>
                          <a:cs typeface="Arial" panose="020B0604020202020204" pitchFamily="34" charset="0"/>
                        </a:rPr>
                        <a:t> Wave Sep 20- Mar21</a:t>
                      </a:r>
                    </a:p>
                  </a:txBody>
                  <a:tcPr>
                    <a:solidFill>
                      <a:srgbClr val="BB151C"/>
                    </a:solidFill>
                  </a:tcPr>
                </a:tc>
                <a:extLst>
                  <a:ext uri="{0D108BD9-81ED-4DB2-BD59-A6C34878D82A}">
                    <a16:rowId xmlns:a16="http://schemas.microsoft.com/office/drawing/2014/main" val="792323838"/>
                  </a:ext>
                </a:extLst>
              </a:tr>
              <a:tr h="545622">
                <a:tc>
                  <a:txBody>
                    <a:bodyPr/>
                    <a:lstStyle/>
                    <a:p>
                      <a:pPr algn="ctr"/>
                      <a:r>
                        <a:rPr lang="en-GB" sz="1400" b="1">
                          <a:latin typeface="Arial" panose="020B0604020202020204" pitchFamily="34" charset="0"/>
                          <a:cs typeface="Arial" panose="020B0604020202020204" pitchFamily="34" charset="0"/>
                        </a:rPr>
                        <a:t>Bangladeshi </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2.1x</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4.4x</a:t>
                      </a:r>
                    </a:p>
                  </a:txBody>
                  <a:tcPr>
                    <a:solidFill>
                      <a:srgbClr val="E7CCCC"/>
                    </a:solidFill>
                  </a:tcPr>
                </a:tc>
                <a:extLst>
                  <a:ext uri="{0D108BD9-81ED-4DB2-BD59-A6C34878D82A}">
                    <a16:rowId xmlns:a16="http://schemas.microsoft.com/office/drawing/2014/main" val="1136075300"/>
                  </a:ext>
                </a:extLst>
              </a:tr>
              <a:tr h="545622">
                <a:tc>
                  <a:txBody>
                    <a:bodyPr/>
                    <a:lstStyle/>
                    <a:p>
                      <a:pPr algn="ctr"/>
                      <a:r>
                        <a:rPr lang="en-GB" sz="1400" b="1">
                          <a:latin typeface="Arial" panose="020B0604020202020204" pitchFamily="34" charset="0"/>
                          <a:cs typeface="Arial" panose="020B0604020202020204" pitchFamily="34" charset="0"/>
                        </a:rPr>
                        <a:t>Pakistani</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2.2x</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3.5x</a:t>
                      </a:r>
                    </a:p>
                  </a:txBody>
                  <a:tcPr>
                    <a:solidFill>
                      <a:srgbClr val="F3E7E7"/>
                    </a:solidFill>
                  </a:tcPr>
                </a:tc>
                <a:extLst>
                  <a:ext uri="{0D108BD9-81ED-4DB2-BD59-A6C34878D82A}">
                    <a16:rowId xmlns:a16="http://schemas.microsoft.com/office/drawing/2014/main" val="3619688803"/>
                  </a:ext>
                </a:extLst>
              </a:tr>
              <a:tr h="545622">
                <a:tc>
                  <a:txBody>
                    <a:bodyPr/>
                    <a:lstStyle/>
                    <a:p>
                      <a:pPr algn="ctr"/>
                      <a:r>
                        <a:rPr lang="en-GB" sz="1400" b="1">
                          <a:latin typeface="Arial" panose="020B0604020202020204" pitchFamily="34" charset="0"/>
                          <a:cs typeface="Arial" panose="020B0604020202020204" pitchFamily="34" charset="0"/>
                        </a:rPr>
                        <a:t>Indian</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2.5x</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3.1x</a:t>
                      </a:r>
                    </a:p>
                  </a:txBody>
                  <a:tcPr>
                    <a:solidFill>
                      <a:srgbClr val="E7CCCC"/>
                    </a:solidFill>
                  </a:tcPr>
                </a:tc>
                <a:extLst>
                  <a:ext uri="{0D108BD9-81ED-4DB2-BD59-A6C34878D82A}">
                    <a16:rowId xmlns:a16="http://schemas.microsoft.com/office/drawing/2014/main" val="3861199072"/>
                  </a:ext>
                </a:extLst>
              </a:tr>
              <a:tr h="545622">
                <a:tc>
                  <a:txBody>
                    <a:bodyPr/>
                    <a:lstStyle/>
                    <a:p>
                      <a:pPr algn="ctr"/>
                      <a:r>
                        <a:rPr lang="en-GB" sz="1400" b="1">
                          <a:latin typeface="Arial" panose="020B0604020202020204" pitchFamily="34" charset="0"/>
                          <a:cs typeface="Arial" panose="020B0604020202020204" pitchFamily="34" charset="0"/>
                        </a:rPr>
                        <a:t>Black African</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3.8x</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2.9x</a:t>
                      </a:r>
                    </a:p>
                  </a:txBody>
                  <a:tcPr>
                    <a:solidFill>
                      <a:srgbClr val="F3E7E7"/>
                    </a:solidFill>
                  </a:tcPr>
                </a:tc>
                <a:extLst>
                  <a:ext uri="{0D108BD9-81ED-4DB2-BD59-A6C34878D82A}">
                    <a16:rowId xmlns:a16="http://schemas.microsoft.com/office/drawing/2014/main" val="2781783513"/>
                  </a:ext>
                </a:extLst>
              </a:tr>
              <a:tr h="545622">
                <a:tc>
                  <a:txBody>
                    <a:bodyPr/>
                    <a:lstStyle/>
                    <a:p>
                      <a:pPr algn="ctr"/>
                      <a:r>
                        <a:rPr lang="en-GB" sz="1400" b="1">
                          <a:latin typeface="Arial" panose="020B0604020202020204" pitchFamily="34" charset="0"/>
                          <a:cs typeface="Arial" panose="020B0604020202020204" pitchFamily="34" charset="0"/>
                        </a:rPr>
                        <a:t>Other</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2.6x</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2.7x</a:t>
                      </a:r>
                    </a:p>
                  </a:txBody>
                  <a:tcPr>
                    <a:solidFill>
                      <a:srgbClr val="E7CCCC"/>
                    </a:solidFill>
                  </a:tcPr>
                </a:tc>
                <a:extLst>
                  <a:ext uri="{0D108BD9-81ED-4DB2-BD59-A6C34878D82A}">
                    <a16:rowId xmlns:a16="http://schemas.microsoft.com/office/drawing/2014/main" val="3199916095"/>
                  </a:ext>
                </a:extLst>
              </a:tr>
              <a:tr h="545622">
                <a:tc>
                  <a:txBody>
                    <a:bodyPr/>
                    <a:lstStyle/>
                    <a:p>
                      <a:pPr algn="ctr"/>
                      <a:r>
                        <a:rPr lang="en-GB" sz="1400" b="1">
                          <a:latin typeface="Arial" panose="020B0604020202020204" pitchFamily="34" charset="0"/>
                          <a:cs typeface="Arial" panose="020B0604020202020204" pitchFamily="34" charset="0"/>
                        </a:rPr>
                        <a:t>Chinese</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2.6x</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2.4x</a:t>
                      </a:r>
                    </a:p>
                  </a:txBody>
                  <a:tcPr>
                    <a:solidFill>
                      <a:srgbClr val="F3E7E7"/>
                    </a:solidFill>
                  </a:tcPr>
                </a:tc>
                <a:extLst>
                  <a:ext uri="{0D108BD9-81ED-4DB2-BD59-A6C34878D82A}">
                    <a16:rowId xmlns:a16="http://schemas.microsoft.com/office/drawing/2014/main" val="2795428573"/>
                  </a:ext>
                </a:extLst>
              </a:tr>
              <a:tr h="545622">
                <a:tc>
                  <a:txBody>
                    <a:bodyPr/>
                    <a:lstStyle/>
                    <a:p>
                      <a:pPr algn="ctr"/>
                      <a:r>
                        <a:rPr lang="en-GB" sz="1400" b="1">
                          <a:latin typeface="Arial" panose="020B0604020202020204" pitchFamily="34" charset="0"/>
                          <a:cs typeface="Arial" panose="020B0604020202020204" pitchFamily="34" charset="0"/>
                        </a:rPr>
                        <a:t>Black Caribbean</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2.4x</a:t>
                      </a:r>
                    </a:p>
                  </a:txBody>
                  <a:tcPr>
                    <a:solidFill>
                      <a:srgbClr val="E7CCCC"/>
                    </a:solidFill>
                  </a:tcPr>
                </a:tc>
                <a:tc>
                  <a:txBody>
                    <a:bodyPr/>
                    <a:lstStyle/>
                    <a:p>
                      <a:pPr algn="ctr"/>
                      <a:r>
                        <a:rPr lang="en-GB" sz="1400">
                          <a:latin typeface="Arial" panose="020B0604020202020204" pitchFamily="34" charset="0"/>
                          <a:cs typeface="Arial" panose="020B0604020202020204" pitchFamily="34" charset="0"/>
                        </a:rPr>
                        <a:t>2.2x</a:t>
                      </a:r>
                    </a:p>
                  </a:txBody>
                  <a:tcPr>
                    <a:solidFill>
                      <a:srgbClr val="E7CCCC"/>
                    </a:solidFill>
                  </a:tcPr>
                </a:tc>
                <a:extLst>
                  <a:ext uri="{0D108BD9-81ED-4DB2-BD59-A6C34878D82A}">
                    <a16:rowId xmlns:a16="http://schemas.microsoft.com/office/drawing/2014/main" val="3192091642"/>
                  </a:ext>
                </a:extLst>
              </a:tr>
              <a:tr h="545622">
                <a:tc>
                  <a:txBody>
                    <a:bodyPr/>
                    <a:lstStyle/>
                    <a:p>
                      <a:pPr algn="ctr"/>
                      <a:r>
                        <a:rPr lang="en-GB" sz="1400" b="1">
                          <a:latin typeface="Arial" panose="020B0604020202020204" pitchFamily="34" charset="0"/>
                          <a:cs typeface="Arial" panose="020B0604020202020204" pitchFamily="34" charset="0"/>
                        </a:rPr>
                        <a:t>Mixed</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2.2x</a:t>
                      </a:r>
                    </a:p>
                  </a:txBody>
                  <a:tcPr>
                    <a:solidFill>
                      <a:srgbClr val="F3E7E7"/>
                    </a:solidFill>
                  </a:tcPr>
                </a:tc>
                <a:tc>
                  <a:txBody>
                    <a:bodyPr/>
                    <a:lstStyle/>
                    <a:p>
                      <a:pPr algn="ctr"/>
                      <a:r>
                        <a:rPr lang="en-GB" sz="1400">
                          <a:latin typeface="Arial" panose="020B0604020202020204" pitchFamily="34" charset="0"/>
                          <a:cs typeface="Arial" panose="020B0604020202020204" pitchFamily="34" charset="0"/>
                        </a:rPr>
                        <a:t>2.2x</a:t>
                      </a:r>
                    </a:p>
                  </a:txBody>
                  <a:tcPr>
                    <a:solidFill>
                      <a:srgbClr val="F3E7E7"/>
                    </a:solidFill>
                  </a:tcPr>
                </a:tc>
                <a:extLst>
                  <a:ext uri="{0D108BD9-81ED-4DB2-BD59-A6C34878D82A}">
                    <a16:rowId xmlns:a16="http://schemas.microsoft.com/office/drawing/2014/main" val="3780068350"/>
                  </a:ext>
                </a:extLst>
              </a:tr>
            </a:tbl>
          </a:graphicData>
        </a:graphic>
      </p:graphicFrame>
      <p:sp>
        <p:nvSpPr>
          <p:cNvPr id="114" name="TextBox 113">
            <a:extLst>
              <a:ext uri="{FF2B5EF4-FFF2-40B4-BE49-F238E27FC236}">
                <a16:creationId xmlns:a16="http://schemas.microsoft.com/office/drawing/2014/main" id="{4127495D-4457-4258-845B-83724F97B870}"/>
              </a:ext>
            </a:extLst>
          </p:cNvPr>
          <p:cNvSpPr txBox="1"/>
          <p:nvPr/>
        </p:nvSpPr>
        <p:spPr>
          <a:xfrm>
            <a:off x="5717892" y="811462"/>
            <a:ext cx="6291843" cy="784830"/>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The provisional analysis for the period 2 March to 15 May 2020 by the Office of National Statistics has shown variation in the rate of death involving the coronavirus between self-identified religious groups, as reported in the 2011 Census, the table below shows that In the second wave of the pandemic, differences in COVID-19 mortality compared with the White British population increased for people of Bangladeshi and Pakistani ethnic backgrounds and decreased for people of Black African and Black Caribbean backgrounds. The table is categorised by susceptibility during the 2</a:t>
            </a:r>
            <a:r>
              <a:rPr lang="en-GB" sz="900" baseline="30000">
                <a:latin typeface="Arial" panose="020B0604020202020204" pitchFamily="34" charset="0"/>
                <a:cs typeface="Arial" panose="020B0604020202020204" pitchFamily="34" charset="0"/>
              </a:rPr>
              <a:t>nd</a:t>
            </a:r>
            <a:r>
              <a:rPr lang="en-GB" sz="900">
                <a:latin typeface="Arial" panose="020B0604020202020204" pitchFamily="34" charset="0"/>
                <a:cs typeface="Arial" panose="020B0604020202020204" pitchFamily="34" charset="0"/>
              </a:rPr>
              <a:t> wave. </a:t>
            </a:r>
          </a:p>
        </p:txBody>
      </p:sp>
      <p:sp>
        <p:nvSpPr>
          <p:cNvPr id="22" name="TextBox 21">
            <a:extLst>
              <a:ext uri="{FF2B5EF4-FFF2-40B4-BE49-F238E27FC236}">
                <a16:creationId xmlns:a16="http://schemas.microsoft.com/office/drawing/2014/main" id="{FC0DA386-AC8A-4C52-8FB4-DD0745BDA189}"/>
              </a:ext>
            </a:extLst>
          </p:cNvPr>
          <p:cNvSpPr txBox="1"/>
          <p:nvPr/>
        </p:nvSpPr>
        <p:spPr>
          <a:xfrm>
            <a:off x="3058769" y="3319485"/>
            <a:ext cx="2408154" cy="923330"/>
          </a:xfrm>
          <a:prstGeom prst="rect">
            <a:avLst/>
          </a:prstGeom>
          <a:noFill/>
        </p:spPr>
        <p:txBody>
          <a:bodyPr wrap="square" rtlCol="0">
            <a:spAutoFit/>
          </a:bodyPr>
          <a:lstStyle/>
          <a:p>
            <a:pPr lvl="0" algn="ctr" fontAlgn="base"/>
            <a:r>
              <a:rPr lang="en-GB" sz="900">
                <a:latin typeface="Arial" panose="020B0604020202020204" pitchFamily="34" charset="0"/>
                <a:cs typeface="Arial" panose="020B0604020202020204" pitchFamily="34" charset="0"/>
              </a:rPr>
              <a:t>Compared with White British individuals over 60 years of age, people from Bangladeshi backgrounds are </a:t>
            </a:r>
            <a:r>
              <a:rPr lang="en-GB" sz="900" b="1">
                <a:latin typeface="Arial" panose="020B0604020202020204" pitchFamily="34" charset="0"/>
                <a:cs typeface="Arial" panose="020B0604020202020204" pitchFamily="34" charset="0"/>
              </a:rPr>
              <a:t>over 60%</a:t>
            </a:r>
            <a:r>
              <a:rPr lang="en-GB" sz="900">
                <a:latin typeface="Arial" panose="020B0604020202020204" pitchFamily="34" charset="0"/>
                <a:cs typeface="Arial" panose="020B0604020202020204" pitchFamily="34" charset="0"/>
              </a:rPr>
              <a:t> more likely to have a long-term health condition that makes them vulnerable to COVID-19</a:t>
            </a:r>
            <a:endParaRPr lang="en-GB" sz="900">
              <a:effectLst/>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72B9D399-1EE1-43C8-A86D-18C6972DCACD}"/>
              </a:ext>
            </a:extLst>
          </p:cNvPr>
          <p:cNvSpPr txBox="1"/>
          <p:nvPr/>
        </p:nvSpPr>
        <p:spPr>
          <a:xfrm>
            <a:off x="3126961" y="4579043"/>
            <a:ext cx="1104900"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43% </a:t>
            </a:r>
            <a:endParaRPr lang="en-GB" sz="3200">
              <a:solidFill>
                <a:srgbClr val="C00000"/>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6F1AC03-7B08-4B9D-A9FB-2D4E95E389FA}"/>
              </a:ext>
            </a:extLst>
          </p:cNvPr>
          <p:cNvSpPr txBox="1"/>
          <p:nvPr/>
        </p:nvSpPr>
        <p:spPr>
          <a:xfrm>
            <a:off x="3980068" y="4381850"/>
            <a:ext cx="1491548" cy="1200329"/>
          </a:xfrm>
          <a:prstGeom prst="rect">
            <a:avLst/>
          </a:prstGeom>
          <a:noFill/>
        </p:spPr>
        <p:txBody>
          <a:bodyPr wrap="square" rtlCol="0">
            <a:spAutoFit/>
          </a:bodyPr>
          <a:lstStyle/>
          <a:p>
            <a:pPr lvl="0" algn="r"/>
            <a:r>
              <a:rPr lang="en-GB" sz="900">
                <a:latin typeface="Arial" panose="020B0604020202020204" pitchFamily="34" charset="0"/>
                <a:cs typeface="Arial" panose="020B0604020202020204" pitchFamily="34" charset="0"/>
              </a:rPr>
              <a:t>People from Bangladeshi (</a:t>
            </a:r>
            <a:r>
              <a:rPr lang="en-GB" sz="900" b="1">
                <a:latin typeface="Arial" panose="020B0604020202020204" pitchFamily="34" charset="0"/>
                <a:cs typeface="Arial" panose="020B0604020202020204" pitchFamily="34" charset="0"/>
              </a:rPr>
              <a:t>43%</a:t>
            </a:r>
            <a:r>
              <a:rPr lang="en-GB" sz="900">
                <a:latin typeface="Arial" panose="020B0604020202020204" pitchFamily="34" charset="0"/>
                <a:cs typeface="Arial" panose="020B0604020202020204" pitchFamily="34" charset="0"/>
              </a:rPr>
              <a:t>) were the most likely to report loss of income since COVID-19 pandemic, compared to Black African groups (</a:t>
            </a:r>
            <a:r>
              <a:rPr lang="en-GB" sz="900" b="1">
                <a:latin typeface="Arial" panose="020B0604020202020204" pitchFamily="34" charset="0"/>
                <a:cs typeface="Arial" panose="020B0604020202020204" pitchFamily="34" charset="0"/>
              </a:rPr>
              <a:t>38%</a:t>
            </a:r>
            <a:r>
              <a:rPr lang="en-GB" sz="900">
                <a:latin typeface="Arial" panose="020B0604020202020204" pitchFamily="34" charset="0"/>
                <a:cs typeface="Arial" panose="020B0604020202020204" pitchFamily="34" charset="0"/>
              </a:rPr>
              <a:t>) and </a:t>
            </a:r>
            <a:r>
              <a:rPr lang="en-GB" sz="900" b="1">
                <a:latin typeface="Arial" panose="020B0604020202020204" pitchFamily="34" charset="0"/>
                <a:cs typeface="Arial" panose="020B0604020202020204" pitchFamily="34" charset="0"/>
              </a:rPr>
              <a:t>22%</a:t>
            </a:r>
            <a:r>
              <a:rPr lang="en-GB" sz="900">
                <a:latin typeface="Arial" panose="020B0604020202020204" pitchFamily="34" charset="0"/>
                <a:cs typeface="Arial" panose="020B0604020202020204" pitchFamily="34" charset="0"/>
              </a:rPr>
              <a:t> of White people.</a:t>
            </a:r>
          </a:p>
        </p:txBody>
      </p:sp>
      <p:pic>
        <p:nvPicPr>
          <p:cNvPr id="26" name="Graphic 25" descr="Hospital">
            <a:extLst>
              <a:ext uri="{FF2B5EF4-FFF2-40B4-BE49-F238E27FC236}">
                <a16:creationId xmlns:a16="http://schemas.microsoft.com/office/drawing/2014/main" id="{0F3765B0-8DC3-46CD-9168-0EC8A442CF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40687" y="5596633"/>
            <a:ext cx="461323" cy="461323"/>
          </a:xfrm>
          <a:prstGeom prst="rect">
            <a:avLst/>
          </a:prstGeom>
        </p:spPr>
      </p:pic>
      <p:sp>
        <p:nvSpPr>
          <p:cNvPr id="27" name="TextBox 26">
            <a:extLst>
              <a:ext uri="{FF2B5EF4-FFF2-40B4-BE49-F238E27FC236}">
                <a16:creationId xmlns:a16="http://schemas.microsoft.com/office/drawing/2014/main" id="{5CCBC6B5-EEA8-4C0B-962D-37593D1C23CF}"/>
              </a:ext>
            </a:extLst>
          </p:cNvPr>
          <p:cNvSpPr txBox="1"/>
          <p:nvPr/>
        </p:nvSpPr>
        <p:spPr>
          <a:xfrm>
            <a:off x="2997807" y="5702881"/>
            <a:ext cx="2504327" cy="1061829"/>
          </a:xfrm>
          <a:prstGeom prst="rect">
            <a:avLst/>
          </a:prstGeom>
          <a:noFill/>
        </p:spPr>
        <p:txBody>
          <a:bodyPr wrap="square" rtlCol="0">
            <a:spAutoFit/>
          </a:bodyPr>
          <a:lstStyle/>
          <a:p>
            <a:pPr lvl="0"/>
            <a:r>
              <a:rPr lang="en-GB" sz="900">
                <a:latin typeface="Arial" panose="020B0604020202020204" pitchFamily="34" charset="0"/>
                <a:cs typeface="Arial" panose="020B0604020202020204" pitchFamily="34" charset="0"/>
              </a:rPr>
              <a:t>Overcrowding was linked with </a:t>
            </a:r>
          </a:p>
          <a:p>
            <a:pPr lvl="0"/>
            <a:r>
              <a:rPr lang="en-GB" sz="900">
                <a:latin typeface="Arial" panose="020B0604020202020204" pitchFamily="34" charset="0"/>
                <a:cs typeface="Arial" panose="020B0604020202020204" pitchFamily="34" charset="0"/>
              </a:rPr>
              <a:t>increased rates of mortality in a </a:t>
            </a:r>
          </a:p>
          <a:p>
            <a:pPr lvl="0"/>
            <a:r>
              <a:rPr lang="en-GB" sz="900">
                <a:latin typeface="Arial" panose="020B0604020202020204" pitchFamily="34" charset="0"/>
                <a:cs typeface="Arial" panose="020B0604020202020204" pitchFamily="34" charset="0"/>
              </a:rPr>
              <a:t>hospital-based cohort. </a:t>
            </a:r>
            <a:r>
              <a:rPr lang="en-GB" sz="900" b="1">
                <a:latin typeface="Arial" panose="020B0604020202020204" pitchFamily="34" charset="0"/>
                <a:cs typeface="Arial" panose="020B0604020202020204" pitchFamily="34" charset="0"/>
              </a:rPr>
              <a:t>30%</a:t>
            </a:r>
            <a:r>
              <a:rPr lang="en-GB" sz="900">
                <a:latin typeface="Arial" panose="020B0604020202020204" pitchFamily="34" charset="0"/>
                <a:cs typeface="Arial" panose="020B0604020202020204" pitchFamily="34" charset="0"/>
              </a:rPr>
              <a:t> of Bangladeshi households being the highest compared to </a:t>
            </a:r>
            <a:r>
              <a:rPr lang="en-GB" sz="900" b="1">
                <a:latin typeface="Arial" panose="020B0604020202020204" pitchFamily="34" charset="0"/>
                <a:cs typeface="Arial" panose="020B0604020202020204" pitchFamily="34" charset="0"/>
              </a:rPr>
              <a:t>16% </a:t>
            </a:r>
            <a:r>
              <a:rPr lang="en-GB" sz="900">
                <a:latin typeface="Arial" panose="020B0604020202020204" pitchFamily="34" charset="0"/>
                <a:cs typeface="Arial" panose="020B0604020202020204" pitchFamily="34" charset="0"/>
              </a:rPr>
              <a:t>of Black African households, </a:t>
            </a:r>
            <a:r>
              <a:rPr lang="en-GB" sz="900" b="1">
                <a:latin typeface="Arial" panose="020B0604020202020204" pitchFamily="34" charset="0"/>
                <a:cs typeface="Arial" panose="020B0604020202020204" pitchFamily="34" charset="0"/>
              </a:rPr>
              <a:t>18% </a:t>
            </a:r>
            <a:r>
              <a:rPr lang="en-GB" sz="900">
                <a:latin typeface="Arial" panose="020B0604020202020204" pitchFamily="34" charset="0"/>
                <a:cs typeface="Arial" panose="020B0604020202020204" pitchFamily="34" charset="0"/>
              </a:rPr>
              <a:t>of Pakistani households and </a:t>
            </a:r>
            <a:r>
              <a:rPr lang="en-GB" sz="900" b="1">
                <a:latin typeface="Arial" panose="020B0604020202020204" pitchFamily="34" charset="0"/>
                <a:cs typeface="Arial" panose="020B0604020202020204" pitchFamily="34" charset="0"/>
              </a:rPr>
              <a:t>2% </a:t>
            </a:r>
            <a:r>
              <a:rPr lang="en-GB" sz="900">
                <a:latin typeface="Arial" panose="020B0604020202020204" pitchFamily="34" charset="0"/>
                <a:cs typeface="Arial" panose="020B0604020202020204" pitchFamily="34" charset="0"/>
              </a:rPr>
              <a:t>of White British households. </a:t>
            </a:r>
          </a:p>
        </p:txBody>
      </p:sp>
      <p:sp>
        <p:nvSpPr>
          <p:cNvPr id="2" name="TextBox 1">
            <a:extLst>
              <a:ext uri="{FF2B5EF4-FFF2-40B4-BE49-F238E27FC236}">
                <a16:creationId xmlns:a16="http://schemas.microsoft.com/office/drawing/2014/main" id="{77919DF2-3BC3-444F-B679-3F271335AAD9}"/>
              </a:ext>
            </a:extLst>
          </p:cNvPr>
          <p:cNvSpPr txBox="1"/>
          <p:nvPr/>
        </p:nvSpPr>
        <p:spPr>
          <a:xfrm>
            <a:off x="367307" y="1514785"/>
            <a:ext cx="1156305" cy="461665"/>
          </a:xfrm>
          <a:prstGeom prst="rect">
            <a:avLst/>
          </a:prstGeom>
          <a:noFill/>
        </p:spPr>
        <p:txBody>
          <a:bodyPr wrap="square" rtlCol="0">
            <a:spAutoFit/>
          </a:bodyPr>
          <a:lstStyle/>
          <a:p>
            <a:r>
              <a:rPr lang="en-GB" sz="2400" b="1">
                <a:solidFill>
                  <a:srgbClr val="BB151C"/>
                </a:solidFill>
                <a:latin typeface="Arial" panose="020B0604020202020204" pitchFamily="34" charset="0"/>
                <a:cs typeface="Arial" panose="020B0604020202020204" pitchFamily="34" charset="0"/>
              </a:rPr>
              <a:t>88.2%</a:t>
            </a:r>
          </a:p>
        </p:txBody>
      </p:sp>
      <p:sp>
        <p:nvSpPr>
          <p:cNvPr id="6" name="TextBox 5">
            <a:extLst>
              <a:ext uri="{FF2B5EF4-FFF2-40B4-BE49-F238E27FC236}">
                <a16:creationId xmlns:a16="http://schemas.microsoft.com/office/drawing/2014/main" id="{C7D7EE15-1CFC-448D-B57E-8F7BF2B403AC}"/>
              </a:ext>
            </a:extLst>
          </p:cNvPr>
          <p:cNvSpPr txBox="1"/>
          <p:nvPr/>
        </p:nvSpPr>
        <p:spPr>
          <a:xfrm>
            <a:off x="280677" y="1859635"/>
            <a:ext cx="1138762" cy="923330"/>
          </a:xfrm>
          <a:prstGeom prst="rect">
            <a:avLst/>
          </a:prstGeom>
          <a:noFill/>
        </p:spPr>
        <p:txBody>
          <a:bodyPr wrap="square" lIns="91440" tIns="45720" rIns="91440" bIns="45720" rtlCol="0" anchor="t">
            <a:spAutoFit/>
          </a:bodyPr>
          <a:lstStyle/>
          <a:p>
            <a:pPr algn="ctr"/>
            <a:r>
              <a:rPr lang="en-GB" sz="900">
                <a:latin typeface="Arial"/>
                <a:cs typeface="Arial"/>
              </a:rPr>
              <a:t>Of all Bangladeshis in Birmingham are living </a:t>
            </a:r>
            <a:endParaRPr lang="en-GB" sz="900">
              <a:latin typeface="Arial" panose="020B0604020202020204" pitchFamily="34" charset="0"/>
              <a:cs typeface="Arial" panose="020B0604020202020204" pitchFamily="34" charset="0"/>
            </a:endParaRPr>
          </a:p>
          <a:p>
            <a:pPr algn="ctr"/>
            <a:r>
              <a:rPr lang="en-GB" sz="900">
                <a:latin typeface="Arial"/>
                <a:cs typeface="Arial"/>
              </a:rPr>
              <a:t>in 20% of the most deprived areas</a:t>
            </a:r>
          </a:p>
        </p:txBody>
      </p:sp>
      <p:sp>
        <p:nvSpPr>
          <p:cNvPr id="7" name="TextBox 6">
            <a:extLst>
              <a:ext uri="{FF2B5EF4-FFF2-40B4-BE49-F238E27FC236}">
                <a16:creationId xmlns:a16="http://schemas.microsoft.com/office/drawing/2014/main" id="{C1DE0345-E9CD-46C8-94D0-1B007E8BDB1C}"/>
              </a:ext>
            </a:extLst>
          </p:cNvPr>
          <p:cNvSpPr txBox="1"/>
          <p:nvPr/>
        </p:nvSpPr>
        <p:spPr>
          <a:xfrm>
            <a:off x="1715204" y="1514785"/>
            <a:ext cx="1010562" cy="461665"/>
          </a:xfrm>
          <a:prstGeom prst="rect">
            <a:avLst/>
          </a:prstGeom>
          <a:noFill/>
        </p:spPr>
        <p:txBody>
          <a:bodyPr wrap="square" rtlCol="0">
            <a:spAutoFit/>
          </a:bodyPr>
          <a:lstStyle/>
          <a:p>
            <a:pPr algn="r"/>
            <a:r>
              <a:rPr lang="en-GB" sz="2400" b="1">
                <a:solidFill>
                  <a:srgbClr val="BB151C"/>
                </a:solidFill>
                <a:latin typeface="Arial" panose="020B0604020202020204" pitchFamily="34" charset="0"/>
                <a:cs typeface="Arial" panose="020B0604020202020204" pitchFamily="34" charset="0"/>
              </a:rPr>
              <a:t>1.0%</a:t>
            </a:r>
          </a:p>
        </p:txBody>
      </p:sp>
      <p:sp>
        <p:nvSpPr>
          <p:cNvPr id="8" name="TextBox 7">
            <a:extLst>
              <a:ext uri="{FF2B5EF4-FFF2-40B4-BE49-F238E27FC236}">
                <a16:creationId xmlns:a16="http://schemas.microsoft.com/office/drawing/2014/main" id="{71F0A002-D235-41E9-8DC5-A414BEF7AB9F}"/>
              </a:ext>
            </a:extLst>
          </p:cNvPr>
          <p:cNvSpPr txBox="1"/>
          <p:nvPr/>
        </p:nvSpPr>
        <p:spPr>
          <a:xfrm>
            <a:off x="1656274" y="2002951"/>
            <a:ext cx="1156305" cy="784830"/>
          </a:xfrm>
          <a:prstGeom prst="rect">
            <a:avLst/>
          </a:prstGeom>
          <a:noFill/>
        </p:spPr>
        <p:txBody>
          <a:bodyPr wrap="square" rtlCol="0">
            <a:spAutoFit/>
          </a:bodyPr>
          <a:lstStyle/>
          <a:p>
            <a:pPr algn="ctr"/>
            <a:r>
              <a:rPr lang="en-GB" sz="900">
                <a:latin typeface="Arial" panose="020B0604020202020204" pitchFamily="34" charset="0"/>
                <a:cs typeface="Arial" panose="020B0604020202020204" pitchFamily="34" charset="0"/>
              </a:rPr>
              <a:t>Bangladeshis in B’ham are less than 1% are likely to be living in 20% least deprived </a:t>
            </a:r>
          </a:p>
        </p:txBody>
      </p:sp>
      <p:sp>
        <p:nvSpPr>
          <p:cNvPr id="10" name="TextBox 9">
            <a:extLst>
              <a:ext uri="{FF2B5EF4-FFF2-40B4-BE49-F238E27FC236}">
                <a16:creationId xmlns:a16="http://schemas.microsoft.com/office/drawing/2014/main" id="{984E7F73-512F-4DE8-87CD-A9CED7D7057B}"/>
              </a:ext>
            </a:extLst>
          </p:cNvPr>
          <p:cNvSpPr txBox="1"/>
          <p:nvPr/>
        </p:nvSpPr>
        <p:spPr>
          <a:xfrm>
            <a:off x="1326188" y="2130168"/>
            <a:ext cx="537380"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vs</a:t>
            </a:r>
          </a:p>
        </p:txBody>
      </p:sp>
      <p:sp>
        <p:nvSpPr>
          <p:cNvPr id="11" name="TextBox 10">
            <a:extLst>
              <a:ext uri="{FF2B5EF4-FFF2-40B4-BE49-F238E27FC236}">
                <a16:creationId xmlns:a16="http://schemas.microsoft.com/office/drawing/2014/main" id="{9A67F9D7-2110-49F9-B5D2-08191828196C}"/>
              </a:ext>
            </a:extLst>
          </p:cNvPr>
          <p:cNvSpPr txBox="1"/>
          <p:nvPr/>
        </p:nvSpPr>
        <p:spPr>
          <a:xfrm>
            <a:off x="799101" y="1163639"/>
            <a:ext cx="1491918" cy="369332"/>
          </a:xfrm>
          <a:prstGeom prst="rect">
            <a:avLst/>
          </a:prstGeom>
          <a:noFill/>
        </p:spPr>
        <p:txBody>
          <a:bodyPr wrap="square" rtlCol="0">
            <a:spAutoFit/>
          </a:bodyPr>
          <a:lstStyle/>
          <a:p>
            <a:r>
              <a:rPr lang="en-GB" b="1">
                <a:solidFill>
                  <a:srgbClr val="BB151C"/>
                </a:solidFill>
                <a:latin typeface="Arial" panose="020B0604020202020204" pitchFamily="34" charset="0"/>
                <a:cs typeface="Arial" panose="020B0604020202020204" pitchFamily="34" charset="0"/>
              </a:rPr>
              <a:t>Deprivation</a:t>
            </a:r>
          </a:p>
        </p:txBody>
      </p:sp>
      <p:sp>
        <p:nvSpPr>
          <p:cNvPr id="12" name="TextBox 11">
            <a:extLst>
              <a:ext uri="{FF2B5EF4-FFF2-40B4-BE49-F238E27FC236}">
                <a16:creationId xmlns:a16="http://schemas.microsoft.com/office/drawing/2014/main" id="{9ED19648-7127-4890-9995-D20B1D4B81B1}"/>
              </a:ext>
            </a:extLst>
          </p:cNvPr>
          <p:cNvSpPr txBox="1"/>
          <p:nvPr/>
        </p:nvSpPr>
        <p:spPr>
          <a:xfrm>
            <a:off x="329669" y="3039446"/>
            <a:ext cx="1224000" cy="584775"/>
          </a:xfrm>
          <a:prstGeom prst="rect">
            <a:avLst/>
          </a:prstGeom>
          <a:noFill/>
        </p:spPr>
        <p:txBody>
          <a:bodyPr wrap="square" rtlCol="0">
            <a:spAutoFit/>
          </a:bodyPr>
          <a:lstStyle/>
          <a:p>
            <a:r>
              <a:rPr lang="en-GB" sz="3200" b="1">
                <a:solidFill>
                  <a:srgbClr val="BB151C"/>
                </a:solidFill>
                <a:latin typeface="Arial" panose="020B0604020202020204" pitchFamily="34" charset="0"/>
                <a:cs typeface="Arial" panose="020B0604020202020204" pitchFamily="34" charset="0"/>
              </a:rPr>
              <a:t>4</a:t>
            </a:r>
            <a:r>
              <a:rPr lang="en-GB" sz="2400" b="1">
                <a:solidFill>
                  <a:srgbClr val="BB151C"/>
                </a:solidFill>
                <a:latin typeface="Arial" panose="020B0604020202020204" pitchFamily="34" charset="0"/>
                <a:cs typeface="Arial" panose="020B0604020202020204" pitchFamily="34" charset="0"/>
              </a:rPr>
              <a:t> </a:t>
            </a:r>
            <a:r>
              <a:rPr lang="en-GB" sz="1600" b="1">
                <a:solidFill>
                  <a:srgbClr val="BB151C"/>
                </a:solidFill>
                <a:latin typeface="Arial" panose="020B0604020202020204" pitchFamily="34" charset="0"/>
                <a:cs typeface="Arial" panose="020B0604020202020204" pitchFamily="34" charset="0"/>
              </a:rPr>
              <a:t>in  </a:t>
            </a:r>
            <a:r>
              <a:rPr lang="en-GB" sz="3200" b="1">
                <a:solidFill>
                  <a:srgbClr val="BB151C"/>
                </a:solidFill>
                <a:latin typeface="Arial" panose="020B0604020202020204" pitchFamily="34" charset="0"/>
                <a:cs typeface="Arial" panose="020B0604020202020204" pitchFamily="34" charset="0"/>
              </a:rPr>
              <a:t>5</a:t>
            </a:r>
          </a:p>
        </p:txBody>
      </p:sp>
      <p:sp>
        <p:nvSpPr>
          <p:cNvPr id="13" name="TextBox 12">
            <a:extLst>
              <a:ext uri="{FF2B5EF4-FFF2-40B4-BE49-F238E27FC236}">
                <a16:creationId xmlns:a16="http://schemas.microsoft.com/office/drawing/2014/main" id="{F7A132C9-963C-4B7B-90FE-B7C1C701851A}"/>
              </a:ext>
            </a:extLst>
          </p:cNvPr>
          <p:cNvSpPr txBox="1"/>
          <p:nvPr/>
        </p:nvSpPr>
        <p:spPr>
          <a:xfrm>
            <a:off x="275203" y="3614519"/>
            <a:ext cx="2484000" cy="646331"/>
          </a:xfrm>
          <a:prstGeom prst="rect">
            <a:avLst/>
          </a:prstGeom>
          <a:noFill/>
        </p:spPr>
        <p:txBody>
          <a:bodyPr wrap="square" lIns="91440" tIns="45720" rIns="91440" bIns="45720" rtlCol="0" anchor="t">
            <a:spAutoFit/>
          </a:bodyPr>
          <a:lstStyle/>
          <a:p>
            <a:r>
              <a:rPr lang="en-GB" sz="900">
                <a:latin typeface="Arial"/>
                <a:cs typeface="Arial"/>
              </a:rPr>
              <a:t>Linking deprivation with life expectancy, </a:t>
            </a:r>
            <a:r>
              <a:rPr lang="en-GB" sz="900" b="1">
                <a:latin typeface="Arial"/>
                <a:cs typeface="Arial"/>
              </a:rPr>
              <a:t>4/5</a:t>
            </a:r>
            <a:r>
              <a:rPr lang="en-GB" sz="900">
                <a:latin typeface="Arial"/>
                <a:cs typeface="Arial"/>
              </a:rPr>
              <a:t> of Bangladeshis in Birmingham can expect to live an average of 74 to 83 years and spend 20 years fewer years in good health</a:t>
            </a:r>
            <a:endParaRPr lang="en-GB" sz="900">
              <a:highlight>
                <a:srgbClr val="FFFF00"/>
              </a:highlight>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EE8A9022-B68A-457E-80FA-78F47FF029A0}"/>
              </a:ext>
            </a:extLst>
          </p:cNvPr>
          <p:cNvSpPr txBox="1"/>
          <p:nvPr/>
        </p:nvSpPr>
        <p:spPr>
          <a:xfrm>
            <a:off x="280690" y="4457571"/>
            <a:ext cx="2520000" cy="507831"/>
          </a:xfrm>
          <a:prstGeom prst="rect">
            <a:avLst/>
          </a:prstGeom>
          <a:noFill/>
        </p:spPr>
        <p:txBody>
          <a:bodyPr wrap="square" lIns="91440" tIns="45720" rIns="91440" bIns="45720" rtlCol="0" anchor="t">
            <a:spAutoFit/>
          </a:bodyPr>
          <a:lstStyle/>
          <a:p>
            <a:r>
              <a:rPr lang="en-GB" sz="900">
                <a:latin typeface="Arial"/>
                <a:cs typeface="Arial"/>
              </a:rPr>
              <a:t>Disability-free life expectancy of British Bangladeshis is lowest compared to White people and all other ethnicities</a:t>
            </a:r>
          </a:p>
        </p:txBody>
      </p:sp>
      <p:sp>
        <p:nvSpPr>
          <p:cNvPr id="17" name="TextBox 16">
            <a:extLst>
              <a:ext uri="{FF2B5EF4-FFF2-40B4-BE49-F238E27FC236}">
                <a16:creationId xmlns:a16="http://schemas.microsoft.com/office/drawing/2014/main" id="{9E86342E-D273-41F5-85EF-1663C3D692AC}"/>
              </a:ext>
            </a:extLst>
          </p:cNvPr>
          <p:cNvSpPr txBox="1"/>
          <p:nvPr/>
        </p:nvSpPr>
        <p:spPr>
          <a:xfrm>
            <a:off x="276928" y="5180413"/>
            <a:ext cx="1296000" cy="1061829"/>
          </a:xfrm>
          <a:prstGeom prst="rect">
            <a:avLst/>
          </a:prstGeom>
          <a:noFill/>
        </p:spPr>
        <p:txBody>
          <a:bodyPr wrap="square" lIns="91440" tIns="45720" rIns="91440" bIns="45720" rtlCol="0" anchor="t">
            <a:spAutoFit/>
          </a:bodyPr>
          <a:lstStyle/>
          <a:p>
            <a:r>
              <a:rPr lang="en-GB" sz="900">
                <a:latin typeface="Arial"/>
                <a:cs typeface="Arial"/>
              </a:rPr>
              <a:t>Of the 25 leading causes of mortality as measured by years of lost life, and compared to the white ethnic group, Bangladeshis were…</a:t>
            </a:r>
          </a:p>
        </p:txBody>
      </p:sp>
      <p:sp>
        <p:nvSpPr>
          <p:cNvPr id="19" name="TextBox 18">
            <a:extLst>
              <a:ext uri="{FF2B5EF4-FFF2-40B4-BE49-F238E27FC236}">
                <a16:creationId xmlns:a16="http://schemas.microsoft.com/office/drawing/2014/main" id="{C7F0062E-3610-44F4-A54A-B8187A2A9AF0}"/>
              </a:ext>
            </a:extLst>
          </p:cNvPr>
          <p:cNvSpPr txBox="1"/>
          <p:nvPr/>
        </p:nvSpPr>
        <p:spPr>
          <a:xfrm>
            <a:off x="1904203" y="5615150"/>
            <a:ext cx="864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All cancers</a:t>
            </a:r>
          </a:p>
        </p:txBody>
      </p:sp>
      <p:sp>
        <p:nvSpPr>
          <p:cNvPr id="42" name="TextBox 41">
            <a:extLst>
              <a:ext uri="{FF2B5EF4-FFF2-40B4-BE49-F238E27FC236}">
                <a16:creationId xmlns:a16="http://schemas.microsoft.com/office/drawing/2014/main" id="{7CBAEE2B-899F-40CB-97EE-C27F7C4E422B}"/>
              </a:ext>
            </a:extLst>
          </p:cNvPr>
          <p:cNvSpPr txBox="1"/>
          <p:nvPr/>
        </p:nvSpPr>
        <p:spPr>
          <a:xfrm>
            <a:off x="2050974" y="5386269"/>
            <a:ext cx="684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Suicide</a:t>
            </a:r>
          </a:p>
        </p:txBody>
      </p:sp>
      <p:sp>
        <p:nvSpPr>
          <p:cNvPr id="43" name="TextBox 42">
            <a:extLst>
              <a:ext uri="{FF2B5EF4-FFF2-40B4-BE49-F238E27FC236}">
                <a16:creationId xmlns:a16="http://schemas.microsoft.com/office/drawing/2014/main" id="{E048BAEF-B9AE-415D-854D-3957D846F39F}"/>
              </a:ext>
            </a:extLst>
          </p:cNvPr>
          <p:cNvSpPr txBox="1"/>
          <p:nvPr/>
        </p:nvSpPr>
        <p:spPr>
          <a:xfrm>
            <a:off x="1715203" y="5172194"/>
            <a:ext cx="1044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Alcohol cirrhosis</a:t>
            </a:r>
          </a:p>
        </p:txBody>
      </p:sp>
      <p:sp>
        <p:nvSpPr>
          <p:cNvPr id="29" name="Arrow: Down 28">
            <a:extLst>
              <a:ext uri="{FF2B5EF4-FFF2-40B4-BE49-F238E27FC236}">
                <a16:creationId xmlns:a16="http://schemas.microsoft.com/office/drawing/2014/main" id="{9408E313-70C6-4C5F-A76D-94871B6EFC1C}"/>
              </a:ext>
              <a:ext uri="{C183D7F6-B498-43B3-948B-1728B52AA6E4}">
                <adec:decorative xmlns:adec="http://schemas.microsoft.com/office/drawing/2017/decorative" val="1"/>
              </a:ext>
            </a:extLst>
          </p:cNvPr>
          <p:cNvSpPr/>
          <p:nvPr/>
        </p:nvSpPr>
        <p:spPr>
          <a:xfrm>
            <a:off x="1601629" y="5226928"/>
            <a:ext cx="144000" cy="561585"/>
          </a:xfrm>
          <a:prstGeom prst="downArrow">
            <a:avLst/>
          </a:prstGeom>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56788990-39AA-45E5-9738-1FA8CF1DF3A2}"/>
              </a:ext>
            </a:extLst>
          </p:cNvPr>
          <p:cNvSpPr txBox="1"/>
          <p:nvPr/>
        </p:nvSpPr>
        <p:spPr>
          <a:xfrm>
            <a:off x="2155929" y="5925462"/>
            <a:ext cx="612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Stroke</a:t>
            </a:r>
          </a:p>
        </p:txBody>
      </p:sp>
      <p:sp>
        <p:nvSpPr>
          <p:cNvPr id="31" name="TextBox 30">
            <a:extLst>
              <a:ext uri="{FF2B5EF4-FFF2-40B4-BE49-F238E27FC236}">
                <a16:creationId xmlns:a16="http://schemas.microsoft.com/office/drawing/2014/main" id="{4AF89304-18E4-46DA-B324-26B4F51CFB8F}"/>
              </a:ext>
            </a:extLst>
          </p:cNvPr>
          <p:cNvSpPr txBox="1"/>
          <p:nvPr/>
        </p:nvSpPr>
        <p:spPr>
          <a:xfrm>
            <a:off x="1795929" y="6406857"/>
            <a:ext cx="972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Cirrhosis </a:t>
            </a:r>
            <a:r>
              <a:rPr lang="en-GB" sz="900" err="1">
                <a:latin typeface="Arial" panose="020B0604020202020204" pitchFamily="34" charset="0"/>
                <a:cs typeface="Arial" panose="020B0604020202020204" pitchFamily="34" charset="0"/>
              </a:rPr>
              <a:t>HepC</a:t>
            </a:r>
            <a:endParaRPr lang="en-GB" sz="900">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61AF2A3F-E167-445B-85AD-01A70F9037F0}"/>
              </a:ext>
            </a:extLst>
          </p:cNvPr>
          <p:cNvSpPr txBox="1"/>
          <p:nvPr/>
        </p:nvSpPr>
        <p:spPr>
          <a:xfrm>
            <a:off x="1789478" y="6163540"/>
            <a:ext cx="972000" cy="230832"/>
          </a:xfrm>
          <a:prstGeom prst="rect">
            <a:avLst/>
          </a:prstGeom>
          <a:noFill/>
        </p:spPr>
        <p:txBody>
          <a:bodyPr wrap="square" rtlCol="0">
            <a:spAutoFit/>
          </a:bodyPr>
          <a:lstStyle/>
          <a:p>
            <a:r>
              <a:rPr lang="en-GB" sz="900">
                <a:latin typeface="Arial" panose="020B0604020202020204" pitchFamily="34" charset="0"/>
                <a:cs typeface="Arial" panose="020B0604020202020204" pitchFamily="34" charset="0"/>
              </a:rPr>
              <a:t>Road injuries</a:t>
            </a:r>
          </a:p>
        </p:txBody>
      </p:sp>
      <p:sp>
        <p:nvSpPr>
          <p:cNvPr id="33" name="Arrow: Up 32">
            <a:extLst>
              <a:ext uri="{FF2B5EF4-FFF2-40B4-BE49-F238E27FC236}">
                <a16:creationId xmlns:a16="http://schemas.microsoft.com/office/drawing/2014/main" id="{888D9DF5-A32A-4199-931E-5B00F15AD30A}"/>
              </a:ext>
              <a:ext uri="{C183D7F6-B498-43B3-948B-1728B52AA6E4}">
                <adec:decorative xmlns:adec="http://schemas.microsoft.com/office/drawing/2017/decorative" val="1"/>
              </a:ext>
            </a:extLst>
          </p:cNvPr>
          <p:cNvSpPr/>
          <p:nvPr/>
        </p:nvSpPr>
        <p:spPr>
          <a:xfrm>
            <a:off x="1605216" y="5942972"/>
            <a:ext cx="159492" cy="676570"/>
          </a:xfrm>
          <a:prstGeom prst="upArrow">
            <a:avLst/>
          </a:prstGeom>
          <a:solidFill>
            <a:srgbClr val="BB151C"/>
          </a:solidFill>
          <a:ln>
            <a:solidFill>
              <a:srgbClr val="BB15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AutoShape 31">
            <a:extLst>
              <a:ext uri="{FF2B5EF4-FFF2-40B4-BE49-F238E27FC236}">
                <a16:creationId xmlns:a16="http://schemas.microsoft.com/office/drawing/2014/main" id="{ECDEC3EA-AE63-4181-9489-32920820AD2A}"/>
              </a:ext>
            </a:extLst>
          </p:cNvPr>
          <p:cNvSpPr/>
          <p:nvPr/>
        </p:nvSpPr>
        <p:spPr>
          <a:xfrm>
            <a:off x="2989229" y="813163"/>
            <a:ext cx="2552112" cy="254238"/>
          </a:xfrm>
          <a:prstGeom prst="rect">
            <a:avLst/>
          </a:prstGeom>
          <a:solidFill>
            <a:srgbClr val="C91B00"/>
          </a:solidFill>
        </p:spPr>
        <p:txBody>
          <a:bodyPr/>
          <a:lstStyle/>
          <a:p>
            <a:pPr algn="ctr"/>
            <a:r>
              <a:rPr lang="en-GB" sz="1000" b="1">
                <a:solidFill>
                  <a:schemeClr val="bg1"/>
                </a:solidFill>
                <a:latin typeface="Arial" panose="020B0604020202020204" pitchFamily="34" charset="0"/>
                <a:cs typeface="Arial" panose="020B0604020202020204" pitchFamily="34" charset="0"/>
              </a:rPr>
              <a:t>Green and Sustainable Future </a:t>
            </a:r>
          </a:p>
        </p:txBody>
      </p:sp>
      <p:pic>
        <p:nvPicPr>
          <p:cNvPr id="16" name="Graphic 15" descr="Suburban scene">
            <a:extLst>
              <a:ext uri="{FF2B5EF4-FFF2-40B4-BE49-F238E27FC236}">
                <a16:creationId xmlns:a16="http://schemas.microsoft.com/office/drawing/2014/main" id="{0F2BD5F1-A1DF-4AA8-B75E-D0F0F760B1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80207" y="1540578"/>
            <a:ext cx="432000" cy="432000"/>
          </a:xfrm>
          <a:prstGeom prst="rect">
            <a:avLst/>
          </a:prstGeom>
        </p:spPr>
      </p:pic>
      <p:pic>
        <p:nvPicPr>
          <p:cNvPr id="21" name="Graphic 20" descr="Man">
            <a:extLst>
              <a:ext uri="{FF2B5EF4-FFF2-40B4-BE49-F238E27FC236}">
                <a16:creationId xmlns:a16="http://schemas.microsoft.com/office/drawing/2014/main" id="{800975EB-9AC0-44FD-BDF0-866219E0F8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6104" y="3155152"/>
            <a:ext cx="432000" cy="432000"/>
          </a:xfrm>
          <a:prstGeom prst="rect">
            <a:avLst/>
          </a:prstGeom>
        </p:spPr>
      </p:pic>
      <p:pic>
        <p:nvPicPr>
          <p:cNvPr id="50" name="Graphic 49" descr="Man">
            <a:extLst>
              <a:ext uri="{FF2B5EF4-FFF2-40B4-BE49-F238E27FC236}">
                <a16:creationId xmlns:a16="http://schemas.microsoft.com/office/drawing/2014/main" id="{AEC389CD-8B09-45FB-A945-E4D92440334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35928" y="3149996"/>
            <a:ext cx="432000" cy="432000"/>
          </a:xfrm>
          <a:prstGeom prst="rect">
            <a:avLst/>
          </a:prstGeom>
        </p:spPr>
      </p:pic>
      <p:pic>
        <p:nvPicPr>
          <p:cNvPr id="51" name="Graphic 50" descr="Man">
            <a:extLst>
              <a:ext uri="{FF2B5EF4-FFF2-40B4-BE49-F238E27FC236}">
                <a16:creationId xmlns:a16="http://schemas.microsoft.com/office/drawing/2014/main" id="{3C64E3E0-A67A-4D91-A86D-9C423B5A294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67061" y="3149996"/>
            <a:ext cx="432000" cy="432000"/>
          </a:xfrm>
          <a:prstGeom prst="rect">
            <a:avLst/>
          </a:prstGeom>
        </p:spPr>
      </p:pic>
      <p:pic>
        <p:nvPicPr>
          <p:cNvPr id="52" name="Graphic 51" descr="Man">
            <a:extLst>
              <a:ext uri="{FF2B5EF4-FFF2-40B4-BE49-F238E27FC236}">
                <a16:creationId xmlns:a16="http://schemas.microsoft.com/office/drawing/2014/main" id="{FEC475E5-58FD-4778-8C4E-8FA8ED4F987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99225" y="3149650"/>
            <a:ext cx="432000" cy="432000"/>
          </a:xfrm>
          <a:prstGeom prst="rect">
            <a:avLst/>
          </a:prstGeom>
        </p:spPr>
      </p:pic>
      <p:pic>
        <p:nvPicPr>
          <p:cNvPr id="53" name="Graphic 52" descr="Man">
            <a:extLst>
              <a:ext uri="{FF2B5EF4-FFF2-40B4-BE49-F238E27FC236}">
                <a16:creationId xmlns:a16="http://schemas.microsoft.com/office/drawing/2014/main" id="{3D7BA33C-95E6-415E-B924-64B0A3AA6B7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26841" y="3149650"/>
            <a:ext cx="432000" cy="432000"/>
          </a:xfrm>
          <a:prstGeom prst="rect">
            <a:avLst/>
          </a:prstGeom>
        </p:spPr>
      </p:pic>
      <p:pic>
        <p:nvPicPr>
          <p:cNvPr id="34" name="Graphic 33" descr="New Wheelchair">
            <a:extLst>
              <a:ext uri="{FF2B5EF4-FFF2-40B4-BE49-F238E27FC236}">
                <a16:creationId xmlns:a16="http://schemas.microsoft.com/office/drawing/2014/main" id="{FDB4A30F-643B-4004-85BB-16A1C121148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543590" y="4649226"/>
            <a:ext cx="432000" cy="432000"/>
          </a:xfrm>
          <a:prstGeom prst="rect">
            <a:avLst/>
          </a:prstGeom>
        </p:spPr>
      </p:pic>
      <p:sp>
        <p:nvSpPr>
          <p:cNvPr id="35" name="TextBox 34">
            <a:extLst>
              <a:ext uri="{FF2B5EF4-FFF2-40B4-BE49-F238E27FC236}">
                <a16:creationId xmlns:a16="http://schemas.microsoft.com/office/drawing/2014/main" id="{91C65CA5-F45C-469E-9464-0C337DE2E631}"/>
              </a:ext>
            </a:extLst>
          </p:cNvPr>
          <p:cNvSpPr txBox="1"/>
          <p:nvPr/>
        </p:nvSpPr>
        <p:spPr>
          <a:xfrm>
            <a:off x="3007861" y="1161991"/>
            <a:ext cx="2448000" cy="784830"/>
          </a:xfrm>
          <a:prstGeom prst="rect">
            <a:avLst/>
          </a:prstGeom>
          <a:noFill/>
        </p:spPr>
        <p:txBody>
          <a:bodyPr wrap="square" lIns="91440" tIns="45720" rIns="91440" bIns="45720" rtlCol="0" anchor="t">
            <a:spAutoFit/>
          </a:bodyPr>
          <a:lstStyle/>
          <a:p>
            <a:pPr algn="ctr"/>
            <a:r>
              <a:rPr lang="en-GB" sz="900">
                <a:latin typeface="Arial"/>
                <a:cs typeface="Arial"/>
              </a:rPr>
              <a:t>There is a lack of published research exclusive to British Bangladeshis and their contribution to green and sustainable future or the impact of these topics on them as a population in the UK</a:t>
            </a:r>
            <a:endParaRPr lang="en-GB" sz="900" b="1">
              <a:latin typeface="Arial" panose="020B0604020202020204" pitchFamily="34" charset="0"/>
              <a:cs typeface="Arial" panose="020B0604020202020204" pitchFamily="34" charset="0"/>
            </a:endParaRPr>
          </a:p>
        </p:txBody>
      </p:sp>
      <p:pic>
        <p:nvPicPr>
          <p:cNvPr id="37" name="Graphic 36" descr="Deciduous tree">
            <a:extLst>
              <a:ext uri="{FF2B5EF4-FFF2-40B4-BE49-F238E27FC236}">
                <a16:creationId xmlns:a16="http://schemas.microsoft.com/office/drawing/2014/main" id="{ED1E867F-C80B-4451-B320-A595B90C853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079986" y="1830173"/>
            <a:ext cx="432000" cy="432000"/>
          </a:xfrm>
          <a:prstGeom prst="rect">
            <a:avLst/>
          </a:prstGeom>
        </p:spPr>
      </p:pic>
      <p:pic>
        <p:nvPicPr>
          <p:cNvPr id="39" name="Graphic 38" descr="Sun">
            <a:extLst>
              <a:ext uri="{FF2B5EF4-FFF2-40B4-BE49-F238E27FC236}">
                <a16:creationId xmlns:a16="http://schemas.microsoft.com/office/drawing/2014/main" id="{8482BF57-871B-4325-96C9-6E5E7F8B7EA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092787" y="1858569"/>
            <a:ext cx="432000" cy="432000"/>
          </a:xfrm>
          <a:prstGeom prst="rect">
            <a:avLst/>
          </a:prstGeom>
        </p:spPr>
      </p:pic>
      <p:sp>
        <p:nvSpPr>
          <p:cNvPr id="28" name="TextBox 27">
            <a:extLst>
              <a:ext uri="{FF2B5EF4-FFF2-40B4-BE49-F238E27FC236}">
                <a16:creationId xmlns:a16="http://schemas.microsoft.com/office/drawing/2014/main" id="{8820BA55-6BBD-444E-A364-4689BD27522F}"/>
              </a:ext>
            </a:extLst>
          </p:cNvPr>
          <p:cNvSpPr txBox="1"/>
          <p:nvPr/>
        </p:nvSpPr>
        <p:spPr>
          <a:xfrm>
            <a:off x="5717892" y="6471662"/>
            <a:ext cx="6120000" cy="230832"/>
          </a:xfrm>
          <a:prstGeom prst="rect">
            <a:avLst/>
          </a:prstGeom>
          <a:noFill/>
        </p:spPr>
        <p:txBody>
          <a:bodyPr wrap="square" rtlCol="0">
            <a:spAutoFit/>
          </a:bodyPr>
          <a:lstStyle/>
          <a:p>
            <a:pPr lvl="0"/>
            <a:r>
              <a:rPr lang="en-GB" sz="900">
                <a:solidFill>
                  <a:prstClr val="black"/>
                </a:solidFill>
                <a:latin typeface="Arial" panose="020B0604020202020204" pitchFamily="34" charset="0"/>
                <a:cs typeface="Arial" panose="020B0604020202020204" pitchFamily="34" charset="0"/>
              </a:rPr>
              <a:t>Source: Office for National Statistics – Coronavirus (COVID-19) related deaths by religious group. </a:t>
            </a:r>
          </a:p>
        </p:txBody>
      </p:sp>
      <p:sp>
        <p:nvSpPr>
          <p:cNvPr id="4" name="Title 3">
            <a:extLst>
              <a:ext uri="{FF2B5EF4-FFF2-40B4-BE49-F238E27FC236}">
                <a16:creationId xmlns:a16="http://schemas.microsoft.com/office/drawing/2014/main" id="{47944CA0-66E8-4149-AD5F-F0216356C6FD}"/>
              </a:ext>
            </a:extLst>
          </p:cNvPr>
          <p:cNvSpPr>
            <a:spLocks noGrp="1"/>
          </p:cNvSpPr>
          <p:nvPr>
            <p:ph type="title" idx="4294967295"/>
          </p:nvPr>
        </p:nvSpPr>
        <p:spPr>
          <a:xfrm>
            <a:off x="838200" y="-1325563"/>
            <a:ext cx="10515600" cy="1325563"/>
          </a:xfrm>
        </p:spPr>
        <p:txBody>
          <a:bodyPr/>
          <a:lstStyle/>
          <a:p>
            <a:r>
              <a:rPr lang="en-GB"/>
              <a:t>Slide 4</a:t>
            </a:r>
          </a:p>
        </p:txBody>
      </p:sp>
    </p:spTree>
    <p:extLst>
      <p:ext uri="{BB962C8B-B14F-4D97-AF65-F5344CB8AC3E}">
        <p14:creationId xmlns:p14="http://schemas.microsoft.com/office/powerpoint/2010/main" val="27107101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44871005-89d2-4d21-823d-ebf2bff3e922"/>
  <p:tag name="ASSISTID" val="761781f3-3b55-450e-a65c-1bdb28465f9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923C69A65E49840AB48A8B442160C28" ma:contentTypeVersion="12" ma:contentTypeDescription="Create a new document." ma:contentTypeScope="" ma:versionID="f30af29ea44ef1dabb16382b68baf1c5">
  <xsd:schema xmlns:xsd="http://www.w3.org/2001/XMLSchema" xmlns:xs="http://www.w3.org/2001/XMLSchema" xmlns:p="http://schemas.microsoft.com/office/2006/metadata/properties" xmlns:ns2="1699af37-892e-461c-a5e5-0a956f7332ae" xmlns:ns3="6ddbb698-01d7-41d3-857d-b5dfb392cc48" targetNamespace="http://schemas.microsoft.com/office/2006/metadata/properties" ma:root="true" ma:fieldsID="020c8440337c8a222cd87a781cd3eb90" ns2:_="" ns3:_="">
    <xsd:import namespace="1699af37-892e-461c-a5e5-0a956f7332ae"/>
    <xsd:import namespace="6ddbb698-01d7-41d3-857d-b5dfb392cc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99af37-892e-461c-a5e5-0a956f7332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dbb698-01d7-41d3-857d-b5dfb392cc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D10856-67D5-4E23-9AF0-FB1A6A509E5B}">
  <ds:schemaRefs>
    <ds:schemaRef ds:uri="http://schemas.microsoft.com/sharepoint/v3/contenttype/forms"/>
  </ds:schemaRefs>
</ds:datastoreItem>
</file>

<file path=customXml/itemProps2.xml><?xml version="1.0" encoding="utf-8"?>
<ds:datastoreItem xmlns:ds="http://schemas.openxmlformats.org/officeDocument/2006/customXml" ds:itemID="{209BEBBD-59FC-476B-91F9-92540B1A8E8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1699af37-892e-461c-a5e5-0a956f7332ae"/>
    <ds:schemaRef ds:uri="http://purl.org/dc/terms/"/>
    <ds:schemaRef ds:uri="http://schemas.openxmlformats.org/package/2006/metadata/core-properties"/>
    <ds:schemaRef ds:uri="6ddbb698-01d7-41d3-857d-b5dfb392cc48"/>
    <ds:schemaRef ds:uri="http://www.w3.org/XML/1998/namespace"/>
    <ds:schemaRef ds:uri="http://purl.org/dc/dcmitype/"/>
  </ds:schemaRefs>
</ds:datastoreItem>
</file>

<file path=customXml/itemProps3.xml><?xml version="1.0" encoding="utf-8"?>
<ds:datastoreItem xmlns:ds="http://schemas.openxmlformats.org/officeDocument/2006/customXml" ds:itemID="{D3E0C04B-C9C7-44F5-9EC8-38F96D8B438E}">
  <ds:schemaRefs>
    <ds:schemaRef ds:uri="1699af37-892e-461c-a5e5-0a956f7332ae"/>
    <ds:schemaRef ds:uri="6ddbb698-01d7-41d3-857d-b5dfb392cc4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48</TotalTime>
  <Words>1799</Words>
  <Application>Microsoft Office PowerPoint</Application>
  <PresentationFormat>Widescreen</PresentationFormat>
  <Paragraphs>280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Arimo</vt:lpstr>
      <vt:lpstr>Calibri</vt:lpstr>
      <vt:lpstr>Calibri Light</vt:lpstr>
      <vt:lpstr>Office Theme</vt:lpstr>
      <vt:lpstr>Slide 1</vt:lpstr>
      <vt:lpstr>Slide 2 </vt:lpstr>
      <vt:lpstr>Slide 3 </vt:lpstr>
      <vt:lpstr>Slide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Chioto;Joseph Merriman</dc:creator>
  <cp:lastModifiedBy>Vikki Rainbow</cp:lastModifiedBy>
  <cp:revision>4</cp:revision>
  <dcterms:created xsi:type="dcterms:W3CDTF">2021-05-03T07:59:16Z</dcterms:created>
  <dcterms:modified xsi:type="dcterms:W3CDTF">2021-10-12T07:42:04Z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0x0101006923C69A65E49840AB48A8B442160C28</vt:lpwstr>
  </property>
  <property fmtid="{D5CDD505-2E9C-101B-9397-08002B2CF9AE}" pid="3" name="CloudStatistics_StoryID">
    <vt:lpwstr>e77c0fd5-eacf-4056-924b-db031f1a49b8</vt:lpwstr>
  </property>
</Properties>
</file>