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9"/>
  </p:notesMasterIdLst>
  <p:sldIdLst>
    <p:sldId id="348" r:id="rId5"/>
    <p:sldId id="349" r:id="rId6"/>
    <p:sldId id="350" r:id="rId7"/>
    <p:sldId id="259" r:id="rId8"/>
  </p:sldIdLst>
  <p:sldSz cx="12192000" cy="6858000"/>
  <p:notesSz cx="6858000" cy="9144000"/>
  <p:custDataLst>
    <p:tags r:id="rId1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ustin Varney" initials="JV" lastIdx="4" clrIdx="0">
    <p:extLst>
      <p:ext uri="{19B8F6BF-5375-455C-9EA6-DF929625EA0E}">
        <p15:presenceInfo xmlns:p15="http://schemas.microsoft.com/office/powerpoint/2012/main" userId="S::Justin.Varney@birmingham.gov.uk::81ffbedb-1de0-4864-ab1e-bb04f257c82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3E7E7"/>
    <a:srgbClr val="E7CCCC"/>
    <a:srgbClr val="BB151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6" d="100"/>
          <a:sy n="66" d="100"/>
        </p:scale>
        <p:origin x="96" y="51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tags" Target="tags/tag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4150AF4-8A89-4FA2-9EF0-DEA6E3E6BB0D}" type="datetimeFigureOut">
              <a:rPr lang="en-GB"/>
              <a:t>27/09/2021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37F5A06-DF4D-4E5B-868C-24BFF05AE0CC}" type="slidenum">
              <a:rPr lang="en-GB"/>
              <a:t>‹#›</a:t>
            </a:fld>
            <a:endParaRPr lang="en-GB"/>
          </a:p>
        </p:txBody>
      </p:sp>
    </p:spTree>
    <p:extLst>
      <p:ext uri="{BB962C8B-B14F-4D97-AF65-F5344CB8AC3E}">
        <p14:creationId xmlns:p14="http://schemas.microsoft.com/office/powerpoint/2010/main" val="8050770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5"/>
          </p:nvPr>
        </p:nvSpPr>
        <p:spPr/>
        <p:txBody>
          <a:bodyPr/>
          <a:lstStyle/>
          <a:p>
            <a:fld id="{837F5A06-DF4D-4E5B-868C-24BFF05AE0CC}" type="slidenum">
              <a:rPr lang="en-GB"/>
              <a:t>3</a:t>
            </a:fld>
            <a:endParaRPr lang="en-GB"/>
          </a:p>
        </p:txBody>
      </p:sp>
    </p:spTree>
    <p:extLst>
      <p:ext uri="{BB962C8B-B14F-4D97-AF65-F5344CB8AC3E}">
        <p14:creationId xmlns:p14="http://schemas.microsoft.com/office/powerpoint/2010/main" val="27486813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BA68EA-043A-40A1-852D-E15366A7418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CA6BB61E-57AC-46A1-8347-FD6EAE3D373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74FE9CAE-4A3F-410F-BF82-7E457DD4BFE4}"/>
              </a:ext>
            </a:extLst>
          </p:cNvPr>
          <p:cNvSpPr>
            <a:spLocks noGrp="1"/>
          </p:cNvSpPr>
          <p:nvPr>
            <p:ph type="dt" sz="half" idx="10"/>
          </p:nvPr>
        </p:nvSpPr>
        <p:spPr/>
        <p:txBody>
          <a:bodyPr/>
          <a:lstStyle/>
          <a:p>
            <a:fld id="{F795F6ED-F5E6-48F4-921B-3E3188332433}" type="datetimeFigureOut">
              <a:rPr lang="en-GB" smtClean="0"/>
              <a:t>27/09/2021</a:t>
            </a:fld>
            <a:endParaRPr lang="en-GB"/>
          </a:p>
        </p:txBody>
      </p:sp>
      <p:sp>
        <p:nvSpPr>
          <p:cNvPr id="5" name="Footer Placeholder 4">
            <a:extLst>
              <a:ext uri="{FF2B5EF4-FFF2-40B4-BE49-F238E27FC236}">
                <a16:creationId xmlns:a16="http://schemas.microsoft.com/office/drawing/2014/main" id="{8292BAE3-1C2A-4AAE-B8D5-80553C0101A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ADDEDF4-1A02-4ED1-8172-DE6FA8EE9D3F}"/>
              </a:ext>
            </a:extLst>
          </p:cNvPr>
          <p:cNvSpPr>
            <a:spLocks noGrp="1"/>
          </p:cNvSpPr>
          <p:nvPr>
            <p:ph type="sldNum" sz="quarter" idx="12"/>
          </p:nvPr>
        </p:nvSpPr>
        <p:spPr/>
        <p:txBody>
          <a:bodyPr/>
          <a:lstStyle/>
          <a:p>
            <a:fld id="{1AF4E448-B105-4F9E-BF15-E305FC9FBB51}" type="slidenum">
              <a:rPr lang="en-GB" smtClean="0"/>
              <a:t>‹#›</a:t>
            </a:fld>
            <a:endParaRPr lang="en-GB"/>
          </a:p>
        </p:txBody>
      </p:sp>
    </p:spTree>
    <p:extLst>
      <p:ext uri="{BB962C8B-B14F-4D97-AF65-F5344CB8AC3E}">
        <p14:creationId xmlns:p14="http://schemas.microsoft.com/office/powerpoint/2010/main" val="31853351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23713A-AD97-4F3E-B90B-9D3EA4CF7B63}"/>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3D508E2-459B-4EA5-AE08-352E4D3DFDB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E7F5455-4576-4A83-85E4-C33E1075DC79}"/>
              </a:ext>
            </a:extLst>
          </p:cNvPr>
          <p:cNvSpPr>
            <a:spLocks noGrp="1"/>
          </p:cNvSpPr>
          <p:nvPr>
            <p:ph type="dt" sz="half" idx="10"/>
          </p:nvPr>
        </p:nvSpPr>
        <p:spPr/>
        <p:txBody>
          <a:bodyPr/>
          <a:lstStyle/>
          <a:p>
            <a:fld id="{F795F6ED-F5E6-48F4-921B-3E3188332433}" type="datetimeFigureOut">
              <a:rPr lang="en-GB" smtClean="0"/>
              <a:t>27/09/2021</a:t>
            </a:fld>
            <a:endParaRPr lang="en-GB"/>
          </a:p>
        </p:txBody>
      </p:sp>
      <p:sp>
        <p:nvSpPr>
          <p:cNvPr id="5" name="Footer Placeholder 4">
            <a:extLst>
              <a:ext uri="{FF2B5EF4-FFF2-40B4-BE49-F238E27FC236}">
                <a16:creationId xmlns:a16="http://schemas.microsoft.com/office/drawing/2014/main" id="{98DE542A-9115-4B4E-8E6C-4E83E8635C1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2255A78-35FE-4D67-A0F3-7433E84064B0}"/>
              </a:ext>
            </a:extLst>
          </p:cNvPr>
          <p:cNvSpPr>
            <a:spLocks noGrp="1"/>
          </p:cNvSpPr>
          <p:nvPr>
            <p:ph type="sldNum" sz="quarter" idx="12"/>
          </p:nvPr>
        </p:nvSpPr>
        <p:spPr/>
        <p:txBody>
          <a:bodyPr/>
          <a:lstStyle/>
          <a:p>
            <a:fld id="{1AF4E448-B105-4F9E-BF15-E305FC9FBB51}" type="slidenum">
              <a:rPr lang="en-GB" smtClean="0"/>
              <a:t>‹#›</a:t>
            </a:fld>
            <a:endParaRPr lang="en-GB"/>
          </a:p>
        </p:txBody>
      </p:sp>
    </p:spTree>
    <p:extLst>
      <p:ext uri="{BB962C8B-B14F-4D97-AF65-F5344CB8AC3E}">
        <p14:creationId xmlns:p14="http://schemas.microsoft.com/office/powerpoint/2010/main" val="37764887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8794F7B-9869-4287-B4AC-559320D0554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897DBE5-91EE-41AA-9B2A-9E9EAE60381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BD17E84-3C7A-46B2-9CC8-C5F3BA7CACD9}"/>
              </a:ext>
            </a:extLst>
          </p:cNvPr>
          <p:cNvSpPr>
            <a:spLocks noGrp="1"/>
          </p:cNvSpPr>
          <p:nvPr>
            <p:ph type="dt" sz="half" idx="10"/>
          </p:nvPr>
        </p:nvSpPr>
        <p:spPr/>
        <p:txBody>
          <a:bodyPr/>
          <a:lstStyle/>
          <a:p>
            <a:fld id="{F795F6ED-F5E6-48F4-921B-3E3188332433}" type="datetimeFigureOut">
              <a:rPr lang="en-GB" smtClean="0"/>
              <a:t>27/09/2021</a:t>
            </a:fld>
            <a:endParaRPr lang="en-GB"/>
          </a:p>
        </p:txBody>
      </p:sp>
      <p:sp>
        <p:nvSpPr>
          <p:cNvPr id="5" name="Footer Placeholder 4">
            <a:extLst>
              <a:ext uri="{FF2B5EF4-FFF2-40B4-BE49-F238E27FC236}">
                <a16:creationId xmlns:a16="http://schemas.microsoft.com/office/drawing/2014/main" id="{E3BB204A-3FEE-4C0A-A854-2EF37E53FBB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FD9FF78-A0AE-4997-BA9D-A109B1F22ADA}"/>
              </a:ext>
            </a:extLst>
          </p:cNvPr>
          <p:cNvSpPr>
            <a:spLocks noGrp="1"/>
          </p:cNvSpPr>
          <p:nvPr>
            <p:ph type="sldNum" sz="quarter" idx="12"/>
          </p:nvPr>
        </p:nvSpPr>
        <p:spPr/>
        <p:txBody>
          <a:bodyPr/>
          <a:lstStyle/>
          <a:p>
            <a:fld id="{1AF4E448-B105-4F9E-BF15-E305FC9FBB51}" type="slidenum">
              <a:rPr lang="en-GB" smtClean="0"/>
              <a:t>‹#›</a:t>
            </a:fld>
            <a:endParaRPr lang="en-GB"/>
          </a:p>
        </p:txBody>
      </p:sp>
    </p:spTree>
    <p:extLst>
      <p:ext uri="{BB962C8B-B14F-4D97-AF65-F5344CB8AC3E}">
        <p14:creationId xmlns:p14="http://schemas.microsoft.com/office/powerpoint/2010/main" val="20384932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2CE880-1153-4B60-91E2-CB625E51B44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E73B01B-AE04-417E-A385-9100E1A5B09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B6B0189-68F7-44DE-BFED-BE89A8FD9859}"/>
              </a:ext>
            </a:extLst>
          </p:cNvPr>
          <p:cNvSpPr>
            <a:spLocks noGrp="1"/>
          </p:cNvSpPr>
          <p:nvPr>
            <p:ph type="dt" sz="half" idx="10"/>
          </p:nvPr>
        </p:nvSpPr>
        <p:spPr/>
        <p:txBody>
          <a:bodyPr/>
          <a:lstStyle/>
          <a:p>
            <a:fld id="{F795F6ED-F5E6-48F4-921B-3E3188332433}" type="datetimeFigureOut">
              <a:rPr lang="en-GB" smtClean="0"/>
              <a:t>27/09/2021</a:t>
            </a:fld>
            <a:endParaRPr lang="en-GB"/>
          </a:p>
        </p:txBody>
      </p:sp>
      <p:sp>
        <p:nvSpPr>
          <p:cNvPr id="5" name="Footer Placeholder 4">
            <a:extLst>
              <a:ext uri="{FF2B5EF4-FFF2-40B4-BE49-F238E27FC236}">
                <a16:creationId xmlns:a16="http://schemas.microsoft.com/office/drawing/2014/main" id="{014E90B9-E6D7-481A-B9C9-A7C52FA6A26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0826C71-A0DE-4F2A-8B5B-AF71FC7D5FE0}"/>
              </a:ext>
            </a:extLst>
          </p:cNvPr>
          <p:cNvSpPr>
            <a:spLocks noGrp="1"/>
          </p:cNvSpPr>
          <p:nvPr>
            <p:ph type="sldNum" sz="quarter" idx="12"/>
          </p:nvPr>
        </p:nvSpPr>
        <p:spPr/>
        <p:txBody>
          <a:bodyPr/>
          <a:lstStyle/>
          <a:p>
            <a:fld id="{1AF4E448-B105-4F9E-BF15-E305FC9FBB51}" type="slidenum">
              <a:rPr lang="en-GB" smtClean="0"/>
              <a:t>‹#›</a:t>
            </a:fld>
            <a:endParaRPr lang="en-GB"/>
          </a:p>
        </p:txBody>
      </p:sp>
    </p:spTree>
    <p:extLst>
      <p:ext uri="{BB962C8B-B14F-4D97-AF65-F5344CB8AC3E}">
        <p14:creationId xmlns:p14="http://schemas.microsoft.com/office/powerpoint/2010/main" val="27013549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06921F-7790-4AA4-9308-32D7B917103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60B76ADB-0F9A-465E-91F7-62667D4BC03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A1845D5-A933-43ED-9F4F-B5492FA36F66}"/>
              </a:ext>
            </a:extLst>
          </p:cNvPr>
          <p:cNvSpPr>
            <a:spLocks noGrp="1"/>
          </p:cNvSpPr>
          <p:nvPr>
            <p:ph type="dt" sz="half" idx="10"/>
          </p:nvPr>
        </p:nvSpPr>
        <p:spPr/>
        <p:txBody>
          <a:bodyPr/>
          <a:lstStyle/>
          <a:p>
            <a:fld id="{F795F6ED-F5E6-48F4-921B-3E3188332433}" type="datetimeFigureOut">
              <a:rPr lang="en-GB" smtClean="0"/>
              <a:t>27/09/2021</a:t>
            </a:fld>
            <a:endParaRPr lang="en-GB"/>
          </a:p>
        </p:txBody>
      </p:sp>
      <p:sp>
        <p:nvSpPr>
          <p:cNvPr id="5" name="Footer Placeholder 4">
            <a:extLst>
              <a:ext uri="{FF2B5EF4-FFF2-40B4-BE49-F238E27FC236}">
                <a16:creationId xmlns:a16="http://schemas.microsoft.com/office/drawing/2014/main" id="{58706288-08B0-4BD4-92C3-3CDA5572CFD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2EC9184-6B0B-47C5-AE70-F8054AE81F3B}"/>
              </a:ext>
            </a:extLst>
          </p:cNvPr>
          <p:cNvSpPr>
            <a:spLocks noGrp="1"/>
          </p:cNvSpPr>
          <p:nvPr>
            <p:ph type="sldNum" sz="quarter" idx="12"/>
          </p:nvPr>
        </p:nvSpPr>
        <p:spPr/>
        <p:txBody>
          <a:bodyPr/>
          <a:lstStyle/>
          <a:p>
            <a:fld id="{1AF4E448-B105-4F9E-BF15-E305FC9FBB51}" type="slidenum">
              <a:rPr lang="en-GB" smtClean="0"/>
              <a:t>‹#›</a:t>
            </a:fld>
            <a:endParaRPr lang="en-GB"/>
          </a:p>
        </p:txBody>
      </p:sp>
    </p:spTree>
    <p:extLst>
      <p:ext uri="{BB962C8B-B14F-4D97-AF65-F5344CB8AC3E}">
        <p14:creationId xmlns:p14="http://schemas.microsoft.com/office/powerpoint/2010/main" val="891457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E99C18-5865-44B8-83D1-87F90A73CD1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7B2D061-D61E-453D-B5F6-D57870CEF09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9085E801-23ED-44B6-BAF5-8CAB3A58F2C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5FF03603-CA5E-409F-BEEB-C665A2F505BE}"/>
              </a:ext>
            </a:extLst>
          </p:cNvPr>
          <p:cNvSpPr>
            <a:spLocks noGrp="1"/>
          </p:cNvSpPr>
          <p:nvPr>
            <p:ph type="dt" sz="half" idx="10"/>
          </p:nvPr>
        </p:nvSpPr>
        <p:spPr/>
        <p:txBody>
          <a:bodyPr/>
          <a:lstStyle/>
          <a:p>
            <a:fld id="{F795F6ED-F5E6-48F4-921B-3E3188332433}" type="datetimeFigureOut">
              <a:rPr lang="en-GB" smtClean="0"/>
              <a:t>27/09/2021</a:t>
            </a:fld>
            <a:endParaRPr lang="en-GB"/>
          </a:p>
        </p:txBody>
      </p:sp>
      <p:sp>
        <p:nvSpPr>
          <p:cNvPr id="6" name="Footer Placeholder 5">
            <a:extLst>
              <a:ext uri="{FF2B5EF4-FFF2-40B4-BE49-F238E27FC236}">
                <a16:creationId xmlns:a16="http://schemas.microsoft.com/office/drawing/2014/main" id="{972214EF-4AA2-4E65-A188-8B478AE6885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138F66A-B4E2-4593-A83B-5B6842FBE37E}"/>
              </a:ext>
            </a:extLst>
          </p:cNvPr>
          <p:cNvSpPr>
            <a:spLocks noGrp="1"/>
          </p:cNvSpPr>
          <p:nvPr>
            <p:ph type="sldNum" sz="quarter" idx="12"/>
          </p:nvPr>
        </p:nvSpPr>
        <p:spPr/>
        <p:txBody>
          <a:bodyPr/>
          <a:lstStyle/>
          <a:p>
            <a:fld id="{1AF4E448-B105-4F9E-BF15-E305FC9FBB51}" type="slidenum">
              <a:rPr lang="en-GB" smtClean="0"/>
              <a:t>‹#›</a:t>
            </a:fld>
            <a:endParaRPr lang="en-GB"/>
          </a:p>
        </p:txBody>
      </p:sp>
    </p:spTree>
    <p:extLst>
      <p:ext uri="{BB962C8B-B14F-4D97-AF65-F5344CB8AC3E}">
        <p14:creationId xmlns:p14="http://schemas.microsoft.com/office/powerpoint/2010/main" val="29230277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8FE3EC-4ED6-4354-BBDD-3014A09161BD}"/>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31BB86A-681E-4F5B-ABC1-FC022B5F3F0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C5DBB43-C19D-4AF4-88B7-0C67034E38B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45DCAB89-05A4-4869-99EE-FEB505AEC4F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7C56FB4-E6E5-473C-B100-F319C7E4DE4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FE733C6E-B071-4BA9-AA59-C5B02AE07C39}"/>
              </a:ext>
            </a:extLst>
          </p:cNvPr>
          <p:cNvSpPr>
            <a:spLocks noGrp="1"/>
          </p:cNvSpPr>
          <p:nvPr>
            <p:ph type="dt" sz="half" idx="10"/>
          </p:nvPr>
        </p:nvSpPr>
        <p:spPr/>
        <p:txBody>
          <a:bodyPr/>
          <a:lstStyle/>
          <a:p>
            <a:fld id="{F795F6ED-F5E6-48F4-921B-3E3188332433}" type="datetimeFigureOut">
              <a:rPr lang="en-GB" smtClean="0"/>
              <a:t>27/09/2021</a:t>
            </a:fld>
            <a:endParaRPr lang="en-GB"/>
          </a:p>
        </p:txBody>
      </p:sp>
      <p:sp>
        <p:nvSpPr>
          <p:cNvPr id="8" name="Footer Placeholder 7">
            <a:extLst>
              <a:ext uri="{FF2B5EF4-FFF2-40B4-BE49-F238E27FC236}">
                <a16:creationId xmlns:a16="http://schemas.microsoft.com/office/drawing/2014/main" id="{1F80ADD9-72FA-45C1-8399-A06D2F44BBDE}"/>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D744492A-4709-4D9F-A3C2-DFA733B947F6}"/>
              </a:ext>
            </a:extLst>
          </p:cNvPr>
          <p:cNvSpPr>
            <a:spLocks noGrp="1"/>
          </p:cNvSpPr>
          <p:nvPr>
            <p:ph type="sldNum" sz="quarter" idx="12"/>
          </p:nvPr>
        </p:nvSpPr>
        <p:spPr/>
        <p:txBody>
          <a:bodyPr/>
          <a:lstStyle/>
          <a:p>
            <a:fld id="{1AF4E448-B105-4F9E-BF15-E305FC9FBB51}" type="slidenum">
              <a:rPr lang="en-GB" smtClean="0"/>
              <a:t>‹#›</a:t>
            </a:fld>
            <a:endParaRPr lang="en-GB"/>
          </a:p>
        </p:txBody>
      </p:sp>
    </p:spTree>
    <p:extLst>
      <p:ext uri="{BB962C8B-B14F-4D97-AF65-F5344CB8AC3E}">
        <p14:creationId xmlns:p14="http://schemas.microsoft.com/office/powerpoint/2010/main" val="36630654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827182-CB97-4D1F-A1A4-25A1256D28F1}"/>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11599F45-A369-4593-8F6A-D075B65841AB}"/>
              </a:ext>
            </a:extLst>
          </p:cNvPr>
          <p:cNvSpPr>
            <a:spLocks noGrp="1"/>
          </p:cNvSpPr>
          <p:nvPr>
            <p:ph type="dt" sz="half" idx="10"/>
          </p:nvPr>
        </p:nvSpPr>
        <p:spPr/>
        <p:txBody>
          <a:bodyPr/>
          <a:lstStyle/>
          <a:p>
            <a:fld id="{F795F6ED-F5E6-48F4-921B-3E3188332433}" type="datetimeFigureOut">
              <a:rPr lang="en-GB" smtClean="0"/>
              <a:t>27/09/2021</a:t>
            </a:fld>
            <a:endParaRPr lang="en-GB"/>
          </a:p>
        </p:txBody>
      </p:sp>
      <p:sp>
        <p:nvSpPr>
          <p:cNvPr id="4" name="Footer Placeholder 3">
            <a:extLst>
              <a:ext uri="{FF2B5EF4-FFF2-40B4-BE49-F238E27FC236}">
                <a16:creationId xmlns:a16="http://schemas.microsoft.com/office/drawing/2014/main" id="{2B0277EF-0E40-41D7-9D2B-2AF7D4EF0D9D}"/>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B7A5BB2D-69EE-4BE5-BE2E-F0CA67937E2B}"/>
              </a:ext>
            </a:extLst>
          </p:cNvPr>
          <p:cNvSpPr>
            <a:spLocks noGrp="1"/>
          </p:cNvSpPr>
          <p:nvPr>
            <p:ph type="sldNum" sz="quarter" idx="12"/>
          </p:nvPr>
        </p:nvSpPr>
        <p:spPr/>
        <p:txBody>
          <a:bodyPr/>
          <a:lstStyle/>
          <a:p>
            <a:fld id="{1AF4E448-B105-4F9E-BF15-E305FC9FBB51}" type="slidenum">
              <a:rPr lang="en-GB" smtClean="0"/>
              <a:t>‹#›</a:t>
            </a:fld>
            <a:endParaRPr lang="en-GB"/>
          </a:p>
        </p:txBody>
      </p:sp>
    </p:spTree>
    <p:extLst>
      <p:ext uri="{BB962C8B-B14F-4D97-AF65-F5344CB8AC3E}">
        <p14:creationId xmlns:p14="http://schemas.microsoft.com/office/powerpoint/2010/main" val="13646289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9F8A930-06CC-4532-9657-955A4EA33C46}"/>
              </a:ext>
            </a:extLst>
          </p:cNvPr>
          <p:cNvSpPr>
            <a:spLocks noGrp="1"/>
          </p:cNvSpPr>
          <p:nvPr>
            <p:ph type="dt" sz="half" idx="10"/>
          </p:nvPr>
        </p:nvSpPr>
        <p:spPr/>
        <p:txBody>
          <a:bodyPr/>
          <a:lstStyle/>
          <a:p>
            <a:fld id="{F795F6ED-F5E6-48F4-921B-3E3188332433}" type="datetimeFigureOut">
              <a:rPr lang="en-GB" smtClean="0"/>
              <a:t>27/09/2021</a:t>
            </a:fld>
            <a:endParaRPr lang="en-GB"/>
          </a:p>
        </p:txBody>
      </p:sp>
      <p:sp>
        <p:nvSpPr>
          <p:cNvPr id="3" name="Footer Placeholder 2">
            <a:extLst>
              <a:ext uri="{FF2B5EF4-FFF2-40B4-BE49-F238E27FC236}">
                <a16:creationId xmlns:a16="http://schemas.microsoft.com/office/drawing/2014/main" id="{6AD0FAFA-BBEF-4B06-B624-38219023684A}"/>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DF1B1261-062C-4FD0-8A09-1DE84E351348}"/>
              </a:ext>
            </a:extLst>
          </p:cNvPr>
          <p:cNvSpPr>
            <a:spLocks noGrp="1"/>
          </p:cNvSpPr>
          <p:nvPr>
            <p:ph type="sldNum" sz="quarter" idx="12"/>
          </p:nvPr>
        </p:nvSpPr>
        <p:spPr/>
        <p:txBody>
          <a:bodyPr/>
          <a:lstStyle/>
          <a:p>
            <a:fld id="{1AF4E448-B105-4F9E-BF15-E305FC9FBB51}" type="slidenum">
              <a:rPr lang="en-GB" smtClean="0"/>
              <a:t>‹#›</a:t>
            </a:fld>
            <a:endParaRPr lang="en-GB"/>
          </a:p>
        </p:txBody>
      </p:sp>
    </p:spTree>
    <p:extLst>
      <p:ext uri="{BB962C8B-B14F-4D97-AF65-F5344CB8AC3E}">
        <p14:creationId xmlns:p14="http://schemas.microsoft.com/office/powerpoint/2010/main" val="1927710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AB356A-381A-440F-80BC-64C718B0F2B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E7BA9C37-16F1-4519-9926-863B8A8FCFC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5340D1F8-21C0-47E1-967E-A5845CA5097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E5CE851-D8D5-4824-B73A-D0CC17563106}"/>
              </a:ext>
            </a:extLst>
          </p:cNvPr>
          <p:cNvSpPr>
            <a:spLocks noGrp="1"/>
          </p:cNvSpPr>
          <p:nvPr>
            <p:ph type="dt" sz="half" idx="10"/>
          </p:nvPr>
        </p:nvSpPr>
        <p:spPr/>
        <p:txBody>
          <a:bodyPr/>
          <a:lstStyle/>
          <a:p>
            <a:fld id="{F795F6ED-F5E6-48F4-921B-3E3188332433}" type="datetimeFigureOut">
              <a:rPr lang="en-GB" smtClean="0"/>
              <a:t>27/09/2021</a:t>
            </a:fld>
            <a:endParaRPr lang="en-GB"/>
          </a:p>
        </p:txBody>
      </p:sp>
      <p:sp>
        <p:nvSpPr>
          <p:cNvPr id="6" name="Footer Placeholder 5">
            <a:extLst>
              <a:ext uri="{FF2B5EF4-FFF2-40B4-BE49-F238E27FC236}">
                <a16:creationId xmlns:a16="http://schemas.microsoft.com/office/drawing/2014/main" id="{76CB9EA6-5A0E-486B-A35C-5E16F3681F3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EA3EB47-B0AD-46BB-91A3-2E18AFFBAE66}"/>
              </a:ext>
            </a:extLst>
          </p:cNvPr>
          <p:cNvSpPr>
            <a:spLocks noGrp="1"/>
          </p:cNvSpPr>
          <p:nvPr>
            <p:ph type="sldNum" sz="quarter" idx="12"/>
          </p:nvPr>
        </p:nvSpPr>
        <p:spPr/>
        <p:txBody>
          <a:bodyPr/>
          <a:lstStyle/>
          <a:p>
            <a:fld id="{1AF4E448-B105-4F9E-BF15-E305FC9FBB51}" type="slidenum">
              <a:rPr lang="en-GB" smtClean="0"/>
              <a:t>‹#›</a:t>
            </a:fld>
            <a:endParaRPr lang="en-GB"/>
          </a:p>
        </p:txBody>
      </p:sp>
    </p:spTree>
    <p:extLst>
      <p:ext uri="{BB962C8B-B14F-4D97-AF65-F5344CB8AC3E}">
        <p14:creationId xmlns:p14="http://schemas.microsoft.com/office/powerpoint/2010/main" val="267180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9D7706-B3C9-4102-BD88-614122682D4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2AD11DB7-744A-4CD9-AAD6-84AECA4152A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1B528437-F0B3-452C-9C41-41C2FDFBBD6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3902F01-04D1-4AFD-8B7F-EB38CD43B83F}"/>
              </a:ext>
            </a:extLst>
          </p:cNvPr>
          <p:cNvSpPr>
            <a:spLocks noGrp="1"/>
          </p:cNvSpPr>
          <p:nvPr>
            <p:ph type="dt" sz="half" idx="10"/>
          </p:nvPr>
        </p:nvSpPr>
        <p:spPr/>
        <p:txBody>
          <a:bodyPr/>
          <a:lstStyle/>
          <a:p>
            <a:fld id="{F795F6ED-F5E6-48F4-921B-3E3188332433}" type="datetimeFigureOut">
              <a:rPr lang="en-GB" smtClean="0"/>
              <a:t>27/09/2021</a:t>
            </a:fld>
            <a:endParaRPr lang="en-GB"/>
          </a:p>
        </p:txBody>
      </p:sp>
      <p:sp>
        <p:nvSpPr>
          <p:cNvPr id="6" name="Footer Placeholder 5">
            <a:extLst>
              <a:ext uri="{FF2B5EF4-FFF2-40B4-BE49-F238E27FC236}">
                <a16:creationId xmlns:a16="http://schemas.microsoft.com/office/drawing/2014/main" id="{BBBE77A1-837B-4926-A039-8064BA9987B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243320D-47F0-465C-B000-D2B77B5B11E1}"/>
              </a:ext>
            </a:extLst>
          </p:cNvPr>
          <p:cNvSpPr>
            <a:spLocks noGrp="1"/>
          </p:cNvSpPr>
          <p:nvPr>
            <p:ph type="sldNum" sz="quarter" idx="12"/>
          </p:nvPr>
        </p:nvSpPr>
        <p:spPr/>
        <p:txBody>
          <a:bodyPr/>
          <a:lstStyle/>
          <a:p>
            <a:fld id="{1AF4E448-B105-4F9E-BF15-E305FC9FBB51}" type="slidenum">
              <a:rPr lang="en-GB" smtClean="0"/>
              <a:t>‹#›</a:t>
            </a:fld>
            <a:endParaRPr lang="en-GB"/>
          </a:p>
        </p:txBody>
      </p:sp>
    </p:spTree>
    <p:extLst>
      <p:ext uri="{BB962C8B-B14F-4D97-AF65-F5344CB8AC3E}">
        <p14:creationId xmlns:p14="http://schemas.microsoft.com/office/powerpoint/2010/main" val="14407929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E72D26E-7481-4533-852B-A8FB5EEF526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2403C89-A623-480B-B69D-476F7A6177A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23FD9D7-11CA-40A4-A9AC-3A6839CC0FA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95F6ED-F5E6-48F4-921B-3E3188332433}" type="datetimeFigureOut">
              <a:rPr lang="en-GB" smtClean="0"/>
              <a:t>27/09/2021</a:t>
            </a:fld>
            <a:endParaRPr lang="en-GB"/>
          </a:p>
        </p:txBody>
      </p:sp>
      <p:sp>
        <p:nvSpPr>
          <p:cNvPr id="5" name="Footer Placeholder 4">
            <a:extLst>
              <a:ext uri="{FF2B5EF4-FFF2-40B4-BE49-F238E27FC236}">
                <a16:creationId xmlns:a16="http://schemas.microsoft.com/office/drawing/2014/main" id="{1E2E1677-61A7-4514-A887-A72EEB80D2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096B4894-2706-4427-8628-EE52D697446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F4E448-B105-4F9E-BF15-E305FC9FBB51}" type="slidenum">
              <a:rPr lang="en-GB" smtClean="0"/>
              <a:t>‹#›</a:t>
            </a:fld>
            <a:endParaRPr lang="en-GB"/>
          </a:p>
        </p:txBody>
      </p:sp>
    </p:spTree>
    <p:extLst>
      <p:ext uri="{BB962C8B-B14F-4D97-AF65-F5344CB8AC3E}">
        <p14:creationId xmlns:p14="http://schemas.microsoft.com/office/powerpoint/2010/main" val="6214588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svg"/><Relationship Id="rId13" Type="http://schemas.openxmlformats.org/officeDocument/2006/relationships/image" Target="../media/image12.png"/><Relationship Id="rId3" Type="http://schemas.openxmlformats.org/officeDocument/2006/relationships/image" Target="../media/image2.jpeg"/><Relationship Id="rId7" Type="http://schemas.openxmlformats.org/officeDocument/2006/relationships/image" Target="../media/image6.png"/><Relationship Id="rId12" Type="http://schemas.openxmlformats.org/officeDocument/2006/relationships/image" Target="../media/image11.svg"/><Relationship Id="rId2" Type="http://schemas.openxmlformats.org/officeDocument/2006/relationships/image" Target="../media/image1.png"/><Relationship Id="rId16" Type="http://schemas.openxmlformats.org/officeDocument/2006/relationships/image" Target="../media/image15.svg"/><Relationship Id="rId1" Type="http://schemas.openxmlformats.org/officeDocument/2006/relationships/slideLayout" Target="../slideLayouts/slideLayout7.xml"/><Relationship Id="rId6" Type="http://schemas.openxmlformats.org/officeDocument/2006/relationships/image" Target="../media/image5.sv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png"/><Relationship Id="rId10" Type="http://schemas.openxmlformats.org/officeDocument/2006/relationships/image" Target="../media/image9.sv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svg"/></Relationships>
</file>

<file path=ppt/slides/_rels/slide2.xml.rels><?xml version="1.0" encoding="UTF-8" standalone="yes"?>
<Relationships xmlns="http://schemas.openxmlformats.org/package/2006/relationships"><Relationship Id="rId8" Type="http://schemas.openxmlformats.org/officeDocument/2006/relationships/image" Target="../media/image20.png"/><Relationship Id="rId13" Type="http://schemas.openxmlformats.org/officeDocument/2006/relationships/image" Target="../media/image25.svg"/><Relationship Id="rId18" Type="http://schemas.openxmlformats.org/officeDocument/2006/relationships/image" Target="../media/image30.png"/><Relationship Id="rId3" Type="http://schemas.openxmlformats.org/officeDocument/2006/relationships/image" Target="../media/image16.png"/><Relationship Id="rId21" Type="http://schemas.openxmlformats.org/officeDocument/2006/relationships/image" Target="../media/image15.svg"/><Relationship Id="rId7" Type="http://schemas.openxmlformats.org/officeDocument/2006/relationships/image" Target="../media/image2.jpeg"/><Relationship Id="rId12" Type="http://schemas.openxmlformats.org/officeDocument/2006/relationships/image" Target="../media/image24.png"/><Relationship Id="rId17" Type="http://schemas.openxmlformats.org/officeDocument/2006/relationships/image" Target="../media/image29.svg"/><Relationship Id="rId25" Type="http://schemas.openxmlformats.org/officeDocument/2006/relationships/image" Target="../media/image35.svg"/><Relationship Id="rId2" Type="http://schemas.openxmlformats.org/officeDocument/2006/relationships/image" Target="../media/image1.png"/><Relationship Id="rId16" Type="http://schemas.openxmlformats.org/officeDocument/2006/relationships/image" Target="../media/image28.png"/><Relationship Id="rId20" Type="http://schemas.openxmlformats.org/officeDocument/2006/relationships/image" Target="../media/image14.png"/><Relationship Id="rId1" Type="http://schemas.openxmlformats.org/officeDocument/2006/relationships/slideLayout" Target="../slideLayouts/slideLayout7.xml"/><Relationship Id="rId6" Type="http://schemas.openxmlformats.org/officeDocument/2006/relationships/image" Target="../media/image19.svg"/><Relationship Id="rId11" Type="http://schemas.openxmlformats.org/officeDocument/2006/relationships/image" Target="../media/image23.svg"/><Relationship Id="rId24" Type="http://schemas.openxmlformats.org/officeDocument/2006/relationships/image" Target="../media/image34.png"/><Relationship Id="rId5" Type="http://schemas.openxmlformats.org/officeDocument/2006/relationships/image" Target="../media/image18.png"/><Relationship Id="rId15" Type="http://schemas.openxmlformats.org/officeDocument/2006/relationships/image" Target="../media/image27.svg"/><Relationship Id="rId23" Type="http://schemas.openxmlformats.org/officeDocument/2006/relationships/image" Target="../media/image33.svg"/><Relationship Id="rId10" Type="http://schemas.openxmlformats.org/officeDocument/2006/relationships/image" Target="../media/image22.png"/><Relationship Id="rId19" Type="http://schemas.openxmlformats.org/officeDocument/2006/relationships/image" Target="../media/image31.svg"/><Relationship Id="rId4" Type="http://schemas.openxmlformats.org/officeDocument/2006/relationships/image" Target="../media/image17.svg"/><Relationship Id="rId9" Type="http://schemas.openxmlformats.org/officeDocument/2006/relationships/image" Target="../media/image21.svg"/><Relationship Id="rId14" Type="http://schemas.openxmlformats.org/officeDocument/2006/relationships/image" Target="../media/image26.png"/><Relationship Id="rId22" Type="http://schemas.openxmlformats.org/officeDocument/2006/relationships/image" Target="../media/image32.png"/></Relationships>
</file>

<file path=ppt/slides/_rels/slide3.xml.rels><?xml version="1.0" encoding="UTF-8" standalone="yes"?>
<Relationships xmlns="http://schemas.openxmlformats.org/package/2006/relationships"><Relationship Id="rId8" Type="http://schemas.openxmlformats.org/officeDocument/2006/relationships/image" Target="../media/image39.svg"/><Relationship Id="rId13" Type="http://schemas.openxmlformats.org/officeDocument/2006/relationships/image" Target="../media/image43.png"/><Relationship Id="rId18" Type="http://schemas.openxmlformats.org/officeDocument/2006/relationships/image" Target="../media/image48.svg"/><Relationship Id="rId26" Type="http://schemas.openxmlformats.org/officeDocument/2006/relationships/image" Target="../media/image54.svg"/><Relationship Id="rId3" Type="http://schemas.openxmlformats.org/officeDocument/2006/relationships/image" Target="../media/image1.png"/><Relationship Id="rId21" Type="http://schemas.openxmlformats.org/officeDocument/2006/relationships/image" Target="../media/image28.png"/><Relationship Id="rId7" Type="http://schemas.openxmlformats.org/officeDocument/2006/relationships/image" Target="../media/image38.png"/><Relationship Id="rId12" Type="http://schemas.openxmlformats.org/officeDocument/2006/relationships/image" Target="../media/image42.svg"/><Relationship Id="rId17" Type="http://schemas.openxmlformats.org/officeDocument/2006/relationships/image" Target="../media/image47.png"/><Relationship Id="rId25" Type="http://schemas.openxmlformats.org/officeDocument/2006/relationships/image" Target="../media/image53.png"/><Relationship Id="rId2" Type="http://schemas.openxmlformats.org/officeDocument/2006/relationships/notesSlide" Target="../notesSlides/notesSlide1.xml"/><Relationship Id="rId16" Type="http://schemas.openxmlformats.org/officeDocument/2006/relationships/image" Target="../media/image46.svg"/><Relationship Id="rId20" Type="http://schemas.openxmlformats.org/officeDocument/2006/relationships/image" Target="../media/image50.svg"/><Relationship Id="rId29" Type="http://schemas.openxmlformats.org/officeDocument/2006/relationships/image" Target="../media/image57.png"/><Relationship Id="rId1" Type="http://schemas.openxmlformats.org/officeDocument/2006/relationships/slideLayout" Target="../slideLayouts/slideLayout7.xml"/><Relationship Id="rId6" Type="http://schemas.openxmlformats.org/officeDocument/2006/relationships/image" Target="../media/image37.svg"/><Relationship Id="rId11" Type="http://schemas.openxmlformats.org/officeDocument/2006/relationships/image" Target="../media/image10.png"/><Relationship Id="rId24" Type="http://schemas.openxmlformats.org/officeDocument/2006/relationships/image" Target="../media/image52.svg"/><Relationship Id="rId32" Type="http://schemas.openxmlformats.org/officeDocument/2006/relationships/image" Target="../media/image60.svg"/><Relationship Id="rId5" Type="http://schemas.openxmlformats.org/officeDocument/2006/relationships/image" Target="../media/image36.png"/><Relationship Id="rId15" Type="http://schemas.openxmlformats.org/officeDocument/2006/relationships/image" Target="../media/image45.png"/><Relationship Id="rId23" Type="http://schemas.openxmlformats.org/officeDocument/2006/relationships/image" Target="../media/image51.png"/><Relationship Id="rId28" Type="http://schemas.openxmlformats.org/officeDocument/2006/relationships/image" Target="../media/image56.svg"/><Relationship Id="rId10" Type="http://schemas.openxmlformats.org/officeDocument/2006/relationships/image" Target="../media/image41.svg"/><Relationship Id="rId19" Type="http://schemas.openxmlformats.org/officeDocument/2006/relationships/image" Target="../media/image49.png"/><Relationship Id="rId31" Type="http://schemas.openxmlformats.org/officeDocument/2006/relationships/image" Target="../media/image59.png"/><Relationship Id="rId4" Type="http://schemas.openxmlformats.org/officeDocument/2006/relationships/image" Target="../media/image2.jpeg"/><Relationship Id="rId9" Type="http://schemas.openxmlformats.org/officeDocument/2006/relationships/image" Target="../media/image40.png"/><Relationship Id="rId14" Type="http://schemas.openxmlformats.org/officeDocument/2006/relationships/image" Target="../media/image44.svg"/><Relationship Id="rId22" Type="http://schemas.openxmlformats.org/officeDocument/2006/relationships/image" Target="../media/image29.svg"/><Relationship Id="rId27" Type="http://schemas.openxmlformats.org/officeDocument/2006/relationships/image" Target="../media/image55.png"/><Relationship Id="rId30" Type="http://schemas.openxmlformats.org/officeDocument/2006/relationships/image" Target="../media/image58.svg"/></Relationships>
</file>

<file path=ppt/slides/_rels/slide4.xml.rels><?xml version="1.0" encoding="UTF-8" standalone="yes"?>
<Relationships xmlns="http://schemas.openxmlformats.org/package/2006/relationships"><Relationship Id="rId8" Type="http://schemas.openxmlformats.org/officeDocument/2006/relationships/image" Target="../media/image61.png"/><Relationship Id="rId3" Type="http://schemas.openxmlformats.org/officeDocument/2006/relationships/image" Target="../media/image6.png"/><Relationship Id="rId7" Type="http://schemas.openxmlformats.org/officeDocument/2006/relationships/image" Target="../media/image41.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40.png"/><Relationship Id="rId5" Type="http://schemas.openxmlformats.org/officeDocument/2006/relationships/image" Target="../media/image2.jpeg"/><Relationship Id="rId4" Type="http://schemas.openxmlformats.org/officeDocument/2006/relationships/image" Target="../media/image7.svg"/><Relationship Id="rId9" Type="http://schemas.openxmlformats.org/officeDocument/2006/relationships/image" Target="../media/image62.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 name="Picture 40">
            <a:extLst>
              <a:ext uri="{C183D7F6-B498-43B3-948B-1728B52AA6E4}">
                <adec:decorative xmlns:adec="http://schemas.microsoft.com/office/drawing/2017/decorative" val="1"/>
              </a:ext>
            </a:extLst>
          </p:cNvPr>
          <p:cNvPicPr>
            <a:picLocks noChangeAspect="1"/>
          </p:cNvPicPr>
          <p:nvPr/>
        </p:nvPicPr>
        <p:blipFill>
          <a:blip r:embed="rId2"/>
          <a:srcRect/>
          <a:stretch>
            <a:fillRect/>
          </a:stretch>
        </p:blipFill>
        <p:spPr>
          <a:xfrm>
            <a:off x="11063714" y="35781"/>
            <a:ext cx="1107817" cy="259858"/>
          </a:xfrm>
          <a:prstGeom prst="rect">
            <a:avLst/>
          </a:prstGeom>
        </p:spPr>
      </p:pic>
      <p:sp>
        <p:nvSpPr>
          <p:cNvPr id="41" name="TextBox 41" descr="Public Health, April 2021&#10;Numbers have been rounded">
            <a:extLst>
              <a:ext uri="{C183D7F6-B498-43B3-948B-1728B52AA6E4}">
                <adec:decorative xmlns:adec="http://schemas.microsoft.com/office/drawing/2017/decorative" val="0"/>
              </a:ext>
            </a:extLst>
          </p:cNvPr>
          <p:cNvSpPr txBox="1"/>
          <p:nvPr/>
        </p:nvSpPr>
        <p:spPr>
          <a:xfrm>
            <a:off x="9834731" y="332700"/>
            <a:ext cx="2241352" cy="265970"/>
          </a:xfrm>
          <a:prstGeom prst="rect">
            <a:avLst/>
          </a:prstGeom>
        </p:spPr>
        <p:txBody>
          <a:bodyPr lIns="0" tIns="0" rIns="0" bIns="0" rtlCol="0" anchor="t">
            <a:spAutoFit/>
          </a:bodyPr>
          <a:lstStyle/>
          <a:p>
            <a:pPr algn="r">
              <a:lnSpc>
                <a:spcPts val="1056"/>
              </a:lnSpc>
            </a:pPr>
            <a:r>
              <a:rPr lang="en-US" sz="656" dirty="0">
                <a:solidFill>
                  <a:srgbClr val="222222"/>
                </a:solidFill>
                <a:latin typeface="Arimo"/>
              </a:rPr>
              <a:t>Public Health, April 2021</a:t>
            </a:r>
          </a:p>
          <a:p>
            <a:pPr algn="r">
              <a:lnSpc>
                <a:spcPts val="1056"/>
              </a:lnSpc>
            </a:pPr>
            <a:r>
              <a:rPr lang="en-US" sz="656" dirty="0">
                <a:solidFill>
                  <a:srgbClr val="222222"/>
                </a:solidFill>
                <a:latin typeface="Arimo"/>
              </a:rPr>
              <a:t>Numbers have been rounded</a:t>
            </a:r>
          </a:p>
        </p:txBody>
      </p:sp>
      <p:pic>
        <p:nvPicPr>
          <p:cNvPr id="43" name="Picture 2">
            <a:extLst>
              <a:ext uri="{FF2B5EF4-FFF2-40B4-BE49-F238E27FC236}">
                <a16:creationId xmlns:a16="http://schemas.microsoft.com/office/drawing/2014/main" id="{6026904D-0EDD-4B25-883C-6C508A70E509}"/>
              </a:ext>
              <a:ext uri="{C183D7F6-B498-43B3-948B-1728B52AA6E4}">
                <adec:decorative xmlns:adec="http://schemas.microsoft.com/office/drawing/2017/decorative" val="1"/>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398280" y="54703"/>
            <a:ext cx="507730" cy="665748"/>
          </a:xfrm>
          <a:prstGeom prst="rect">
            <a:avLst/>
          </a:prstGeom>
          <a:noFill/>
          <a:extLst>
            <a:ext uri="{909E8E84-426E-40DD-AFC4-6F175D3DCCD1}">
              <a14:hiddenFill xmlns:a14="http://schemas.microsoft.com/office/drawing/2010/main">
                <a:solidFill>
                  <a:srgbClr val="FFFFFF"/>
                </a:solidFill>
              </a14:hiddenFill>
            </a:ext>
          </a:extLst>
        </p:spPr>
      </p:pic>
      <p:grpSp>
        <p:nvGrpSpPr>
          <p:cNvPr id="2" name="Group 1" descr="International, National and Birmingham Context. Statisitcs of number of people in England and west midlands who identify as Sikh. Percentage of Sikh born in England and percentage of Sikh in Birmingham who identify as British.&#10;">
            <a:extLst>
              <a:ext uri="{FF2B5EF4-FFF2-40B4-BE49-F238E27FC236}">
                <a16:creationId xmlns:a16="http://schemas.microsoft.com/office/drawing/2014/main" id="{7EE5A02B-74A7-4041-8BE9-F856C56FC362}"/>
              </a:ext>
              <a:ext uri="{C183D7F6-B498-43B3-948B-1728B52AA6E4}">
                <adec:decorative xmlns:adec="http://schemas.microsoft.com/office/drawing/2017/decorative" val="0"/>
              </a:ext>
            </a:extLst>
          </p:cNvPr>
          <p:cNvGrpSpPr/>
          <p:nvPr/>
        </p:nvGrpSpPr>
        <p:grpSpPr>
          <a:xfrm>
            <a:off x="282952" y="774980"/>
            <a:ext cx="3547812" cy="5808790"/>
            <a:chOff x="1582644" y="682895"/>
            <a:chExt cx="3547812" cy="5213160"/>
          </a:xfrm>
        </p:grpSpPr>
        <p:sp>
          <p:nvSpPr>
            <p:cNvPr id="5" name="AutoShape 5">
              <a:extLst>
                <a:ext uri="{C183D7F6-B498-43B3-948B-1728B52AA6E4}">
                  <adec:decorative xmlns:adec="http://schemas.microsoft.com/office/drawing/2017/decorative" val="0"/>
                </a:ext>
              </a:extLst>
            </p:cNvPr>
            <p:cNvSpPr/>
            <p:nvPr/>
          </p:nvSpPr>
          <p:spPr>
            <a:xfrm>
              <a:off x="1611859" y="3650903"/>
              <a:ext cx="3476954" cy="1149274"/>
            </a:xfrm>
            <a:prstGeom prst="rect">
              <a:avLst/>
            </a:prstGeom>
            <a:solidFill>
              <a:schemeClr val="bg2"/>
            </a:solidFill>
          </p:spPr>
          <p:txBody>
            <a:bodyPr/>
            <a:lstStyle/>
            <a:p>
              <a:endParaRPr lang="en-GB" dirty="0"/>
            </a:p>
          </p:txBody>
        </p:sp>
        <p:grpSp>
          <p:nvGrpSpPr>
            <p:cNvPr id="7" name="Group 7"/>
            <p:cNvGrpSpPr/>
            <p:nvPr/>
          </p:nvGrpSpPr>
          <p:grpSpPr>
            <a:xfrm>
              <a:off x="1612657" y="1030162"/>
              <a:ext cx="3491854" cy="2525972"/>
              <a:chOff x="-569" y="-2454074"/>
              <a:chExt cx="5378981" cy="3424968"/>
            </a:xfrm>
          </p:grpSpPr>
          <p:sp>
            <p:nvSpPr>
              <p:cNvPr id="8" name="AutoShape 8">
                <a:extLst>
                  <a:ext uri="{C183D7F6-B498-43B3-948B-1728B52AA6E4}">
                    <adec:decorative xmlns:adec="http://schemas.microsoft.com/office/drawing/2017/decorative" val="0"/>
                  </a:ext>
                </a:extLst>
              </p:cNvPr>
              <p:cNvSpPr/>
              <p:nvPr/>
            </p:nvSpPr>
            <p:spPr>
              <a:xfrm>
                <a:off x="2779093" y="-2454074"/>
                <a:ext cx="2599319" cy="1694436"/>
              </a:xfrm>
              <a:prstGeom prst="rect">
                <a:avLst/>
              </a:prstGeom>
              <a:solidFill>
                <a:srgbClr val="EBEBEB"/>
              </a:solidFill>
            </p:spPr>
          </p:sp>
          <p:sp>
            <p:nvSpPr>
              <p:cNvPr id="9" name="AutoShape 9" descr="Nearly 60% of Birmingham’s Sikhs had been born in England. This is considerably higher than those born in the Middle East or Asia (35%) and in Africa (4%). &#10;">
                <a:extLst>
                  <a:ext uri="{C183D7F6-B498-43B3-948B-1728B52AA6E4}">
                    <adec:decorative xmlns:adec="http://schemas.microsoft.com/office/drawing/2017/decorative" val="0"/>
                  </a:ext>
                </a:extLst>
              </p:cNvPr>
              <p:cNvSpPr/>
              <p:nvPr/>
            </p:nvSpPr>
            <p:spPr>
              <a:xfrm>
                <a:off x="-569" y="-593124"/>
                <a:ext cx="2654480" cy="1564018"/>
              </a:xfrm>
              <a:prstGeom prst="rect">
                <a:avLst/>
              </a:prstGeom>
              <a:solidFill>
                <a:srgbClr val="EBEBEB"/>
              </a:solidFill>
            </p:spPr>
          </p:sp>
        </p:grpSp>
        <p:sp>
          <p:nvSpPr>
            <p:cNvPr id="20" name="AutoShape 20" descr="People in England who identify themselves as Sikh. This is the 3rd largest minority religious group in the UK. London hosts the largest community in the UK. &#10;">
              <a:extLst>
                <a:ext uri="{C183D7F6-B498-43B3-948B-1728B52AA6E4}">
                  <adec:decorative xmlns:adec="http://schemas.microsoft.com/office/drawing/2017/decorative" val="0"/>
                </a:ext>
              </a:extLst>
            </p:cNvPr>
            <p:cNvSpPr/>
            <p:nvPr/>
          </p:nvSpPr>
          <p:spPr>
            <a:xfrm>
              <a:off x="1614439" y="1016542"/>
              <a:ext cx="1718652" cy="1263295"/>
            </a:xfrm>
            <a:prstGeom prst="rect">
              <a:avLst/>
            </a:prstGeom>
            <a:solidFill>
              <a:srgbClr val="EBEBEB"/>
            </a:solidFill>
          </p:spPr>
          <p:txBody>
            <a:bodyPr/>
            <a:lstStyle/>
            <a:p>
              <a:endParaRPr lang="en-GB" sz="656">
                <a:latin typeface="Arial" panose="020B0604020202020204" pitchFamily="34" charset="0"/>
                <a:cs typeface="Arial" panose="020B0604020202020204" pitchFamily="34" charset="0"/>
              </a:endParaRPr>
            </a:p>
          </p:txBody>
        </p:sp>
        <p:sp>
          <p:nvSpPr>
            <p:cNvPr id="29" name="AutoShape 29" descr="International, National and Birmingham Context">
              <a:extLst>
                <a:ext uri="{C183D7F6-B498-43B3-948B-1728B52AA6E4}">
                  <adec:decorative xmlns:adec="http://schemas.microsoft.com/office/drawing/2017/decorative" val="0"/>
                </a:ext>
              </a:extLst>
            </p:cNvPr>
            <p:cNvSpPr/>
            <p:nvPr/>
          </p:nvSpPr>
          <p:spPr>
            <a:xfrm>
              <a:off x="1582644" y="682895"/>
              <a:ext cx="3547812" cy="233755"/>
            </a:xfrm>
            <a:prstGeom prst="rect">
              <a:avLst/>
            </a:prstGeom>
            <a:solidFill>
              <a:srgbClr val="C91B00"/>
            </a:solidFill>
          </p:spPr>
          <p:txBody>
            <a:bodyPr/>
            <a:lstStyle/>
            <a:p>
              <a:pPr algn="ctr"/>
              <a:r>
                <a:rPr lang="en-GB" sz="1000" b="1" dirty="0">
                  <a:solidFill>
                    <a:schemeClr val="bg1"/>
                  </a:solidFill>
                  <a:latin typeface="Arial" panose="020B0604020202020204" pitchFamily="34" charset="0"/>
                  <a:cs typeface="Arial" panose="020B0604020202020204" pitchFamily="34" charset="0"/>
                </a:rPr>
                <a:t>International, National and Birmingham Context</a:t>
              </a:r>
            </a:p>
          </p:txBody>
        </p:sp>
        <p:sp>
          <p:nvSpPr>
            <p:cNvPr id="50" name="AutoShape 26" descr="63% - Over 60% of Sikhs in B’ham identify as British, this was significantly higher than other identifications such as English (16%) and Non-UK (15%).">
              <a:extLst>
                <a:ext uri="{FF2B5EF4-FFF2-40B4-BE49-F238E27FC236}">
                  <a16:creationId xmlns:a16="http://schemas.microsoft.com/office/drawing/2014/main" id="{E45EF338-560C-4EF9-8D5F-31240929F72D}"/>
                </a:ext>
                <a:ext uri="{C183D7F6-B498-43B3-948B-1728B52AA6E4}">
                  <adec:decorative xmlns:adec="http://schemas.microsoft.com/office/drawing/2017/decorative" val="0"/>
                </a:ext>
              </a:extLst>
            </p:cNvPr>
            <p:cNvSpPr/>
            <p:nvPr/>
          </p:nvSpPr>
          <p:spPr>
            <a:xfrm>
              <a:off x="3415275" y="2408315"/>
              <a:ext cx="1677466" cy="1144971"/>
            </a:xfrm>
            <a:prstGeom prst="rect">
              <a:avLst/>
            </a:prstGeom>
            <a:solidFill>
              <a:srgbClr val="EBEBEB"/>
            </a:solidFill>
          </p:spPr>
          <p:txBody>
            <a:bodyPr/>
            <a:lstStyle/>
            <a:p>
              <a:endParaRPr lang="en-GB" sz="1688"/>
            </a:p>
          </p:txBody>
        </p:sp>
        <p:sp>
          <p:nvSpPr>
            <p:cNvPr id="54" name="AutoShape 26" descr="63% - Over 60% of Sikhs in B’ham identify as British, this was significantly higher than other identifications such as English (16%) and Non-UK (15%).">
              <a:extLst>
                <a:ext uri="{FF2B5EF4-FFF2-40B4-BE49-F238E27FC236}">
                  <a16:creationId xmlns:a16="http://schemas.microsoft.com/office/drawing/2014/main" id="{7383727A-8048-41EC-A9EF-412DA6867BE6}"/>
                </a:ext>
                <a:ext uri="{C183D7F6-B498-43B3-948B-1728B52AA6E4}">
                  <adec:decorative xmlns:adec="http://schemas.microsoft.com/office/drawing/2017/decorative" val="0"/>
                </a:ext>
              </a:extLst>
            </p:cNvPr>
            <p:cNvSpPr/>
            <p:nvPr/>
          </p:nvSpPr>
          <p:spPr>
            <a:xfrm>
              <a:off x="1612658" y="4925888"/>
              <a:ext cx="3517797" cy="901952"/>
            </a:xfrm>
            <a:prstGeom prst="rect">
              <a:avLst/>
            </a:prstGeom>
            <a:solidFill>
              <a:srgbClr val="EBEBEB"/>
            </a:solidFill>
          </p:spPr>
        </p:sp>
        <p:sp>
          <p:nvSpPr>
            <p:cNvPr id="96" name="Rectangle 95" descr="There are more than 22 million Sikhs in the world, with 90% living in India. The Sikh faith is the fourth largest religion in India and is concentrated in the state on Punjab. Following India, Canada has the 2nd largest Sikh population in the world, followed by the UK. Other countries with significant Sikh populations include the US, Australia, Malaysia, Kenya and Uganda. ">
              <a:extLst>
                <a:ext uri="{FF2B5EF4-FFF2-40B4-BE49-F238E27FC236}">
                  <a16:creationId xmlns:a16="http://schemas.microsoft.com/office/drawing/2014/main" id="{7270BABE-4F8D-4611-9FFC-6E0AA2AA4FE5}"/>
                </a:ext>
                <a:ext uri="{C183D7F6-B498-43B3-948B-1728B52AA6E4}">
                  <adec:decorative xmlns:adec="http://schemas.microsoft.com/office/drawing/2017/decorative" val="0"/>
                </a:ext>
              </a:extLst>
            </p:cNvPr>
            <p:cNvSpPr/>
            <p:nvPr/>
          </p:nvSpPr>
          <p:spPr>
            <a:xfrm>
              <a:off x="1611859" y="4943105"/>
              <a:ext cx="3476954" cy="952950"/>
            </a:xfrm>
            <a:prstGeom prst="rect">
              <a:avLst/>
            </a:prstGeom>
          </p:spPr>
          <p:txBody>
            <a:bodyPr wrap="square">
              <a:spAutoFit/>
            </a:bodyPr>
            <a:lstStyle/>
            <a:p>
              <a:r>
                <a:rPr lang="en-GB" sz="900" dirty="0">
                  <a:latin typeface="Arial" panose="020B0604020202020204" pitchFamily="34" charset="0"/>
                  <a:cs typeface="Arial" panose="020B0604020202020204" pitchFamily="34" charset="0"/>
                </a:rPr>
                <a:t>There are more than 22 million Sikhs in the world, with 90% living in India. The Sikh faith is the fourth largest religion in India and is concentrated in the state on Punjab. Following India, Canada has the 2</a:t>
              </a:r>
              <a:r>
                <a:rPr lang="en-GB" sz="900" baseline="30000" dirty="0">
                  <a:latin typeface="Arial" panose="020B0604020202020204" pitchFamily="34" charset="0"/>
                  <a:cs typeface="Arial" panose="020B0604020202020204" pitchFamily="34" charset="0"/>
                </a:rPr>
                <a:t>nd</a:t>
              </a:r>
              <a:r>
                <a:rPr lang="en-GB" sz="900" dirty="0">
                  <a:latin typeface="Arial" panose="020B0604020202020204" pitchFamily="34" charset="0"/>
                  <a:cs typeface="Arial" panose="020B0604020202020204" pitchFamily="34" charset="0"/>
                </a:rPr>
                <a:t> largest Sikh population in the world, followed by the UK. Other countries with significant Sikh populations include the US, Australia, Malaysia, Kenya and Uganda. </a:t>
              </a:r>
            </a:p>
            <a:p>
              <a:endParaRPr lang="en-GB" sz="900" dirty="0">
                <a:latin typeface="Arial" panose="020B0604020202020204" pitchFamily="34" charset="0"/>
                <a:cs typeface="Arial" panose="020B0604020202020204" pitchFamily="34" charset="0"/>
              </a:endParaRPr>
            </a:p>
          </p:txBody>
        </p:sp>
        <p:sp>
          <p:nvSpPr>
            <p:cNvPr id="134" name="TextBox 133" descr="Nearly 60% of Birmingham’s Sikhs had been born in England. This is considerably higher than those born in the Middle East or Asia (35%) and in Africa (4%). ">
              <a:extLst>
                <a:ext uri="{FF2B5EF4-FFF2-40B4-BE49-F238E27FC236}">
                  <a16:creationId xmlns:a16="http://schemas.microsoft.com/office/drawing/2014/main" id="{2AF7E2F8-121D-4B14-9DDD-1B97DB4CC7C0}"/>
                </a:ext>
                <a:ext uri="{C183D7F6-B498-43B3-948B-1728B52AA6E4}">
                  <adec:decorative xmlns:adec="http://schemas.microsoft.com/office/drawing/2017/decorative" val="0"/>
                </a:ext>
              </a:extLst>
            </p:cNvPr>
            <p:cNvSpPr txBox="1"/>
            <p:nvPr/>
          </p:nvSpPr>
          <p:spPr>
            <a:xfrm>
              <a:off x="1618369" y="2684135"/>
              <a:ext cx="1695089" cy="828652"/>
            </a:xfrm>
            <a:prstGeom prst="rect">
              <a:avLst/>
            </a:prstGeom>
            <a:noFill/>
          </p:spPr>
          <p:txBody>
            <a:bodyPr wrap="square" rtlCol="0">
              <a:spAutoFit/>
            </a:bodyPr>
            <a:lstStyle/>
            <a:p>
              <a:pPr algn="ctr"/>
              <a:r>
                <a:rPr lang="en-GB" sz="900" dirty="0">
                  <a:latin typeface="Arial" panose="020B0604020202020204" pitchFamily="34" charset="0"/>
                  <a:cs typeface="Arial" panose="020B0604020202020204" pitchFamily="34" charset="0"/>
                </a:rPr>
                <a:t>Nearly 60% of Birmingham’s Sikhs had been born in England. This is considerably higher than those born in the Middle East or Asia (35%) and in Africa (4%). </a:t>
              </a:r>
            </a:p>
          </p:txBody>
        </p:sp>
        <p:sp>
          <p:nvSpPr>
            <p:cNvPr id="108" name="TextBox 107" descr="Over 60% of Sikhs in B’ham identify as British, this was significantly higher than other identifications such as English (16%) and Non-UK (15%).&#10;">
              <a:extLst>
                <a:ext uri="{FF2B5EF4-FFF2-40B4-BE49-F238E27FC236}">
                  <a16:creationId xmlns:a16="http://schemas.microsoft.com/office/drawing/2014/main" id="{0D29FCF3-410E-4DC5-A7B1-4A6AFC6E0696}"/>
                </a:ext>
                <a:ext uri="{C183D7F6-B498-43B3-948B-1728B52AA6E4}">
                  <adec:decorative xmlns:adec="http://schemas.microsoft.com/office/drawing/2017/decorative" val="0"/>
                </a:ext>
              </a:extLst>
            </p:cNvPr>
            <p:cNvSpPr txBox="1"/>
            <p:nvPr/>
          </p:nvSpPr>
          <p:spPr>
            <a:xfrm>
              <a:off x="3415063" y="2694910"/>
              <a:ext cx="1665046" cy="828652"/>
            </a:xfrm>
            <a:prstGeom prst="rect">
              <a:avLst/>
            </a:prstGeom>
            <a:noFill/>
          </p:spPr>
          <p:txBody>
            <a:bodyPr wrap="square" rtlCol="0">
              <a:spAutoFit/>
            </a:bodyPr>
            <a:lstStyle/>
            <a:p>
              <a:pPr algn="ctr"/>
              <a:r>
                <a:rPr lang="en-GB" sz="900" dirty="0">
                  <a:latin typeface="Arial" panose="020B0604020202020204" pitchFamily="34" charset="0"/>
                  <a:cs typeface="Arial" panose="020B0604020202020204" pitchFamily="34" charset="0"/>
                </a:rPr>
                <a:t>Over 60% of Sikhs in </a:t>
              </a:r>
              <a:r>
                <a:rPr lang="en-GB" sz="900" dirty="0" err="1">
                  <a:latin typeface="Arial" panose="020B0604020202020204" pitchFamily="34" charset="0"/>
                  <a:cs typeface="Arial" panose="020B0604020202020204" pitchFamily="34" charset="0"/>
                </a:rPr>
                <a:t>B’ham</a:t>
              </a:r>
              <a:r>
                <a:rPr lang="en-GB" sz="900" dirty="0">
                  <a:latin typeface="Arial" panose="020B0604020202020204" pitchFamily="34" charset="0"/>
                  <a:cs typeface="Arial" panose="020B0604020202020204" pitchFamily="34" charset="0"/>
                </a:rPr>
                <a:t> identify as British, this was significantly higher than other identifications such as English (16%) and Non-UK (15%).</a:t>
              </a:r>
              <a:endParaRPr lang="en-GB" sz="800" dirty="0">
                <a:latin typeface="Arial" panose="020B0604020202020204" pitchFamily="34" charset="0"/>
                <a:cs typeface="Arial" panose="020B0604020202020204" pitchFamily="34" charset="0"/>
              </a:endParaRPr>
            </a:p>
          </p:txBody>
        </p:sp>
        <p:sp>
          <p:nvSpPr>
            <p:cNvPr id="119" name="TextBox 118" descr="59.7%">
              <a:extLst>
                <a:ext uri="{FF2B5EF4-FFF2-40B4-BE49-F238E27FC236}">
                  <a16:creationId xmlns:a16="http://schemas.microsoft.com/office/drawing/2014/main" id="{746B2DC1-793E-4611-B4B2-B7891D415A85}"/>
                </a:ext>
                <a:ext uri="{C183D7F6-B498-43B3-948B-1728B52AA6E4}">
                  <adec:decorative xmlns:adec="http://schemas.microsoft.com/office/drawing/2017/decorative" val="0"/>
                </a:ext>
              </a:extLst>
            </p:cNvPr>
            <p:cNvSpPr txBox="1"/>
            <p:nvPr/>
          </p:nvSpPr>
          <p:spPr>
            <a:xfrm>
              <a:off x="1618369" y="2356270"/>
              <a:ext cx="1764460" cy="331461"/>
            </a:xfrm>
            <a:prstGeom prst="rect">
              <a:avLst/>
            </a:prstGeom>
            <a:noFill/>
          </p:spPr>
          <p:txBody>
            <a:bodyPr wrap="square" rtlCol="0">
              <a:spAutoFit/>
            </a:bodyPr>
            <a:lstStyle/>
            <a:p>
              <a:pPr algn="ctr"/>
              <a:r>
                <a:rPr lang="en-GB" b="1" dirty="0">
                  <a:solidFill>
                    <a:srgbClr val="C00000"/>
                  </a:solidFill>
                  <a:latin typeface="Arial" panose="020B0604020202020204" pitchFamily="34" charset="0"/>
                  <a:cs typeface="Arial" panose="020B0604020202020204" pitchFamily="34" charset="0"/>
                </a:rPr>
                <a:t>59.7%</a:t>
              </a:r>
              <a:endParaRPr lang="en-GB" sz="1100" b="1" dirty="0">
                <a:solidFill>
                  <a:srgbClr val="C00000"/>
                </a:solidFill>
                <a:latin typeface="Arial" panose="020B0604020202020204" pitchFamily="34" charset="0"/>
                <a:cs typeface="Arial" panose="020B0604020202020204" pitchFamily="34" charset="0"/>
              </a:endParaRPr>
            </a:p>
          </p:txBody>
        </p:sp>
        <p:sp>
          <p:nvSpPr>
            <p:cNvPr id="127" name="TextBox 126" descr="63%">
              <a:extLst>
                <a:ext uri="{FF2B5EF4-FFF2-40B4-BE49-F238E27FC236}">
                  <a16:creationId xmlns:a16="http://schemas.microsoft.com/office/drawing/2014/main" id="{986D7628-DBCE-41D9-A36D-B2BB7AF6B1FD}"/>
                </a:ext>
                <a:ext uri="{C183D7F6-B498-43B3-948B-1728B52AA6E4}">
                  <adec:decorative xmlns:adec="http://schemas.microsoft.com/office/drawing/2017/decorative" val="0"/>
                </a:ext>
              </a:extLst>
            </p:cNvPr>
            <p:cNvSpPr txBox="1"/>
            <p:nvPr/>
          </p:nvSpPr>
          <p:spPr>
            <a:xfrm>
              <a:off x="3561492" y="2380813"/>
              <a:ext cx="1558155" cy="341819"/>
            </a:xfrm>
            <a:prstGeom prst="rect">
              <a:avLst/>
            </a:prstGeom>
            <a:noFill/>
          </p:spPr>
          <p:txBody>
            <a:bodyPr wrap="square" rtlCol="0">
              <a:spAutoFit/>
            </a:bodyPr>
            <a:lstStyle/>
            <a:p>
              <a:pPr algn="ctr"/>
              <a:r>
                <a:rPr lang="en-GB" sz="1875" b="1" dirty="0">
                  <a:solidFill>
                    <a:srgbClr val="C00000"/>
                  </a:solidFill>
                  <a:latin typeface="Arial" panose="020B0604020202020204" pitchFamily="34" charset="0"/>
                  <a:cs typeface="Arial" panose="020B0604020202020204" pitchFamily="34" charset="0"/>
                </a:rPr>
                <a:t>63%</a:t>
              </a:r>
              <a:endParaRPr lang="en-GB" sz="1125" b="1" dirty="0">
                <a:solidFill>
                  <a:srgbClr val="C00000"/>
                </a:solidFill>
                <a:latin typeface="Arial" panose="020B0604020202020204" pitchFamily="34" charset="0"/>
                <a:cs typeface="Arial" panose="020B0604020202020204" pitchFamily="34" charset="0"/>
              </a:endParaRPr>
            </a:p>
          </p:txBody>
        </p:sp>
        <p:sp>
          <p:nvSpPr>
            <p:cNvPr id="151" name="TextBox 150">
              <a:extLst>
                <a:ext uri="{FF2B5EF4-FFF2-40B4-BE49-F238E27FC236}">
                  <a16:creationId xmlns:a16="http://schemas.microsoft.com/office/drawing/2014/main" id="{2FBF0994-AED6-44B1-9BD6-8469757A017C}"/>
                </a:ext>
              </a:extLst>
            </p:cNvPr>
            <p:cNvSpPr txBox="1"/>
            <p:nvPr/>
          </p:nvSpPr>
          <p:spPr>
            <a:xfrm>
              <a:off x="3416092" y="1021153"/>
              <a:ext cx="1687390" cy="341819"/>
            </a:xfrm>
            <a:prstGeom prst="rect">
              <a:avLst/>
            </a:prstGeom>
            <a:noFill/>
          </p:spPr>
          <p:txBody>
            <a:bodyPr wrap="square" rtlCol="0">
              <a:spAutoFit/>
            </a:bodyPr>
            <a:lstStyle/>
            <a:p>
              <a:pPr algn="ctr"/>
              <a:r>
                <a:rPr lang="en-GB" sz="1875" b="1" dirty="0">
                  <a:solidFill>
                    <a:srgbClr val="C00000"/>
                  </a:solidFill>
                  <a:latin typeface="Arial" panose="020B0604020202020204" pitchFamily="34" charset="0"/>
                  <a:cs typeface="Arial" panose="020B0604020202020204" pitchFamily="34" charset="0"/>
                </a:rPr>
                <a:t>133,681</a:t>
              </a:r>
              <a:endParaRPr lang="en-GB" sz="1125" b="1" dirty="0">
                <a:solidFill>
                  <a:srgbClr val="C00000"/>
                </a:solidFill>
                <a:latin typeface="Arial" panose="020B0604020202020204" pitchFamily="34" charset="0"/>
                <a:cs typeface="Arial" panose="020B0604020202020204" pitchFamily="34" charset="0"/>
              </a:endParaRPr>
            </a:p>
          </p:txBody>
        </p:sp>
        <p:sp>
          <p:nvSpPr>
            <p:cNvPr id="152" name="TextBox 151">
              <a:extLst>
                <a:ext uri="{FF2B5EF4-FFF2-40B4-BE49-F238E27FC236}">
                  <a16:creationId xmlns:a16="http://schemas.microsoft.com/office/drawing/2014/main" id="{95E9823A-EF2F-455B-9FB8-80439B300978}"/>
                </a:ext>
              </a:extLst>
            </p:cNvPr>
            <p:cNvSpPr txBox="1"/>
            <p:nvPr/>
          </p:nvSpPr>
          <p:spPr>
            <a:xfrm>
              <a:off x="3415063" y="1329369"/>
              <a:ext cx="1673750" cy="952950"/>
            </a:xfrm>
            <a:prstGeom prst="rect">
              <a:avLst/>
            </a:prstGeom>
            <a:noFill/>
          </p:spPr>
          <p:txBody>
            <a:bodyPr wrap="square" rtlCol="0">
              <a:spAutoFit/>
            </a:bodyPr>
            <a:lstStyle/>
            <a:p>
              <a:pPr algn="ctr"/>
              <a:r>
                <a:rPr lang="en-GB" sz="900" dirty="0">
                  <a:latin typeface="Arial" panose="020B0604020202020204" pitchFamily="34" charset="0"/>
                  <a:cs typeface="Arial" panose="020B0604020202020204" pitchFamily="34" charset="0"/>
                </a:rPr>
                <a:t>People identify themselves as Sikh in the West Midlands, with </a:t>
              </a:r>
              <a:r>
                <a:rPr lang="en-GB" sz="900" b="1" dirty="0">
                  <a:latin typeface="Arial" panose="020B0604020202020204" pitchFamily="34" charset="0"/>
                  <a:cs typeface="Arial" panose="020B0604020202020204" pitchFamily="34" charset="0"/>
                </a:rPr>
                <a:t>32,276</a:t>
              </a:r>
              <a:r>
                <a:rPr lang="en-GB" sz="900" dirty="0">
                  <a:latin typeface="Arial" panose="020B0604020202020204" pitchFamily="34" charset="0"/>
                  <a:cs typeface="Arial" panose="020B0604020202020204" pitchFamily="34" charset="0"/>
                </a:rPr>
                <a:t> in Birmingham. This is the second largest minority religious group in the city (3%)</a:t>
              </a:r>
            </a:p>
          </p:txBody>
        </p:sp>
      </p:grpSp>
      <p:sp>
        <p:nvSpPr>
          <p:cNvPr id="45" name="AutoShape 8">
            <a:extLst>
              <a:ext uri="{FF2B5EF4-FFF2-40B4-BE49-F238E27FC236}">
                <a16:creationId xmlns:a16="http://schemas.microsoft.com/office/drawing/2014/main" id="{4485A6BF-D30F-4202-82A1-1618B7E1B59F}"/>
              </a:ext>
              <a:ext uri="{C183D7F6-B498-43B3-948B-1728B52AA6E4}">
                <adec:decorative xmlns:adec="http://schemas.microsoft.com/office/drawing/2017/decorative" val="1"/>
              </a:ext>
            </a:extLst>
          </p:cNvPr>
          <p:cNvSpPr/>
          <p:nvPr/>
        </p:nvSpPr>
        <p:spPr>
          <a:xfrm>
            <a:off x="4062110" y="1150759"/>
            <a:ext cx="2133411" cy="1294429"/>
          </a:xfrm>
          <a:prstGeom prst="rect">
            <a:avLst/>
          </a:prstGeom>
          <a:solidFill>
            <a:srgbClr val="EBEBEB"/>
          </a:solidFill>
        </p:spPr>
      </p:sp>
      <p:sp>
        <p:nvSpPr>
          <p:cNvPr id="46" name="AutoShape 8">
            <a:extLst>
              <a:ext uri="{FF2B5EF4-FFF2-40B4-BE49-F238E27FC236}">
                <a16:creationId xmlns:a16="http://schemas.microsoft.com/office/drawing/2014/main" id="{921A4C6D-9141-4820-BD18-FA91812B68E4}"/>
              </a:ext>
              <a:ext uri="{C183D7F6-B498-43B3-948B-1728B52AA6E4}">
                <adec:decorative xmlns:adec="http://schemas.microsoft.com/office/drawing/2017/decorative" val="1"/>
              </a:ext>
            </a:extLst>
          </p:cNvPr>
          <p:cNvSpPr/>
          <p:nvPr/>
        </p:nvSpPr>
        <p:spPr>
          <a:xfrm>
            <a:off x="4042066" y="2596996"/>
            <a:ext cx="2153459" cy="1370854"/>
          </a:xfrm>
          <a:prstGeom prst="rect">
            <a:avLst/>
          </a:prstGeom>
          <a:solidFill>
            <a:srgbClr val="EBEBEB"/>
          </a:solidFill>
        </p:spPr>
      </p:sp>
      <p:sp>
        <p:nvSpPr>
          <p:cNvPr id="47" name="AutoShape 8">
            <a:extLst>
              <a:ext uri="{FF2B5EF4-FFF2-40B4-BE49-F238E27FC236}">
                <a16:creationId xmlns:a16="http://schemas.microsoft.com/office/drawing/2014/main" id="{B99A25B3-A9DC-43F8-B0E2-544D3CCD3DDE}"/>
              </a:ext>
              <a:ext uri="{C183D7F6-B498-43B3-948B-1728B52AA6E4}">
                <adec:decorative xmlns:adec="http://schemas.microsoft.com/office/drawing/2017/decorative" val="1"/>
              </a:ext>
            </a:extLst>
          </p:cNvPr>
          <p:cNvSpPr/>
          <p:nvPr/>
        </p:nvSpPr>
        <p:spPr>
          <a:xfrm>
            <a:off x="4042064" y="4044743"/>
            <a:ext cx="2153459" cy="1370854"/>
          </a:xfrm>
          <a:prstGeom prst="rect">
            <a:avLst/>
          </a:prstGeom>
          <a:solidFill>
            <a:srgbClr val="EBEBEB"/>
          </a:solidFill>
        </p:spPr>
      </p:sp>
      <p:pic>
        <p:nvPicPr>
          <p:cNvPr id="48" name="Picture 47" descr="Map of Birmingham by percentage of Sikhs living in Birmingham wards. It shows the highest proportion of Sikhs are located in Handsworth Wood and Soho Areas. ">
            <a:extLst>
              <a:ext uri="{FF2B5EF4-FFF2-40B4-BE49-F238E27FC236}">
                <a16:creationId xmlns:a16="http://schemas.microsoft.com/office/drawing/2014/main" id="{41220F05-F93F-4F5E-9DAA-32A7B6F109B7}"/>
              </a:ext>
            </a:extLst>
          </p:cNvPr>
          <p:cNvPicPr/>
          <p:nvPr/>
        </p:nvPicPr>
        <p:blipFill>
          <a:blip r:embed="rId4">
            <a:extLst>
              <a:ext uri="{28A0092B-C50C-407E-A947-70E740481C1C}">
                <a14:useLocalDpi xmlns:a14="http://schemas.microsoft.com/office/drawing/2010/main" val="0"/>
              </a:ext>
            </a:extLst>
          </a:blip>
          <a:stretch>
            <a:fillRect/>
          </a:stretch>
        </p:blipFill>
        <p:spPr>
          <a:xfrm>
            <a:off x="6857869" y="1294420"/>
            <a:ext cx="4759753" cy="5230879"/>
          </a:xfrm>
          <a:prstGeom prst="rect">
            <a:avLst/>
          </a:prstGeom>
        </p:spPr>
      </p:pic>
      <p:sp>
        <p:nvSpPr>
          <p:cNvPr id="49" name="TextBox 48">
            <a:extLst>
              <a:ext uri="{FF2B5EF4-FFF2-40B4-BE49-F238E27FC236}">
                <a16:creationId xmlns:a16="http://schemas.microsoft.com/office/drawing/2014/main" id="{D055537C-AFF4-4CF0-BEF9-05F1CCDBB65C}"/>
              </a:ext>
            </a:extLst>
          </p:cNvPr>
          <p:cNvSpPr txBox="1"/>
          <p:nvPr/>
        </p:nvSpPr>
        <p:spPr>
          <a:xfrm>
            <a:off x="6459106" y="698231"/>
            <a:ext cx="5775024" cy="646331"/>
          </a:xfrm>
          <a:prstGeom prst="rect">
            <a:avLst/>
          </a:prstGeom>
          <a:noFill/>
        </p:spPr>
        <p:txBody>
          <a:bodyPr wrap="square" rtlCol="0">
            <a:spAutoFit/>
          </a:bodyPr>
          <a:lstStyle/>
          <a:p>
            <a:r>
              <a:rPr lang="en-GB" sz="900" dirty="0">
                <a:latin typeface="Arial" panose="020B0604020202020204" pitchFamily="34" charset="0"/>
                <a:cs typeface="Arial" panose="020B0604020202020204" pitchFamily="34" charset="0"/>
              </a:rPr>
              <a:t>Data from the 2011 Census illustrates the distribution of Sikh population across Birmingham. It evidences that the highest proportion of Sikhs are located in Handsworth Wood (25%) and Soho (11.3%). Harborne, Hall Green, </a:t>
            </a:r>
            <a:r>
              <a:rPr lang="en-GB" sz="900" dirty="0" err="1">
                <a:latin typeface="Arial" panose="020B0604020202020204" pitchFamily="34" charset="0"/>
                <a:cs typeface="Arial" panose="020B0604020202020204" pitchFamily="34" charset="0"/>
              </a:rPr>
              <a:t>Lozells</a:t>
            </a:r>
            <a:r>
              <a:rPr lang="en-GB" sz="900" dirty="0">
                <a:latin typeface="Arial" panose="020B0604020202020204" pitchFamily="34" charset="0"/>
                <a:cs typeface="Arial" panose="020B0604020202020204" pitchFamily="34" charset="0"/>
              </a:rPr>
              <a:t> and East Handsworth have a Sikh population of approximately 6%, with the rest of the Sikh population being evenly distributed across other wards in Birmingham (&lt;5%).</a:t>
            </a:r>
          </a:p>
        </p:txBody>
      </p:sp>
      <p:pic>
        <p:nvPicPr>
          <p:cNvPr id="12" name="Graphic 11" descr="Users">
            <a:extLst>
              <a:ext uri="{FF2B5EF4-FFF2-40B4-BE49-F238E27FC236}">
                <a16:creationId xmlns:a16="http://schemas.microsoft.com/office/drawing/2014/main" id="{93977B1F-8FBA-4EA7-85EF-38A99C294457}"/>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849376" y="1172690"/>
            <a:ext cx="448375" cy="448375"/>
          </a:xfrm>
          <a:prstGeom prst="rect">
            <a:avLst/>
          </a:prstGeom>
        </p:spPr>
      </p:pic>
      <p:pic>
        <p:nvPicPr>
          <p:cNvPr id="17" name="Graphic 16" descr="Earth Globe   Asia">
            <a:extLst>
              <a:ext uri="{FF2B5EF4-FFF2-40B4-BE49-F238E27FC236}">
                <a16:creationId xmlns:a16="http://schemas.microsoft.com/office/drawing/2014/main" id="{D39A7E40-1CC1-40FA-9846-049EE1C8F31E}"/>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3557581" y="6236753"/>
            <a:ext cx="413373" cy="413373"/>
          </a:xfrm>
          <a:prstGeom prst="rect">
            <a:avLst/>
          </a:prstGeom>
        </p:spPr>
      </p:pic>
      <p:sp>
        <p:nvSpPr>
          <p:cNvPr id="53" name="AutoShape 29">
            <a:extLst>
              <a:ext uri="{FF2B5EF4-FFF2-40B4-BE49-F238E27FC236}">
                <a16:creationId xmlns:a16="http://schemas.microsoft.com/office/drawing/2014/main" id="{5D1C2FEC-3D85-4EFC-9C8E-B50525422D24}"/>
              </a:ext>
            </a:extLst>
          </p:cNvPr>
          <p:cNvSpPr/>
          <p:nvPr/>
        </p:nvSpPr>
        <p:spPr>
          <a:xfrm>
            <a:off x="4054719" y="780019"/>
            <a:ext cx="2153459" cy="259200"/>
          </a:xfrm>
          <a:prstGeom prst="rect">
            <a:avLst/>
          </a:prstGeom>
          <a:solidFill>
            <a:srgbClr val="C91B00"/>
          </a:solidFill>
        </p:spPr>
        <p:txBody>
          <a:bodyPr/>
          <a:lstStyle/>
          <a:p>
            <a:pPr algn="ctr"/>
            <a:r>
              <a:rPr lang="en-GB" sz="1000" b="1">
                <a:solidFill>
                  <a:schemeClr val="bg1"/>
                </a:solidFill>
                <a:latin typeface="Arial" panose="020B0604020202020204" pitchFamily="34" charset="0"/>
                <a:cs typeface="Arial" panose="020B0604020202020204" pitchFamily="34" charset="0"/>
              </a:rPr>
              <a:t>Sikh Origin</a:t>
            </a:r>
          </a:p>
        </p:txBody>
      </p:sp>
      <p:pic>
        <p:nvPicPr>
          <p:cNvPr id="19" name="Graphic 18" descr="Woman">
            <a:extLst>
              <a:ext uri="{FF2B5EF4-FFF2-40B4-BE49-F238E27FC236}">
                <a16:creationId xmlns:a16="http://schemas.microsoft.com/office/drawing/2014/main" id="{2D88655C-BC16-41D7-B38F-D595E2161C6B}"/>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29624" y="4486307"/>
            <a:ext cx="357676" cy="357676"/>
          </a:xfrm>
          <a:prstGeom prst="rect">
            <a:avLst/>
          </a:prstGeom>
        </p:spPr>
      </p:pic>
      <p:pic>
        <p:nvPicPr>
          <p:cNvPr id="24" name="Graphic 23" descr="Man">
            <a:extLst>
              <a:ext uri="{FF2B5EF4-FFF2-40B4-BE49-F238E27FC236}">
                <a16:creationId xmlns:a16="http://schemas.microsoft.com/office/drawing/2014/main" id="{B00E5306-7608-453C-96FB-D7EE6A1CC116}"/>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3645893" y="4472694"/>
            <a:ext cx="354532" cy="354532"/>
          </a:xfrm>
          <a:prstGeom prst="rect">
            <a:avLst/>
          </a:prstGeom>
        </p:spPr>
      </p:pic>
      <p:sp>
        <p:nvSpPr>
          <p:cNvPr id="60" name="TextBox 59">
            <a:extLst>
              <a:ext uri="{FF2B5EF4-FFF2-40B4-BE49-F238E27FC236}">
                <a16:creationId xmlns:a16="http://schemas.microsoft.com/office/drawing/2014/main" id="{D545A373-9BBA-4398-AF2D-FD94955AEFB9}"/>
              </a:ext>
            </a:extLst>
          </p:cNvPr>
          <p:cNvSpPr txBox="1"/>
          <p:nvPr/>
        </p:nvSpPr>
        <p:spPr>
          <a:xfrm>
            <a:off x="4194598" y="1135583"/>
            <a:ext cx="1842098" cy="380873"/>
          </a:xfrm>
          <a:prstGeom prst="rect">
            <a:avLst/>
          </a:prstGeom>
          <a:noFill/>
        </p:spPr>
        <p:txBody>
          <a:bodyPr wrap="square" lIns="91440" tIns="45720" rIns="91440" bIns="45720" rtlCol="0" anchor="t">
            <a:spAutoFit/>
          </a:bodyPr>
          <a:lstStyle/>
          <a:p>
            <a:pPr algn="ctr"/>
            <a:r>
              <a:rPr lang="en-GB" sz="1850" b="1">
                <a:solidFill>
                  <a:srgbClr val="C00000"/>
                </a:solidFill>
                <a:latin typeface="Arial"/>
                <a:cs typeface="Arial"/>
              </a:rPr>
              <a:t>15</a:t>
            </a:r>
            <a:r>
              <a:rPr lang="en-GB" sz="1850" b="1" baseline="30000">
                <a:solidFill>
                  <a:srgbClr val="C00000"/>
                </a:solidFill>
                <a:latin typeface="Arial"/>
                <a:cs typeface="Arial"/>
              </a:rPr>
              <a:t>th</a:t>
            </a:r>
            <a:r>
              <a:rPr lang="en-GB" sz="1850" b="1">
                <a:solidFill>
                  <a:srgbClr val="C00000"/>
                </a:solidFill>
                <a:latin typeface="Arial"/>
                <a:cs typeface="Arial"/>
              </a:rPr>
              <a:t> Century</a:t>
            </a:r>
          </a:p>
        </p:txBody>
      </p:sp>
      <p:sp>
        <p:nvSpPr>
          <p:cNvPr id="61" name="TextBox 60">
            <a:extLst>
              <a:ext uri="{FF2B5EF4-FFF2-40B4-BE49-F238E27FC236}">
                <a16:creationId xmlns:a16="http://schemas.microsoft.com/office/drawing/2014/main" id="{BD22DD2B-330E-4BFE-85AC-936379D424CD}"/>
              </a:ext>
            </a:extLst>
          </p:cNvPr>
          <p:cNvSpPr txBox="1"/>
          <p:nvPr/>
        </p:nvSpPr>
        <p:spPr>
          <a:xfrm>
            <a:off x="4010527" y="1449908"/>
            <a:ext cx="2153459" cy="923330"/>
          </a:xfrm>
          <a:prstGeom prst="rect">
            <a:avLst/>
          </a:prstGeom>
          <a:noFill/>
        </p:spPr>
        <p:txBody>
          <a:bodyPr wrap="square" rtlCol="0">
            <a:spAutoFit/>
          </a:bodyPr>
          <a:lstStyle/>
          <a:p>
            <a:pPr algn="r"/>
            <a:r>
              <a:rPr lang="en-GB" sz="900" dirty="0">
                <a:latin typeface="Arial" panose="020B0604020202020204" pitchFamily="34" charset="0"/>
                <a:cs typeface="Arial" panose="020B0604020202020204" pitchFamily="34" charset="0"/>
              </a:rPr>
              <a:t>Founded Century of the Sikh faith, stated to be founded in Punjab province (Now in India and Pakistan after partition). </a:t>
            </a:r>
            <a:r>
              <a:rPr lang="en-GB" sz="900" b="1" dirty="0">
                <a:latin typeface="Arial" panose="020B0604020202020204" pitchFamily="34" charset="0"/>
                <a:cs typeface="Arial" panose="020B0604020202020204" pitchFamily="34" charset="0"/>
              </a:rPr>
              <a:t> Guru Nanak Dev Ji </a:t>
            </a:r>
            <a:r>
              <a:rPr lang="en-GB" sz="900" dirty="0">
                <a:latin typeface="Arial" panose="020B0604020202020204" pitchFamily="34" charset="0"/>
                <a:cs typeface="Arial" panose="020B0604020202020204" pitchFamily="34" charset="0"/>
              </a:rPr>
              <a:t>is the founder of the </a:t>
            </a:r>
            <a:r>
              <a:rPr lang="en-GB" sz="900">
                <a:latin typeface="Arial" panose="020B0604020202020204" pitchFamily="34" charset="0"/>
                <a:cs typeface="Arial" panose="020B0604020202020204" pitchFamily="34" charset="0"/>
              </a:rPr>
              <a:t>Sikh faith </a:t>
            </a:r>
            <a:r>
              <a:rPr lang="en-GB" sz="900" dirty="0">
                <a:latin typeface="Arial" panose="020B0604020202020204" pitchFamily="34" charset="0"/>
                <a:cs typeface="Arial" panose="020B0604020202020204" pitchFamily="34" charset="0"/>
              </a:rPr>
              <a:t>and the first of ten Sikh Gurus. </a:t>
            </a:r>
          </a:p>
        </p:txBody>
      </p:sp>
      <p:pic>
        <p:nvPicPr>
          <p:cNvPr id="26" name="Graphic 25" descr="Books">
            <a:extLst>
              <a:ext uri="{FF2B5EF4-FFF2-40B4-BE49-F238E27FC236}">
                <a16:creationId xmlns:a16="http://schemas.microsoft.com/office/drawing/2014/main" id="{084E9D3C-9802-4427-AF99-870367E20217}"/>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3886219" y="2138513"/>
            <a:ext cx="407748" cy="432000"/>
          </a:xfrm>
          <a:prstGeom prst="rect">
            <a:avLst/>
          </a:prstGeom>
        </p:spPr>
      </p:pic>
      <p:sp>
        <p:nvSpPr>
          <p:cNvPr id="64" name="TextBox 63">
            <a:extLst>
              <a:ext uri="{FF2B5EF4-FFF2-40B4-BE49-F238E27FC236}">
                <a16:creationId xmlns:a16="http://schemas.microsoft.com/office/drawing/2014/main" id="{525D4141-6999-43CD-AFD6-A0211D8917B3}"/>
              </a:ext>
            </a:extLst>
          </p:cNvPr>
          <p:cNvSpPr txBox="1"/>
          <p:nvPr/>
        </p:nvSpPr>
        <p:spPr>
          <a:xfrm>
            <a:off x="4017741" y="2549560"/>
            <a:ext cx="2228442" cy="380873"/>
          </a:xfrm>
          <a:prstGeom prst="rect">
            <a:avLst/>
          </a:prstGeom>
          <a:noFill/>
        </p:spPr>
        <p:txBody>
          <a:bodyPr wrap="square" rtlCol="0">
            <a:spAutoFit/>
          </a:bodyPr>
          <a:lstStyle/>
          <a:p>
            <a:pPr algn="ctr"/>
            <a:r>
              <a:rPr lang="en-GB" sz="1875" b="1">
                <a:solidFill>
                  <a:srgbClr val="C00000"/>
                </a:solidFill>
                <a:latin typeface="Arial" panose="020B0604020202020204" pitchFamily="34" charset="0"/>
                <a:cs typeface="Arial" panose="020B0604020202020204" pitchFamily="34" charset="0"/>
              </a:rPr>
              <a:t>Place of Worship</a:t>
            </a:r>
            <a:endParaRPr lang="en-GB" sz="1125" b="1">
              <a:solidFill>
                <a:srgbClr val="C00000"/>
              </a:solidFill>
              <a:latin typeface="Arial" panose="020B0604020202020204" pitchFamily="34" charset="0"/>
              <a:cs typeface="Arial" panose="020B0604020202020204" pitchFamily="34" charset="0"/>
            </a:endParaRPr>
          </a:p>
        </p:txBody>
      </p:sp>
      <p:sp>
        <p:nvSpPr>
          <p:cNvPr id="65" name="TextBox 64">
            <a:extLst>
              <a:ext uri="{FF2B5EF4-FFF2-40B4-BE49-F238E27FC236}">
                <a16:creationId xmlns:a16="http://schemas.microsoft.com/office/drawing/2014/main" id="{9E7FA235-6F24-45A9-A3B2-FEC6FDAD4B61}"/>
              </a:ext>
            </a:extLst>
          </p:cNvPr>
          <p:cNvSpPr txBox="1"/>
          <p:nvPr/>
        </p:nvSpPr>
        <p:spPr>
          <a:xfrm>
            <a:off x="4042064" y="2914672"/>
            <a:ext cx="2153459" cy="1061829"/>
          </a:xfrm>
          <a:prstGeom prst="rect">
            <a:avLst/>
          </a:prstGeom>
          <a:noFill/>
        </p:spPr>
        <p:txBody>
          <a:bodyPr wrap="square" rtlCol="0">
            <a:spAutoFit/>
          </a:bodyPr>
          <a:lstStyle/>
          <a:p>
            <a:pPr algn="ctr"/>
            <a:r>
              <a:rPr lang="en-GB" sz="900">
                <a:latin typeface="Arial" panose="020B0604020202020204" pitchFamily="34" charset="0"/>
                <a:cs typeface="Arial" panose="020B0604020202020204" pitchFamily="34" charset="0"/>
              </a:rPr>
              <a:t>Sikhs practice their faith in Gurdwaras and at home. The religion includes prayer, meditation, Guru Granth Sahib ceremonies &amp; festivals with a particular focus on Vaisakhi which is an initiation of a full baptised Sikh joining the Khalsa. </a:t>
            </a:r>
          </a:p>
        </p:txBody>
      </p:sp>
      <p:sp>
        <p:nvSpPr>
          <p:cNvPr id="68" name="TextBox 67">
            <a:extLst>
              <a:ext uri="{FF2B5EF4-FFF2-40B4-BE49-F238E27FC236}">
                <a16:creationId xmlns:a16="http://schemas.microsoft.com/office/drawing/2014/main" id="{6127CB0B-C537-415C-848D-D526655B72AB}"/>
              </a:ext>
            </a:extLst>
          </p:cNvPr>
          <p:cNvSpPr txBox="1"/>
          <p:nvPr/>
        </p:nvSpPr>
        <p:spPr>
          <a:xfrm>
            <a:off x="4041947" y="4075379"/>
            <a:ext cx="2153575" cy="380873"/>
          </a:xfrm>
          <a:prstGeom prst="rect">
            <a:avLst/>
          </a:prstGeom>
          <a:noFill/>
        </p:spPr>
        <p:txBody>
          <a:bodyPr wrap="square" rtlCol="0">
            <a:spAutoFit/>
          </a:bodyPr>
          <a:lstStyle/>
          <a:p>
            <a:pPr algn="ctr"/>
            <a:r>
              <a:rPr lang="en-GB" sz="1875" b="1">
                <a:solidFill>
                  <a:srgbClr val="C00000"/>
                </a:solidFill>
                <a:latin typeface="Arial" panose="020B0604020202020204" pitchFamily="34" charset="0"/>
                <a:cs typeface="Arial" panose="020B0604020202020204" pitchFamily="34" charset="0"/>
              </a:rPr>
              <a:t>LANGAR</a:t>
            </a:r>
            <a:endParaRPr lang="en-GB" sz="1125" b="1">
              <a:solidFill>
                <a:srgbClr val="C00000"/>
              </a:solidFill>
              <a:latin typeface="Arial" panose="020B0604020202020204" pitchFamily="34" charset="0"/>
              <a:cs typeface="Arial" panose="020B0604020202020204" pitchFamily="34" charset="0"/>
            </a:endParaRPr>
          </a:p>
        </p:txBody>
      </p:sp>
      <p:sp>
        <p:nvSpPr>
          <p:cNvPr id="69" name="TextBox 68">
            <a:extLst>
              <a:ext uri="{FF2B5EF4-FFF2-40B4-BE49-F238E27FC236}">
                <a16:creationId xmlns:a16="http://schemas.microsoft.com/office/drawing/2014/main" id="{C6CE8A5F-D94C-48C1-8543-67D31F87477C}"/>
              </a:ext>
            </a:extLst>
          </p:cNvPr>
          <p:cNvSpPr txBox="1"/>
          <p:nvPr/>
        </p:nvSpPr>
        <p:spPr>
          <a:xfrm>
            <a:off x="4042064" y="4384404"/>
            <a:ext cx="2153459" cy="1061829"/>
          </a:xfrm>
          <a:prstGeom prst="rect">
            <a:avLst/>
          </a:prstGeom>
          <a:noFill/>
        </p:spPr>
        <p:txBody>
          <a:bodyPr wrap="square" rtlCol="0">
            <a:spAutoFit/>
          </a:bodyPr>
          <a:lstStyle/>
          <a:p>
            <a:pPr algn="ctr"/>
            <a:r>
              <a:rPr lang="en-GB" sz="900">
                <a:latin typeface="Arial" panose="020B0604020202020204" pitchFamily="34" charset="0"/>
                <a:cs typeface="Arial" panose="020B0604020202020204" pitchFamily="34" charset="0"/>
              </a:rPr>
              <a:t>Langar (free kitchen introduced by Guru Nanak) runs in every gurdwara &amp; some serve to the homeless and the vulnerable. Free meals are offered to everyone, regardless of their caste, gender, wealth or faith to show their belief in oneness of humanity. </a:t>
            </a:r>
          </a:p>
        </p:txBody>
      </p:sp>
      <p:sp>
        <p:nvSpPr>
          <p:cNvPr id="70" name="AutoShape 8">
            <a:extLst>
              <a:ext uri="{FF2B5EF4-FFF2-40B4-BE49-F238E27FC236}">
                <a16:creationId xmlns:a16="http://schemas.microsoft.com/office/drawing/2014/main" id="{B31CCCE4-8353-4553-8697-B221135B3CE2}"/>
              </a:ext>
              <a:ext uri="{C183D7F6-B498-43B3-948B-1728B52AA6E4}">
                <adec:decorative xmlns:adec="http://schemas.microsoft.com/office/drawing/2017/decorative" val="1"/>
              </a:ext>
            </a:extLst>
          </p:cNvPr>
          <p:cNvSpPr/>
          <p:nvPr/>
        </p:nvSpPr>
        <p:spPr>
          <a:xfrm>
            <a:off x="4020940" y="5558366"/>
            <a:ext cx="2174583" cy="949396"/>
          </a:xfrm>
          <a:prstGeom prst="rect">
            <a:avLst/>
          </a:prstGeom>
          <a:solidFill>
            <a:srgbClr val="EBEBEB"/>
          </a:solidFill>
        </p:spPr>
      </p:sp>
      <p:sp>
        <p:nvSpPr>
          <p:cNvPr id="71" name="TextBox 70">
            <a:extLst>
              <a:ext uri="{FF2B5EF4-FFF2-40B4-BE49-F238E27FC236}">
                <a16:creationId xmlns:a16="http://schemas.microsoft.com/office/drawing/2014/main" id="{BCDCB849-CCE5-4634-B2E9-DC6803FEAA80}"/>
              </a:ext>
            </a:extLst>
          </p:cNvPr>
          <p:cNvSpPr txBox="1"/>
          <p:nvPr/>
        </p:nvSpPr>
        <p:spPr>
          <a:xfrm>
            <a:off x="4029795" y="5487711"/>
            <a:ext cx="2131562" cy="380873"/>
          </a:xfrm>
          <a:prstGeom prst="rect">
            <a:avLst/>
          </a:prstGeom>
          <a:noFill/>
        </p:spPr>
        <p:txBody>
          <a:bodyPr wrap="square" rtlCol="0">
            <a:spAutoFit/>
          </a:bodyPr>
          <a:lstStyle/>
          <a:p>
            <a:pPr algn="ctr"/>
            <a:r>
              <a:rPr lang="en-GB" sz="1875" b="1">
                <a:solidFill>
                  <a:srgbClr val="C00000"/>
                </a:solidFill>
                <a:latin typeface="Arial" panose="020B0604020202020204" pitchFamily="34" charset="0"/>
                <a:cs typeface="Arial" panose="020B0604020202020204" pitchFamily="34" charset="0"/>
              </a:rPr>
              <a:t>5 K’s</a:t>
            </a:r>
            <a:endParaRPr lang="en-GB" sz="1125" b="1">
              <a:solidFill>
                <a:srgbClr val="C00000"/>
              </a:solidFill>
              <a:latin typeface="Arial" panose="020B0604020202020204" pitchFamily="34" charset="0"/>
              <a:cs typeface="Arial" panose="020B0604020202020204" pitchFamily="34" charset="0"/>
            </a:endParaRPr>
          </a:p>
        </p:txBody>
      </p:sp>
      <p:sp>
        <p:nvSpPr>
          <p:cNvPr id="72" name="TextBox 71">
            <a:extLst>
              <a:ext uri="{FF2B5EF4-FFF2-40B4-BE49-F238E27FC236}">
                <a16:creationId xmlns:a16="http://schemas.microsoft.com/office/drawing/2014/main" id="{4029654C-E063-417C-8D13-6CE55F87A9A6}"/>
              </a:ext>
            </a:extLst>
          </p:cNvPr>
          <p:cNvSpPr txBox="1"/>
          <p:nvPr/>
        </p:nvSpPr>
        <p:spPr>
          <a:xfrm>
            <a:off x="4029794" y="5748949"/>
            <a:ext cx="2165727" cy="784830"/>
          </a:xfrm>
          <a:prstGeom prst="rect">
            <a:avLst/>
          </a:prstGeom>
          <a:noFill/>
        </p:spPr>
        <p:txBody>
          <a:bodyPr wrap="square" rtlCol="0">
            <a:spAutoFit/>
          </a:bodyPr>
          <a:lstStyle/>
          <a:p>
            <a:pPr algn="ctr"/>
            <a:r>
              <a:rPr lang="en-GB" sz="900">
                <a:latin typeface="Arial" panose="020B0604020202020204" pitchFamily="34" charset="0"/>
                <a:cs typeface="Arial" panose="020B0604020202020204" pitchFamily="34" charset="0"/>
              </a:rPr>
              <a:t>Sikhs can be baptised at any age and be part of the Khalsa. They are given a new identity and will on their person the five K’s: Kesh, Kanga, Kacchera, Kara and Kirpan.</a:t>
            </a:r>
          </a:p>
        </p:txBody>
      </p:sp>
      <p:pic>
        <p:nvPicPr>
          <p:cNvPr id="31" name="Graphic 30" descr="Fruit bowl">
            <a:extLst>
              <a:ext uri="{FF2B5EF4-FFF2-40B4-BE49-F238E27FC236}">
                <a16:creationId xmlns:a16="http://schemas.microsoft.com/office/drawing/2014/main" id="{EC7578F5-3A79-452F-B3C6-572CF55AF17B}"/>
              </a:ext>
            </a:extLst>
          </p:cNvPr>
          <p:cNvPicPr>
            <a:picLocks noChangeAspect="1"/>
          </p:cNvPicPr>
          <p:nvPr/>
        </p:nvPicPr>
        <p:blipFill>
          <a:blip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4084766" y="4045423"/>
            <a:ext cx="354532" cy="354532"/>
          </a:xfrm>
          <a:prstGeom prst="rect">
            <a:avLst/>
          </a:prstGeom>
        </p:spPr>
      </p:pic>
      <p:sp>
        <p:nvSpPr>
          <p:cNvPr id="57" name="TextBox 56">
            <a:extLst>
              <a:ext uri="{FF2B5EF4-FFF2-40B4-BE49-F238E27FC236}">
                <a16:creationId xmlns:a16="http://schemas.microsoft.com/office/drawing/2014/main" id="{A20E5B4B-0270-402D-9386-88CEE63A4E05}"/>
              </a:ext>
            </a:extLst>
          </p:cNvPr>
          <p:cNvSpPr txBox="1"/>
          <p:nvPr/>
        </p:nvSpPr>
        <p:spPr>
          <a:xfrm>
            <a:off x="318676" y="4089637"/>
            <a:ext cx="3445591" cy="380873"/>
          </a:xfrm>
          <a:prstGeom prst="rect">
            <a:avLst/>
          </a:prstGeom>
          <a:noFill/>
        </p:spPr>
        <p:txBody>
          <a:bodyPr wrap="square" rtlCol="0">
            <a:spAutoFit/>
          </a:bodyPr>
          <a:lstStyle/>
          <a:p>
            <a:pPr algn="ctr"/>
            <a:r>
              <a:rPr lang="en-GB" sz="1875" b="1" dirty="0">
                <a:solidFill>
                  <a:srgbClr val="C00000"/>
                </a:solidFill>
                <a:latin typeface="Arial" panose="020B0604020202020204" pitchFamily="34" charset="0"/>
                <a:cs typeface="Arial" panose="020B0604020202020204" pitchFamily="34" charset="0"/>
              </a:rPr>
              <a:t>0-4yrs</a:t>
            </a:r>
            <a:endParaRPr lang="en-GB" sz="1125" b="1" dirty="0">
              <a:solidFill>
                <a:srgbClr val="C00000"/>
              </a:solidFill>
              <a:latin typeface="Arial" panose="020B0604020202020204" pitchFamily="34" charset="0"/>
              <a:cs typeface="Arial" panose="020B0604020202020204" pitchFamily="34" charset="0"/>
            </a:endParaRPr>
          </a:p>
        </p:txBody>
      </p:sp>
      <p:sp>
        <p:nvSpPr>
          <p:cNvPr id="58" name="TextBox 57">
            <a:extLst>
              <a:ext uri="{FF2B5EF4-FFF2-40B4-BE49-F238E27FC236}">
                <a16:creationId xmlns:a16="http://schemas.microsoft.com/office/drawing/2014/main" id="{146F6B10-48F4-42A2-BDF9-A0C4699EC964}"/>
              </a:ext>
            </a:extLst>
          </p:cNvPr>
          <p:cNvSpPr txBox="1"/>
          <p:nvPr/>
        </p:nvSpPr>
        <p:spPr>
          <a:xfrm>
            <a:off x="2411277" y="4083839"/>
            <a:ext cx="1408678" cy="661720"/>
          </a:xfrm>
          <a:prstGeom prst="rect">
            <a:avLst/>
          </a:prstGeom>
          <a:noFill/>
        </p:spPr>
        <p:txBody>
          <a:bodyPr wrap="square" rtlCol="0">
            <a:spAutoFit/>
          </a:bodyPr>
          <a:lstStyle/>
          <a:p>
            <a:pPr algn="ctr"/>
            <a:r>
              <a:rPr lang="en-GB" sz="900" b="1">
                <a:latin typeface="Arial" panose="020B0604020202020204" pitchFamily="34" charset="0"/>
                <a:cs typeface="Arial" panose="020B0604020202020204" pitchFamily="34" charset="0"/>
              </a:rPr>
              <a:t>6.5% </a:t>
            </a:r>
            <a:r>
              <a:rPr lang="en-GB" sz="900">
                <a:latin typeface="Arial" panose="020B0604020202020204" pitchFamily="34" charset="0"/>
                <a:cs typeface="Arial" panose="020B0604020202020204" pitchFamily="34" charset="0"/>
              </a:rPr>
              <a:t>of Sikh population in </a:t>
            </a:r>
            <a:r>
              <a:rPr lang="en-GB" sz="900" err="1">
                <a:latin typeface="Arial" panose="020B0604020202020204" pitchFamily="34" charset="0"/>
                <a:cs typeface="Arial" panose="020B0604020202020204" pitchFamily="34" charset="0"/>
              </a:rPr>
              <a:t>B’ham</a:t>
            </a:r>
            <a:r>
              <a:rPr lang="en-GB" sz="900">
                <a:latin typeface="Arial" panose="020B0604020202020204" pitchFamily="34" charset="0"/>
                <a:cs typeface="Arial" panose="020B0604020202020204" pitchFamily="34" charset="0"/>
              </a:rPr>
              <a:t> compared to </a:t>
            </a:r>
            <a:r>
              <a:rPr lang="en-GB" sz="900" b="1">
                <a:latin typeface="Arial" panose="020B0604020202020204" pitchFamily="34" charset="0"/>
                <a:cs typeface="Arial" panose="020B0604020202020204" pitchFamily="34" charset="0"/>
              </a:rPr>
              <a:t>8% </a:t>
            </a:r>
            <a:r>
              <a:rPr lang="en-GB" sz="900">
                <a:latin typeface="Arial" panose="020B0604020202020204" pitchFamily="34" charset="0"/>
                <a:cs typeface="Arial" panose="020B0604020202020204" pitchFamily="34" charset="0"/>
              </a:rPr>
              <a:t>of total male pop of the city</a:t>
            </a:r>
          </a:p>
        </p:txBody>
      </p:sp>
      <p:sp>
        <p:nvSpPr>
          <p:cNvPr id="62" name="TextBox 61">
            <a:extLst>
              <a:ext uri="{FF2B5EF4-FFF2-40B4-BE49-F238E27FC236}">
                <a16:creationId xmlns:a16="http://schemas.microsoft.com/office/drawing/2014/main" id="{FC9AB0E6-D86C-4CF7-BFB5-310CCC6C7243}"/>
              </a:ext>
            </a:extLst>
          </p:cNvPr>
          <p:cNvSpPr txBox="1"/>
          <p:nvPr/>
        </p:nvSpPr>
        <p:spPr>
          <a:xfrm>
            <a:off x="318677" y="4081838"/>
            <a:ext cx="1408678" cy="661720"/>
          </a:xfrm>
          <a:prstGeom prst="rect">
            <a:avLst/>
          </a:prstGeom>
          <a:noFill/>
        </p:spPr>
        <p:txBody>
          <a:bodyPr wrap="square" rtlCol="0">
            <a:spAutoFit/>
          </a:bodyPr>
          <a:lstStyle/>
          <a:p>
            <a:pPr algn="ctr"/>
            <a:r>
              <a:rPr lang="en-GB" sz="900" b="1" dirty="0">
                <a:latin typeface="Arial" panose="020B0604020202020204" pitchFamily="34" charset="0"/>
                <a:cs typeface="Arial" panose="020B0604020202020204" pitchFamily="34" charset="0"/>
              </a:rPr>
              <a:t>6.0% </a:t>
            </a:r>
            <a:r>
              <a:rPr lang="en-GB" sz="900" dirty="0">
                <a:latin typeface="Arial" panose="020B0604020202020204" pitchFamily="34" charset="0"/>
                <a:cs typeface="Arial" panose="020B0604020202020204" pitchFamily="34" charset="0"/>
              </a:rPr>
              <a:t>of Sikh population in </a:t>
            </a:r>
            <a:r>
              <a:rPr lang="en-GB" sz="900" dirty="0" err="1">
                <a:latin typeface="Arial" panose="020B0604020202020204" pitchFamily="34" charset="0"/>
                <a:cs typeface="Arial" panose="020B0604020202020204" pitchFamily="34" charset="0"/>
              </a:rPr>
              <a:t>B’ham</a:t>
            </a:r>
            <a:r>
              <a:rPr lang="en-GB" sz="900" dirty="0">
                <a:latin typeface="Arial" panose="020B0604020202020204" pitchFamily="34" charset="0"/>
                <a:cs typeface="Arial" panose="020B0604020202020204" pitchFamily="34" charset="0"/>
              </a:rPr>
              <a:t> compared to </a:t>
            </a:r>
            <a:r>
              <a:rPr lang="en-GB" sz="900" b="1" dirty="0">
                <a:latin typeface="Arial" panose="020B0604020202020204" pitchFamily="34" charset="0"/>
                <a:cs typeface="Arial" panose="020B0604020202020204" pitchFamily="34" charset="0"/>
              </a:rPr>
              <a:t>7% </a:t>
            </a:r>
            <a:r>
              <a:rPr lang="en-GB" sz="900" dirty="0">
                <a:latin typeface="Arial" panose="020B0604020202020204" pitchFamily="34" charset="0"/>
                <a:cs typeface="Arial" panose="020B0604020202020204" pitchFamily="34" charset="0"/>
              </a:rPr>
              <a:t>of total female pop of the city</a:t>
            </a:r>
          </a:p>
        </p:txBody>
      </p:sp>
      <p:sp>
        <p:nvSpPr>
          <p:cNvPr id="63" name="TextBox 62">
            <a:extLst>
              <a:ext uri="{FF2B5EF4-FFF2-40B4-BE49-F238E27FC236}">
                <a16:creationId xmlns:a16="http://schemas.microsoft.com/office/drawing/2014/main" id="{E8613231-6B17-4600-AD2A-E10E2D414F58}"/>
              </a:ext>
            </a:extLst>
          </p:cNvPr>
          <p:cNvSpPr txBox="1"/>
          <p:nvPr/>
        </p:nvSpPr>
        <p:spPr>
          <a:xfrm>
            <a:off x="302529" y="4799815"/>
            <a:ext cx="3461739" cy="380873"/>
          </a:xfrm>
          <a:prstGeom prst="rect">
            <a:avLst/>
          </a:prstGeom>
          <a:noFill/>
        </p:spPr>
        <p:txBody>
          <a:bodyPr wrap="square" rtlCol="0">
            <a:spAutoFit/>
          </a:bodyPr>
          <a:lstStyle/>
          <a:p>
            <a:pPr algn="ctr"/>
            <a:r>
              <a:rPr lang="en-GB" sz="1875" b="1">
                <a:solidFill>
                  <a:srgbClr val="C00000"/>
                </a:solidFill>
                <a:latin typeface="Arial" panose="020B0604020202020204" pitchFamily="34" charset="0"/>
                <a:cs typeface="Arial" panose="020B0604020202020204" pitchFamily="34" charset="0"/>
              </a:rPr>
              <a:t>&gt;65yrs</a:t>
            </a:r>
            <a:endParaRPr lang="en-GB" sz="1125" b="1">
              <a:solidFill>
                <a:srgbClr val="C00000"/>
              </a:solidFill>
              <a:latin typeface="Arial" panose="020B0604020202020204" pitchFamily="34" charset="0"/>
              <a:cs typeface="Arial" panose="020B0604020202020204" pitchFamily="34" charset="0"/>
            </a:endParaRPr>
          </a:p>
        </p:txBody>
      </p:sp>
      <p:sp>
        <p:nvSpPr>
          <p:cNvPr id="66" name="TextBox 65">
            <a:extLst>
              <a:ext uri="{FF2B5EF4-FFF2-40B4-BE49-F238E27FC236}">
                <a16:creationId xmlns:a16="http://schemas.microsoft.com/office/drawing/2014/main" id="{AA786447-A4A8-4A71-A6C3-5E235BD92493}"/>
              </a:ext>
            </a:extLst>
          </p:cNvPr>
          <p:cNvSpPr txBox="1"/>
          <p:nvPr/>
        </p:nvSpPr>
        <p:spPr>
          <a:xfrm>
            <a:off x="2420789" y="4740982"/>
            <a:ext cx="1408678" cy="661720"/>
          </a:xfrm>
          <a:prstGeom prst="rect">
            <a:avLst/>
          </a:prstGeom>
          <a:noFill/>
        </p:spPr>
        <p:txBody>
          <a:bodyPr wrap="square" rtlCol="0">
            <a:spAutoFit/>
          </a:bodyPr>
          <a:lstStyle/>
          <a:p>
            <a:pPr algn="ctr"/>
            <a:r>
              <a:rPr lang="en-GB" sz="900" b="1">
                <a:latin typeface="Arial" panose="020B0604020202020204" pitchFamily="34" charset="0"/>
                <a:cs typeface="Arial" panose="020B0604020202020204" pitchFamily="34" charset="0"/>
              </a:rPr>
              <a:t>8% </a:t>
            </a:r>
            <a:r>
              <a:rPr lang="en-GB" sz="900">
                <a:latin typeface="Arial" panose="020B0604020202020204" pitchFamily="34" charset="0"/>
                <a:cs typeface="Arial" panose="020B0604020202020204" pitchFamily="34" charset="0"/>
              </a:rPr>
              <a:t>of Sikh population in </a:t>
            </a:r>
            <a:r>
              <a:rPr lang="en-GB" sz="900" err="1">
                <a:latin typeface="Arial" panose="020B0604020202020204" pitchFamily="34" charset="0"/>
                <a:cs typeface="Arial" panose="020B0604020202020204" pitchFamily="34" charset="0"/>
              </a:rPr>
              <a:t>B’ham</a:t>
            </a:r>
            <a:r>
              <a:rPr lang="en-GB" sz="900">
                <a:latin typeface="Arial" panose="020B0604020202020204" pitchFamily="34" charset="0"/>
                <a:cs typeface="Arial" panose="020B0604020202020204" pitchFamily="34" charset="0"/>
              </a:rPr>
              <a:t> compared to </a:t>
            </a:r>
            <a:r>
              <a:rPr lang="en-GB" sz="900" b="1">
                <a:latin typeface="Arial" panose="020B0604020202020204" pitchFamily="34" charset="0"/>
                <a:cs typeface="Arial" panose="020B0604020202020204" pitchFamily="34" charset="0"/>
              </a:rPr>
              <a:t>11.5% </a:t>
            </a:r>
            <a:r>
              <a:rPr lang="en-GB" sz="900">
                <a:latin typeface="Arial" panose="020B0604020202020204" pitchFamily="34" charset="0"/>
                <a:cs typeface="Arial" panose="020B0604020202020204" pitchFamily="34" charset="0"/>
              </a:rPr>
              <a:t>of total male pop of the city</a:t>
            </a:r>
          </a:p>
        </p:txBody>
      </p:sp>
      <p:sp>
        <p:nvSpPr>
          <p:cNvPr id="73" name="TextBox 72">
            <a:extLst>
              <a:ext uri="{FF2B5EF4-FFF2-40B4-BE49-F238E27FC236}">
                <a16:creationId xmlns:a16="http://schemas.microsoft.com/office/drawing/2014/main" id="{015AADF5-1CCA-4F73-9583-76B4BD4C08DB}"/>
              </a:ext>
            </a:extLst>
          </p:cNvPr>
          <p:cNvSpPr txBox="1"/>
          <p:nvPr/>
        </p:nvSpPr>
        <p:spPr>
          <a:xfrm>
            <a:off x="284768" y="4730170"/>
            <a:ext cx="1408678" cy="661720"/>
          </a:xfrm>
          <a:prstGeom prst="rect">
            <a:avLst/>
          </a:prstGeom>
          <a:noFill/>
        </p:spPr>
        <p:txBody>
          <a:bodyPr wrap="square" rtlCol="0">
            <a:spAutoFit/>
          </a:bodyPr>
          <a:lstStyle/>
          <a:p>
            <a:pPr algn="ctr"/>
            <a:r>
              <a:rPr lang="en-GB" sz="900" b="1">
                <a:latin typeface="Arial" panose="020B0604020202020204" pitchFamily="34" charset="0"/>
                <a:cs typeface="Arial" panose="020B0604020202020204" pitchFamily="34" charset="0"/>
              </a:rPr>
              <a:t>10% </a:t>
            </a:r>
            <a:r>
              <a:rPr lang="en-GB" sz="900">
                <a:latin typeface="Arial" panose="020B0604020202020204" pitchFamily="34" charset="0"/>
                <a:cs typeface="Arial" panose="020B0604020202020204" pitchFamily="34" charset="0"/>
              </a:rPr>
              <a:t>of Sikh population in </a:t>
            </a:r>
            <a:r>
              <a:rPr lang="en-GB" sz="900" err="1">
                <a:latin typeface="Arial" panose="020B0604020202020204" pitchFamily="34" charset="0"/>
                <a:cs typeface="Arial" panose="020B0604020202020204" pitchFamily="34" charset="0"/>
              </a:rPr>
              <a:t>B’ham</a:t>
            </a:r>
            <a:r>
              <a:rPr lang="en-GB" sz="900">
                <a:latin typeface="Arial" panose="020B0604020202020204" pitchFamily="34" charset="0"/>
                <a:cs typeface="Arial" panose="020B0604020202020204" pitchFamily="34" charset="0"/>
              </a:rPr>
              <a:t> compared to </a:t>
            </a:r>
            <a:r>
              <a:rPr lang="en-GB" sz="900" b="1">
                <a:latin typeface="Arial" panose="020B0604020202020204" pitchFamily="34" charset="0"/>
                <a:cs typeface="Arial" panose="020B0604020202020204" pitchFamily="34" charset="0"/>
              </a:rPr>
              <a:t>14% </a:t>
            </a:r>
            <a:r>
              <a:rPr lang="en-GB" sz="900">
                <a:latin typeface="Arial" panose="020B0604020202020204" pitchFamily="34" charset="0"/>
                <a:cs typeface="Arial" panose="020B0604020202020204" pitchFamily="34" charset="0"/>
              </a:rPr>
              <a:t>of total female pop of the city</a:t>
            </a:r>
          </a:p>
        </p:txBody>
      </p:sp>
      <p:sp>
        <p:nvSpPr>
          <p:cNvPr id="3" name="TextBox 2">
            <a:extLst>
              <a:ext uri="{FF2B5EF4-FFF2-40B4-BE49-F238E27FC236}">
                <a16:creationId xmlns:a16="http://schemas.microsoft.com/office/drawing/2014/main" id="{0B482773-B90C-4E58-A52A-7702693E702C}"/>
              </a:ext>
            </a:extLst>
          </p:cNvPr>
          <p:cNvSpPr txBox="1"/>
          <p:nvPr/>
        </p:nvSpPr>
        <p:spPr>
          <a:xfrm>
            <a:off x="6756251" y="6295729"/>
            <a:ext cx="5071551" cy="507831"/>
          </a:xfrm>
          <a:prstGeom prst="rect">
            <a:avLst/>
          </a:prstGeom>
          <a:noFill/>
        </p:spPr>
        <p:txBody>
          <a:bodyPr wrap="square" rtlCol="0">
            <a:spAutoFit/>
          </a:bodyPr>
          <a:lstStyle/>
          <a:p>
            <a:r>
              <a:rPr lang="en-GB" sz="900">
                <a:latin typeface="Arial" panose="020B0604020202020204" pitchFamily="34" charset="0"/>
                <a:cs typeface="Arial" panose="020B0604020202020204" pitchFamily="34" charset="0"/>
              </a:rPr>
              <a:t>The above map uses the ward boundaries pre May 2018 due to the data being derived from the 2011 Census data. New Census data mapped onto the new wards is expected to be available in 2022. </a:t>
            </a:r>
            <a:endParaRPr lang="en-GB" sz="900"/>
          </a:p>
        </p:txBody>
      </p:sp>
      <p:sp>
        <p:nvSpPr>
          <p:cNvPr id="4" name="TextBox 3">
            <a:extLst>
              <a:ext uri="{FF2B5EF4-FFF2-40B4-BE49-F238E27FC236}">
                <a16:creationId xmlns:a16="http://schemas.microsoft.com/office/drawing/2014/main" id="{D3EF0501-F729-49C6-9D38-BC263EAD4C44}"/>
              </a:ext>
            </a:extLst>
          </p:cNvPr>
          <p:cNvSpPr txBox="1"/>
          <p:nvPr/>
        </p:nvSpPr>
        <p:spPr>
          <a:xfrm>
            <a:off x="428297" y="1141353"/>
            <a:ext cx="1458349" cy="369332"/>
          </a:xfrm>
          <a:prstGeom prst="rect">
            <a:avLst/>
          </a:prstGeom>
          <a:noFill/>
        </p:spPr>
        <p:txBody>
          <a:bodyPr wrap="square" rtlCol="0">
            <a:spAutoFit/>
          </a:bodyPr>
          <a:lstStyle/>
          <a:p>
            <a:pPr algn="ctr"/>
            <a:r>
              <a:rPr lang="en-GB" b="1">
                <a:solidFill>
                  <a:srgbClr val="C00000"/>
                </a:solidFill>
                <a:latin typeface="Arial" panose="020B0604020202020204" pitchFamily="34" charset="0"/>
                <a:cs typeface="Arial" panose="020B0604020202020204" pitchFamily="34" charset="0"/>
              </a:rPr>
              <a:t>420,196</a:t>
            </a:r>
          </a:p>
        </p:txBody>
      </p:sp>
      <p:sp>
        <p:nvSpPr>
          <p:cNvPr id="55" name="Rectangle 54">
            <a:extLst>
              <a:ext uri="{FF2B5EF4-FFF2-40B4-BE49-F238E27FC236}">
                <a16:creationId xmlns:a16="http://schemas.microsoft.com/office/drawing/2014/main" id="{0AB72B1F-CB7E-4EB8-A041-DB4091A01C6F}"/>
              </a:ext>
            </a:extLst>
          </p:cNvPr>
          <p:cNvSpPr/>
          <p:nvPr/>
        </p:nvSpPr>
        <p:spPr>
          <a:xfrm>
            <a:off x="322819" y="1505015"/>
            <a:ext cx="1718652" cy="923330"/>
          </a:xfrm>
          <a:prstGeom prst="rect">
            <a:avLst/>
          </a:prstGeom>
        </p:spPr>
        <p:txBody>
          <a:bodyPr wrap="square">
            <a:spAutoFit/>
          </a:bodyPr>
          <a:lstStyle/>
          <a:p>
            <a:pPr algn="ctr"/>
            <a:r>
              <a:rPr lang="en-GB" sz="900" dirty="0">
                <a:latin typeface="Arial" panose="020B0604020202020204" pitchFamily="34" charset="0"/>
                <a:cs typeface="Arial" panose="020B0604020202020204" pitchFamily="34" charset="0"/>
              </a:rPr>
              <a:t>People in England who identify themselves as Sikh. This is the 3rd largest minority religious group in the UK. London hosts the largest community in the UK. </a:t>
            </a:r>
          </a:p>
        </p:txBody>
      </p:sp>
      <p:sp>
        <p:nvSpPr>
          <p:cNvPr id="6" name="Title 5">
            <a:extLst>
              <a:ext uri="{FF2B5EF4-FFF2-40B4-BE49-F238E27FC236}">
                <a16:creationId xmlns:a16="http://schemas.microsoft.com/office/drawing/2014/main" id="{EAB40B07-FA94-4A45-AD65-8D11C297E66B}"/>
              </a:ext>
            </a:extLst>
          </p:cNvPr>
          <p:cNvSpPr>
            <a:spLocks noGrp="1"/>
          </p:cNvSpPr>
          <p:nvPr>
            <p:ph type="title" idx="4294967295"/>
          </p:nvPr>
        </p:nvSpPr>
        <p:spPr>
          <a:xfrm>
            <a:off x="2860346" y="103050"/>
            <a:ext cx="7995047" cy="432491"/>
          </a:xfrm>
        </p:spPr>
        <p:txBody>
          <a:bodyPr vert="horz" wrap="square" lIns="0" tIns="0" rIns="0" bIns="0" anchor="t" anchorCtr="0">
            <a:noAutofit/>
          </a:bodyPr>
          <a:lstStyle/>
          <a:p>
            <a:pPr algn="ctr"/>
            <a:r>
              <a:rPr lang="en-GB" sz="2625" b="1">
                <a:solidFill>
                  <a:srgbClr val="222222"/>
                </a:solidFill>
                <a:latin typeface="Arial" panose="020B0604020202020204" pitchFamily="34" charset="0"/>
              </a:rPr>
              <a:t>Sikh Community Profile</a:t>
            </a:r>
          </a:p>
        </p:txBody>
      </p:sp>
    </p:spTree>
    <p:extLst>
      <p:ext uri="{BB962C8B-B14F-4D97-AF65-F5344CB8AC3E}">
        <p14:creationId xmlns:p14="http://schemas.microsoft.com/office/powerpoint/2010/main" val="7813552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 name="AutoShape 26">
            <a:extLst>
              <a:ext uri="{FF2B5EF4-FFF2-40B4-BE49-F238E27FC236}">
                <a16:creationId xmlns:a16="http://schemas.microsoft.com/office/drawing/2014/main" id="{A8A80A5F-ADEB-41E0-B6F8-08B050B4F13B}"/>
              </a:ext>
              <a:ext uri="{C183D7F6-B498-43B3-948B-1728B52AA6E4}">
                <adec:decorative xmlns:adec="http://schemas.microsoft.com/office/drawing/2017/decorative" val="1"/>
              </a:ext>
            </a:extLst>
          </p:cNvPr>
          <p:cNvSpPr/>
          <p:nvPr/>
        </p:nvSpPr>
        <p:spPr>
          <a:xfrm>
            <a:off x="9218960" y="5901158"/>
            <a:ext cx="2747087" cy="841500"/>
          </a:xfrm>
          <a:prstGeom prst="rect">
            <a:avLst/>
          </a:prstGeom>
          <a:solidFill>
            <a:srgbClr val="EBEBEB"/>
          </a:solidFill>
        </p:spPr>
      </p:sp>
      <p:sp>
        <p:nvSpPr>
          <p:cNvPr id="202" name="AutoShape 26">
            <a:extLst>
              <a:ext uri="{FF2B5EF4-FFF2-40B4-BE49-F238E27FC236}">
                <a16:creationId xmlns:a16="http://schemas.microsoft.com/office/drawing/2014/main" id="{82B55F31-4179-45D3-9F1F-695CEE3268FE}"/>
              </a:ext>
              <a:ext uri="{C183D7F6-B498-43B3-948B-1728B52AA6E4}">
                <adec:decorative xmlns:adec="http://schemas.microsoft.com/office/drawing/2017/decorative" val="1"/>
              </a:ext>
            </a:extLst>
          </p:cNvPr>
          <p:cNvSpPr/>
          <p:nvPr/>
        </p:nvSpPr>
        <p:spPr>
          <a:xfrm>
            <a:off x="9230821" y="3439608"/>
            <a:ext cx="2747087" cy="2351250"/>
          </a:xfrm>
          <a:prstGeom prst="rect">
            <a:avLst/>
          </a:prstGeom>
          <a:solidFill>
            <a:srgbClr val="EBEBEB"/>
          </a:solidFill>
        </p:spPr>
      </p:sp>
      <p:sp>
        <p:nvSpPr>
          <p:cNvPr id="201" name="AutoShape 26">
            <a:extLst>
              <a:ext uri="{FF2B5EF4-FFF2-40B4-BE49-F238E27FC236}">
                <a16:creationId xmlns:a16="http://schemas.microsoft.com/office/drawing/2014/main" id="{66342A1D-4121-46DC-B66E-4D8E4FDE4B3B}"/>
              </a:ext>
              <a:ext uri="{C183D7F6-B498-43B3-948B-1728B52AA6E4}">
                <adec:decorative xmlns:adec="http://schemas.microsoft.com/office/drawing/2017/decorative" val="1"/>
              </a:ext>
            </a:extLst>
          </p:cNvPr>
          <p:cNvSpPr/>
          <p:nvPr/>
        </p:nvSpPr>
        <p:spPr>
          <a:xfrm>
            <a:off x="9244880" y="2458964"/>
            <a:ext cx="2747087" cy="880608"/>
          </a:xfrm>
          <a:prstGeom prst="rect">
            <a:avLst/>
          </a:prstGeom>
          <a:solidFill>
            <a:srgbClr val="EBEBEB"/>
          </a:solidFill>
        </p:spPr>
      </p:sp>
      <p:sp>
        <p:nvSpPr>
          <p:cNvPr id="163" name="AutoShape 26">
            <a:extLst>
              <a:ext uri="{FF2B5EF4-FFF2-40B4-BE49-F238E27FC236}">
                <a16:creationId xmlns:a16="http://schemas.microsoft.com/office/drawing/2014/main" id="{BD35AC3A-5224-4CE6-8E7F-9A4F2D358E1A}"/>
              </a:ext>
              <a:ext uri="{C183D7F6-B498-43B3-948B-1728B52AA6E4}">
                <adec:decorative xmlns:adec="http://schemas.microsoft.com/office/drawing/2017/decorative" val="1"/>
              </a:ext>
            </a:extLst>
          </p:cNvPr>
          <p:cNvSpPr/>
          <p:nvPr/>
        </p:nvSpPr>
        <p:spPr>
          <a:xfrm>
            <a:off x="3241107" y="4955172"/>
            <a:ext cx="2888331" cy="1778918"/>
          </a:xfrm>
          <a:prstGeom prst="rect">
            <a:avLst/>
          </a:prstGeom>
          <a:solidFill>
            <a:srgbClr val="EBEBEB"/>
          </a:solidFill>
        </p:spPr>
      </p:sp>
      <p:sp>
        <p:nvSpPr>
          <p:cNvPr id="157" name="AutoShape 26">
            <a:extLst>
              <a:ext uri="{FF2B5EF4-FFF2-40B4-BE49-F238E27FC236}">
                <a16:creationId xmlns:a16="http://schemas.microsoft.com/office/drawing/2014/main" id="{B7DA2C01-6578-45C6-A34C-58C93E2E8B30}"/>
              </a:ext>
              <a:ext uri="{C183D7F6-B498-43B3-948B-1728B52AA6E4}">
                <adec:decorative xmlns:adec="http://schemas.microsoft.com/office/drawing/2017/decorative" val="1"/>
              </a:ext>
            </a:extLst>
          </p:cNvPr>
          <p:cNvSpPr/>
          <p:nvPr/>
        </p:nvSpPr>
        <p:spPr>
          <a:xfrm>
            <a:off x="3230137" y="3499288"/>
            <a:ext cx="2888331" cy="1348976"/>
          </a:xfrm>
          <a:prstGeom prst="rect">
            <a:avLst/>
          </a:prstGeom>
          <a:solidFill>
            <a:srgbClr val="EBEBEB"/>
          </a:solidFill>
        </p:spPr>
      </p:sp>
      <p:sp>
        <p:nvSpPr>
          <p:cNvPr id="152" name="AutoShape 26">
            <a:extLst>
              <a:ext uri="{FF2B5EF4-FFF2-40B4-BE49-F238E27FC236}">
                <a16:creationId xmlns:a16="http://schemas.microsoft.com/office/drawing/2014/main" id="{CCFB24E9-E4A5-4191-B2AD-F2068561EA2A}"/>
              </a:ext>
              <a:ext uri="{C183D7F6-B498-43B3-948B-1728B52AA6E4}">
                <adec:decorative xmlns:adec="http://schemas.microsoft.com/office/drawing/2017/decorative" val="1"/>
              </a:ext>
            </a:extLst>
          </p:cNvPr>
          <p:cNvSpPr/>
          <p:nvPr/>
        </p:nvSpPr>
        <p:spPr>
          <a:xfrm>
            <a:off x="3221664" y="2291493"/>
            <a:ext cx="2888331" cy="1113033"/>
          </a:xfrm>
          <a:prstGeom prst="rect">
            <a:avLst/>
          </a:prstGeom>
          <a:solidFill>
            <a:srgbClr val="EBEBEB"/>
          </a:solidFill>
        </p:spPr>
      </p:sp>
      <p:sp>
        <p:nvSpPr>
          <p:cNvPr id="147" name="AutoShape 26">
            <a:extLst>
              <a:ext uri="{FF2B5EF4-FFF2-40B4-BE49-F238E27FC236}">
                <a16:creationId xmlns:a16="http://schemas.microsoft.com/office/drawing/2014/main" id="{01A2D147-1419-4771-A2A0-2CCB2CAC5197}"/>
              </a:ext>
              <a:ext uri="{C183D7F6-B498-43B3-948B-1728B52AA6E4}">
                <adec:decorative xmlns:adec="http://schemas.microsoft.com/office/drawing/2017/decorative" val="1"/>
              </a:ext>
            </a:extLst>
          </p:cNvPr>
          <p:cNvSpPr/>
          <p:nvPr/>
        </p:nvSpPr>
        <p:spPr>
          <a:xfrm>
            <a:off x="3248016" y="1097088"/>
            <a:ext cx="2888331" cy="1113033"/>
          </a:xfrm>
          <a:prstGeom prst="rect">
            <a:avLst/>
          </a:prstGeom>
          <a:solidFill>
            <a:srgbClr val="EBEBEB"/>
          </a:solidFill>
        </p:spPr>
      </p:sp>
      <p:sp>
        <p:nvSpPr>
          <p:cNvPr id="143" name="AutoShape 18">
            <a:extLst>
              <a:ext uri="{FF2B5EF4-FFF2-40B4-BE49-F238E27FC236}">
                <a16:creationId xmlns:a16="http://schemas.microsoft.com/office/drawing/2014/main" id="{EC09BC54-8B72-4F0D-A940-07B5D531AB28}"/>
              </a:ext>
              <a:ext uri="{C183D7F6-B498-43B3-948B-1728B52AA6E4}">
                <adec:decorative xmlns:adec="http://schemas.microsoft.com/office/drawing/2017/decorative" val="1"/>
              </a:ext>
            </a:extLst>
          </p:cNvPr>
          <p:cNvSpPr/>
          <p:nvPr/>
        </p:nvSpPr>
        <p:spPr>
          <a:xfrm>
            <a:off x="260980" y="3792302"/>
            <a:ext cx="2906213" cy="1235585"/>
          </a:xfrm>
          <a:prstGeom prst="rect">
            <a:avLst/>
          </a:prstGeom>
          <a:solidFill>
            <a:srgbClr val="DCDCDC"/>
          </a:solidFill>
        </p:spPr>
        <p:txBody>
          <a:bodyPr/>
          <a:lstStyle/>
          <a:p>
            <a:endParaRPr lang="en-GB" dirty="0"/>
          </a:p>
        </p:txBody>
      </p:sp>
      <p:sp>
        <p:nvSpPr>
          <p:cNvPr id="140" name="AutoShape 18">
            <a:extLst>
              <a:ext uri="{FF2B5EF4-FFF2-40B4-BE49-F238E27FC236}">
                <a16:creationId xmlns:a16="http://schemas.microsoft.com/office/drawing/2014/main" id="{4A7E8883-6D20-40A9-A4C6-AA0EF751B15F}"/>
              </a:ext>
              <a:ext uri="{C183D7F6-B498-43B3-948B-1728B52AA6E4}">
                <adec:decorative xmlns:adec="http://schemas.microsoft.com/office/drawing/2017/decorative" val="1"/>
              </a:ext>
            </a:extLst>
          </p:cNvPr>
          <p:cNvSpPr/>
          <p:nvPr/>
        </p:nvSpPr>
        <p:spPr>
          <a:xfrm>
            <a:off x="1673945" y="1103637"/>
            <a:ext cx="1458982" cy="1571872"/>
          </a:xfrm>
          <a:prstGeom prst="rect">
            <a:avLst/>
          </a:prstGeom>
          <a:solidFill>
            <a:srgbClr val="DCDCDC"/>
          </a:solidFill>
        </p:spPr>
      </p:sp>
      <p:sp>
        <p:nvSpPr>
          <p:cNvPr id="138" name="AutoShape 18">
            <a:extLst>
              <a:ext uri="{FF2B5EF4-FFF2-40B4-BE49-F238E27FC236}">
                <a16:creationId xmlns:a16="http://schemas.microsoft.com/office/drawing/2014/main" id="{E898FA4E-3EB8-4908-9A59-6F79CB90CD83}"/>
              </a:ext>
              <a:ext uri="{C183D7F6-B498-43B3-948B-1728B52AA6E4}">
                <adec:decorative xmlns:adec="http://schemas.microsoft.com/office/drawing/2017/decorative" val="1"/>
              </a:ext>
            </a:extLst>
          </p:cNvPr>
          <p:cNvSpPr/>
          <p:nvPr/>
        </p:nvSpPr>
        <p:spPr>
          <a:xfrm>
            <a:off x="295928" y="1112037"/>
            <a:ext cx="1285618" cy="1571872"/>
          </a:xfrm>
          <a:prstGeom prst="rect">
            <a:avLst/>
          </a:prstGeom>
          <a:solidFill>
            <a:srgbClr val="DCDCDC"/>
          </a:solidFill>
        </p:spPr>
      </p:sp>
      <p:sp>
        <p:nvSpPr>
          <p:cNvPr id="244" name="AutoShape 18">
            <a:extLst>
              <a:ext uri="{FF2B5EF4-FFF2-40B4-BE49-F238E27FC236}">
                <a16:creationId xmlns:a16="http://schemas.microsoft.com/office/drawing/2014/main" id="{263506A4-327C-4802-9714-A9897CE51CA8}"/>
              </a:ext>
              <a:ext uri="{C183D7F6-B498-43B3-948B-1728B52AA6E4}">
                <adec:decorative xmlns:adec="http://schemas.microsoft.com/office/drawing/2017/decorative" val="1"/>
              </a:ext>
            </a:extLst>
          </p:cNvPr>
          <p:cNvSpPr/>
          <p:nvPr/>
        </p:nvSpPr>
        <p:spPr>
          <a:xfrm>
            <a:off x="6215268" y="5737511"/>
            <a:ext cx="2921112" cy="999808"/>
          </a:xfrm>
          <a:prstGeom prst="rect">
            <a:avLst/>
          </a:prstGeom>
          <a:solidFill>
            <a:srgbClr val="DCDCDC"/>
          </a:solidFill>
        </p:spPr>
      </p:sp>
      <p:sp>
        <p:nvSpPr>
          <p:cNvPr id="17" name="AutoShape 17">
            <a:extLst>
              <a:ext uri="{C183D7F6-B498-43B3-948B-1728B52AA6E4}">
                <adec:decorative xmlns:adec="http://schemas.microsoft.com/office/drawing/2017/decorative" val="1"/>
              </a:ext>
            </a:extLst>
          </p:cNvPr>
          <p:cNvSpPr/>
          <p:nvPr/>
        </p:nvSpPr>
        <p:spPr>
          <a:xfrm>
            <a:off x="6224513" y="4734790"/>
            <a:ext cx="2898324" cy="870862"/>
          </a:xfrm>
          <a:prstGeom prst="rect">
            <a:avLst/>
          </a:prstGeom>
          <a:solidFill>
            <a:srgbClr val="DCDCDC"/>
          </a:solidFill>
        </p:spPr>
      </p:sp>
      <p:pic>
        <p:nvPicPr>
          <p:cNvPr id="40" name="Picture 40">
            <a:extLst>
              <a:ext uri="{C183D7F6-B498-43B3-948B-1728B52AA6E4}">
                <adec:decorative xmlns:adec="http://schemas.microsoft.com/office/drawing/2017/decorative" val="1"/>
              </a:ext>
            </a:extLst>
          </p:cNvPr>
          <p:cNvPicPr>
            <a:picLocks noChangeAspect="1"/>
          </p:cNvPicPr>
          <p:nvPr/>
        </p:nvPicPr>
        <p:blipFill>
          <a:blip r:embed="rId2"/>
          <a:srcRect/>
          <a:stretch>
            <a:fillRect/>
          </a:stretch>
        </p:blipFill>
        <p:spPr>
          <a:xfrm>
            <a:off x="10788242" y="20642"/>
            <a:ext cx="1319235" cy="309450"/>
          </a:xfrm>
          <a:prstGeom prst="rect">
            <a:avLst/>
          </a:prstGeom>
        </p:spPr>
      </p:pic>
      <p:sp>
        <p:nvSpPr>
          <p:cNvPr id="41" name="TextBox 41"/>
          <p:cNvSpPr txBox="1"/>
          <p:nvPr/>
        </p:nvSpPr>
        <p:spPr>
          <a:xfrm>
            <a:off x="9676862" y="201082"/>
            <a:ext cx="2241352" cy="409984"/>
          </a:xfrm>
          <a:prstGeom prst="rect">
            <a:avLst/>
          </a:prstGeom>
        </p:spPr>
        <p:txBody>
          <a:bodyPr lIns="0" tIns="0" rIns="0" bIns="0" rtlCol="0" anchor="t">
            <a:spAutoFit/>
          </a:bodyPr>
          <a:lstStyle/>
          <a:p>
            <a:pPr algn="r">
              <a:lnSpc>
                <a:spcPts val="1056"/>
              </a:lnSpc>
            </a:pPr>
            <a:endParaRPr sz="1688"/>
          </a:p>
          <a:p>
            <a:pPr algn="r">
              <a:lnSpc>
                <a:spcPts val="1056"/>
              </a:lnSpc>
            </a:pPr>
            <a:r>
              <a:rPr lang="en-US" sz="754">
                <a:solidFill>
                  <a:srgbClr val="222222"/>
                </a:solidFill>
                <a:latin typeface="Arimo"/>
              </a:rPr>
              <a:t>Public Health, May 2021</a:t>
            </a:r>
          </a:p>
          <a:p>
            <a:pPr algn="r">
              <a:lnSpc>
                <a:spcPts val="1056"/>
              </a:lnSpc>
            </a:pPr>
            <a:r>
              <a:rPr lang="en-US" sz="754">
                <a:solidFill>
                  <a:srgbClr val="222222"/>
                </a:solidFill>
                <a:latin typeface="Arimo"/>
              </a:rPr>
              <a:t>Numbers have been rounded</a:t>
            </a:r>
          </a:p>
        </p:txBody>
      </p:sp>
      <p:sp>
        <p:nvSpPr>
          <p:cNvPr id="29" name="AutoShape 29"/>
          <p:cNvSpPr/>
          <p:nvPr/>
        </p:nvSpPr>
        <p:spPr>
          <a:xfrm>
            <a:off x="271396" y="777076"/>
            <a:ext cx="2880000" cy="266625"/>
          </a:xfrm>
          <a:prstGeom prst="rect">
            <a:avLst/>
          </a:prstGeom>
          <a:solidFill>
            <a:srgbClr val="C91B00"/>
          </a:solidFill>
        </p:spPr>
        <p:txBody>
          <a:bodyPr/>
          <a:lstStyle/>
          <a:p>
            <a:pPr algn="ctr"/>
            <a:r>
              <a:rPr lang="en-GB" sz="1000" b="1">
                <a:solidFill>
                  <a:schemeClr val="bg1"/>
                </a:solidFill>
                <a:latin typeface="Arial" panose="020B0604020202020204" pitchFamily="34" charset="0"/>
                <a:cs typeface="Arial" panose="020B0604020202020204" pitchFamily="34" charset="0"/>
              </a:rPr>
              <a:t>Mental Health and Wellness</a:t>
            </a:r>
          </a:p>
        </p:txBody>
      </p:sp>
      <p:sp>
        <p:nvSpPr>
          <p:cNvPr id="30" name="AutoShape 30"/>
          <p:cNvSpPr/>
          <p:nvPr/>
        </p:nvSpPr>
        <p:spPr>
          <a:xfrm>
            <a:off x="3263888" y="773077"/>
            <a:ext cx="2880000" cy="267890"/>
          </a:xfrm>
          <a:prstGeom prst="rect">
            <a:avLst/>
          </a:prstGeom>
          <a:solidFill>
            <a:srgbClr val="C91B00"/>
          </a:solidFill>
        </p:spPr>
        <p:txBody>
          <a:bodyPr/>
          <a:lstStyle/>
          <a:p>
            <a:pPr algn="ctr"/>
            <a:r>
              <a:rPr lang="en-GB" sz="1000" b="1">
                <a:solidFill>
                  <a:schemeClr val="bg1"/>
                </a:solidFill>
                <a:latin typeface="Arial" panose="020B0604020202020204" pitchFamily="34" charset="0"/>
                <a:cs typeface="Arial" panose="020B0604020202020204" pitchFamily="34" charset="0"/>
              </a:rPr>
              <a:t>Healthy and Affordable Food</a:t>
            </a:r>
          </a:p>
        </p:txBody>
      </p:sp>
      <p:sp>
        <p:nvSpPr>
          <p:cNvPr id="31" name="AutoShape 31"/>
          <p:cNvSpPr/>
          <p:nvPr/>
        </p:nvSpPr>
        <p:spPr>
          <a:xfrm>
            <a:off x="6256380" y="777309"/>
            <a:ext cx="2880000" cy="267890"/>
          </a:xfrm>
          <a:prstGeom prst="rect">
            <a:avLst/>
          </a:prstGeom>
          <a:solidFill>
            <a:srgbClr val="C91B00"/>
          </a:solidFill>
        </p:spPr>
        <p:txBody>
          <a:bodyPr/>
          <a:lstStyle/>
          <a:p>
            <a:pPr algn="ctr"/>
            <a:r>
              <a:rPr lang="en-GB" sz="1000" b="1">
                <a:solidFill>
                  <a:schemeClr val="bg1"/>
                </a:solidFill>
                <a:latin typeface="Arial" panose="020B0604020202020204" pitchFamily="34" charset="0"/>
                <a:cs typeface="Arial" panose="020B0604020202020204" pitchFamily="34" charset="0"/>
              </a:rPr>
              <a:t>Active at every age &amp; ability</a:t>
            </a:r>
          </a:p>
        </p:txBody>
      </p:sp>
      <p:sp>
        <p:nvSpPr>
          <p:cNvPr id="110" name="AutoShape 5">
            <a:extLst>
              <a:ext uri="{FF2B5EF4-FFF2-40B4-BE49-F238E27FC236}">
                <a16:creationId xmlns:a16="http://schemas.microsoft.com/office/drawing/2014/main" id="{D805508F-E667-4DFE-A106-3A7E5995B670}"/>
              </a:ext>
              <a:ext uri="{C183D7F6-B498-43B3-948B-1728B52AA6E4}">
                <adec:decorative xmlns:adec="http://schemas.microsoft.com/office/drawing/2017/decorative" val="1"/>
              </a:ext>
            </a:extLst>
          </p:cNvPr>
          <p:cNvSpPr/>
          <p:nvPr/>
        </p:nvSpPr>
        <p:spPr>
          <a:xfrm>
            <a:off x="6225655" y="1159739"/>
            <a:ext cx="1509347" cy="3276416"/>
          </a:xfrm>
          <a:prstGeom prst="rect">
            <a:avLst/>
          </a:prstGeom>
          <a:solidFill>
            <a:srgbClr val="DCDCDC"/>
          </a:solidFill>
        </p:spPr>
        <p:txBody>
          <a:bodyPr/>
          <a:lstStyle/>
          <a:p>
            <a:endParaRPr lang="en-GB" sz="1688"/>
          </a:p>
        </p:txBody>
      </p:sp>
      <p:sp>
        <p:nvSpPr>
          <p:cNvPr id="113" name="TextBox 112">
            <a:extLst>
              <a:ext uri="{FF2B5EF4-FFF2-40B4-BE49-F238E27FC236}">
                <a16:creationId xmlns:a16="http://schemas.microsoft.com/office/drawing/2014/main" id="{E7CB53D2-B215-4B58-974F-5410E5E8AD05}"/>
              </a:ext>
            </a:extLst>
          </p:cNvPr>
          <p:cNvSpPr txBox="1"/>
          <p:nvPr/>
        </p:nvSpPr>
        <p:spPr>
          <a:xfrm>
            <a:off x="482140" y="1142870"/>
            <a:ext cx="1323182" cy="646331"/>
          </a:xfrm>
          <a:prstGeom prst="rect">
            <a:avLst/>
          </a:prstGeom>
          <a:noFill/>
        </p:spPr>
        <p:txBody>
          <a:bodyPr wrap="square" rtlCol="0">
            <a:spAutoFit/>
          </a:bodyPr>
          <a:lstStyle/>
          <a:p>
            <a:r>
              <a:rPr lang="en-GB" sz="3600" b="1">
                <a:solidFill>
                  <a:srgbClr val="C00000"/>
                </a:solidFill>
                <a:latin typeface="Arial" panose="020B0604020202020204" pitchFamily="34" charset="0"/>
                <a:cs typeface="Arial" panose="020B0604020202020204" pitchFamily="34" charset="0"/>
              </a:rPr>
              <a:t>77</a:t>
            </a:r>
            <a:r>
              <a:rPr lang="en-GB" sz="2000" b="1">
                <a:solidFill>
                  <a:srgbClr val="C00000"/>
                </a:solidFill>
                <a:latin typeface="Arial" panose="020B0604020202020204" pitchFamily="34" charset="0"/>
                <a:cs typeface="Arial" panose="020B0604020202020204" pitchFamily="34" charset="0"/>
              </a:rPr>
              <a:t>%</a:t>
            </a:r>
            <a:endParaRPr lang="en-GB" sz="3375" b="1">
              <a:solidFill>
                <a:srgbClr val="C00000"/>
              </a:solidFill>
              <a:latin typeface="Arial" panose="020B0604020202020204" pitchFamily="34" charset="0"/>
              <a:cs typeface="Arial" panose="020B0604020202020204" pitchFamily="34" charset="0"/>
            </a:endParaRPr>
          </a:p>
        </p:txBody>
      </p:sp>
      <p:sp>
        <p:nvSpPr>
          <p:cNvPr id="116" name="TextBox 115">
            <a:extLst>
              <a:ext uri="{FF2B5EF4-FFF2-40B4-BE49-F238E27FC236}">
                <a16:creationId xmlns:a16="http://schemas.microsoft.com/office/drawing/2014/main" id="{F4226D7B-AC08-4DD2-8AF1-D3CA1A8E54A2}"/>
              </a:ext>
            </a:extLst>
          </p:cNvPr>
          <p:cNvSpPr txBox="1"/>
          <p:nvPr/>
        </p:nvSpPr>
        <p:spPr>
          <a:xfrm>
            <a:off x="253871" y="1709065"/>
            <a:ext cx="1363875" cy="784830"/>
          </a:xfrm>
          <a:prstGeom prst="rect">
            <a:avLst/>
          </a:prstGeom>
          <a:noFill/>
        </p:spPr>
        <p:txBody>
          <a:bodyPr wrap="square" rtlCol="0">
            <a:spAutoFit/>
          </a:bodyPr>
          <a:lstStyle/>
          <a:p>
            <a:pPr algn="ctr"/>
            <a:r>
              <a:rPr lang="en-GB" sz="900">
                <a:latin typeface="Arial" panose="020B0604020202020204" pitchFamily="34" charset="0"/>
                <a:cs typeface="Arial" panose="020B0604020202020204" pitchFamily="34" charset="0"/>
              </a:rPr>
              <a:t>Out of a survey completed by 2,000 Sikhs, stated that </a:t>
            </a:r>
            <a:r>
              <a:rPr lang="en-GB" sz="900" b="1">
                <a:latin typeface="Arial" panose="020B0604020202020204" pitchFamily="34" charset="0"/>
                <a:cs typeface="Arial" panose="020B0604020202020204" pitchFamily="34" charset="0"/>
              </a:rPr>
              <a:t>they found their lives stressful. </a:t>
            </a:r>
            <a:endParaRPr lang="en-GB" sz="900">
              <a:latin typeface="Arial" panose="020B0604020202020204" pitchFamily="34" charset="0"/>
              <a:cs typeface="Arial" panose="020B0604020202020204" pitchFamily="34" charset="0"/>
            </a:endParaRPr>
          </a:p>
        </p:txBody>
      </p:sp>
      <p:sp>
        <p:nvSpPr>
          <p:cNvPr id="118" name="TextBox 117">
            <a:extLst>
              <a:ext uri="{FF2B5EF4-FFF2-40B4-BE49-F238E27FC236}">
                <a16:creationId xmlns:a16="http://schemas.microsoft.com/office/drawing/2014/main" id="{05F36389-8D7C-40CE-9A43-F7E877A714B6}"/>
              </a:ext>
            </a:extLst>
          </p:cNvPr>
          <p:cNvSpPr txBox="1"/>
          <p:nvPr/>
        </p:nvSpPr>
        <p:spPr>
          <a:xfrm>
            <a:off x="226570" y="4333558"/>
            <a:ext cx="1223773" cy="584775"/>
          </a:xfrm>
          <a:prstGeom prst="rect">
            <a:avLst/>
          </a:prstGeom>
          <a:noFill/>
        </p:spPr>
        <p:txBody>
          <a:bodyPr wrap="square" rtlCol="0">
            <a:spAutoFit/>
          </a:bodyPr>
          <a:lstStyle/>
          <a:p>
            <a:r>
              <a:rPr lang="en-GB" sz="3200" b="1">
                <a:solidFill>
                  <a:srgbClr val="C00000"/>
                </a:solidFill>
                <a:latin typeface="Arial" panose="020B0604020202020204" pitchFamily="34" charset="0"/>
                <a:cs typeface="Arial" panose="020B0604020202020204" pitchFamily="34" charset="0"/>
              </a:rPr>
              <a:t>61</a:t>
            </a:r>
            <a:r>
              <a:rPr lang="en-GB" sz="2000" b="1">
                <a:solidFill>
                  <a:srgbClr val="C00000"/>
                </a:solidFill>
                <a:latin typeface="Arial" panose="020B0604020202020204" pitchFamily="34" charset="0"/>
                <a:cs typeface="Arial" panose="020B0604020202020204" pitchFamily="34" charset="0"/>
              </a:rPr>
              <a:t>%</a:t>
            </a:r>
            <a:endParaRPr lang="en-GB" sz="3600" b="1">
              <a:solidFill>
                <a:srgbClr val="C00000"/>
              </a:solidFill>
              <a:latin typeface="Arial" panose="020B0604020202020204" pitchFamily="34" charset="0"/>
              <a:cs typeface="Arial" panose="020B0604020202020204" pitchFamily="34" charset="0"/>
            </a:endParaRPr>
          </a:p>
        </p:txBody>
      </p:sp>
      <p:sp>
        <p:nvSpPr>
          <p:cNvPr id="142" name="TextBox 141">
            <a:extLst>
              <a:ext uri="{FF2B5EF4-FFF2-40B4-BE49-F238E27FC236}">
                <a16:creationId xmlns:a16="http://schemas.microsoft.com/office/drawing/2014/main" id="{1DF25566-3845-43E1-B134-BED4F02BBABB}"/>
              </a:ext>
            </a:extLst>
          </p:cNvPr>
          <p:cNvSpPr txBox="1"/>
          <p:nvPr/>
        </p:nvSpPr>
        <p:spPr>
          <a:xfrm>
            <a:off x="1659440" y="1097756"/>
            <a:ext cx="1590764" cy="461665"/>
          </a:xfrm>
          <a:prstGeom prst="rect">
            <a:avLst/>
          </a:prstGeom>
          <a:noFill/>
        </p:spPr>
        <p:txBody>
          <a:bodyPr wrap="square" rtlCol="0">
            <a:spAutoFit/>
          </a:bodyPr>
          <a:lstStyle/>
          <a:p>
            <a:pPr algn="ctr"/>
            <a:r>
              <a:rPr lang="en-GB" sz="1200" b="1">
                <a:solidFill>
                  <a:srgbClr val="C00000"/>
                </a:solidFill>
                <a:latin typeface="Arial" panose="020B0604020202020204" pitchFamily="34" charset="0"/>
                <a:cs typeface="Arial" panose="020B0604020202020204" pitchFamily="34" charset="0"/>
              </a:rPr>
              <a:t>DRIVERS OF STRESS</a:t>
            </a:r>
            <a:endParaRPr lang="en-GB" sz="1050" b="1">
              <a:solidFill>
                <a:srgbClr val="C00000"/>
              </a:solidFill>
              <a:latin typeface="Arial" panose="020B0604020202020204" pitchFamily="34" charset="0"/>
              <a:cs typeface="Arial" panose="020B0604020202020204" pitchFamily="34" charset="0"/>
            </a:endParaRPr>
          </a:p>
        </p:txBody>
      </p:sp>
      <p:sp>
        <p:nvSpPr>
          <p:cNvPr id="186" name="Oval 185">
            <a:extLst>
              <a:ext uri="{FF2B5EF4-FFF2-40B4-BE49-F238E27FC236}">
                <a16:creationId xmlns:a16="http://schemas.microsoft.com/office/drawing/2014/main" id="{F0894610-CDF1-4E79-A80E-6FFAD98E5704}"/>
              </a:ext>
              <a:ext uri="{C183D7F6-B498-43B3-948B-1728B52AA6E4}">
                <adec:decorative xmlns:adec="http://schemas.microsoft.com/office/drawing/2017/decorative" val="1"/>
              </a:ext>
            </a:extLst>
          </p:cNvPr>
          <p:cNvSpPr/>
          <p:nvPr/>
        </p:nvSpPr>
        <p:spPr>
          <a:xfrm>
            <a:off x="1755607" y="1472235"/>
            <a:ext cx="288033" cy="288640"/>
          </a:xfrm>
          <a:prstGeom prst="ellipse">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400">
              <a:latin typeface="Arial" panose="020B0604020202020204" pitchFamily="34" charset="0"/>
              <a:cs typeface="Arial" panose="020B0604020202020204" pitchFamily="34" charset="0"/>
            </a:endParaRPr>
          </a:p>
        </p:txBody>
      </p:sp>
      <p:sp>
        <p:nvSpPr>
          <p:cNvPr id="208" name="TextBox 207">
            <a:extLst>
              <a:ext uri="{FF2B5EF4-FFF2-40B4-BE49-F238E27FC236}">
                <a16:creationId xmlns:a16="http://schemas.microsoft.com/office/drawing/2014/main" id="{B9CBB5FD-D92C-4307-AA25-0C0C0B277114}"/>
              </a:ext>
            </a:extLst>
          </p:cNvPr>
          <p:cNvSpPr txBox="1"/>
          <p:nvPr/>
        </p:nvSpPr>
        <p:spPr>
          <a:xfrm>
            <a:off x="2040859" y="1512674"/>
            <a:ext cx="919467" cy="230832"/>
          </a:xfrm>
          <a:prstGeom prst="rect">
            <a:avLst/>
          </a:prstGeom>
          <a:noFill/>
        </p:spPr>
        <p:txBody>
          <a:bodyPr wrap="square" rtlCol="0">
            <a:spAutoFit/>
          </a:bodyPr>
          <a:lstStyle/>
          <a:p>
            <a:r>
              <a:rPr lang="en-GB" sz="900">
                <a:latin typeface="Arial" panose="020B0604020202020204" pitchFamily="34" charset="0"/>
                <a:cs typeface="Arial" panose="020B0604020202020204" pitchFamily="34" charset="0"/>
              </a:rPr>
              <a:t>Job         35%</a:t>
            </a:r>
          </a:p>
        </p:txBody>
      </p:sp>
      <p:sp>
        <p:nvSpPr>
          <p:cNvPr id="220" name="TextBox 219">
            <a:extLst>
              <a:ext uri="{FF2B5EF4-FFF2-40B4-BE49-F238E27FC236}">
                <a16:creationId xmlns:a16="http://schemas.microsoft.com/office/drawing/2014/main" id="{9288E8CB-BAC9-4247-8F1D-C0562C3D3CD4}"/>
              </a:ext>
            </a:extLst>
          </p:cNvPr>
          <p:cNvSpPr txBox="1"/>
          <p:nvPr/>
        </p:nvSpPr>
        <p:spPr>
          <a:xfrm>
            <a:off x="3199095" y="5297147"/>
            <a:ext cx="2868709" cy="1477328"/>
          </a:xfrm>
          <a:prstGeom prst="rect">
            <a:avLst/>
          </a:prstGeom>
          <a:noFill/>
        </p:spPr>
        <p:txBody>
          <a:bodyPr wrap="square" lIns="91440" tIns="45720" rIns="91440" bIns="45720" rtlCol="0" anchor="t">
            <a:spAutoFit/>
          </a:bodyPr>
          <a:lstStyle/>
          <a:p>
            <a:pPr algn="ctr"/>
            <a:r>
              <a:rPr lang="en-GB" sz="900" dirty="0">
                <a:latin typeface="Arial" panose="020B0604020202020204" pitchFamily="34" charset="0"/>
                <a:cs typeface="Arial" panose="020B0604020202020204" pitchFamily="34" charset="0"/>
              </a:rPr>
              <a:t>Many Sikhs do not have any dietary restrictions. </a:t>
            </a:r>
          </a:p>
          <a:p>
            <a:pPr algn="ctr"/>
            <a:endParaRPr lang="en-GB" sz="900" dirty="0">
              <a:latin typeface="Arial" panose="020B0604020202020204" pitchFamily="34" charset="0"/>
              <a:cs typeface="Arial" panose="020B0604020202020204" pitchFamily="34" charset="0"/>
            </a:endParaRPr>
          </a:p>
          <a:p>
            <a:pPr algn="ctr"/>
            <a:r>
              <a:rPr lang="en-GB" sz="900" dirty="0">
                <a:latin typeface="Arial"/>
                <a:cs typeface="Arial"/>
              </a:rPr>
              <a:t>However, Sikhs who have taken Amrit (baptised) are vegetarians. They do not eat eggs, fish and any ingredients with animal derivatives or cooked in animal fat from their diet, but do have milk or paneer </a:t>
            </a:r>
            <a:endParaRPr lang="en-GB" sz="900" dirty="0">
              <a:latin typeface="Arial" panose="020B0604020202020204" pitchFamily="34" charset="0"/>
              <a:cs typeface="Arial" panose="020B0604020202020204" pitchFamily="34" charset="0"/>
            </a:endParaRPr>
          </a:p>
          <a:p>
            <a:pPr algn="ctr"/>
            <a:endParaRPr lang="en-GB" sz="900" dirty="0">
              <a:latin typeface="Arial" panose="020B0604020202020204" pitchFamily="34" charset="0"/>
              <a:cs typeface="Arial" panose="020B0604020202020204" pitchFamily="34" charset="0"/>
            </a:endParaRPr>
          </a:p>
          <a:p>
            <a:pPr algn="ctr"/>
            <a:r>
              <a:rPr lang="en-GB" sz="900" dirty="0">
                <a:latin typeface="Arial" panose="020B0604020202020204" pitchFamily="34" charset="0"/>
                <a:cs typeface="Arial" panose="020B0604020202020204" pitchFamily="34" charset="0"/>
              </a:rPr>
              <a:t>Only vegetarian food is served at Gurdwaras to allow everyone, regardless of their dietary restrictions, to eat.</a:t>
            </a:r>
          </a:p>
        </p:txBody>
      </p:sp>
      <p:sp>
        <p:nvSpPr>
          <p:cNvPr id="223" name="TextBox 222">
            <a:extLst>
              <a:ext uri="{FF2B5EF4-FFF2-40B4-BE49-F238E27FC236}">
                <a16:creationId xmlns:a16="http://schemas.microsoft.com/office/drawing/2014/main" id="{69DF93BB-0C87-4EB1-BFE3-795CC474080E}"/>
              </a:ext>
            </a:extLst>
          </p:cNvPr>
          <p:cNvSpPr txBox="1"/>
          <p:nvPr/>
        </p:nvSpPr>
        <p:spPr>
          <a:xfrm>
            <a:off x="1298307" y="4250973"/>
            <a:ext cx="1894642" cy="800219"/>
          </a:xfrm>
          <a:prstGeom prst="rect">
            <a:avLst/>
          </a:prstGeom>
          <a:noFill/>
        </p:spPr>
        <p:txBody>
          <a:bodyPr wrap="square" rtlCol="0">
            <a:spAutoFit/>
          </a:bodyPr>
          <a:lstStyle/>
          <a:p>
            <a:pPr algn="r"/>
            <a:r>
              <a:rPr lang="en-GB" sz="900" dirty="0">
                <a:latin typeface="Arial" panose="020B0604020202020204" pitchFamily="34" charset="0"/>
                <a:cs typeface="Arial" panose="020B0604020202020204" pitchFamily="34" charset="0"/>
              </a:rPr>
              <a:t>Sikhs stated that they at least drink occasionally, with </a:t>
            </a:r>
            <a:r>
              <a:rPr lang="en-GB" sz="1000" b="1" dirty="0">
                <a:latin typeface="Arial" panose="020B0604020202020204" pitchFamily="34" charset="0"/>
                <a:cs typeface="Arial" panose="020B0604020202020204" pitchFamily="34" charset="0"/>
              </a:rPr>
              <a:t>1 in 4 </a:t>
            </a:r>
            <a:r>
              <a:rPr lang="en-GB" sz="900" dirty="0">
                <a:latin typeface="Arial" panose="020B0604020202020204" pitchFamily="34" charset="0"/>
                <a:cs typeface="Arial" panose="020B0604020202020204" pitchFamily="34" charset="0"/>
              </a:rPr>
              <a:t>Sikhs reported having someone in their family with a drinking problem. </a:t>
            </a:r>
          </a:p>
        </p:txBody>
      </p:sp>
      <p:sp>
        <p:nvSpPr>
          <p:cNvPr id="123" name="Oval 122">
            <a:extLst>
              <a:ext uri="{FF2B5EF4-FFF2-40B4-BE49-F238E27FC236}">
                <a16:creationId xmlns:a16="http://schemas.microsoft.com/office/drawing/2014/main" id="{3DA55A66-928F-4B70-A126-A9CEBD00B346}"/>
              </a:ext>
              <a:ext uri="{C183D7F6-B498-43B3-948B-1728B52AA6E4}">
                <adec:decorative xmlns:adec="http://schemas.microsoft.com/office/drawing/2017/decorative" val="1"/>
              </a:ext>
            </a:extLst>
          </p:cNvPr>
          <p:cNvSpPr/>
          <p:nvPr/>
        </p:nvSpPr>
        <p:spPr>
          <a:xfrm>
            <a:off x="1748415" y="1891973"/>
            <a:ext cx="288033" cy="288640"/>
          </a:xfrm>
          <a:prstGeom prst="ellipse">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400">
              <a:latin typeface="Arial" panose="020B0604020202020204" pitchFamily="34" charset="0"/>
              <a:cs typeface="Arial" panose="020B0604020202020204" pitchFamily="34" charset="0"/>
            </a:endParaRPr>
          </a:p>
        </p:txBody>
      </p:sp>
      <p:sp>
        <p:nvSpPr>
          <p:cNvPr id="124" name="Oval 123">
            <a:extLst>
              <a:ext uri="{FF2B5EF4-FFF2-40B4-BE49-F238E27FC236}">
                <a16:creationId xmlns:a16="http://schemas.microsoft.com/office/drawing/2014/main" id="{CD36F00E-E0D1-4DC3-879B-5E5113D94EEA}"/>
              </a:ext>
              <a:ext uri="{C183D7F6-B498-43B3-948B-1728B52AA6E4}">
                <adec:decorative xmlns:adec="http://schemas.microsoft.com/office/drawing/2017/decorative" val="1"/>
              </a:ext>
            </a:extLst>
          </p:cNvPr>
          <p:cNvSpPr/>
          <p:nvPr/>
        </p:nvSpPr>
        <p:spPr>
          <a:xfrm>
            <a:off x="1765820" y="2333617"/>
            <a:ext cx="288033" cy="288640"/>
          </a:xfrm>
          <a:prstGeom prst="ellipse">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400">
              <a:latin typeface="Arial" panose="020B0604020202020204" pitchFamily="34" charset="0"/>
              <a:cs typeface="Arial" panose="020B0604020202020204" pitchFamily="34" charset="0"/>
            </a:endParaRPr>
          </a:p>
        </p:txBody>
      </p:sp>
      <p:cxnSp>
        <p:nvCxnSpPr>
          <p:cNvPr id="125" name="Straight Connector 124">
            <a:extLst>
              <a:ext uri="{FF2B5EF4-FFF2-40B4-BE49-F238E27FC236}">
                <a16:creationId xmlns:a16="http://schemas.microsoft.com/office/drawing/2014/main" id="{489D77E6-348F-4D88-A8EF-02F9282CEA42}"/>
              </a:ext>
              <a:ext uri="{C183D7F6-B498-43B3-948B-1728B52AA6E4}">
                <adec:decorative xmlns:adec="http://schemas.microsoft.com/office/drawing/2017/decorative" val="1"/>
              </a:ext>
            </a:extLst>
          </p:cNvPr>
          <p:cNvCxnSpPr>
            <a:cxnSpLocks/>
          </p:cNvCxnSpPr>
          <p:nvPr/>
        </p:nvCxnSpPr>
        <p:spPr>
          <a:xfrm>
            <a:off x="1745521" y="1821330"/>
            <a:ext cx="1296000" cy="0"/>
          </a:xfrm>
          <a:prstGeom prst="line">
            <a:avLst/>
          </a:prstGeom>
        </p:spPr>
        <p:style>
          <a:lnRef idx="1">
            <a:schemeClr val="dk1"/>
          </a:lnRef>
          <a:fillRef idx="0">
            <a:schemeClr val="dk1"/>
          </a:fillRef>
          <a:effectRef idx="0">
            <a:schemeClr val="dk1"/>
          </a:effectRef>
          <a:fontRef idx="minor">
            <a:schemeClr val="tx1"/>
          </a:fontRef>
        </p:style>
      </p:cxnSp>
      <p:cxnSp>
        <p:nvCxnSpPr>
          <p:cNvPr id="127" name="Straight Connector 126">
            <a:extLst>
              <a:ext uri="{FF2B5EF4-FFF2-40B4-BE49-F238E27FC236}">
                <a16:creationId xmlns:a16="http://schemas.microsoft.com/office/drawing/2014/main" id="{57CEBB6A-C4F1-4F67-ADBE-8606220D5303}"/>
              </a:ext>
              <a:ext uri="{C183D7F6-B498-43B3-948B-1728B52AA6E4}">
                <adec:decorative xmlns:adec="http://schemas.microsoft.com/office/drawing/2017/decorative" val="1"/>
              </a:ext>
            </a:extLst>
          </p:cNvPr>
          <p:cNvCxnSpPr>
            <a:cxnSpLocks/>
          </p:cNvCxnSpPr>
          <p:nvPr/>
        </p:nvCxnSpPr>
        <p:spPr>
          <a:xfrm>
            <a:off x="1737567" y="2280519"/>
            <a:ext cx="1296000" cy="0"/>
          </a:xfrm>
          <a:prstGeom prst="line">
            <a:avLst/>
          </a:prstGeom>
        </p:spPr>
        <p:style>
          <a:lnRef idx="1">
            <a:schemeClr val="dk1"/>
          </a:lnRef>
          <a:fillRef idx="0">
            <a:schemeClr val="dk1"/>
          </a:fillRef>
          <a:effectRef idx="0">
            <a:schemeClr val="dk1"/>
          </a:effectRef>
          <a:fontRef idx="minor">
            <a:schemeClr val="tx1"/>
          </a:fontRef>
        </p:style>
      </p:cxnSp>
      <p:sp>
        <p:nvSpPr>
          <p:cNvPr id="131" name="TextBox 130">
            <a:extLst>
              <a:ext uri="{FF2B5EF4-FFF2-40B4-BE49-F238E27FC236}">
                <a16:creationId xmlns:a16="http://schemas.microsoft.com/office/drawing/2014/main" id="{A25B6406-AB65-45D7-871D-69DAAFD2C363}"/>
              </a:ext>
            </a:extLst>
          </p:cNvPr>
          <p:cNvSpPr txBox="1"/>
          <p:nvPr/>
        </p:nvSpPr>
        <p:spPr>
          <a:xfrm>
            <a:off x="1998344" y="1885093"/>
            <a:ext cx="1117125" cy="369332"/>
          </a:xfrm>
          <a:prstGeom prst="rect">
            <a:avLst/>
          </a:prstGeom>
          <a:noFill/>
        </p:spPr>
        <p:txBody>
          <a:bodyPr wrap="square" rtlCol="0">
            <a:spAutoFit/>
          </a:bodyPr>
          <a:lstStyle/>
          <a:p>
            <a:r>
              <a:rPr lang="en-GB" sz="900">
                <a:latin typeface="Arial" panose="020B0604020202020204" pitchFamily="34" charset="0"/>
                <a:cs typeface="Arial" panose="020B0604020202020204" pitchFamily="34" charset="0"/>
              </a:rPr>
              <a:t> Family     27% Responsibilities</a:t>
            </a:r>
          </a:p>
        </p:txBody>
      </p:sp>
      <p:sp>
        <p:nvSpPr>
          <p:cNvPr id="132" name="TextBox 131">
            <a:extLst>
              <a:ext uri="{FF2B5EF4-FFF2-40B4-BE49-F238E27FC236}">
                <a16:creationId xmlns:a16="http://schemas.microsoft.com/office/drawing/2014/main" id="{8269F09C-1F32-4DE4-8FD7-63E99DB8EFE4}"/>
              </a:ext>
            </a:extLst>
          </p:cNvPr>
          <p:cNvSpPr txBox="1"/>
          <p:nvPr/>
        </p:nvSpPr>
        <p:spPr>
          <a:xfrm>
            <a:off x="2020977" y="2307380"/>
            <a:ext cx="965778" cy="369332"/>
          </a:xfrm>
          <a:prstGeom prst="rect">
            <a:avLst/>
          </a:prstGeom>
          <a:noFill/>
        </p:spPr>
        <p:txBody>
          <a:bodyPr wrap="square" rtlCol="0">
            <a:spAutoFit/>
          </a:bodyPr>
          <a:lstStyle/>
          <a:p>
            <a:r>
              <a:rPr lang="en-GB" sz="900">
                <a:latin typeface="Arial" panose="020B0604020202020204" pitchFamily="34" charset="0"/>
                <a:cs typeface="Arial" panose="020B0604020202020204" pitchFamily="34" charset="0"/>
              </a:rPr>
              <a:t>Time        26% Pressures</a:t>
            </a:r>
          </a:p>
        </p:txBody>
      </p:sp>
      <p:pic>
        <p:nvPicPr>
          <p:cNvPr id="136" name="Graphic 135" descr="Briefcase">
            <a:extLst>
              <a:ext uri="{FF2B5EF4-FFF2-40B4-BE49-F238E27FC236}">
                <a16:creationId xmlns:a16="http://schemas.microsoft.com/office/drawing/2014/main" id="{14FD43E8-F17B-4329-A8BE-E18BA6ED191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800458" y="1541475"/>
            <a:ext cx="193603" cy="193603"/>
          </a:xfrm>
          <a:prstGeom prst="rect">
            <a:avLst/>
          </a:prstGeom>
        </p:spPr>
      </p:pic>
      <p:pic>
        <p:nvPicPr>
          <p:cNvPr id="139" name="Graphic 138" descr="Clock">
            <a:extLst>
              <a:ext uri="{FF2B5EF4-FFF2-40B4-BE49-F238E27FC236}">
                <a16:creationId xmlns:a16="http://schemas.microsoft.com/office/drawing/2014/main" id="{1B829AA0-722A-43BA-9653-33F4F3F7DEB2}"/>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807182" y="2383325"/>
            <a:ext cx="204126" cy="204126"/>
          </a:xfrm>
          <a:prstGeom prst="rect">
            <a:avLst/>
          </a:prstGeom>
        </p:spPr>
      </p:pic>
      <p:sp>
        <p:nvSpPr>
          <p:cNvPr id="141" name="AutoShape 5">
            <a:extLst>
              <a:ext uri="{FF2B5EF4-FFF2-40B4-BE49-F238E27FC236}">
                <a16:creationId xmlns:a16="http://schemas.microsoft.com/office/drawing/2014/main" id="{B3637ADE-7FBF-4288-8F32-630A985CCD21}"/>
              </a:ext>
              <a:ext uri="{C183D7F6-B498-43B3-948B-1728B52AA6E4}">
                <adec:decorative xmlns:adec="http://schemas.microsoft.com/office/drawing/2017/decorative" val="1"/>
              </a:ext>
            </a:extLst>
          </p:cNvPr>
          <p:cNvSpPr/>
          <p:nvPr/>
        </p:nvSpPr>
        <p:spPr>
          <a:xfrm>
            <a:off x="252296" y="5124411"/>
            <a:ext cx="2896027" cy="901463"/>
          </a:xfrm>
          <a:prstGeom prst="rect">
            <a:avLst/>
          </a:prstGeom>
          <a:solidFill>
            <a:srgbClr val="DCDCDC"/>
          </a:solidFill>
        </p:spPr>
      </p:sp>
      <p:sp>
        <p:nvSpPr>
          <p:cNvPr id="144" name="AutoShape 5">
            <a:extLst>
              <a:ext uri="{FF2B5EF4-FFF2-40B4-BE49-F238E27FC236}">
                <a16:creationId xmlns:a16="http://schemas.microsoft.com/office/drawing/2014/main" id="{FAC92564-B9FF-468D-B40B-C07E73439046}"/>
              </a:ext>
              <a:ext uri="{C183D7F6-B498-43B3-948B-1728B52AA6E4}">
                <adec:decorative xmlns:adec="http://schemas.microsoft.com/office/drawing/2017/decorative" val="1"/>
              </a:ext>
            </a:extLst>
          </p:cNvPr>
          <p:cNvSpPr/>
          <p:nvPr/>
        </p:nvSpPr>
        <p:spPr>
          <a:xfrm>
            <a:off x="241317" y="6096805"/>
            <a:ext cx="2896026" cy="646330"/>
          </a:xfrm>
          <a:prstGeom prst="rect">
            <a:avLst/>
          </a:prstGeom>
          <a:solidFill>
            <a:srgbClr val="DCDCDC"/>
          </a:solidFill>
        </p:spPr>
      </p:sp>
      <p:sp>
        <p:nvSpPr>
          <p:cNvPr id="146" name="TextBox 145">
            <a:extLst>
              <a:ext uri="{FF2B5EF4-FFF2-40B4-BE49-F238E27FC236}">
                <a16:creationId xmlns:a16="http://schemas.microsoft.com/office/drawing/2014/main" id="{773C83DD-AA2D-4FCA-976D-062BDAE2E280}"/>
              </a:ext>
            </a:extLst>
          </p:cNvPr>
          <p:cNvSpPr txBox="1"/>
          <p:nvPr/>
        </p:nvSpPr>
        <p:spPr>
          <a:xfrm>
            <a:off x="241882" y="5137441"/>
            <a:ext cx="2896026" cy="446276"/>
          </a:xfrm>
          <a:prstGeom prst="rect">
            <a:avLst/>
          </a:prstGeom>
          <a:noFill/>
        </p:spPr>
        <p:txBody>
          <a:bodyPr wrap="square" rtlCol="0">
            <a:spAutoFit/>
          </a:bodyPr>
          <a:lstStyle/>
          <a:p>
            <a:pPr algn="ctr"/>
            <a:r>
              <a:rPr lang="en-GB" sz="1400" b="1">
                <a:solidFill>
                  <a:srgbClr val="C00000"/>
                </a:solidFill>
                <a:latin typeface="Arial" panose="020B0604020202020204" pitchFamily="34" charset="0"/>
                <a:cs typeface="Arial" panose="020B0604020202020204" pitchFamily="34" charset="0"/>
              </a:rPr>
              <a:t>ADULT SMOKING FIGURES</a:t>
            </a:r>
          </a:p>
          <a:p>
            <a:pPr algn="ctr"/>
            <a:r>
              <a:rPr lang="en-GB" sz="900" b="1">
                <a:solidFill>
                  <a:srgbClr val="C00000"/>
                </a:solidFill>
                <a:latin typeface="Arial" panose="020B0604020202020204" pitchFamily="34" charset="0"/>
                <a:cs typeface="Arial" panose="020B0604020202020204" pitchFamily="34" charset="0"/>
              </a:rPr>
              <a:t>By Religion in England</a:t>
            </a:r>
          </a:p>
        </p:txBody>
      </p:sp>
      <p:sp>
        <p:nvSpPr>
          <p:cNvPr id="150" name="TextBox 149">
            <a:extLst>
              <a:ext uri="{FF2B5EF4-FFF2-40B4-BE49-F238E27FC236}">
                <a16:creationId xmlns:a16="http://schemas.microsoft.com/office/drawing/2014/main" id="{8AF1D02A-35AF-45B1-A2A9-C4A947E2A860}"/>
              </a:ext>
            </a:extLst>
          </p:cNvPr>
          <p:cNvSpPr txBox="1"/>
          <p:nvPr/>
        </p:nvSpPr>
        <p:spPr>
          <a:xfrm>
            <a:off x="999057" y="5659484"/>
            <a:ext cx="639919" cy="230832"/>
          </a:xfrm>
          <a:prstGeom prst="rect">
            <a:avLst/>
          </a:prstGeom>
          <a:noFill/>
        </p:spPr>
        <p:txBody>
          <a:bodyPr wrap="none" rtlCol="0">
            <a:spAutoFit/>
          </a:bodyPr>
          <a:lstStyle/>
          <a:p>
            <a:r>
              <a:rPr lang="en-GB" sz="900">
                <a:latin typeface="Arial" panose="020B0604020202020204" pitchFamily="34" charset="0"/>
                <a:cs typeface="Arial" panose="020B0604020202020204" pitchFamily="34" charset="0"/>
              </a:rPr>
              <a:t>Christian</a:t>
            </a:r>
          </a:p>
        </p:txBody>
      </p:sp>
      <p:sp>
        <p:nvSpPr>
          <p:cNvPr id="156" name="TextBox 155">
            <a:extLst>
              <a:ext uri="{FF2B5EF4-FFF2-40B4-BE49-F238E27FC236}">
                <a16:creationId xmlns:a16="http://schemas.microsoft.com/office/drawing/2014/main" id="{4B9DAEDF-FC24-4573-9A1B-DDAE53DB1BFE}"/>
              </a:ext>
            </a:extLst>
          </p:cNvPr>
          <p:cNvSpPr txBox="1"/>
          <p:nvPr/>
        </p:nvSpPr>
        <p:spPr>
          <a:xfrm>
            <a:off x="2319316" y="5520638"/>
            <a:ext cx="1000838" cy="507831"/>
          </a:xfrm>
          <a:prstGeom prst="rect">
            <a:avLst/>
          </a:prstGeom>
          <a:noFill/>
        </p:spPr>
        <p:txBody>
          <a:bodyPr wrap="square" rtlCol="0">
            <a:spAutoFit/>
          </a:bodyPr>
          <a:lstStyle/>
          <a:p>
            <a:r>
              <a:rPr lang="en-GB" sz="900">
                <a:latin typeface="Arial" panose="020B0604020202020204" pitchFamily="34" charset="0"/>
                <a:cs typeface="Arial" panose="020B0604020202020204" pitchFamily="34" charset="0"/>
              </a:rPr>
              <a:t>Hindu</a:t>
            </a:r>
          </a:p>
          <a:p>
            <a:r>
              <a:rPr lang="en-GB" sz="900">
                <a:latin typeface="Arial" panose="020B0604020202020204" pitchFamily="34" charset="0"/>
                <a:cs typeface="Arial" panose="020B0604020202020204" pitchFamily="34" charset="0"/>
              </a:rPr>
              <a:t>Jewish  </a:t>
            </a:r>
          </a:p>
          <a:p>
            <a:r>
              <a:rPr lang="en-GB" sz="900">
                <a:latin typeface="Arial" panose="020B0604020202020204" pitchFamily="34" charset="0"/>
                <a:cs typeface="Arial" panose="020B0604020202020204" pitchFamily="34" charset="0"/>
              </a:rPr>
              <a:t>Sikh</a:t>
            </a:r>
          </a:p>
        </p:txBody>
      </p:sp>
      <p:sp>
        <p:nvSpPr>
          <p:cNvPr id="158" name="Rectangle 157">
            <a:extLst>
              <a:ext uri="{FF2B5EF4-FFF2-40B4-BE49-F238E27FC236}">
                <a16:creationId xmlns:a16="http://schemas.microsoft.com/office/drawing/2014/main" id="{C7F3F879-8B97-4AAD-9D83-C4A18A3A2FD0}"/>
              </a:ext>
            </a:extLst>
          </p:cNvPr>
          <p:cNvSpPr/>
          <p:nvPr/>
        </p:nvSpPr>
        <p:spPr>
          <a:xfrm>
            <a:off x="241317" y="6185660"/>
            <a:ext cx="1021375" cy="461665"/>
          </a:xfrm>
          <a:prstGeom prst="rect">
            <a:avLst/>
          </a:prstGeom>
        </p:spPr>
        <p:txBody>
          <a:bodyPr wrap="square">
            <a:spAutoFit/>
          </a:bodyPr>
          <a:lstStyle/>
          <a:p>
            <a:r>
              <a:rPr lang="en-GB" sz="2400" b="1">
                <a:solidFill>
                  <a:srgbClr val="C00000"/>
                </a:solidFill>
                <a:latin typeface="Arial" panose="020B0604020202020204" pitchFamily="34" charset="0"/>
                <a:cs typeface="Arial" panose="020B0604020202020204" pitchFamily="34" charset="0"/>
              </a:rPr>
              <a:t>5%</a:t>
            </a:r>
            <a:endParaRPr lang="en-GB" b="1">
              <a:solidFill>
                <a:srgbClr val="C00000"/>
              </a:solidFill>
              <a:latin typeface="Arial" panose="020B0604020202020204" pitchFamily="34" charset="0"/>
              <a:cs typeface="Arial" panose="020B0604020202020204" pitchFamily="34" charset="0"/>
            </a:endParaRPr>
          </a:p>
        </p:txBody>
      </p:sp>
      <p:sp>
        <p:nvSpPr>
          <p:cNvPr id="159" name="TextBox 158">
            <a:extLst>
              <a:ext uri="{FF2B5EF4-FFF2-40B4-BE49-F238E27FC236}">
                <a16:creationId xmlns:a16="http://schemas.microsoft.com/office/drawing/2014/main" id="{0E9FA2D0-37B1-41D2-8871-1118BA3EF540}"/>
              </a:ext>
            </a:extLst>
          </p:cNvPr>
          <p:cNvSpPr txBox="1"/>
          <p:nvPr/>
        </p:nvSpPr>
        <p:spPr>
          <a:xfrm>
            <a:off x="701040" y="6126404"/>
            <a:ext cx="2503678" cy="646331"/>
          </a:xfrm>
          <a:prstGeom prst="rect">
            <a:avLst/>
          </a:prstGeom>
          <a:noFill/>
        </p:spPr>
        <p:txBody>
          <a:bodyPr wrap="square" rtlCol="0">
            <a:spAutoFit/>
          </a:bodyPr>
          <a:lstStyle/>
          <a:p>
            <a:pPr algn="r"/>
            <a:r>
              <a:rPr lang="en-GB" sz="900">
                <a:latin typeface="Arial" panose="020B0604020202020204" pitchFamily="34" charset="0"/>
                <a:cs typeface="Arial" panose="020B0604020202020204" pitchFamily="34" charset="0"/>
              </a:rPr>
              <a:t>Sikhs had tried cannabis, with only 3% having tried other recreational drugs. Only 10% of Sikhs had tried tobacco, due to the stigma attached to tobacco in the Punjabi culture.</a:t>
            </a:r>
          </a:p>
        </p:txBody>
      </p:sp>
      <p:sp>
        <p:nvSpPr>
          <p:cNvPr id="160" name="TextBox 159">
            <a:extLst>
              <a:ext uri="{FF2B5EF4-FFF2-40B4-BE49-F238E27FC236}">
                <a16:creationId xmlns:a16="http://schemas.microsoft.com/office/drawing/2014/main" id="{78E2647A-D712-4A29-BD06-D4C737A26062}"/>
              </a:ext>
            </a:extLst>
          </p:cNvPr>
          <p:cNvSpPr txBox="1"/>
          <p:nvPr/>
        </p:nvSpPr>
        <p:spPr>
          <a:xfrm>
            <a:off x="3792900" y="1146928"/>
            <a:ext cx="2010949" cy="461665"/>
          </a:xfrm>
          <a:prstGeom prst="rect">
            <a:avLst/>
          </a:prstGeom>
          <a:noFill/>
        </p:spPr>
        <p:txBody>
          <a:bodyPr wrap="square" rtlCol="0">
            <a:spAutoFit/>
          </a:bodyPr>
          <a:lstStyle/>
          <a:p>
            <a:r>
              <a:rPr lang="en-GB" sz="2400" b="1">
                <a:solidFill>
                  <a:srgbClr val="C00000"/>
                </a:solidFill>
                <a:latin typeface="Arial" panose="020B0604020202020204" pitchFamily="34" charset="0"/>
                <a:cs typeface="Arial" panose="020B0604020202020204" pitchFamily="34" charset="0"/>
              </a:rPr>
              <a:t>3,216 KCAL</a:t>
            </a:r>
            <a:endParaRPr lang="en-GB" sz="1100" b="1">
              <a:solidFill>
                <a:srgbClr val="C00000"/>
              </a:solidFill>
              <a:latin typeface="Arial" panose="020B0604020202020204" pitchFamily="34" charset="0"/>
              <a:cs typeface="Arial" panose="020B0604020202020204" pitchFamily="34" charset="0"/>
            </a:endParaRPr>
          </a:p>
        </p:txBody>
      </p:sp>
      <p:sp>
        <p:nvSpPr>
          <p:cNvPr id="161" name="TextBox 160">
            <a:extLst>
              <a:ext uri="{FF2B5EF4-FFF2-40B4-BE49-F238E27FC236}">
                <a16:creationId xmlns:a16="http://schemas.microsoft.com/office/drawing/2014/main" id="{B771E379-265B-4091-AEEB-BD488C29EB04}"/>
              </a:ext>
            </a:extLst>
          </p:cNvPr>
          <p:cNvSpPr txBox="1"/>
          <p:nvPr/>
        </p:nvSpPr>
        <p:spPr>
          <a:xfrm>
            <a:off x="3249211" y="1578168"/>
            <a:ext cx="2805369" cy="507831"/>
          </a:xfrm>
          <a:prstGeom prst="rect">
            <a:avLst/>
          </a:prstGeom>
          <a:noFill/>
        </p:spPr>
        <p:txBody>
          <a:bodyPr wrap="square" rtlCol="0">
            <a:spAutoFit/>
          </a:bodyPr>
          <a:lstStyle/>
          <a:p>
            <a:pPr algn="ctr"/>
            <a:r>
              <a:rPr lang="en-GB" sz="900">
                <a:latin typeface="Arial" panose="020B0604020202020204" pitchFamily="34" charset="0"/>
                <a:cs typeface="Arial" panose="020B0604020202020204" pitchFamily="34" charset="0"/>
              </a:rPr>
              <a:t>Average Daily Energy Intake of 137 Sikh Punjabi Males aged 21 – 55 in the UK (Recommend 2,500 kcal). </a:t>
            </a:r>
            <a:endParaRPr lang="en-GB" sz="900" b="1">
              <a:latin typeface="Arial" panose="020B0604020202020204" pitchFamily="34" charset="0"/>
              <a:cs typeface="Arial" panose="020B0604020202020204" pitchFamily="34" charset="0"/>
            </a:endParaRPr>
          </a:p>
        </p:txBody>
      </p:sp>
      <p:sp>
        <p:nvSpPr>
          <p:cNvPr id="162" name="TextBox 161">
            <a:extLst>
              <a:ext uri="{FF2B5EF4-FFF2-40B4-BE49-F238E27FC236}">
                <a16:creationId xmlns:a16="http://schemas.microsoft.com/office/drawing/2014/main" id="{C3EE9B58-E5D7-41DB-833F-F36703929A6F}"/>
              </a:ext>
            </a:extLst>
          </p:cNvPr>
          <p:cNvSpPr txBox="1"/>
          <p:nvPr/>
        </p:nvSpPr>
        <p:spPr>
          <a:xfrm>
            <a:off x="3639395" y="4936705"/>
            <a:ext cx="2025000" cy="307777"/>
          </a:xfrm>
          <a:prstGeom prst="rect">
            <a:avLst/>
          </a:prstGeom>
          <a:noFill/>
        </p:spPr>
        <p:txBody>
          <a:bodyPr wrap="square" rtlCol="0">
            <a:spAutoFit/>
          </a:bodyPr>
          <a:lstStyle/>
          <a:p>
            <a:pPr algn="ctr"/>
            <a:r>
              <a:rPr lang="en-GB" sz="1400" b="1">
                <a:solidFill>
                  <a:srgbClr val="C00000"/>
                </a:solidFill>
                <a:latin typeface="Arial" panose="020B0604020202020204" pitchFamily="34" charset="0"/>
                <a:cs typeface="Arial" panose="020B0604020202020204" pitchFamily="34" charset="0"/>
              </a:rPr>
              <a:t>SIKH DIET</a:t>
            </a:r>
          </a:p>
        </p:txBody>
      </p:sp>
      <p:sp>
        <p:nvSpPr>
          <p:cNvPr id="166" name="TextBox 165">
            <a:extLst>
              <a:ext uri="{FF2B5EF4-FFF2-40B4-BE49-F238E27FC236}">
                <a16:creationId xmlns:a16="http://schemas.microsoft.com/office/drawing/2014/main" id="{5D4681D2-60C5-4738-BB5E-905FDED02F94}"/>
              </a:ext>
            </a:extLst>
          </p:cNvPr>
          <p:cNvSpPr txBox="1"/>
          <p:nvPr/>
        </p:nvSpPr>
        <p:spPr>
          <a:xfrm>
            <a:off x="5685867" y="1174451"/>
            <a:ext cx="2090143" cy="923330"/>
          </a:xfrm>
          <a:prstGeom prst="rect">
            <a:avLst/>
          </a:prstGeom>
          <a:noFill/>
        </p:spPr>
        <p:txBody>
          <a:bodyPr wrap="square" rtlCol="0">
            <a:spAutoFit/>
          </a:bodyPr>
          <a:lstStyle/>
          <a:p>
            <a:pPr lvl="1" algn="ctr"/>
            <a:r>
              <a:rPr lang="en-GB" sz="1200" b="1">
                <a:solidFill>
                  <a:srgbClr val="C00000"/>
                </a:solidFill>
                <a:latin typeface="Arial" panose="020B0604020202020204" pitchFamily="34" charset="0"/>
                <a:cs typeface="Arial" panose="020B0604020202020204" pitchFamily="34" charset="0"/>
              </a:rPr>
              <a:t>PHYSICALLY ACTIVE </a:t>
            </a:r>
          </a:p>
          <a:p>
            <a:pPr lvl="1" algn="ctr"/>
            <a:r>
              <a:rPr lang="en-GB" sz="1200" b="1">
                <a:solidFill>
                  <a:srgbClr val="C00000"/>
                </a:solidFill>
                <a:latin typeface="Arial" panose="020B0604020202020204" pitchFamily="34" charset="0"/>
                <a:cs typeface="Arial" panose="020B0604020202020204" pitchFamily="34" charset="0"/>
              </a:rPr>
              <a:t>&gt;150 mins/week </a:t>
            </a:r>
          </a:p>
          <a:p>
            <a:pPr lvl="1" algn="ctr"/>
            <a:r>
              <a:rPr lang="en-GB" sz="900" b="1">
                <a:solidFill>
                  <a:srgbClr val="C00000"/>
                </a:solidFill>
                <a:latin typeface="Arial" panose="020B0604020202020204" pitchFamily="34" charset="0"/>
                <a:cs typeface="Arial" panose="020B0604020202020204" pitchFamily="34" charset="0"/>
              </a:rPr>
              <a:t>BY RELIGION FOR ENGLAND</a:t>
            </a:r>
            <a:endParaRPr lang="en-GB" sz="400" b="1">
              <a:solidFill>
                <a:srgbClr val="C00000"/>
              </a:solidFill>
              <a:latin typeface="Arial" panose="020B0604020202020204" pitchFamily="34" charset="0"/>
              <a:cs typeface="Arial" panose="020B0604020202020204" pitchFamily="34" charset="0"/>
            </a:endParaRPr>
          </a:p>
        </p:txBody>
      </p:sp>
      <p:sp>
        <p:nvSpPr>
          <p:cNvPr id="175" name="TextBox 174">
            <a:extLst>
              <a:ext uri="{FF2B5EF4-FFF2-40B4-BE49-F238E27FC236}">
                <a16:creationId xmlns:a16="http://schemas.microsoft.com/office/drawing/2014/main" id="{89FD844D-90A7-4E34-8CA9-1AF704F82D3F}"/>
              </a:ext>
            </a:extLst>
          </p:cNvPr>
          <p:cNvSpPr txBox="1"/>
          <p:nvPr/>
        </p:nvSpPr>
        <p:spPr>
          <a:xfrm>
            <a:off x="6656289" y="2134339"/>
            <a:ext cx="1175335" cy="230832"/>
          </a:xfrm>
          <a:prstGeom prst="rect">
            <a:avLst/>
          </a:prstGeom>
          <a:noFill/>
        </p:spPr>
        <p:txBody>
          <a:bodyPr wrap="square" rtlCol="0">
            <a:spAutoFit/>
          </a:bodyPr>
          <a:lstStyle/>
          <a:p>
            <a:r>
              <a:rPr lang="en-GB" sz="900">
                <a:latin typeface="Arial" panose="020B0604020202020204" pitchFamily="34" charset="0"/>
                <a:cs typeface="Arial" panose="020B0604020202020204" pitchFamily="34" charset="0"/>
              </a:rPr>
              <a:t>Christian</a:t>
            </a:r>
            <a:r>
              <a:rPr lang="en-GB" sz="900" b="1">
                <a:latin typeface="Arial" panose="020B0604020202020204" pitchFamily="34" charset="0"/>
                <a:cs typeface="Arial" panose="020B0604020202020204" pitchFamily="34" charset="0"/>
              </a:rPr>
              <a:t>  </a:t>
            </a:r>
            <a:r>
              <a:rPr lang="en-GB" sz="900">
                <a:latin typeface="Arial" panose="020B0604020202020204" pitchFamily="34" charset="0"/>
                <a:cs typeface="Arial" panose="020B0604020202020204" pitchFamily="34" charset="0"/>
              </a:rPr>
              <a:t>(61.7%)</a:t>
            </a:r>
          </a:p>
        </p:txBody>
      </p:sp>
      <p:sp>
        <p:nvSpPr>
          <p:cNvPr id="176" name="TextBox 175">
            <a:extLst>
              <a:ext uri="{FF2B5EF4-FFF2-40B4-BE49-F238E27FC236}">
                <a16:creationId xmlns:a16="http://schemas.microsoft.com/office/drawing/2014/main" id="{1EDC6D80-37C3-4E14-888D-178FAC84488E}"/>
              </a:ext>
            </a:extLst>
          </p:cNvPr>
          <p:cNvSpPr txBox="1"/>
          <p:nvPr/>
        </p:nvSpPr>
        <p:spPr>
          <a:xfrm>
            <a:off x="6669989" y="2628435"/>
            <a:ext cx="1175335" cy="230832"/>
          </a:xfrm>
          <a:prstGeom prst="rect">
            <a:avLst/>
          </a:prstGeom>
          <a:noFill/>
        </p:spPr>
        <p:txBody>
          <a:bodyPr wrap="square" rtlCol="0">
            <a:spAutoFit/>
          </a:bodyPr>
          <a:lstStyle/>
          <a:p>
            <a:r>
              <a:rPr lang="en-GB" sz="900">
                <a:latin typeface="Arial" panose="020B0604020202020204" pitchFamily="34" charset="0"/>
                <a:cs typeface="Arial" panose="020B0604020202020204" pitchFamily="34" charset="0"/>
              </a:rPr>
              <a:t>Hindu</a:t>
            </a:r>
            <a:r>
              <a:rPr lang="en-GB" sz="900" b="1">
                <a:latin typeface="Arial" panose="020B0604020202020204" pitchFamily="34" charset="0"/>
                <a:cs typeface="Arial" panose="020B0604020202020204" pitchFamily="34" charset="0"/>
              </a:rPr>
              <a:t> </a:t>
            </a:r>
            <a:r>
              <a:rPr lang="en-GB" sz="900">
                <a:latin typeface="Arial" panose="020B0604020202020204" pitchFamily="34" charset="0"/>
                <a:cs typeface="Arial" panose="020B0604020202020204" pitchFamily="34" charset="0"/>
              </a:rPr>
              <a:t>(57.9%)</a:t>
            </a:r>
          </a:p>
        </p:txBody>
      </p:sp>
      <p:sp>
        <p:nvSpPr>
          <p:cNvPr id="180" name="TextBox 179">
            <a:extLst>
              <a:ext uri="{FF2B5EF4-FFF2-40B4-BE49-F238E27FC236}">
                <a16:creationId xmlns:a16="http://schemas.microsoft.com/office/drawing/2014/main" id="{95F17614-EF63-400F-9D55-AC27CB483BA7}"/>
              </a:ext>
            </a:extLst>
          </p:cNvPr>
          <p:cNvSpPr txBox="1"/>
          <p:nvPr/>
        </p:nvSpPr>
        <p:spPr>
          <a:xfrm>
            <a:off x="6691425" y="3125251"/>
            <a:ext cx="1175335" cy="230832"/>
          </a:xfrm>
          <a:prstGeom prst="rect">
            <a:avLst/>
          </a:prstGeom>
          <a:noFill/>
        </p:spPr>
        <p:txBody>
          <a:bodyPr wrap="square" rtlCol="0">
            <a:spAutoFit/>
          </a:bodyPr>
          <a:lstStyle/>
          <a:p>
            <a:r>
              <a:rPr lang="en-GB" sz="900">
                <a:latin typeface="Arial" panose="020B0604020202020204" pitchFamily="34" charset="0"/>
                <a:cs typeface="Arial" panose="020B0604020202020204" pitchFamily="34" charset="0"/>
              </a:rPr>
              <a:t>Jewish</a:t>
            </a:r>
            <a:r>
              <a:rPr lang="en-GB" sz="900" b="1">
                <a:latin typeface="Arial" panose="020B0604020202020204" pitchFamily="34" charset="0"/>
                <a:cs typeface="Arial" panose="020B0604020202020204" pitchFamily="34" charset="0"/>
              </a:rPr>
              <a:t> </a:t>
            </a:r>
            <a:r>
              <a:rPr lang="en-GB" sz="900">
                <a:latin typeface="Arial" panose="020B0604020202020204" pitchFamily="34" charset="0"/>
                <a:cs typeface="Arial" panose="020B0604020202020204" pitchFamily="34" charset="0"/>
              </a:rPr>
              <a:t>(56%)</a:t>
            </a:r>
          </a:p>
        </p:txBody>
      </p:sp>
      <p:sp>
        <p:nvSpPr>
          <p:cNvPr id="182" name="TextBox 181">
            <a:extLst>
              <a:ext uri="{FF2B5EF4-FFF2-40B4-BE49-F238E27FC236}">
                <a16:creationId xmlns:a16="http://schemas.microsoft.com/office/drawing/2014/main" id="{4D6AD015-E7D2-44ED-A1AA-799C9E74CAA7}"/>
              </a:ext>
            </a:extLst>
          </p:cNvPr>
          <p:cNvSpPr txBox="1"/>
          <p:nvPr/>
        </p:nvSpPr>
        <p:spPr>
          <a:xfrm>
            <a:off x="6674678" y="3606129"/>
            <a:ext cx="1175335" cy="230832"/>
          </a:xfrm>
          <a:prstGeom prst="rect">
            <a:avLst/>
          </a:prstGeom>
          <a:noFill/>
        </p:spPr>
        <p:txBody>
          <a:bodyPr wrap="square" rtlCol="0">
            <a:spAutoFit/>
          </a:bodyPr>
          <a:lstStyle/>
          <a:p>
            <a:r>
              <a:rPr lang="en-GB" sz="900">
                <a:latin typeface="Arial" panose="020B0604020202020204" pitchFamily="34" charset="0"/>
                <a:cs typeface="Arial" panose="020B0604020202020204" pitchFamily="34" charset="0"/>
              </a:rPr>
              <a:t>Buddhist</a:t>
            </a:r>
            <a:r>
              <a:rPr lang="en-GB" sz="900" b="1">
                <a:latin typeface="Arial" panose="020B0604020202020204" pitchFamily="34" charset="0"/>
                <a:cs typeface="Arial" panose="020B0604020202020204" pitchFamily="34" charset="0"/>
              </a:rPr>
              <a:t> </a:t>
            </a:r>
            <a:r>
              <a:rPr lang="en-GB" sz="900">
                <a:latin typeface="Arial" panose="020B0604020202020204" pitchFamily="34" charset="0"/>
                <a:cs typeface="Arial" panose="020B0604020202020204" pitchFamily="34" charset="0"/>
              </a:rPr>
              <a:t>(55.9%)</a:t>
            </a:r>
          </a:p>
        </p:txBody>
      </p:sp>
      <p:sp>
        <p:nvSpPr>
          <p:cNvPr id="183" name="TextBox 182">
            <a:extLst>
              <a:ext uri="{FF2B5EF4-FFF2-40B4-BE49-F238E27FC236}">
                <a16:creationId xmlns:a16="http://schemas.microsoft.com/office/drawing/2014/main" id="{9810F37D-AD09-43EF-9B2A-2615BAC5CDDF}"/>
              </a:ext>
            </a:extLst>
          </p:cNvPr>
          <p:cNvSpPr txBox="1"/>
          <p:nvPr/>
        </p:nvSpPr>
        <p:spPr>
          <a:xfrm>
            <a:off x="6691425" y="4099081"/>
            <a:ext cx="1175335" cy="230832"/>
          </a:xfrm>
          <a:prstGeom prst="rect">
            <a:avLst/>
          </a:prstGeom>
          <a:noFill/>
        </p:spPr>
        <p:txBody>
          <a:bodyPr wrap="square" rtlCol="0">
            <a:spAutoFit/>
          </a:bodyPr>
          <a:lstStyle/>
          <a:p>
            <a:r>
              <a:rPr lang="en-GB" sz="900" b="1">
                <a:latin typeface="Arial" panose="020B0604020202020204" pitchFamily="34" charset="0"/>
                <a:cs typeface="Arial" panose="020B0604020202020204" pitchFamily="34" charset="0"/>
              </a:rPr>
              <a:t>Sikh </a:t>
            </a:r>
            <a:r>
              <a:rPr lang="en-GB" sz="900">
                <a:latin typeface="Arial" panose="020B0604020202020204" pitchFamily="34" charset="0"/>
                <a:cs typeface="Arial" panose="020B0604020202020204" pitchFamily="34" charset="0"/>
              </a:rPr>
              <a:t>(55.6%)</a:t>
            </a:r>
          </a:p>
        </p:txBody>
      </p:sp>
      <p:sp>
        <p:nvSpPr>
          <p:cNvPr id="184" name="TextBox 183">
            <a:extLst>
              <a:ext uri="{FF2B5EF4-FFF2-40B4-BE49-F238E27FC236}">
                <a16:creationId xmlns:a16="http://schemas.microsoft.com/office/drawing/2014/main" id="{0E16C0EE-5BDA-485F-9A87-63D31AAE986E}"/>
              </a:ext>
            </a:extLst>
          </p:cNvPr>
          <p:cNvSpPr txBox="1"/>
          <p:nvPr/>
        </p:nvSpPr>
        <p:spPr>
          <a:xfrm>
            <a:off x="6252814" y="4781631"/>
            <a:ext cx="1016913" cy="584775"/>
          </a:xfrm>
          <a:prstGeom prst="rect">
            <a:avLst/>
          </a:prstGeom>
          <a:noFill/>
        </p:spPr>
        <p:txBody>
          <a:bodyPr wrap="square" rtlCol="0">
            <a:spAutoFit/>
          </a:bodyPr>
          <a:lstStyle/>
          <a:p>
            <a:r>
              <a:rPr lang="en-GB" sz="3200" b="1">
                <a:solidFill>
                  <a:srgbClr val="C00000"/>
                </a:solidFill>
                <a:latin typeface="Arial" panose="020B0604020202020204" pitchFamily="34" charset="0"/>
                <a:cs typeface="Arial" panose="020B0604020202020204" pitchFamily="34" charset="0"/>
              </a:rPr>
              <a:t>46</a:t>
            </a:r>
            <a:r>
              <a:rPr lang="en-GB" sz="2000" b="1">
                <a:solidFill>
                  <a:srgbClr val="C00000"/>
                </a:solidFill>
                <a:latin typeface="Arial" panose="020B0604020202020204" pitchFamily="34" charset="0"/>
                <a:cs typeface="Arial" panose="020B0604020202020204" pitchFamily="34" charset="0"/>
              </a:rPr>
              <a:t>%</a:t>
            </a:r>
            <a:endParaRPr lang="en-GB" sz="3200" b="1">
              <a:solidFill>
                <a:srgbClr val="C00000"/>
              </a:solidFill>
              <a:latin typeface="Arial" panose="020B0604020202020204" pitchFamily="34" charset="0"/>
              <a:cs typeface="Arial" panose="020B0604020202020204" pitchFamily="34" charset="0"/>
            </a:endParaRPr>
          </a:p>
        </p:txBody>
      </p:sp>
      <p:sp>
        <p:nvSpPr>
          <p:cNvPr id="194" name="TextBox 193">
            <a:extLst>
              <a:ext uri="{FF2B5EF4-FFF2-40B4-BE49-F238E27FC236}">
                <a16:creationId xmlns:a16="http://schemas.microsoft.com/office/drawing/2014/main" id="{F1E54289-F939-48B1-B6FF-4376E5603AD4}"/>
              </a:ext>
            </a:extLst>
          </p:cNvPr>
          <p:cNvSpPr txBox="1"/>
          <p:nvPr/>
        </p:nvSpPr>
        <p:spPr>
          <a:xfrm>
            <a:off x="7075147" y="4825064"/>
            <a:ext cx="2047690" cy="784830"/>
          </a:xfrm>
          <a:prstGeom prst="rect">
            <a:avLst/>
          </a:prstGeom>
          <a:noFill/>
        </p:spPr>
        <p:txBody>
          <a:bodyPr wrap="square" rtlCol="0">
            <a:spAutoFit/>
          </a:bodyPr>
          <a:lstStyle/>
          <a:p>
            <a:pPr algn="r"/>
            <a:r>
              <a:rPr lang="en-GB" sz="900">
                <a:latin typeface="Arial" panose="020B0604020202020204" pitchFamily="34" charset="0"/>
                <a:cs typeface="Arial" panose="020B0604020202020204" pitchFamily="34" charset="0"/>
              </a:rPr>
              <a:t>Of 2,000 Sikh participants in the 2018 British Sikh Report survey stated they set aside time for exercise at least a few times per week.</a:t>
            </a:r>
            <a:endParaRPr lang="en-GB" sz="900" b="1">
              <a:latin typeface="Arial" panose="020B0604020202020204" pitchFamily="34" charset="0"/>
              <a:cs typeface="Arial" panose="020B0604020202020204" pitchFamily="34" charset="0"/>
            </a:endParaRPr>
          </a:p>
        </p:txBody>
      </p:sp>
      <p:sp>
        <p:nvSpPr>
          <p:cNvPr id="199" name="TextBox 198">
            <a:extLst>
              <a:ext uri="{FF2B5EF4-FFF2-40B4-BE49-F238E27FC236}">
                <a16:creationId xmlns:a16="http://schemas.microsoft.com/office/drawing/2014/main" id="{6FF037DE-EF35-4507-A126-2EBFCCBE04AB}"/>
              </a:ext>
            </a:extLst>
          </p:cNvPr>
          <p:cNvSpPr txBox="1"/>
          <p:nvPr/>
        </p:nvSpPr>
        <p:spPr>
          <a:xfrm>
            <a:off x="6034894" y="5893498"/>
            <a:ext cx="1410907" cy="584775"/>
          </a:xfrm>
          <a:prstGeom prst="rect">
            <a:avLst/>
          </a:prstGeom>
          <a:noFill/>
        </p:spPr>
        <p:txBody>
          <a:bodyPr wrap="square" rtlCol="0">
            <a:spAutoFit/>
          </a:bodyPr>
          <a:lstStyle/>
          <a:p>
            <a:pPr algn="ctr"/>
            <a:r>
              <a:rPr lang="en-GB" sz="3200" b="1">
                <a:solidFill>
                  <a:srgbClr val="C00000"/>
                </a:solidFill>
                <a:latin typeface="Arial" panose="020B0604020202020204" pitchFamily="34" charset="0"/>
                <a:cs typeface="Arial" panose="020B0604020202020204" pitchFamily="34" charset="0"/>
              </a:rPr>
              <a:t>73</a:t>
            </a:r>
            <a:r>
              <a:rPr lang="en-GB" sz="2000" b="1">
                <a:solidFill>
                  <a:srgbClr val="C00000"/>
                </a:solidFill>
                <a:latin typeface="Arial" panose="020B0604020202020204" pitchFamily="34" charset="0"/>
                <a:cs typeface="Arial" panose="020B0604020202020204" pitchFamily="34" charset="0"/>
              </a:rPr>
              <a:t>%</a:t>
            </a:r>
            <a:endParaRPr lang="en-GB" sz="700" b="1">
              <a:solidFill>
                <a:srgbClr val="C00000"/>
              </a:solidFill>
              <a:latin typeface="Arial" panose="020B0604020202020204" pitchFamily="34" charset="0"/>
              <a:cs typeface="Arial" panose="020B0604020202020204" pitchFamily="34" charset="0"/>
            </a:endParaRPr>
          </a:p>
        </p:txBody>
      </p:sp>
      <p:sp>
        <p:nvSpPr>
          <p:cNvPr id="200" name="TextBox 199">
            <a:extLst>
              <a:ext uri="{FF2B5EF4-FFF2-40B4-BE49-F238E27FC236}">
                <a16:creationId xmlns:a16="http://schemas.microsoft.com/office/drawing/2014/main" id="{15847FBC-8992-4793-A775-97C378647A22}"/>
              </a:ext>
            </a:extLst>
          </p:cNvPr>
          <p:cNvSpPr txBox="1"/>
          <p:nvPr/>
        </p:nvSpPr>
        <p:spPr>
          <a:xfrm>
            <a:off x="7099477" y="5772282"/>
            <a:ext cx="2047690" cy="923330"/>
          </a:xfrm>
          <a:prstGeom prst="rect">
            <a:avLst/>
          </a:prstGeom>
          <a:noFill/>
        </p:spPr>
        <p:txBody>
          <a:bodyPr wrap="square" rtlCol="0">
            <a:spAutoFit/>
          </a:bodyPr>
          <a:lstStyle/>
          <a:p>
            <a:pPr algn="r"/>
            <a:r>
              <a:rPr lang="en-GB" sz="900">
                <a:latin typeface="Arial" panose="020B0604020202020204" pitchFamily="34" charset="0"/>
                <a:cs typeface="Arial" panose="020B0604020202020204" pitchFamily="34" charset="0"/>
              </a:rPr>
              <a:t>Of 137 Sikh Individuals in Kent, UK are engaged in ‘</a:t>
            </a:r>
            <a:r>
              <a:rPr lang="en-GB" sz="900" b="1">
                <a:latin typeface="Arial" panose="020B0604020202020204" pitchFamily="34" charset="0"/>
                <a:cs typeface="Arial" panose="020B0604020202020204" pitchFamily="34" charset="0"/>
              </a:rPr>
              <a:t>sedentary</a:t>
            </a:r>
            <a:r>
              <a:rPr lang="en-GB" sz="900">
                <a:latin typeface="Arial" panose="020B0604020202020204" pitchFamily="34" charset="0"/>
                <a:cs typeface="Arial" panose="020B0604020202020204" pitchFamily="34" charset="0"/>
              </a:rPr>
              <a:t>’ service type jobs. The same study also showed that </a:t>
            </a:r>
            <a:r>
              <a:rPr lang="en-GB" sz="900" b="1">
                <a:latin typeface="Arial" panose="020B0604020202020204" pitchFamily="34" charset="0"/>
                <a:cs typeface="Arial" panose="020B0604020202020204" pitchFamily="34" charset="0"/>
              </a:rPr>
              <a:t>all participants</a:t>
            </a:r>
            <a:r>
              <a:rPr lang="en-GB" sz="900">
                <a:latin typeface="Arial" panose="020B0604020202020204" pitchFamily="34" charset="0"/>
                <a:cs typeface="Arial" panose="020B0604020202020204" pitchFamily="34" charset="0"/>
              </a:rPr>
              <a:t> were classed as sedentary or involved in low levels of physical activity.</a:t>
            </a:r>
            <a:endParaRPr lang="en-GB" sz="900" i="1">
              <a:latin typeface="Arial" panose="020B0604020202020204" pitchFamily="34" charset="0"/>
              <a:cs typeface="Arial" panose="020B0604020202020204" pitchFamily="34" charset="0"/>
            </a:endParaRPr>
          </a:p>
        </p:txBody>
      </p:sp>
      <p:pic>
        <p:nvPicPr>
          <p:cNvPr id="278" name="Picture 2">
            <a:extLst>
              <a:ext uri="{FF2B5EF4-FFF2-40B4-BE49-F238E27FC236}">
                <a16:creationId xmlns:a16="http://schemas.microsoft.com/office/drawing/2014/main" id="{DE8F23D9-E8DC-4AB9-868F-4852DED4F7E1}"/>
              </a:ext>
              <a:ext uri="{C183D7F6-B498-43B3-948B-1728B52AA6E4}">
                <adec:decorative xmlns:adec="http://schemas.microsoft.com/office/drawing/2017/decorative" val="1"/>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018179" y="42172"/>
            <a:ext cx="507730" cy="665748"/>
          </a:xfrm>
          <a:prstGeom prst="rect">
            <a:avLst/>
          </a:prstGeom>
          <a:noFill/>
          <a:extLst>
            <a:ext uri="{909E8E84-426E-40DD-AFC4-6F175D3DCCD1}">
              <a14:hiddenFill xmlns:a14="http://schemas.microsoft.com/office/drawing/2010/main">
                <a:solidFill>
                  <a:srgbClr val="FFFFFF"/>
                </a:solidFill>
              </a14:hiddenFill>
            </a:ext>
          </a:extLst>
        </p:spPr>
      </p:pic>
      <p:pic>
        <p:nvPicPr>
          <p:cNvPr id="7" name="Graphic 6" descr="Man with kid with solid fill">
            <a:extLst>
              <a:ext uri="{FF2B5EF4-FFF2-40B4-BE49-F238E27FC236}">
                <a16:creationId xmlns:a16="http://schemas.microsoft.com/office/drawing/2014/main" id="{1BF44C45-96D6-44F7-B773-A47A726C22B0}"/>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800458" y="1923770"/>
            <a:ext cx="226082" cy="226082"/>
          </a:xfrm>
          <a:prstGeom prst="rect">
            <a:avLst/>
          </a:prstGeom>
        </p:spPr>
      </p:pic>
      <p:sp>
        <p:nvSpPr>
          <p:cNvPr id="128" name="TextBox 127">
            <a:extLst>
              <a:ext uri="{FF2B5EF4-FFF2-40B4-BE49-F238E27FC236}">
                <a16:creationId xmlns:a16="http://schemas.microsoft.com/office/drawing/2014/main" id="{57968311-5B33-4F9F-B3DC-EDB971F11AC6}"/>
              </a:ext>
            </a:extLst>
          </p:cNvPr>
          <p:cNvSpPr txBox="1"/>
          <p:nvPr/>
        </p:nvSpPr>
        <p:spPr>
          <a:xfrm>
            <a:off x="1785729" y="5528061"/>
            <a:ext cx="653058" cy="461665"/>
          </a:xfrm>
          <a:prstGeom prst="rect">
            <a:avLst/>
          </a:prstGeom>
          <a:noFill/>
        </p:spPr>
        <p:txBody>
          <a:bodyPr wrap="square" rtlCol="0">
            <a:spAutoFit/>
          </a:bodyPr>
          <a:lstStyle/>
          <a:p>
            <a:r>
              <a:rPr lang="en-GB" sz="2400" b="1">
                <a:solidFill>
                  <a:srgbClr val="C00000"/>
                </a:solidFill>
                <a:latin typeface="Arial" panose="020B0604020202020204" pitchFamily="34" charset="0"/>
                <a:cs typeface="Arial" panose="020B0604020202020204" pitchFamily="34" charset="0"/>
              </a:rPr>
              <a:t>5%</a:t>
            </a:r>
          </a:p>
        </p:txBody>
      </p:sp>
      <p:sp>
        <p:nvSpPr>
          <p:cNvPr id="129" name="TextBox 128">
            <a:extLst>
              <a:ext uri="{FF2B5EF4-FFF2-40B4-BE49-F238E27FC236}">
                <a16:creationId xmlns:a16="http://schemas.microsoft.com/office/drawing/2014/main" id="{7C1651DB-B031-4366-994E-648618079CFA}"/>
              </a:ext>
            </a:extLst>
          </p:cNvPr>
          <p:cNvSpPr txBox="1"/>
          <p:nvPr/>
        </p:nvSpPr>
        <p:spPr>
          <a:xfrm>
            <a:off x="290052" y="5528060"/>
            <a:ext cx="802574" cy="461665"/>
          </a:xfrm>
          <a:prstGeom prst="rect">
            <a:avLst/>
          </a:prstGeom>
          <a:noFill/>
        </p:spPr>
        <p:txBody>
          <a:bodyPr wrap="square" rtlCol="0">
            <a:spAutoFit/>
          </a:bodyPr>
          <a:lstStyle/>
          <a:p>
            <a:r>
              <a:rPr lang="en-GB" sz="2400" b="1">
                <a:solidFill>
                  <a:srgbClr val="C00000"/>
                </a:solidFill>
                <a:latin typeface="Arial" panose="020B0604020202020204" pitchFamily="34" charset="0"/>
                <a:cs typeface="Arial" panose="020B0604020202020204" pitchFamily="34" charset="0"/>
              </a:rPr>
              <a:t>11%</a:t>
            </a:r>
          </a:p>
        </p:txBody>
      </p:sp>
      <p:sp>
        <p:nvSpPr>
          <p:cNvPr id="130" name="AutoShape 18">
            <a:extLst>
              <a:ext uri="{FF2B5EF4-FFF2-40B4-BE49-F238E27FC236}">
                <a16:creationId xmlns:a16="http://schemas.microsoft.com/office/drawing/2014/main" id="{EE78EBC5-98B0-4658-9D74-28C2F60611FE}"/>
              </a:ext>
              <a:ext uri="{C183D7F6-B498-43B3-948B-1728B52AA6E4}">
                <adec:decorative xmlns:adec="http://schemas.microsoft.com/office/drawing/2017/decorative" val="1"/>
              </a:ext>
            </a:extLst>
          </p:cNvPr>
          <p:cNvSpPr/>
          <p:nvPr/>
        </p:nvSpPr>
        <p:spPr>
          <a:xfrm>
            <a:off x="264050" y="2805964"/>
            <a:ext cx="2887345" cy="902991"/>
          </a:xfrm>
          <a:prstGeom prst="rect">
            <a:avLst/>
          </a:prstGeom>
          <a:solidFill>
            <a:srgbClr val="DCDCDC"/>
          </a:solidFill>
        </p:spPr>
      </p:sp>
      <p:sp>
        <p:nvSpPr>
          <p:cNvPr id="133" name="TextBox 132">
            <a:extLst>
              <a:ext uri="{FF2B5EF4-FFF2-40B4-BE49-F238E27FC236}">
                <a16:creationId xmlns:a16="http://schemas.microsoft.com/office/drawing/2014/main" id="{7E3E7A11-2512-4BB3-A6AC-D1DF08FE0140}"/>
              </a:ext>
            </a:extLst>
          </p:cNvPr>
          <p:cNvSpPr txBox="1"/>
          <p:nvPr/>
        </p:nvSpPr>
        <p:spPr>
          <a:xfrm>
            <a:off x="260980" y="2795757"/>
            <a:ext cx="2872901" cy="400110"/>
          </a:xfrm>
          <a:prstGeom prst="rect">
            <a:avLst/>
          </a:prstGeom>
          <a:noFill/>
        </p:spPr>
        <p:txBody>
          <a:bodyPr wrap="square" rtlCol="0">
            <a:spAutoFit/>
          </a:bodyPr>
          <a:lstStyle/>
          <a:p>
            <a:pPr algn="ctr"/>
            <a:r>
              <a:rPr lang="en-GB" sz="2000" b="1" dirty="0">
                <a:solidFill>
                  <a:srgbClr val="C00000"/>
                </a:solidFill>
                <a:latin typeface="Arial" panose="020B0604020202020204" pitchFamily="34" charset="0"/>
                <a:cs typeface="Arial" panose="020B0604020202020204" pitchFamily="34" charset="0"/>
              </a:rPr>
              <a:t>SUICIDE</a:t>
            </a:r>
            <a:endParaRPr lang="en-GB" sz="1400" b="1" dirty="0">
              <a:solidFill>
                <a:srgbClr val="C00000"/>
              </a:solidFill>
              <a:latin typeface="Arial" panose="020B0604020202020204" pitchFamily="34" charset="0"/>
              <a:cs typeface="Arial" panose="020B0604020202020204" pitchFamily="34" charset="0"/>
            </a:endParaRPr>
          </a:p>
        </p:txBody>
      </p:sp>
      <p:sp>
        <p:nvSpPr>
          <p:cNvPr id="114" name="AutoShape 31">
            <a:extLst>
              <a:ext uri="{FF2B5EF4-FFF2-40B4-BE49-F238E27FC236}">
                <a16:creationId xmlns:a16="http://schemas.microsoft.com/office/drawing/2014/main" id="{F7B70F7D-9F5E-4E0C-A1BF-C33C90704179}"/>
              </a:ext>
            </a:extLst>
          </p:cNvPr>
          <p:cNvSpPr/>
          <p:nvPr/>
        </p:nvSpPr>
        <p:spPr>
          <a:xfrm>
            <a:off x="9234100" y="772188"/>
            <a:ext cx="2754434" cy="265889"/>
          </a:xfrm>
          <a:prstGeom prst="rect">
            <a:avLst/>
          </a:prstGeom>
          <a:solidFill>
            <a:srgbClr val="C91B00"/>
          </a:solidFill>
        </p:spPr>
        <p:txBody>
          <a:bodyPr/>
          <a:lstStyle/>
          <a:p>
            <a:pPr algn="ctr"/>
            <a:r>
              <a:rPr lang="en-GB" sz="1000" b="1">
                <a:solidFill>
                  <a:schemeClr val="bg1"/>
                </a:solidFill>
                <a:latin typeface="Arial" panose="020B0604020202020204" pitchFamily="34" charset="0"/>
                <a:cs typeface="Arial" panose="020B0604020202020204" pitchFamily="34" charset="0"/>
              </a:rPr>
              <a:t>Getting the best start in life</a:t>
            </a:r>
          </a:p>
        </p:txBody>
      </p:sp>
      <p:sp>
        <p:nvSpPr>
          <p:cNvPr id="115" name="TextBox 114">
            <a:extLst>
              <a:ext uri="{FF2B5EF4-FFF2-40B4-BE49-F238E27FC236}">
                <a16:creationId xmlns:a16="http://schemas.microsoft.com/office/drawing/2014/main" id="{5B7EBDC7-9980-458C-B83C-C43B6A72DEF6}"/>
              </a:ext>
            </a:extLst>
          </p:cNvPr>
          <p:cNvSpPr txBox="1"/>
          <p:nvPr/>
        </p:nvSpPr>
        <p:spPr>
          <a:xfrm>
            <a:off x="178415" y="3132075"/>
            <a:ext cx="3071337" cy="507831"/>
          </a:xfrm>
          <a:prstGeom prst="rect">
            <a:avLst/>
          </a:prstGeom>
          <a:noFill/>
        </p:spPr>
        <p:txBody>
          <a:bodyPr wrap="square" lIns="91440" tIns="45720" rIns="91440" bIns="45720" rtlCol="0" anchor="t">
            <a:spAutoFit/>
          </a:bodyPr>
          <a:lstStyle/>
          <a:p>
            <a:pPr algn="ctr"/>
            <a:r>
              <a:rPr lang="en-GB" sz="900" dirty="0">
                <a:latin typeface="Arial"/>
                <a:cs typeface="Arial"/>
              </a:rPr>
              <a:t>Sikhs have a high respect for life which is seen as a gift from God. The Sikh Gurus rejected suicide as an interference in God's plan. </a:t>
            </a:r>
            <a:endParaRPr lang="en-GB" sz="900" dirty="0">
              <a:latin typeface="Arial" panose="020B0604020202020204" pitchFamily="34" charset="0"/>
              <a:cs typeface="Arial" panose="020B0604020202020204" pitchFamily="34" charset="0"/>
            </a:endParaRPr>
          </a:p>
        </p:txBody>
      </p:sp>
      <p:sp>
        <p:nvSpPr>
          <p:cNvPr id="119" name="TextBox 118">
            <a:extLst>
              <a:ext uri="{FF2B5EF4-FFF2-40B4-BE49-F238E27FC236}">
                <a16:creationId xmlns:a16="http://schemas.microsoft.com/office/drawing/2014/main" id="{42D82632-F21D-4657-8445-065A1CB98A46}"/>
              </a:ext>
            </a:extLst>
          </p:cNvPr>
          <p:cNvSpPr txBox="1"/>
          <p:nvPr/>
        </p:nvSpPr>
        <p:spPr>
          <a:xfrm>
            <a:off x="3745913" y="2254425"/>
            <a:ext cx="2025000" cy="307777"/>
          </a:xfrm>
          <a:prstGeom prst="rect">
            <a:avLst/>
          </a:prstGeom>
          <a:noFill/>
        </p:spPr>
        <p:txBody>
          <a:bodyPr wrap="square" rtlCol="0">
            <a:spAutoFit/>
          </a:bodyPr>
          <a:lstStyle/>
          <a:p>
            <a:pPr algn="ctr"/>
            <a:r>
              <a:rPr lang="en-GB" sz="1400" b="1">
                <a:solidFill>
                  <a:srgbClr val="C00000"/>
                </a:solidFill>
                <a:latin typeface="Arial" panose="020B0604020202020204" pitchFamily="34" charset="0"/>
                <a:cs typeface="Arial" panose="020B0604020202020204" pitchFamily="34" charset="0"/>
              </a:rPr>
              <a:t>OBESITY</a:t>
            </a:r>
          </a:p>
        </p:txBody>
      </p:sp>
      <p:sp>
        <p:nvSpPr>
          <p:cNvPr id="217" name="TextBox 216">
            <a:extLst>
              <a:ext uri="{FF2B5EF4-FFF2-40B4-BE49-F238E27FC236}">
                <a16:creationId xmlns:a16="http://schemas.microsoft.com/office/drawing/2014/main" id="{2BDF2F39-669A-49BF-BF2A-D7E80B2CA34C}"/>
              </a:ext>
            </a:extLst>
          </p:cNvPr>
          <p:cNvSpPr txBox="1"/>
          <p:nvPr/>
        </p:nvSpPr>
        <p:spPr>
          <a:xfrm>
            <a:off x="3282853" y="3748806"/>
            <a:ext cx="2775846" cy="1061829"/>
          </a:xfrm>
          <a:prstGeom prst="rect">
            <a:avLst/>
          </a:prstGeom>
          <a:noFill/>
        </p:spPr>
        <p:txBody>
          <a:bodyPr wrap="square" rtlCol="0">
            <a:spAutoFit/>
          </a:bodyPr>
          <a:lstStyle/>
          <a:p>
            <a:pPr algn="ctr"/>
            <a:r>
              <a:rPr lang="en-GB" sz="900">
                <a:latin typeface="Arial" panose="020B0604020202020204" pitchFamily="34" charset="0"/>
                <a:cs typeface="Arial" panose="020B0604020202020204" pitchFamily="34" charset="0"/>
              </a:rPr>
              <a:t>There is evidence of different dietary culture being dominate through different generations. </a:t>
            </a:r>
          </a:p>
          <a:p>
            <a:pPr algn="ctr"/>
            <a:endParaRPr lang="en-GB" sz="900">
              <a:latin typeface="Arial" panose="020B0604020202020204" pitchFamily="34" charset="0"/>
              <a:cs typeface="Arial" panose="020B0604020202020204" pitchFamily="34" charset="0"/>
            </a:endParaRPr>
          </a:p>
          <a:p>
            <a:pPr algn="ctr"/>
            <a:r>
              <a:rPr lang="en-GB" sz="900">
                <a:latin typeface="Arial" panose="020B0604020202020204" pitchFamily="34" charset="0"/>
                <a:cs typeface="Arial" panose="020B0604020202020204" pitchFamily="34" charset="0"/>
              </a:rPr>
              <a:t>Older adults are more likely to desire primarily traditional Indian foods where as younger Sikh’s have a stronger desire for western convenience diets such as pizza, burgers and chips.</a:t>
            </a:r>
            <a:r>
              <a:rPr lang="en-GB" sz="900" b="1">
                <a:latin typeface="Arial" panose="020B0604020202020204" pitchFamily="34" charset="0"/>
                <a:cs typeface="Arial" panose="020B0604020202020204" pitchFamily="34" charset="0"/>
              </a:rPr>
              <a:t> </a:t>
            </a:r>
          </a:p>
        </p:txBody>
      </p:sp>
      <p:pic>
        <p:nvPicPr>
          <p:cNvPr id="32" name="Graphic 31" descr="Table setting">
            <a:extLst>
              <a:ext uri="{FF2B5EF4-FFF2-40B4-BE49-F238E27FC236}">
                <a16:creationId xmlns:a16="http://schemas.microsoft.com/office/drawing/2014/main" id="{8F7357E8-B0C7-42F0-A4D8-F4C3774E8074}"/>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5685101" y="3441133"/>
            <a:ext cx="408007" cy="408007"/>
          </a:xfrm>
          <a:prstGeom prst="rect">
            <a:avLst/>
          </a:prstGeom>
        </p:spPr>
      </p:pic>
      <p:sp>
        <p:nvSpPr>
          <p:cNvPr id="120" name="TextBox 119">
            <a:extLst>
              <a:ext uri="{FF2B5EF4-FFF2-40B4-BE49-F238E27FC236}">
                <a16:creationId xmlns:a16="http://schemas.microsoft.com/office/drawing/2014/main" id="{6F3731CC-66C2-4E18-933E-18D93C11BF46}"/>
              </a:ext>
            </a:extLst>
          </p:cNvPr>
          <p:cNvSpPr txBox="1"/>
          <p:nvPr/>
        </p:nvSpPr>
        <p:spPr>
          <a:xfrm>
            <a:off x="3204718" y="2470744"/>
            <a:ext cx="2939170" cy="923330"/>
          </a:xfrm>
          <a:prstGeom prst="rect">
            <a:avLst/>
          </a:prstGeom>
          <a:noFill/>
        </p:spPr>
        <p:txBody>
          <a:bodyPr wrap="square" rtlCol="0">
            <a:spAutoFit/>
          </a:bodyPr>
          <a:lstStyle/>
          <a:p>
            <a:pPr algn="ctr"/>
            <a:r>
              <a:rPr lang="en-GB" sz="900">
                <a:latin typeface="Arial" panose="020B0604020202020204" pitchFamily="34" charset="0"/>
                <a:cs typeface="Arial" panose="020B0604020202020204" pitchFamily="34" charset="0"/>
              </a:rPr>
              <a:t>There is limited research regarding the number of Sikhs within the UK and in Birmingham who are classed as overweight or obese. However, there is published research which suggest obesity rates are higher in the South Asian population compared to the general population. </a:t>
            </a:r>
            <a:endParaRPr lang="en-GB" sz="900" b="1">
              <a:latin typeface="Arial" panose="020B0604020202020204" pitchFamily="34" charset="0"/>
              <a:cs typeface="Arial" panose="020B0604020202020204" pitchFamily="34" charset="0"/>
            </a:endParaRPr>
          </a:p>
        </p:txBody>
      </p:sp>
      <p:sp>
        <p:nvSpPr>
          <p:cNvPr id="121" name="TextBox 120">
            <a:extLst>
              <a:ext uri="{FF2B5EF4-FFF2-40B4-BE49-F238E27FC236}">
                <a16:creationId xmlns:a16="http://schemas.microsoft.com/office/drawing/2014/main" id="{2F0C84A8-43D6-4DD3-B337-95DF8BD7B566}"/>
              </a:ext>
            </a:extLst>
          </p:cNvPr>
          <p:cNvSpPr txBox="1"/>
          <p:nvPr/>
        </p:nvSpPr>
        <p:spPr>
          <a:xfrm>
            <a:off x="3636605" y="3474978"/>
            <a:ext cx="2025000" cy="307777"/>
          </a:xfrm>
          <a:prstGeom prst="rect">
            <a:avLst/>
          </a:prstGeom>
          <a:noFill/>
        </p:spPr>
        <p:txBody>
          <a:bodyPr wrap="square" rtlCol="0">
            <a:spAutoFit/>
          </a:bodyPr>
          <a:lstStyle/>
          <a:p>
            <a:pPr algn="ctr"/>
            <a:r>
              <a:rPr lang="en-GB" sz="1400" b="1">
                <a:solidFill>
                  <a:srgbClr val="C00000"/>
                </a:solidFill>
                <a:latin typeface="Arial" panose="020B0604020202020204" pitchFamily="34" charset="0"/>
                <a:cs typeface="Arial" panose="020B0604020202020204" pitchFamily="34" charset="0"/>
              </a:rPr>
              <a:t>WESTERINISATION</a:t>
            </a:r>
          </a:p>
        </p:txBody>
      </p:sp>
      <p:sp>
        <p:nvSpPr>
          <p:cNvPr id="126" name="AutoShape 26">
            <a:extLst>
              <a:ext uri="{FF2B5EF4-FFF2-40B4-BE49-F238E27FC236}">
                <a16:creationId xmlns:a16="http://schemas.microsoft.com/office/drawing/2014/main" id="{04D6C83A-9EF5-46B2-AA07-8E752138D960}"/>
              </a:ext>
              <a:ext uri="{C183D7F6-B498-43B3-948B-1728B52AA6E4}">
                <adec:decorative xmlns:adec="http://schemas.microsoft.com/office/drawing/2017/decorative" val="1"/>
              </a:ext>
            </a:extLst>
          </p:cNvPr>
          <p:cNvSpPr/>
          <p:nvPr/>
        </p:nvSpPr>
        <p:spPr>
          <a:xfrm>
            <a:off x="9241447" y="1140718"/>
            <a:ext cx="2747087" cy="1180503"/>
          </a:xfrm>
          <a:prstGeom prst="rect">
            <a:avLst/>
          </a:prstGeom>
          <a:solidFill>
            <a:srgbClr val="EBEBEB"/>
          </a:solidFill>
        </p:spPr>
      </p:sp>
      <p:sp>
        <p:nvSpPr>
          <p:cNvPr id="145" name="TextBox 144">
            <a:extLst>
              <a:ext uri="{FF2B5EF4-FFF2-40B4-BE49-F238E27FC236}">
                <a16:creationId xmlns:a16="http://schemas.microsoft.com/office/drawing/2014/main" id="{3EAB8D85-E11C-491D-AD39-EDC01F9245BF}"/>
              </a:ext>
            </a:extLst>
          </p:cNvPr>
          <p:cNvSpPr txBox="1"/>
          <p:nvPr/>
        </p:nvSpPr>
        <p:spPr>
          <a:xfrm>
            <a:off x="9281575" y="1326220"/>
            <a:ext cx="1609801" cy="584775"/>
          </a:xfrm>
          <a:prstGeom prst="rect">
            <a:avLst/>
          </a:prstGeom>
          <a:noFill/>
        </p:spPr>
        <p:txBody>
          <a:bodyPr wrap="square" rtlCol="0">
            <a:spAutoFit/>
          </a:bodyPr>
          <a:lstStyle/>
          <a:p>
            <a:r>
              <a:rPr lang="en-GB" sz="3200" b="1">
                <a:solidFill>
                  <a:srgbClr val="C00000"/>
                </a:solidFill>
                <a:latin typeface="Arial" panose="020B0604020202020204" pitchFamily="34" charset="0"/>
                <a:cs typeface="Arial" panose="020B0604020202020204" pitchFamily="34" charset="0"/>
              </a:rPr>
              <a:t>7,710</a:t>
            </a:r>
          </a:p>
        </p:txBody>
      </p:sp>
      <p:sp>
        <p:nvSpPr>
          <p:cNvPr id="148" name="TextBox 147">
            <a:extLst>
              <a:ext uri="{FF2B5EF4-FFF2-40B4-BE49-F238E27FC236}">
                <a16:creationId xmlns:a16="http://schemas.microsoft.com/office/drawing/2014/main" id="{5E1D2C3F-8182-4588-9AD2-9E4E2904430F}"/>
              </a:ext>
            </a:extLst>
          </p:cNvPr>
          <p:cNvSpPr txBox="1"/>
          <p:nvPr/>
        </p:nvSpPr>
        <p:spPr>
          <a:xfrm>
            <a:off x="10549625" y="1247236"/>
            <a:ext cx="1463960" cy="923330"/>
          </a:xfrm>
          <a:prstGeom prst="rect">
            <a:avLst/>
          </a:prstGeom>
          <a:noFill/>
        </p:spPr>
        <p:txBody>
          <a:bodyPr wrap="square" rtlCol="0">
            <a:spAutoFit/>
          </a:bodyPr>
          <a:lstStyle/>
          <a:p>
            <a:pPr algn="r"/>
            <a:r>
              <a:rPr lang="en-GB" sz="900">
                <a:latin typeface="Arial" panose="020B0604020202020204" pitchFamily="34" charset="0"/>
                <a:cs typeface="Arial" panose="020B0604020202020204" pitchFamily="34" charset="0"/>
              </a:rPr>
              <a:t>The number of children registered as Sikh in Birmingham (2.8%), higher than the English Sikh population (0.87% England)</a:t>
            </a:r>
          </a:p>
        </p:txBody>
      </p:sp>
      <p:sp>
        <p:nvSpPr>
          <p:cNvPr id="149" name="TextBox 148">
            <a:extLst>
              <a:ext uri="{FF2B5EF4-FFF2-40B4-BE49-F238E27FC236}">
                <a16:creationId xmlns:a16="http://schemas.microsoft.com/office/drawing/2014/main" id="{A9AF0CDC-2FA5-41A3-8251-12FB60D82878}"/>
              </a:ext>
            </a:extLst>
          </p:cNvPr>
          <p:cNvSpPr txBox="1"/>
          <p:nvPr/>
        </p:nvSpPr>
        <p:spPr>
          <a:xfrm>
            <a:off x="10185930" y="2523849"/>
            <a:ext cx="1827655" cy="784830"/>
          </a:xfrm>
          <a:prstGeom prst="rect">
            <a:avLst/>
          </a:prstGeom>
          <a:noFill/>
        </p:spPr>
        <p:txBody>
          <a:bodyPr wrap="square" rtlCol="0">
            <a:spAutoFit/>
          </a:bodyPr>
          <a:lstStyle/>
          <a:p>
            <a:pPr algn="r"/>
            <a:r>
              <a:rPr lang="en-GB" sz="900">
                <a:latin typeface="Arial" panose="020B0604020202020204" pitchFamily="34" charset="0"/>
                <a:cs typeface="Arial" panose="020B0604020202020204" pitchFamily="34" charset="0"/>
              </a:rPr>
              <a:t>Breastfeeding is positively encouraged in the Sikh faith, however local data is not available on breastfeeding uptake by faith.</a:t>
            </a:r>
          </a:p>
        </p:txBody>
      </p:sp>
      <p:sp>
        <p:nvSpPr>
          <p:cNvPr id="151" name="Rectangle 150">
            <a:extLst>
              <a:ext uri="{FF2B5EF4-FFF2-40B4-BE49-F238E27FC236}">
                <a16:creationId xmlns:a16="http://schemas.microsoft.com/office/drawing/2014/main" id="{F9E8048C-67F6-49A2-B882-94B0DAF81AD7}"/>
              </a:ext>
            </a:extLst>
          </p:cNvPr>
          <p:cNvSpPr/>
          <p:nvPr/>
        </p:nvSpPr>
        <p:spPr>
          <a:xfrm>
            <a:off x="9281575" y="3392156"/>
            <a:ext cx="2790774" cy="661720"/>
          </a:xfrm>
          <a:prstGeom prst="rect">
            <a:avLst/>
          </a:prstGeom>
        </p:spPr>
        <p:txBody>
          <a:bodyPr wrap="square">
            <a:spAutoFit/>
          </a:bodyPr>
          <a:lstStyle/>
          <a:p>
            <a:pPr algn="ctr"/>
            <a:r>
              <a:rPr lang="en-GB" sz="1400" b="1">
                <a:solidFill>
                  <a:srgbClr val="C00000"/>
                </a:solidFill>
                <a:latin typeface="Arial" panose="020B0604020202020204" pitchFamily="34" charset="0"/>
                <a:cs typeface="Arial" panose="020B0604020202020204" pitchFamily="34" charset="0"/>
              </a:rPr>
              <a:t>MEASLES IMMUNISATION STATUS</a:t>
            </a:r>
          </a:p>
          <a:p>
            <a:r>
              <a:rPr lang="en-GB" sz="900" b="1">
                <a:solidFill>
                  <a:srgbClr val="C00000"/>
                </a:solidFill>
                <a:latin typeface="Arial" panose="020B0604020202020204" pitchFamily="34" charset="0"/>
                <a:cs typeface="Arial" panose="020B0604020202020204" pitchFamily="34" charset="0"/>
              </a:rPr>
              <a:t>BY ETHNICITY IN GLASGOW, SCOTLAND</a:t>
            </a:r>
            <a:endParaRPr lang="en-GB" sz="700" b="1">
              <a:solidFill>
                <a:srgbClr val="C00000"/>
              </a:solidFill>
              <a:latin typeface="Arial" panose="020B0604020202020204" pitchFamily="34" charset="0"/>
              <a:cs typeface="Arial" panose="020B0604020202020204" pitchFamily="34" charset="0"/>
            </a:endParaRPr>
          </a:p>
        </p:txBody>
      </p:sp>
      <p:sp>
        <p:nvSpPr>
          <p:cNvPr id="154" name="Rectangle 153">
            <a:extLst>
              <a:ext uri="{FF2B5EF4-FFF2-40B4-BE49-F238E27FC236}">
                <a16:creationId xmlns:a16="http://schemas.microsoft.com/office/drawing/2014/main" id="{06C332DE-4223-41E1-A05C-7A92667D6E54}"/>
              </a:ext>
            </a:extLst>
          </p:cNvPr>
          <p:cNvSpPr/>
          <p:nvPr/>
        </p:nvSpPr>
        <p:spPr>
          <a:xfrm>
            <a:off x="10239588" y="5935054"/>
            <a:ext cx="1777758" cy="784830"/>
          </a:xfrm>
          <a:prstGeom prst="rect">
            <a:avLst/>
          </a:prstGeom>
        </p:spPr>
        <p:txBody>
          <a:bodyPr wrap="square">
            <a:spAutoFit/>
          </a:bodyPr>
          <a:lstStyle/>
          <a:p>
            <a:pPr algn="r"/>
            <a:r>
              <a:rPr lang="en-GB" sz="900">
                <a:latin typeface="Arial" panose="020B0604020202020204" pitchFamily="34" charset="0"/>
                <a:cs typeface="Arial" panose="020B0604020202020204" pitchFamily="34" charset="0"/>
              </a:rPr>
              <a:t>There is both UK and international research that highlights the impact of bullying of Sikh children because of their religion.</a:t>
            </a:r>
          </a:p>
        </p:txBody>
      </p:sp>
      <p:pic>
        <p:nvPicPr>
          <p:cNvPr id="155" name="Graphic 154" descr="Child with balloon">
            <a:extLst>
              <a:ext uri="{FF2B5EF4-FFF2-40B4-BE49-F238E27FC236}">
                <a16:creationId xmlns:a16="http://schemas.microsoft.com/office/drawing/2014/main" id="{6C0C8F85-2B82-462B-B58C-20CB04F4C0F0}"/>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10146048" y="1799053"/>
            <a:ext cx="526416" cy="526416"/>
          </a:xfrm>
          <a:prstGeom prst="rect">
            <a:avLst/>
          </a:prstGeom>
        </p:spPr>
      </p:pic>
      <p:sp>
        <p:nvSpPr>
          <p:cNvPr id="164" name="Rectangle 163">
            <a:extLst>
              <a:ext uri="{FF2B5EF4-FFF2-40B4-BE49-F238E27FC236}">
                <a16:creationId xmlns:a16="http://schemas.microsoft.com/office/drawing/2014/main" id="{EC04B64C-5BD2-4C6C-8391-0485C906DBB2}"/>
              </a:ext>
            </a:extLst>
          </p:cNvPr>
          <p:cNvSpPr/>
          <p:nvPr/>
        </p:nvSpPr>
        <p:spPr>
          <a:xfrm>
            <a:off x="8718744" y="6163444"/>
            <a:ext cx="2021060" cy="307777"/>
          </a:xfrm>
          <a:prstGeom prst="rect">
            <a:avLst/>
          </a:prstGeom>
        </p:spPr>
        <p:txBody>
          <a:bodyPr wrap="square">
            <a:spAutoFit/>
          </a:bodyPr>
          <a:lstStyle/>
          <a:p>
            <a:pPr algn="ctr"/>
            <a:r>
              <a:rPr lang="en-GB" sz="1400" b="1">
                <a:solidFill>
                  <a:srgbClr val="C00000"/>
                </a:solidFill>
                <a:latin typeface="Arial" panose="020B0604020202020204" pitchFamily="34" charset="0"/>
                <a:cs typeface="Arial" panose="020B0604020202020204" pitchFamily="34" charset="0"/>
              </a:rPr>
              <a:t>BULLYING</a:t>
            </a:r>
            <a:endParaRPr lang="en-GB" sz="1100" b="1">
              <a:solidFill>
                <a:srgbClr val="C00000"/>
              </a:solidFill>
              <a:latin typeface="Arial" panose="020B0604020202020204" pitchFamily="34" charset="0"/>
              <a:cs typeface="Arial" panose="020B0604020202020204" pitchFamily="34" charset="0"/>
            </a:endParaRPr>
          </a:p>
        </p:txBody>
      </p:sp>
      <p:pic>
        <p:nvPicPr>
          <p:cNvPr id="168" name="Graphic 167" descr="Woman with baby">
            <a:extLst>
              <a:ext uri="{FF2B5EF4-FFF2-40B4-BE49-F238E27FC236}">
                <a16:creationId xmlns:a16="http://schemas.microsoft.com/office/drawing/2014/main" id="{281F6A2B-7111-4BA1-88CA-423EADBFF05B}"/>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9478148" y="2647231"/>
            <a:ext cx="518617" cy="518617"/>
          </a:xfrm>
          <a:prstGeom prst="rect">
            <a:avLst/>
          </a:prstGeom>
        </p:spPr>
      </p:pic>
      <p:sp>
        <p:nvSpPr>
          <p:cNvPr id="181" name="TextBox 180">
            <a:extLst>
              <a:ext uri="{FF2B5EF4-FFF2-40B4-BE49-F238E27FC236}">
                <a16:creationId xmlns:a16="http://schemas.microsoft.com/office/drawing/2014/main" id="{002B4E7F-8DC3-4FB3-B280-E1C214362637}"/>
              </a:ext>
            </a:extLst>
          </p:cNvPr>
          <p:cNvSpPr txBox="1"/>
          <p:nvPr/>
        </p:nvSpPr>
        <p:spPr>
          <a:xfrm>
            <a:off x="10272524" y="4111221"/>
            <a:ext cx="1175335" cy="230832"/>
          </a:xfrm>
          <a:prstGeom prst="rect">
            <a:avLst/>
          </a:prstGeom>
          <a:noFill/>
        </p:spPr>
        <p:txBody>
          <a:bodyPr wrap="square" rtlCol="0">
            <a:spAutoFit/>
          </a:bodyPr>
          <a:lstStyle/>
          <a:p>
            <a:r>
              <a:rPr lang="en-GB" sz="900" b="1">
                <a:latin typeface="Arial" panose="020B0604020202020204" pitchFamily="34" charset="0"/>
                <a:cs typeface="Arial" panose="020B0604020202020204" pitchFamily="34" charset="0"/>
              </a:rPr>
              <a:t>Sikh </a:t>
            </a:r>
            <a:r>
              <a:rPr lang="en-GB" sz="900">
                <a:latin typeface="Arial" panose="020B0604020202020204" pitchFamily="34" charset="0"/>
                <a:cs typeface="Arial" panose="020B0604020202020204" pitchFamily="34" charset="0"/>
              </a:rPr>
              <a:t>(93%)</a:t>
            </a:r>
          </a:p>
        </p:txBody>
      </p:sp>
      <p:sp>
        <p:nvSpPr>
          <p:cNvPr id="185" name="TextBox 184">
            <a:extLst>
              <a:ext uri="{FF2B5EF4-FFF2-40B4-BE49-F238E27FC236}">
                <a16:creationId xmlns:a16="http://schemas.microsoft.com/office/drawing/2014/main" id="{387CC687-9597-42E3-90CE-D86D988FE6B2}"/>
              </a:ext>
            </a:extLst>
          </p:cNvPr>
          <p:cNvSpPr txBox="1"/>
          <p:nvPr/>
        </p:nvSpPr>
        <p:spPr>
          <a:xfrm>
            <a:off x="10272524" y="4573773"/>
            <a:ext cx="1175335" cy="230832"/>
          </a:xfrm>
          <a:prstGeom prst="rect">
            <a:avLst/>
          </a:prstGeom>
          <a:noFill/>
        </p:spPr>
        <p:txBody>
          <a:bodyPr wrap="square" rtlCol="0">
            <a:spAutoFit/>
          </a:bodyPr>
          <a:lstStyle/>
          <a:p>
            <a:r>
              <a:rPr lang="en-GB" sz="900">
                <a:latin typeface="Arial" panose="020B0604020202020204" pitchFamily="34" charset="0"/>
                <a:cs typeface="Arial" panose="020B0604020202020204" pitchFamily="34" charset="0"/>
              </a:rPr>
              <a:t>Muslim</a:t>
            </a:r>
            <a:r>
              <a:rPr lang="en-GB" sz="900" b="1">
                <a:latin typeface="Arial" panose="020B0604020202020204" pitchFamily="34" charset="0"/>
                <a:cs typeface="Arial" panose="020B0604020202020204" pitchFamily="34" charset="0"/>
              </a:rPr>
              <a:t> </a:t>
            </a:r>
            <a:r>
              <a:rPr lang="en-GB" sz="900">
                <a:latin typeface="Arial" panose="020B0604020202020204" pitchFamily="34" charset="0"/>
                <a:cs typeface="Arial" panose="020B0604020202020204" pitchFamily="34" charset="0"/>
              </a:rPr>
              <a:t>(84%)</a:t>
            </a:r>
          </a:p>
        </p:txBody>
      </p:sp>
      <p:sp>
        <p:nvSpPr>
          <p:cNvPr id="187" name="TextBox 186">
            <a:extLst>
              <a:ext uri="{FF2B5EF4-FFF2-40B4-BE49-F238E27FC236}">
                <a16:creationId xmlns:a16="http://schemas.microsoft.com/office/drawing/2014/main" id="{F5DAA421-2358-428A-B3B1-9A6CB801E883}"/>
              </a:ext>
            </a:extLst>
          </p:cNvPr>
          <p:cNvSpPr txBox="1"/>
          <p:nvPr/>
        </p:nvSpPr>
        <p:spPr>
          <a:xfrm>
            <a:off x="10272524" y="5031816"/>
            <a:ext cx="1175335" cy="230832"/>
          </a:xfrm>
          <a:prstGeom prst="rect">
            <a:avLst/>
          </a:prstGeom>
          <a:noFill/>
        </p:spPr>
        <p:txBody>
          <a:bodyPr wrap="square" rtlCol="0">
            <a:spAutoFit/>
          </a:bodyPr>
          <a:lstStyle/>
          <a:p>
            <a:r>
              <a:rPr lang="en-GB" sz="900">
                <a:latin typeface="Arial" panose="020B0604020202020204" pitchFamily="34" charset="0"/>
                <a:cs typeface="Arial" panose="020B0604020202020204" pitchFamily="34" charset="0"/>
              </a:rPr>
              <a:t>Hindu</a:t>
            </a:r>
            <a:r>
              <a:rPr lang="en-GB" sz="900" b="1">
                <a:latin typeface="Arial" panose="020B0604020202020204" pitchFamily="34" charset="0"/>
                <a:cs typeface="Arial" panose="020B0604020202020204" pitchFamily="34" charset="0"/>
              </a:rPr>
              <a:t> </a:t>
            </a:r>
            <a:r>
              <a:rPr lang="en-GB" sz="900">
                <a:latin typeface="Arial" panose="020B0604020202020204" pitchFamily="34" charset="0"/>
                <a:cs typeface="Arial" panose="020B0604020202020204" pitchFamily="34" charset="0"/>
              </a:rPr>
              <a:t>(84%)</a:t>
            </a:r>
          </a:p>
        </p:txBody>
      </p:sp>
      <p:sp>
        <p:nvSpPr>
          <p:cNvPr id="188" name="TextBox 187">
            <a:extLst>
              <a:ext uri="{FF2B5EF4-FFF2-40B4-BE49-F238E27FC236}">
                <a16:creationId xmlns:a16="http://schemas.microsoft.com/office/drawing/2014/main" id="{0D307EB7-E45F-42B6-8FDB-9C0CD472DC7A}"/>
              </a:ext>
            </a:extLst>
          </p:cNvPr>
          <p:cNvSpPr txBox="1"/>
          <p:nvPr/>
        </p:nvSpPr>
        <p:spPr>
          <a:xfrm>
            <a:off x="10231143" y="5477287"/>
            <a:ext cx="1175335" cy="230832"/>
          </a:xfrm>
          <a:prstGeom prst="rect">
            <a:avLst/>
          </a:prstGeom>
          <a:noFill/>
        </p:spPr>
        <p:txBody>
          <a:bodyPr wrap="square" rtlCol="0">
            <a:spAutoFit/>
          </a:bodyPr>
          <a:lstStyle/>
          <a:p>
            <a:r>
              <a:rPr lang="en-GB" sz="900">
                <a:latin typeface="Arial" panose="020B0604020202020204" pitchFamily="34" charset="0"/>
                <a:cs typeface="Arial" panose="020B0604020202020204" pitchFamily="34" charset="0"/>
              </a:rPr>
              <a:t>Non-Asian</a:t>
            </a:r>
            <a:r>
              <a:rPr lang="en-GB" sz="900" b="1">
                <a:latin typeface="Arial" panose="020B0604020202020204" pitchFamily="34" charset="0"/>
                <a:cs typeface="Arial" panose="020B0604020202020204" pitchFamily="34" charset="0"/>
              </a:rPr>
              <a:t> </a:t>
            </a:r>
            <a:r>
              <a:rPr lang="en-GB" sz="900">
                <a:latin typeface="Arial" panose="020B0604020202020204" pitchFamily="34" charset="0"/>
                <a:cs typeface="Arial" panose="020B0604020202020204" pitchFamily="34" charset="0"/>
              </a:rPr>
              <a:t>(83%)</a:t>
            </a:r>
          </a:p>
        </p:txBody>
      </p:sp>
      <p:sp>
        <p:nvSpPr>
          <p:cNvPr id="189" name="Oval 188">
            <a:extLst>
              <a:ext uri="{FF2B5EF4-FFF2-40B4-BE49-F238E27FC236}">
                <a16:creationId xmlns:a16="http://schemas.microsoft.com/office/drawing/2014/main" id="{33B5832D-24ED-4268-8856-4F1C3D6BC978}"/>
              </a:ext>
            </a:extLst>
          </p:cNvPr>
          <p:cNvSpPr/>
          <p:nvPr/>
        </p:nvSpPr>
        <p:spPr>
          <a:xfrm>
            <a:off x="9617392" y="4047159"/>
            <a:ext cx="432000" cy="360000"/>
          </a:xfrm>
          <a:prstGeom prst="ellipse">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600">
                <a:latin typeface="Arial" panose="020B0604020202020204" pitchFamily="34" charset="0"/>
                <a:cs typeface="Arial" panose="020B0604020202020204" pitchFamily="34" charset="0"/>
              </a:rPr>
              <a:t>#</a:t>
            </a:r>
            <a:r>
              <a:rPr lang="en-GB" sz="1000">
                <a:latin typeface="Arial" panose="020B0604020202020204" pitchFamily="34" charset="0"/>
                <a:cs typeface="Arial" panose="020B0604020202020204" pitchFamily="34" charset="0"/>
              </a:rPr>
              <a:t>1</a:t>
            </a:r>
            <a:endParaRPr lang="en-GB" sz="600">
              <a:latin typeface="Arial" panose="020B0604020202020204" pitchFamily="34" charset="0"/>
              <a:cs typeface="Arial" panose="020B0604020202020204" pitchFamily="34" charset="0"/>
            </a:endParaRPr>
          </a:p>
        </p:txBody>
      </p:sp>
      <p:sp>
        <p:nvSpPr>
          <p:cNvPr id="190" name="Oval 189">
            <a:extLst>
              <a:ext uri="{FF2B5EF4-FFF2-40B4-BE49-F238E27FC236}">
                <a16:creationId xmlns:a16="http://schemas.microsoft.com/office/drawing/2014/main" id="{53925C02-B172-4F3B-94E0-45AFBA69D3D3}"/>
              </a:ext>
            </a:extLst>
          </p:cNvPr>
          <p:cNvSpPr/>
          <p:nvPr/>
        </p:nvSpPr>
        <p:spPr>
          <a:xfrm>
            <a:off x="9617392" y="4488264"/>
            <a:ext cx="432000" cy="360000"/>
          </a:xfrm>
          <a:prstGeom prst="ellipse">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600">
                <a:latin typeface="Arial" panose="020B0604020202020204" pitchFamily="34" charset="0"/>
                <a:cs typeface="Arial" panose="020B0604020202020204" pitchFamily="34" charset="0"/>
              </a:rPr>
              <a:t>#</a:t>
            </a:r>
            <a:r>
              <a:rPr lang="en-GB" sz="1000">
                <a:latin typeface="Arial" panose="020B0604020202020204" pitchFamily="34" charset="0"/>
                <a:cs typeface="Arial" panose="020B0604020202020204" pitchFamily="34" charset="0"/>
              </a:rPr>
              <a:t>2</a:t>
            </a:r>
            <a:endParaRPr lang="en-GB" sz="600">
              <a:latin typeface="Arial" panose="020B0604020202020204" pitchFamily="34" charset="0"/>
              <a:cs typeface="Arial" panose="020B0604020202020204" pitchFamily="34" charset="0"/>
            </a:endParaRPr>
          </a:p>
        </p:txBody>
      </p:sp>
      <p:sp>
        <p:nvSpPr>
          <p:cNvPr id="191" name="Oval 190">
            <a:extLst>
              <a:ext uri="{FF2B5EF4-FFF2-40B4-BE49-F238E27FC236}">
                <a16:creationId xmlns:a16="http://schemas.microsoft.com/office/drawing/2014/main" id="{36CBACB7-D326-4564-828B-5217C51E35D6}"/>
              </a:ext>
            </a:extLst>
          </p:cNvPr>
          <p:cNvSpPr/>
          <p:nvPr/>
        </p:nvSpPr>
        <p:spPr>
          <a:xfrm>
            <a:off x="9617392" y="4933219"/>
            <a:ext cx="432000" cy="360000"/>
          </a:xfrm>
          <a:prstGeom prst="ellipse">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600">
                <a:latin typeface="Arial" panose="020B0604020202020204" pitchFamily="34" charset="0"/>
                <a:cs typeface="Arial" panose="020B0604020202020204" pitchFamily="34" charset="0"/>
              </a:rPr>
              <a:t>#</a:t>
            </a:r>
            <a:r>
              <a:rPr lang="en-GB" sz="1000">
                <a:latin typeface="Arial" panose="020B0604020202020204" pitchFamily="34" charset="0"/>
                <a:cs typeface="Arial" panose="020B0604020202020204" pitchFamily="34" charset="0"/>
              </a:rPr>
              <a:t>3</a:t>
            </a:r>
            <a:endParaRPr lang="en-GB" sz="600">
              <a:latin typeface="Arial" panose="020B0604020202020204" pitchFamily="34" charset="0"/>
              <a:cs typeface="Arial" panose="020B0604020202020204" pitchFamily="34" charset="0"/>
            </a:endParaRPr>
          </a:p>
        </p:txBody>
      </p:sp>
      <p:sp>
        <p:nvSpPr>
          <p:cNvPr id="195" name="Oval 194">
            <a:extLst>
              <a:ext uri="{FF2B5EF4-FFF2-40B4-BE49-F238E27FC236}">
                <a16:creationId xmlns:a16="http://schemas.microsoft.com/office/drawing/2014/main" id="{BE4DF22A-0AB9-41EB-AD15-FC9722736016}"/>
              </a:ext>
            </a:extLst>
          </p:cNvPr>
          <p:cNvSpPr/>
          <p:nvPr/>
        </p:nvSpPr>
        <p:spPr>
          <a:xfrm>
            <a:off x="9617392" y="5395860"/>
            <a:ext cx="432000" cy="360000"/>
          </a:xfrm>
          <a:prstGeom prst="ellipse">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600">
                <a:latin typeface="Arial" panose="020B0604020202020204" pitchFamily="34" charset="0"/>
                <a:cs typeface="Arial" panose="020B0604020202020204" pitchFamily="34" charset="0"/>
              </a:rPr>
              <a:t>#</a:t>
            </a:r>
            <a:r>
              <a:rPr lang="en-GB" sz="1000">
                <a:latin typeface="Arial" panose="020B0604020202020204" pitchFamily="34" charset="0"/>
                <a:cs typeface="Arial" panose="020B0604020202020204" pitchFamily="34" charset="0"/>
              </a:rPr>
              <a:t>4</a:t>
            </a:r>
            <a:endParaRPr lang="en-GB" sz="600">
              <a:latin typeface="Arial" panose="020B0604020202020204" pitchFamily="34" charset="0"/>
              <a:cs typeface="Arial" panose="020B0604020202020204" pitchFamily="34" charset="0"/>
            </a:endParaRPr>
          </a:p>
        </p:txBody>
      </p:sp>
      <p:pic>
        <p:nvPicPr>
          <p:cNvPr id="13" name="Graphic 12" descr="Needle">
            <a:extLst>
              <a:ext uri="{FF2B5EF4-FFF2-40B4-BE49-F238E27FC236}">
                <a16:creationId xmlns:a16="http://schemas.microsoft.com/office/drawing/2014/main" id="{9F85EEE2-3A64-4DA5-92B2-BF5B58008CCB}"/>
              </a:ext>
            </a:extLst>
          </p:cNvPr>
          <p:cNvPicPr>
            <a:picLocks noChangeAspect="1"/>
          </p:cNvPicPr>
          <p:nvPr/>
        </p:nvPicPr>
        <p:blipFill>
          <a:blip r:embed="rId16">
            <a:extLst>
              <a:ext uri="{28A0092B-C50C-407E-A947-70E740481C1C}">
                <a14:useLocalDpi xmlns:a14="http://schemas.microsoft.com/office/drawing/2010/main" val="0"/>
              </a:ext>
              <a:ext uri="{96DAC541-7B7A-43D3-8B79-37D633B846F1}">
                <asvg:svgBlip xmlns:asvg="http://schemas.microsoft.com/office/drawing/2016/SVG/main" r:embed="rId17"/>
              </a:ext>
            </a:extLst>
          </a:blip>
          <a:stretch>
            <a:fillRect/>
          </a:stretch>
        </p:blipFill>
        <p:spPr>
          <a:xfrm>
            <a:off x="11406478" y="4646544"/>
            <a:ext cx="468705" cy="468705"/>
          </a:xfrm>
          <a:prstGeom prst="rect">
            <a:avLst/>
          </a:prstGeom>
        </p:spPr>
      </p:pic>
      <p:pic>
        <p:nvPicPr>
          <p:cNvPr id="15" name="Graphic 14" descr="Wine">
            <a:extLst>
              <a:ext uri="{FF2B5EF4-FFF2-40B4-BE49-F238E27FC236}">
                <a16:creationId xmlns:a16="http://schemas.microsoft.com/office/drawing/2014/main" id="{FA6B4637-84AB-45A0-82A7-A28A1BE983C7}"/>
              </a:ext>
            </a:extLst>
          </p:cNvPr>
          <p:cNvPicPr>
            <a:picLocks noChangeAspect="1"/>
          </p:cNvPicPr>
          <p:nvPr/>
        </p:nvPicPr>
        <p:blipFill>
          <a:blip r:embed="rId18">
            <a:extLst>
              <a:ext uri="{28A0092B-C50C-407E-A947-70E740481C1C}">
                <a14:useLocalDpi xmlns:a14="http://schemas.microsoft.com/office/drawing/2010/main" val="0"/>
              </a:ext>
              <a:ext uri="{96DAC541-7B7A-43D3-8B79-37D633B846F1}">
                <asvg:svgBlip xmlns:asvg="http://schemas.microsoft.com/office/drawing/2016/SVG/main" r:embed="rId19"/>
              </a:ext>
            </a:extLst>
          </a:blip>
          <a:stretch>
            <a:fillRect/>
          </a:stretch>
        </p:blipFill>
        <p:spPr>
          <a:xfrm>
            <a:off x="1025551" y="4396395"/>
            <a:ext cx="429856" cy="429856"/>
          </a:xfrm>
          <a:prstGeom prst="rect">
            <a:avLst/>
          </a:prstGeom>
        </p:spPr>
      </p:pic>
      <p:pic>
        <p:nvPicPr>
          <p:cNvPr id="18" name="Graphic 17" descr="Fruit bowl">
            <a:extLst>
              <a:ext uri="{FF2B5EF4-FFF2-40B4-BE49-F238E27FC236}">
                <a16:creationId xmlns:a16="http://schemas.microsoft.com/office/drawing/2014/main" id="{4EE70545-ECB8-4938-89A1-790F2C9CF159}"/>
              </a:ext>
            </a:extLst>
          </p:cNvPr>
          <p:cNvPicPr>
            <a:picLocks noChangeAspect="1"/>
          </p:cNvPicPr>
          <p:nvPr/>
        </p:nvPicPr>
        <p:blipFill>
          <a:blip r:embed="rId20">
            <a:extLst>
              <a:ext uri="{28A0092B-C50C-407E-A947-70E740481C1C}">
                <a14:useLocalDpi xmlns:a14="http://schemas.microsoft.com/office/drawing/2010/main" val="0"/>
              </a:ext>
              <a:ext uri="{96DAC541-7B7A-43D3-8B79-37D633B846F1}">
                <asvg:svgBlip xmlns:asvg="http://schemas.microsoft.com/office/drawing/2016/SVG/main" r:embed="rId21"/>
              </a:ext>
            </a:extLst>
          </a:blip>
          <a:stretch>
            <a:fillRect/>
          </a:stretch>
        </p:blipFill>
        <p:spPr>
          <a:xfrm>
            <a:off x="5829361" y="4748907"/>
            <a:ext cx="363267" cy="363267"/>
          </a:xfrm>
          <a:prstGeom prst="rect">
            <a:avLst/>
          </a:prstGeom>
        </p:spPr>
      </p:pic>
      <p:pic>
        <p:nvPicPr>
          <p:cNvPr id="23" name="Graphic 22" descr="Sad face with solid fill">
            <a:extLst>
              <a:ext uri="{FF2B5EF4-FFF2-40B4-BE49-F238E27FC236}">
                <a16:creationId xmlns:a16="http://schemas.microsoft.com/office/drawing/2014/main" id="{8E9A49CF-946C-48B7-809F-5A6E6E6DEB5C}"/>
              </a:ext>
            </a:extLst>
          </p:cNvPr>
          <p:cNvPicPr>
            <a:picLocks noChangeAspect="1"/>
          </p:cNvPicPr>
          <p:nvPr/>
        </p:nvPicPr>
        <p:blipFill>
          <a:blip r:embed="rId22">
            <a:extLst>
              <a:ext uri="{28A0092B-C50C-407E-A947-70E740481C1C}">
                <a14:useLocalDpi xmlns:a14="http://schemas.microsoft.com/office/drawing/2010/main" val="0"/>
              </a:ext>
              <a:ext uri="{96DAC541-7B7A-43D3-8B79-37D633B846F1}">
                <asvg:svgBlip xmlns:asvg="http://schemas.microsoft.com/office/drawing/2016/SVG/main" r:embed="rId23"/>
              </a:ext>
            </a:extLst>
          </a:blip>
          <a:stretch>
            <a:fillRect/>
          </a:stretch>
        </p:blipFill>
        <p:spPr>
          <a:xfrm>
            <a:off x="9195243" y="6534946"/>
            <a:ext cx="286633" cy="286633"/>
          </a:xfrm>
          <a:prstGeom prst="rect">
            <a:avLst/>
          </a:prstGeom>
        </p:spPr>
      </p:pic>
      <p:sp>
        <p:nvSpPr>
          <p:cNvPr id="107" name="Oval 106">
            <a:extLst>
              <a:ext uri="{FF2B5EF4-FFF2-40B4-BE49-F238E27FC236}">
                <a16:creationId xmlns:a16="http://schemas.microsoft.com/office/drawing/2014/main" id="{CD670B05-B8DB-4711-88A3-502E0BDEB8C7}"/>
              </a:ext>
            </a:extLst>
          </p:cNvPr>
          <p:cNvSpPr/>
          <p:nvPr/>
        </p:nvSpPr>
        <p:spPr>
          <a:xfrm>
            <a:off x="6266400" y="2111672"/>
            <a:ext cx="432000" cy="360000"/>
          </a:xfrm>
          <a:prstGeom prst="ellipse">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600">
                <a:latin typeface="Arial" panose="020B0604020202020204" pitchFamily="34" charset="0"/>
                <a:cs typeface="Arial" panose="020B0604020202020204" pitchFamily="34" charset="0"/>
              </a:rPr>
              <a:t>#</a:t>
            </a:r>
            <a:r>
              <a:rPr lang="en-GB" sz="1000">
                <a:latin typeface="Arial" panose="020B0604020202020204" pitchFamily="34" charset="0"/>
                <a:cs typeface="Arial" panose="020B0604020202020204" pitchFamily="34" charset="0"/>
              </a:rPr>
              <a:t>1</a:t>
            </a:r>
            <a:endParaRPr lang="en-GB" sz="600">
              <a:latin typeface="Arial" panose="020B0604020202020204" pitchFamily="34" charset="0"/>
              <a:cs typeface="Arial" panose="020B0604020202020204" pitchFamily="34" charset="0"/>
            </a:endParaRPr>
          </a:p>
        </p:txBody>
      </p:sp>
      <p:sp>
        <p:nvSpPr>
          <p:cNvPr id="108" name="Oval 107">
            <a:extLst>
              <a:ext uri="{FF2B5EF4-FFF2-40B4-BE49-F238E27FC236}">
                <a16:creationId xmlns:a16="http://schemas.microsoft.com/office/drawing/2014/main" id="{30CB94C5-FFBA-4E69-BA1E-82E78EE32966}"/>
              </a:ext>
            </a:extLst>
          </p:cNvPr>
          <p:cNvSpPr/>
          <p:nvPr/>
        </p:nvSpPr>
        <p:spPr>
          <a:xfrm>
            <a:off x="6266400" y="2580813"/>
            <a:ext cx="432000" cy="360000"/>
          </a:xfrm>
          <a:prstGeom prst="ellipse">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600">
                <a:latin typeface="Arial" panose="020B0604020202020204" pitchFamily="34" charset="0"/>
                <a:cs typeface="Arial" panose="020B0604020202020204" pitchFamily="34" charset="0"/>
              </a:rPr>
              <a:t>#</a:t>
            </a:r>
            <a:r>
              <a:rPr lang="en-GB" sz="1000">
                <a:latin typeface="Arial" panose="020B0604020202020204" pitchFamily="34" charset="0"/>
                <a:cs typeface="Arial" panose="020B0604020202020204" pitchFamily="34" charset="0"/>
              </a:rPr>
              <a:t>2</a:t>
            </a:r>
            <a:endParaRPr lang="en-GB" sz="600">
              <a:latin typeface="Arial" panose="020B0604020202020204" pitchFamily="34" charset="0"/>
              <a:cs typeface="Arial" panose="020B0604020202020204" pitchFamily="34" charset="0"/>
            </a:endParaRPr>
          </a:p>
        </p:txBody>
      </p:sp>
      <p:sp>
        <p:nvSpPr>
          <p:cNvPr id="109" name="Oval 108">
            <a:extLst>
              <a:ext uri="{FF2B5EF4-FFF2-40B4-BE49-F238E27FC236}">
                <a16:creationId xmlns:a16="http://schemas.microsoft.com/office/drawing/2014/main" id="{C2380EA8-D61C-420F-9E63-CF6D750DA743}"/>
              </a:ext>
            </a:extLst>
          </p:cNvPr>
          <p:cNvSpPr/>
          <p:nvPr/>
        </p:nvSpPr>
        <p:spPr>
          <a:xfrm>
            <a:off x="6276435" y="3064520"/>
            <a:ext cx="432000" cy="360000"/>
          </a:xfrm>
          <a:prstGeom prst="ellipse">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600">
                <a:latin typeface="Arial" panose="020B0604020202020204" pitchFamily="34" charset="0"/>
                <a:cs typeface="Arial" panose="020B0604020202020204" pitchFamily="34" charset="0"/>
              </a:rPr>
              <a:t>#</a:t>
            </a:r>
            <a:r>
              <a:rPr lang="en-GB" sz="1000">
                <a:latin typeface="Arial" panose="020B0604020202020204" pitchFamily="34" charset="0"/>
                <a:cs typeface="Arial" panose="020B0604020202020204" pitchFamily="34" charset="0"/>
              </a:rPr>
              <a:t>3</a:t>
            </a:r>
            <a:endParaRPr lang="en-GB" sz="600">
              <a:latin typeface="Arial" panose="020B0604020202020204" pitchFamily="34" charset="0"/>
              <a:cs typeface="Arial" panose="020B0604020202020204" pitchFamily="34" charset="0"/>
            </a:endParaRPr>
          </a:p>
        </p:txBody>
      </p:sp>
      <p:sp>
        <p:nvSpPr>
          <p:cNvPr id="111" name="Oval 110">
            <a:extLst>
              <a:ext uri="{FF2B5EF4-FFF2-40B4-BE49-F238E27FC236}">
                <a16:creationId xmlns:a16="http://schemas.microsoft.com/office/drawing/2014/main" id="{1F32E0D7-1971-4516-AB8B-CA390577CDCB}"/>
              </a:ext>
            </a:extLst>
          </p:cNvPr>
          <p:cNvSpPr/>
          <p:nvPr/>
        </p:nvSpPr>
        <p:spPr>
          <a:xfrm>
            <a:off x="6273333" y="3544343"/>
            <a:ext cx="432000" cy="360000"/>
          </a:xfrm>
          <a:prstGeom prst="ellipse">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600">
                <a:latin typeface="Arial" panose="020B0604020202020204" pitchFamily="34" charset="0"/>
                <a:cs typeface="Arial" panose="020B0604020202020204" pitchFamily="34" charset="0"/>
              </a:rPr>
              <a:t>#</a:t>
            </a:r>
            <a:r>
              <a:rPr lang="en-GB" sz="1000">
                <a:latin typeface="Arial" panose="020B0604020202020204" pitchFamily="34" charset="0"/>
                <a:cs typeface="Arial" panose="020B0604020202020204" pitchFamily="34" charset="0"/>
              </a:rPr>
              <a:t>4</a:t>
            </a:r>
            <a:endParaRPr lang="en-GB" sz="600">
              <a:latin typeface="Arial" panose="020B0604020202020204" pitchFamily="34" charset="0"/>
              <a:cs typeface="Arial" panose="020B0604020202020204" pitchFamily="34" charset="0"/>
            </a:endParaRPr>
          </a:p>
        </p:txBody>
      </p:sp>
      <p:sp>
        <p:nvSpPr>
          <p:cNvPr id="112" name="Oval 111">
            <a:extLst>
              <a:ext uri="{FF2B5EF4-FFF2-40B4-BE49-F238E27FC236}">
                <a16:creationId xmlns:a16="http://schemas.microsoft.com/office/drawing/2014/main" id="{651FEDA2-DA2D-481D-A84F-B173C334794C}"/>
              </a:ext>
            </a:extLst>
          </p:cNvPr>
          <p:cNvSpPr/>
          <p:nvPr/>
        </p:nvSpPr>
        <p:spPr>
          <a:xfrm>
            <a:off x="6272890" y="4017761"/>
            <a:ext cx="432000" cy="360000"/>
          </a:xfrm>
          <a:prstGeom prst="ellipse">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600">
                <a:latin typeface="Arial" panose="020B0604020202020204" pitchFamily="34" charset="0"/>
                <a:cs typeface="Arial" panose="020B0604020202020204" pitchFamily="34" charset="0"/>
              </a:rPr>
              <a:t>#</a:t>
            </a:r>
            <a:r>
              <a:rPr lang="en-GB" sz="1000">
                <a:latin typeface="Arial" panose="020B0604020202020204" pitchFamily="34" charset="0"/>
                <a:cs typeface="Arial" panose="020B0604020202020204" pitchFamily="34" charset="0"/>
              </a:rPr>
              <a:t>5</a:t>
            </a:r>
            <a:endParaRPr lang="en-GB" sz="600">
              <a:latin typeface="Arial" panose="020B0604020202020204" pitchFamily="34" charset="0"/>
              <a:cs typeface="Arial" panose="020B0604020202020204" pitchFamily="34" charset="0"/>
            </a:endParaRPr>
          </a:p>
        </p:txBody>
      </p:sp>
      <p:sp>
        <p:nvSpPr>
          <p:cNvPr id="122" name="AutoShape 5">
            <a:extLst>
              <a:ext uri="{FF2B5EF4-FFF2-40B4-BE49-F238E27FC236}">
                <a16:creationId xmlns:a16="http://schemas.microsoft.com/office/drawing/2014/main" id="{4456F62B-E02E-4989-890C-B5C4BEB4BE13}"/>
              </a:ext>
              <a:ext uri="{C183D7F6-B498-43B3-948B-1728B52AA6E4}">
                <adec:decorative xmlns:adec="http://schemas.microsoft.com/office/drawing/2017/decorative" val="1"/>
              </a:ext>
            </a:extLst>
          </p:cNvPr>
          <p:cNvSpPr/>
          <p:nvPr/>
        </p:nvSpPr>
        <p:spPr>
          <a:xfrm>
            <a:off x="7831624" y="1138662"/>
            <a:ext cx="1287702" cy="3297493"/>
          </a:xfrm>
          <a:prstGeom prst="rect">
            <a:avLst/>
          </a:prstGeom>
          <a:solidFill>
            <a:srgbClr val="DCDCDC"/>
          </a:solidFill>
        </p:spPr>
        <p:txBody>
          <a:bodyPr/>
          <a:lstStyle/>
          <a:p>
            <a:pPr lvl="1"/>
            <a:endParaRPr lang="en-GB" sz="400" b="1">
              <a:solidFill>
                <a:srgbClr val="C00000"/>
              </a:solidFill>
              <a:latin typeface="Arial" panose="020B0604020202020204" pitchFamily="34" charset="0"/>
              <a:cs typeface="Arial" panose="020B0604020202020204" pitchFamily="34" charset="0"/>
            </a:endParaRPr>
          </a:p>
        </p:txBody>
      </p:sp>
      <p:sp>
        <p:nvSpPr>
          <p:cNvPr id="2" name="Rectangle 1">
            <a:extLst>
              <a:ext uri="{FF2B5EF4-FFF2-40B4-BE49-F238E27FC236}">
                <a16:creationId xmlns:a16="http://schemas.microsoft.com/office/drawing/2014/main" id="{762C933A-86F8-4880-AC46-4FFBCB24B582}"/>
              </a:ext>
            </a:extLst>
          </p:cNvPr>
          <p:cNvSpPr/>
          <p:nvPr/>
        </p:nvSpPr>
        <p:spPr>
          <a:xfrm>
            <a:off x="7481566" y="1196164"/>
            <a:ext cx="1624046" cy="1107996"/>
          </a:xfrm>
          <a:prstGeom prst="rect">
            <a:avLst/>
          </a:prstGeom>
        </p:spPr>
        <p:txBody>
          <a:bodyPr wrap="square">
            <a:spAutoFit/>
          </a:bodyPr>
          <a:lstStyle/>
          <a:p>
            <a:pPr lvl="1" algn="ctr"/>
            <a:r>
              <a:rPr lang="en-GB" sz="1200" b="1">
                <a:solidFill>
                  <a:srgbClr val="C00000"/>
                </a:solidFill>
                <a:latin typeface="Arial" panose="020B0604020202020204" pitchFamily="34" charset="0"/>
                <a:cs typeface="Arial" panose="020B0604020202020204" pitchFamily="34" charset="0"/>
              </a:rPr>
              <a:t>PHYSICALLY INACTIVE </a:t>
            </a:r>
          </a:p>
          <a:p>
            <a:pPr lvl="1" algn="ctr"/>
            <a:r>
              <a:rPr lang="en-GB" sz="1200" b="1">
                <a:solidFill>
                  <a:srgbClr val="C00000"/>
                </a:solidFill>
                <a:latin typeface="Arial" panose="020B0604020202020204" pitchFamily="34" charset="0"/>
                <a:cs typeface="Arial" panose="020B0604020202020204" pitchFamily="34" charset="0"/>
              </a:rPr>
              <a:t>&lt;30 mins/week </a:t>
            </a:r>
          </a:p>
          <a:p>
            <a:pPr lvl="1" algn="ctr"/>
            <a:r>
              <a:rPr lang="en-GB" sz="900" b="1">
                <a:solidFill>
                  <a:srgbClr val="C00000"/>
                </a:solidFill>
                <a:latin typeface="Arial" panose="020B0604020202020204" pitchFamily="34" charset="0"/>
                <a:cs typeface="Arial" panose="020B0604020202020204" pitchFamily="34" charset="0"/>
              </a:rPr>
              <a:t>BY RELIGION FOR ENGLAND</a:t>
            </a:r>
            <a:endParaRPr lang="en-GB" sz="400" b="1">
              <a:solidFill>
                <a:srgbClr val="C00000"/>
              </a:solidFill>
              <a:latin typeface="Arial" panose="020B0604020202020204" pitchFamily="34" charset="0"/>
              <a:cs typeface="Arial" panose="020B0604020202020204" pitchFamily="34" charset="0"/>
            </a:endParaRPr>
          </a:p>
        </p:txBody>
      </p:sp>
      <p:sp>
        <p:nvSpPr>
          <p:cNvPr id="165" name="Oval 164">
            <a:extLst>
              <a:ext uri="{FF2B5EF4-FFF2-40B4-BE49-F238E27FC236}">
                <a16:creationId xmlns:a16="http://schemas.microsoft.com/office/drawing/2014/main" id="{7E8CF4D9-422F-4ED2-8587-1A1899C74CA9}"/>
              </a:ext>
            </a:extLst>
          </p:cNvPr>
          <p:cNvSpPr/>
          <p:nvPr/>
        </p:nvSpPr>
        <p:spPr>
          <a:xfrm>
            <a:off x="7848269" y="2297937"/>
            <a:ext cx="432000" cy="360000"/>
          </a:xfrm>
          <a:prstGeom prst="ellipse">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600">
                <a:latin typeface="Arial" panose="020B0604020202020204" pitchFamily="34" charset="0"/>
                <a:cs typeface="Arial" panose="020B0604020202020204" pitchFamily="34" charset="0"/>
              </a:rPr>
              <a:t>#</a:t>
            </a:r>
            <a:r>
              <a:rPr lang="en-GB" sz="1000">
                <a:latin typeface="Arial" panose="020B0604020202020204" pitchFamily="34" charset="0"/>
                <a:cs typeface="Arial" panose="020B0604020202020204" pitchFamily="34" charset="0"/>
              </a:rPr>
              <a:t>1</a:t>
            </a:r>
            <a:endParaRPr lang="en-GB" sz="600">
              <a:latin typeface="Arial" panose="020B0604020202020204" pitchFamily="34" charset="0"/>
              <a:cs typeface="Arial" panose="020B0604020202020204" pitchFamily="34" charset="0"/>
            </a:endParaRPr>
          </a:p>
        </p:txBody>
      </p:sp>
      <p:sp>
        <p:nvSpPr>
          <p:cNvPr id="169" name="Oval 168">
            <a:extLst>
              <a:ext uri="{FF2B5EF4-FFF2-40B4-BE49-F238E27FC236}">
                <a16:creationId xmlns:a16="http://schemas.microsoft.com/office/drawing/2014/main" id="{9E78F7CA-465C-4E34-8BF7-CE76A565C824}"/>
              </a:ext>
            </a:extLst>
          </p:cNvPr>
          <p:cNvSpPr/>
          <p:nvPr/>
        </p:nvSpPr>
        <p:spPr>
          <a:xfrm>
            <a:off x="7843492" y="2835867"/>
            <a:ext cx="432000" cy="360000"/>
          </a:xfrm>
          <a:prstGeom prst="ellipse">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600">
                <a:latin typeface="Arial" panose="020B0604020202020204" pitchFamily="34" charset="0"/>
                <a:cs typeface="Arial" panose="020B0604020202020204" pitchFamily="34" charset="0"/>
              </a:rPr>
              <a:t>#</a:t>
            </a:r>
            <a:r>
              <a:rPr lang="en-GB" sz="1000">
                <a:latin typeface="Arial" panose="020B0604020202020204" pitchFamily="34" charset="0"/>
                <a:cs typeface="Arial" panose="020B0604020202020204" pitchFamily="34" charset="0"/>
              </a:rPr>
              <a:t>2</a:t>
            </a:r>
            <a:endParaRPr lang="en-GB" sz="600">
              <a:latin typeface="Arial" panose="020B0604020202020204" pitchFamily="34" charset="0"/>
              <a:cs typeface="Arial" panose="020B0604020202020204" pitchFamily="34" charset="0"/>
            </a:endParaRPr>
          </a:p>
        </p:txBody>
      </p:sp>
      <p:sp>
        <p:nvSpPr>
          <p:cNvPr id="170" name="Oval 169">
            <a:extLst>
              <a:ext uri="{FF2B5EF4-FFF2-40B4-BE49-F238E27FC236}">
                <a16:creationId xmlns:a16="http://schemas.microsoft.com/office/drawing/2014/main" id="{AD36A4BC-7798-4C8D-8884-D68EDD3FB30C}"/>
              </a:ext>
            </a:extLst>
          </p:cNvPr>
          <p:cNvSpPr/>
          <p:nvPr/>
        </p:nvSpPr>
        <p:spPr>
          <a:xfrm>
            <a:off x="7849007" y="3404518"/>
            <a:ext cx="432000" cy="360000"/>
          </a:xfrm>
          <a:prstGeom prst="ellipse">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600">
                <a:latin typeface="Arial" panose="020B0604020202020204" pitchFamily="34" charset="0"/>
                <a:cs typeface="Arial" panose="020B0604020202020204" pitchFamily="34" charset="0"/>
              </a:rPr>
              <a:t>#</a:t>
            </a:r>
            <a:r>
              <a:rPr lang="en-GB" sz="1000">
                <a:latin typeface="Arial" panose="020B0604020202020204" pitchFamily="34" charset="0"/>
                <a:cs typeface="Arial" panose="020B0604020202020204" pitchFamily="34" charset="0"/>
              </a:rPr>
              <a:t>3</a:t>
            </a:r>
            <a:endParaRPr lang="en-GB" sz="600">
              <a:latin typeface="Arial" panose="020B0604020202020204" pitchFamily="34" charset="0"/>
              <a:cs typeface="Arial" panose="020B0604020202020204" pitchFamily="34" charset="0"/>
            </a:endParaRPr>
          </a:p>
        </p:txBody>
      </p:sp>
      <p:sp>
        <p:nvSpPr>
          <p:cNvPr id="177" name="Oval 176">
            <a:extLst>
              <a:ext uri="{FF2B5EF4-FFF2-40B4-BE49-F238E27FC236}">
                <a16:creationId xmlns:a16="http://schemas.microsoft.com/office/drawing/2014/main" id="{66199CD6-583D-4C0D-95C8-C5E0260F4715}"/>
              </a:ext>
            </a:extLst>
          </p:cNvPr>
          <p:cNvSpPr/>
          <p:nvPr/>
        </p:nvSpPr>
        <p:spPr>
          <a:xfrm>
            <a:off x="7848269" y="3996350"/>
            <a:ext cx="432000" cy="360000"/>
          </a:xfrm>
          <a:prstGeom prst="ellipse">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600">
                <a:latin typeface="Arial" panose="020B0604020202020204" pitchFamily="34" charset="0"/>
                <a:cs typeface="Arial" panose="020B0604020202020204" pitchFamily="34" charset="0"/>
              </a:rPr>
              <a:t>#</a:t>
            </a:r>
            <a:r>
              <a:rPr lang="en-GB" sz="1000">
                <a:latin typeface="Arial" panose="020B0604020202020204" pitchFamily="34" charset="0"/>
                <a:cs typeface="Arial" panose="020B0604020202020204" pitchFamily="34" charset="0"/>
              </a:rPr>
              <a:t>4</a:t>
            </a:r>
            <a:endParaRPr lang="en-GB" sz="600">
              <a:latin typeface="Arial" panose="020B0604020202020204" pitchFamily="34" charset="0"/>
              <a:cs typeface="Arial" panose="020B0604020202020204" pitchFamily="34" charset="0"/>
            </a:endParaRPr>
          </a:p>
        </p:txBody>
      </p:sp>
      <p:sp>
        <p:nvSpPr>
          <p:cNvPr id="192" name="TextBox 191">
            <a:extLst>
              <a:ext uri="{FF2B5EF4-FFF2-40B4-BE49-F238E27FC236}">
                <a16:creationId xmlns:a16="http://schemas.microsoft.com/office/drawing/2014/main" id="{CBB81CD0-2C0C-4E56-A706-7266FDAD1E8D}"/>
              </a:ext>
            </a:extLst>
          </p:cNvPr>
          <p:cNvSpPr txBox="1"/>
          <p:nvPr/>
        </p:nvSpPr>
        <p:spPr>
          <a:xfrm>
            <a:off x="8328345" y="2304160"/>
            <a:ext cx="1175335" cy="369332"/>
          </a:xfrm>
          <a:prstGeom prst="rect">
            <a:avLst/>
          </a:prstGeom>
          <a:noFill/>
        </p:spPr>
        <p:txBody>
          <a:bodyPr wrap="square" rtlCol="0">
            <a:spAutoFit/>
          </a:bodyPr>
          <a:lstStyle/>
          <a:p>
            <a:r>
              <a:rPr lang="en-GB" sz="900">
                <a:latin typeface="Arial" panose="020B0604020202020204" pitchFamily="34" charset="0"/>
                <a:cs typeface="Arial" panose="020B0604020202020204" pitchFamily="34" charset="0"/>
              </a:rPr>
              <a:t>Muslim </a:t>
            </a:r>
          </a:p>
          <a:p>
            <a:r>
              <a:rPr lang="en-GB" sz="900">
                <a:latin typeface="Arial" panose="020B0604020202020204" pitchFamily="34" charset="0"/>
                <a:cs typeface="Arial" panose="020B0604020202020204" pitchFamily="34" charset="0"/>
              </a:rPr>
              <a:t>(40.4%)</a:t>
            </a:r>
          </a:p>
        </p:txBody>
      </p:sp>
      <p:sp>
        <p:nvSpPr>
          <p:cNvPr id="193" name="TextBox 192">
            <a:extLst>
              <a:ext uri="{FF2B5EF4-FFF2-40B4-BE49-F238E27FC236}">
                <a16:creationId xmlns:a16="http://schemas.microsoft.com/office/drawing/2014/main" id="{58B5DA24-2987-4063-8DAE-D02AB9D3A6AC}"/>
              </a:ext>
            </a:extLst>
          </p:cNvPr>
          <p:cNvSpPr txBox="1"/>
          <p:nvPr/>
        </p:nvSpPr>
        <p:spPr>
          <a:xfrm>
            <a:off x="8259291" y="2827436"/>
            <a:ext cx="966710" cy="369332"/>
          </a:xfrm>
          <a:prstGeom prst="rect">
            <a:avLst/>
          </a:prstGeom>
          <a:noFill/>
        </p:spPr>
        <p:txBody>
          <a:bodyPr wrap="square" rtlCol="0">
            <a:spAutoFit/>
          </a:bodyPr>
          <a:lstStyle/>
          <a:p>
            <a:r>
              <a:rPr lang="en-GB" sz="900">
                <a:latin typeface="Arial" panose="020B0604020202020204" pitchFamily="34" charset="0"/>
                <a:cs typeface="Arial" panose="020B0604020202020204" pitchFamily="34" charset="0"/>
              </a:rPr>
              <a:t>Hindu / Sikh (30.1%)</a:t>
            </a:r>
          </a:p>
        </p:txBody>
      </p:sp>
      <p:sp>
        <p:nvSpPr>
          <p:cNvPr id="196" name="TextBox 195">
            <a:extLst>
              <a:ext uri="{FF2B5EF4-FFF2-40B4-BE49-F238E27FC236}">
                <a16:creationId xmlns:a16="http://schemas.microsoft.com/office/drawing/2014/main" id="{7615CFCA-CF0F-4735-9021-FC147822DDCC}"/>
              </a:ext>
            </a:extLst>
          </p:cNvPr>
          <p:cNvSpPr txBox="1"/>
          <p:nvPr/>
        </p:nvSpPr>
        <p:spPr>
          <a:xfrm>
            <a:off x="8330574" y="3422970"/>
            <a:ext cx="1175335" cy="369332"/>
          </a:xfrm>
          <a:prstGeom prst="rect">
            <a:avLst/>
          </a:prstGeom>
          <a:noFill/>
        </p:spPr>
        <p:txBody>
          <a:bodyPr wrap="square" rtlCol="0">
            <a:spAutoFit/>
          </a:bodyPr>
          <a:lstStyle/>
          <a:p>
            <a:r>
              <a:rPr lang="en-GB" sz="900">
                <a:latin typeface="Arial" panose="020B0604020202020204" pitchFamily="34" charset="0"/>
                <a:cs typeface="Arial" panose="020B0604020202020204" pitchFamily="34" charset="0"/>
              </a:rPr>
              <a:t>Jewish </a:t>
            </a:r>
          </a:p>
          <a:p>
            <a:r>
              <a:rPr lang="en-GB" sz="900">
                <a:latin typeface="Arial" panose="020B0604020202020204" pitchFamily="34" charset="0"/>
                <a:cs typeface="Arial" panose="020B0604020202020204" pitchFamily="34" charset="0"/>
              </a:rPr>
              <a:t>(30%)</a:t>
            </a:r>
          </a:p>
        </p:txBody>
      </p:sp>
      <p:sp>
        <p:nvSpPr>
          <p:cNvPr id="197" name="TextBox 196">
            <a:extLst>
              <a:ext uri="{FF2B5EF4-FFF2-40B4-BE49-F238E27FC236}">
                <a16:creationId xmlns:a16="http://schemas.microsoft.com/office/drawing/2014/main" id="{4D31D8CC-A42A-4A17-BFE4-983FB718ADCB}"/>
              </a:ext>
            </a:extLst>
          </p:cNvPr>
          <p:cNvSpPr txBox="1"/>
          <p:nvPr/>
        </p:nvSpPr>
        <p:spPr>
          <a:xfrm>
            <a:off x="8321906" y="3994353"/>
            <a:ext cx="889290" cy="369332"/>
          </a:xfrm>
          <a:prstGeom prst="rect">
            <a:avLst/>
          </a:prstGeom>
          <a:noFill/>
        </p:spPr>
        <p:txBody>
          <a:bodyPr wrap="square" rtlCol="0">
            <a:spAutoFit/>
          </a:bodyPr>
          <a:lstStyle/>
          <a:p>
            <a:r>
              <a:rPr lang="en-GB" sz="900">
                <a:latin typeface="Arial" panose="020B0604020202020204" pitchFamily="34" charset="0"/>
                <a:cs typeface="Arial" panose="020B0604020202020204" pitchFamily="34" charset="0"/>
              </a:rPr>
              <a:t>Christian (26.4%)</a:t>
            </a:r>
          </a:p>
        </p:txBody>
      </p:sp>
      <p:pic>
        <p:nvPicPr>
          <p:cNvPr id="10" name="Graphic 9" descr="Run">
            <a:extLst>
              <a:ext uri="{FF2B5EF4-FFF2-40B4-BE49-F238E27FC236}">
                <a16:creationId xmlns:a16="http://schemas.microsoft.com/office/drawing/2014/main" id="{5DA0C32F-286F-4488-A417-E6ECB45A2F9E}"/>
              </a:ext>
            </a:extLst>
          </p:cNvPr>
          <p:cNvPicPr>
            <a:picLocks noChangeAspect="1"/>
          </p:cNvPicPr>
          <p:nvPr/>
        </p:nvPicPr>
        <p:blipFill>
          <a:blip r:embed="rId24">
            <a:extLst>
              <a:ext uri="{28A0092B-C50C-407E-A947-70E740481C1C}">
                <a14:useLocalDpi xmlns:a14="http://schemas.microsoft.com/office/drawing/2010/main" val="0"/>
              </a:ext>
              <a:ext uri="{96DAC541-7B7A-43D3-8B79-37D633B846F1}">
                <asvg:svgBlip xmlns:asvg="http://schemas.microsoft.com/office/drawing/2016/SVG/main" r:embed="rId25"/>
              </a:ext>
            </a:extLst>
          </a:blip>
          <a:stretch>
            <a:fillRect/>
          </a:stretch>
        </p:blipFill>
        <p:spPr>
          <a:xfrm>
            <a:off x="7557188" y="1419848"/>
            <a:ext cx="472126" cy="472126"/>
          </a:xfrm>
          <a:prstGeom prst="rect">
            <a:avLst/>
          </a:prstGeom>
        </p:spPr>
      </p:pic>
      <p:sp>
        <p:nvSpPr>
          <p:cNvPr id="4" name="Title 3">
            <a:extLst>
              <a:ext uri="{FF2B5EF4-FFF2-40B4-BE49-F238E27FC236}">
                <a16:creationId xmlns:a16="http://schemas.microsoft.com/office/drawing/2014/main" id="{DA4FC169-2C0F-4831-96CF-229209CED1F3}"/>
              </a:ext>
            </a:extLst>
          </p:cNvPr>
          <p:cNvSpPr>
            <a:spLocks noGrp="1"/>
          </p:cNvSpPr>
          <p:nvPr>
            <p:ph type="title" idx="4294967295"/>
          </p:nvPr>
        </p:nvSpPr>
        <p:spPr>
          <a:xfrm>
            <a:off x="1710613" y="42172"/>
            <a:ext cx="7995047" cy="432491"/>
          </a:xfrm>
        </p:spPr>
        <p:txBody>
          <a:bodyPr vert="horz" wrap="square" lIns="0" tIns="0" rIns="0" bIns="0" anchor="t" anchorCtr="0">
            <a:noAutofit/>
          </a:bodyPr>
          <a:lstStyle/>
          <a:p>
            <a:pPr algn="ctr"/>
            <a:r>
              <a:rPr lang="en-GB" sz="2625" b="1">
                <a:solidFill>
                  <a:srgbClr val="222222"/>
                </a:solidFill>
                <a:latin typeface="Arial" panose="020B0604020202020204" pitchFamily="34" charset="0"/>
              </a:rPr>
              <a:t>Sikh Community Profile</a:t>
            </a:r>
          </a:p>
        </p:txBody>
      </p:sp>
      <p:sp>
        <p:nvSpPr>
          <p:cNvPr id="117" name="TextBox 116">
            <a:extLst>
              <a:ext uri="{FF2B5EF4-FFF2-40B4-BE49-F238E27FC236}">
                <a16:creationId xmlns:a16="http://schemas.microsoft.com/office/drawing/2014/main" id="{755949FA-61C7-4388-A3E6-CCA85F917B8B}"/>
              </a:ext>
            </a:extLst>
          </p:cNvPr>
          <p:cNvSpPr txBox="1"/>
          <p:nvPr/>
        </p:nvSpPr>
        <p:spPr>
          <a:xfrm>
            <a:off x="290052" y="3862837"/>
            <a:ext cx="2872901" cy="400110"/>
          </a:xfrm>
          <a:prstGeom prst="rect">
            <a:avLst/>
          </a:prstGeom>
          <a:noFill/>
        </p:spPr>
        <p:txBody>
          <a:bodyPr wrap="square" rtlCol="0">
            <a:spAutoFit/>
          </a:bodyPr>
          <a:lstStyle/>
          <a:p>
            <a:pPr algn="ctr"/>
            <a:r>
              <a:rPr lang="en-GB" sz="2000" b="1" dirty="0">
                <a:solidFill>
                  <a:srgbClr val="C00000"/>
                </a:solidFill>
                <a:latin typeface="Arial" panose="020B0604020202020204" pitchFamily="34" charset="0"/>
                <a:cs typeface="Arial" panose="020B0604020202020204" pitchFamily="34" charset="0"/>
              </a:rPr>
              <a:t>ALCOHOL</a:t>
            </a:r>
            <a:endParaRPr lang="en-GB" sz="1400" b="1" dirty="0">
              <a:solidFill>
                <a:srgbClr val="C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033828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 name="AutoShape 21">
            <a:extLst>
              <a:ext uri="{FF2B5EF4-FFF2-40B4-BE49-F238E27FC236}">
                <a16:creationId xmlns:a16="http://schemas.microsoft.com/office/drawing/2014/main" id="{D58F826A-3E5A-4206-8F31-A2F9E6468ED8}"/>
              </a:ext>
              <a:ext uri="{C183D7F6-B498-43B3-948B-1728B52AA6E4}">
                <adec:decorative xmlns:adec="http://schemas.microsoft.com/office/drawing/2017/decorative" val="1"/>
              </a:ext>
            </a:extLst>
          </p:cNvPr>
          <p:cNvSpPr/>
          <p:nvPr/>
        </p:nvSpPr>
        <p:spPr>
          <a:xfrm>
            <a:off x="9175106" y="4139136"/>
            <a:ext cx="2661274" cy="1228334"/>
          </a:xfrm>
          <a:prstGeom prst="rect">
            <a:avLst/>
          </a:prstGeom>
          <a:solidFill>
            <a:srgbClr val="EBEBEB"/>
          </a:solidFill>
        </p:spPr>
      </p:sp>
      <p:sp>
        <p:nvSpPr>
          <p:cNvPr id="118" name="AutoShape 5">
            <a:extLst>
              <a:ext uri="{FF2B5EF4-FFF2-40B4-BE49-F238E27FC236}">
                <a16:creationId xmlns:a16="http://schemas.microsoft.com/office/drawing/2014/main" id="{6CFD7A4F-7000-4E35-B953-A511850DA3E3}"/>
              </a:ext>
              <a:ext uri="{C183D7F6-B498-43B3-948B-1728B52AA6E4}">
                <adec:decorative xmlns:adec="http://schemas.microsoft.com/office/drawing/2017/decorative" val="1"/>
              </a:ext>
            </a:extLst>
          </p:cNvPr>
          <p:cNvSpPr/>
          <p:nvPr/>
        </p:nvSpPr>
        <p:spPr>
          <a:xfrm>
            <a:off x="6271445" y="3721993"/>
            <a:ext cx="2772533" cy="1137388"/>
          </a:xfrm>
          <a:prstGeom prst="rect">
            <a:avLst/>
          </a:prstGeom>
          <a:solidFill>
            <a:srgbClr val="DCDCDC"/>
          </a:solidFill>
        </p:spPr>
      </p:sp>
      <p:sp>
        <p:nvSpPr>
          <p:cNvPr id="117" name="AutoShape 21">
            <a:extLst>
              <a:ext uri="{FF2B5EF4-FFF2-40B4-BE49-F238E27FC236}">
                <a16:creationId xmlns:a16="http://schemas.microsoft.com/office/drawing/2014/main" id="{A0FF277E-2E8B-47EB-B5C5-055952CAB2B8}"/>
              </a:ext>
              <a:ext uri="{C183D7F6-B498-43B3-948B-1728B52AA6E4}">
                <adec:decorative xmlns:adec="http://schemas.microsoft.com/office/drawing/2017/decorative" val="1"/>
              </a:ext>
            </a:extLst>
          </p:cNvPr>
          <p:cNvSpPr/>
          <p:nvPr/>
        </p:nvSpPr>
        <p:spPr>
          <a:xfrm>
            <a:off x="9161978" y="1167812"/>
            <a:ext cx="2661274" cy="2823837"/>
          </a:xfrm>
          <a:prstGeom prst="rect">
            <a:avLst/>
          </a:prstGeom>
          <a:solidFill>
            <a:srgbClr val="EBEBEB"/>
          </a:solidFill>
        </p:spPr>
      </p:sp>
      <p:sp>
        <p:nvSpPr>
          <p:cNvPr id="115" name="AutoShape 21">
            <a:extLst>
              <a:ext uri="{FF2B5EF4-FFF2-40B4-BE49-F238E27FC236}">
                <a16:creationId xmlns:a16="http://schemas.microsoft.com/office/drawing/2014/main" id="{9543C978-5858-4422-B583-85CCA8494A14}"/>
              </a:ext>
              <a:ext uri="{C183D7F6-B498-43B3-948B-1728B52AA6E4}">
                <adec:decorative xmlns:adec="http://schemas.microsoft.com/office/drawing/2017/decorative" val="1"/>
              </a:ext>
            </a:extLst>
          </p:cNvPr>
          <p:cNvSpPr/>
          <p:nvPr/>
        </p:nvSpPr>
        <p:spPr>
          <a:xfrm>
            <a:off x="3258618" y="5842675"/>
            <a:ext cx="2896027" cy="903381"/>
          </a:xfrm>
          <a:prstGeom prst="rect">
            <a:avLst/>
          </a:prstGeom>
          <a:solidFill>
            <a:srgbClr val="EBEBEB"/>
          </a:solidFill>
        </p:spPr>
      </p:sp>
      <p:sp>
        <p:nvSpPr>
          <p:cNvPr id="114" name="AutoShape 21">
            <a:extLst>
              <a:ext uri="{FF2B5EF4-FFF2-40B4-BE49-F238E27FC236}">
                <a16:creationId xmlns:a16="http://schemas.microsoft.com/office/drawing/2014/main" id="{6EDE1A4C-D537-46C7-90F0-C8CBAD4BB58B}"/>
              </a:ext>
              <a:ext uri="{C183D7F6-B498-43B3-948B-1728B52AA6E4}">
                <adec:decorative xmlns:adec="http://schemas.microsoft.com/office/drawing/2017/decorative" val="1"/>
              </a:ext>
            </a:extLst>
          </p:cNvPr>
          <p:cNvSpPr/>
          <p:nvPr/>
        </p:nvSpPr>
        <p:spPr>
          <a:xfrm>
            <a:off x="3250522" y="4395358"/>
            <a:ext cx="2896027" cy="1350721"/>
          </a:xfrm>
          <a:prstGeom prst="rect">
            <a:avLst/>
          </a:prstGeom>
          <a:solidFill>
            <a:srgbClr val="EBEBEB"/>
          </a:solidFill>
        </p:spPr>
      </p:sp>
      <p:sp>
        <p:nvSpPr>
          <p:cNvPr id="113" name="AutoShape 5">
            <a:extLst>
              <a:ext uri="{FF2B5EF4-FFF2-40B4-BE49-F238E27FC236}">
                <a16:creationId xmlns:a16="http://schemas.microsoft.com/office/drawing/2014/main" id="{0169CEA5-07E3-4870-9D71-461D9E8A231E}"/>
              </a:ext>
              <a:ext uri="{C183D7F6-B498-43B3-948B-1728B52AA6E4}">
                <adec:decorative xmlns:adec="http://schemas.microsoft.com/office/drawing/2017/decorative" val="1"/>
              </a:ext>
            </a:extLst>
          </p:cNvPr>
          <p:cNvSpPr/>
          <p:nvPr/>
        </p:nvSpPr>
        <p:spPr>
          <a:xfrm>
            <a:off x="279299" y="1111542"/>
            <a:ext cx="2880001" cy="780047"/>
          </a:xfrm>
          <a:prstGeom prst="rect">
            <a:avLst/>
          </a:prstGeom>
          <a:solidFill>
            <a:srgbClr val="DCDCDC"/>
          </a:solidFill>
        </p:spPr>
      </p:sp>
      <p:sp>
        <p:nvSpPr>
          <p:cNvPr id="112" name="AutoShape 5">
            <a:extLst>
              <a:ext uri="{FF2B5EF4-FFF2-40B4-BE49-F238E27FC236}">
                <a16:creationId xmlns:a16="http://schemas.microsoft.com/office/drawing/2014/main" id="{C123FE62-89B9-46C2-A9BE-4958701C2919}"/>
              </a:ext>
              <a:ext uri="{C183D7F6-B498-43B3-948B-1728B52AA6E4}">
                <adec:decorative xmlns:adec="http://schemas.microsoft.com/office/drawing/2017/decorative" val="1"/>
              </a:ext>
            </a:extLst>
          </p:cNvPr>
          <p:cNvSpPr/>
          <p:nvPr/>
        </p:nvSpPr>
        <p:spPr>
          <a:xfrm>
            <a:off x="267349" y="2818288"/>
            <a:ext cx="2878212" cy="1251015"/>
          </a:xfrm>
          <a:prstGeom prst="rect">
            <a:avLst/>
          </a:prstGeom>
          <a:solidFill>
            <a:srgbClr val="DCDCDC"/>
          </a:solidFill>
        </p:spPr>
      </p:sp>
      <p:sp>
        <p:nvSpPr>
          <p:cNvPr id="110" name="AutoShape 5">
            <a:extLst>
              <a:ext uri="{FF2B5EF4-FFF2-40B4-BE49-F238E27FC236}">
                <a16:creationId xmlns:a16="http://schemas.microsoft.com/office/drawing/2014/main" id="{C1A25A90-9202-4DA3-8B94-2A39FF581BBB}"/>
              </a:ext>
              <a:ext uri="{C183D7F6-B498-43B3-948B-1728B52AA6E4}">
                <adec:decorative xmlns:adec="http://schemas.microsoft.com/office/drawing/2017/decorative" val="1"/>
              </a:ext>
            </a:extLst>
          </p:cNvPr>
          <p:cNvSpPr/>
          <p:nvPr/>
        </p:nvSpPr>
        <p:spPr>
          <a:xfrm>
            <a:off x="268515" y="1965165"/>
            <a:ext cx="2878212" cy="780047"/>
          </a:xfrm>
          <a:prstGeom prst="rect">
            <a:avLst/>
          </a:prstGeom>
          <a:solidFill>
            <a:srgbClr val="DCDCDC"/>
          </a:solidFill>
        </p:spPr>
      </p:sp>
      <p:sp>
        <p:nvSpPr>
          <p:cNvPr id="109" name="AutoShape 5">
            <a:extLst>
              <a:ext uri="{FF2B5EF4-FFF2-40B4-BE49-F238E27FC236}">
                <a16:creationId xmlns:a16="http://schemas.microsoft.com/office/drawing/2014/main" id="{D8446339-C926-48C9-B73D-49E256E08012}"/>
              </a:ext>
              <a:ext uri="{C183D7F6-B498-43B3-948B-1728B52AA6E4}">
                <adec:decorative xmlns:adec="http://schemas.microsoft.com/office/drawing/2017/decorative" val="1"/>
              </a:ext>
            </a:extLst>
          </p:cNvPr>
          <p:cNvSpPr/>
          <p:nvPr/>
        </p:nvSpPr>
        <p:spPr>
          <a:xfrm>
            <a:off x="267348" y="5323285"/>
            <a:ext cx="2879809" cy="1419630"/>
          </a:xfrm>
          <a:prstGeom prst="rect">
            <a:avLst/>
          </a:prstGeom>
          <a:solidFill>
            <a:srgbClr val="DCDCDC"/>
          </a:solidFill>
        </p:spPr>
      </p:sp>
      <p:pic>
        <p:nvPicPr>
          <p:cNvPr id="40" name="Picture 40">
            <a:extLst>
              <a:ext uri="{C183D7F6-B498-43B3-948B-1728B52AA6E4}">
                <adec:decorative xmlns:adec="http://schemas.microsoft.com/office/drawing/2017/decorative" val="1"/>
              </a:ext>
            </a:extLst>
          </p:cNvPr>
          <p:cNvPicPr>
            <a:picLocks noChangeAspect="1"/>
          </p:cNvPicPr>
          <p:nvPr/>
        </p:nvPicPr>
        <p:blipFill>
          <a:blip r:embed="rId3"/>
          <a:srcRect/>
          <a:stretch>
            <a:fillRect/>
          </a:stretch>
        </p:blipFill>
        <p:spPr>
          <a:xfrm>
            <a:off x="10788242" y="20642"/>
            <a:ext cx="1319235" cy="309450"/>
          </a:xfrm>
          <a:prstGeom prst="rect">
            <a:avLst/>
          </a:prstGeom>
        </p:spPr>
      </p:pic>
      <p:sp>
        <p:nvSpPr>
          <p:cNvPr id="41" name="TextBox 41"/>
          <p:cNvSpPr txBox="1"/>
          <p:nvPr/>
        </p:nvSpPr>
        <p:spPr>
          <a:xfrm>
            <a:off x="9676862" y="201082"/>
            <a:ext cx="2241352" cy="409984"/>
          </a:xfrm>
          <a:prstGeom prst="rect">
            <a:avLst/>
          </a:prstGeom>
        </p:spPr>
        <p:txBody>
          <a:bodyPr lIns="0" tIns="0" rIns="0" bIns="0" rtlCol="0" anchor="t">
            <a:spAutoFit/>
          </a:bodyPr>
          <a:lstStyle/>
          <a:p>
            <a:pPr algn="r">
              <a:lnSpc>
                <a:spcPts val="1056"/>
              </a:lnSpc>
            </a:pPr>
            <a:endParaRPr sz="1688"/>
          </a:p>
          <a:p>
            <a:pPr algn="r">
              <a:lnSpc>
                <a:spcPts val="1056"/>
              </a:lnSpc>
            </a:pPr>
            <a:r>
              <a:rPr lang="en-US" sz="754">
                <a:solidFill>
                  <a:srgbClr val="222222"/>
                </a:solidFill>
                <a:latin typeface="Arimo"/>
              </a:rPr>
              <a:t>Public Health, May 2021</a:t>
            </a:r>
          </a:p>
          <a:p>
            <a:pPr algn="r">
              <a:lnSpc>
                <a:spcPts val="1056"/>
              </a:lnSpc>
            </a:pPr>
            <a:r>
              <a:rPr lang="en-US" sz="754">
                <a:solidFill>
                  <a:srgbClr val="222222"/>
                </a:solidFill>
                <a:latin typeface="Arimo"/>
              </a:rPr>
              <a:t>Numbers have been rounded</a:t>
            </a:r>
          </a:p>
        </p:txBody>
      </p:sp>
      <p:sp>
        <p:nvSpPr>
          <p:cNvPr id="29" name="AutoShape 29"/>
          <p:cNvSpPr/>
          <p:nvPr/>
        </p:nvSpPr>
        <p:spPr>
          <a:xfrm>
            <a:off x="271396" y="777076"/>
            <a:ext cx="2880000" cy="266625"/>
          </a:xfrm>
          <a:prstGeom prst="rect">
            <a:avLst/>
          </a:prstGeom>
          <a:solidFill>
            <a:srgbClr val="C91B00"/>
          </a:solidFill>
        </p:spPr>
        <p:txBody>
          <a:bodyPr/>
          <a:lstStyle/>
          <a:p>
            <a:pPr algn="ctr"/>
            <a:r>
              <a:rPr lang="en-GB" sz="1000" b="1">
                <a:solidFill>
                  <a:schemeClr val="bg1"/>
                </a:solidFill>
                <a:latin typeface="Arial" panose="020B0604020202020204" pitchFamily="34" charset="0"/>
                <a:cs typeface="Arial" panose="020B0604020202020204" pitchFamily="34" charset="0"/>
              </a:rPr>
              <a:t>Working and learning well</a:t>
            </a:r>
          </a:p>
        </p:txBody>
      </p:sp>
      <p:sp>
        <p:nvSpPr>
          <p:cNvPr id="30" name="AutoShape 30"/>
          <p:cNvSpPr/>
          <p:nvPr/>
        </p:nvSpPr>
        <p:spPr>
          <a:xfrm>
            <a:off x="3263888" y="773077"/>
            <a:ext cx="2880000" cy="267890"/>
          </a:xfrm>
          <a:prstGeom prst="rect">
            <a:avLst/>
          </a:prstGeom>
          <a:solidFill>
            <a:srgbClr val="C91B00"/>
          </a:solidFill>
        </p:spPr>
        <p:txBody>
          <a:bodyPr/>
          <a:lstStyle/>
          <a:p>
            <a:pPr algn="ctr"/>
            <a:r>
              <a:rPr lang="en-GB" sz="1000" b="1">
                <a:solidFill>
                  <a:schemeClr val="bg1"/>
                </a:solidFill>
                <a:latin typeface="Arial" panose="020B0604020202020204" pitchFamily="34" charset="0"/>
                <a:cs typeface="Arial" panose="020B0604020202020204" pitchFamily="34" charset="0"/>
              </a:rPr>
              <a:t>Protect and Detect</a:t>
            </a:r>
          </a:p>
        </p:txBody>
      </p:sp>
      <p:sp>
        <p:nvSpPr>
          <p:cNvPr id="31" name="AutoShape 31"/>
          <p:cNvSpPr/>
          <p:nvPr/>
        </p:nvSpPr>
        <p:spPr>
          <a:xfrm>
            <a:off x="6256380" y="777309"/>
            <a:ext cx="5580000" cy="267890"/>
          </a:xfrm>
          <a:prstGeom prst="rect">
            <a:avLst/>
          </a:prstGeom>
          <a:solidFill>
            <a:srgbClr val="C91B00"/>
          </a:solidFill>
        </p:spPr>
        <p:txBody>
          <a:bodyPr/>
          <a:lstStyle/>
          <a:p>
            <a:pPr algn="ctr"/>
            <a:r>
              <a:rPr lang="en-GB" sz="1000" b="1">
                <a:solidFill>
                  <a:schemeClr val="bg1"/>
                </a:solidFill>
                <a:latin typeface="Arial" panose="020B0604020202020204" pitchFamily="34" charset="0"/>
                <a:cs typeface="Arial" panose="020B0604020202020204" pitchFamily="34" charset="0"/>
              </a:rPr>
              <a:t>Ageing and Dying Well</a:t>
            </a:r>
          </a:p>
        </p:txBody>
      </p:sp>
      <p:sp>
        <p:nvSpPr>
          <p:cNvPr id="141" name="AutoShape 5">
            <a:extLst>
              <a:ext uri="{FF2B5EF4-FFF2-40B4-BE49-F238E27FC236}">
                <a16:creationId xmlns:a16="http://schemas.microsoft.com/office/drawing/2014/main" id="{B3637ADE-7FBF-4288-8F32-630A985CCD21}"/>
              </a:ext>
              <a:ext uri="{C183D7F6-B498-43B3-948B-1728B52AA6E4}">
                <adec:decorative xmlns:adec="http://schemas.microsoft.com/office/drawing/2017/decorative" val="1"/>
              </a:ext>
            </a:extLst>
          </p:cNvPr>
          <p:cNvSpPr/>
          <p:nvPr/>
        </p:nvSpPr>
        <p:spPr>
          <a:xfrm>
            <a:off x="267349" y="4181590"/>
            <a:ext cx="2873280" cy="1038251"/>
          </a:xfrm>
          <a:prstGeom prst="rect">
            <a:avLst/>
          </a:prstGeom>
          <a:solidFill>
            <a:srgbClr val="DCDCDC"/>
          </a:solidFill>
        </p:spPr>
      </p:sp>
      <p:pic>
        <p:nvPicPr>
          <p:cNvPr id="278" name="Picture 2">
            <a:extLst>
              <a:ext uri="{FF2B5EF4-FFF2-40B4-BE49-F238E27FC236}">
                <a16:creationId xmlns:a16="http://schemas.microsoft.com/office/drawing/2014/main" id="{DE8F23D9-E8DC-4AB9-868F-4852DED4F7E1}"/>
              </a:ext>
              <a:ext uri="{C183D7F6-B498-43B3-948B-1728B52AA6E4}">
                <adec:decorative xmlns:adec="http://schemas.microsoft.com/office/drawing/2017/decorative" val="1"/>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018179" y="42172"/>
            <a:ext cx="507730" cy="665748"/>
          </a:xfrm>
          <a:prstGeom prst="rect">
            <a:avLst/>
          </a:prstGeom>
          <a:noFill/>
          <a:extLst>
            <a:ext uri="{909E8E84-426E-40DD-AFC4-6F175D3DCCD1}">
              <a14:hiddenFill xmlns:a14="http://schemas.microsoft.com/office/drawing/2010/main">
                <a:solidFill>
                  <a:srgbClr val="FFFFFF"/>
                </a:solidFill>
              </a14:hiddenFill>
            </a:ext>
          </a:extLst>
        </p:spPr>
      </p:pic>
      <p:sp>
        <p:nvSpPr>
          <p:cNvPr id="102" name="TextBox 101">
            <a:extLst>
              <a:ext uri="{FF2B5EF4-FFF2-40B4-BE49-F238E27FC236}">
                <a16:creationId xmlns:a16="http://schemas.microsoft.com/office/drawing/2014/main" id="{2A5155FF-C213-4039-9DD6-B72AD2F2A721}"/>
              </a:ext>
            </a:extLst>
          </p:cNvPr>
          <p:cNvSpPr txBox="1"/>
          <p:nvPr/>
        </p:nvSpPr>
        <p:spPr>
          <a:xfrm>
            <a:off x="217104" y="2991696"/>
            <a:ext cx="959691" cy="1084912"/>
          </a:xfrm>
          <a:prstGeom prst="rect">
            <a:avLst/>
          </a:prstGeom>
          <a:noFill/>
        </p:spPr>
        <p:txBody>
          <a:bodyPr wrap="square" rtlCol="0">
            <a:spAutoFit/>
          </a:bodyPr>
          <a:lstStyle/>
          <a:p>
            <a:r>
              <a:rPr lang="en-GB" sz="900">
                <a:latin typeface="Arial" panose="020B0604020202020204" pitchFamily="34" charset="0"/>
                <a:cs typeface="Arial" panose="020B0604020202020204" pitchFamily="34" charset="0"/>
              </a:rPr>
              <a:t>Sikhs are more likely to be economically active than the general </a:t>
            </a:r>
            <a:r>
              <a:rPr lang="en-GB" sz="900" err="1">
                <a:latin typeface="Arial" panose="020B0604020202020204" pitchFamily="34" charset="0"/>
                <a:cs typeface="Arial" panose="020B0604020202020204" pitchFamily="34" charset="0"/>
              </a:rPr>
              <a:t>B’ham</a:t>
            </a:r>
            <a:r>
              <a:rPr lang="en-GB" sz="900">
                <a:latin typeface="Arial" panose="020B0604020202020204" pitchFamily="34" charset="0"/>
                <a:cs typeface="Arial" panose="020B0604020202020204" pitchFamily="34" charset="0"/>
              </a:rPr>
              <a:t> population. </a:t>
            </a:r>
          </a:p>
          <a:p>
            <a:endParaRPr lang="en-GB" sz="1050">
              <a:latin typeface="Arial" panose="020B0604020202020204" pitchFamily="34" charset="0"/>
              <a:cs typeface="Arial" panose="020B0604020202020204" pitchFamily="34" charset="0"/>
            </a:endParaRPr>
          </a:p>
        </p:txBody>
      </p:sp>
      <p:sp>
        <p:nvSpPr>
          <p:cNvPr id="104" name="TextBox 103">
            <a:extLst>
              <a:ext uri="{FF2B5EF4-FFF2-40B4-BE49-F238E27FC236}">
                <a16:creationId xmlns:a16="http://schemas.microsoft.com/office/drawing/2014/main" id="{708D6213-F8CE-4181-8CBE-97823A0FB2B2}"/>
              </a:ext>
            </a:extLst>
          </p:cNvPr>
          <p:cNvSpPr txBox="1"/>
          <p:nvPr/>
        </p:nvSpPr>
        <p:spPr>
          <a:xfrm>
            <a:off x="-780508" y="1229288"/>
            <a:ext cx="3315011" cy="523220"/>
          </a:xfrm>
          <a:prstGeom prst="rect">
            <a:avLst/>
          </a:prstGeom>
          <a:noFill/>
        </p:spPr>
        <p:txBody>
          <a:bodyPr wrap="square" rtlCol="0">
            <a:spAutoFit/>
          </a:bodyPr>
          <a:lstStyle/>
          <a:p>
            <a:pPr algn="ctr"/>
            <a:r>
              <a:rPr lang="en-GB" sz="1400" b="1">
                <a:solidFill>
                  <a:srgbClr val="C00000"/>
                </a:solidFill>
                <a:latin typeface="Arial" panose="020B0604020202020204" pitchFamily="34" charset="0"/>
                <a:cs typeface="Arial" panose="020B0604020202020204" pitchFamily="34" charset="0"/>
              </a:rPr>
              <a:t>Level 4+ </a:t>
            </a:r>
          </a:p>
          <a:p>
            <a:pPr algn="ctr"/>
            <a:r>
              <a:rPr lang="en-GB" sz="1400" b="1">
                <a:solidFill>
                  <a:srgbClr val="C00000"/>
                </a:solidFill>
                <a:latin typeface="Arial" panose="020B0604020202020204" pitchFamily="34" charset="0"/>
                <a:cs typeface="Arial" panose="020B0604020202020204" pitchFamily="34" charset="0"/>
              </a:rPr>
              <a:t>Qualification</a:t>
            </a:r>
            <a:endParaRPr lang="en-GB" sz="900" b="1">
              <a:solidFill>
                <a:srgbClr val="C00000"/>
              </a:solidFill>
              <a:latin typeface="Arial" panose="020B0604020202020204" pitchFamily="34" charset="0"/>
              <a:cs typeface="Arial" panose="020B0604020202020204" pitchFamily="34" charset="0"/>
            </a:endParaRPr>
          </a:p>
        </p:txBody>
      </p:sp>
      <p:sp>
        <p:nvSpPr>
          <p:cNvPr id="105" name="TextBox 104">
            <a:extLst>
              <a:ext uri="{FF2B5EF4-FFF2-40B4-BE49-F238E27FC236}">
                <a16:creationId xmlns:a16="http://schemas.microsoft.com/office/drawing/2014/main" id="{4C843CF0-0792-42B9-93A8-3F714EEFFC7F}"/>
              </a:ext>
            </a:extLst>
          </p:cNvPr>
          <p:cNvSpPr txBox="1"/>
          <p:nvPr/>
        </p:nvSpPr>
        <p:spPr>
          <a:xfrm>
            <a:off x="-922051" y="2101596"/>
            <a:ext cx="3445591" cy="523220"/>
          </a:xfrm>
          <a:prstGeom prst="rect">
            <a:avLst/>
          </a:prstGeom>
          <a:noFill/>
        </p:spPr>
        <p:txBody>
          <a:bodyPr wrap="square" rtlCol="0">
            <a:spAutoFit/>
          </a:bodyPr>
          <a:lstStyle/>
          <a:p>
            <a:pPr algn="ctr"/>
            <a:r>
              <a:rPr lang="en-GB" sz="1400" b="1">
                <a:solidFill>
                  <a:srgbClr val="C00000"/>
                </a:solidFill>
                <a:latin typeface="Arial" panose="020B0604020202020204" pitchFamily="34" charset="0"/>
                <a:cs typeface="Arial" panose="020B0604020202020204" pitchFamily="34" charset="0"/>
              </a:rPr>
              <a:t>No</a:t>
            </a:r>
          </a:p>
          <a:p>
            <a:pPr algn="ctr"/>
            <a:r>
              <a:rPr lang="en-GB" sz="1400" b="1">
                <a:solidFill>
                  <a:srgbClr val="C00000"/>
                </a:solidFill>
                <a:latin typeface="Arial" panose="020B0604020202020204" pitchFamily="34" charset="0"/>
                <a:cs typeface="Arial" panose="020B0604020202020204" pitchFamily="34" charset="0"/>
              </a:rPr>
              <a:t> Qualification</a:t>
            </a:r>
            <a:endParaRPr lang="en-GB" sz="1000" b="1">
              <a:solidFill>
                <a:srgbClr val="C00000"/>
              </a:solidFill>
              <a:latin typeface="Arial" panose="020B0604020202020204" pitchFamily="34" charset="0"/>
              <a:cs typeface="Arial" panose="020B0604020202020204" pitchFamily="34" charset="0"/>
            </a:endParaRPr>
          </a:p>
        </p:txBody>
      </p:sp>
      <p:sp>
        <p:nvSpPr>
          <p:cNvPr id="2" name="Rectangle 1">
            <a:extLst>
              <a:ext uri="{FF2B5EF4-FFF2-40B4-BE49-F238E27FC236}">
                <a16:creationId xmlns:a16="http://schemas.microsoft.com/office/drawing/2014/main" id="{B4529088-1FBF-422F-8EFE-63A51BDFB53A}"/>
              </a:ext>
            </a:extLst>
          </p:cNvPr>
          <p:cNvSpPr/>
          <p:nvPr/>
        </p:nvSpPr>
        <p:spPr>
          <a:xfrm>
            <a:off x="1524176" y="1248028"/>
            <a:ext cx="1665273" cy="507831"/>
          </a:xfrm>
          <a:prstGeom prst="rect">
            <a:avLst/>
          </a:prstGeom>
        </p:spPr>
        <p:txBody>
          <a:bodyPr wrap="square">
            <a:spAutoFit/>
          </a:bodyPr>
          <a:lstStyle/>
          <a:p>
            <a:pPr algn="r"/>
            <a:r>
              <a:rPr lang="en-GB" sz="900" b="1">
                <a:latin typeface="Arial" panose="020B0604020202020204" pitchFamily="34" charset="0"/>
                <a:cs typeface="Arial" panose="020B0604020202020204" pitchFamily="34" charset="0"/>
              </a:rPr>
              <a:t>28% </a:t>
            </a:r>
            <a:r>
              <a:rPr lang="en-GB" sz="900">
                <a:latin typeface="Arial" panose="020B0604020202020204" pitchFamily="34" charset="0"/>
                <a:cs typeface="Arial" panose="020B0604020202020204" pitchFamily="34" charset="0"/>
              </a:rPr>
              <a:t>of Sikh population in </a:t>
            </a:r>
            <a:r>
              <a:rPr lang="en-GB" sz="900" err="1">
                <a:latin typeface="Arial" panose="020B0604020202020204" pitchFamily="34" charset="0"/>
                <a:cs typeface="Arial" panose="020B0604020202020204" pitchFamily="34" charset="0"/>
              </a:rPr>
              <a:t>B’ham</a:t>
            </a:r>
            <a:r>
              <a:rPr lang="en-GB" sz="900">
                <a:latin typeface="Arial" panose="020B0604020202020204" pitchFamily="34" charset="0"/>
                <a:cs typeface="Arial" panose="020B0604020202020204" pitchFamily="34" charset="0"/>
              </a:rPr>
              <a:t> compared to </a:t>
            </a:r>
            <a:r>
              <a:rPr lang="en-GB" sz="900" b="1">
                <a:latin typeface="Arial" panose="020B0604020202020204" pitchFamily="34" charset="0"/>
                <a:cs typeface="Arial" panose="020B0604020202020204" pitchFamily="34" charset="0"/>
              </a:rPr>
              <a:t>23% </a:t>
            </a:r>
            <a:r>
              <a:rPr lang="en-GB" sz="900">
                <a:latin typeface="Arial" panose="020B0604020202020204" pitchFamily="34" charset="0"/>
                <a:cs typeface="Arial" panose="020B0604020202020204" pitchFamily="34" charset="0"/>
              </a:rPr>
              <a:t>of total pop of the city</a:t>
            </a:r>
          </a:p>
        </p:txBody>
      </p:sp>
      <p:pic>
        <p:nvPicPr>
          <p:cNvPr id="11" name="Graphic 10" descr="Graduation cap">
            <a:extLst>
              <a:ext uri="{FF2B5EF4-FFF2-40B4-BE49-F238E27FC236}">
                <a16:creationId xmlns:a16="http://schemas.microsoft.com/office/drawing/2014/main" id="{3A9E3A14-5F75-4E2D-8A0D-26A7F74A4067}"/>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434035" y="1558173"/>
            <a:ext cx="361396" cy="361396"/>
          </a:xfrm>
          <a:prstGeom prst="rect">
            <a:avLst/>
          </a:prstGeom>
        </p:spPr>
      </p:pic>
      <p:sp>
        <p:nvSpPr>
          <p:cNvPr id="111" name="Rectangle 110">
            <a:extLst>
              <a:ext uri="{FF2B5EF4-FFF2-40B4-BE49-F238E27FC236}">
                <a16:creationId xmlns:a16="http://schemas.microsoft.com/office/drawing/2014/main" id="{7FBCB7B8-CDCA-482C-87F4-FCFD2623958E}"/>
              </a:ext>
            </a:extLst>
          </p:cNvPr>
          <p:cNvSpPr/>
          <p:nvPr/>
        </p:nvSpPr>
        <p:spPr>
          <a:xfrm>
            <a:off x="1515185" y="2149528"/>
            <a:ext cx="1665273" cy="507831"/>
          </a:xfrm>
          <a:prstGeom prst="rect">
            <a:avLst/>
          </a:prstGeom>
        </p:spPr>
        <p:txBody>
          <a:bodyPr wrap="square">
            <a:spAutoFit/>
          </a:bodyPr>
          <a:lstStyle/>
          <a:p>
            <a:pPr algn="r"/>
            <a:r>
              <a:rPr lang="en-GB" sz="900" b="1">
                <a:latin typeface="Arial" panose="020B0604020202020204" pitchFamily="34" charset="0"/>
                <a:cs typeface="Arial" panose="020B0604020202020204" pitchFamily="34" charset="0"/>
              </a:rPr>
              <a:t>22% </a:t>
            </a:r>
            <a:r>
              <a:rPr lang="en-GB" sz="900">
                <a:latin typeface="Arial" panose="020B0604020202020204" pitchFamily="34" charset="0"/>
                <a:cs typeface="Arial" panose="020B0604020202020204" pitchFamily="34" charset="0"/>
              </a:rPr>
              <a:t>of Sikh population in </a:t>
            </a:r>
            <a:r>
              <a:rPr lang="en-GB" sz="900" err="1">
                <a:latin typeface="Arial" panose="020B0604020202020204" pitchFamily="34" charset="0"/>
                <a:cs typeface="Arial" panose="020B0604020202020204" pitchFamily="34" charset="0"/>
              </a:rPr>
              <a:t>B’ham</a:t>
            </a:r>
            <a:r>
              <a:rPr lang="en-GB" sz="900">
                <a:latin typeface="Arial" panose="020B0604020202020204" pitchFamily="34" charset="0"/>
                <a:cs typeface="Arial" panose="020B0604020202020204" pitchFamily="34" charset="0"/>
              </a:rPr>
              <a:t> compared to </a:t>
            </a:r>
            <a:r>
              <a:rPr lang="en-GB" sz="900" b="1">
                <a:latin typeface="Arial" panose="020B0604020202020204" pitchFamily="34" charset="0"/>
                <a:cs typeface="Arial" panose="020B0604020202020204" pitchFamily="34" charset="0"/>
              </a:rPr>
              <a:t>28% </a:t>
            </a:r>
            <a:r>
              <a:rPr lang="en-GB" sz="900">
                <a:latin typeface="Arial" panose="020B0604020202020204" pitchFamily="34" charset="0"/>
                <a:cs typeface="Arial" panose="020B0604020202020204" pitchFamily="34" charset="0"/>
              </a:rPr>
              <a:t>of total pop of the city</a:t>
            </a:r>
          </a:p>
        </p:txBody>
      </p:sp>
      <p:pic>
        <p:nvPicPr>
          <p:cNvPr id="14" name="Graphic 13" descr="Diploma roll">
            <a:extLst>
              <a:ext uri="{FF2B5EF4-FFF2-40B4-BE49-F238E27FC236}">
                <a16:creationId xmlns:a16="http://schemas.microsoft.com/office/drawing/2014/main" id="{9608F819-B6D8-49C8-A65A-0F82CE835138}"/>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306141" y="2155583"/>
            <a:ext cx="360000" cy="360000"/>
          </a:xfrm>
          <a:prstGeom prst="rect">
            <a:avLst/>
          </a:prstGeom>
        </p:spPr>
      </p:pic>
      <p:sp>
        <p:nvSpPr>
          <p:cNvPr id="137" name="TextBox 136">
            <a:extLst>
              <a:ext uri="{FF2B5EF4-FFF2-40B4-BE49-F238E27FC236}">
                <a16:creationId xmlns:a16="http://schemas.microsoft.com/office/drawing/2014/main" id="{D2880100-AF69-4088-BDC8-167DC7EDD6BB}"/>
              </a:ext>
            </a:extLst>
          </p:cNvPr>
          <p:cNvSpPr txBox="1"/>
          <p:nvPr/>
        </p:nvSpPr>
        <p:spPr>
          <a:xfrm>
            <a:off x="1253608" y="2891867"/>
            <a:ext cx="1973290"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a:solidFill>
                  <a:srgbClr val="C00000"/>
                </a:solidFill>
                <a:latin typeface="Arial" panose="020B0604020202020204" pitchFamily="34" charset="0"/>
                <a:cs typeface="Arial" panose="020B0604020202020204" pitchFamily="34" charset="0"/>
              </a:rPr>
              <a:t>65.7%           34.3%</a:t>
            </a:r>
            <a:endParaRPr kumimoji="0" lang="en-GB" sz="1400" b="1" i="0" u="none" strike="noStrike" kern="1200" cap="none" spc="0" normalizeH="0" baseline="0" noProof="0">
              <a:ln>
                <a:noFill/>
              </a:ln>
              <a:solidFill>
                <a:srgbClr val="C00000"/>
              </a:solidFill>
              <a:effectLst/>
              <a:uLnTx/>
              <a:uFillTx/>
              <a:latin typeface="Arial" panose="020B0604020202020204" pitchFamily="34" charset="0"/>
              <a:ea typeface="+mn-ea"/>
              <a:cs typeface="Arial" panose="020B0604020202020204" pitchFamily="34" charset="0"/>
            </a:endParaRPr>
          </a:p>
        </p:txBody>
      </p:sp>
      <p:sp>
        <p:nvSpPr>
          <p:cNvPr id="138" name="TextBox 137">
            <a:extLst>
              <a:ext uri="{FF2B5EF4-FFF2-40B4-BE49-F238E27FC236}">
                <a16:creationId xmlns:a16="http://schemas.microsoft.com/office/drawing/2014/main" id="{41957877-633E-43F0-8C4E-D7EABDAF9F1D}"/>
              </a:ext>
            </a:extLst>
          </p:cNvPr>
          <p:cNvSpPr txBox="1"/>
          <p:nvPr/>
        </p:nvSpPr>
        <p:spPr>
          <a:xfrm>
            <a:off x="1236145" y="3761526"/>
            <a:ext cx="1973290"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a:solidFill>
                  <a:srgbClr val="C00000"/>
                </a:solidFill>
                <a:latin typeface="Arial" panose="020B0604020202020204" pitchFamily="34" charset="0"/>
                <a:cs typeface="Arial" panose="020B0604020202020204" pitchFamily="34" charset="0"/>
              </a:rPr>
              <a:t>59.2%           40.8%</a:t>
            </a:r>
            <a:endParaRPr kumimoji="0" lang="en-GB" sz="1400" b="1" i="0" u="none" strike="noStrike" kern="1200" cap="none" spc="0" normalizeH="0" baseline="0" noProof="0">
              <a:ln>
                <a:noFill/>
              </a:ln>
              <a:solidFill>
                <a:srgbClr val="C00000"/>
              </a:solidFill>
              <a:effectLst/>
              <a:uLnTx/>
              <a:uFillTx/>
              <a:latin typeface="Arial" panose="020B0604020202020204" pitchFamily="34" charset="0"/>
              <a:ea typeface="+mn-ea"/>
              <a:cs typeface="Arial" panose="020B0604020202020204" pitchFamily="34" charset="0"/>
            </a:endParaRPr>
          </a:p>
        </p:txBody>
      </p:sp>
      <p:sp>
        <p:nvSpPr>
          <p:cNvPr id="140" name="TextBox 139">
            <a:extLst>
              <a:ext uri="{FF2B5EF4-FFF2-40B4-BE49-F238E27FC236}">
                <a16:creationId xmlns:a16="http://schemas.microsoft.com/office/drawing/2014/main" id="{BB91B70A-B9B9-4136-B656-AB115F489880}"/>
              </a:ext>
            </a:extLst>
          </p:cNvPr>
          <p:cNvSpPr txBox="1"/>
          <p:nvPr/>
        </p:nvSpPr>
        <p:spPr>
          <a:xfrm>
            <a:off x="1252530" y="3340117"/>
            <a:ext cx="2107818" cy="2616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a:latin typeface="Arial" panose="020B0604020202020204" pitchFamily="34" charset="0"/>
                <a:cs typeface="Arial" panose="020B0604020202020204" pitchFamily="34" charset="0"/>
              </a:rPr>
              <a:t>Active              Inactive</a:t>
            </a:r>
            <a:endParaRPr kumimoji="0" lang="en-GB" sz="1100" b="1" i="0" u="none" strike="noStrike" kern="1200" cap="none" spc="0" normalizeH="0" baseline="0" noProof="0">
              <a:ln>
                <a:noFill/>
              </a:ln>
              <a:effectLst/>
              <a:uLnTx/>
              <a:uFillTx/>
              <a:latin typeface="Arial" panose="020B0604020202020204" pitchFamily="34" charset="0"/>
              <a:ea typeface="+mn-ea"/>
              <a:cs typeface="Arial" panose="020B0604020202020204" pitchFamily="34" charset="0"/>
            </a:endParaRPr>
          </a:p>
        </p:txBody>
      </p:sp>
      <p:sp>
        <p:nvSpPr>
          <p:cNvPr id="143" name="TextBox 142">
            <a:extLst>
              <a:ext uri="{FF2B5EF4-FFF2-40B4-BE49-F238E27FC236}">
                <a16:creationId xmlns:a16="http://schemas.microsoft.com/office/drawing/2014/main" id="{F7AD4E99-B512-4C5C-B014-5916BA7FA32B}"/>
              </a:ext>
            </a:extLst>
          </p:cNvPr>
          <p:cNvSpPr txBox="1"/>
          <p:nvPr/>
        </p:nvSpPr>
        <p:spPr>
          <a:xfrm>
            <a:off x="1252530" y="3151590"/>
            <a:ext cx="1784555" cy="2308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900" i="0" u="none" strike="noStrike" kern="1200" cap="none" spc="0" normalizeH="0" baseline="0" noProof="0">
                <a:ln>
                  <a:noFill/>
                </a:ln>
                <a:effectLst/>
                <a:uLnTx/>
                <a:uFillTx/>
                <a:latin typeface="Arial" panose="020B0604020202020204" pitchFamily="34" charset="0"/>
                <a:ea typeface="+mn-ea"/>
                <a:cs typeface="Arial" panose="020B0604020202020204" pitchFamily="34" charset="0"/>
              </a:rPr>
              <a:t>Birmingham Sikh Community</a:t>
            </a:r>
          </a:p>
        </p:txBody>
      </p:sp>
      <p:sp>
        <p:nvSpPr>
          <p:cNvPr id="147" name="TextBox 146">
            <a:extLst>
              <a:ext uri="{FF2B5EF4-FFF2-40B4-BE49-F238E27FC236}">
                <a16:creationId xmlns:a16="http://schemas.microsoft.com/office/drawing/2014/main" id="{8ECA1AC0-5D42-4BD1-8528-5DDEB22DB92D}"/>
              </a:ext>
            </a:extLst>
          </p:cNvPr>
          <p:cNvSpPr txBox="1"/>
          <p:nvPr/>
        </p:nvSpPr>
        <p:spPr>
          <a:xfrm>
            <a:off x="1206158" y="3546793"/>
            <a:ext cx="1845077" cy="2308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900" i="0" u="none" strike="noStrike" kern="1200" cap="none" spc="0" normalizeH="0" baseline="0" noProof="0">
                <a:ln>
                  <a:noFill/>
                </a:ln>
                <a:effectLst/>
                <a:uLnTx/>
                <a:uFillTx/>
                <a:latin typeface="Arial" panose="020B0604020202020204" pitchFamily="34" charset="0"/>
                <a:ea typeface="+mn-ea"/>
                <a:cs typeface="Arial" panose="020B0604020202020204" pitchFamily="34" charset="0"/>
              </a:rPr>
              <a:t>General Birmingham </a:t>
            </a:r>
            <a:r>
              <a:rPr lang="en-GB" sz="900">
                <a:latin typeface="Arial" panose="020B0604020202020204" pitchFamily="34" charset="0"/>
                <a:cs typeface="Arial" panose="020B0604020202020204" pitchFamily="34" charset="0"/>
              </a:rPr>
              <a:t>population</a:t>
            </a:r>
            <a:endParaRPr kumimoji="0" lang="en-GB" sz="900" i="0" u="none" strike="noStrike" kern="1200" cap="none" spc="0" normalizeH="0" baseline="0" noProof="0">
              <a:ln>
                <a:noFill/>
              </a:ln>
              <a:effectLst/>
              <a:uLnTx/>
              <a:uFillTx/>
              <a:latin typeface="Arial" panose="020B0604020202020204" pitchFamily="34" charset="0"/>
              <a:ea typeface="+mn-ea"/>
              <a:cs typeface="Arial" panose="020B0604020202020204" pitchFamily="34" charset="0"/>
            </a:endParaRPr>
          </a:p>
        </p:txBody>
      </p:sp>
      <p:sp>
        <p:nvSpPr>
          <p:cNvPr id="152" name="Arrow: Up 151" descr="Arrow pointing down">
            <a:extLst>
              <a:ext uri="{FF2B5EF4-FFF2-40B4-BE49-F238E27FC236}">
                <a16:creationId xmlns:a16="http://schemas.microsoft.com/office/drawing/2014/main" id="{D9821440-4FFF-4EC7-B3E5-1424DE8EA376}"/>
              </a:ext>
              <a:ext uri="{C183D7F6-B498-43B3-948B-1728B52AA6E4}">
                <adec:decorative xmlns:adec="http://schemas.microsoft.com/office/drawing/2017/decorative" val="0"/>
              </a:ext>
            </a:extLst>
          </p:cNvPr>
          <p:cNvSpPr/>
          <p:nvPr/>
        </p:nvSpPr>
        <p:spPr>
          <a:xfrm rot="10800000">
            <a:off x="3002275" y="3197482"/>
            <a:ext cx="89815" cy="585273"/>
          </a:xfrm>
          <a:prstGeom prst="upArrow">
            <a:avLst/>
          </a:prstGeom>
          <a:solidFill>
            <a:schemeClr val="accent2"/>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n w="0"/>
              <a:solidFill>
                <a:schemeClr val="tx1"/>
              </a:solidFill>
              <a:effectLst>
                <a:outerShdw blurRad="38100" dist="19050" dir="2700000" algn="tl" rotWithShape="0">
                  <a:schemeClr val="dk1">
                    <a:alpha val="40000"/>
                  </a:schemeClr>
                </a:outerShdw>
              </a:effectLst>
            </a:endParaRPr>
          </a:p>
        </p:txBody>
      </p:sp>
      <p:sp>
        <p:nvSpPr>
          <p:cNvPr id="157" name="Arrow: Up 156" descr="Arrow pointing down">
            <a:extLst>
              <a:ext uri="{FF2B5EF4-FFF2-40B4-BE49-F238E27FC236}">
                <a16:creationId xmlns:a16="http://schemas.microsoft.com/office/drawing/2014/main" id="{912E8B03-5EA1-417C-8B63-7E864BFDC39F}"/>
              </a:ext>
              <a:ext uri="{C183D7F6-B498-43B3-948B-1728B52AA6E4}">
                <adec:decorative xmlns:adec="http://schemas.microsoft.com/office/drawing/2017/decorative" val="0"/>
              </a:ext>
            </a:extLst>
          </p:cNvPr>
          <p:cNvSpPr/>
          <p:nvPr/>
        </p:nvSpPr>
        <p:spPr>
          <a:xfrm>
            <a:off x="1148760" y="3192649"/>
            <a:ext cx="89815" cy="585273"/>
          </a:xfrm>
          <a:prstGeom prst="upArrow">
            <a:avLst/>
          </a:prstGeom>
          <a:solidFill>
            <a:schemeClr val="accent2"/>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n w="0"/>
              <a:solidFill>
                <a:schemeClr val="tx1"/>
              </a:solidFill>
              <a:effectLst>
                <a:outerShdw blurRad="38100" dist="19050" dir="2700000" algn="tl" rotWithShape="0">
                  <a:schemeClr val="dk1">
                    <a:alpha val="40000"/>
                  </a:schemeClr>
                </a:outerShdw>
              </a:effectLst>
            </a:endParaRPr>
          </a:p>
        </p:txBody>
      </p:sp>
      <p:sp>
        <p:nvSpPr>
          <p:cNvPr id="163" name="TextBox 162">
            <a:extLst>
              <a:ext uri="{FF2B5EF4-FFF2-40B4-BE49-F238E27FC236}">
                <a16:creationId xmlns:a16="http://schemas.microsoft.com/office/drawing/2014/main" id="{7DD740F2-7449-4627-982A-BA18968ED596}"/>
              </a:ext>
            </a:extLst>
          </p:cNvPr>
          <p:cNvSpPr txBox="1"/>
          <p:nvPr/>
        </p:nvSpPr>
        <p:spPr>
          <a:xfrm>
            <a:off x="0" y="4168895"/>
            <a:ext cx="1486141" cy="474995"/>
          </a:xfrm>
          <a:prstGeom prst="rect">
            <a:avLst/>
          </a:prstGeom>
          <a:noFill/>
        </p:spPr>
        <p:txBody>
          <a:bodyPr wrap="square" rtlCol="0">
            <a:spAutoFit/>
          </a:bodyPr>
          <a:lstStyle/>
          <a:p>
            <a:pPr algn="ctr"/>
            <a:r>
              <a:rPr lang="en-GB" sz="1200" b="1">
                <a:solidFill>
                  <a:srgbClr val="C00000"/>
                </a:solidFill>
                <a:latin typeface="Arial" panose="020B0604020202020204" pitchFamily="34" charset="0"/>
                <a:cs typeface="Arial" panose="020B0604020202020204" pitchFamily="34" charset="0"/>
              </a:rPr>
              <a:t>Living with </a:t>
            </a:r>
          </a:p>
          <a:p>
            <a:pPr algn="ctr"/>
            <a:r>
              <a:rPr lang="en-GB" sz="1200" b="1">
                <a:solidFill>
                  <a:srgbClr val="C00000"/>
                </a:solidFill>
                <a:latin typeface="Arial" panose="020B0604020202020204" pitchFamily="34" charset="0"/>
                <a:cs typeface="Arial" panose="020B0604020202020204" pitchFamily="34" charset="0"/>
              </a:rPr>
              <a:t>  &gt; 1 household</a:t>
            </a:r>
            <a:endParaRPr lang="en-GB" sz="900" b="1">
              <a:solidFill>
                <a:srgbClr val="C00000"/>
              </a:solidFill>
              <a:latin typeface="Arial" panose="020B0604020202020204" pitchFamily="34" charset="0"/>
              <a:cs typeface="Arial" panose="020B0604020202020204" pitchFamily="34" charset="0"/>
            </a:endParaRPr>
          </a:p>
        </p:txBody>
      </p:sp>
      <p:sp>
        <p:nvSpPr>
          <p:cNvPr id="165" name="TextBox 164">
            <a:extLst>
              <a:ext uri="{FF2B5EF4-FFF2-40B4-BE49-F238E27FC236}">
                <a16:creationId xmlns:a16="http://schemas.microsoft.com/office/drawing/2014/main" id="{FD67EEC1-7FBC-4C61-B2B5-1F3287EA74ED}"/>
              </a:ext>
            </a:extLst>
          </p:cNvPr>
          <p:cNvSpPr txBox="1"/>
          <p:nvPr/>
        </p:nvSpPr>
        <p:spPr>
          <a:xfrm>
            <a:off x="-537603" y="4786845"/>
            <a:ext cx="2620616" cy="461665"/>
          </a:xfrm>
          <a:prstGeom prst="rect">
            <a:avLst/>
          </a:prstGeom>
          <a:noFill/>
        </p:spPr>
        <p:txBody>
          <a:bodyPr wrap="square" rtlCol="0">
            <a:spAutoFit/>
          </a:bodyPr>
          <a:lstStyle/>
          <a:p>
            <a:pPr algn="ctr"/>
            <a:r>
              <a:rPr lang="en-GB" sz="1200" b="1">
                <a:solidFill>
                  <a:srgbClr val="C00000"/>
                </a:solidFill>
                <a:latin typeface="Arial" panose="020B0604020202020204" pitchFamily="34" charset="0"/>
                <a:cs typeface="Arial" panose="020B0604020202020204" pitchFamily="34" charset="0"/>
              </a:rPr>
              <a:t>Single Person </a:t>
            </a:r>
          </a:p>
          <a:p>
            <a:pPr algn="ctr"/>
            <a:r>
              <a:rPr lang="en-GB" sz="1200" b="1">
                <a:solidFill>
                  <a:srgbClr val="C00000"/>
                </a:solidFill>
                <a:latin typeface="Arial" panose="020B0604020202020204" pitchFamily="34" charset="0"/>
                <a:cs typeface="Arial" panose="020B0604020202020204" pitchFamily="34" charset="0"/>
              </a:rPr>
              <a:t>Household</a:t>
            </a:r>
            <a:endParaRPr lang="en-GB" sz="900" b="1">
              <a:solidFill>
                <a:srgbClr val="C00000"/>
              </a:solidFill>
              <a:latin typeface="Arial" panose="020B0604020202020204" pitchFamily="34" charset="0"/>
              <a:cs typeface="Arial" panose="020B0604020202020204" pitchFamily="34" charset="0"/>
            </a:endParaRPr>
          </a:p>
        </p:txBody>
      </p:sp>
      <p:sp>
        <p:nvSpPr>
          <p:cNvPr id="169" name="Rectangle 168">
            <a:extLst>
              <a:ext uri="{FF2B5EF4-FFF2-40B4-BE49-F238E27FC236}">
                <a16:creationId xmlns:a16="http://schemas.microsoft.com/office/drawing/2014/main" id="{D749440B-A2FE-4515-9913-FFE506698837}"/>
              </a:ext>
            </a:extLst>
          </p:cNvPr>
          <p:cNvSpPr/>
          <p:nvPr/>
        </p:nvSpPr>
        <p:spPr>
          <a:xfrm>
            <a:off x="1461959" y="4186072"/>
            <a:ext cx="1665273" cy="507831"/>
          </a:xfrm>
          <a:prstGeom prst="rect">
            <a:avLst/>
          </a:prstGeom>
        </p:spPr>
        <p:txBody>
          <a:bodyPr wrap="square">
            <a:spAutoFit/>
          </a:bodyPr>
          <a:lstStyle/>
          <a:p>
            <a:pPr algn="r"/>
            <a:r>
              <a:rPr lang="en-GB" sz="900" b="1">
                <a:latin typeface="Arial" panose="020B0604020202020204" pitchFamily="34" charset="0"/>
                <a:cs typeface="Arial" panose="020B0604020202020204" pitchFamily="34" charset="0"/>
              </a:rPr>
              <a:t>25% </a:t>
            </a:r>
            <a:r>
              <a:rPr lang="en-GB" sz="900">
                <a:latin typeface="Arial" panose="020B0604020202020204" pitchFamily="34" charset="0"/>
                <a:cs typeface="Arial" panose="020B0604020202020204" pitchFamily="34" charset="0"/>
              </a:rPr>
              <a:t>of Sikh population in </a:t>
            </a:r>
            <a:r>
              <a:rPr lang="en-GB" sz="900" err="1">
                <a:latin typeface="Arial" panose="020B0604020202020204" pitchFamily="34" charset="0"/>
                <a:cs typeface="Arial" panose="020B0604020202020204" pitchFamily="34" charset="0"/>
              </a:rPr>
              <a:t>B’ham</a:t>
            </a:r>
            <a:r>
              <a:rPr lang="en-GB" sz="900">
                <a:latin typeface="Arial" panose="020B0604020202020204" pitchFamily="34" charset="0"/>
                <a:cs typeface="Arial" panose="020B0604020202020204" pitchFamily="34" charset="0"/>
              </a:rPr>
              <a:t> compared to </a:t>
            </a:r>
            <a:r>
              <a:rPr lang="en-GB" sz="900" b="1">
                <a:latin typeface="Arial" panose="020B0604020202020204" pitchFamily="34" charset="0"/>
                <a:cs typeface="Arial" panose="020B0604020202020204" pitchFamily="34" charset="0"/>
              </a:rPr>
              <a:t>11% </a:t>
            </a:r>
            <a:r>
              <a:rPr lang="en-GB" sz="900">
                <a:latin typeface="Arial" panose="020B0604020202020204" pitchFamily="34" charset="0"/>
                <a:cs typeface="Arial" panose="020B0604020202020204" pitchFamily="34" charset="0"/>
              </a:rPr>
              <a:t>of total pop of the city</a:t>
            </a:r>
          </a:p>
        </p:txBody>
      </p:sp>
      <p:sp>
        <p:nvSpPr>
          <p:cNvPr id="170" name="Rectangle 169">
            <a:extLst>
              <a:ext uri="{FF2B5EF4-FFF2-40B4-BE49-F238E27FC236}">
                <a16:creationId xmlns:a16="http://schemas.microsoft.com/office/drawing/2014/main" id="{86FA4FFD-4D76-4B95-96FF-8D64C48A4891}"/>
              </a:ext>
            </a:extLst>
          </p:cNvPr>
          <p:cNvSpPr/>
          <p:nvPr/>
        </p:nvSpPr>
        <p:spPr>
          <a:xfrm>
            <a:off x="1470410" y="4723502"/>
            <a:ext cx="1665273" cy="507831"/>
          </a:xfrm>
          <a:prstGeom prst="rect">
            <a:avLst/>
          </a:prstGeom>
        </p:spPr>
        <p:txBody>
          <a:bodyPr wrap="square">
            <a:spAutoFit/>
          </a:bodyPr>
          <a:lstStyle/>
          <a:p>
            <a:pPr algn="r"/>
            <a:r>
              <a:rPr lang="en-GB" sz="900" b="1">
                <a:latin typeface="Arial" panose="020B0604020202020204" pitchFamily="34" charset="0"/>
                <a:cs typeface="Arial" panose="020B0604020202020204" pitchFamily="34" charset="0"/>
              </a:rPr>
              <a:t>16% </a:t>
            </a:r>
            <a:r>
              <a:rPr lang="en-GB" sz="900">
                <a:latin typeface="Arial" panose="020B0604020202020204" pitchFamily="34" charset="0"/>
                <a:cs typeface="Arial" panose="020B0604020202020204" pitchFamily="34" charset="0"/>
              </a:rPr>
              <a:t>of Sikh population in </a:t>
            </a:r>
            <a:r>
              <a:rPr lang="en-GB" sz="900" err="1">
                <a:latin typeface="Arial" panose="020B0604020202020204" pitchFamily="34" charset="0"/>
                <a:cs typeface="Arial" panose="020B0604020202020204" pitchFamily="34" charset="0"/>
              </a:rPr>
              <a:t>B’ham</a:t>
            </a:r>
            <a:r>
              <a:rPr lang="en-GB" sz="900">
                <a:latin typeface="Arial" panose="020B0604020202020204" pitchFamily="34" charset="0"/>
                <a:cs typeface="Arial" panose="020B0604020202020204" pitchFamily="34" charset="0"/>
              </a:rPr>
              <a:t> compared to </a:t>
            </a:r>
            <a:r>
              <a:rPr lang="en-GB" sz="900" b="1">
                <a:latin typeface="Arial" panose="020B0604020202020204" pitchFamily="34" charset="0"/>
                <a:cs typeface="Arial" panose="020B0604020202020204" pitchFamily="34" charset="0"/>
              </a:rPr>
              <a:t>32% </a:t>
            </a:r>
            <a:r>
              <a:rPr lang="en-GB" sz="900">
                <a:latin typeface="Arial" panose="020B0604020202020204" pitchFamily="34" charset="0"/>
                <a:cs typeface="Arial" panose="020B0604020202020204" pitchFamily="34" charset="0"/>
              </a:rPr>
              <a:t>of total pop of the city</a:t>
            </a:r>
          </a:p>
        </p:txBody>
      </p:sp>
      <p:sp>
        <p:nvSpPr>
          <p:cNvPr id="192" name="TextBox 191">
            <a:extLst>
              <a:ext uri="{FF2B5EF4-FFF2-40B4-BE49-F238E27FC236}">
                <a16:creationId xmlns:a16="http://schemas.microsoft.com/office/drawing/2014/main" id="{9F60A69E-092A-44DA-914B-F2AB42716E19}"/>
              </a:ext>
            </a:extLst>
          </p:cNvPr>
          <p:cNvSpPr txBox="1"/>
          <p:nvPr/>
        </p:nvSpPr>
        <p:spPr>
          <a:xfrm>
            <a:off x="208766" y="5426600"/>
            <a:ext cx="959691" cy="1361911"/>
          </a:xfrm>
          <a:prstGeom prst="rect">
            <a:avLst/>
          </a:prstGeom>
          <a:noFill/>
        </p:spPr>
        <p:txBody>
          <a:bodyPr wrap="square" rtlCol="0">
            <a:spAutoFit/>
          </a:bodyPr>
          <a:lstStyle/>
          <a:p>
            <a:r>
              <a:rPr lang="en-GB" sz="900">
                <a:latin typeface="Arial" panose="020B0604020202020204" pitchFamily="34" charset="0"/>
                <a:cs typeface="Arial" panose="020B0604020202020204" pitchFamily="34" charset="0"/>
              </a:rPr>
              <a:t>Occupation by Religion shows Sikhs are more likely to be Managers than the general </a:t>
            </a:r>
            <a:r>
              <a:rPr lang="en-GB" sz="900" err="1">
                <a:latin typeface="Arial" panose="020B0604020202020204" pitchFamily="34" charset="0"/>
                <a:cs typeface="Arial" panose="020B0604020202020204" pitchFamily="34" charset="0"/>
              </a:rPr>
              <a:t>B’ham</a:t>
            </a:r>
            <a:r>
              <a:rPr lang="en-GB" sz="900">
                <a:latin typeface="Arial" panose="020B0604020202020204" pitchFamily="34" charset="0"/>
                <a:cs typeface="Arial" panose="020B0604020202020204" pitchFamily="34" charset="0"/>
              </a:rPr>
              <a:t> population </a:t>
            </a:r>
          </a:p>
          <a:p>
            <a:endParaRPr lang="en-GB" sz="1050">
              <a:latin typeface="Arial" panose="020B0604020202020204" pitchFamily="34" charset="0"/>
              <a:cs typeface="Arial" panose="020B0604020202020204" pitchFamily="34" charset="0"/>
            </a:endParaRPr>
          </a:p>
        </p:txBody>
      </p:sp>
      <p:sp>
        <p:nvSpPr>
          <p:cNvPr id="193" name="TextBox 192">
            <a:extLst>
              <a:ext uri="{FF2B5EF4-FFF2-40B4-BE49-F238E27FC236}">
                <a16:creationId xmlns:a16="http://schemas.microsoft.com/office/drawing/2014/main" id="{1DDAB092-9526-40B6-9FF3-97BF30EBFD8A}"/>
              </a:ext>
            </a:extLst>
          </p:cNvPr>
          <p:cNvSpPr txBox="1"/>
          <p:nvPr/>
        </p:nvSpPr>
        <p:spPr>
          <a:xfrm>
            <a:off x="1306534" y="5310945"/>
            <a:ext cx="1973290"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a:solidFill>
                  <a:srgbClr val="C00000"/>
                </a:solidFill>
                <a:latin typeface="Arial" panose="020B0604020202020204" pitchFamily="34" charset="0"/>
                <a:cs typeface="Arial" panose="020B0604020202020204" pitchFamily="34" charset="0"/>
              </a:rPr>
              <a:t>  12%           8%</a:t>
            </a:r>
            <a:endParaRPr kumimoji="0" lang="en-GB" sz="1400" b="1" i="0" u="none" strike="noStrike" kern="1200" cap="none" spc="0" normalizeH="0" baseline="0" noProof="0">
              <a:ln>
                <a:noFill/>
              </a:ln>
              <a:solidFill>
                <a:srgbClr val="C00000"/>
              </a:solidFill>
              <a:effectLst/>
              <a:uLnTx/>
              <a:uFillTx/>
              <a:latin typeface="Arial" panose="020B0604020202020204" pitchFamily="34" charset="0"/>
              <a:ea typeface="+mn-ea"/>
              <a:cs typeface="Arial" panose="020B0604020202020204" pitchFamily="34" charset="0"/>
            </a:endParaRPr>
          </a:p>
        </p:txBody>
      </p:sp>
      <p:sp>
        <p:nvSpPr>
          <p:cNvPr id="196" name="TextBox 195">
            <a:extLst>
              <a:ext uri="{FF2B5EF4-FFF2-40B4-BE49-F238E27FC236}">
                <a16:creationId xmlns:a16="http://schemas.microsoft.com/office/drawing/2014/main" id="{57779396-4A41-44D0-93F3-FC8A52841A3B}"/>
              </a:ext>
            </a:extLst>
          </p:cNvPr>
          <p:cNvSpPr txBox="1"/>
          <p:nvPr/>
        </p:nvSpPr>
        <p:spPr>
          <a:xfrm>
            <a:off x="1289892" y="6473923"/>
            <a:ext cx="1973290"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a:solidFill>
                  <a:srgbClr val="C00000"/>
                </a:solidFill>
                <a:latin typeface="Arial" panose="020B0604020202020204" pitchFamily="34" charset="0"/>
                <a:cs typeface="Arial" panose="020B0604020202020204" pitchFamily="34" charset="0"/>
              </a:rPr>
              <a:t>   9%           10%</a:t>
            </a:r>
            <a:endParaRPr kumimoji="0" lang="en-GB" sz="1400" b="1" i="0" u="none" strike="noStrike" kern="1200" cap="none" spc="0" normalizeH="0" baseline="0" noProof="0">
              <a:ln>
                <a:noFill/>
              </a:ln>
              <a:solidFill>
                <a:srgbClr val="C00000"/>
              </a:solidFill>
              <a:effectLst/>
              <a:uLnTx/>
              <a:uFillTx/>
              <a:latin typeface="Arial" panose="020B0604020202020204" pitchFamily="34" charset="0"/>
              <a:ea typeface="+mn-ea"/>
              <a:cs typeface="Arial" panose="020B0604020202020204" pitchFamily="34" charset="0"/>
            </a:endParaRPr>
          </a:p>
        </p:txBody>
      </p:sp>
      <p:sp>
        <p:nvSpPr>
          <p:cNvPr id="197" name="TextBox 196">
            <a:extLst>
              <a:ext uri="{FF2B5EF4-FFF2-40B4-BE49-F238E27FC236}">
                <a16:creationId xmlns:a16="http://schemas.microsoft.com/office/drawing/2014/main" id="{28E9F17E-A564-44B8-97BA-EE988515219E}"/>
              </a:ext>
            </a:extLst>
          </p:cNvPr>
          <p:cNvSpPr txBox="1"/>
          <p:nvPr/>
        </p:nvSpPr>
        <p:spPr>
          <a:xfrm>
            <a:off x="1233327" y="5579174"/>
            <a:ext cx="1784555" cy="2308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900" i="0" u="none" strike="noStrike" kern="1200" cap="none" spc="0" normalizeH="0" baseline="0" noProof="0">
                <a:ln>
                  <a:noFill/>
                </a:ln>
                <a:effectLst/>
                <a:uLnTx/>
                <a:uFillTx/>
                <a:latin typeface="Arial" panose="020B0604020202020204" pitchFamily="34" charset="0"/>
                <a:ea typeface="+mn-ea"/>
                <a:cs typeface="Arial" panose="020B0604020202020204" pitchFamily="34" charset="0"/>
              </a:rPr>
              <a:t>Birmingham Sikh Community</a:t>
            </a:r>
          </a:p>
        </p:txBody>
      </p:sp>
      <p:sp>
        <p:nvSpPr>
          <p:cNvPr id="198" name="TextBox 197">
            <a:extLst>
              <a:ext uri="{FF2B5EF4-FFF2-40B4-BE49-F238E27FC236}">
                <a16:creationId xmlns:a16="http://schemas.microsoft.com/office/drawing/2014/main" id="{E7AB4A50-1D25-41EF-AD49-6CD97EF0051F}"/>
              </a:ext>
            </a:extLst>
          </p:cNvPr>
          <p:cNvSpPr txBox="1"/>
          <p:nvPr/>
        </p:nvSpPr>
        <p:spPr>
          <a:xfrm>
            <a:off x="1203065" y="6298723"/>
            <a:ext cx="1845077" cy="2308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900" i="0" u="none" strike="noStrike" kern="1200" cap="none" spc="0" normalizeH="0" baseline="0" noProof="0">
                <a:ln>
                  <a:noFill/>
                </a:ln>
                <a:effectLst/>
                <a:uLnTx/>
                <a:uFillTx/>
                <a:latin typeface="Arial" panose="020B0604020202020204" pitchFamily="34" charset="0"/>
                <a:ea typeface="+mn-ea"/>
                <a:cs typeface="Arial" panose="020B0604020202020204" pitchFamily="34" charset="0"/>
              </a:rPr>
              <a:t>General Birmingham Population</a:t>
            </a:r>
          </a:p>
        </p:txBody>
      </p:sp>
      <p:sp>
        <p:nvSpPr>
          <p:cNvPr id="201" name="Arrow: Up 200" descr="Arrow pointing down">
            <a:extLst>
              <a:ext uri="{FF2B5EF4-FFF2-40B4-BE49-F238E27FC236}">
                <a16:creationId xmlns:a16="http://schemas.microsoft.com/office/drawing/2014/main" id="{8E884119-5E4C-4BD3-87AA-CB051ECE2E4D}"/>
              </a:ext>
              <a:ext uri="{C183D7F6-B498-43B3-948B-1728B52AA6E4}">
                <adec:decorative xmlns:adec="http://schemas.microsoft.com/office/drawing/2017/decorative" val="0"/>
              </a:ext>
            </a:extLst>
          </p:cNvPr>
          <p:cNvSpPr/>
          <p:nvPr/>
        </p:nvSpPr>
        <p:spPr>
          <a:xfrm rot="10800000">
            <a:off x="2951543" y="5874139"/>
            <a:ext cx="108000" cy="540000"/>
          </a:xfrm>
          <a:prstGeom prst="upArrow">
            <a:avLst/>
          </a:prstGeom>
          <a:solidFill>
            <a:schemeClr val="accent2"/>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n w="0"/>
              <a:solidFill>
                <a:schemeClr val="tx1"/>
              </a:solidFill>
              <a:effectLst>
                <a:outerShdw blurRad="38100" dist="19050" dir="2700000" algn="tl" rotWithShape="0">
                  <a:schemeClr val="dk1">
                    <a:alpha val="40000"/>
                  </a:schemeClr>
                </a:outerShdw>
              </a:effectLst>
            </a:endParaRPr>
          </a:p>
        </p:txBody>
      </p:sp>
      <p:sp>
        <p:nvSpPr>
          <p:cNvPr id="202" name="Arrow: Up 201" descr="Arrow pointing down">
            <a:extLst>
              <a:ext uri="{FF2B5EF4-FFF2-40B4-BE49-F238E27FC236}">
                <a16:creationId xmlns:a16="http://schemas.microsoft.com/office/drawing/2014/main" id="{8DE1F0CE-5F24-45C7-84E0-A16ABAAB3481}"/>
              </a:ext>
              <a:ext uri="{C183D7F6-B498-43B3-948B-1728B52AA6E4}">
                <adec:decorative xmlns:adec="http://schemas.microsoft.com/office/drawing/2017/decorative" val="0"/>
              </a:ext>
            </a:extLst>
          </p:cNvPr>
          <p:cNvSpPr/>
          <p:nvPr/>
        </p:nvSpPr>
        <p:spPr>
          <a:xfrm>
            <a:off x="1144379" y="5894282"/>
            <a:ext cx="108000" cy="540000"/>
          </a:xfrm>
          <a:prstGeom prst="upArrow">
            <a:avLst/>
          </a:prstGeom>
          <a:solidFill>
            <a:schemeClr val="accent2"/>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n w="0"/>
              <a:solidFill>
                <a:schemeClr val="tx1"/>
              </a:solidFill>
              <a:effectLst>
                <a:outerShdw blurRad="38100" dist="19050" dir="2700000" algn="tl" rotWithShape="0">
                  <a:schemeClr val="dk1">
                    <a:alpha val="40000"/>
                  </a:schemeClr>
                </a:outerShdw>
              </a:effectLst>
            </a:endParaRPr>
          </a:p>
        </p:txBody>
      </p:sp>
      <p:sp>
        <p:nvSpPr>
          <p:cNvPr id="203" name="TextBox 202">
            <a:extLst>
              <a:ext uri="{FF2B5EF4-FFF2-40B4-BE49-F238E27FC236}">
                <a16:creationId xmlns:a16="http://schemas.microsoft.com/office/drawing/2014/main" id="{8D6860F4-08BB-4016-A1EE-89A03E6F4B92}"/>
              </a:ext>
            </a:extLst>
          </p:cNvPr>
          <p:cNvSpPr txBox="1"/>
          <p:nvPr/>
        </p:nvSpPr>
        <p:spPr>
          <a:xfrm>
            <a:off x="1224171" y="5833481"/>
            <a:ext cx="2107818" cy="43088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a:latin typeface="Arial" panose="020B0604020202020204" pitchFamily="34" charset="0"/>
                <a:cs typeface="Arial" panose="020B0604020202020204" pitchFamily="34" charset="0"/>
              </a:rPr>
              <a:t>                         Skilled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a:ln>
                  <a:noFill/>
                </a:ln>
                <a:effectLst/>
                <a:uLnTx/>
                <a:uFillTx/>
                <a:latin typeface="Arial" panose="020B0604020202020204" pitchFamily="34" charset="0"/>
                <a:ea typeface="+mn-ea"/>
                <a:cs typeface="Arial" panose="020B0604020202020204" pitchFamily="34" charset="0"/>
              </a:rPr>
              <a:t>                         Traders</a:t>
            </a:r>
          </a:p>
        </p:txBody>
      </p:sp>
      <p:pic>
        <p:nvPicPr>
          <p:cNvPr id="16" name="Graphic 15" descr="Home">
            <a:extLst>
              <a:ext uri="{FF2B5EF4-FFF2-40B4-BE49-F238E27FC236}">
                <a16:creationId xmlns:a16="http://schemas.microsoft.com/office/drawing/2014/main" id="{ABF77CE1-C4FD-4D58-BB95-132BBB1B73E0}"/>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243292" y="4464038"/>
            <a:ext cx="450521" cy="450521"/>
          </a:xfrm>
          <a:prstGeom prst="rect">
            <a:avLst/>
          </a:prstGeom>
        </p:spPr>
      </p:pic>
      <p:sp>
        <p:nvSpPr>
          <p:cNvPr id="204" name="AutoShape 8">
            <a:extLst>
              <a:ext uri="{FF2B5EF4-FFF2-40B4-BE49-F238E27FC236}">
                <a16:creationId xmlns:a16="http://schemas.microsoft.com/office/drawing/2014/main" id="{9A0E940D-5737-4CA3-9281-DEF63E19ACE7}"/>
              </a:ext>
              <a:ext uri="{C183D7F6-B498-43B3-948B-1728B52AA6E4}">
                <adec:decorative xmlns:adec="http://schemas.microsoft.com/office/drawing/2017/decorative" val="1"/>
              </a:ext>
            </a:extLst>
          </p:cNvPr>
          <p:cNvSpPr/>
          <p:nvPr/>
        </p:nvSpPr>
        <p:spPr>
          <a:xfrm>
            <a:off x="3255752" y="2891344"/>
            <a:ext cx="2893599" cy="1448187"/>
          </a:xfrm>
          <a:prstGeom prst="rect">
            <a:avLst/>
          </a:prstGeom>
          <a:solidFill>
            <a:srgbClr val="EBEBEB"/>
          </a:solidFill>
        </p:spPr>
      </p:sp>
      <p:grpSp>
        <p:nvGrpSpPr>
          <p:cNvPr id="205" name="Group 19" descr="Number of Sikh men who failed to uptake colorectal cancer screening in Scotland. Covid-19 vaccination rates in for 70 plus by religion. ">
            <a:extLst>
              <a:ext uri="{FF2B5EF4-FFF2-40B4-BE49-F238E27FC236}">
                <a16:creationId xmlns:a16="http://schemas.microsoft.com/office/drawing/2014/main" id="{7101162B-918F-4509-9F9C-7ADB18C8D3A3}"/>
              </a:ext>
              <a:ext uri="{C183D7F6-B498-43B3-948B-1728B52AA6E4}">
                <adec:decorative xmlns:adec="http://schemas.microsoft.com/office/drawing/2017/decorative" val="0"/>
              </a:ext>
            </a:extLst>
          </p:cNvPr>
          <p:cNvGrpSpPr/>
          <p:nvPr/>
        </p:nvGrpSpPr>
        <p:grpSpPr>
          <a:xfrm>
            <a:off x="3098503" y="1176643"/>
            <a:ext cx="3070419" cy="1590515"/>
            <a:chOff x="0" y="0"/>
            <a:chExt cx="4407650" cy="2362327"/>
          </a:xfrm>
        </p:grpSpPr>
        <p:sp>
          <p:nvSpPr>
            <p:cNvPr id="206" name="AutoShape 20" descr="3 in 5 Sikh Men failed to uptake colorectal cancer screening in Scotland">
              <a:extLst>
                <a:ext uri="{FF2B5EF4-FFF2-40B4-BE49-F238E27FC236}">
                  <a16:creationId xmlns:a16="http://schemas.microsoft.com/office/drawing/2014/main" id="{D5317164-6854-44AF-B6F1-C345921FED68}"/>
                </a:ext>
                <a:ext uri="{C183D7F6-B498-43B3-948B-1728B52AA6E4}">
                  <adec:decorative xmlns:adec="http://schemas.microsoft.com/office/drawing/2017/decorative" val="0"/>
                </a:ext>
              </a:extLst>
            </p:cNvPr>
            <p:cNvSpPr/>
            <p:nvPr/>
          </p:nvSpPr>
          <p:spPr>
            <a:xfrm>
              <a:off x="0" y="0"/>
              <a:ext cx="1729201" cy="2362327"/>
            </a:xfrm>
            <a:prstGeom prst="rect">
              <a:avLst/>
            </a:prstGeom>
            <a:solidFill>
              <a:srgbClr val="EBEBEB"/>
            </a:solidFill>
          </p:spPr>
        </p:sp>
        <p:sp>
          <p:nvSpPr>
            <p:cNvPr id="207" name="AutoShape 21" descr="Christian (91.1%)&#10;Jewish (88.8%)&#10;Hindu (87.1%)&#10;Sikh (87%)&#10;Hindu (87.1%)&#10;Muslim (72.3%)">
              <a:extLst>
                <a:ext uri="{FF2B5EF4-FFF2-40B4-BE49-F238E27FC236}">
                  <a16:creationId xmlns:a16="http://schemas.microsoft.com/office/drawing/2014/main" id="{05291E55-FD1D-4063-9315-B810C7A72827}"/>
                </a:ext>
                <a:ext uri="{C183D7F6-B498-43B3-948B-1728B52AA6E4}">
                  <adec:decorative xmlns:adec="http://schemas.microsoft.com/office/drawing/2017/decorative" val="0"/>
                </a:ext>
              </a:extLst>
            </p:cNvPr>
            <p:cNvSpPr/>
            <p:nvPr/>
          </p:nvSpPr>
          <p:spPr>
            <a:xfrm>
              <a:off x="1809490" y="0"/>
              <a:ext cx="2598160" cy="2362327"/>
            </a:xfrm>
            <a:prstGeom prst="rect">
              <a:avLst/>
            </a:prstGeom>
            <a:solidFill>
              <a:srgbClr val="EBEBEB"/>
            </a:solidFill>
          </p:spPr>
        </p:sp>
      </p:grpSp>
      <p:sp>
        <p:nvSpPr>
          <p:cNvPr id="209" name="TextBox 208">
            <a:extLst>
              <a:ext uri="{FF2B5EF4-FFF2-40B4-BE49-F238E27FC236}">
                <a16:creationId xmlns:a16="http://schemas.microsoft.com/office/drawing/2014/main" id="{F6B172AC-F93C-4A7D-8CA8-6CB25098B6F5}"/>
              </a:ext>
            </a:extLst>
          </p:cNvPr>
          <p:cNvSpPr txBox="1"/>
          <p:nvPr/>
        </p:nvSpPr>
        <p:spPr>
          <a:xfrm>
            <a:off x="3179246" y="2871606"/>
            <a:ext cx="2963163" cy="400110"/>
          </a:xfrm>
          <a:prstGeom prst="rect">
            <a:avLst/>
          </a:prstGeom>
          <a:noFill/>
        </p:spPr>
        <p:txBody>
          <a:bodyPr wrap="square" rtlCol="0">
            <a:spAutoFit/>
          </a:bodyPr>
          <a:lstStyle/>
          <a:p>
            <a:pPr algn="ctr"/>
            <a:r>
              <a:rPr lang="en-GB" sz="1000" b="1">
                <a:solidFill>
                  <a:srgbClr val="C00000"/>
                </a:solidFill>
                <a:latin typeface="Arial" panose="020B0604020202020204" pitchFamily="34" charset="0"/>
                <a:cs typeface="Arial" panose="020B0604020202020204" pitchFamily="34" charset="0"/>
              </a:rPr>
              <a:t>REASONS FOR LOW COLORECTCAL CANCER SCREENING UPTAKE</a:t>
            </a:r>
          </a:p>
        </p:txBody>
      </p:sp>
      <p:sp>
        <p:nvSpPr>
          <p:cNvPr id="212" name="TextBox 211">
            <a:extLst>
              <a:ext uri="{FF2B5EF4-FFF2-40B4-BE49-F238E27FC236}">
                <a16:creationId xmlns:a16="http://schemas.microsoft.com/office/drawing/2014/main" id="{1A84F9B3-6885-435E-9DFD-71DC72D35316}"/>
              </a:ext>
            </a:extLst>
          </p:cNvPr>
          <p:cNvSpPr txBox="1"/>
          <p:nvPr/>
        </p:nvSpPr>
        <p:spPr>
          <a:xfrm>
            <a:off x="3437461" y="4454250"/>
            <a:ext cx="2704948" cy="276999"/>
          </a:xfrm>
          <a:prstGeom prst="rect">
            <a:avLst/>
          </a:prstGeom>
          <a:noFill/>
        </p:spPr>
        <p:txBody>
          <a:bodyPr wrap="square" rtlCol="0">
            <a:spAutoFit/>
          </a:bodyPr>
          <a:lstStyle/>
          <a:p>
            <a:r>
              <a:rPr lang="en-GB" sz="1200" b="1">
                <a:solidFill>
                  <a:srgbClr val="C00000"/>
                </a:solidFill>
                <a:latin typeface="Arial" panose="020B0604020202020204" pitchFamily="34" charset="0"/>
                <a:cs typeface="Arial" panose="020B0604020202020204" pitchFamily="34" charset="0"/>
              </a:rPr>
              <a:t>HPV VACCINATION HESITANCY</a:t>
            </a:r>
          </a:p>
        </p:txBody>
      </p:sp>
      <p:sp>
        <p:nvSpPr>
          <p:cNvPr id="213" name="TextBox 212">
            <a:extLst>
              <a:ext uri="{FF2B5EF4-FFF2-40B4-BE49-F238E27FC236}">
                <a16:creationId xmlns:a16="http://schemas.microsoft.com/office/drawing/2014/main" id="{0CB939AA-4F08-405A-9508-3EDE3D129B82}"/>
              </a:ext>
            </a:extLst>
          </p:cNvPr>
          <p:cNvSpPr txBox="1"/>
          <p:nvPr/>
        </p:nvSpPr>
        <p:spPr>
          <a:xfrm>
            <a:off x="3750362" y="4717247"/>
            <a:ext cx="2420926" cy="1061829"/>
          </a:xfrm>
          <a:prstGeom prst="rect">
            <a:avLst/>
          </a:prstGeom>
          <a:noFill/>
        </p:spPr>
        <p:txBody>
          <a:bodyPr wrap="square" rtlCol="0">
            <a:spAutoFit/>
          </a:bodyPr>
          <a:lstStyle/>
          <a:p>
            <a:pPr algn="r"/>
            <a:r>
              <a:rPr lang="en-GB" sz="900">
                <a:latin typeface="Arial" panose="020B0604020202020204" pitchFamily="34" charset="0"/>
                <a:cs typeface="Arial" panose="020B0604020202020204" pitchFamily="34" charset="0"/>
              </a:rPr>
              <a:t>Girls from Sikh backgrounds are less likely to accept the HPV vaccination compared to the general population. Also, there is a lack of awareness around how men can be affected by HPV and many are confused about the types of viruses, it’s link with cancer and how this develops.  </a:t>
            </a:r>
          </a:p>
        </p:txBody>
      </p:sp>
      <p:sp>
        <p:nvSpPr>
          <p:cNvPr id="214" name="TextBox 213">
            <a:extLst>
              <a:ext uri="{FF2B5EF4-FFF2-40B4-BE49-F238E27FC236}">
                <a16:creationId xmlns:a16="http://schemas.microsoft.com/office/drawing/2014/main" id="{EA1DBAA8-927C-4D5A-ADC4-F29D1C9197AB}"/>
              </a:ext>
            </a:extLst>
          </p:cNvPr>
          <p:cNvSpPr txBox="1"/>
          <p:nvPr/>
        </p:nvSpPr>
        <p:spPr>
          <a:xfrm>
            <a:off x="3240964" y="5814512"/>
            <a:ext cx="3015955" cy="923330"/>
          </a:xfrm>
          <a:prstGeom prst="rect">
            <a:avLst/>
          </a:prstGeom>
          <a:noFill/>
        </p:spPr>
        <p:txBody>
          <a:bodyPr wrap="square" rtlCol="0">
            <a:spAutoFit/>
          </a:bodyPr>
          <a:lstStyle/>
          <a:p>
            <a:pPr algn="ctr"/>
            <a:r>
              <a:rPr lang="en-GB" sz="900">
                <a:latin typeface="Arial" panose="020B0604020202020204" pitchFamily="34" charset="0"/>
                <a:cs typeface="Arial" panose="020B0604020202020204" pitchFamily="34" charset="0"/>
              </a:rPr>
              <a:t>Research conducted into men’s perception of sexual health found that many thought STI’s were more of an issue for women, with some individuals not being aware of asymptotic cases. All individuals agreed that sexual health is a difficult topic of discussion with the community.</a:t>
            </a:r>
          </a:p>
        </p:txBody>
      </p:sp>
      <p:sp>
        <p:nvSpPr>
          <p:cNvPr id="215" name="TextBox 214">
            <a:extLst>
              <a:ext uri="{FF2B5EF4-FFF2-40B4-BE49-F238E27FC236}">
                <a16:creationId xmlns:a16="http://schemas.microsoft.com/office/drawing/2014/main" id="{B384C711-A79B-4820-9605-388ACA459097}"/>
              </a:ext>
            </a:extLst>
          </p:cNvPr>
          <p:cNvSpPr txBox="1"/>
          <p:nvPr/>
        </p:nvSpPr>
        <p:spPr>
          <a:xfrm>
            <a:off x="3388919" y="1199055"/>
            <a:ext cx="892402" cy="400110"/>
          </a:xfrm>
          <a:prstGeom prst="rect">
            <a:avLst/>
          </a:prstGeom>
          <a:noFill/>
        </p:spPr>
        <p:txBody>
          <a:bodyPr wrap="square" rtlCol="0">
            <a:spAutoFit/>
          </a:bodyPr>
          <a:lstStyle/>
          <a:p>
            <a:r>
              <a:rPr lang="en-GB" sz="2000" b="1">
                <a:solidFill>
                  <a:srgbClr val="C00000"/>
                </a:solidFill>
                <a:latin typeface="Arial" panose="020B0604020202020204" pitchFamily="34" charset="0"/>
                <a:cs typeface="Arial" panose="020B0604020202020204" pitchFamily="34" charset="0"/>
              </a:rPr>
              <a:t>3 IN 5</a:t>
            </a:r>
          </a:p>
        </p:txBody>
      </p:sp>
      <p:sp>
        <p:nvSpPr>
          <p:cNvPr id="216" name="TextBox 215">
            <a:extLst>
              <a:ext uri="{FF2B5EF4-FFF2-40B4-BE49-F238E27FC236}">
                <a16:creationId xmlns:a16="http://schemas.microsoft.com/office/drawing/2014/main" id="{42947A17-1A87-444F-954D-52F6FAFA06E3}"/>
              </a:ext>
            </a:extLst>
          </p:cNvPr>
          <p:cNvSpPr txBox="1"/>
          <p:nvPr/>
        </p:nvSpPr>
        <p:spPr>
          <a:xfrm>
            <a:off x="3114776" y="1678291"/>
            <a:ext cx="1402113" cy="646331"/>
          </a:xfrm>
          <a:prstGeom prst="rect">
            <a:avLst/>
          </a:prstGeom>
          <a:noFill/>
        </p:spPr>
        <p:txBody>
          <a:bodyPr wrap="square" rtlCol="0">
            <a:spAutoFit/>
          </a:bodyPr>
          <a:lstStyle/>
          <a:p>
            <a:pPr algn="ctr"/>
            <a:r>
              <a:rPr lang="en-GB" sz="900" dirty="0">
                <a:latin typeface="Arial" panose="020B0604020202020204" pitchFamily="34" charset="0"/>
                <a:cs typeface="Arial" panose="020B0604020202020204" pitchFamily="34" charset="0"/>
              </a:rPr>
              <a:t>Sikh Men failed to uptake colorectal cancer screening in Scotland</a:t>
            </a:r>
          </a:p>
        </p:txBody>
      </p:sp>
      <p:pic>
        <p:nvPicPr>
          <p:cNvPr id="219" name="Graphic 218" descr="Man">
            <a:extLst>
              <a:ext uri="{FF2B5EF4-FFF2-40B4-BE49-F238E27FC236}">
                <a16:creationId xmlns:a16="http://schemas.microsoft.com/office/drawing/2014/main" id="{FB396735-6626-4E82-9C61-B15F1B1E8E3E}"/>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3167859" y="2449557"/>
            <a:ext cx="360000" cy="360000"/>
          </a:xfrm>
          <a:prstGeom prst="rect">
            <a:avLst/>
          </a:prstGeom>
        </p:spPr>
      </p:pic>
      <p:pic>
        <p:nvPicPr>
          <p:cNvPr id="221" name="Graphic 220" descr="Man">
            <a:extLst>
              <a:ext uri="{FF2B5EF4-FFF2-40B4-BE49-F238E27FC236}">
                <a16:creationId xmlns:a16="http://schemas.microsoft.com/office/drawing/2014/main" id="{15A11A43-D2EB-4C97-BE86-8ECB0577D424}"/>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3369229" y="2447023"/>
            <a:ext cx="360000" cy="360000"/>
          </a:xfrm>
          <a:prstGeom prst="rect">
            <a:avLst/>
          </a:prstGeom>
        </p:spPr>
      </p:pic>
      <p:pic>
        <p:nvPicPr>
          <p:cNvPr id="222" name="Graphic 221" descr="Man">
            <a:extLst>
              <a:ext uri="{FF2B5EF4-FFF2-40B4-BE49-F238E27FC236}">
                <a16:creationId xmlns:a16="http://schemas.microsoft.com/office/drawing/2014/main" id="{E1CF4DBA-17B2-4074-955D-1F19B13605D4}"/>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3564358" y="2445382"/>
            <a:ext cx="360000" cy="360000"/>
          </a:xfrm>
          <a:prstGeom prst="rect">
            <a:avLst/>
          </a:prstGeom>
        </p:spPr>
      </p:pic>
      <p:pic>
        <p:nvPicPr>
          <p:cNvPr id="224" name="Graphic 223" descr="Man">
            <a:extLst>
              <a:ext uri="{FF2B5EF4-FFF2-40B4-BE49-F238E27FC236}">
                <a16:creationId xmlns:a16="http://schemas.microsoft.com/office/drawing/2014/main" id="{EFC8BF95-C20A-4180-AFA7-B1E67D1D48D2}"/>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3750362" y="2445810"/>
            <a:ext cx="360000" cy="360000"/>
          </a:xfrm>
          <a:prstGeom prst="rect">
            <a:avLst/>
          </a:prstGeom>
        </p:spPr>
      </p:pic>
      <p:pic>
        <p:nvPicPr>
          <p:cNvPr id="225" name="Graphic 224" descr="Man">
            <a:extLst>
              <a:ext uri="{FF2B5EF4-FFF2-40B4-BE49-F238E27FC236}">
                <a16:creationId xmlns:a16="http://schemas.microsoft.com/office/drawing/2014/main" id="{FDEB00DA-170B-4B98-A4E3-DEDFA62D81A1}"/>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3943042" y="2439257"/>
            <a:ext cx="360000" cy="360000"/>
          </a:xfrm>
          <a:prstGeom prst="rect">
            <a:avLst/>
          </a:prstGeom>
        </p:spPr>
      </p:pic>
      <p:sp>
        <p:nvSpPr>
          <p:cNvPr id="227" name="TextBox 226">
            <a:extLst>
              <a:ext uri="{FF2B5EF4-FFF2-40B4-BE49-F238E27FC236}">
                <a16:creationId xmlns:a16="http://schemas.microsoft.com/office/drawing/2014/main" id="{E551CEFE-BB98-48B9-950B-D734201F3CB5}"/>
              </a:ext>
            </a:extLst>
          </p:cNvPr>
          <p:cNvSpPr txBox="1"/>
          <p:nvPr/>
        </p:nvSpPr>
        <p:spPr>
          <a:xfrm>
            <a:off x="4244978" y="3313584"/>
            <a:ext cx="1377070" cy="230832"/>
          </a:xfrm>
          <a:prstGeom prst="rect">
            <a:avLst/>
          </a:prstGeom>
          <a:noFill/>
        </p:spPr>
        <p:txBody>
          <a:bodyPr wrap="square" rtlCol="0">
            <a:spAutoFit/>
          </a:bodyPr>
          <a:lstStyle/>
          <a:p>
            <a:r>
              <a:rPr lang="en-GB" sz="900">
                <a:latin typeface="Arial" panose="020B0604020202020204" pitchFamily="34" charset="0"/>
                <a:cs typeface="Arial" panose="020B0604020202020204" pitchFamily="34" charset="0"/>
              </a:rPr>
              <a:t>Language Barriers</a:t>
            </a:r>
          </a:p>
        </p:txBody>
      </p:sp>
      <p:sp>
        <p:nvSpPr>
          <p:cNvPr id="228" name="TextBox 227">
            <a:extLst>
              <a:ext uri="{FF2B5EF4-FFF2-40B4-BE49-F238E27FC236}">
                <a16:creationId xmlns:a16="http://schemas.microsoft.com/office/drawing/2014/main" id="{031F1613-ECD9-4896-A031-5F7F82A9F844}"/>
              </a:ext>
            </a:extLst>
          </p:cNvPr>
          <p:cNvSpPr txBox="1"/>
          <p:nvPr/>
        </p:nvSpPr>
        <p:spPr>
          <a:xfrm>
            <a:off x="4036104" y="3684867"/>
            <a:ext cx="2254290" cy="230832"/>
          </a:xfrm>
          <a:prstGeom prst="rect">
            <a:avLst/>
          </a:prstGeom>
          <a:noFill/>
        </p:spPr>
        <p:txBody>
          <a:bodyPr wrap="square" rtlCol="0">
            <a:spAutoFit/>
          </a:bodyPr>
          <a:lstStyle/>
          <a:p>
            <a:r>
              <a:rPr lang="en-GB" sz="900">
                <a:latin typeface="Arial" panose="020B0604020202020204" pitchFamily="34" charset="0"/>
                <a:cs typeface="Arial" panose="020B0604020202020204" pitchFamily="34" charset="0"/>
              </a:rPr>
              <a:t>Reliance on younger family members</a:t>
            </a:r>
          </a:p>
        </p:txBody>
      </p:sp>
      <p:sp>
        <p:nvSpPr>
          <p:cNvPr id="229" name="TextBox 228">
            <a:extLst>
              <a:ext uri="{FF2B5EF4-FFF2-40B4-BE49-F238E27FC236}">
                <a16:creationId xmlns:a16="http://schemas.microsoft.com/office/drawing/2014/main" id="{055D6138-3BC4-4626-A95D-A5F27985DC69}"/>
              </a:ext>
            </a:extLst>
          </p:cNvPr>
          <p:cNvSpPr txBox="1"/>
          <p:nvPr/>
        </p:nvSpPr>
        <p:spPr>
          <a:xfrm>
            <a:off x="4032804" y="4067767"/>
            <a:ext cx="2129089" cy="230832"/>
          </a:xfrm>
          <a:prstGeom prst="rect">
            <a:avLst/>
          </a:prstGeom>
          <a:noFill/>
        </p:spPr>
        <p:txBody>
          <a:bodyPr wrap="square" rtlCol="0">
            <a:spAutoFit/>
          </a:bodyPr>
          <a:lstStyle/>
          <a:p>
            <a:r>
              <a:rPr lang="en-GB" sz="900">
                <a:latin typeface="Arial" panose="020B0604020202020204" pitchFamily="34" charset="0"/>
                <a:cs typeface="Arial" panose="020B0604020202020204" pitchFamily="34" charset="0"/>
              </a:rPr>
              <a:t>Low awareness of colorectal cancer</a:t>
            </a:r>
          </a:p>
        </p:txBody>
      </p:sp>
      <p:pic>
        <p:nvPicPr>
          <p:cNvPr id="230" name="Graphic 229" descr="Marketing">
            <a:extLst>
              <a:ext uri="{FF2B5EF4-FFF2-40B4-BE49-F238E27FC236}">
                <a16:creationId xmlns:a16="http://schemas.microsoft.com/office/drawing/2014/main" id="{FE1E759D-66F4-4432-934A-842141D8F01C}"/>
              </a:ext>
            </a:extLst>
          </p:cNvPr>
          <p:cNvPicPr>
            <a:picLocks noChangeAspect="1"/>
          </p:cNvPicPr>
          <p:nvPr/>
        </p:nvPicPr>
        <p:blipFill>
          <a:blip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3317865" y="3227505"/>
            <a:ext cx="406972" cy="406972"/>
          </a:xfrm>
          <a:prstGeom prst="rect">
            <a:avLst/>
          </a:prstGeom>
        </p:spPr>
      </p:pic>
      <p:pic>
        <p:nvPicPr>
          <p:cNvPr id="231" name="Graphic 230" descr="Family with two children">
            <a:extLst>
              <a:ext uri="{FF2B5EF4-FFF2-40B4-BE49-F238E27FC236}">
                <a16:creationId xmlns:a16="http://schemas.microsoft.com/office/drawing/2014/main" id="{9FAA56AB-4823-44E2-8E4D-71CC3AD5AC7B}"/>
              </a:ext>
            </a:extLst>
          </p:cNvPr>
          <p:cNvPicPr>
            <a:picLocks noChangeAspect="1"/>
          </p:cNvPicPr>
          <p:nvPr/>
        </p:nvPicPr>
        <p:blipFill>
          <a:blip r:embed="rId17">
            <a:extLst>
              <a:ext uri="{28A0092B-C50C-407E-A947-70E740481C1C}">
                <a14:useLocalDpi xmlns:a14="http://schemas.microsoft.com/office/drawing/2010/main" val="0"/>
              </a:ext>
              <a:ext uri="{96DAC541-7B7A-43D3-8B79-37D633B846F1}">
                <asvg:svgBlip xmlns:asvg="http://schemas.microsoft.com/office/drawing/2016/SVG/main" r:embed="rId18"/>
              </a:ext>
            </a:extLst>
          </a:blip>
          <a:stretch>
            <a:fillRect/>
          </a:stretch>
        </p:blipFill>
        <p:spPr>
          <a:xfrm>
            <a:off x="3304477" y="3575874"/>
            <a:ext cx="420360" cy="420360"/>
          </a:xfrm>
          <a:prstGeom prst="rect">
            <a:avLst/>
          </a:prstGeom>
        </p:spPr>
      </p:pic>
      <p:pic>
        <p:nvPicPr>
          <p:cNvPr id="232" name="Graphic 231" descr="Help">
            <a:extLst>
              <a:ext uri="{FF2B5EF4-FFF2-40B4-BE49-F238E27FC236}">
                <a16:creationId xmlns:a16="http://schemas.microsoft.com/office/drawing/2014/main" id="{CAEAF3DA-1153-42F1-87AF-C84BF7E8757F}"/>
              </a:ext>
            </a:extLst>
          </p:cNvPr>
          <p:cNvPicPr>
            <a:picLocks noChangeAspect="1"/>
          </p:cNvPicPr>
          <p:nvPr/>
        </p:nvPicPr>
        <p:blipFill>
          <a:blip r:embed="rId19">
            <a:extLst>
              <a:ext uri="{28A0092B-C50C-407E-A947-70E740481C1C}">
                <a14:useLocalDpi xmlns:a14="http://schemas.microsoft.com/office/drawing/2010/main" val="0"/>
              </a:ext>
              <a:ext uri="{96DAC541-7B7A-43D3-8B79-37D633B846F1}">
                <asvg:svgBlip xmlns:asvg="http://schemas.microsoft.com/office/drawing/2016/SVG/main" r:embed="rId20"/>
              </a:ext>
            </a:extLst>
          </a:blip>
          <a:stretch>
            <a:fillRect/>
          </a:stretch>
        </p:blipFill>
        <p:spPr>
          <a:xfrm>
            <a:off x="3335171" y="4020647"/>
            <a:ext cx="301856" cy="301856"/>
          </a:xfrm>
          <a:prstGeom prst="rect">
            <a:avLst/>
          </a:prstGeom>
        </p:spPr>
      </p:pic>
      <p:pic>
        <p:nvPicPr>
          <p:cNvPr id="233" name="Graphic 232" descr="Needle">
            <a:extLst>
              <a:ext uri="{FF2B5EF4-FFF2-40B4-BE49-F238E27FC236}">
                <a16:creationId xmlns:a16="http://schemas.microsoft.com/office/drawing/2014/main" id="{30BD5F53-CA74-4901-A87F-7465CF1F5A73}"/>
              </a:ext>
            </a:extLst>
          </p:cNvPr>
          <p:cNvPicPr>
            <a:picLocks noChangeAspect="1"/>
          </p:cNvPicPr>
          <p:nvPr/>
        </p:nvPicPr>
        <p:blipFill>
          <a:blip r:embed="rId21">
            <a:extLst>
              <a:ext uri="{28A0092B-C50C-407E-A947-70E740481C1C}">
                <a14:useLocalDpi xmlns:a14="http://schemas.microsoft.com/office/drawing/2010/main" val="0"/>
              </a:ext>
              <a:ext uri="{96DAC541-7B7A-43D3-8B79-37D633B846F1}">
                <asvg:svgBlip xmlns:asvg="http://schemas.microsoft.com/office/drawing/2016/SVG/main" r:embed="rId22"/>
              </a:ext>
            </a:extLst>
          </a:blip>
          <a:stretch>
            <a:fillRect/>
          </a:stretch>
        </p:blipFill>
        <p:spPr>
          <a:xfrm>
            <a:off x="3276437" y="5008233"/>
            <a:ext cx="464408" cy="464408"/>
          </a:xfrm>
          <a:prstGeom prst="rect">
            <a:avLst/>
          </a:prstGeom>
        </p:spPr>
      </p:pic>
      <p:sp>
        <p:nvSpPr>
          <p:cNvPr id="234" name="TextBox 233">
            <a:extLst>
              <a:ext uri="{FF2B5EF4-FFF2-40B4-BE49-F238E27FC236}">
                <a16:creationId xmlns:a16="http://schemas.microsoft.com/office/drawing/2014/main" id="{DDD0BAFF-8705-4A40-A699-8DDA0433AE61}"/>
              </a:ext>
            </a:extLst>
          </p:cNvPr>
          <p:cNvSpPr txBox="1"/>
          <p:nvPr/>
        </p:nvSpPr>
        <p:spPr>
          <a:xfrm>
            <a:off x="4414905" y="1161577"/>
            <a:ext cx="1859361" cy="569387"/>
          </a:xfrm>
          <a:prstGeom prst="rect">
            <a:avLst/>
          </a:prstGeom>
          <a:noFill/>
        </p:spPr>
        <p:txBody>
          <a:bodyPr wrap="square" rtlCol="0">
            <a:spAutoFit/>
          </a:bodyPr>
          <a:lstStyle/>
          <a:p>
            <a:pPr algn="ctr"/>
            <a:r>
              <a:rPr lang="en-GB" sz="1100" b="1" dirty="0">
                <a:solidFill>
                  <a:srgbClr val="C00000"/>
                </a:solidFill>
                <a:latin typeface="Arial" panose="020B0604020202020204" pitchFamily="34" charset="0"/>
                <a:cs typeface="Arial" panose="020B0604020202020204" pitchFamily="34" charset="0"/>
              </a:rPr>
              <a:t>COVID-19 VACCINATION RATES AGE 70+ </a:t>
            </a:r>
          </a:p>
          <a:p>
            <a:pPr algn="ctr"/>
            <a:r>
              <a:rPr lang="en-GB" sz="900" b="1" dirty="0">
                <a:solidFill>
                  <a:srgbClr val="C00000"/>
                </a:solidFill>
                <a:latin typeface="Arial" panose="020B0604020202020204" pitchFamily="34" charset="0"/>
                <a:cs typeface="Arial" panose="020B0604020202020204" pitchFamily="34" charset="0"/>
              </a:rPr>
              <a:t>BY RELIGON</a:t>
            </a:r>
          </a:p>
        </p:txBody>
      </p:sp>
      <p:sp>
        <p:nvSpPr>
          <p:cNvPr id="23" name="Rectangle 22">
            <a:extLst>
              <a:ext uri="{FF2B5EF4-FFF2-40B4-BE49-F238E27FC236}">
                <a16:creationId xmlns:a16="http://schemas.microsoft.com/office/drawing/2014/main" id="{54E93868-072F-4CC1-9793-59F83121E60B}"/>
              </a:ext>
            </a:extLst>
          </p:cNvPr>
          <p:cNvSpPr/>
          <p:nvPr/>
        </p:nvSpPr>
        <p:spPr>
          <a:xfrm>
            <a:off x="4796090" y="1746050"/>
            <a:ext cx="1075936" cy="923330"/>
          </a:xfrm>
          <a:prstGeom prst="rect">
            <a:avLst/>
          </a:prstGeom>
        </p:spPr>
        <p:txBody>
          <a:bodyPr wrap="none">
            <a:spAutoFit/>
          </a:bodyPr>
          <a:lstStyle/>
          <a:p>
            <a:pPr algn="ctr"/>
            <a:r>
              <a:rPr lang="en-GB" sz="900" dirty="0">
                <a:latin typeface="Arial" panose="020B0604020202020204" pitchFamily="34" charset="0"/>
                <a:cs typeface="Arial" panose="020B0604020202020204" pitchFamily="34" charset="0"/>
              </a:rPr>
              <a:t>Christian (91.1%)</a:t>
            </a:r>
          </a:p>
          <a:p>
            <a:pPr algn="ctr"/>
            <a:r>
              <a:rPr lang="en-GB" sz="900" dirty="0">
                <a:latin typeface="Arial" panose="020B0604020202020204" pitchFamily="34" charset="0"/>
                <a:cs typeface="Arial" panose="020B0604020202020204" pitchFamily="34" charset="0"/>
              </a:rPr>
              <a:t>Jewish (88.8%)</a:t>
            </a:r>
          </a:p>
          <a:p>
            <a:pPr algn="ctr"/>
            <a:r>
              <a:rPr lang="en-GB" sz="900" dirty="0">
                <a:latin typeface="Arial" panose="020B0604020202020204" pitchFamily="34" charset="0"/>
                <a:cs typeface="Arial" panose="020B0604020202020204" pitchFamily="34" charset="0"/>
              </a:rPr>
              <a:t>Hindu (87.1%)</a:t>
            </a:r>
          </a:p>
          <a:p>
            <a:pPr algn="ctr"/>
            <a:r>
              <a:rPr lang="en-GB" sz="900" b="1" dirty="0">
                <a:latin typeface="Arial" panose="020B0604020202020204" pitchFamily="34" charset="0"/>
                <a:cs typeface="Arial" panose="020B0604020202020204" pitchFamily="34" charset="0"/>
              </a:rPr>
              <a:t>Sikh (87%)</a:t>
            </a:r>
          </a:p>
          <a:p>
            <a:pPr algn="ctr"/>
            <a:r>
              <a:rPr lang="en-GB" sz="900" dirty="0">
                <a:latin typeface="Arial" panose="020B0604020202020204" pitchFamily="34" charset="0"/>
                <a:cs typeface="Arial" panose="020B0604020202020204" pitchFamily="34" charset="0"/>
              </a:rPr>
              <a:t>Hindu (87.1%)</a:t>
            </a:r>
          </a:p>
          <a:p>
            <a:pPr algn="ctr"/>
            <a:r>
              <a:rPr lang="en-GB" sz="900" dirty="0">
                <a:latin typeface="Arial" panose="020B0604020202020204" pitchFamily="34" charset="0"/>
                <a:cs typeface="Arial" panose="020B0604020202020204" pitchFamily="34" charset="0"/>
              </a:rPr>
              <a:t>Muslim (72.3%)</a:t>
            </a:r>
          </a:p>
        </p:txBody>
      </p:sp>
      <p:grpSp>
        <p:nvGrpSpPr>
          <p:cNvPr id="243" name="Group 4" descr="Risk of developing diabeties. Access to healthcare in older Sikh men. ">
            <a:extLst>
              <a:ext uri="{FF2B5EF4-FFF2-40B4-BE49-F238E27FC236}">
                <a16:creationId xmlns:a16="http://schemas.microsoft.com/office/drawing/2014/main" id="{57DC167B-A414-47E8-8388-D8FFEBD9F5F2}"/>
              </a:ext>
              <a:ext uri="{C183D7F6-B498-43B3-948B-1728B52AA6E4}">
                <adec:decorative xmlns:adec="http://schemas.microsoft.com/office/drawing/2017/decorative" val="0"/>
              </a:ext>
            </a:extLst>
          </p:cNvPr>
          <p:cNvGrpSpPr/>
          <p:nvPr/>
        </p:nvGrpSpPr>
        <p:grpSpPr>
          <a:xfrm>
            <a:off x="6271444" y="1223801"/>
            <a:ext cx="2768803" cy="2426431"/>
            <a:chOff x="0" y="1"/>
            <a:chExt cx="2019565" cy="2253311"/>
          </a:xfrm>
        </p:grpSpPr>
        <p:sp>
          <p:nvSpPr>
            <p:cNvPr id="245" name="AutoShape 5" descr="Risk of developing diabetes is between 2 to 6 times higher when compared to White Europeans within the UK">
              <a:extLst>
                <a:ext uri="{FF2B5EF4-FFF2-40B4-BE49-F238E27FC236}">
                  <a16:creationId xmlns:a16="http://schemas.microsoft.com/office/drawing/2014/main" id="{5F104CFD-81E3-46BE-838D-63D313084F97}"/>
                </a:ext>
                <a:ext uri="{C183D7F6-B498-43B3-948B-1728B52AA6E4}">
                  <adec:decorative xmlns:adec="http://schemas.microsoft.com/office/drawing/2017/decorative" val="0"/>
                </a:ext>
              </a:extLst>
            </p:cNvPr>
            <p:cNvSpPr/>
            <p:nvPr/>
          </p:nvSpPr>
          <p:spPr>
            <a:xfrm>
              <a:off x="0" y="1"/>
              <a:ext cx="2019300" cy="960747"/>
            </a:xfrm>
            <a:prstGeom prst="rect">
              <a:avLst/>
            </a:prstGeom>
            <a:solidFill>
              <a:srgbClr val="DCDCDC"/>
            </a:solidFill>
          </p:spPr>
        </p:sp>
        <p:sp>
          <p:nvSpPr>
            <p:cNvPr id="246" name="AutoShape 6" descr="Older immigrant Sikh men may encounter difficulty accessing the health care system due to language barriers and religious beliefs. This results in many failing to seek pre-diagnosis for diseases such as Coronary Heart Diseases. ">
              <a:extLst>
                <a:ext uri="{FF2B5EF4-FFF2-40B4-BE49-F238E27FC236}">
                  <a16:creationId xmlns:a16="http://schemas.microsoft.com/office/drawing/2014/main" id="{2927050F-004A-4013-BBD1-434C4E406FB5}"/>
                </a:ext>
                <a:ext uri="{C183D7F6-B498-43B3-948B-1728B52AA6E4}">
                  <adec:decorative xmlns:adec="http://schemas.microsoft.com/office/drawing/2017/decorative" val="0"/>
                </a:ext>
              </a:extLst>
            </p:cNvPr>
            <p:cNvSpPr/>
            <p:nvPr/>
          </p:nvSpPr>
          <p:spPr>
            <a:xfrm>
              <a:off x="265" y="1045764"/>
              <a:ext cx="2019300" cy="1207548"/>
            </a:xfrm>
            <a:prstGeom prst="rect">
              <a:avLst/>
            </a:prstGeom>
            <a:solidFill>
              <a:srgbClr val="DCDCDC"/>
            </a:solidFill>
          </p:spPr>
          <p:txBody>
            <a:bodyPr/>
            <a:lstStyle/>
            <a:p>
              <a:endParaRPr lang="en-GB"/>
            </a:p>
          </p:txBody>
        </p:sp>
      </p:grpSp>
      <p:sp>
        <p:nvSpPr>
          <p:cNvPr id="249" name="TextBox 248">
            <a:extLst>
              <a:ext uri="{FF2B5EF4-FFF2-40B4-BE49-F238E27FC236}">
                <a16:creationId xmlns:a16="http://schemas.microsoft.com/office/drawing/2014/main" id="{F6CC2231-5336-44D3-952F-5EAF07F124F4}"/>
              </a:ext>
            </a:extLst>
          </p:cNvPr>
          <p:cNvSpPr txBox="1"/>
          <p:nvPr/>
        </p:nvSpPr>
        <p:spPr>
          <a:xfrm>
            <a:off x="7346489" y="1441304"/>
            <a:ext cx="1675098" cy="784830"/>
          </a:xfrm>
          <a:prstGeom prst="rect">
            <a:avLst/>
          </a:prstGeom>
          <a:noFill/>
        </p:spPr>
        <p:txBody>
          <a:bodyPr wrap="square" rtlCol="0">
            <a:spAutoFit/>
          </a:bodyPr>
          <a:lstStyle/>
          <a:p>
            <a:pPr algn="r"/>
            <a:r>
              <a:rPr lang="en-GB" sz="900" dirty="0">
                <a:latin typeface="Arial" panose="020B0604020202020204" pitchFamily="34" charset="0"/>
                <a:cs typeface="Arial" panose="020B0604020202020204" pitchFamily="34" charset="0"/>
              </a:rPr>
              <a:t>Risk of developing diabetes is between </a:t>
            </a:r>
            <a:r>
              <a:rPr lang="en-GB" sz="900" b="1" dirty="0">
                <a:latin typeface="Arial" panose="020B0604020202020204" pitchFamily="34" charset="0"/>
                <a:cs typeface="Arial" panose="020B0604020202020204" pitchFamily="34" charset="0"/>
              </a:rPr>
              <a:t>2 to 6 times higher </a:t>
            </a:r>
            <a:r>
              <a:rPr lang="en-GB" sz="900" dirty="0">
                <a:latin typeface="Arial" panose="020B0604020202020204" pitchFamily="34" charset="0"/>
                <a:cs typeface="Arial" panose="020B0604020202020204" pitchFamily="34" charset="0"/>
              </a:rPr>
              <a:t>when compared to White Europeans within the UK. </a:t>
            </a:r>
            <a:endParaRPr lang="en-GB" sz="900" b="1" dirty="0">
              <a:latin typeface="Arial" panose="020B0604020202020204" pitchFamily="34" charset="0"/>
              <a:cs typeface="Arial" panose="020B0604020202020204" pitchFamily="34" charset="0"/>
            </a:endParaRPr>
          </a:p>
        </p:txBody>
      </p:sp>
      <p:sp>
        <p:nvSpPr>
          <p:cNvPr id="251" name="TextBox 250">
            <a:extLst>
              <a:ext uri="{FF2B5EF4-FFF2-40B4-BE49-F238E27FC236}">
                <a16:creationId xmlns:a16="http://schemas.microsoft.com/office/drawing/2014/main" id="{F6057B2B-4869-4028-AFBE-5B5407A70014}"/>
              </a:ext>
            </a:extLst>
          </p:cNvPr>
          <p:cNvSpPr txBox="1"/>
          <p:nvPr/>
        </p:nvSpPr>
        <p:spPr>
          <a:xfrm>
            <a:off x="6264567" y="1495231"/>
            <a:ext cx="2597876" cy="338554"/>
          </a:xfrm>
          <a:prstGeom prst="rect">
            <a:avLst/>
          </a:prstGeom>
          <a:noFill/>
        </p:spPr>
        <p:txBody>
          <a:bodyPr wrap="square" rtlCol="0">
            <a:spAutoFit/>
          </a:bodyPr>
          <a:lstStyle/>
          <a:p>
            <a:r>
              <a:rPr lang="en-GB" sz="1600" b="1" dirty="0">
                <a:solidFill>
                  <a:srgbClr val="C00000"/>
                </a:solidFill>
                <a:latin typeface="Arial" panose="020B0604020202020204" pitchFamily="34" charset="0"/>
                <a:cs typeface="Arial" panose="020B0604020202020204" pitchFamily="34" charset="0"/>
              </a:rPr>
              <a:t>DIABETES</a:t>
            </a:r>
            <a:endParaRPr lang="en-GB" sz="900" b="1" dirty="0">
              <a:solidFill>
                <a:srgbClr val="C00000"/>
              </a:solidFill>
              <a:latin typeface="Arial" panose="020B0604020202020204" pitchFamily="34" charset="0"/>
              <a:cs typeface="Arial" panose="020B0604020202020204" pitchFamily="34" charset="0"/>
            </a:endParaRPr>
          </a:p>
        </p:txBody>
      </p:sp>
      <p:sp>
        <p:nvSpPr>
          <p:cNvPr id="252" name="TextBox 251">
            <a:extLst>
              <a:ext uri="{FF2B5EF4-FFF2-40B4-BE49-F238E27FC236}">
                <a16:creationId xmlns:a16="http://schemas.microsoft.com/office/drawing/2014/main" id="{BB2D3817-8CC5-455F-81A9-2A4E734BC825}"/>
              </a:ext>
            </a:extLst>
          </p:cNvPr>
          <p:cNvSpPr txBox="1"/>
          <p:nvPr/>
        </p:nvSpPr>
        <p:spPr>
          <a:xfrm>
            <a:off x="6364196" y="2661941"/>
            <a:ext cx="2596158" cy="938719"/>
          </a:xfrm>
          <a:prstGeom prst="rect">
            <a:avLst/>
          </a:prstGeom>
          <a:noFill/>
        </p:spPr>
        <p:txBody>
          <a:bodyPr wrap="square" rtlCol="0">
            <a:spAutoFit/>
          </a:bodyPr>
          <a:lstStyle/>
          <a:p>
            <a:pPr algn="ctr"/>
            <a:r>
              <a:rPr lang="en-GB" sz="900" dirty="0">
                <a:latin typeface="Arial" panose="020B0604020202020204" pitchFamily="34" charset="0"/>
                <a:cs typeface="Arial" panose="020B0604020202020204" pitchFamily="34" charset="0"/>
              </a:rPr>
              <a:t>Older immigrant Sikh men may encounter difficulty accessing the health care system due to language barriers and religious beliefs. This results in many failing to seek pre-diagnosis for diseases such as Coronary Heart Diseases. </a:t>
            </a:r>
            <a:endParaRPr lang="en-GB" sz="900" b="1" dirty="0">
              <a:latin typeface="Arial" panose="020B0604020202020204" pitchFamily="34" charset="0"/>
              <a:cs typeface="Arial" panose="020B0604020202020204" pitchFamily="34" charset="0"/>
            </a:endParaRPr>
          </a:p>
          <a:p>
            <a:endParaRPr lang="en-GB" sz="1000" dirty="0">
              <a:latin typeface="Arial" panose="020B0604020202020204" pitchFamily="34" charset="0"/>
              <a:cs typeface="Arial" panose="020B0604020202020204" pitchFamily="34" charset="0"/>
            </a:endParaRPr>
          </a:p>
        </p:txBody>
      </p:sp>
      <p:sp>
        <p:nvSpPr>
          <p:cNvPr id="253" name="TextBox 252">
            <a:extLst>
              <a:ext uri="{FF2B5EF4-FFF2-40B4-BE49-F238E27FC236}">
                <a16:creationId xmlns:a16="http://schemas.microsoft.com/office/drawing/2014/main" id="{C7F3C6F6-8AAE-4F24-8181-D37E36E6A7DD}"/>
              </a:ext>
            </a:extLst>
          </p:cNvPr>
          <p:cNvSpPr txBox="1"/>
          <p:nvPr/>
        </p:nvSpPr>
        <p:spPr>
          <a:xfrm>
            <a:off x="9655211" y="4088098"/>
            <a:ext cx="2025000" cy="523220"/>
          </a:xfrm>
          <a:prstGeom prst="rect">
            <a:avLst/>
          </a:prstGeom>
          <a:noFill/>
        </p:spPr>
        <p:txBody>
          <a:bodyPr wrap="square" rtlCol="0">
            <a:spAutoFit/>
          </a:bodyPr>
          <a:lstStyle/>
          <a:p>
            <a:pPr algn="ctr"/>
            <a:r>
              <a:rPr lang="en-GB" sz="2800" b="1">
                <a:solidFill>
                  <a:srgbClr val="C00000"/>
                </a:solidFill>
                <a:latin typeface="Arial" panose="020B0604020202020204" pitchFamily="34" charset="0"/>
                <a:cs typeface="Arial" panose="020B0604020202020204" pitchFamily="34" charset="0"/>
              </a:rPr>
              <a:t>1 IN 10</a:t>
            </a:r>
          </a:p>
        </p:txBody>
      </p:sp>
      <p:sp>
        <p:nvSpPr>
          <p:cNvPr id="254" name="AutoShape 5">
            <a:extLst>
              <a:ext uri="{FF2B5EF4-FFF2-40B4-BE49-F238E27FC236}">
                <a16:creationId xmlns:a16="http://schemas.microsoft.com/office/drawing/2014/main" id="{0BCC7E8C-B069-41A3-8132-A8FD4FC96ADE}"/>
              </a:ext>
              <a:ext uri="{C183D7F6-B498-43B3-948B-1728B52AA6E4}">
                <adec:decorative xmlns:adec="http://schemas.microsoft.com/office/drawing/2017/decorative" val="1"/>
              </a:ext>
            </a:extLst>
          </p:cNvPr>
          <p:cNvSpPr/>
          <p:nvPr/>
        </p:nvSpPr>
        <p:spPr>
          <a:xfrm>
            <a:off x="6271445" y="4933389"/>
            <a:ext cx="2788538" cy="1000755"/>
          </a:xfrm>
          <a:prstGeom prst="rect">
            <a:avLst/>
          </a:prstGeom>
          <a:solidFill>
            <a:srgbClr val="DCDCDC"/>
          </a:solidFill>
        </p:spPr>
      </p:sp>
      <p:sp>
        <p:nvSpPr>
          <p:cNvPr id="256" name="TextBox 255">
            <a:extLst>
              <a:ext uri="{FF2B5EF4-FFF2-40B4-BE49-F238E27FC236}">
                <a16:creationId xmlns:a16="http://schemas.microsoft.com/office/drawing/2014/main" id="{3BAEA588-AEBE-4F49-8B0F-15B79BDEB40F}"/>
              </a:ext>
            </a:extLst>
          </p:cNvPr>
          <p:cNvSpPr txBox="1"/>
          <p:nvPr/>
        </p:nvSpPr>
        <p:spPr>
          <a:xfrm>
            <a:off x="8563669" y="1257349"/>
            <a:ext cx="3618368" cy="461665"/>
          </a:xfrm>
          <a:prstGeom prst="rect">
            <a:avLst/>
          </a:prstGeom>
          <a:noFill/>
        </p:spPr>
        <p:txBody>
          <a:bodyPr wrap="square" rtlCol="0">
            <a:spAutoFit/>
          </a:bodyPr>
          <a:lstStyle/>
          <a:p>
            <a:pPr lvl="1" algn="ctr"/>
            <a:r>
              <a:rPr lang="en-GB" sz="1200" b="1">
                <a:solidFill>
                  <a:srgbClr val="C00000"/>
                </a:solidFill>
                <a:latin typeface="Arial" panose="020B0604020202020204" pitchFamily="34" charset="0"/>
                <a:cs typeface="Arial" panose="020B0604020202020204" pitchFamily="34" charset="0"/>
              </a:rPr>
              <a:t>PERCEIVED CAUSES OF </a:t>
            </a:r>
          </a:p>
          <a:p>
            <a:pPr lvl="1" algn="ctr"/>
            <a:r>
              <a:rPr lang="en-GB" sz="1200" b="1">
                <a:solidFill>
                  <a:srgbClr val="C00000"/>
                </a:solidFill>
                <a:latin typeface="Arial" panose="020B0604020202020204" pitchFamily="34" charset="0"/>
                <a:cs typeface="Arial" panose="020B0604020202020204" pitchFamily="34" charset="0"/>
              </a:rPr>
              <a:t>DEMENTIA</a:t>
            </a:r>
            <a:endParaRPr lang="en-GB" sz="400" b="1">
              <a:solidFill>
                <a:srgbClr val="C00000"/>
              </a:solidFill>
              <a:latin typeface="Arial" panose="020B0604020202020204" pitchFamily="34" charset="0"/>
              <a:cs typeface="Arial" panose="020B0604020202020204" pitchFamily="34" charset="0"/>
            </a:endParaRPr>
          </a:p>
        </p:txBody>
      </p:sp>
      <p:sp>
        <p:nvSpPr>
          <p:cNvPr id="257" name="TextBox 256">
            <a:extLst>
              <a:ext uri="{FF2B5EF4-FFF2-40B4-BE49-F238E27FC236}">
                <a16:creationId xmlns:a16="http://schemas.microsoft.com/office/drawing/2014/main" id="{5A73BECE-0D21-452B-8459-C4D5E356246A}"/>
              </a:ext>
            </a:extLst>
          </p:cNvPr>
          <p:cNvSpPr txBox="1"/>
          <p:nvPr/>
        </p:nvSpPr>
        <p:spPr>
          <a:xfrm>
            <a:off x="9229977" y="2034898"/>
            <a:ext cx="1056213" cy="1615827"/>
          </a:xfrm>
          <a:prstGeom prst="rect">
            <a:avLst/>
          </a:prstGeom>
          <a:noFill/>
        </p:spPr>
        <p:txBody>
          <a:bodyPr wrap="square" rtlCol="0">
            <a:spAutoFit/>
          </a:bodyPr>
          <a:lstStyle/>
          <a:p>
            <a:r>
              <a:rPr lang="en-GB" sz="900">
                <a:latin typeface="Arial" panose="020B0604020202020204" pitchFamily="34" charset="0"/>
                <a:cs typeface="Arial" panose="020B0604020202020204" pitchFamily="34" charset="0"/>
              </a:rPr>
              <a:t>Research conducted in the understanding and awareness of dementia in the Sikh community found that participants perceived the cause of dementia to be…</a:t>
            </a:r>
          </a:p>
        </p:txBody>
      </p:sp>
      <p:sp>
        <p:nvSpPr>
          <p:cNvPr id="258" name="TextBox 257">
            <a:extLst>
              <a:ext uri="{FF2B5EF4-FFF2-40B4-BE49-F238E27FC236}">
                <a16:creationId xmlns:a16="http://schemas.microsoft.com/office/drawing/2014/main" id="{315073FA-3490-4F81-80BE-6E9C018749EF}"/>
              </a:ext>
            </a:extLst>
          </p:cNvPr>
          <p:cNvSpPr txBox="1"/>
          <p:nvPr/>
        </p:nvSpPr>
        <p:spPr>
          <a:xfrm>
            <a:off x="7518782" y="5147993"/>
            <a:ext cx="1548581" cy="923330"/>
          </a:xfrm>
          <a:prstGeom prst="rect">
            <a:avLst/>
          </a:prstGeom>
          <a:noFill/>
        </p:spPr>
        <p:txBody>
          <a:bodyPr wrap="square" rtlCol="0">
            <a:spAutoFit/>
          </a:bodyPr>
          <a:lstStyle/>
          <a:p>
            <a:pPr algn="r"/>
            <a:r>
              <a:rPr lang="en-GB" sz="900">
                <a:latin typeface="Arial" panose="020B0604020202020204" pitchFamily="34" charset="0"/>
                <a:cs typeface="Arial" panose="020B0604020202020204" pitchFamily="34" charset="0"/>
              </a:rPr>
              <a:t>When asked about End of Life Care - Only 1 in 3 of 321 Sikhs understood the term ‘Advance Care Planning’ </a:t>
            </a:r>
            <a:endParaRPr lang="en-GB" sz="900" b="1">
              <a:latin typeface="Arial" panose="020B0604020202020204" pitchFamily="34" charset="0"/>
              <a:cs typeface="Arial" panose="020B0604020202020204" pitchFamily="34" charset="0"/>
            </a:endParaRPr>
          </a:p>
          <a:p>
            <a:endParaRPr lang="en-GB" sz="900">
              <a:latin typeface="Arial" panose="020B0604020202020204" pitchFamily="34" charset="0"/>
              <a:cs typeface="Arial" panose="020B0604020202020204" pitchFamily="34" charset="0"/>
            </a:endParaRPr>
          </a:p>
        </p:txBody>
      </p:sp>
      <p:sp>
        <p:nvSpPr>
          <p:cNvPr id="259" name="TextBox 258">
            <a:extLst>
              <a:ext uri="{FF2B5EF4-FFF2-40B4-BE49-F238E27FC236}">
                <a16:creationId xmlns:a16="http://schemas.microsoft.com/office/drawing/2014/main" id="{1CD72E1E-E855-440C-AA6A-6B650F9EC623}"/>
              </a:ext>
            </a:extLst>
          </p:cNvPr>
          <p:cNvSpPr txBox="1"/>
          <p:nvPr/>
        </p:nvSpPr>
        <p:spPr>
          <a:xfrm>
            <a:off x="6194370" y="3948099"/>
            <a:ext cx="1410907" cy="646331"/>
          </a:xfrm>
          <a:prstGeom prst="rect">
            <a:avLst/>
          </a:prstGeom>
          <a:noFill/>
        </p:spPr>
        <p:txBody>
          <a:bodyPr wrap="square" rtlCol="0">
            <a:spAutoFit/>
          </a:bodyPr>
          <a:lstStyle/>
          <a:p>
            <a:pPr algn="ctr"/>
            <a:r>
              <a:rPr lang="en-GB" sz="3600" b="1">
                <a:solidFill>
                  <a:srgbClr val="C00000"/>
                </a:solidFill>
                <a:latin typeface="Arial" panose="020B0604020202020204" pitchFamily="34" charset="0"/>
                <a:cs typeface="Arial" panose="020B0604020202020204" pitchFamily="34" charset="0"/>
              </a:rPr>
              <a:t>82</a:t>
            </a:r>
            <a:r>
              <a:rPr lang="en-GB" sz="2400" b="1">
                <a:solidFill>
                  <a:srgbClr val="C00000"/>
                </a:solidFill>
                <a:latin typeface="Arial" panose="020B0604020202020204" pitchFamily="34" charset="0"/>
                <a:cs typeface="Arial" panose="020B0604020202020204" pitchFamily="34" charset="0"/>
              </a:rPr>
              <a:t>%</a:t>
            </a:r>
            <a:endParaRPr lang="en-GB" sz="800" b="1">
              <a:solidFill>
                <a:srgbClr val="C00000"/>
              </a:solidFill>
              <a:latin typeface="Arial" panose="020B0604020202020204" pitchFamily="34" charset="0"/>
              <a:cs typeface="Arial" panose="020B0604020202020204" pitchFamily="34" charset="0"/>
            </a:endParaRPr>
          </a:p>
        </p:txBody>
      </p:sp>
      <p:pic>
        <p:nvPicPr>
          <p:cNvPr id="266" name="Graphic 265" descr="Man">
            <a:extLst>
              <a:ext uri="{FF2B5EF4-FFF2-40B4-BE49-F238E27FC236}">
                <a16:creationId xmlns:a16="http://schemas.microsoft.com/office/drawing/2014/main" id="{7B46F9A0-9CD2-4175-ACC0-169F9DDA8E09}"/>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6392205" y="5296730"/>
            <a:ext cx="360000" cy="360000"/>
          </a:xfrm>
          <a:prstGeom prst="rect">
            <a:avLst/>
          </a:prstGeom>
        </p:spPr>
      </p:pic>
      <p:pic>
        <p:nvPicPr>
          <p:cNvPr id="267" name="Graphic 266" descr="Man">
            <a:extLst>
              <a:ext uri="{FF2B5EF4-FFF2-40B4-BE49-F238E27FC236}">
                <a16:creationId xmlns:a16="http://schemas.microsoft.com/office/drawing/2014/main" id="{BB6244D4-FFCC-4D4B-BC1D-264204BFC617}"/>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6647388" y="5292641"/>
            <a:ext cx="360000" cy="360000"/>
          </a:xfrm>
          <a:prstGeom prst="rect">
            <a:avLst/>
          </a:prstGeom>
        </p:spPr>
      </p:pic>
      <p:pic>
        <p:nvPicPr>
          <p:cNvPr id="268" name="Graphic 267" descr="Man">
            <a:extLst>
              <a:ext uri="{FF2B5EF4-FFF2-40B4-BE49-F238E27FC236}">
                <a16:creationId xmlns:a16="http://schemas.microsoft.com/office/drawing/2014/main" id="{9813D841-D3E1-4789-B287-6C72FBBADF9A}"/>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6911349" y="5288641"/>
            <a:ext cx="360000" cy="360000"/>
          </a:xfrm>
          <a:prstGeom prst="rect">
            <a:avLst/>
          </a:prstGeom>
        </p:spPr>
      </p:pic>
      <p:sp>
        <p:nvSpPr>
          <p:cNvPr id="269" name="Rectangle 268">
            <a:extLst>
              <a:ext uri="{FF2B5EF4-FFF2-40B4-BE49-F238E27FC236}">
                <a16:creationId xmlns:a16="http://schemas.microsoft.com/office/drawing/2014/main" id="{81F12935-654C-4201-AA10-5E63ED47183E}"/>
              </a:ext>
            </a:extLst>
          </p:cNvPr>
          <p:cNvSpPr/>
          <p:nvPr/>
        </p:nvSpPr>
        <p:spPr>
          <a:xfrm>
            <a:off x="6353684" y="4883566"/>
            <a:ext cx="2645275" cy="338554"/>
          </a:xfrm>
          <a:prstGeom prst="rect">
            <a:avLst/>
          </a:prstGeom>
        </p:spPr>
        <p:txBody>
          <a:bodyPr wrap="none">
            <a:spAutoFit/>
          </a:bodyPr>
          <a:lstStyle/>
          <a:p>
            <a:pPr algn="ctr"/>
            <a:r>
              <a:rPr lang="en-GB" sz="1600" b="1">
                <a:solidFill>
                  <a:srgbClr val="C00000"/>
                </a:solidFill>
                <a:latin typeface="Arial" panose="020B0604020202020204" pitchFamily="34" charset="0"/>
                <a:cs typeface="Arial" panose="020B0604020202020204" pitchFamily="34" charset="0"/>
              </a:rPr>
              <a:t>END OF LIFE PLANNING </a:t>
            </a:r>
            <a:endParaRPr lang="en-GB" sz="1600" b="1">
              <a:solidFill>
                <a:srgbClr val="C00000"/>
              </a:solidFill>
            </a:endParaRPr>
          </a:p>
        </p:txBody>
      </p:sp>
      <p:sp>
        <p:nvSpPr>
          <p:cNvPr id="270" name="TextBox 269">
            <a:extLst>
              <a:ext uri="{FF2B5EF4-FFF2-40B4-BE49-F238E27FC236}">
                <a16:creationId xmlns:a16="http://schemas.microsoft.com/office/drawing/2014/main" id="{B0F7D1D1-040D-4628-8629-34ECEEDB11F7}"/>
              </a:ext>
            </a:extLst>
          </p:cNvPr>
          <p:cNvSpPr txBox="1"/>
          <p:nvPr/>
        </p:nvSpPr>
        <p:spPr>
          <a:xfrm>
            <a:off x="10782695" y="2019297"/>
            <a:ext cx="1386213" cy="384721"/>
          </a:xfrm>
          <a:prstGeom prst="rect">
            <a:avLst/>
          </a:prstGeom>
          <a:noFill/>
        </p:spPr>
        <p:txBody>
          <a:bodyPr wrap="square" rtlCol="0">
            <a:spAutoFit/>
          </a:bodyPr>
          <a:lstStyle/>
          <a:p>
            <a:r>
              <a:rPr lang="en-GB" sz="1000">
                <a:latin typeface="Arial" panose="020B0604020202020204" pitchFamily="34" charset="0"/>
                <a:cs typeface="Arial" panose="020B0604020202020204" pitchFamily="34" charset="0"/>
              </a:rPr>
              <a:t>Social Isolation </a:t>
            </a:r>
            <a:endParaRPr lang="en-GB" sz="1000" b="1">
              <a:latin typeface="Arial" panose="020B0604020202020204" pitchFamily="34" charset="0"/>
              <a:cs typeface="Arial" panose="020B0604020202020204" pitchFamily="34" charset="0"/>
            </a:endParaRPr>
          </a:p>
          <a:p>
            <a:endParaRPr lang="en-GB" sz="900">
              <a:latin typeface="Arial" panose="020B0604020202020204" pitchFamily="34" charset="0"/>
              <a:cs typeface="Arial" panose="020B0604020202020204" pitchFamily="34" charset="0"/>
            </a:endParaRPr>
          </a:p>
        </p:txBody>
      </p:sp>
      <p:sp>
        <p:nvSpPr>
          <p:cNvPr id="271" name="TextBox 270">
            <a:extLst>
              <a:ext uri="{FF2B5EF4-FFF2-40B4-BE49-F238E27FC236}">
                <a16:creationId xmlns:a16="http://schemas.microsoft.com/office/drawing/2014/main" id="{6924E254-F032-4D03-B74E-1F5F48D8CC19}"/>
              </a:ext>
            </a:extLst>
          </p:cNvPr>
          <p:cNvSpPr txBox="1"/>
          <p:nvPr/>
        </p:nvSpPr>
        <p:spPr>
          <a:xfrm>
            <a:off x="10784517" y="2549837"/>
            <a:ext cx="1247383" cy="384721"/>
          </a:xfrm>
          <a:prstGeom prst="rect">
            <a:avLst/>
          </a:prstGeom>
          <a:noFill/>
        </p:spPr>
        <p:txBody>
          <a:bodyPr wrap="square" rtlCol="0">
            <a:spAutoFit/>
          </a:bodyPr>
          <a:lstStyle/>
          <a:p>
            <a:r>
              <a:rPr lang="en-GB" sz="1000">
                <a:latin typeface="Arial" panose="020B0604020202020204" pitchFamily="34" charset="0"/>
                <a:cs typeface="Arial" panose="020B0604020202020204" pitchFamily="34" charset="0"/>
              </a:rPr>
              <a:t>Stress</a:t>
            </a:r>
            <a:endParaRPr lang="en-GB" sz="1000" b="1">
              <a:latin typeface="Arial" panose="020B0604020202020204" pitchFamily="34" charset="0"/>
              <a:cs typeface="Arial" panose="020B0604020202020204" pitchFamily="34" charset="0"/>
            </a:endParaRPr>
          </a:p>
          <a:p>
            <a:endParaRPr lang="en-GB" sz="900">
              <a:latin typeface="Arial" panose="020B0604020202020204" pitchFamily="34" charset="0"/>
              <a:cs typeface="Arial" panose="020B0604020202020204" pitchFamily="34" charset="0"/>
            </a:endParaRPr>
          </a:p>
        </p:txBody>
      </p:sp>
      <p:sp>
        <p:nvSpPr>
          <p:cNvPr id="272" name="TextBox 271">
            <a:extLst>
              <a:ext uri="{FF2B5EF4-FFF2-40B4-BE49-F238E27FC236}">
                <a16:creationId xmlns:a16="http://schemas.microsoft.com/office/drawing/2014/main" id="{3FD179B3-3E00-470B-8196-F1EEC62169CF}"/>
              </a:ext>
            </a:extLst>
          </p:cNvPr>
          <p:cNvSpPr txBox="1"/>
          <p:nvPr/>
        </p:nvSpPr>
        <p:spPr>
          <a:xfrm>
            <a:off x="10741667" y="3110884"/>
            <a:ext cx="1247383" cy="384721"/>
          </a:xfrm>
          <a:prstGeom prst="rect">
            <a:avLst/>
          </a:prstGeom>
          <a:noFill/>
        </p:spPr>
        <p:txBody>
          <a:bodyPr wrap="square" rtlCol="0">
            <a:spAutoFit/>
          </a:bodyPr>
          <a:lstStyle/>
          <a:p>
            <a:r>
              <a:rPr lang="en-GB" sz="1000">
                <a:latin typeface="Arial" panose="020B0604020202020204" pitchFamily="34" charset="0"/>
                <a:cs typeface="Arial" panose="020B0604020202020204" pitchFamily="34" charset="0"/>
              </a:rPr>
              <a:t>‘Karma’</a:t>
            </a:r>
            <a:endParaRPr lang="en-GB" sz="1000" b="1">
              <a:latin typeface="Arial" panose="020B0604020202020204" pitchFamily="34" charset="0"/>
              <a:cs typeface="Arial" panose="020B0604020202020204" pitchFamily="34" charset="0"/>
            </a:endParaRPr>
          </a:p>
          <a:p>
            <a:endParaRPr lang="en-GB" sz="900">
              <a:latin typeface="Arial" panose="020B0604020202020204" pitchFamily="34" charset="0"/>
              <a:cs typeface="Arial" panose="020B0604020202020204" pitchFamily="34" charset="0"/>
            </a:endParaRPr>
          </a:p>
        </p:txBody>
      </p:sp>
      <p:sp>
        <p:nvSpPr>
          <p:cNvPr id="273" name="TextBox 272">
            <a:extLst>
              <a:ext uri="{FF2B5EF4-FFF2-40B4-BE49-F238E27FC236}">
                <a16:creationId xmlns:a16="http://schemas.microsoft.com/office/drawing/2014/main" id="{6F0595F9-D8CC-45D7-8A4F-81228A9EEBA8}"/>
              </a:ext>
            </a:extLst>
          </p:cNvPr>
          <p:cNvSpPr txBox="1"/>
          <p:nvPr/>
        </p:nvSpPr>
        <p:spPr>
          <a:xfrm>
            <a:off x="10741667" y="3688789"/>
            <a:ext cx="1247383" cy="384721"/>
          </a:xfrm>
          <a:prstGeom prst="rect">
            <a:avLst/>
          </a:prstGeom>
          <a:noFill/>
        </p:spPr>
        <p:txBody>
          <a:bodyPr wrap="square" rtlCol="0">
            <a:spAutoFit/>
          </a:bodyPr>
          <a:lstStyle/>
          <a:p>
            <a:r>
              <a:rPr lang="en-GB" sz="1000">
                <a:latin typeface="Arial" panose="020B0604020202020204" pitchFamily="34" charset="0"/>
                <a:cs typeface="Arial" panose="020B0604020202020204" pitchFamily="34" charset="0"/>
              </a:rPr>
              <a:t>Ageing</a:t>
            </a:r>
          </a:p>
          <a:p>
            <a:endParaRPr lang="en-GB" sz="900">
              <a:latin typeface="Arial" panose="020B0604020202020204" pitchFamily="34" charset="0"/>
              <a:cs typeface="Arial" panose="020B0604020202020204" pitchFamily="34" charset="0"/>
            </a:endParaRPr>
          </a:p>
        </p:txBody>
      </p:sp>
      <p:sp>
        <p:nvSpPr>
          <p:cNvPr id="275" name="TextBox 274">
            <a:extLst>
              <a:ext uri="{FF2B5EF4-FFF2-40B4-BE49-F238E27FC236}">
                <a16:creationId xmlns:a16="http://schemas.microsoft.com/office/drawing/2014/main" id="{8E8D2031-AD5C-47A9-8EFB-79E5B6845BC7}"/>
              </a:ext>
            </a:extLst>
          </p:cNvPr>
          <p:cNvSpPr txBox="1"/>
          <p:nvPr/>
        </p:nvSpPr>
        <p:spPr>
          <a:xfrm>
            <a:off x="6210536" y="2324622"/>
            <a:ext cx="2911755" cy="338554"/>
          </a:xfrm>
          <a:prstGeom prst="rect">
            <a:avLst/>
          </a:prstGeom>
          <a:noFill/>
        </p:spPr>
        <p:txBody>
          <a:bodyPr wrap="square" rtlCol="0">
            <a:spAutoFit/>
          </a:bodyPr>
          <a:lstStyle/>
          <a:p>
            <a:r>
              <a:rPr lang="en-GB" sz="1600" b="1">
                <a:solidFill>
                  <a:srgbClr val="C00000"/>
                </a:solidFill>
                <a:latin typeface="Arial" panose="020B0604020202020204" pitchFamily="34" charset="0"/>
                <a:cs typeface="Arial" panose="020B0604020202020204" pitchFamily="34" charset="0"/>
              </a:rPr>
              <a:t>ACCESS TO HEALTH CARE</a:t>
            </a:r>
            <a:endParaRPr lang="en-GB" sz="900" b="1">
              <a:solidFill>
                <a:srgbClr val="C00000"/>
              </a:solidFill>
              <a:latin typeface="Arial" panose="020B0604020202020204" pitchFamily="34" charset="0"/>
              <a:cs typeface="Arial" panose="020B0604020202020204" pitchFamily="34" charset="0"/>
            </a:endParaRPr>
          </a:p>
        </p:txBody>
      </p:sp>
      <p:pic>
        <p:nvPicPr>
          <p:cNvPr id="25" name="Graphic 24" descr="Heart with pulse">
            <a:extLst>
              <a:ext uri="{FF2B5EF4-FFF2-40B4-BE49-F238E27FC236}">
                <a16:creationId xmlns:a16="http://schemas.microsoft.com/office/drawing/2014/main" id="{2BB1D3AD-BA04-4171-8DE1-190313F2E257}"/>
              </a:ext>
            </a:extLst>
          </p:cNvPr>
          <p:cNvPicPr>
            <a:picLocks noChangeAspect="1"/>
          </p:cNvPicPr>
          <p:nvPr/>
        </p:nvPicPr>
        <p:blipFill>
          <a:blip r:embed="rId23">
            <a:extLst>
              <a:ext uri="{28A0092B-C50C-407E-A947-70E740481C1C}">
                <a14:useLocalDpi xmlns:a14="http://schemas.microsoft.com/office/drawing/2010/main" val="0"/>
              </a:ext>
              <a:ext uri="{96DAC541-7B7A-43D3-8B79-37D633B846F1}">
                <asvg:svgBlip xmlns:asvg="http://schemas.microsoft.com/office/drawing/2016/SVG/main" r:embed="rId24"/>
              </a:ext>
            </a:extLst>
          </a:blip>
          <a:stretch>
            <a:fillRect/>
          </a:stretch>
        </p:blipFill>
        <p:spPr>
          <a:xfrm>
            <a:off x="8844929" y="3468345"/>
            <a:ext cx="412804" cy="412804"/>
          </a:xfrm>
          <a:prstGeom prst="rect">
            <a:avLst/>
          </a:prstGeom>
        </p:spPr>
      </p:pic>
      <p:sp>
        <p:nvSpPr>
          <p:cNvPr id="26" name="Rectangle 25">
            <a:extLst>
              <a:ext uri="{FF2B5EF4-FFF2-40B4-BE49-F238E27FC236}">
                <a16:creationId xmlns:a16="http://schemas.microsoft.com/office/drawing/2014/main" id="{75CE7B14-1A93-4E0D-B8D0-E0C08F7160C4}"/>
              </a:ext>
            </a:extLst>
          </p:cNvPr>
          <p:cNvSpPr/>
          <p:nvPr/>
        </p:nvSpPr>
        <p:spPr>
          <a:xfrm>
            <a:off x="9192080" y="4521298"/>
            <a:ext cx="2741562" cy="646331"/>
          </a:xfrm>
          <a:prstGeom prst="rect">
            <a:avLst/>
          </a:prstGeom>
        </p:spPr>
        <p:txBody>
          <a:bodyPr wrap="square">
            <a:spAutoFit/>
          </a:bodyPr>
          <a:lstStyle/>
          <a:p>
            <a:pPr algn="ctr"/>
            <a:r>
              <a:rPr lang="en-GB" sz="900">
                <a:latin typeface="Arial" panose="020B0604020202020204" pitchFamily="34" charset="0"/>
                <a:cs typeface="Arial" panose="020B0604020202020204" pitchFamily="34" charset="0"/>
              </a:rPr>
              <a:t>Of Sikh households have somebody living with dementia or Alzheimer’s. 62% of Sikhs with dementia or Alzheimer’s are also looked after by family members.</a:t>
            </a:r>
          </a:p>
        </p:txBody>
      </p:sp>
      <p:sp>
        <p:nvSpPr>
          <p:cNvPr id="27" name="Rectangle 26">
            <a:extLst>
              <a:ext uri="{FF2B5EF4-FFF2-40B4-BE49-F238E27FC236}">
                <a16:creationId xmlns:a16="http://schemas.microsoft.com/office/drawing/2014/main" id="{703A51F0-5C07-4C01-B5E1-B0D2BDACA521}"/>
              </a:ext>
            </a:extLst>
          </p:cNvPr>
          <p:cNvSpPr/>
          <p:nvPr/>
        </p:nvSpPr>
        <p:spPr>
          <a:xfrm>
            <a:off x="7330996" y="3935952"/>
            <a:ext cx="1667963" cy="784830"/>
          </a:xfrm>
          <a:prstGeom prst="rect">
            <a:avLst/>
          </a:prstGeom>
        </p:spPr>
        <p:txBody>
          <a:bodyPr wrap="square">
            <a:spAutoFit/>
          </a:bodyPr>
          <a:lstStyle/>
          <a:p>
            <a:pPr algn="r"/>
            <a:r>
              <a:rPr lang="en-GB" sz="900">
                <a:latin typeface="Arial" panose="020B0604020202020204" pitchFamily="34" charset="0"/>
                <a:cs typeface="Arial" panose="020B0604020202020204" pitchFamily="34" charset="0"/>
              </a:rPr>
              <a:t>Of 321 Sikhs had voiced a preferred place of death, with the overwhelming choice being to be looked after and to die at home.</a:t>
            </a:r>
          </a:p>
        </p:txBody>
      </p:sp>
      <p:pic>
        <p:nvPicPr>
          <p:cNvPr id="277" name="Graphic 276" descr="Social network">
            <a:extLst>
              <a:ext uri="{FF2B5EF4-FFF2-40B4-BE49-F238E27FC236}">
                <a16:creationId xmlns:a16="http://schemas.microsoft.com/office/drawing/2014/main" id="{6444B388-46B4-45FF-A9F8-66AD24FD1738}"/>
              </a:ext>
            </a:extLst>
          </p:cNvPr>
          <p:cNvPicPr>
            <a:picLocks noChangeAspect="1"/>
          </p:cNvPicPr>
          <p:nvPr/>
        </p:nvPicPr>
        <p:blipFill>
          <a:blip r:embed="rId25">
            <a:extLst>
              <a:ext uri="{28A0092B-C50C-407E-A947-70E740481C1C}">
                <a14:useLocalDpi xmlns:a14="http://schemas.microsoft.com/office/drawing/2010/main" val="0"/>
              </a:ext>
              <a:ext uri="{96DAC541-7B7A-43D3-8B79-37D633B846F1}">
                <asvg:svgBlip xmlns:asvg="http://schemas.microsoft.com/office/drawing/2016/SVG/main" r:embed="rId26"/>
              </a:ext>
            </a:extLst>
          </a:blip>
          <a:stretch>
            <a:fillRect/>
          </a:stretch>
        </p:blipFill>
        <p:spPr>
          <a:xfrm>
            <a:off x="10287807" y="1930334"/>
            <a:ext cx="394188" cy="391200"/>
          </a:xfrm>
          <a:prstGeom prst="rect">
            <a:avLst/>
          </a:prstGeom>
        </p:spPr>
      </p:pic>
      <p:pic>
        <p:nvPicPr>
          <p:cNvPr id="280" name="Graphic 279" descr="Lightning bolt">
            <a:extLst>
              <a:ext uri="{FF2B5EF4-FFF2-40B4-BE49-F238E27FC236}">
                <a16:creationId xmlns:a16="http://schemas.microsoft.com/office/drawing/2014/main" id="{F72073FC-9EC4-4CC6-B545-922586A4A695}"/>
              </a:ext>
            </a:extLst>
          </p:cNvPr>
          <p:cNvPicPr>
            <a:picLocks noChangeAspect="1"/>
          </p:cNvPicPr>
          <p:nvPr/>
        </p:nvPicPr>
        <p:blipFill>
          <a:blip r:embed="rId27">
            <a:extLst>
              <a:ext uri="{28A0092B-C50C-407E-A947-70E740481C1C}">
                <a14:useLocalDpi xmlns:a14="http://schemas.microsoft.com/office/drawing/2010/main" val="0"/>
              </a:ext>
              <a:ext uri="{96DAC541-7B7A-43D3-8B79-37D633B846F1}">
                <asvg:svgBlip xmlns:asvg="http://schemas.microsoft.com/office/drawing/2016/SVG/main" r:embed="rId28"/>
              </a:ext>
            </a:extLst>
          </a:blip>
          <a:stretch>
            <a:fillRect/>
          </a:stretch>
        </p:blipFill>
        <p:spPr>
          <a:xfrm>
            <a:off x="10293543" y="3080113"/>
            <a:ext cx="388452" cy="388452"/>
          </a:xfrm>
          <a:prstGeom prst="rect">
            <a:avLst/>
          </a:prstGeom>
        </p:spPr>
      </p:pic>
      <p:pic>
        <p:nvPicPr>
          <p:cNvPr id="281" name="Graphic 280" descr="Head with gears">
            <a:extLst>
              <a:ext uri="{FF2B5EF4-FFF2-40B4-BE49-F238E27FC236}">
                <a16:creationId xmlns:a16="http://schemas.microsoft.com/office/drawing/2014/main" id="{BE582605-5A81-4FD8-B035-0A457A07BC56}"/>
              </a:ext>
            </a:extLst>
          </p:cNvPr>
          <p:cNvPicPr>
            <a:picLocks noChangeAspect="1"/>
          </p:cNvPicPr>
          <p:nvPr/>
        </p:nvPicPr>
        <p:blipFill>
          <a:blip r:embed="rId29">
            <a:extLst>
              <a:ext uri="{28A0092B-C50C-407E-A947-70E740481C1C}">
                <a14:useLocalDpi xmlns:a14="http://schemas.microsoft.com/office/drawing/2010/main" val="0"/>
              </a:ext>
              <a:ext uri="{96DAC541-7B7A-43D3-8B79-37D633B846F1}">
                <asvg:svgBlip xmlns:asvg="http://schemas.microsoft.com/office/drawing/2016/SVG/main" r:embed="rId30"/>
              </a:ext>
            </a:extLst>
          </a:blip>
          <a:stretch>
            <a:fillRect/>
          </a:stretch>
        </p:blipFill>
        <p:spPr>
          <a:xfrm>
            <a:off x="10289664" y="2484941"/>
            <a:ext cx="392331" cy="392331"/>
          </a:xfrm>
          <a:prstGeom prst="rect">
            <a:avLst/>
          </a:prstGeom>
        </p:spPr>
      </p:pic>
      <p:pic>
        <p:nvPicPr>
          <p:cNvPr id="33" name="Graphic 32" descr="Man with cane">
            <a:extLst>
              <a:ext uri="{FF2B5EF4-FFF2-40B4-BE49-F238E27FC236}">
                <a16:creationId xmlns:a16="http://schemas.microsoft.com/office/drawing/2014/main" id="{6B0A9813-930B-4ECE-98C7-13F5FC25AD64}"/>
              </a:ext>
            </a:extLst>
          </p:cNvPr>
          <p:cNvPicPr>
            <a:picLocks noChangeAspect="1"/>
          </p:cNvPicPr>
          <p:nvPr/>
        </p:nvPicPr>
        <p:blipFill>
          <a:blip r:embed="rId31">
            <a:extLst>
              <a:ext uri="{28A0092B-C50C-407E-A947-70E740481C1C}">
                <a14:useLocalDpi xmlns:a14="http://schemas.microsoft.com/office/drawing/2010/main" val="0"/>
              </a:ext>
              <a:ext uri="{96DAC541-7B7A-43D3-8B79-37D633B846F1}">
                <asvg:svgBlip xmlns:asvg="http://schemas.microsoft.com/office/drawing/2016/SVG/main" r:embed="rId32"/>
              </a:ext>
            </a:extLst>
          </a:blip>
          <a:stretch>
            <a:fillRect/>
          </a:stretch>
        </p:blipFill>
        <p:spPr>
          <a:xfrm>
            <a:off x="10314250" y="3613105"/>
            <a:ext cx="340332" cy="340332"/>
          </a:xfrm>
          <a:prstGeom prst="rect">
            <a:avLst/>
          </a:prstGeom>
        </p:spPr>
      </p:pic>
      <p:sp>
        <p:nvSpPr>
          <p:cNvPr id="282" name="AutoShape 8">
            <a:extLst>
              <a:ext uri="{FF2B5EF4-FFF2-40B4-BE49-F238E27FC236}">
                <a16:creationId xmlns:a16="http://schemas.microsoft.com/office/drawing/2014/main" id="{5C984EBC-581F-4339-95F9-4D6FBB282262}"/>
              </a:ext>
              <a:ext uri="{C183D7F6-B498-43B3-948B-1728B52AA6E4}">
                <adec:decorative xmlns:adec="http://schemas.microsoft.com/office/drawing/2017/decorative" val="1"/>
              </a:ext>
            </a:extLst>
          </p:cNvPr>
          <p:cNvSpPr/>
          <p:nvPr/>
        </p:nvSpPr>
        <p:spPr>
          <a:xfrm>
            <a:off x="9163347" y="5446439"/>
            <a:ext cx="2673033" cy="1267226"/>
          </a:xfrm>
          <a:prstGeom prst="rect">
            <a:avLst/>
          </a:prstGeom>
          <a:solidFill>
            <a:srgbClr val="EBEBEB"/>
          </a:solidFill>
        </p:spPr>
      </p:sp>
      <p:sp>
        <p:nvSpPr>
          <p:cNvPr id="283" name="TextBox 282">
            <a:extLst>
              <a:ext uri="{FF2B5EF4-FFF2-40B4-BE49-F238E27FC236}">
                <a16:creationId xmlns:a16="http://schemas.microsoft.com/office/drawing/2014/main" id="{512A4D5B-61E0-432F-9D4B-5B93BC0D33B2}"/>
              </a:ext>
            </a:extLst>
          </p:cNvPr>
          <p:cNvSpPr txBox="1"/>
          <p:nvPr/>
        </p:nvSpPr>
        <p:spPr>
          <a:xfrm>
            <a:off x="10276181" y="5694590"/>
            <a:ext cx="1784555" cy="2308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900" i="0" u="none" strike="noStrike" kern="1200" cap="none" spc="0" normalizeH="0" baseline="0" noProof="0">
                <a:ln>
                  <a:noFill/>
                </a:ln>
                <a:effectLst/>
                <a:uLnTx/>
                <a:uFillTx/>
                <a:latin typeface="Arial" panose="020B0604020202020204" pitchFamily="34" charset="0"/>
                <a:ea typeface="+mn-ea"/>
                <a:cs typeface="Arial" panose="020B0604020202020204" pitchFamily="34" charset="0"/>
              </a:rPr>
              <a:t>UK South Asian Males</a:t>
            </a:r>
          </a:p>
        </p:txBody>
      </p:sp>
      <p:sp>
        <p:nvSpPr>
          <p:cNvPr id="284" name="TextBox 283">
            <a:extLst>
              <a:ext uri="{FF2B5EF4-FFF2-40B4-BE49-F238E27FC236}">
                <a16:creationId xmlns:a16="http://schemas.microsoft.com/office/drawing/2014/main" id="{37892F34-B7B9-4EDA-A58E-B539023BF0A1}"/>
              </a:ext>
            </a:extLst>
          </p:cNvPr>
          <p:cNvSpPr txBox="1"/>
          <p:nvPr/>
        </p:nvSpPr>
        <p:spPr>
          <a:xfrm>
            <a:off x="10283561" y="6290608"/>
            <a:ext cx="1845077" cy="2308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900" i="0" u="none" strike="noStrike" kern="1200" cap="none" spc="0" normalizeH="0" baseline="0" noProof="0">
                <a:ln>
                  <a:noFill/>
                </a:ln>
                <a:effectLst/>
                <a:uLnTx/>
                <a:uFillTx/>
                <a:latin typeface="Arial" panose="020B0604020202020204" pitchFamily="34" charset="0"/>
                <a:ea typeface="+mn-ea"/>
                <a:cs typeface="Arial" panose="020B0604020202020204" pitchFamily="34" charset="0"/>
              </a:rPr>
              <a:t>UK White Europeans</a:t>
            </a:r>
          </a:p>
        </p:txBody>
      </p:sp>
      <p:sp>
        <p:nvSpPr>
          <p:cNvPr id="285" name="Arrow: Up 284" descr="Arrow pointing up ">
            <a:extLst>
              <a:ext uri="{FF2B5EF4-FFF2-40B4-BE49-F238E27FC236}">
                <a16:creationId xmlns:a16="http://schemas.microsoft.com/office/drawing/2014/main" id="{EA2BBE81-221C-415A-AD67-EF4E031319BB}"/>
              </a:ext>
              <a:ext uri="{C183D7F6-B498-43B3-948B-1728B52AA6E4}">
                <adec:decorative xmlns:adec="http://schemas.microsoft.com/office/drawing/2017/decorative" val="0"/>
              </a:ext>
            </a:extLst>
          </p:cNvPr>
          <p:cNvSpPr/>
          <p:nvPr/>
        </p:nvSpPr>
        <p:spPr>
          <a:xfrm>
            <a:off x="11691406" y="5887080"/>
            <a:ext cx="108000" cy="540000"/>
          </a:xfrm>
          <a:prstGeom prst="upArrow">
            <a:avLst/>
          </a:prstGeom>
          <a:solidFill>
            <a:schemeClr val="accent2"/>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n w="0"/>
              <a:solidFill>
                <a:schemeClr val="tx1"/>
              </a:solidFill>
              <a:effectLst>
                <a:outerShdw blurRad="38100" dist="19050" dir="2700000" algn="tl" rotWithShape="0">
                  <a:schemeClr val="dk1">
                    <a:alpha val="40000"/>
                  </a:schemeClr>
                </a:outerShdw>
              </a:effectLst>
            </a:endParaRPr>
          </a:p>
        </p:txBody>
      </p:sp>
      <p:sp>
        <p:nvSpPr>
          <p:cNvPr id="286" name="Arrow: Up 285" descr="Arrow pointing up">
            <a:extLst>
              <a:ext uri="{FF2B5EF4-FFF2-40B4-BE49-F238E27FC236}">
                <a16:creationId xmlns:a16="http://schemas.microsoft.com/office/drawing/2014/main" id="{F3E39E5B-5D4A-4177-BEFC-CBA87BE34FA3}"/>
              </a:ext>
              <a:ext uri="{C183D7F6-B498-43B3-948B-1728B52AA6E4}">
                <adec:decorative xmlns:adec="http://schemas.microsoft.com/office/drawing/2017/decorative" val="0"/>
              </a:ext>
            </a:extLst>
          </p:cNvPr>
          <p:cNvSpPr/>
          <p:nvPr/>
        </p:nvSpPr>
        <p:spPr>
          <a:xfrm>
            <a:off x="10106732" y="5877802"/>
            <a:ext cx="108000" cy="540000"/>
          </a:xfrm>
          <a:prstGeom prst="upArrow">
            <a:avLst/>
          </a:prstGeom>
          <a:solidFill>
            <a:schemeClr val="accent2"/>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n w="0"/>
              <a:solidFill>
                <a:schemeClr val="tx1"/>
              </a:solidFill>
              <a:effectLst>
                <a:outerShdw blurRad="38100" dist="19050" dir="2700000" algn="tl" rotWithShape="0">
                  <a:schemeClr val="dk1">
                    <a:alpha val="40000"/>
                  </a:schemeClr>
                </a:outerShdw>
              </a:effectLst>
            </a:endParaRPr>
          </a:p>
        </p:txBody>
      </p:sp>
      <p:pic>
        <p:nvPicPr>
          <p:cNvPr id="276" name="Graphic 275" descr="Home">
            <a:extLst>
              <a:ext uri="{FF2B5EF4-FFF2-40B4-BE49-F238E27FC236}">
                <a16:creationId xmlns:a16="http://schemas.microsoft.com/office/drawing/2014/main" id="{87CD0939-6BCB-49C7-A94F-0ECAC6E527CB}"/>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8808412" y="4566821"/>
            <a:ext cx="426349" cy="426349"/>
          </a:xfrm>
          <a:prstGeom prst="rect">
            <a:avLst/>
          </a:prstGeom>
        </p:spPr>
      </p:pic>
      <p:sp>
        <p:nvSpPr>
          <p:cNvPr id="287" name="TextBox 286">
            <a:extLst>
              <a:ext uri="{FF2B5EF4-FFF2-40B4-BE49-F238E27FC236}">
                <a16:creationId xmlns:a16="http://schemas.microsoft.com/office/drawing/2014/main" id="{361743E2-298E-4AED-A9CC-54E7AF3958AD}"/>
              </a:ext>
            </a:extLst>
          </p:cNvPr>
          <p:cNvSpPr txBox="1"/>
          <p:nvPr/>
        </p:nvSpPr>
        <p:spPr>
          <a:xfrm>
            <a:off x="10162349" y="6014567"/>
            <a:ext cx="2107818" cy="2616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b="1">
                <a:latin typeface="Arial" panose="020B0604020202020204" pitchFamily="34" charset="0"/>
                <a:cs typeface="Arial" panose="020B0604020202020204" pitchFamily="34" charset="0"/>
              </a:rPr>
              <a:t>EMOTIONAL SUPPORT </a:t>
            </a:r>
            <a:r>
              <a:rPr kumimoji="0" lang="en-GB" sz="1100" b="1" i="0" u="none" strike="noStrike" kern="1200" cap="none" spc="0" normalizeH="0" baseline="0" noProof="0">
                <a:ln>
                  <a:noFill/>
                </a:ln>
                <a:effectLst/>
                <a:uLnTx/>
                <a:uFillTx/>
                <a:latin typeface="Arial" panose="020B0604020202020204" pitchFamily="34" charset="0"/>
                <a:ea typeface="+mn-ea"/>
                <a:cs typeface="Arial" panose="020B0604020202020204" pitchFamily="34" charset="0"/>
              </a:rPr>
              <a:t>   </a:t>
            </a:r>
          </a:p>
        </p:txBody>
      </p:sp>
      <p:sp>
        <p:nvSpPr>
          <p:cNvPr id="288" name="TextBox 287">
            <a:extLst>
              <a:ext uri="{FF2B5EF4-FFF2-40B4-BE49-F238E27FC236}">
                <a16:creationId xmlns:a16="http://schemas.microsoft.com/office/drawing/2014/main" id="{371FA790-1C71-4C8A-993E-2B8A0E2E276E}"/>
              </a:ext>
            </a:extLst>
          </p:cNvPr>
          <p:cNvSpPr txBox="1"/>
          <p:nvPr/>
        </p:nvSpPr>
        <p:spPr>
          <a:xfrm>
            <a:off x="10022795" y="5438302"/>
            <a:ext cx="1973290" cy="307777"/>
          </a:xfrm>
          <a:prstGeom prst="rect">
            <a:avLst/>
          </a:prstGeom>
          <a:noFill/>
        </p:spPr>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lang="en-GB" sz="1400" b="1">
                <a:solidFill>
                  <a:srgbClr val="C00000"/>
                </a:solidFill>
                <a:latin typeface="Arial" panose="020B0604020202020204" pitchFamily="34" charset="0"/>
                <a:cs typeface="Arial" panose="020B0604020202020204" pitchFamily="34" charset="0"/>
              </a:rPr>
              <a:t>             27%</a:t>
            </a:r>
            <a:endParaRPr kumimoji="0" lang="en-GB" sz="1400" b="1" i="0" u="none" strike="noStrike" kern="1200" cap="none" spc="0" normalizeH="0" baseline="0" noProof="0">
              <a:ln>
                <a:noFill/>
              </a:ln>
              <a:solidFill>
                <a:srgbClr val="C00000"/>
              </a:solidFill>
              <a:effectLst/>
              <a:uLnTx/>
              <a:uFillTx/>
              <a:latin typeface="Arial" panose="020B0604020202020204" pitchFamily="34" charset="0"/>
              <a:ea typeface="+mn-ea"/>
              <a:cs typeface="Arial" panose="020B0604020202020204" pitchFamily="34" charset="0"/>
            </a:endParaRPr>
          </a:p>
        </p:txBody>
      </p:sp>
      <p:sp>
        <p:nvSpPr>
          <p:cNvPr id="289" name="TextBox 288">
            <a:extLst>
              <a:ext uri="{FF2B5EF4-FFF2-40B4-BE49-F238E27FC236}">
                <a16:creationId xmlns:a16="http://schemas.microsoft.com/office/drawing/2014/main" id="{433FEC4B-FAA0-4E0B-830C-2882D9741FCF}"/>
              </a:ext>
            </a:extLst>
          </p:cNvPr>
          <p:cNvSpPr txBox="1"/>
          <p:nvPr/>
        </p:nvSpPr>
        <p:spPr>
          <a:xfrm>
            <a:off x="10060230" y="6457181"/>
            <a:ext cx="1973290" cy="307777"/>
          </a:xfrm>
          <a:prstGeom prst="rect">
            <a:avLst/>
          </a:prstGeom>
          <a:noFill/>
        </p:spPr>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lang="en-GB" sz="1400" b="1">
                <a:solidFill>
                  <a:srgbClr val="C00000"/>
                </a:solidFill>
                <a:latin typeface="Arial" panose="020B0604020202020204" pitchFamily="34" charset="0"/>
                <a:cs typeface="Arial" panose="020B0604020202020204" pitchFamily="34" charset="0"/>
              </a:rPr>
              <a:t>             11%</a:t>
            </a:r>
            <a:endParaRPr kumimoji="0" lang="en-GB" sz="1400" b="1" i="0" u="none" strike="noStrike" kern="1200" cap="none" spc="0" normalizeH="0" baseline="0" noProof="0">
              <a:ln>
                <a:noFill/>
              </a:ln>
              <a:solidFill>
                <a:srgbClr val="C00000"/>
              </a:solidFill>
              <a:effectLst/>
              <a:uLnTx/>
              <a:uFillTx/>
              <a:latin typeface="Arial" panose="020B0604020202020204" pitchFamily="34" charset="0"/>
              <a:ea typeface="+mn-ea"/>
              <a:cs typeface="Arial" panose="020B0604020202020204" pitchFamily="34" charset="0"/>
            </a:endParaRPr>
          </a:p>
        </p:txBody>
      </p:sp>
      <p:sp>
        <p:nvSpPr>
          <p:cNvPr id="290" name="TextBox 289">
            <a:extLst>
              <a:ext uri="{FF2B5EF4-FFF2-40B4-BE49-F238E27FC236}">
                <a16:creationId xmlns:a16="http://schemas.microsoft.com/office/drawing/2014/main" id="{A1349B7C-2140-4496-A920-3F7BAAE024E2}"/>
              </a:ext>
            </a:extLst>
          </p:cNvPr>
          <p:cNvSpPr txBox="1"/>
          <p:nvPr/>
        </p:nvSpPr>
        <p:spPr>
          <a:xfrm>
            <a:off x="9172852" y="5515477"/>
            <a:ext cx="1007345" cy="1361911"/>
          </a:xfrm>
          <a:prstGeom prst="rect">
            <a:avLst/>
          </a:prstGeom>
          <a:noFill/>
        </p:spPr>
        <p:txBody>
          <a:bodyPr wrap="square" rtlCol="0">
            <a:spAutoFit/>
          </a:bodyPr>
          <a:lstStyle/>
          <a:p>
            <a:r>
              <a:rPr lang="en-GB" sz="900">
                <a:latin typeface="Arial" panose="020B0604020202020204" pitchFamily="34" charset="0"/>
                <a:cs typeface="Arial" panose="020B0604020202020204" pitchFamily="34" charset="0"/>
              </a:rPr>
              <a:t>A lack of an emotional support network can lead to an increased likelihood of cardiovascular diseases</a:t>
            </a:r>
          </a:p>
          <a:p>
            <a:endParaRPr lang="en-GB" sz="1050">
              <a:latin typeface="Arial" panose="020B0604020202020204" pitchFamily="34" charset="0"/>
              <a:cs typeface="Arial" panose="020B0604020202020204" pitchFamily="34" charset="0"/>
            </a:endParaRPr>
          </a:p>
        </p:txBody>
      </p:sp>
      <p:sp>
        <p:nvSpPr>
          <p:cNvPr id="292" name="TextBox 291">
            <a:extLst>
              <a:ext uri="{FF2B5EF4-FFF2-40B4-BE49-F238E27FC236}">
                <a16:creationId xmlns:a16="http://schemas.microsoft.com/office/drawing/2014/main" id="{F6150ED4-7133-4904-BB34-EB22F3B61736}"/>
              </a:ext>
            </a:extLst>
          </p:cNvPr>
          <p:cNvSpPr txBox="1"/>
          <p:nvPr/>
        </p:nvSpPr>
        <p:spPr>
          <a:xfrm>
            <a:off x="334955" y="5918119"/>
            <a:ext cx="2107818" cy="2616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a:latin typeface="Arial" panose="020B0604020202020204" pitchFamily="34" charset="0"/>
                <a:cs typeface="Arial" panose="020B0604020202020204" pitchFamily="34" charset="0"/>
              </a:rPr>
              <a:t>                         Managerial</a:t>
            </a:r>
            <a:endParaRPr kumimoji="0" lang="en-GB" sz="1100" b="1" i="0" u="none" strike="noStrike" kern="1200" cap="none" spc="0" normalizeH="0" baseline="0" noProof="0">
              <a:ln>
                <a:noFill/>
              </a:ln>
              <a:effectLst/>
              <a:uLnTx/>
              <a:uFillTx/>
              <a:latin typeface="Arial" panose="020B0604020202020204" pitchFamily="34" charset="0"/>
              <a:ea typeface="+mn-ea"/>
              <a:cs typeface="Arial" panose="020B0604020202020204" pitchFamily="34" charset="0"/>
            </a:endParaRPr>
          </a:p>
        </p:txBody>
      </p:sp>
      <p:sp>
        <p:nvSpPr>
          <p:cNvPr id="108" name="AutoShape 5">
            <a:extLst>
              <a:ext uri="{FF2B5EF4-FFF2-40B4-BE49-F238E27FC236}">
                <a16:creationId xmlns:a16="http://schemas.microsoft.com/office/drawing/2014/main" id="{CD987A94-75A3-4EDA-8595-33E5214FF295}"/>
              </a:ext>
            </a:extLst>
          </p:cNvPr>
          <p:cNvSpPr/>
          <p:nvPr/>
        </p:nvSpPr>
        <p:spPr>
          <a:xfrm>
            <a:off x="6264567" y="6008152"/>
            <a:ext cx="2795416" cy="737904"/>
          </a:xfrm>
          <a:prstGeom prst="rect">
            <a:avLst/>
          </a:prstGeom>
          <a:solidFill>
            <a:srgbClr val="DCDCDC"/>
          </a:solidFill>
        </p:spPr>
        <p:txBody>
          <a:bodyPr/>
          <a:lstStyle/>
          <a:p>
            <a:pPr algn="ctr"/>
            <a:r>
              <a:rPr lang="en-GB" sz="900" dirty="0">
                <a:latin typeface="Arial" panose="020B0604020202020204" pitchFamily="34" charset="0"/>
                <a:cs typeface="Arial" panose="020B0604020202020204" pitchFamily="34" charset="0"/>
              </a:rPr>
              <a:t>According to the Sikh faith, death is a natural process, it’s only the physical body that dies and the soul lives on through transmigration and reincarnation. The purpose of life is to move closer to ‘Waheguru’ (Sikh name for God).</a:t>
            </a:r>
          </a:p>
        </p:txBody>
      </p:sp>
      <p:sp>
        <p:nvSpPr>
          <p:cNvPr id="4" name="Title 3">
            <a:extLst>
              <a:ext uri="{FF2B5EF4-FFF2-40B4-BE49-F238E27FC236}">
                <a16:creationId xmlns:a16="http://schemas.microsoft.com/office/drawing/2014/main" id="{3D211CE8-B0F0-43FD-B53D-606422FCEA23}"/>
              </a:ext>
            </a:extLst>
          </p:cNvPr>
          <p:cNvSpPr>
            <a:spLocks noGrp="1"/>
          </p:cNvSpPr>
          <p:nvPr>
            <p:ph type="title" idx="4294967295"/>
          </p:nvPr>
        </p:nvSpPr>
        <p:spPr>
          <a:xfrm>
            <a:off x="1710613" y="42172"/>
            <a:ext cx="7995047" cy="432491"/>
          </a:xfrm>
        </p:spPr>
        <p:txBody>
          <a:bodyPr vert="horz" wrap="square" lIns="0" tIns="0" rIns="0" bIns="0" anchor="t" anchorCtr="0">
            <a:noAutofit/>
          </a:bodyPr>
          <a:lstStyle/>
          <a:p>
            <a:pPr algn="ctr"/>
            <a:r>
              <a:rPr lang="en-GB" sz="2625" b="1">
                <a:solidFill>
                  <a:srgbClr val="222222"/>
                </a:solidFill>
                <a:latin typeface="Arial" panose="020B0604020202020204" pitchFamily="34" charset="0"/>
              </a:rPr>
              <a:t>Sikh Community Profile</a:t>
            </a:r>
          </a:p>
        </p:txBody>
      </p:sp>
    </p:spTree>
    <p:extLst>
      <p:ext uri="{BB962C8B-B14F-4D97-AF65-F5344CB8AC3E}">
        <p14:creationId xmlns:p14="http://schemas.microsoft.com/office/powerpoint/2010/main" val="14576880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AutoShape 26">
            <a:extLst>
              <a:ext uri="{FF2B5EF4-FFF2-40B4-BE49-F238E27FC236}">
                <a16:creationId xmlns:a16="http://schemas.microsoft.com/office/drawing/2014/main" id="{32FD2AA7-9FCB-4B57-9A8A-54337A3886B1}"/>
              </a:ext>
              <a:ext uri="{C183D7F6-B498-43B3-948B-1728B52AA6E4}">
                <adec:decorative xmlns:adec="http://schemas.microsoft.com/office/drawing/2017/decorative" val="1"/>
              </a:ext>
            </a:extLst>
          </p:cNvPr>
          <p:cNvSpPr/>
          <p:nvPr/>
        </p:nvSpPr>
        <p:spPr>
          <a:xfrm>
            <a:off x="2981433" y="5645670"/>
            <a:ext cx="2353121" cy="1110827"/>
          </a:xfrm>
          <a:prstGeom prst="rect">
            <a:avLst/>
          </a:prstGeom>
          <a:solidFill>
            <a:srgbClr val="EBEBEB"/>
          </a:solidFill>
        </p:spPr>
        <p:txBody>
          <a:bodyPr/>
          <a:lstStyle/>
          <a:p>
            <a:endParaRPr lang="en-GB"/>
          </a:p>
        </p:txBody>
      </p:sp>
      <p:sp>
        <p:nvSpPr>
          <p:cNvPr id="46" name="AutoShape 18">
            <a:extLst>
              <a:ext uri="{FF2B5EF4-FFF2-40B4-BE49-F238E27FC236}">
                <a16:creationId xmlns:a16="http://schemas.microsoft.com/office/drawing/2014/main" id="{9BA60A2B-D6FC-42C8-B941-1E07FAEB5D5B}"/>
              </a:ext>
              <a:ext uri="{C183D7F6-B498-43B3-948B-1728B52AA6E4}">
                <adec:decorative xmlns:adec="http://schemas.microsoft.com/office/drawing/2017/decorative" val="1"/>
              </a:ext>
            </a:extLst>
          </p:cNvPr>
          <p:cNvSpPr/>
          <p:nvPr/>
        </p:nvSpPr>
        <p:spPr>
          <a:xfrm>
            <a:off x="162124" y="5798123"/>
            <a:ext cx="2504328" cy="958375"/>
          </a:xfrm>
          <a:prstGeom prst="rect">
            <a:avLst/>
          </a:prstGeom>
          <a:solidFill>
            <a:srgbClr val="DCDCDC"/>
          </a:solidFill>
        </p:spPr>
      </p:sp>
      <p:sp>
        <p:nvSpPr>
          <p:cNvPr id="45" name="AutoShape 18">
            <a:extLst>
              <a:ext uri="{FF2B5EF4-FFF2-40B4-BE49-F238E27FC236}">
                <a16:creationId xmlns:a16="http://schemas.microsoft.com/office/drawing/2014/main" id="{1B4AE81E-637F-44AD-8C77-B90A2B5E0516}"/>
              </a:ext>
              <a:ext uri="{C183D7F6-B498-43B3-948B-1728B52AA6E4}">
                <adec:decorative xmlns:adec="http://schemas.microsoft.com/office/drawing/2017/decorative" val="1"/>
              </a:ext>
            </a:extLst>
          </p:cNvPr>
          <p:cNvSpPr/>
          <p:nvPr/>
        </p:nvSpPr>
        <p:spPr>
          <a:xfrm>
            <a:off x="179814" y="1186652"/>
            <a:ext cx="2463566" cy="3616341"/>
          </a:xfrm>
          <a:prstGeom prst="rect">
            <a:avLst/>
          </a:prstGeom>
          <a:solidFill>
            <a:srgbClr val="DCDCDC"/>
          </a:solidFill>
        </p:spPr>
      </p:sp>
      <p:sp>
        <p:nvSpPr>
          <p:cNvPr id="121" name="AutoShape 26">
            <a:extLst>
              <a:ext uri="{FF2B5EF4-FFF2-40B4-BE49-F238E27FC236}">
                <a16:creationId xmlns:a16="http://schemas.microsoft.com/office/drawing/2014/main" id="{1AD736C9-F27C-4850-B632-BB4CFB609DF2}"/>
              </a:ext>
              <a:ext uri="{C183D7F6-B498-43B3-948B-1728B52AA6E4}">
                <adec:decorative xmlns:adec="http://schemas.microsoft.com/office/drawing/2017/decorative" val="1"/>
              </a:ext>
            </a:extLst>
          </p:cNvPr>
          <p:cNvSpPr/>
          <p:nvPr/>
        </p:nvSpPr>
        <p:spPr>
          <a:xfrm>
            <a:off x="2996334" y="2863680"/>
            <a:ext cx="2340000" cy="897137"/>
          </a:xfrm>
          <a:prstGeom prst="rect">
            <a:avLst/>
          </a:prstGeom>
          <a:solidFill>
            <a:srgbClr val="EBEBEB"/>
          </a:solidFill>
        </p:spPr>
        <p:txBody>
          <a:bodyPr/>
          <a:lstStyle/>
          <a:p>
            <a:endParaRPr lang="en-GB"/>
          </a:p>
        </p:txBody>
      </p:sp>
      <p:pic>
        <p:nvPicPr>
          <p:cNvPr id="40" name="Picture 40">
            <a:extLst>
              <a:ext uri="{C183D7F6-B498-43B3-948B-1728B52AA6E4}">
                <adec:decorative xmlns:adec="http://schemas.microsoft.com/office/drawing/2017/decorative" val="1"/>
              </a:ext>
            </a:extLst>
          </p:cNvPr>
          <p:cNvPicPr>
            <a:picLocks noChangeAspect="1"/>
          </p:cNvPicPr>
          <p:nvPr/>
        </p:nvPicPr>
        <p:blipFill>
          <a:blip r:embed="rId2"/>
          <a:srcRect/>
          <a:stretch>
            <a:fillRect/>
          </a:stretch>
        </p:blipFill>
        <p:spPr>
          <a:xfrm>
            <a:off x="10788242" y="20642"/>
            <a:ext cx="1319235" cy="309450"/>
          </a:xfrm>
          <a:prstGeom prst="rect">
            <a:avLst/>
          </a:prstGeom>
        </p:spPr>
      </p:pic>
      <p:sp>
        <p:nvSpPr>
          <p:cNvPr id="41" name="TextBox 41"/>
          <p:cNvSpPr txBox="1"/>
          <p:nvPr/>
        </p:nvSpPr>
        <p:spPr>
          <a:xfrm>
            <a:off x="9676862" y="201082"/>
            <a:ext cx="2241352" cy="409984"/>
          </a:xfrm>
          <a:prstGeom prst="rect">
            <a:avLst/>
          </a:prstGeom>
        </p:spPr>
        <p:txBody>
          <a:bodyPr lIns="0" tIns="0" rIns="0" bIns="0" rtlCol="0" anchor="t">
            <a:spAutoFit/>
          </a:bodyPr>
          <a:lstStyle/>
          <a:p>
            <a:pPr algn="r">
              <a:lnSpc>
                <a:spcPts val="1056"/>
              </a:lnSpc>
            </a:pPr>
            <a:endParaRPr sz="1688"/>
          </a:p>
          <a:p>
            <a:pPr algn="r">
              <a:lnSpc>
                <a:spcPts val="1056"/>
              </a:lnSpc>
            </a:pPr>
            <a:r>
              <a:rPr lang="en-US" sz="754">
                <a:solidFill>
                  <a:srgbClr val="222222"/>
                </a:solidFill>
                <a:latin typeface="Arimo"/>
              </a:rPr>
              <a:t>Public Health, May 2021</a:t>
            </a:r>
          </a:p>
          <a:p>
            <a:pPr algn="r">
              <a:lnSpc>
                <a:spcPts val="1056"/>
              </a:lnSpc>
            </a:pPr>
            <a:r>
              <a:rPr lang="en-US" sz="754">
                <a:solidFill>
                  <a:srgbClr val="222222"/>
                </a:solidFill>
                <a:latin typeface="Arimo"/>
              </a:rPr>
              <a:t>Numbers have been rounded</a:t>
            </a:r>
          </a:p>
        </p:txBody>
      </p:sp>
      <p:sp>
        <p:nvSpPr>
          <p:cNvPr id="108" name="AutoShape 31">
            <a:extLst>
              <a:ext uri="{FF2B5EF4-FFF2-40B4-BE49-F238E27FC236}">
                <a16:creationId xmlns:a16="http://schemas.microsoft.com/office/drawing/2014/main" id="{01920ECD-768E-4890-9324-B4D795C7C2FF}"/>
              </a:ext>
            </a:extLst>
          </p:cNvPr>
          <p:cNvSpPr/>
          <p:nvPr/>
        </p:nvSpPr>
        <p:spPr>
          <a:xfrm>
            <a:off x="187440" y="834705"/>
            <a:ext cx="2484000" cy="259200"/>
          </a:xfrm>
          <a:prstGeom prst="rect">
            <a:avLst/>
          </a:prstGeom>
          <a:solidFill>
            <a:srgbClr val="C91B00"/>
          </a:solidFill>
        </p:spPr>
        <p:txBody>
          <a:bodyPr/>
          <a:lstStyle/>
          <a:p>
            <a:pPr algn="ctr"/>
            <a:r>
              <a:rPr lang="en-GB" sz="1000" b="1">
                <a:solidFill>
                  <a:schemeClr val="bg1"/>
                </a:solidFill>
                <a:latin typeface="Arial" panose="020B0604020202020204" pitchFamily="34" charset="0"/>
                <a:cs typeface="Arial" panose="020B0604020202020204" pitchFamily="34" charset="0"/>
              </a:rPr>
              <a:t>Closing the Gaps</a:t>
            </a:r>
          </a:p>
        </p:txBody>
      </p:sp>
      <p:sp>
        <p:nvSpPr>
          <p:cNvPr id="112" name="AutoShape 18">
            <a:extLst>
              <a:ext uri="{FF2B5EF4-FFF2-40B4-BE49-F238E27FC236}">
                <a16:creationId xmlns:a16="http://schemas.microsoft.com/office/drawing/2014/main" id="{5241CC98-1C0D-4712-9D6E-2500F4CE853A}"/>
              </a:ext>
              <a:ext uri="{C183D7F6-B498-43B3-948B-1728B52AA6E4}">
                <adec:decorative xmlns:adec="http://schemas.microsoft.com/office/drawing/2017/decorative" val="1"/>
              </a:ext>
            </a:extLst>
          </p:cNvPr>
          <p:cNvSpPr/>
          <p:nvPr/>
        </p:nvSpPr>
        <p:spPr>
          <a:xfrm>
            <a:off x="162124" y="4874794"/>
            <a:ext cx="2504328" cy="858076"/>
          </a:xfrm>
          <a:prstGeom prst="rect">
            <a:avLst/>
          </a:prstGeom>
          <a:solidFill>
            <a:srgbClr val="DCDCDC"/>
          </a:solidFill>
        </p:spPr>
      </p:sp>
      <p:sp>
        <p:nvSpPr>
          <p:cNvPr id="147" name="TextBox 146">
            <a:extLst>
              <a:ext uri="{FF2B5EF4-FFF2-40B4-BE49-F238E27FC236}">
                <a16:creationId xmlns:a16="http://schemas.microsoft.com/office/drawing/2014/main" id="{8CCD9074-E537-4556-A237-91FDE567655F}"/>
              </a:ext>
            </a:extLst>
          </p:cNvPr>
          <p:cNvSpPr txBox="1"/>
          <p:nvPr/>
        </p:nvSpPr>
        <p:spPr>
          <a:xfrm>
            <a:off x="2949392" y="1276510"/>
            <a:ext cx="1609801" cy="957955"/>
          </a:xfrm>
          <a:prstGeom prst="rect">
            <a:avLst/>
          </a:prstGeom>
          <a:noFill/>
        </p:spPr>
        <p:txBody>
          <a:bodyPr wrap="square" rtlCol="0">
            <a:spAutoFit/>
          </a:bodyPr>
          <a:lstStyle/>
          <a:p>
            <a:r>
              <a:rPr lang="en-GB" sz="5625">
                <a:solidFill>
                  <a:srgbClr val="C00000"/>
                </a:solidFill>
                <a:latin typeface="Arial" panose="020B0604020202020204" pitchFamily="34" charset="0"/>
                <a:cs typeface="Arial" panose="020B0604020202020204" pitchFamily="34" charset="0"/>
              </a:rPr>
              <a:t> </a:t>
            </a:r>
            <a:endParaRPr lang="en-GB" sz="5625" b="1">
              <a:solidFill>
                <a:srgbClr val="C00000"/>
              </a:solidFill>
              <a:latin typeface="Arial" panose="020B0604020202020204" pitchFamily="34" charset="0"/>
              <a:cs typeface="Arial" panose="020B0604020202020204" pitchFamily="34" charset="0"/>
            </a:endParaRPr>
          </a:p>
        </p:txBody>
      </p:sp>
      <p:sp>
        <p:nvSpPr>
          <p:cNvPr id="178" name="AutoShape 31">
            <a:extLst>
              <a:ext uri="{FF2B5EF4-FFF2-40B4-BE49-F238E27FC236}">
                <a16:creationId xmlns:a16="http://schemas.microsoft.com/office/drawing/2014/main" id="{89EA52E7-9413-4ED5-BB86-72D350D6124C}"/>
              </a:ext>
            </a:extLst>
          </p:cNvPr>
          <p:cNvSpPr/>
          <p:nvPr/>
        </p:nvSpPr>
        <p:spPr>
          <a:xfrm>
            <a:off x="3030766" y="829629"/>
            <a:ext cx="2340000" cy="259200"/>
          </a:xfrm>
          <a:prstGeom prst="rect">
            <a:avLst/>
          </a:prstGeom>
          <a:solidFill>
            <a:srgbClr val="C91B00"/>
          </a:solidFill>
        </p:spPr>
        <p:txBody>
          <a:bodyPr/>
          <a:lstStyle/>
          <a:p>
            <a:pPr algn="ctr"/>
            <a:r>
              <a:rPr lang="en-GB" sz="1000" b="1">
                <a:solidFill>
                  <a:schemeClr val="bg1"/>
                </a:solidFill>
                <a:latin typeface="Arial" panose="020B0604020202020204" pitchFamily="34" charset="0"/>
                <a:cs typeface="Arial" panose="020B0604020202020204" pitchFamily="34" charset="0"/>
              </a:rPr>
              <a:t>Green &amp; Sustainable Future</a:t>
            </a:r>
          </a:p>
        </p:txBody>
      </p:sp>
      <p:sp>
        <p:nvSpPr>
          <p:cNvPr id="205" name="AutoShape 21">
            <a:extLst>
              <a:ext uri="{FF2B5EF4-FFF2-40B4-BE49-F238E27FC236}">
                <a16:creationId xmlns:a16="http://schemas.microsoft.com/office/drawing/2014/main" id="{31C457F8-7380-4181-BD9F-68741B310FBB}"/>
              </a:ext>
              <a:ext uri="{C183D7F6-B498-43B3-948B-1728B52AA6E4}">
                <adec:decorative xmlns:adec="http://schemas.microsoft.com/office/drawing/2017/decorative" val="1"/>
              </a:ext>
            </a:extLst>
          </p:cNvPr>
          <p:cNvSpPr/>
          <p:nvPr/>
        </p:nvSpPr>
        <p:spPr>
          <a:xfrm>
            <a:off x="3012756" y="1181306"/>
            <a:ext cx="2358010" cy="1141471"/>
          </a:xfrm>
          <a:prstGeom prst="rect">
            <a:avLst/>
          </a:prstGeom>
          <a:solidFill>
            <a:srgbClr val="EBEBEB"/>
          </a:solidFill>
        </p:spPr>
      </p:sp>
      <p:sp>
        <p:nvSpPr>
          <p:cNvPr id="206" name="AutoShape 26">
            <a:extLst>
              <a:ext uri="{FF2B5EF4-FFF2-40B4-BE49-F238E27FC236}">
                <a16:creationId xmlns:a16="http://schemas.microsoft.com/office/drawing/2014/main" id="{988EE8E0-E185-4723-9437-F0A148663A66}"/>
              </a:ext>
              <a:ext uri="{C183D7F6-B498-43B3-948B-1728B52AA6E4}">
                <adec:decorative xmlns:adec="http://schemas.microsoft.com/office/drawing/2017/decorative" val="1"/>
              </a:ext>
            </a:extLst>
          </p:cNvPr>
          <p:cNvSpPr/>
          <p:nvPr/>
        </p:nvSpPr>
        <p:spPr>
          <a:xfrm>
            <a:off x="2987176" y="3865682"/>
            <a:ext cx="2353121" cy="1680948"/>
          </a:xfrm>
          <a:prstGeom prst="rect">
            <a:avLst/>
          </a:prstGeom>
          <a:solidFill>
            <a:srgbClr val="EBEBEB"/>
          </a:solidFill>
        </p:spPr>
        <p:txBody>
          <a:bodyPr/>
          <a:lstStyle/>
          <a:p>
            <a:endParaRPr lang="en-GB"/>
          </a:p>
        </p:txBody>
      </p:sp>
      <p:sp>
        <p:nvSpPr>
          <p:cNvPr id="216" name="Rectangle 215">
            <a:extLst>
              <a:ext uri="{FF2B5EF4-FFF2-40B4-BE49-F238E27FC236}">
                <a16:creationId xmlns:a16="http://schemas.microsoft.com/office/drawing/2014/main" id="{DBEA7545-DFBF-40B2-BC60-15F434C92779}"/>
              </a:ext>
            </a:extLst>
          </p:cNvPr>
          <p:cNvSpPr/>
          <p:nvPr/>
        </p:nvSpPr>
        <p:spPr>
          <a:xfrm>
            <a:off x="3366851" y="1186653"/>
            <a:ext cx="1744645" cy="276999"/>
          </a:xfrm>
          <a:prstGeom prst="rect">
            <a:avLst/>
          </a:prstGeom>
        </p:spPr>
        <p:txBody>
          <a:bodyPr wrap="none">
            <a:spAutoFit/>
          </a:bodyPr>
          <a:lstStyle/>
          <a:p>
            <a:r>
              <a:rPr lang="en-GB" sz="1200" b="1">
                <a:solidFill>
                  <a:srgbClr val="C00000"/>
                </a:solidFill>
                <a:latin typeface="Arial" panose="020B0604020202020204" pitchFamily="34" charset="0"/>
                <a:cs typeface="Arial" panose="020B0604020202020204" pitchFamily="34" charset="0"/>
              </a:rPr>
              <a:t>CULTURAL BELIEFS</a:t>
            </a:r>
            <a:endParaRPr lang="en-GB" sz="800" b="1">
              <a:solidFill>
                <a:srgbClr val="C00000"/>
              </a:solidFill>
              <a:latin typeface="Arial" panose="020B0604020202020204" pitchFamily="34" charset="0"/>
              <a:cs typeface="Arial" panose="020B0604020202020204" pitchFamily="34" charset="0"/>
            </a:endParaRPr>
          </a:p>
        </p:txBody>
      </p:sp>
      <p:sp>
        <p:nvSpPr>
          <p:cNvPr id="260" name="TextBox 259">
            <a:extLst>
              <a:ext uri="{FF2B5EF4-FFF2-40B4-BE49-F238E27FC236}">
                <a16:creationId xmlns:a16="http://schemas.microsoft.com/office/drawing/2014/main" id="{3C7B386F-6853-4D28-BD78-2AB0F4C2532D}"/>
              </a:ext>
            </a:extLst>
          </p:cNvPr>
          <p:cNvSpPr txBox="1"/>
          <p:nvPr/>
        </p:nvSpPr>
        <p:spPr>
          <a:xfrm>
            <a:off x="3053014" y="1430490"/>
            <a:ext cx="2234568" cy="938719"/>
          </a:xfrm>
          <a:prstGeom prst="rect">
            <a:avLst/>
          </a:prstGeom>
          <a:noFill/>
        </p:spPr>
        <p:txBody>
          <a:bodyPr wrap="square" rtlCol="0">
            <a:spAutoFit/>
          </a:bodyPr>
          <a:lstStyle/>
          <a:p>
            <a:r>
              <a:rPr lang="en-GB" sz="900" dirty="0">
                <a:latin typeface="Arial" panose="020B0604020202020204" pitchFamily="34" charset="0"/>
                <a:cs typeface="Arial" panose="020B0604020202020204" pitchFamily="34" charset="0"/>
              </a:rPr>
              <a:t>Sikhs honour Guru Ji’s wisdom, believing that all humans have an intrinsic sensitivity to the natural world and that a sustainable society is crucial to protect earth for future generations.</a:t>
            </a:r>
          </a:p>
          <a:p>
            <a:endParaRPr lang="en-GB" sz="1000" dirty="0">
              <a:latin typeface="Arial" panose="020B0604020202020204" pitchFamily="34" charset="0"/>
              <a:cs typeface="Arial" panose="020B0604020202020204" pitchFamily="34" charset="0"/>
            </a:endParaRPr>
          </a:p>
        </p:txBody>
      </p:sp>
      <p:sp>
        <p:nvSpPr>
          <p:cNvPr id="277" name="TextBox 276">
            <a:extLst>
              <a:ext uri="{FF2B5EF4-FFF2-40B4-BE49-F238E27FC236}">
                <a16:creationId xmlns:a16="http://schemas.microsoft.com/office/drawing/2014/main" id="{AF14BCCD-0DF8-47DF-849B-13067AE4AB0E}"/>
              </a:ext>
            </a:extLst>
          </p:cNvPr>
          <p:cNvSpPr txBox="1"/>
          <p:nvPr/>
        </p:nvSpPr>
        <p:spPr>
          <a:xfrm>
            <a:off x="3594825" y="3887336"/>
            <a:ext cx="1785938" cy="1631216"/>
          </a:xfrm>
          <a:prstGeom prst="rect">
            <a:avLst/>
          </a:prstGeom>
          <a:noFill/>
        </p:spPr>
        <p:txBody>
          <a:bodyPr wrap="square" rtlCol="0">
            <a:spAutoFit/>
          </a:bodyPr>
          <a:lstStyle/>
          <a:p>
            <a:pPr algn="r"/>
            <a:r>
              <a:rPr lang="en-GB" sz="900" dirty="0">
                <a:latin typeface="Arial" panose="020B0604020202020204" pitchFamily="34" charset="0"/>
                <a:cs typeface="Arial" panose="020B0604020202020204" pitchFamily="34" charset="0"/>
              </a:rPr>
              <a:t>According to primary research conducted by the Sikh Network, 47% of all Sikh deaths in the West Midlands were due to Covid-19 from January 2020 – March 2020. This is more than twice the national average</a:t>
            </a:r>
            <a:r>
              <a:rPr lang="en-GB" sz="800" dirty="0">
                <a:latin typeface="Arial" panose="020B0604020202020204" pitchFamily="34" charset="0"/>
                <a:cs typeface="Arial" panose="020B0604020202020204" pitchFamily="34" charset="0"/>
              </a:rPr>
              <a:t>.</a:t>
            </a:r>
          </a:p>
          <a:p>
            <a:pPr algn="r"/>
            <a:r>
              <a:rPr lang="en-GB" sz="800" dirty="0">
                <a:latin typeface="Arial" panose="020B0604020202020204" pitchFamily="34" charset="0"/>
                <a:cs typeface="Arial" panose="020B0604020202020204" pitchFamily="34" charset="0"/>
              </a:rPr>
              <a:t> </a:t>
            </a:r>
          </a:p>
          <a:p>
            <a:pPr algn="r"/>
            <a:r>
              <a:rPr lang="en-GB" sz="600" i="1" dirty="0">
                <a:latin typeface="Arial" panose="020B0604020202020204" pitchFamily="34" charset="0"/>
                <a:cs typeface="Arial" panose="020B0604020202020204" pitchFamily="34" charset="0"/>
              </a:rPr>
              <a:t>Statistic derived directly from Sikh and Asian funeral directors and Sikh Gurdwaras. </a:t>
            </a:r>
            <a:r>
              <a:rPr lang="en-GB" sz="600" dirty="0">
                <a:latin typeface="Arial" panose="020B0604020202020204" pitchFamily="34" charset="0"/>
                <a:cs typeface="Arial" panose="020B0604020202020204" pitchFamily="34" charset="0"/>
              </a:rPr>
              <a:t> </a:t>
            </a:r>
          </a:p>
          <a:p>
            <a:endParaRPr lang="en-GB" sz="800" dirty="0">
              <a:latin typeface="Arial" panose="020B0604020202020204" pitchFamily="34" charset="0"/>
              <a:cs typeface="Arial" panose="020B0604020202020204" pitchFamily="34" charset="0"/>
            </a:endParaRPr>
          </a:p>
        </p:txBody>
      </p:sp>
      <p:sp>
        <p:nvSpPr>
          <p:cNvPr id="120" name="AutoShape 31">
            <a:extLst>
              <a:ext uri="{FF2B5EF4-FFF2-40B4-BE49-F238E27FC236}">
                <a16:creationId xmlns:a16="http://schemas.microsoft.com/office/drawing/2014/main" id="{B78476AE-825A-4A53-852D-1140C96AF189}"/>
              </a:ext>
            </a:extLst>
          </p:cNvPr>
          <p:cNvSpPr/>
          <p:nvPr/>
        </p:nvSpPr>
        <p:spPr>
          <a:xfrm>
            <a:off x="3000298" y="2534816"/>
            <a:ext cx="2340000" cy="259200"/>
          </a:xfrm>
          <a:prstGeom prst="rect">
            <a:avLst/>
          </a:prstGeom>
          <a:solidFill>
            <a:srgbClr val="C91B00"/>
          </a:solidFill>
        </p:spPr>
        <p:txBody>
          <a:bodyPr/>
          <a:lstStyle/>
          <a:p>
            <a:pPr algn="ctr"/>
            <a:r>
              <a:rPr lang="en-GB" sz="1000" b="1">
                <a:solidFill>
                  <a:schemeClr val="bg1"/>
                </a:solidFill>
                <a:latin typeface="Arial" panose="020B0604020202020204" pitchFamily="34" charset="0"/>
                <a:cs typeface="Arial" panose="020B0604020202020204" pitchFamily="34" charset="0"/>
              </a:rPr>
              <a:t>Mitigating the impact of Covid</a:t>
            </a:r>
          </a:p>
        </p:txBody>
      </p:sp>
      <p:sp>
        <p:nvSpPr>
          <p:cNvPr id="196" name="TextBox 195">
            <a:extLst>
              <a:ext uri="{FF2B5EF4-FFF2-40B4-BE49-F238E27FC236}">
                <a16:creationId xmlns:a16="http://schemas.microsoft.com/office/drawing/2014/main" id="{4A760930-26F0-4FDC-AE96-A208DD1E732E}"/>
              </a:ext>
            </a:extLst>
          </p:cNvPr>
          <p:cNvSpPr txBox="1"/>
          <p:nvPr/>
        </p:nvSpPr>
        <p:spPr>
          <a:xfrm>
            <a:off x="199495" y="4853888"/>
            <a:ext cx="2290573" cy="923330"/>
          </a:xfrm>
          <a:prstGeom prst="rect">
            <a:avLst/>
          </a:prstGeom>
          <a:noFill/>
        </p:spPr>
        <p:txBody>
          <a:bodyPr wrap="square" rtlCol="0">
            <a:spAutoFit/>
          </a:bodyPr>
          <a:lstStyle/>
          <a:p>
            <a:pPr algn="ctr"/>
            <a:r>
              <a:rPr lang="en-GB" sz="900">
                <a:latin typeface="Arial" panose="020B0604020202020204" pitchFamily="34" charset="0"/>
                <a:cs typeface="Arial" panose="020B0604020202020204" pitchFamily="34" charset="0"/>
              </a:rPr>
              <a:t>Only 938 Sikhs living in Birmingham live areas classified as the 20% less deprived areas. This is a significantly smaller proportion than Christians (4.4%) but is a larger proportion compared to Buddhists (2.1%)</a:t>
            </a:r>
          </a:p>
        </p:txBody>
      </p:sp>
      <p:pic>
        <p:nvPicPr>
          <p:cNvPr id="235" name="Graphic 234" descr="Earth Globe   Asia">
            <a:extLst>
              <a:ext uri="{FF2B5EF4-FFF2-40B4-BE49-F238E27FC236}">
                <a16:creationId xmlns:a16="http://schemas.microsoft.com/office/drawing/2014/main" id="{9D677F55-5A28-42E2-8601-1B399DDFB09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040921" y="2030014"/>
            <a:ext cx="511911" cy="511911"/>
          </a:xfrm>
          <a:prstGeom prst="rect">
            <a:avLst/>
          </a:prstGeom>
        </p:spPr>
      </p:pic>
      <p:sp>
        <p:nvSpPr>
          <p:cNvPr id="209" name="TextBox 208">
            <a:extLst>
              <a:ext uri="{FF2B5EF4-FFF2-40B4-BE49-F238E27FC236}">
                <a16:creationId xmlns:a16="http://schemas.microsoft.com/office/drawing/2014/main" id="{9E331992-4A8C-4593-9E2D-3C1896315D82}"/>
              </a:ext>
            </a:extLst>
          </p:cNvPr>
          <p:cNvSpPr txBox="1"/>
          <p:nvPr/>
        </p:nvSpPr>
        <p:spPr>
          <a:xfrm>
            <a:off x="3038016" y="3087849"/>
            <a:ext cx="1208076" cy="584775"/>
          </a:xfrm>
          <a:prstGeom prst="rect">
            <a:avLst/>
          </a:prstGeom>
          <a:noFill/>
        </p:spPr>
        <p:txBody>
          <a:bodyPr wrap="square" rtlCol="0">
            <a:spAutoFit/>
          </a:bodyPr>
          <a:lstStyle/>
          <a:p>
            <a:r>
              <a:rPr lang="en-GB" sz="3200" b="1">
                <a:solidFill>
                  <a:srgbClr val="C00000"/>
                </a:solidFill>
                <a:latin typeface="Arial" panose="020B0604020202020204" pitchFamily="34" charset="0"/>
                <a:cs typeface="Arial" panose="020B0604020202020204" pitchFamily="34" charset="0"/>
              </a:rPr>
              <a:t>96</a:t>
            </a:r>
            <a:r>
              <a:rPr lang="en-GB" sz="2000" b="1">
                <a:solidFill>
                  <a:srgbClr val="C00000"/>
                </a:solidFill>
                <a:latin typeface="Arial" panose="020B0604020202020204" pitchFamily="34" charset="0"/>
                <a:cs typeface="Arial" panose="020B0604020202020204" pitchFamily="34" charset="0"/>
              </a:rPr>
              <a:t>%</a:t>
            </a:r>
            <a:endParaRPr lang="en-GB" sz="1050" b="1">
              <a:solidFill>
                <a:srgbClr val="C00000"/>
              </a:solidFill>
              <a:latin typeface="Arial" panose="020B0604020202020204" pitchFamily="34" charset="0"/>
              <a:cs typeface="Arial" panose="020B0604020202020204" pitchFamily="34" charset="0"/>
            </a:endParaRPr>
          </a:p>
        </p:txBody>
      </p:sp>
      <p:sp>
        <p:nvSpPr>
          <p:cNvPr id="210" name="TextBox 209">
            <a:extLst>
              <a:ext uri="{FF2B5EF4-FFF2-40B4-BE49-F238E27FC236}">
                <a16:creationId xmlns:a16="http://schemas.microsoft.com/office/drawing/2014/main" id="{E3195B28-CF9E-4DF4-85E2-AE1096F91ED2}"/>
              </a:ext>
            </a:extLst>
          </p:cNvPr>
          <p:cNvSpPr txBox="1"/>
          <p:nvPr/>
        </p:nvSpPr>
        <p:spPr>
          <a:xfrm>
            <a:off x="3937349" y="2919833"/>
            <a:ext cx="1425474" cy="784830"/>
          </a:xfrm>
          <a:prstGeom prst="rect">
            <a:avLst/>
          </a:prstGeom>
          <a:noFill/>
        </p:spPr>
        <p:txBody>
          <a:bodyPr wrap="square" rtlCol="0">
            <a:spAutoFit/>
          </a:bodyPr>
          <a:lstStyle/>
          <a:p>
            <a:pPr algn="r"/>
            <a:r>
              <a:rPr lang="en-GB" sz="900">
                <a:latin typeface="Arial" panose="020B0604020202020204" pitchFamily="34" charset="0"/>
                <a:cs typeface="Arial" panose="020B0604020202020204" pitchFamily="34" charset="0"/>
              </a:rPr>
              <a:t>Of Sikhs were concerned with the high proportion of deaths in the Sikh community as a result of Covid-19. </a:t>
            </a:r>
          </a:p>
        </p:txBody>
      </p:sp>
      <p:sp>
        <p:nvSpPr>
          <p:cNvPr id="211" name="TextBox 210">
            <a:extLst>
              <a:ext uri="{FF2B5EF4-FFF2-40B4-BE49-F238E27FC236}">
                <a16:creationId xmlns:a16="http://schemas.microsoft.com/office/drawing/2014/main" id="{F3031332-5EA0-4A26-9BE2-48632B011CB6}"/>
              </a:ext>
            </a:extLst>
          </p:cNvPr>
          <p:cNvSpPr txBox="1"/>
          <p:nvPr/>
        </p:nvSpPr>
        <p:spPr>
          <a:xfrm>
            <a:off x="2726564" y="4252898"/>
            <a:ext cx="1410907" cy="584775"/>
          </a:xfrm>
          <a:prstGeom prst="rect">
            <a:avLst/>
          </a:prstGeom>
          <a:noFill/>
        </p:spPr>
        <p:txBody>
          <a:bodyPr wrap="square" rtlCol="0">
            <a:spAutoFit/>
          </a:bodyPr>
          <a:lstStyle/>
          <a:p>
            <a:pPr algn="ctr"/>
            <a:r>
              <a:rPr lang="en-GB" sz="3200" b="1">
                <a:solidFill>
                  <a:srgbClr val="C00000"/>
                </a:solidFill>
                <a:latin typeface="Arial" panose="020B0604020202020204" pitchFamily="34" charset="0"/>
                <a:cs typeface="Arial" panose="020B0604020202020204" pitchFamily="34" charset="0"/>
              </a:rPr>
              <a:t>47</a:t>
            </a:r>
            <a:r>
              <a:rPr lang="en-GB" sz="2000" b="1">
                <a:solidFill>
                  <a:srgbClr val="C00000"/>
                </a:solidFill>
                <a:latin typeface="Arial" panose="020B0604020202020204" pitchFamily="34" charset="0"/>
                <a:cs typeface="Arial" panose="020B0604020202020204" pitchFamily="34" charset="0"/>
              </a:rPr>
              <a:t>%</a:t>
            </a:r>
            <a:endParaRPr lang="en-GB" sz="700" b="1">
              <a:solidFill>
                <a:srgbClr val="C00000"/>
              </a:solidFill>
              <a:latin typeface="Arial" panose="020B0604020202020204" pitchFamily="34" charset="0"/>
              <a:cs typeface="Arial" panose="020B0604020202020204" pitchFamily="34" charset="0"/>
            </a:endParaRPr>
          </a:p>
        </p:txBody>
      </p:sp>
      <p:pic>
        <p:nvPicPr>
          <p:cNvPr id="212" name="Picture 2">
            <a:extLst>
              <a:ext uri="{FF2B5EF4-FFF2-40B4-BE49-F238E27FC236}">
                <a16:creationId xmlns:a16="http://schemas.microsoft.com/office/drawing/2014/main" id="{325F7EA0-185F-4F4B-9BF1-1AA28AD0C578}"/>
              </a:ext>
              <a:ext uri="{C183D7F6-B498-43B3-948B-1728B52AA6E4}">
                <adec:decorative xmlns:adec="http://schemas.microsoft.com/office/drawing/2017/decorative" val="1"/>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018179" y="42172"/>
            <a:ext cx="507730" cy="665748"/>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9" name="Table 8" descr="Coronavirus (COVID-19) related deaths by religious group.">
            <a:extLst>
              <a:ext uri="{FF2B5EF4-FFF2-40B4-BE49-F238E27FC236}">
                <a16:creationId xmlns:a16="http://schemas.microsoft.com/office/drawing/2014/main" id="{5B1A87F8-ED9B-42F5-8A46-A43BD1B43C7B}"/>
              </a:ext>
            </a:extLst>
          </p:cNvPr>
          <p:cNvGraphicFramePr>
            <a:graphicFrameLocks noGrp="1"/>
          </p:cNvGraphicFramePr>
          <p:nvPr>
            <p:extLst>
              <p:ext uri="{D42A27DB-BD31-4B8C-83A1-F6EECF244321}">
                <p14:modId xmlns:p14="http://schemas.microsoft.com/office/powerpoint/2010/main" val="1477969727"/>
              </p:ext>
            </p:extLst>
          </p:nvPr>
        </p:nvGraphicFramePr>
        <p:xfrm>
          <a:off x="5816282" y="1867006"/>
          <a:ext cx="6102813" cy="4608816"/>
        </p:xfrm>
        <a:graphic>
          <a:graphicData uri="http://schemas.openxmlformats.org/drawingml/2006/table">
            <a:tbl>
              <a:tblPr firstRow="1" bandRow="1">
                <a:tableStyleId>{5C22544A-7EE6-4342-B048-85BDC9FD1C3A}</a:tableStyleId>
              </a:tblPr>
              <a:tblGrid>
                <a:gridCol w="2034271">
                  <a:extLst>
                    <a:ext uri="{9D8B030D-6E8A-4147-A177-3AD203B41FA5}">
                      <a16:colId xmlns:a16="http://schemas.microsoft.com/office/drawing/2014/main" val="3024870540"/>
                    </a:ext>
                  </a:extLst>
                </a:gridCol>
                <a:gridCol w="2034271">
                  <a:extLst>
                    <a:ext uri="{9D8B030D-6E8A-4147-A177-3AD203B41FA5}">
                      <a16:colId xmlns:a16="http://schemas.microsoft.com/office/drawing/2014/main" val="3811779169"/>
                    </a:ext>
                  </a:extLst>
                </a:gridCol>
                <a:gridCol w="2034271">
                  <a:extLst>
                    <a:ext uri="{9D8B030D-6E8A-4147-A177-3AD203B41FA5}">
                      <a16:colId xmlns:a16="http://schemas.microsoft.com/office/drawing/2014/main" val="3933798760"/>
                    </a:ext>
                  </a:extLst>
                </a:gridCol>
              </a:tblGrid>
              <a:tr h="0">
                <a:tc>
                  <a:txBody>
                    <a:bodyPr/>
                    <a:lstStyle/>
                    <a:p>
                      <a:pPr algn="ctr"/>
                      <a:r>
                        <a:rPr lang="en-GB" sz="1000" dirty="0">
                          <a:latin typeface="Arial" panose="020B0604020202020204" pitchFamily="34" charset="0"/>
                          <a:cs typeface="Arial" panose="020B0604020202020204" pitchFamily="34" charset="0"/>
                        </a:rPr>
                        <a:t>Religious Group</a:t>
                      </a:r>
                    </a:p>
                  </a:txBody>
                  <a:tcPr>
                    <a:solidFill>
                      <a:srgbClr val="BB151C"/>
                    </a:solidFill>
                  </a:tcPr>
                </a:tc>
                <a:tc>
                  <a:txBody>
                    <a:bodyPr/>
                    <a:lstStyle/>
                    <a:p>
                      <a:pPr algn="ctr"/>
                      <a:r>
                        <a:rPr lang="en-GB" sz="1000">
                          <a:latin typeface="Arial" panose="020B0604020202020204" pitchFamily="34" charset="0"/>
                          <a:cs typeface="Arial" panose="020B0604020202020204" pitchFamily="34" charset="0"/>
                        </a:rPr>
                        <a:t>Males</a:t>
                      </a:r>
                    </a:p>
                  </a:txBody>
                  <a:tcPr>
                    <a:solidFill>
                      <a:srgbClr val="BB151C"/>
                    </a:solidFill>
                  </a:tcPr>
                </a:tc>
                <a:tc>
                  <a:txBody>
                    <a:bodyPr/>
                    <a:lstStyle/>
                    <a:p>
                      <a:pPr algn="ctr"/>
                      <a:r>
                        <a:rPr lang="en-GB" sz="1000">
                          <a:latin typeface="Arial" panose="020B0604020202020204" pitchFamily="34" charset="0"/>
                          <a:cs typeface="Arial" panose="020B0604020202020204" pitchFamily="34" charset="0"/>
                        </a:rPr>
                        <a:t>Females</a:t>
                      </a:r>
                    </a:p>
                  </a:txBody>
                  <a:tcPr>
                    <a:solidFill>
                      <a:srgbClr val="BB151C"/>
                    </a:solidFill>
                  </a:tcPr>
                </a:tc>
                <a:extLst>
                  <a:ext uri="{0D108BD9-81ED-4DB2-BD59-A6C34878D82A}">
                    <a16:rowId xmlns:a16="http://schemas.microsoft.com/office/drawing/2014/main" val="792323838"/>
                  </a:ext>
                </a:extLst>
              </a:tr>
              <a:tr h="545622">
                <a:tc>
                  <a:txBody>
                    <a:bodyPr/>
                    <a:lstStyle/>
                    <a:p>
                      <a:pPr algn="ctr"/>
                      <a:r>
                        <a:rPr lang="en-GB" sz="900" b="1" dirty="0">
                          <a:latin typeface="Arial" panose="020B0604020202020204" pitchFamily="34" charset="0"/>
                          <a:cs typeface="Arial" panose="020B0604020202020204" pitchFamily="34" charset="0"/>
                        </a:rPr>
                        <a:t>No Religion</a:t>
                      </a:r>
                    </a:p>
                  </a:txBody>
                  <a:tcPr>
                    <a:solidFill>
                      <a:srgbClr val="E7CCCC"/>
                    </a:solidFill>
                  </a:tcPr>
                </a:tc>
                <a:tc>
                  <a:txBody>
                    <a:bodyPr/>
                    <a:lstStyle/>
                    <a:p>
                      <a:pPr algn="ctr"/>
                      <a:r>
                        <a:rPr lang="en-GB" sz="900">
                          <a:latin typeface="Arial" panose="020B0604020202020204" pitchFamily="34" charset="0"/>
                          <a:cs typeface="Arial" panose="020B0604020202020204" pitchFamily="34" charset="0"/>
                        </a:rPr>
                        <a:t>80.7</a:t>
                      </a:r>
                    </a:p>
                  </a:txBody>
                  <a:tcPr>
                    <a:solidFill>
                      <a:srgbClr val="E7CCCC"/>
                    </a:solidFill>
                  </a:tcPr>
                </a:tc>
                <a:tc>
                  <a:txBody>
                    <a:bodyPr/>
                    <a:lstStyle/>
                    <a:p>
                      <a:pPr algn="ctr"/>
                      <a:r>
                        <a:rPr lang="en-GB" sz="900">
                          <a:latin typeface="Arial" panose="020B0604020202020204" pitchFamily="34" charset="0"/>
                          <a:cs typeface="Arial" panose="020B0604020202020204" pitchFamily="34" charset="0"/>
                        </a:rPr>
                        <a:t>47.9</a:t>
                      </a:r>
                    </a:p>
                  </a:txBody>
                  <a:tcPr>
                    <a:solidFill>
                      <a:srgbClr val="E7CCCC"/>
                    </a:solidFill>
                  </a:tcPr>
                </a:tc>
                <a:extLst>
                  <a:ext uri="{0D108BD9-81ED-4DB2-BD59-A6C34878D82A}">
                    <a16:rowId xmlns:a16="http://schemas.microsoft.com/office/drawing/2014/main" val="1136075300"/>
                  </a:ext>
                </a:extLst>
              </a:tr>
              <a:tr h="545622">
                <a:tc>
                  <a:txBody>
                    <a:bodyPr/>
                    <a:lstStyle/>
                    <a:p>
                      <a:pPr algn="ctr"/>
                      <a:r>
                        <a:rPr lang="en-GB" sz="900" b="1" dirty="0">
                          <a:latin typeface="Arial" panose="020B0604020202020204" pitchFamily="34" charset="0"/>
                          <a:cs typeface="Arial" panose="020B0604020202020204" pitchFamily="34" charset="0"/>
                        </a:rPr>
                        <a:t>Christian</a:t>
                      </a:r>
                    </a:p>
                  </a:txBody>
                  <a:tcPr>
                    <a:solidFill>
                      <a:srgbClr val="F3E7E7"/>
                    </a:solidFill>
                  </a:tcPr>
                </a:tc>
                <a:tc>
                  <a:txBody>
                    <a:bodyPr/>
                    <a:lstStyle/>
                    <a:p>
                      <a:pPr algn="ctr"/>
                      <a:r>
                        <a:rPr lang="en-GB" sz="900">
                          <a:latin typeface="Arial" panose="020B0604020202020204" pitchFamily="34" charset="0"/>
                          <a:cs typeface="Arial" panose="020B0604020202020204" pitchFamily="34" charset="0"/>
                        </a:rPr>
                        <a:t>92.6</a:t>
                      </a:r>
                    </a:p>
                  </a:txBody>
                  <a:tcPr>
                    <a:solidFill>
                      <a:srgbClr val="F3E7E7"/>
                    </a:solidFill>
                  </a:tcPr>
                </a:tc>
                <a:tc>
                  <a:txBody>
                    <a:bodyPr/>
                    <a:lstStyle/>
                    <a:p>
                      <a:pPr algn="ctr"/>
                      <a:r>
                        <a:rPr lang="en-GB" sz="900">
                          <a:latin typeface="Arial" panose="020B0604020202020204" pitchFamily="34" charset="0"/>
                          <a:cs typeface="Arial" panose="020B0604020202020204" pitchFamily="34" charset="0"/>
                        </a:rPr>
                        <a:t>54.6</a:t>
                      </a:r>
                    </a:p>
                  </a:txBody>
                  <a:tcPr>
                    <a:solidFill>
                      <a:srgbClr val="F3E7E7"/>
                    </a:solidFill>
                  </a:tcPr>
                </a:tc>
                <a:extLst>
                  <a:ext uri="{0D108BD9-81ED-4DB2-BD59-A6C34878D82A}">
                    <a16:rowId xmlns:a16="http://schemas.microsoft.com/office/drawing/2014/main" val="3619688803"/>
                  </a:ext>
                </a:extLst>
              </a:tr>
              <a:tr h="545622">
                <a:tc>
                  <a:txBody>
                    <a:bodyPr/>
                    <a:lstStyle/>
                    <a:p>
                      <a:pPr algn="ctr"/>
                      <a:r>
                        <a:rPr lang="en-GB" sz="900" b="1" dirty="0">
                          <a:latin typeface="Arial" panose="020B0604020202020204" pitchFamily="34" charset="0"/>
                          <a:cs typeface="Arial" panose="020B0604020202020204" pitchFamily="34" charset="0"/>
                        </a:rPr>
                        <a:t>Buddhist</a:t>
                      </a:r>
                    </a:p>
                  </a:txBody>
                  <a:tcPr>
                    <a:solidFill>
                      <a:srgbClr val="E7CCCC"/>
                    </a:solidFill>
                  </a:tcPr>
                </a:tc>
                <a:tc>
                  <a:txBody>
                    <a:bodyPr/>
                    <a:lstStyle/>
                    <a:p>
                      <a:pPr algn="ctr"/>
                      <a:r>
                        <a:rPr lang="en-GB" sz="900">
                          <a:latin typeface="Arial" panose="020B0604020202020204" pitchFamily="34" charset="0"/>
                          <a:cs typeface="Arial" panose="020B0604020202020204" pitchFamily="34" charset="0"/>
                        </a:rPr>
                        <a:t>113.5</a:t>
                      </a:r>
                    </a:p>
                  </a:txBody>
                  <a:tcPr>
                    <a:solidFill>
                      <a:srgbClr val="E7CCCC"/>
                    </a:solidFill>
                  </a:tcPr>
                </a:tc>
                <a:tc>
                  <a:txBody>
                    <a:bodyPr/>
                    <a:lstStyle/>
                    <a:p>
                      <a:pPr algn="ctr"/>
                      <a:r>
                        <a:rPr lang="en-GB" sz="900">
                          <a:latin typeface="Arial" panose="020B0604020202020204" pitchFamily="34" charset="0"/>
                          <a:cs typeface="Arial" panose="020B0604020202020204" pitchFamily="34" charset="0"/>
                        </a:rPr>
                        <a:t>57.4</a:t>
                      </a:r>
                    </a:p>
                  </a:txBody>
                  <a:tcPr>
                    <a:solidFill>
                      <a:srgbClr val="E7CCCC"/>
                    </a:solidFill>
                  </a:tcPr>
                </a:tc>
                <a:extLst>
                  <a:ext uri="{0D108BD9-81ED-4DB2-BD59-A6C34878D82A}">
                    <a16:rowId xmlns:a16="http://schemas.microsoft.com/office/drawing/2014/main" val="3861199072"/>
                  </a:ext>
                </a:extLst>
              </a:tr>
              <a:tr h="545622">
                <a:tc>
                  <a:txBody>
                    <a:bodyPr/>
                    <a:lstStyle/>
                    <a:p>
                      <a:pPr algn="ctr"/>
                      <a:r>
                        <a:rPr lang="en-GB" sz="900" b="1" dirty="0">
                          <a:latin typeface="Arial" panose="020B0604020202020204" pitchFamily="34" charset="0"/>
                          <a:cs typeface="Arial" panose="020B0604020202020204" pitchFamily="34" charset="0"/>
                        </a:rPr>
                        <a:t>Hindu</a:t>
                      </a:r>
                    </a:p>
                  </a:txBody>
                  <a:tcPr>
                    <a:solidFill>
                      <a:srgbClr val="F3E7E7"/>
                    </a:solidFill>
                  </a:tcPr>
                </a:tc>
                <a:tc>
                  <a:txBody>
                    <a:bodyPr/>
                    <a:lstStyle/>
                    <a:p>
                      <a:pPr algn="ctr"/>
                      <a:r>
                        <a:rPr lang="en-GB" sz="900">
                          <a:latin typeface="Arial" panose="020B0604020202020204" pitchFamily="34" charset="0"/>
                          <a:cs typeface="Arial" panose="020B0604020202020204" pitchFamily="34" charset="0"/>
                        </a:rPr>
                        <a:t>154.8</a:t>
                      </a:r>
                    </a:p>
                  </a:txBody>
                  <a:tcPr>
                    <a:solidFill>
                      <a:srgbClr val="F3E7E7"/>
                    </a:solidFill>
                  </a:tcPr>
                </a:tc>
                <a:tc>
                  <a:txBody>
                    <a:bodyPr/>
                    <a:lstStyle/>
                    <a:p>
                      <a:pPr algn="ctr"/>
                      <a:r>
                        <a:rPr lang="en-GB" sz="900">
                          <a:latin typeface="Arial" panose="020B0604020202020204" pitchFamily="34" charset="0"/>
                          <a:cs typeface="Arial" panose="020B0604020202020204" pitchFamily="34" charset="0"/>
                        </a:rPr>
                        <a:t>93.3</a:t>
                      </a:r>
                    </a:p>
                  </a:txBody>
                  <a:tcPr>
                    <a:solidFill>
                      <a:srgbClr val="F3E7E7"/>
                    </a:solidFill>
                  </a:tcPr>
                </a:tc>
                <a:extLst>
                  <a:ext uri="{0D108BD9-81ED-4DB2-BD59-A6C34878D82A}">
                    <a16:rowId xmlns:a16="http://schemas.microsoft.com/office/drawing/2014/main" val="2781783513"/>
                  </a:ext>
                </a:extLst>
              </a:tr>
              <a:tr h="545622">
                <a:tc>
                  <a:txBody>
                    <a:bodyPr/>
                    <a:lstStyle/>
                    <a:p>
                      <a:pPr algn="ctr"/>
                      <a:r>
                        <a:rPr lang="en-GB" sz="900" b="1" dirty="0">
                          <a:latin typeface="Arial" panose="020B0604020202020204" pitchFamily="34" charset="0"/>
                          <a:cs typeface="Arial" panose="020B0604020202020204" pitchFamily="34" charset="0"/>
                        </a:rPr>
                        <a:t>Jewish</a:t>
                      </a:r>
                    </a:p>
                  </a:txBody>
                  <a:tcPr>
                    <a:solidFill>
                      <a:srgbClr val="E7CCCC"/>
                    </a:solidFill>
                  </a:tcPr>
                </a:tc>
                <a:tc>
                  <a:txBody>
                    <a:bodyPr/>
                    <a:lstStyle/>
                    <a:p>
                      <a:pPr algn="ctr"/>
                      <a:r>
                        <a:rPr lang="en-GB" sz="900">
                          <a:latin typeface="Arial" panose="020B0604020202020204" pitchFamily="34" charset="0"/>
                          <a:cs typeface="Arial" panose="020B0604020202020204" pitchFamily="34" charset="0"/>
                        </a:rPr>
                        <a:t>187.9</a:t>
                      </a:r>
                    </a:p>
                  </a:txBody>
                  <a:tcPr>
                    <a:solidFill>
                      <a:srgbClr val="E7CCCC"/>
                    </a:solidFill>
                  </a:tcPr>
                </a:tc>
                <a:tc>
                  <a:txBody>
                    <a:bodyPr/>
                    <a:lstStyle/>
                    <a:p>
                      <a:pPr algn="ctr"/>
                      <a:r>
                        <a:rPr lang="en-GB" sz="900">
                          <a:latin typeface="Arial" panose="020B0604020202020204" pitchFamily="34" charset="0"/>
                          <a:cs typeface="Arial" panose="020B0604020202020204" pitchFamily="34" charset="0"/>
                        </a:rPr>
                        <a:t>94.3</a:t>
                      </a:r>
                    </a:p>
                  </a:txBody>
                  <a:tcPr>
                    <a:solidFill>
                      <a:srgbClr val="E7CCCC"/>
                    </a:solidFill>
                  </a:tcPr>
                </a:tc>
                <a:extLst>
                  <a:ext uri="{0D108BD9-81ED-4DB2-BD59-A6C34878D82A}">
                    <a16:rowId xmlns:a16="http://schemas.microsoft.com/office/drawing/2014/main" val="3199916095"/>
                  </a:ext>
                </a:extLst>
              </a:tr>
              <a:tr h="545622">
                <a:tc>
                  <a:txBody>
                    <a:bodyPr/>
                    <a:lstStyle/>
                    <a:p>
                      <a:pPr algn="ctr"/>
                      <a:r>
                        <a:rPr lang="en-GB" sz="900" b="1" dirty="0">
                          <a:latin typeface="Arial" panose="020B0604020202020204" pitchFamily="34" charset="0"/>
                          <a:cs typeface="Arial" panose="020B0604020202020204" pitchFamily="34" charset="0"/>
                        </a:rPr>
                        <a:t>Muslim</a:t>
                      </a:r>
                    </a:p>
                  </a:txBody>
                  <a:tcPr>
                    <a:solidFill>
                      <a:srgbClr val="F3E7E7"/>
                    </a:solidFill>
                  </a:tcPr>
                </a:tc>
                <a:tc>
                  <a:txBody>
                    <a:bodyPr/>
                    <a:lstStyle/>
                    <a:p>
                      <a:pPr algn="ctr"/>
                      <a:r>
                        <a:rPr lang="en-GB" sz="900">
                          <a:latin typeface="Arial" panose="020B0604020202020204" pitchFamily="34" charset="0"/>
                          <a:cs typeface="Arial" panose="020B0604020202020204" pitchFamily="34" charset="0"/>
                        </a:rPr>
                        <a:t>198.9</a:t>
                      </a:r>
                    </a:p>
                  </a:txBody>
                  <a:tcPr>
                    <a:solidFill>
                      <a:srgbClr val="F3E7E7"/>
                    </a:solidFill>
                  </a:tcPr>
                </a:tc>
                <a:tc>
                  <a:txBody>
                    <a:bodyPr/>
                    <a:lstStyle/>
                    <a:p>
                      <a:pPr algn="ctr"/>
                      <a:r>
                        <a:rPr lang="en-GB" sz="900">
                          <a:latin typeface="Arial" panose="020B0604020202020204" pitchFamily="34" charset="0"/>
                          <a:cs typeface="Arial" panose="020B0604020202020204" pitchFamily="34" charset="0"/>
                        </a:rPr>
                        <a:t>98.2</a:t>
                      </a:r>
                    </a:p>
                  </a:txBody>
                  <a:tcPr>
                    <a:solidFill>
                      <a:srgbClr val="F3E7E7"/>
                    </a:solidFill>
                  </a:tcPr>
                </a:tc>
                <a:extLst>
                  <a:ext uri="{0D108BD9-81ED-4DB2-BD59-A6C34878D82A}">
                    <a16:rowId xmlns:a16="http://schemas.microsoft.com/office/drawing/2014/main" val="2795428573"/>
                  </a:ext>
                </a:extLst>
              </a:tr>
              <a:tr h="545622">
                <a:tc>
                  <a:txBody>
                    <a:bodyPr/>
                    <a:lstStyle/>
                    <a:p>
                      <a:pPr algn="ctr"/>
                      <a:r>
                        <a:rPr lang="en-GB" sz="900" b="1" dirty="0">
                          <a:latin typeface="Arial" panose="020B0604020202020204" pitchFamily="34" charset="0"/>
                          <a:cs typeface="Arial" panose="020B0604020202020204" pitchFamily="34" charset="0"/>
                        </a:rPr>
                        <a:t>Sikh</a:t>
                      </a:r>
                    </a:p>
                  </a:txBody>
                  <a:tcPr>
                    <a:solidFill>
                      <a:srgbClr val="E7CCCC"/>
                    </a:solidFill>
                  </a:tcPr>
                </a:tc>
                <a:tc>
                  <a:txBody>
                    <a:bodyPr/>
                    <a:lstStyle/>
                    <a:p>
                      <a:pPr algn="ctr"/>
                      <a:r>
                        <a:rPr lang="en-GB" sz="900" dirty="0">
                          <a:latin typeface="Arial" panose="020B0604020202020204" pitchFamily="34" charset="0"/>
                          <a:cs typeface="Arial" panose="020B0604020202020204" pitchFamily="34" charset="0"/>
                        </a:rPr>
                        <a:t>128.6</a:t>
                      </a:r>
                    </a:p>
                  </a:txBody>
                  <a:tcPr>
                    <a:solidFill>
                      <a:srgbClr val="E7CCCC"/>
                    </a:solidFill>
                  </a:tcPr>
                </a:tc>
                <a:tc>
                  <a:txBody>
                    <a:bodyPr/>
                    <a:lstStyle/>
                    <a:p>
                      <a:pPr algn="ctr"/>
                      <a:r>
                        <a:rPr lang="en-GB" sz="900">
                          <a:latin typeface="Arial" panose="020B0604020202020204" pitchFamily="34" charset="0"/>
                          <a:cs typeface="Arial" panose="020B0604020202020204" pitchFamily="34" charset="0"/>
                        </a:rPr>
                        <a:t>69.4</a:t>
                      </a:r>
                    </a:p>
                  </a:txBody>
                  <a:tcPr>
                    <a:solidFill>
                      <a:srgbClr val="E7CCCC"/>
                    </a:solidFill>
                  </a:tcPr>
                </a:tc>
                <a:extLst>
                  <a:ext uri="{0D108BD9-81ED-4DB2-BD59-A6C34878D82A}">
                    <a16:rowId xmlns:a16="http://schemas.microsoft.com/office/drawing/2014/main" val="3192091642"/>
                  </a:ext>
                </a:extLst>
              </a:tr>
              <a:tr h="545622">
                <a:tc>
                  <a:txBody>
                    <a:bodyPr/>
                    <a:lstStyle/>
                    <a:p>
                      <a:pPr algn="ctr"/>
                      <a:r>
                        <a:rPr lang="en-GB" sz="900" b="1">
                          <a:latin typeface="Arial" panose="020B0604020202020204" pitchFamily="34" charset="0"/>
                          <a:cs typeface="Arial" panose="020B0604020202020204" pitchFamily="34" charset="0"/>
                        </a:rPr>
                        <a:t>Other Religion or not stated</a:t>
                      </a:r>
                    </a:p>
                  </a:txBody>
                  <a:tcPr>
                    <a:solidFill>
                      <a:srgbClr val="F3E7E7"/>
                    </a:solidFill>
                  </a:tcPr>
                </a:tc>
                <a:tc>
                  <a:txBody>
                    <a:bodyPr/>
                    <a:lstStyle/>
                    <a:p>
                      <a:pPr algn="ctr"/>
                      <a:r>
                        <a:rPr lang="en-GB" sz="900" dirty="0">
                          <a:latin typeface="Arial" panose="020B0604020202020204" pitchFamily="34" charset="0"/>
                          <a:cs typeface="Arial" panose="020B0604020202020204" pitchFamily="34" charset="0"/>
                        </a:rPr>
                        <a:t>84.2</a:t>
                      </a:r>
                    </a:p>
                  </a:txBody>
                  <a:tcPr>
                    <a:solidFill>
                      <a:srgbClr val="F3E7E7"/>
                    </a:solidFill>
                  </a:tcPr>
                </a:tc>
                <a:tc>
                  <a:txBody>
                    <a:bodyPr/>
                    <a:lstStyle/>
                    <a:p>
                      <a:pPr algn="ctr"/>
                      <a:r>
                        <a:rPr lang="en-GB" sz="900" dirty="0">
                          <a:latin typeface="Arial" panose="020B0604020202020204" pitchFamily="34" charset="0"/>
                          <a:cs typeface="Arial" panose="020B0604020202020204" pitchFamily="34" charset="0"/>
                        </a:rPr>
                        <a:t>49.2</a:t>
                      </a:r>
                    </a:p>
                  </a:txBody>
                  <a:tcPr>
                    <a:solidFill>
                      <a:srgbClr val="F3E7E7"/>
                    </a:solidFill>
                  </a:tcPr>
                </a:tc>
                <a:extLst>
                  <a:ext uri="{0D108BD9-81ED-4DB2-BD59-A6C34878D82A}">
                    <a16:rowId xmlns:a16="http://schemas.microsoft.com/office/drawing/2014/main" val="3780068350"/>
                  </a:ext>
                </a:extLst>
              </a:tr>
            </a:tbl>
          </a:graphicData>
        </a:graphic>
      </p:graphicFrame>
      <p:sp>
        <p:nvSpPr>
          <p:cNvPr id="114" name="TextBox 113">
            <a:extLst>
              <a:ext uri="{FF2B5EF4-FFF2-40B4-BE49-F238E27FC236}">
                <a16:creationId xmlns:a16="http://schemas.microsoft.com/office/drawing/2014/main" id="{4127495D-4457-4258-845B-83724F97B870}"/>
              </a:ext>
            </a:extLst>
          </p:cNvPr>
          <p:cNvSpPr txBox="1"/>
          <p:nvPr/>
        </p:nvSpPr>
        <p:spPr>
          <a:xfrm>
            <a:off x="5735079" y="928097"/>
            <a:ext cx="6291843" cy="646331"/>
          </a:xfrm>
          <a:prstGeom prst="rect">
            <a:avLst/>
          </a:prstGeom>
          <a:noFill/>
        </p:spPr>
        <p:txBody>
          <a:bodyPr wrap="square" rtlCol="0">
            <a:spAutoFit/>
          </a:bodyPr>
          <a:lstStyle/>
          <a:p>
            <a:r>
              <a:rPr lang="en-GB" sz="900" dirty="0">
                <a:latin typeface="Arial" panose="020B0604020202020204" pitchFamily="34" charset="0"/>
                <a:cs typeface="Arial" panose="020B0604020202020204" pitchFamily="34" charset="0"/>
              </a:rPr>
              <a:t>The provisional analysis for the period 2 March to 15 May 2020 by the Office of National Statistics has shown variation in the rate of death involving the coronavirus between self-identified religious groups, as reported in the 2011 Census, including “No religion”. The below table shows the age-standardised mortality rates of deaths involving Covid-19 by religion per 100,000 population for those aged 9 years and over. </a:t>
            </a:r>
          </a:p>
        </p:txBody>
      </p:sp>
      <p:sp>
        <p:nvSpPr>
          <p:cNvPr id="115" name="TextBox 114">
            <a:extLst>
              <a:ext uri="{FF2B5EF4-FFF2-40B4-BE49-F238E27FC236}">
                <a16:creationId xmlns:a16="http://schemas.microsoft.com/office/drawing/2014/main" id="{052B5FEE-D784-407A-9B39-EA7D1DEB7FBE}"/>
              </a:ext>
            </a:extLst>
          </p:cNvPr>
          <p:cNvSpPr txBox="1"/>
          <p:nvPr/>
        </p:nvSpPr>
        <p:spPr>
          <a:xfrm>
            <a:off x="5678214" y="6441572"/>
            <a:ext cx="6513786" cy="230832"/>
          </a:xfrm>
          <a:prstGeom prst="rect">
            <a:avLst/>
          </a:prstGeom>
          <a:noFill/>
        </p:spPr>
        <p:txBody>
          <a:bodyPr wrap="square" rtlCol="0">
            <a:spAutoFit/>
          </a:bodyPr>
          <a:lstStyle/>
          <a:p>
            <a:r>
              <a:rPr lang="en-GB" sz="900" dirty="0">
                <a:latin typeface="Arial" panose="020B0604020202020204" pitchFamily="34" charset="0"/>
                <a:cs typeface="Arial" panose="020B0604020202020204" pitchFamily="34" charset="0"/>
              </a:rPr>
              <a:t>Source: Office for National Statistics – Coronavirus (COVID-19) related deaths by religious group. </a:t>
            </a:r>
          </a:p>
        </p:txBody>
      </p:sp>
      <p:sp>
        <p:nvSpPr>
          <p:cNvPr id="116" name="Rectangle 115">
            <a:extLst>
              <a:ext uri="{FF2B5EF4-FFF2-40B4-BE49-F238E27FC236}">
                <a16:creationId xmlns:a16="http://schemas.microsoft.com/office/drawing/2014/main" id="{50574BF4-D8D2-45E9-999B-461942023CAA}"/>
              </a:ext>
            </a:extLst>
          </p:cNvPr>
          <p:cNvSpPr/>
          <p:nvPr/>
        </p:nvSpPr>
        <p:spPr>
          <a:xfrm>
            <a:off x="162124" y="1176110"/>
            <a:ext cx="2525972" cy="754053"/>
          </a:xfrm>
          <a:prstGeom prst="rect">
            <a:avLst/>
          </a:prstGeom>
        </p:spPr>
        <p:txBody>
          <a:bodyPr wrap="square">
            <a:spAutoFit/>
          </a:bodyPr>
          <a:lstStyle/>
          <a:p>
            <a:pPr algn="ctr"/>
            <a:r>
              <a:rPr lang="en-GB" sz="1100" b="1">
                <a:solidFill>
                  <a:srgbClr val="C00000"/>
                </a:solidFill>
                <a:latin typeface="Arial" panose="020B0604020202020204" pitchFamily="34" charset="0"/>
                <a:cs typeface="Arial" panose="020B0604020202020204" pitchFamily="34" charset="0"/>
              </a:rPr>
              <a:t>POPULATION IN BIRMINGHAM LIVING IN TOP 20% MOST DEPRIVED AREAS IN ENGLAND </a:t>
            </a:r>
          </a:p>
          <a:p>
            <a:pPr algn="ctr"/>
            <a:r>
              <a:rPr lang="en-GB" sz="1000" b="1">
                <a:solidFill>
                  <a:srgbClr val="C00000"/>
                </a:solidFill>
                <a:latin typeface="Arial" panose="020B0604020202020204" pitchFamily="34" charset="0"/>
                <a:cs typeface="Arial" panose="020B0604020202020204" pitchFamily="34" charset="0"/>
              </a:rPr>
              <a:t>BY RELIGION</a:t>
            </a:r>
            <a:endParaRPr lang="en-GB" sz="500" b="1">
              <a:solidFill>
                <a:srgbClr val="C00000"/>
              </a:solidFill>
              <a:latin typeface="Arial" panose="020B0604020202020204" pitchFamily="34" charset="0"/>
              <a:cs typeface="Arial" panose="020B0604020202020204" pitchFamily="34" charset="0"/>
            </a:endParaRPr>
          </a:p>
        </p:txBody>
      </p:sp>
      <p:sp>
        <p:nvSpPr>
          <p:cNvPr id="117" name="Oval 116">
            <a:extLst>
              <a:ext uri="{FF2B5EF4-FFF2-40B4-BE49-F238E27FC236}">
                <a16:creationId xmlns:a16="http://schemas.microsoft.com/office/drawing/2014/main" id="{07FFFEC3-2EF8-433D-822C-50865F312DBD}"/>
              </a:ext>
            </a:extLst>
          </p:cNvPr>
          <p:cNvSpPr/>
          <p:nvPr/>
        </p:nvSpPr>
        <p:spPr>
          <a:xfrm>
            <a:off x="273941" y="1900038"/>
            <a:ext cx="432000" cy="360000"/>
          </a:xfrm>
          <a:prstGeom prst="ellipse">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600">
                <a:latin typeface="Arial" panose="020B0604020202020204" pitchFamily="34" charset="0"/>
                <a:cs typeface="Arial" panose="020B0604020202020204" pitchFamily="34" charset="0"/>
              </a:rPr>
              <a:t>#</a:t>
            </a:r>
            <a:r>
              <a:rPr lang="en-GB" sz="1000">
                <a:latin typeface="Arial" panose="020B0604020202020204" pitchFamily="34" charset="0"/>
                <a:cs typeface="Arial" panose="020B0604020202020204" pitchFamily="34" charset="0"/>
              </a:rPr>
              <a:t>1</a:t>
            </a:r>
            <a:endParaRPr lang="en-GB" sz="600">
              <a:latin typeface="Arial" panose="020B0604020202020204" pitchFamily="34" charset="0"/>
              <a:cs typeface="Arial" panose="020B0604020202020204" pitchFamily="34" charset="0"/>
            </a:endParaRPr>
          </a:p>
        </p:txBody>
      </p:sp>
      <p:sp>
        <p:nvSpPr>
          <p:cNvPr id="118" name="Oval 117">
            <a:extLst>
              <a:ext uri="{FF2B5EF4-FFF2-40B4-BE49-F238E27FC236}">
                <a16:creationId xmlns:a16="http://schemas.microsoft.com/office/drawing/2014/main" id="{5388FCE9-9156-4D61-9FA2-A95815D7E71F}"/>
              </a:ext>
            </a:extLst>
          </p:cNvPr>
          <p:cNvSpPr/>
          <p:nvPr/>
        </p:nvSpPr>
        <p:spPr>
          <a:xfrm>
            <a:off x="274628" y="2399355"/>
            <a:ext cx="432000" cy="360000"/>
          </a:xfrm>
          <a:prstGeom prst="ellipse">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600">
                <a:latin typeface="Arial" panose="020B0604020202020204" pitchFamily="34" charset="0"/>
                <a:cs typeface="Arial" panose="020B0604020202020204" pitchFamily="34" charset="0"/>
              </a:rPr>
              <a:t>#</a:t>
            </a:r>
            <a:r>
              <a:rPr lang="en-GB" sz="1000">
                <a:latin typeface="Arial" panose="020B0604020202020204" pitchFamily="34" charset="0"/>
                <a:cs typeface="Arial" panose="020B0604020202020204" pitchFamily="34" charset="0"/>
              </a:rPr>
              <a:t>2</a:t>
            </a:r>
            <a:endParaRPr lang="en-GB" sz="600">
              <a:latin typeface="Arial" panose="020B0604020202020204" pitchFamily="34" charset="0"/>
              <a:cs typeface="Arial" panose="020B0604020202020204" pitchFamily="34" charset="0"/>
            </a:endParaRPr>
          </a:p>
        </p:txBody>
      </p:sp>
      <p:sp>
        <p:nvSpPr>
          <p:cNvPr id="119" name="Oval 118">
            <a:extLst>
              <a:ext uri="{FF2B5EF4-FFF2-40B4-BE49-F238E27FC236}">
                <a16:creationId xmlns:a16="http://schemas.microsoft.com/office/drawing/2014/main" id="{F1ED75AF-2DFD-40B3-BD4B-ECAF9635ED6A}"/>
              </a:ext>
            </a:extLst>
          </p:cNvPr>
          <p:cNvSpPr/>
          <p:nvPr/>
        </p:nvSpPr>
        <p:spPr>
          <a:xfrm>
            <a:off x="269684" y="2907849"/>
            <a:ext cx="432000" cy="360000"/>
          </a:xfrm>
          <a:prstGeom prst="ellipse">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600">
                <a:latin typeface="Arial" panose="020B0604020202020204" pitchFamily="34" charset="0"/>
                <a:cs typeface="Arial" panose="020B0604020202020204" pitchFamily="34" charset="0"/>
              </a:rPr>
              <a:t>#</a:t>
            </a:r>
            <a:r>
              <a:rPr lang="en-GB" sz="1000">
                <a:latin typeface="Arial" panose="020B0604020202020204" pitchFamily="34" charset="0"/>
                <a:cs typeface="Arial" panose="020B0604020202020204" pitchFamily="34" charset="0"/>
              </a:rPr>
              <a:t>3</a:t>
            </a:r>
            <a:endParaRPr lang="en-GB" sz="600">
              <a:latin typeface="Arial" panose="020B0604020202020204" pitchFamily="34" charset="0"/>
              <a:cs typeface="Arial" panose="020B0604020202020204" pitchFamily="34" charset="0"/>
            </a:endParaRPr>
          </a:p>
        </p:txBody>
      </p:sp>
      <p:sp>
        <p:nvSpPr>
          <p:cNvPr id="123" name="Oval 122">
            <a:extLst>
              <a:ext uri="{FF2B5EF4-FFF2-40B4-BE49-F238E27FC236}">
                <a16:creationId xmlns:a16="http://schemas.microsoft.com/office/drawing/2014/main" id="{C33B7CAA-F9C0-48BA-80B0-868D5ACD8A59}"/>
              </a:ext>
            </a:extLst>
          </p:cNvPr>
          <p:cNvSpPr/>
          <p:nvPr/>
        </p:nvSpPr>
        <p:spPr>
          <a:xfrm>
            <a:off x="269684" y="3403002"/>
            <a:ext cx="432000" cy="360000"/>
          </a:xfrm>
          <a:prstGeom prst="ellipse">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600">
                <a:latin typeface="Arial" panose="020B0604020202020204" pitchFamily="34" charset="0"/>
                <a:cs typeface="Arial" panose="020B0604020202020204" pitchFamily="34" charset="0"/>
              </a:rPr>
              <a:t>#</a:t>
            </a:r>
            <a:r>
              <a:rPr lang="en-GB" sz="1000">
                <a:latin typeface="Arial" panose="020B0604020202020204" pitchFamily="34" charset="0"/>
                <a:cs typeface="Arial" panose="020B0604020202020204" pitchFamily="34" charset="0"/>
              </a:rPr>
              <a:t>4</a:t>
            </a:r>
            <a:endParaRPr lang="en-GB" sz="600">
              <a:latin typeface="Arial" panose="020B0604020202020204" pitchFamily="34" charset="0"/>
              <a:cs typeface="Arial" panose="020B0604020202020204" pitchFamily="34" charset="0"/>
            </a:endParaRPr>
          </a:p>
        </p:txBody>
      </p:sp>
      <p:sp>
        <p:nvSpPr>
          <p:cNvPr id="124" name="Oval 123">
            <a:extLst>
              <a:ext uri="{FF2B5EF4-FFF2-40B4-BE49-F238E27FC236}">
                <a16:creationId xmlns:a16="http://schemas.microsoft.com/office/drawing/2014/main" id="{8C86B03C-4F8A-4CFD-B245-C7DACD4BA5F4}"/>
              </a:ext>
            </a:extLst>
          </p:cNvPr>
          <p:cNvSpPr/>
          <p:nvPr/>
        </p:nvSpPr>
        <p:spPr>
          <a:xfrm>
            <a:off x="280268" y="3884487"/>
            <a:ext cx="432000" cy="360000"/>
          </a:xfrm>
          <a:prstGeom prst="ellipse">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600">
                <a:latin typeface="Arial" panose="020B0604020202020204" pitchFamily="34" charset="0"/>
                <a:cs typeface="Arial" panose="020B0604020202020204" pitchFamily="34" charset="0"/>
              </a:rPr>
              <a:t>#</a:t>
            </a:r>
            <a:r>
              <a:rPr lang="en-GB" sz="1000">
                <a:latin typeface="Arial" panose="020B0604020202020204" pitchFamily="34" charset="0"/>
                <a:cs typeface="Arial" panose="020B0604020202020204" pitchFamily="34" charset="0"/>
              </a:rPr>
              <a:t>5</a:t>
            </a:r>
            <a:endParaRPr lang="en-GB" sz="600">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8BE927AB-E936-415F-A826-0F78C3E949FC}"/>
              </a:ext>
            </a:extLst>
          </p:cNvPr>
          <p:cNvSpPr txBox="1"/>
          <p:nvPr/>
        </p:nvSpPr>
        <p:spPr>
          <a:xfrm>
            <a:off x="782407" y="1979170"/>
            <a:ext cx="986167" cy="230832"/>
          </a:xfrm>
          <a:prstGeom prst="rect">
            <a:avLst/>
          </a:prstGeom>
          <a:noFill/>
        </p:spPr>
        <p:txBody>
          <a:bodyPr wrap="none" rtlCol="0">
            <a:spAutoFit/>
          </a:bodyPr>
          <a:lstStyle/>
          <a:p>
            <a:r>
              <a:rPr lang="en-GB" sz="900">
                <a:latin typeface="Arial" panose="020B0604020202020204" pitchFamily="34" charset="0"/>
                <a:cs typeface="Arial" panose="020B0604020202020204" pitchFamily="34" charset="0"/>
              </a:rPr>
              <a:t>Muslim (84.2%)</a:t>
            </a:r>
          </a:p>
        </p:txBody>
      </p:sp>
      <p:sp>
        <p:nvSpPr>
          <p:cNvPr id="125" name="TextBox 124">
            <a:extLst>
              <a:ext uri="{FF2B5EF4-FFF2-40B4-BE49-F238E27FC236}">
                <a16:creationId xmlns:a16="http://schemas.microsoft.com/office/drawing/2014/main" id="{8A109873-31EB-45FB-9BBD-DBE88234D706}"/>
              </a:ext>
            </a:extLst>
          </p:cNvPr>
          <p:cNvSpPr txBox="1"/>
          <p:nvPr/>
        </p:nvSpPr>
        <p:spPr>
          <a:xfrm>
            <a:off x="806941" y="2468952"/>
            <a:ext cx="1127232" cy="230832"/>
          </a:xfrm>
          <a:prstGeom prst="rect">
            <a:avLst/>
          </a:prstGeom>
          <a:noFill/>
        </p:spPr>
        <p:txBody>
          <a:bodyPr wrap="none" rtlCol="0">
            <a:spAutoFit/>
          </a:bodyPr>
          <a:lstStyle/>
          <a:p>
            <a:r>
              <a:rPr lang="en-GB" sz="900">
                <a:latin typeface="Arial" panose="020B0604020202020204" pitchFamily="34" charset="0"/>
                <a:cs typeface="Arial" panose="020B0604020202020204" pitchFamily="34" charset="0"/>
              </a:rPr>
              <a:t>Buddhists (51.1%)</a:t>
            </a:r>
          </a:p>
        </p:txBody>
      </p:sp>
      <p:sp>
        <p:nvSpPr>
          <p:cNvPr id="127" name="TextBox 126">
            <a:extLst>
              <a:ext uri="{FF2B5EF4-FFF2-40B4-BE49-F238E27FC236}">
                <a16:creationId xmlns:a16="http://schemas.microsoft.com/office/drawing/2014/main" id="{CDFF1CA3-96DC-4B90-AD43-E911E083709B}"/>
              </a:ext>
            </a:extLst>
          </p:cNvPr>
          <p:cNvSpPr txBox="1"/>
          <p:nvPr/>
        </p:nvSpPr>
        <p:spPr>
          <a:xfrm>
            <a:off x="806940" y="2951888"/>
            <a:ext cx="1133644" cy="230832"/>
          </a:xfrm>
          <a:prstGeom prst="rect">
            <a:avLst/>
          </a:prstGeom>
          <a:noFill/>
        </p:spPr>
        <p:txBody>
          <a:bodyPr wrap="none" rtlCol="0">
            <a:spAutoFit/>
          </a:bodyPr>
          <a:lstStyle/>
          <a:p>
            <a:r>
              <a:rPr lang="en-GB" sz="900">
                <a:latin typeface="Arial" panose="020B0604020202020204" pitchFamily="34" charset="0"/>
                <a:cs typeface="Arial" panose="020B0604020202020204" pitchFamily="34" charset="0"/>
              </a:rPr>
              <a:t>Christians (49.9%)</a:t>
            </a:r>
          </a:p>
        </p:txBody>
      </p:sp>
      <p:sp>
        <p:nvSpPr>
          <p:cNvPr id="131" name="TextBox 130">
            <a:extLst>
              <a:ext uri="{FF2B5EF4-FFF2-40B4-BE49-F238E27FC236}">
                <a16:creationId xmlns:a16="http://schemas.microsoft.com/office/drawing/2014/main" id="{36B496ED-6AA6-4025-B6C2-822CB78DF044}"/>
              </a:ext>
            </a:extLst>
          </p:cNvPr>
          <p:cNvSpPr txBox="1"/>
          <p:nvPr/>
        </p:nvSpPr>
        <p:spPr>
          <a:xfrm>
            <a:off x="806939" y="3473186"/>
            <a:ext cx="928459" cy="230832"/>
          </a:xfrm>
          <a:prstGeom prst="rect">
            <a:avLst/>
          </a:prstGeom>
          <a:noFill/>
        </p:spPr>
        <p:txBody>
          <a:bodyPr wrap="none" rtlCol="0">
            <a:spAutoFit/>
          </a:bodyPr>
          <a:lstStyle/>
          <a:p>
            <a:r>
              <a:rPr lang="en-GB" sz="900" b="1">
                <a:latin typeface="Arial" panose="020B0604020202020204" pitchFamily="34" charset="0"/>
                <a:cs typeface="Arial" panose="020B0604020202020204" pitchFamily="34" charset="0"/>
              </a:rPr>
              <a:t>Sikhs</a:t>
            </a:r>
            <a:r>
              <a:rPr lang="en-GB" sz="900">
                <a:latin typeface="Arial" panose="020B0604020202020204" pitchFamily="34" charset="0"/>
                <a:cs typeface="Arial" panose="020B0604020202020204" pitchFamily="34" charset="0"/>
              </a:rPr>
              <a:t> (45.7%)</a:t>
            </a:r>
          </a:p>
        </p:txBody>
      </p:sp>
      <p:sp>
        <p:nvSpPr>
          <p:cNvPr id="132" name="TextBox 131">
            <a:extLst>
              <a:ext uri="{FF2B5EF4-FFF2-40B4-BE49-F238E27FC236}">
                <a16:creationId xmlns:a16="http://schemas.microsoft.com/office/drawing/2014/main" id="{7EE5927E-4867-4BC1-8D93-C2628A4F9B10}"/>
              </a:ext>
            </a:extLst>
          </p:cNvPr>
          <p:cNvSpPr txBox="1"/>
          <p:nvPr/>
        </p:nvSpPr>
        <p:spPr>
          <a:xfrm>
            <a:off x="812272" y="3973680"/>
            <a:ext cx="883575" cy="230832"/>
          </a:xfrm>
          <a:prstGeom prst="rect">
            <a:avLst/>
          </a:prstGeom>
          <a:noFill/>
        </p:spPr>
        <p:txBody>
          <a:bodyPr wrap="none" rtlCol="0">
            <a:spAutoFit/>
          </a:bodyPr>
          <a:lstStyle/>
          <a:p>
            <a:r>
              <a:rPr lang="en-GB" sz="900">
                <a:latin typeface="Arial" panose="020B0604020202020204" pitchFamily="34" charset="0"/>
                <a:cs typeface="Arial" panose="020B0604020202020204" pitchFamily="34" charset="0"/>
              </a:rPr>
              <a:t>Hindus (45%)</a:t>
            </a:r>
          </a:p>
        </p:txBody>
      </p:sp>
      <p:sp>
        <p:nvSpPr>
          <p:cNvPr id="134" name="Oval 133">
            <a:extLst>
              <a:ext uri="{FF2B5EF4-FFF2-40B4-BE49-F238E27FC236}">
                <a16:creationId xmlns:a16="http://schemas.microsoft.com/office/drawing/2014/main" id="{6A6616B9-5DD3-49EF-94E5-F47E0168285E}"/>
              </a:ext>
            </a:extLst>
          </p:cNvPr>
          <p:cNvSpPr/>
          <p:nvPr/>
        </p:nvSpPr>
        <p:spPr>
          <a:xfrm>
            <a:off x="280268" y="4379640"/>
            <a:ext cx="432000" cy="360000"/>
          </a:xfrm>
          <a:prstGeom prst="ellipse">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600">
                <a:latin typeface="Arial" panose="020B0604020202020204" pitchFamily="34" charset="0"/>
                <a:cs typeface="Arial" panose="020B0604020202020204" pitchFamily="34" charset="0"/>
              </a:rPr>
              <a:t>#</a:t>
            </a:r>
            <a:r>
              <a:rPr lang="en-GB" sz="1000">
                <a:latin typeface="Arial" panose="020B0604020202020204" pitchFamily="34" charset="0"/>
                <a:cs typeface="Arial" panose="020B0604020202020204" pitchFamily="34" charset="0"/>
              </a:rPr>
              <a:t>6</a:t>
            </a:r>
            <a:endParaRPr lang="en-GB" sz="600">
              <a:latin typeface="Arial" panose="020B0604020202020204" pitchFamily="34" charset="0"/>
              <a:cs typeface="Arial" panose="020B0604020202020204" pitchFamily="34" charset="0"/>
            </a:endParaRPr>
          </a:p>
        </p:txBody>
      </p:sp>
      <p:sp>
        <p:nvSpPr>
          <p:cNvPr id="135" name="TextBox 134">
            <a:extLst>
              <a:ext uri="{FF2B5EF4-FFF2-40B4-BE49-F238E27FC236}">
                <a16:creationId xmlns:a16="http://schemas.microsoft.com/office/drawing/2014/main" id="{AE8DB96E-6BEC-40FF-B7B5-B79BDA0364D2}"/>
              </a:ext>
            </a:extLst>
          </p:cNvPr>
          <p:cNvSpPr txBox="1"/>
          <p:nvPr/>
        </p:nvSpPr>
        <p:spPr>
          <a:xfrm>
            <a:off x="826103" y="4410349"/>
            <a:ext cx="973343" cy="230832"/>
          </a:xfrm>
          <a:prstGeom prst="rect">
            <a:avLst/>
          </a:prstGeom>
          <a:noFill/>
        </p:spPr>
        <p:txBody>
          <a:bodyPr wrap="none" rtlCol="0">
            <a:spAutoFit/>
          </a:bodyPr>
          <a:lstStyle/>
          <a:p>
            <a:r>
              <a:rPr lang="en-GB" sz="900">
                <a:latin typeface="Arial" panose="020B0604020202020204" pitchFamily="34" charset="0"/>
                <a:cs typeface="Arial" panose="020B0604020202020204" pitchFamily="34" charset="0"/>
              </a:rPr>
              <a:t>Jewish (29.2%)</a:t>
            </a:r>
          </a:p>
        </p:txBody>
      </p:sp>
      <p:sp>
        <p:nvSpPr>
          <p:cNvPr id="149" name="TextBox 148" descr="There is a lack of published research which evidences exclusively the inequalities the Sikh population face within the UK. However, people living in the most deprived areas of Birmingham can expect to face nearly 20 fewer years in good health than those in the least deprived areas. &#10;">
            <a:extLst>
              <a:ext uri="{FF2B5EF4-FFF2-40B4-BE49-F238E27FC236}">
                <a16:creationId xmlns:a16="http://schemas.microsoft.com/office/drawing/2014/main" id="{813B9E2C-F4EA-4D04-A07C-D3EDAFC47057}"/>
              </a:ext>
              <a:ext uri="{C183D7F6-B498-43B3-948B-1728B52AA6E4}">
                <adec:decorative xmlns:adec="http://schemas.microsoft.com/office/drawing/2017/decorative" val="0"/>
              </a:ext>
            </a:extLst>
          </p:cNvPr>
          <p:cNvSpPr txBox="1"/>
          <p:nvPr/>
        </p:nvSpPr>
        <p:spPr>
          <a:xfrm>
            <a:off x="122487" y="5753776"/>
            <a:ext cx="2545322" cy="1061829"/>
          </a:xfrm>
          <a:prstGeom prst="rect">
            <a:avLst/>
          </a:prstGeom>
          <a:noFill/>
        </p:spPr>
        <p:txBody>
          <a:bodyPr wrap="square" rtlCol="0">
            <a:spAutoFit/>
          </a:bodyPr>
          <a:lstStyle/>
          <a:p>
            <a:pPr algn="ctr"/>
            <a:r>
              <a:rPr lang="en-GB" sz="900" dirty="0">
                <a:latin typeface="Arial" panose="020B0604020202020204" pitchFamily="34" charset="0"/>
                <a:cs typeface="Arial" panose="020B0604020202020204" pitchFamily="34" charset="0"/>
              </a:rPr>
              <a:t>There is a lack of published research which evidences exclusively the inequalities the Sikh population face within the UK. However, people living in the most deprived areas of Birmingham can expect to face nearly 20 fewer years in good health than those in the least deprived areas. </a:t>
            </a:r>
          </a:p>
        </p:txBody>
      </p:sp>
      <p:pic>
        <p:nvPicPr>
          <p:cNvPr id="53" name="Graphic 52" descr="Home">
            <a:extLst>
              <a:ext uri="{FF2B5EF4-FFF2-40B4-BE49-F238E27FC236}">
                <a16:creationId xmlns:a16="http://schemas.microsoft.com/office/drawing/2014/main" id="{8CFC495F-6E83-4171-9E71-9E83BCAE306D}"/>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359619" y="5360329"/>
            <a:ext cx="468549" cy="468549"/>
          </a:xfrm>
          <a:prstGeom prst="rect">
            <a:avLst/>
          </a:prstGeom>
        </p:spPr>
      </p:pic>
      <p:sp>
        <p:nvSpPr>
          <p:cNvPr id="151" name="TextBox 150" descr="The Sikh population may have been disproportionately affected from Covid-19 due to their prevalence of living in large households compared to other religious groups. &#10;">
            <a:extLst>
              <a:ext uri="{FF2B5EF4-FFF2-40B4-BE49-F238E27FC236}">
                <a16:creationId xmlns:a16="http://schemas.microsoft.com/office/drawing/2014/main" id="{72B5848F-14A8-4F46-B7F9-E802D6910774}"/>
              </a:ext>
              <a:ext uri="{C183D7F6-B498-43B3-948B-1728B52AA6E4}">
                <adec:decorative xmlns:adec="http://schemas.microsoft.com/office/drawing/2017/decorative" val="0"/>
              </a:ext>
            </a:extLst>
          </p:cNvPr>
          <p:cNvSpPr txBox="1"/>
          <p:nvPr/>
        </p:nvSpPr>
        <p:spPr>
          <a:xfrm>
            <a:off x="2939971" y="5672628"/>
            <a:ext cx="2469630" cy="907941"/>
          </a:xfrm>
          <a:prstGeom prst="rect">
            <a:avLst/>
          </a:prstGeom>
          <a:noFill/>
        </p:spPr>
        <p:txBody>
          <a:bodyPr wrap="square" rtlCol="0">
            <a:spAutoFit/>
          </a:bodyPr>
          <a:lstStyle/>
          <a:p>
            <a:pPr lvl="0" algn="ctr"/>
            <a:r>
              <a:rPr lang="en-GB" sz="900" dirty="0">
                <a:latin typeface="Arial" panose="020B0604020202020204" pitchFamily="34" charset="0"/>
                <a:cs typeface="Arial" panose="020B0604020202020204" pitchFamily="34" charset="0"/>
              </a:rPr>
              <a:t>The Sikh population may have been disproportionately affected from Covid-19 due to their prevalence of living in large households compared to other religious groups. </a:t>
            </a:r>
          </a:p>
          <a:p>
            <a:endParaRPr lang="en-GB" sz="800" dirty="0">
              <a:latin typeface="Arial" panose="020B0604020202020204" pitchFamily="34" charset="0"/>
              <a:cs typeface="Arial" panose="020B0604020202020204" pitchFamily="34" charset="0"/>
            </a:endParaRPr>
          </a:p>
        </p:txBody>
      </p:sp>
      <p:pic>
        <p:nvPicPr>
          <p:cNvPr id="14" name="Graphic 13" descr="Hospital">
            <a:extLst>
              <a:ext uri="{FF2B5EF4-FFF2-40B4-BE49-F238E27FC236}">
                <a16:creationId xmlns:a16="http://schemas.microsoft.com/office/drawing/2014/main" id="{4BC61906-9CB5-44DC-93F7-416A059C5B32}"/>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4905840" y="6301843"/>
            <a:ext cx="461323" cy="461323"/>
          </a:xfrm>
          <a:prstGeom prst="rect">
            <a:avLst/>
          </a:prstGeom>
        </p:spPr>
      </p:pic>
      <p:sp>
        <p:nvSpPr>
          <p:cNvPr id="2" name="Title 1">
            <a:extLst>
              <a:ext uri="{FF2B5EF4-FFF2-40B4-BE49-F238E27FC236}">
                <a16:creationId xmlns:a16="http://schemas.microsoft.com/office/drawing/2014/main" id="{9791DBDA-F568-4C88-A7C1-26FCB4F584ED}"/>
              </a:ext>
            </a:extLst>
          </p:cNvPr>
          <p:cNvSpPr>
            <a:spLocks noGrp="1"/>
          </p:cNvSpPr>
          <p:nvPr>
            <p:ph type="title" idx="4294967295"/>
          </p:nvPr>
        </p:nvSpPr>
        <p:spPr>
          <a:xfrm>
            <a:off x="1710613" y="42172"/>
            <a:ext cx="7995047" cy="432491"/>
          </a:xfrm>
        </p:spPr>
        <p:txBody>
          <a:bodyPr vert="horz" wrap="square" lIns="0" tIns="0" rIns="0" bIns="0" anchor="t" anchorCtr="0">
            <a:noAutofit/>
          </a:bodyPr>
          <a:lstStyle/>
          <a:p>
            <a:pPr algn="ctr"/>
            <a:r>
              <a:rPr lang="en-GB" sz="2625" b="1">
                <a:solidFill>
                  <a:srgbClr val="222222"/>
                </a:solidFill>
                <a:latin typeface="Arial" panose="020B0604020202020204" pitchFamily="34" charset="0"/>
              </a:rPr>
              <a:t>Sikh Community Profile</a:t>
            </a:r>
          </a:p>
        </p:txBody>
      </p:sp>
    </p:spTree>
    <p:extLst>
      <p:ext uri="{BB962C8B-B14F-4D97-AF65-F5344CB8AC3E}">
        <p14:creationId xmlns:p14="http://schemas.microsoft.com/office/powerpoint/2010/main" val="271071010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CCESSIBILITYFIXERID" val="aadb6ff8-0668-4fe0-99e7-886edd22a2a8"/>
  <p:tag name="ASSISTID" val="0dc305ae-d5df-4d73-b5d0-dcadf01c5745"/>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0BDDB8370E0EE4AAF00DEA55D6EAB02" ma:contentTypeVersion="12" ma:contentTypeDescription="Create a new document." ma:contentTypeScope="" ma:versionID="bebb2b2b4823b5e485c7961d2bd848c9">
  <xsd:schema xmlns:xsd="http://www.w3.org/2001/XMLSchema" xmlns:xs="http://www.w3.org/2001/XMLSchema" xmlns:p="http://schemas.microsoft.com/office/2006/metadata/properties" xmlns:ns3="25774087-7466-4e0e-8856-caacc46e49a0" xmlns:ns4="23fb5dcd-2f77-4c34-b873-fac9e1ab16b9" targetNamespace="http://schemas.microsoft.com/office/2006/metadata/properties" ma:root="true" ma:fieldsID="8a913dbf6db5948862100d14a0de28b7" ns3:_="" ns4:_="">
    <xsd:import namespace="25774087-7466-4e0e-8856-caacc46e49a0"/>
    <xsd:import namespace="23fb5dcd-2f77-4c34-b873-fac9e1ab16b9"/>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4:SharedWithUsers" minOccurs="0"/>
                <xsd:element ref="ns4:SharedWithDetails" minOccurs="0"/>
                <xsd:element ref="ns4:SharingHintHash" minOccurs="0"/>
                <xsd:element ref="ns3:MediaServiceAutoTags" minOccurs="0"/>
                <xsd:element ref="ns3:MediaServiceOCR" minOccurs="0"/>
                <xsd:element ref="ns3:MediaServiceGenerationTime" minOccurs="0"/>
                <xsd:element ref="ns3:MediaServiceEventHashCode" minOccurs="0"/>
                <xsd:element ref="ns3: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5774087-7466-4e0e-8856-caacc46e49a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3fb5dcd-2f77-4c34-b873-fac9e1ab16b9"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A559A3C3-EDFC-4419-84B4-A2A8923321E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5774087-7466-4e0e-8856-caacc46e49a0"/>
    <ds:schemaRef ds:uri="23fb5dcd-2f77-4c34-b873-fac9e1ab16b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AD10856-67D5-4E23-9AF0-FB1A6A509E5B}">
  <ds:schemaRefs>
    <ds:schemaRef ds:uri="http://schemas.microsoft.com/sharepoint/v3/contenttype/forms"/>
  </ds:schemaRefs>
</ds:datastoreItem>
</file>

<file path=customXml/itemProps3.xml><?xml version="1.0" encoding="utf-8"?>
<ds:datastoreItem xmlns:ds="http://schemas.openxmlformats.org/officeDocument/2006/customXml" ds:itemID="{209BEBBD-59FC-476B-91F9-92540B1A8E86}">
  <ds:schemaRefs>
    <ds:schemaRef ds:uri="http://purl.org/dc/elements/1.1/"/>
    <ds:schemaRef ds:uri="http://schemas.microsoft.com/office/2006/metadata/properties"/>
    <ds:schemaRef ds:uri="http://purl.org/dc/terms/"/>
    <ds:schemaRef ds:uri="http://schemas.openxmlformats.org/package/2006/metadata/core-properties"/>
    <ds:schemaRef ds:uri="25774087-7466-4e0e-8856-caacc46e49a0"/>
    <ds:schemaRef ds:uri="http://purl.org/dc/dcmitype/"/>
    <ds:schemaRef ds:uri="http://schemas.microsoft.com/office/2006/documentManagement/types"/>
    <ds:schemaRef ds:uri="http://schemas.microsoft.com/office/infopath/2007/PartnerControls"/>
    <ds:schemaRef ds:uri="23fb5dcd-2f77-4c34-b873-fac9e1ab16b9"/>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213</TotalTime>
  <Words>2176</Words>
  <Application>Microsoft Office PowerPoint</Application>
  <PresentationFormat>Widescreen</PresentationFormat>
  <Paragraphs>255</Paragraphs>
  <Slides>4</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Arimo</vt:lpstr>
      <vt:lpstr>Calibri</vt:lpstr>
      <vt:lpstr>Calibri Light</vt:lpstr>
      <vt:lpstr>Office Theme</vt:lpstr>
      <vt:lpstr>Sikh Community Profile</vt:lpstr>
      <vt:lpstr>Sikh Community Profile</vt:lpstr>
      <vt:lpstr>Sikh Community Profile</vt:lpstr>
      <vt:lpstr>Sikh Community Profile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Sikh Community Profile</dc:title>
  <dc:creator>Justin Varney;Ryan Walters</dc:creator>
  <cp:lastModifiedBy>Vikki Rainbow</cp:lastModifiedBy>
  <cp:revision>28</cp:revision>
  <dcterms:created xsi:type="dcterms:W3CDTF">2021-05-03T07:59:16Z</dcterms:created>
  <dcterms:modified xsi:type="dcterms:W3CDTF">2021-09-27T11:05:21Z</dcterms:modified>
  <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0x01010090BDDB8370E0EE4AAF00DEA55D6EAB02</vt:lpwstr>
  </property>
  <property fmtid="{D5CDD505-2E9C-101B-9397-08002B2CF9AE}" pid="3" name="CloudStatistics_StoryID">
    <vt:lpwstr>6470b1c9-47ec-4e4f-aff1-654b104f1b7c</vt:lpwstr>
  </property>
</Properties>
</file>