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348" r:id="rId5"/>
    <p:sldId id="349" r:id="rId6"/>
    <p:sldId id="350" r:id="rId7"/>
    <p:sldId id="259" r:id="rId8"/>
    <p:sldId id="35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E7E7"/>
    <a:srgbClr val="E7CCCC"/>
    <a:srgbClr val="BB151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81EF70-6DD3-460C-B073-8B80D89570CE}" v="1" dt="2021-06-25T08:03:30.617"/>
    <p1510:client id="{47623FD0-CD02-4307-AAC4-F486FA239B14}" v="2" dt="2021-09-24T11:06:40.391"/>
    <p1510:client id="{56DDF269-A04B-4B07-B495-3A8E93C498D5}" v="6" dt="2021-06-25T12:34:10.57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varScale="1">
        <p:scale>
          <a:sx n="91" d="100"/>
          <a:sy n="91" d="100"/>
        </p:scale>
        <p:origin x="552" y="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BA68EA-043A-40A1-852D-E15366A7418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6BB61E-57AC-46A1-8347-FD6EAE3D37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4FE9CAE-4A3F-410F-BF82-7E457DD4BFE4}"/>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8292BAE3-1C2A-4AAE-B8D5-80553C0101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ADDEDF4-1A02-4ED1-8172-DE6FA8EE9D3F}"/>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185335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713A-AD97-4F3E-B90B-9D3EA4CF7B6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D508E2-459B-4EA5-AE08-352E4D3DFD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7F5455-4576-4A83-85E4-C33E1075DC7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98DE542A-9115-4B4E-8E6C-4E83E8635C1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255A78-35FE-4D67-A0F3-7433E84064B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7764887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794F7B-9869-4287-B4AC-559320D0554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897DBE5-91EE-41AA-9B2A-9E9EAE6038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BD17E84-3C7A-46B2-9CC8-C5F3BA7CACD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E3BB204A-3FEE-4C0A-A854-2EF37E53F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FD9FF78-A0AE-4997-BA9D-A109B1F22ADA}"/>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038493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CE880-1153-4B60-91E2-CB625E51B44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E73B01B-AE04-417E-A385-9100E1A5B09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6B0189-68F7-44DE-BFED-BE89A8FD985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014E90B9-E6D7-481A-B9C9-A7C52FA6A2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826C71-A0DE-4F2A-8B5B-AF71FC7D5FE0}"/>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70135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06921F-7790-4AA4-9308-32D7B91710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0B76ADB-0F9A-465E-91F7-62667D4BC0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A1845D5-A933-43ED-9F4F-B5492FA36F6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58706288-08B0-4BD4-92C3-3CDA5572CFD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2EC9184-6B0B-47C5-AE70-F8054AE81F3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89145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99C18-5865-44B8-83D1-87F90A73CD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7B2D061-D61E-453D-B5F6-D57870CEF09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9085E801-23ED-44B6-BAF5-8CAB3A58F2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FF03603-CA5E-409F-BEEB-C665A2F505BE}"/>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972214EF-4AA2-4E65-A188-8B478AE6885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38F66A-B4E2-4593-A83B-5B6842FBE37E}"/>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923027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FE3EC-4ED6-4354-BBDD-3014A09161B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1BB86A-681E-4F5B-ABC1-FC022B5F3F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5DBB43-C19D-4AF4-88B7-0C67034E38B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5DCAB89-05A4-4869-99EE-FEB505AEC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7C56FB4-E6E5-473C-B100-F319C7E4DE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FE733C6E-B071-4BA9-AA59-C5B02AE07C39}"/>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8" name="Footer Placeholder 7">
            <a:extLst>
              <a:ext uri="{FF2B5EF4-FFF2-40B4-BE49-F238E27FC236}">
                <a16:creationId xmlns:a16="http://schemas.microsoft.com/office/drawing/2014/main" id="{1F80ADD9-72FA-45C1-8399-A06D2F44BBD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744492A-4709-4D9F-A3C2-DFA733B947F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36630654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27182-CB97-4D1F-A1A4-25A1256D28F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599F45-A369-4593-8F6A-D075B65841AB}"/>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4" name="Footer Placeholder 3">
            <a:extLst>
              <a:ext uri="{FF2B5EF4-FFF2-40B4-BE49-F238E27FC236}">
                <a16:creationId xmlns:a16="http://schemas.microsoft.com/office/drawing/2014/main" id="{2B0277EF-0E40-41D7-9D2B-2AF7D4EF0D9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A5BB2D-69EE-4BE5-BE2E-F0CA67937E2B}"/>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364628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F8A930-06CC-4532-9657-955A4EA33C4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3" name="Footer Placeholder 2">
            <a:extLst>
              <a:ext uri="{FF2B5EF4-FFF2-40B4-BE49-F238E27FC236}">
                <a16:creationId xmlns:a16="http://schemas.microsoft.com/office/drawing/2014/main" id="{6AD0FAFA-BBEF-4B06-B624-38219023684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DF1B1261-062C-4FD0-8A09-1DE84E351348}"/>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92771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B356A-381A-440F-80BC-64C718B0F2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7BA9C37-16F1-4519-9926-863B8A8FCFC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340D1F8-21C0-47E1-967E-A5845CA50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E5CE851-D8D5-4824-B73A-D0CC17563106}"/>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76CB9EA6-5A0E-486B-A35C-5E16F3681F3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A3EB47-B0AD-46BB-91A3-2E18AFFBAE66}"/>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26718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D7706-B3C9-4102-BD88-614122682D4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AD11DB7-744A-4CD9-AAD6-84AECA4152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528437-F0B3-452C-9C41-41C2FDFBBD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902F01-04D1-4AFD-8B7F-EB38CD43B83F}"/>
              </a:ext>
            </a:extLst>
          </p:cNvPr>
          <p:cNvSpPr>
            <a:spLocks noGrp="1"/>
          </p:cNvSpPr>
          <p:nvPr>
            <p:ph type="dt" sz="half" idx="10"/>
          </p:nvPr>
        </p:nvSpPr>
        <p:spPr/>
        <p:txBody>
          <a:bodyPr/>
          <a:lstStyle/>
          <a:p>
            <a:fld id="{F795F6ED-F5E6-48F4-921B-3E3188332433}" type="datetimeFigureOut">
              <a:rPr lang="en-GB" smtClean="0"/>
              <a:t>27/09/2021</a:t>
            </a:fld>
            <a:endParaRPr lang="en-GB"/>
          </a:p>
        </p:txBody>
      </p:sp>
      <p:sp>
        <p:nvSpPr>
          <p:cNvPr id="6" name="Footer Placeholder 5">
            <a:extLst>
              <a:ext uri="{FF2B5EF4-FFF2-40B4-BE49-F238E27FC236}">
                <a16:creationId xmlns:a16="http://schemas.microsoft.com/office/drawing/2014/main" id="{BBBE77A1-837B-4926-A039-8064BA9987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43320D-47F0-465C-B000-D2B77B5B11E1}"/>
              </a:ext>
            </a:extLst>
          </p:cNvPr>
          <p:cNvSpPr>
            <a:spLocks noGrp="1"/>
          </p:cNvSpPr>
          <p:nvPr>
            <p:ph type="sldNum" sz="quarter" idx="12"/>
          </p:nvPr>
        </p:nvSpPr>
        <p:spPr/>
        <p:txBody>
          <a:bodyPr/>
          <a:lstStyle/>
          <a:p>
            <a:fld id="{1AF4E448-B105-4F9E-BF15-E305FC9FBB51}" type="slidenum">
              <a:rPr lang="en-GB" smtClean="0"/>
              <a:t>‹#›</a:t>
            </a:fld>
            <a:endParaRPr lang="en-GB"/>
          </a:p>
        </p:txBody>
      </p:sp>
    </p:spTree>
    <p:extLst>
      <p:ext uri="{BB962C8B-B14F-4D97-AF65-F5344CB8AC3E}">
        <p14:creationId xmlns:p14="http://schemas.microsoft.com/office/powerpoint/2010/main" val="1440792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E72D26E-7481-4533-852B-A8FB5EEF52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2403C89-A623-480B-B69D-476F7A6177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23FD9D7-11CA-40A4-A9AC-3A6839CC0F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95F6ED-F5E6-48F4-921B-3E3188332433}" type="datetimeFigureOut">
              <a:rPr lang="en-GB" smtClean="0"/>
              <a:t>27/09/2021</a:t>
            </a:fld>
            <a:endParaRPr lang="en-GB"/>
          </a:p>
        </p:txBody>
      </p:sp>
      <p:sp>
        <p:nvSpPr>
          <p:cNvPr id="5" name="Footer Placeholder 4">
            <a:extLst>
              <a:ext uri="{FF2B5EF4-FFF2-40B4-BE49-F238E27FC236}">
                <a16:creationId xmlns:a16="http://schemas.microsoft.com/office/drawing/2014/main" id="{1E2E1677-61A7-4514-A887-A72EEB80D2E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96B4894-2706-4427-8628-EE52D69744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4E448-B105-4F9E-BF15-E305FC9FBB51}" type="slidenum">
              <a:rPr lang="en-GB" smtClean="0"/>
              <a:t>‹#›</a:t>
            </a:fld>
            <a:endParaRPr lang="en-GB"/>
          </a:p>
        </p:txBody>
      </p:sp>
    </p:spTree>
    <p:extLst>
      <p:ext uri="{BB962C8B-B14F-4D97-AF65-F5344CB8AC3E}">
        <p14:creationId xmlns:p14="http://schemas.microsoft.com/office/powerpoint/2010/main" val="621458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svg"/><Relationship Id="rId13" Type="http://schemas.openxmlformats.org/officeDocument/2006/relationships/image" Target="../media/image12.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svg"/><Relationship Id="rId2" Type="http://schemas.openxmlformats.org/officeDocument/2006/relationships/image" Target="../media/image1.png"/><Relationship Id="rId16" Type="http://schemas.openxmlformats.org/officeDocument/2006/relationships/image" Target="../media/image15.svg"/><Relationship Id="rId1" Type="http://schemas.openxmlformats.org/officeDocument/2006/relationships/slideLayout" Target="../slideLayouts/slideLayout7.xml"/><Relationship Id="rId6" Type="http://schemas.openxmlformats.org/officeDocument/2006/relationships/image" Target="../media/image5.sv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8" Type="http://schemas.openxmlformats.org/officeDocument/2006/relationships/image" Target="../media/image20.png"/><Relationship Id="rId13" Type="http://schemas.openxmlformats.org/officeDocument/2006/relationships/image" Target="../media/image25.svg"/><Relationship Id="rId18" Type="http://schemas.openxmlformats.org/officeDocument/2006/relationships/image" Target="../media/image30.png"/><Relationship Id="rId3" Type="http://schemas.openxmlformats.org/officeDocument/2006/relationships/image" Target="../media/image16.png"/><Relationship Id="rId21" Type="http://schemas.openxmlformats.org/officeDocument/2006/relationships/image" Target="../media/image15.svg"/><Relationship Id="rId7" Type="http://schemas.openxmlformats.org/officeDocument/2006/relationships/image" Target="../media/image2.jpeg"/><Relationship Id="rId12" Type="http://schemas.openxmlformats.org/officeDocument/2006/relationships/image" Target="../media/image24.png"/><Relationship Id="rId17" Type="http://schemas.openxmlformats.org/officeDocument/2006/relationships/image" Target="../media/image29.svg"/><Relationship Id="rId25" Type="http://schemas.openxmlformats.org/officeDocument/2006/relationships/image" Target="../media/image36.svg"/><Relationship Id="rId2" Type="http://schemas.openxmlformats.org/officeDocument/2006/relationships/image" Target="../media/image1.png"/><Relationship Id="rId16" Type="http://schemas.openxmlformats.org/officeDocument/2006/relationships/image" Target="../media/image28.png"/><Relationship Id="rId20" Type="http://schemas.openxmlformats.org/officeDocument/2006/relationships/image" Target="../media/image32.png"/><Relationship Id="rId1" Type="http://schemas.openxmlformats.org/officeDocument/2006/relationships/slideLayout" Target="../slideLayouts/slideLayout7.xml"/><Relationship Id="rId6" Type="http://schemas.openxmlformats.org/officeDocument/2006/relationships/image" Target="../media/image19.svg"/><Relationship Id="rId11" Type="http://schemas.openxmlformats.org/officeDocument/2006/relationships/image" Target="../media/image23.svg"/><Relationship Id="rId24" Type="http://schemas.openxmlformats.org/officeDocument/2006/relationships/image" Target="../media/image35.png"/><Relationship Id="rId5" Type="http://schemas.openxmlformats.org/officeDocument/2006/relationships/image" Target="../media/image18.png"/><Relationship Id="rId15" Type="http://schemas.openxmlformats.org/officeDocument/2006/relationships/image" Target="../media/image27.svg"/><Relationship Id="rId23" Type="http://schemas.openxmlformats.org/officeDocument/2006/relationships/image" Target="../media/image34.svg"/><Relationship Id="rId10" Type="http://schemas.openxmlformats.org/officeDocument/2006/relationships/image" Target="../media/image22.png"/><Relationship Id="rId19" Type="http://schemas.openxmlformats.org/officeDocument/2006/relationships/image" Target="../media/image31.svg"/><Relationship Id="rId4" Type="http://schemas.openxmlformats.org/officeDocument/2006/relationships/image" Target="../media/image17.svg"/><Relationship Id="rId9" Type="http://schemas.openxmlformats.org/officeDocument/2006/relationships/image" Target="../media/image21.svg"/><Relationship Id="rId14" Type="http://schemas.openxmlformats.org/officeDocument/2006/relationships/image" Target="../media/image26.png"/><Relationship Id="rId22" Type="http://schemas.openxmlformats.org/officeDocument/2006/relationships/image" Target="../media/image33.png"/></Relationships>
</file>

<file path=ppt/slides/_rels/slide3.xml.rels><?xml version="1.0" encoding="UTF-8" standalone="yes"?>
<Relationships xmlns="http://schemas.openxmlformats.org/package/2006/relationships"><Relationship Id="rId8" Type="http://schemas.openxmlformats.org/officeDocument/2006/relationships/image" Target="../media/image41.png"/><Relationship Id="rId13" Type="http://schemas.openxmlformats.org/officeDocument/2006/relationships/image" Target="../media/image46.svg"/><Relationship Id="rId18" Type="http://schemas.openxmlformats.org/officeDocument/2006/relationships/image" Target="../media/image51.png"/><Relationship Id="rId26" Type="http://schemas.openxmlformats.org/officeDocument/2006/relationships/image" Target="../media/image58.png"/><Relationship Id="rId3" Type="http://schemas.openxmlformats.org/officeDocument/2006/relationships/image" Target="../media/image2.jpeg"/><Relationship Id="rId21" Type="http://schemas.openxmlformats.org/officeDocument/2006/relationships/image" Target="../media/image29.svg"/><Relationship Id="rId7" Type="http://schemas.openxmlformats.org/officeDocument/2006/relationships/image" Target="../media/image40.svg"/><Relationship Id="rId12" Type="http://schemas.openxmlformats.org/officeDocument/2006/relationships/image" Target="../media/image45.png"/><Relationship Id="rId17" Type="http://schemas.openxmlformats.org/officeDocument/2006/relationships/image" Target="../media/image50.svg"/><Relationship Id="rId25" Type="http://schemas.openxmlformats.org/officeDocument/2006/relationships/image" Target="../media/image57.svg"/><Relationship Id="rId2" Type="http://schemas.openxmlformats.org/officeDocument/2006/relationships/image" Target="../media/image1.png"/><Relationship Id="rId16" Type="http://schemas.openxmlformats.org/officeDocument/2006/relationships/image" Target="../media/image49.png"/><Relationship Id="rId20" Type="http://schemas.openxmlformats.org/officeDocument/2006/relationships/image" Target="../media/image53.png"/><Relationship Id="rId29" Type="http://schemas.openxmlformats.org/officeDocument/2006/relationships/image" Target="../media/image61.svg"/><Relationship Id="rId1" Type="http://schemas.openxmlformats.org/officeDocument/2006/relationships/slideLayout" Target="../slideLayouts/slideLayout7.xml"/><Relationship Id="rId6" Type="http://schemas.openxmlformats.org/officeDocument/2006/relationships/image" Target="../media/image39.png"/><Relationship Id="rId11" Type="http://schemas.openxmlformats.org/officeDocument/2006/relationships/image" Target="../media/image44.svg"/><Relationship Id="rId24" Type="http://schemas.openxmlformats.org/officeDocument/2006/relationships/image" Target="../media/image56.png"/><Relationship Id="rId32" Type="http://schemas.openxmlformats.org/officeDocument/2006/relationships/image" Target="../media/image64.png"/><Relationship Id="rId5" Type="http://schemas.openxmlformats.org/officeDocument/2006/relationships/image" Target="../media/image38.svg"/><Relationship Id="rId15" Type="http://schemas.openxmlformats.org/officeDocument/2006/relationships/image" Target="../media/image48.svg"/><Relationship Id="rId23" Type="http://schemas.openxmlformats.org/officeDocument/2006/relationships/image" Target="../media/image55.svg"/><Relationship Id="rId28" Type="http://schemas.openxmlformats.org/officeDocument/2006/relationships/image" Target="../media/image60.png"/><Relationship Id="rId10" Type="http://schemas.openxmlformats.org/officeDocument/2006/relationships/image" Target="../media/image43.png"/><Relationship Id="rId19" Type="http://schemas.openxmlformats.org/officeDocument/2006/relationships/image" Target="../media/image52.svg"/><Relationship Id="rId31" Type="http://schemas.openxmlformats.org/officeDocument/2006/relationships/image" Target="../media/image63.svg"/><Relationship Id="rId4" Type="http://schemas.openxmlformats.org/officeDocument/2006/relationships/image" Target="../media/image37.png"/><Relationship Id="rId9" Type="http://schemas.openxmlformats.org/officeDocument/2006/relationships/image" Target="../media/image42.svg"/><Relationship Id="rId14" Type="http://schemas.openxmlformats.org/officeDocument/2006/relationships/image" Target="../media/image47.png"/><Relationship Id="rId22" Type="http://schemas.openxmlformats.org/officeDocument/2006/relationships/image" Target="../media/image54.png"/><Relationship Id="rId27" Type="http://schemas.openxmlformats.org/officeDocument/2006/relationships/image" Target="../media/image59.svg"/><Relationship Id="rId30" Type="http://schemas.openxmlformats.org/officeDocument/2006/relationships/image" Target="../media/image62.png"/></Relationships>
</file>

<file path=ppt/slides/_rels/slide4.xml.rels><?xml version="1.0" encoding="UTF-8" standalone="yes"?>
<Relationships xmlns="http://schemas.openxmlformats.org/package/2006/relationships"><Relationship Id="rId8" Type="http://schemas.openxmlformats.org/officeDocument/2006/relationships/image" Target="../media/image67.png"/><Relationship Id="rId3" Type="http://schemas.openxmlformats.org/officeDocument/2006/relationships/image" Target="../media/image65.png"/><Relationship Id="rId7" Type="http://schemas.openxmlformats.org/officeDocument/2006/relationships/image" Target="../media/image42.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66.png"/><Relationship Id="rId5" Type="http://schemas.openxmlformats.org/officeDocument/2006/relationships/image" Target="../media/image2.jpeg"/><Relationship Id="rId4" Type="http://schemas.openxmlformats.org/officeDocument/2006/relationships/image" Target="../media/image7.svg"/><Relationship Id="rId9" Type="http://schemas.openxmlformats.org/officeDocument/2006/relationships/image" Target="../media/image68.sv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 name="Picture 40"/>
          <p:cNvPicPr>
            <a:picLocks noChangeAspect="1"/>
          </p:cNvPicPr>
          <p:nvPr/>
        </p:nvPicPr>
        <p:blipFill>
          <a:blip r:embed="rId2"/>
          <a:srcRect/>
          <a:stretch>
            <a:fillRect/>
          </a:stretch>
        </p:blipFill>
        <p:spPr>
          <a:xfrm>
            <a:off x="11063714" y="35781"/>
            <a:ext cx="1107817" cy="259858"/>
          </a:xfrm>
          <a:prstGeom prst="rect">
            <a:avLst/>
          </a:prstGeom>
        </p:spPr>
      </p:pic>
      <p:sp>
        <p:nvSpPr>
          <p:cNvPr id="41" name="TextBox 41"/>
          <p:cNvSpPr txBox="1"/>
          <p:nvPr/>
        </p:nvSpPr>
        <p:spPr>
          <a:xfrm>
            <a:off x="9834731" y="332700"/>
            <a:ext cx="2241352" cy="282129"/>
          </a:xfrm>
          <a:prstGeom prst="rect">
            <a:avLst/>
          </a:prstGeom>
        </p:spPr>
        <p:txBody>
          <a:bodyPr lIns="0" tIns="0" rIns="0" bIns="0" rtlCol="0" anchor="t">
            <a:spAutoFit/>
          </a:bodyPr>
          <a:lstStyle/>
          <a:p>
            <a:pPr algn="r">
              <a:lnSpc>
                <a:spcPts val="1056"/>
              </a:lnSpc>
            </a:pPr>
            <a:r>
              <a:rPr lang="pa-IN" sz="656" dirty="0">
                <a:solidFill>
                  <a:srgbClr val="222222"/>
                </a:solidFill>
                <a:latin typeface="Arimo"/>
              </a:rPr>
              <a:t>ਪਬਲਿਕ ਹੈਲਥ ਅਪ੍ਰੈਲ</a:t>
            </a:r>
            <a:r>
              <a:rPr lang="en-US" sz="656" dirty="0">
                <a:solidFill>
                  <a:srgbClr val="222222"/>
                </a:solidFill>
                <a:latin typeface="Arimo"/>
              </a:rPr>
              <a:t> 2021</a:t>
            </a:r>
          </a:p>
          <a:p>
            <a:pPr algn="r">
              <a:lnSpc>
                <a:spcPts val="1056"/>
              </a:lnSpc>
            </a:pPr>
            <a:r>
              <a:rPr lang="pa-IN" sz="656" dirty="0">
                <a:solidFill>
                  <a:srgbClr val="222222"/>
                </a:solidFill>
                <a:latin typeface="Arimo"/>
              </a:rPr>
              <a:t>ਅੰਕੜੇ ਥੋੜ੍ਹੇ ਘੱਟ ਵੱਧ ਕੀਤੇ ਗਏ ਹਨ</a:t>
            </a:r>
            <a:endParaRPr lang="en-US" sz="656" dirty="0">
              <a:solidFill>
                <a:srgbClr val="222222"/>
              </a:solidFill>
              <a:latin typeface="Arimo"/>
            </a:endParaRPr>
          </a:p>
        </p:txBody>
      </p:sp>
      <p:sp>
        <p:nvSpPr>
          <p:cNvPr id="175" name="TextBox 174">
            <a:extLst>
              <a:ext uri="{FF2B5EF4-FFF2-40B4-BE49-F238E27FC236}">
                <a16:creationId xmlns:a16="http://schemas.microsoft.com/office/drawing/2014/main" id="{868FEDFB-FE43-4FCA-B5AC-33B52D48FB3B}"/>
              </a:ext>
            </a:extLst>
          </p:cNvPr>
          <p:cNvSpPr txBox="1"/>
          <p:nvPr/>
        </p:nvSpPr>
        <p:spPr>
          <a:xfrm>
            <a:off x="6516669" y="769212"/>
            <a:ext cx="239582" cy="525208"/>
          </a:xfrm>
          <a:prstGeom prst="rect">
            <a:avLst/>
          </a:prstGeom>
          <a:noFill/>
        </p:spPr>
        <p:txBody>
          <a:bodyPr wrap="square" rtlCol="0">
            <a:spAutoFit/>
          </a:bodyPr>
          <a:lstStyle/>
          <a:p>
            <a:endParaRPr lang="en-GB" sz="1313">
              <a:solidFill>
                <a:srgbClr val="C00000"/>
              </a:solidFill>
              <a:latin typeface="Arial" panose="020B0604020202020204" pitchFamily="34" charset="0"/>
              <a:cs typeface="Arial" panose="020B0604020202020204" pitchFamily="34" charset="0"/>
            </a:endParaRPr>
          </a:p>
          <a:p>
            <a:endParaRPr lang="en-GB" sz="1500" b="1">
              <a:solidFill>
                <a:srgbClr val="C00000"/>
              </a:solidFill>
              <a:latin typeface="Arial" panose="020B0604020202020204" pitchFamily="34" charset="0"/>
              <a:cs typeface="Arial" panose="020B0604020202020204" pitchFamily="34" charset="0"/>
            </a:endParaRPr>
          </a:p>
        </p:txBody>
      </p:sp>
      <p:sp>
        <p:nvSpPr>
          <p:cNvPr id="42" name="TextBox 3">
            <a:extLst>
              <a:ext uri="{FF2B5EF4-FFF2-40B4-BE49-F238E27FC236}">
                <a16:creationId xmlns:a16="http://schemas.microsoft.com/office/drawing/2014/main" id="{D2CBD86E-897F-4BD4-A47C-D40531FA392A}"/>
              </a:ext>
            </a:extLst>
          </p:cNvPr>
          <p:cNvSpPr txBox="1"/>
          <p:nvPr/>
        </p:nvSpPr>
        <p:spPr>
          <a:xfrm>
            <a:off x="2860345" y="103050"/>
            <a:ext cx="7995047" cy="474489"/>
          </a:xfrm>
          <a:prstGeom prst="rect">
            <a:avLst/>
          </a:prstGeom>
        </p:spPr>
        <p:txBody>
          <a:bodyPr lIns="0" tIns="0" rIns="0" bIns="0" rtlCol="0" anchor="t">
            <a:spAutoFit/>
          </a:bodyPr>
          <a:lstStyle/>
          <a:p>
            <a:pPr algn="ctr">
              <a:lnSpc>
                <a:spcPts val="3698"/>
              </a:lnSpc>
            </a:pPr>
            <a:r>
              <a:rPr lang="pa-IN" sz="2625" b="1" dirty="0">
                <a:solidFill>
                  <a:srgbClr val="222222"/>
                </a:solidFill>
                <a:latin typeface="Arial" panose="020B0604020202020204" pitchFamily="34" charset="0"/>
                <a:cs typeface="Arial" panose="020B0604020202020204" pitchFamily="34" charset="0"/>
              </a:rPr>
              <a:t>ਸਿੱਖ ਭਾਈਚਾਰੇ ਦੀ ਰੂਪ ਰੇਖਾ</a:t>
            </a:r>
            <a:endParaRPr lang="en-US" sz="2625" b="1" dirty="0">
              <a:solidFill>
                <a:srgbClr val="222222"/>
              </a:solidFill>
              <a:latin typeface="Arial" panose="020B0604020202020204" pitchFamily="34" charset="0"/>
              <a:cs typeface="Arial" panose="020B0604020202020204" pitchFamily="34" charset="0"/>
            </a:endParaRPr>
          </a:p>
        </p:txBody>
      </p:sp>
      <p:pic>
        <p:nvPicPr>
          <p:cNvPr id="43" name="Picture 2">
            <a:extLst>
              <a:ext uri="{FF2B5EF4-FFF2-40B4-BE49-F238E27FC236}">
                <a16:creationId xmlns:a16="http://schemas.microsoft.com/office/drawing/2014/main" id="{6026904D-0EDD-4B25-883C-6C508A70E50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98280" y="54703"/>
            <a:ext cx="507730" cy="665748"/>
          </a:xfrm>
          <a:prstGeom prst="rect">
            <a:avLst/>
          </a:prstGeom>
          <a:noFill/>
          <a:extLst>
            <a:ext uri="{909E8E84-426E-40DD-AFC4-6F175D3DCCD1}">
              <a14:hiddenFill xmlns:a14="http://schemas.microsoft.com/office/drawing/2010/main">
                <a:solidFill>
                  <a:srgbClr val="FFFFFF"/>
                </a:solidFill>
              </a14:hiddenFill>
            </a:ext>
          </a:extLst>
        </p:spPr>
      </p:pic>
      <p:grpSp>
        <p:nvGrpSpPr>
          <p:cNvPr id="2" name="Group 1">
            <a:extLst>
              <a:ext uri="{FF2B5EF4-FFF2-40B4-BE49-F238E27FC236}">
                <a16:creationId xmlns:a16="http://schemas.microsoft.com/office/drawing/2014/main" id="{7EE5A02B-74A7-4041-8BE9-F856C56FC362}"/>
              </a:ext>
            </a:extLst>
          </p:cNvPr>
          <p:cNvGrpSpPr/>
          <p:nvPr/>
        </p:nvGrpSpPr>
        <p:grpSpPr>
          <a:xfrm>
            <a:off x="282952" y="774980"/>
            <a:ext cx="3547812" cy="5808789"/>
            <a:chOff x="1582644" y="682895"/>
            <a:chExt cx="3547812" cy="5213160"/>
          </a:xfrm>
        </p:grpSpPr>
        <p:sp>
          <p:nvSpPr>
            <p:cNvPr id="5" name="AutoShape 5"/>
            <p:cNvSpPr/>
            <p:nvPr/>
          </p:nvSpPr>
          <p:spPr>
            <a:xfrm>
              <a:off x="1611859" y="3650903"/>
              <a:ext cx="3476954" cy="1149274"/>
            </a:xfrm>
            <a:prstGeom prst="rect">
              <a:avLst/>
            </a:prstGeom>
            <a:solidFill>
              <a:schemeClr val="bg2"/>
            </a:solidFill>
          </p:spPr>
        </p:sp>
        <p:grpSp>
          <p:nvGrpSpPr>
            <p:cNvPr id="7" name="Group 7"/>
            <p:cNvGrpSpPr/>
            <p:nvPr/>
          </p:nvGrpSpPr>
          <p:grpSpPr>
            <a:xfrm>
              <a:off x="1612657" y="1030162"/>
              <a:ext cx="3491854" cy="2525972"/>
              <a:chOff x="-569" y="-2454074"/>
              <a:chExt cx="5378981" cy="3424968"/>
            </a:xfrm>
          </p:grpSpPr>
          <p:sp>
            <p:nvSpPr>
              <p:cNvPr id="8" name="AutoShape 8"/>
              <p:cNvSpPr/>
              <p:nvPr/>
            </p:nvSpPr>
            <p:spPr>
              <a:xfrm>
                <a:off x="2779093" y="-2454074"/>
                <a:ext cx="2599319" cy="1694436"/>
              </a:xfrm>
              <a:prstGeom prst="rect">
                <a:avLst/>
              </a:prstGeom>
              <a:solidFill>
                <a:srgbClr val="EBEBEB"/>
              </a:solidFill>
            </p:spPr>
          </p:sp>
          <p:sp>
            <p:nvSpPr>
              <p:cNvPr id="9" name="AutoShape 9"/>
              <p:cNvSpPr/>
              <p:nvPr/>
            </p:nvSpPr>
            <p:spPr>
              <a:xfrm>
                <a:off x="-569" y="-593124"/>
                <a:ext cx="2654480" cy="1564018"/>
              </a:xfrm>
              <a:prstGeom prst="rect">
                <a:avLst/>
              </a:prstGeom>
              <a:solidFill>
                <a:srgbClr val="EBEBEB"/>
              </a:solidFill>
            </p:spPr>
          </p:sp>
        </p:grpSp>
        <p:sp>
          <p:nvSpPr>
            <p:cNvPr id="20" name="AutoShape 20"/>
            <p:cNvSpPr/>
            <p:nvPr/>
          </p:nvSpPr>
          <p:spPr>
            <a:xfrm>
              <a:off x="1614439" y="1016542"/>
              <a:ext cx="1718652" cy="1263295"/>
            </a:xfrm>
            <a:prstGeom prst="rect">
              <a:avLst/>
            </a:prstGeom>
            <a:solidFill>
              <a:srgbClr val="EBEBEB"/>
            </a:solidFill>
          </p:spPr>
          <p:txBody>
            <a:bodyPr/>
            <a:lstStyle/>
            <a:p>
              <a:endParaRPr lang="en-GB" sz="656">
                <a:latin typeface="Arial" panose="020B0604020202020204" pitchFamily="34" charset="0"/>
                <a:cs typeface="Arial" panose="020B0604020202020204" pitchFamily="34" charset="0"/>
              </a:endParaRPr>
            </a:p>
          </p:txBody>
        </p:sp>
        <p:sp>
          <p:nvSpPr>
            <p:cNvPr id="29" name="AutoShape 29"/>
            <p:cNvSpPr/>
            <p:nvPr/>
          </p:nvSpPr>
          <p:spPr>
            <a:xfrm>
              <a:off x="1582644" y="682895"/>
              <a:ext cx="3547812" cy="233755"/>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ਅੰਤਰ ਰਾਸ਼ਟਰੀ, ਰਾਸ਼ਟਰੀ ਅਤੇ ਬਰਮਿੰਘਮ ਦਾ ਸੰਦਰਭ</a:t>
              </a:r>
              <a:endParaRPr lang="en-GB" sz="1000" b="1" dirty="0">
                <a:solidFill>
                  <a:schemeClr val="bg1"/>
                </a:solidFill>
                <a:latin typeface="Arial" panose="020B0604020202020204" pitchFamily="34" charset="0"/>
                <a:cs typeface="Arial" panose="020B0604020202020204" pitchFamily="34" charset="0"/>
              </a:endParaRPr>
            </a:p>
          </p:txBody>
        </p:sp>
        <p:sp>
          <p:nvSpPr>
            <p:cNvPr id="50" name="AutoShape 26">
              <a:extLst>
                <a:ext uri="{FF2B5EF4-FFF2-40B4-BE49-F238E27FC236}">
                  <a16:creationId xmlns:a16="http://schemas.microsoft.com/office/drawing/2014/main" id="{E45EF338-560C-4EF9-8D5F-31240929F72D}"/>
                </a:ext>
              </a:extLst>
            </p:cNvPr>
            <p:cNvSpPr/>
            <p:nvPr/>
          </p:nvSpPr>
          <p:spPr>
            <a:xfrm>
              <a:off x="3415275" y="2408315"/>
              <a:ext cx="1677466" cy="1144971"/>
            </a:xfrm>
            <a:prstGeom prst="rect">
              <a:avLst/>
            </a:prstGeom>
            <a:solidFill>
              <a:srgbClr val="EBEBEB"/>
            </a:solidFill>
          </p:spPr>
          <p:txBody>
            <a:bodyPr/>
            <a:lstStyle/>
            <a:p>
              <a:endParaRPr lang="en-GB" sz="1688"/>
            </a:p>
          </p:txBody>
        </p:sp>
        <p:sp>
          <p:nvSpPr>
            <p:cNvPr id="54" name="AutoShape 26">
              <a:extLst>
                <a:ext uri="{FF2B5EF4-FFF2-40B4-BE49-F238E27FC236}">
                  <a16:creationId xmlns:a16="http://schemas.microsoft.com/office/drawing/2014/main" id="{7383727A-8048-41EC-A9EF-412DA6867BE6}"/>
                </a:ext>
              </a:extLst>
            </p:cNvPr>
            <p:cNvSpPr/>
            <p:nvPr/>
          </p:nvSpPr>
          <p:spPr>
            <a:xfrm>
              <a:off x="1612658" y="4925888"/>
              <a:ext cx="3517797" cy="901952"/>
            </a:xfrm>
            <a:prstGeom prst="rect">
              <a:avLst/>
            </a:prstGeom>
            <a:solidFill>
              <a:srgbClr val="EBEBEB"/>
            </a:solidFill>
          </p:spPr>
        </p:sp>
        <p:sp>
          <p:nvSpPr>
            <p:cNvPr id="96" name="Rectangle 95">
              <a:extLst>
                <a:ext uri="{FF2B5EF4-FFF2-40B4-BE49-F238E27FC236}">
                  <a16:creationId xmlns:a16="http://schemas.microsoft.com/office/drawing/2014/main" id="{7270BABE-4F8D-4611-9FFC-6E0AA2AA4FE5}"/>
                </a:ext>
              </a:extLst>
            </p:cNvPr>
            <p:cNvSpPr/>
            <p:nvPr/>
          </p:nvSpPr>
          <p:spPr>
            <a:xfrm>
              <a:off x="1611859" y="4943105"/>
              <a:ext cx="3476954" cy="952950"/>
            </a:xfrm>
            <a:prstGeom prst="rect">
              <a:avLst/>
            </a:prstGeom>
          </p:spPr>
          <p:txBody>
            <a:bodyPr wrap="square">
              <a:spAutoFit/>
            </a:bodyPr>
            <a:lstStyle/>
            <a:p>
              <a:r>
                <a:rPr lang="pa-IN" sz="900" dirty="0"/>
                <a:t>ਸੰਸਾਰ ਵਿੱਚ 22 ਮਿਲਿਅਨ ਤੋਂ ਵੱਧ ਸਿੱਖ ਰਹਿੰਦੇ ਹਨ, ਜਿਨ੍ਹਾਂ ਵਿੱਚੋਂ 90% ਹਿੰਦੋਸਤਾਨ ਵਿੱਚ ਹੀ ਰਹਿੰਦੇ ਹਨ। ਸਿੱਖ ਧਰਮ ਹਿੰਦੋਸਤਾਨ ਦਾ ਚੌਥਾ ਵੱਡਾ ਧਰਮ ਹੈ ਅਤੇ ਜਿਸ ਦੀ ਬਹੁਤਾਤ ਪੰਜਾਬ ਵਿੱਚ ਹੈ</a:t>
              </a:r>
              <a:r>
                <a:rPr lang="hi-IN" sz="900" dirty="0"/>
                <a:t>। </a:t>
              </a:r>
              <a:r>
                <a:rPr lang="pa-IN" sz="900" dirty="0"/>
                <a:t>ਕੈਨੇਡਾ ਵਿੱਚ ਸਿੱਖਾਂ ਦੀ ਗਿਣਤੀ ਸੰਸਾਰ ਵਿੱਚ ਦੂਜੇ ਨੰਬਰ ਉੱਤੇ ਹੈ, </a:t>
              </a:r>
              <a:r>
                <a:rPr lang="pa-IN" sz="900" dirty="0">
                  <a:latin typeface="Arial" panose="020B0604020202020204" pitchFamily="34" charset="0"/>
                </a:rPr>
                <a:t>ਅਤੇ ਇਸ ਤੋਂ ਬਾਅਦ ਯੂਕੇ ਦਾ ਨੰਬਰ ਆਉਂਦਾ ਹੈ। </a:t>
              </a:r>
              <a:r>
                <a:rPr lang="pa-IN" sz="900" dirty="0"/>
                <a:t>ਇਸ ਤੋਂ ਇਲਾਵਾ ਬਾਕੀ ਦੇਸ਼ ਇਹ ਹਨ ਜਿੱਥੇ ਸਿੱਖਾਂ ਦੀ ਕਾਫ਼ੀ ਗਿਣਤੀ ਹੈ ਅਤੇ ਇਨ੍ਹਾਂ ਵਿੱਚ ਯੂ ਐਸ, ਆਸਟਰੇਲੀਆ, ਮਲੇਸ਼ੀਆ, ਕੈਨੀਆ ਅਤੇ ਯੂਗੰਡਾ ਸ਼ਾਮਲ ਹਨ।</a:t>
              </a:r>
              <a:endParaRPr lang="en-GB" sz="900"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122" name="TextBox 121">
              <a:extLst>
                <a:ext uri="{FF2B5EF4-FFF2-40B4-BE49-F238E27FC236}">
                  <a16:creationId xmlns:a16="http://schemas.microsoft.com/office/drawing/2014/main" id="{CEA1E28C-B6EF-4653-BE97-985CF249823E}"/>
                </a:ext>
              </a:extLst>
            </p:cNvPr>
            <p:cNvSpPr txBox="1"/>
            <p:nvPr/>
          </p:nvSpPr>
          <p:spPr>
            <a:xfrm>
              <a:off x="3425630" y="3617740"/>
              <a:ext cx="1654478" cy="238237"/>
            </a:xfrm>
            <a:prstGeom prst="rect">
              <a:avLst/>
            </a:prstGeom>
            <a:noFill/>
          </p:spPr>
          <p:txBody>
            <a:bodyPr wrap="square" rtlCol="0">
              <a:spAutoFit/>
            </a:bodyPr>
            <a:lstStyle/>
            <a:p>
              <a:pPr algn="ctr"/>
              <a:endParaRPr lang="en-GB" sz="1125" b="1">
                <a:solidFill>
                  <a:srgbClr val="C00000"/>
                </a:solidFill>
                <a:latin typeface="Arial" panose="020B0604020202020204" pitchFamily="34" charset="0"/>
                <a:cs typeface="Arial" panose="020B0604020202020204" pitchFamily="34" charset="0"/>
              </a:endParaRPr>
            </a:p>
          </p:txBody>
        </p:sp>
        <p:sp>
          <p:nvSpPr>
            <p:cNvPr id="134" name="TextBox 133">
              <a:extLst>
                <a:ext uri="{FF2B5EF4-FFF2-40B4-BE49-F238E27FC236}">
                  <a16:creationId xmlns:a16="http://schemas.microsoft.com/office/drawing/2014/main" id="{2AF7E2F8-121D-4B14-9DDD-1B97DB4CC7C0}"/>
                </a:ext>
              </a:extLst>
            </p:cNvPr>
            <p:cNvSpPr txBox="1"/>
            <p:nvPr/>
          </p:nvSpPr>
          <p:spPr>
            <a:xfrm>
              <a:off x="1618369" y="2684135"/>
              <a:ext cx="1695089" cy="704354"/>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ਦੇ ਤਕਰੀਬਨ </a:t>
              </a:r>
              <a:r>
                <a:rPr lang="en-GB" sz="900" dirty="0">
                  <a:latin typeface="Arial" panose="020B0604020202020204" pitchFamily="34" charset="0"/>
                  <a:cs typeface="Arial" panose="020B0604020202020204" pitchFamily="34" charset="0"/>
                </a:rPr>
                <a:t>60% </a:t>
              </a:r>
              <a:r>
                <a:rPr lang="pa-IN" sz="900" dirty="0">
                  <a:latin typeface="Arial" panose="020B0604020202020204" pitchFamily="34" charset="0"/>
                  <a:cs typeface="Arial" panose="020B0604020202020204" pitchFamily="34" charset="0"/>
                </a:rPr>
                <a:t>ਸਿੱਖ ਇੰਗਲੈਂਡ ਵਿੱਚ ਹੀ ਪੈਦਾ ਹੋਏ ਸਨ। ਇਹ ਗਿਣਤੀ ਮਿਡਲ ਈਸਟ ਜਾਂ ਏਸ਼ੀਆ </a:t>
              </a:r>
              <a:r>
                <a:rPr lang="en-GB" sz="900" dirty="0">
                  <a:latin typeface="Arial" panose="020B0604020202020204" pitchFamily="34" charset="0"/>
                  <a:cs typeface="Arial" panose="020B0604020202020204" pitchFamily="34" charset="0"/>
                </a:rPr>
                <a:t>(35%)</a:t>
              </a:r>
              <a:r>
                <a:rPr lang="pa-IN" sz="900" dirty="0">
                  <a:latin typeface="Arial" panose="020B0604020202020204" pitchFamily="34" charset="0"/>
                  <a:cs typeface="Arial" panose="020B0604020202020204" pitchFamily="34" charset="0"/>
                </a:rPr>
                <a:t> ਅਤੇ ਅਫ਼ਰੀਕਾ</a:t>
              </a:r>
              <a:r>
                <a:rPr lang="en-GB" sz="900" dirty="0">
                  <a:latin typeface="Arial" panose="020B0604020202020204" pitchFamily="34" charset="0"/>
                  <a:cs typeface="Arial" panose="020B0604020202020204" pitchFamily="34" charset="0"/>
                </a:rPr>
                <a:t> (4%)</a:t>
              </a:r>
              <a:r>
                <a:rPr lang="pa-IN" sz="900" dirty="0">
                  <a:latin typeface="Arial" panose="020B0604020202020204" pitchFamily="34" charset="0"/>
                  <a:cs typeface="Arial" panose="020B0604020202020204" pitchFamily="34" charset="0"/>
                </a:rPr>
                <a:t>  ਵਿੱਚ ਪੈਦਾ ਹੋਏ ਸਿੱਖਾਂ ਨਾਲੋਂ ਕਾਫ਼ੀ ਵੱਧ ਹੈ।</a:t>
              </a:r>
              <a:endParaRPr lang="en-GB" sz="900" dirty="0">
                <a:latin typeface="Arial" panose="020B0604020202020204" pitchFamily="34" charset="0"/>
                <a:cs typeface="Arial" panose="020B0604020202020204" pitchFamily="34" charset="0"/>
              </a:endParaRPr>
            </a:p>
          </p:txBody>
        </p:sp>
        <p:sp>
          <p:nvSpPr>
            <p:cNvPr id="108" name="TextBox 107">
              <a:extLst>
                <a:ext uri="{FF2B5EF4-FFF2-40B4-BE49-F238E27FC236}">
                  <a16:creationId xmlns:a16="http://schemas.microsoft.com/office/drawing/2014/main" id="{0D29FCF3-410E-4DC5-A7B1-4A6AFC6E0696}"/>
                </a:ext>
              </a:extLst>
            </p:cNvPr>
            <p:cNvSpPr txBox="1"/>
            <p:nvPr/>
          </p:nvSpPr>
          <p:spPr>
            <a:xfrm>
              <a:off x="3415063" y="2694910"/>
              <a:ext cx="1665046" cy="704354"/>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ਵਿੱਚ </a:t>
              </a:r>
              <a:r>
                <a:rPr lang="en-GB" sz="900" dirty="0">
                  <a:latin typeface="Arial" panose="020B0604020202020204" pitchFamily="34" charset="0"/>
                  <a:cs typeface="Arial" panose="020B0604020202020204" pitchFamily="34" charset="0"/>
                </a:rPr>
                <a:t>60% </a:t>
              </a:r>
              <a:r>
                <a:rPr lang="pa-IN" sz="900" dirty="0">
                  <a:latin typeface="Arial" panose="020B0604020202020204" pitchFamily="34" charset="0"/>
                  <a:cs typeface="Arial" panose="020B0604020202020204" pitchFamily="34" charset="0"/>
                </a:rPr>
                <a:t>ਤੋਂ ਵੱਧ ਸਿੱਖ ਆਪਣੇ ਆਪ ਨੂੰ ਬ੍ਰਿਟਿਸ਼ ਕਹਾਉਂਦੇ ਹਨ। ਇਸ ਪਛਾਣ ਦੀ ਗਿਣਤੀ ਇੰਗਲਿਸ਼ (16%) ਅਤੇ ਗ਼ੈਰ-ਯੂਕੇ (15%) ਨਾਲੋਂ ਬਹੁਤ ਜ਼ਿਆਦਾ ਹੈ।</a:t>
              </a:r>
              <a:endParaRPr lang="en-GB" sz="800" dirty="0">
                <a:latin typeface="Arial" panose="020B0604020202020204" pitchFamily="34" charset="0"/>
                <a:cs typeface="Arial" panose="020B0604020202020204" pitchFamily="34" charset="0"/>
              </a:endParaRPr>
            </a:p>
          </p:txBody>
        </p:sp>
        <p:sp>
          <p:nvSpPr>
            <p:cNvPr id="119" name="TextBox 118">
              <a:extLst>
                <a:ext uri="{FF2B5EF4-FFF2-40B4-BE49-F238E27FC236}">
                  <a16:creationId xmlns:a16="http://schemas.microsoft.com/office/drawing/2014/main" id="{746B2DC1-793E-4611-B4B2-B7891D415A85}"/>
                </a:ext>
              </a:extLst>
            </p:cNvPr>
            <p:cNvSpPr txBox="1"/>
            <p:nvPr/>
          </p:nvSpPr>
          <p:spPr>
            <a:xfrm>
              <a:off x="1618369" y="2356270"/>
              <a:ext cx="1764460" cy="331461"/>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59.7%</a:t>
              </a:r>
              <a:endParaRPr lang="en-GB" sz="1100" b="1">
                <a:solidFill>
                  <a:srgbClr val="C00000"/>
                </a:solidFill>
                <a:latin typeface="Arial" panose="020B0604020202020204" pitchFamily="34" charset="0"/>
                <a:cs typeface="Arial" panose="020B0604020202020204" pitchFamily="34" charset="0"/>
              </a:endParaRPr>
            </a:p>
          </p:txBody>
        </p:sp>
        <p:sp>
          <p:nvSpPr>
            <p:cNvPr id="127" name="TextBox 126">
              <a:extLst>
                <a:ext uri="{FF2B5EF4-FFF2-40B4-BE49-F238E27FC236}">
                  <a16:creationId xmlns:a16="http://schemas.microsoft.com/office/drawing/2014/main" id="{986D7628-DBCE-41D9-A36D-B2BB7AF6B1FD}"/>
                </a:ext>
              </a:extLst>
            </p:cNvPr>
            <p:cNvSpPr txBox="1"/>
            <p:nvPr/>
          </p:nvSpPr>
          <p:spPr>
            <a:xfrm>
              <a:off x="3561492" y="2380813"/>
              <a:ext cx="1558155" cy="341819"/>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63%</a:t>
              </a:r>
              <a:endParaRPr lang="en-GB" sz="1125" b="1">
                <a:solidFill>
                  <a:srgbClr val="C00000"/>
                </a:solidFill>
                <a:latin typeface="Arial" panose="020B0604020202020204" pitchFamily="34" charset="0"/>
                <a:cs typeface="Arial" panose="020B0604020202020204" pitchFamily="34" charset="0"/>
              </a:endParaRPr>
            </a:p>
          </p:txBody>
        </p:sp>
        <p:sp>
          <p:nvSpPr>
            <p:cNvPr id="151" name="TextBox 150">
              <a:extLst>
                <a:ext uri="{FF2B5EF4-FFF2-40B4-BE49-F238E27FC236}">
                  <a16:creationId xmlns:a16="http://schemas.microsoft.com/office/drawing/2014/main" id="{2FBF0994-AED6-44B1-9BD6-8469757A017C}"/>
                </a:ext>
              </a:extLst>
            </p:cNvPr>
            <p:cNvSpPr txBox="1"/>
            <p:nvPr/>
          </p:nvSpPr>
          <p:spPr>
            <a:xfrm>
              <a:off x="3416092" y="1021153"/>
              <a:ext cx="1687390" cy="341819"/>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133,681</a:t>
              </a:r>
              <a:endParaRPr lang="en-GB" sz="1125" b="1">
                <a:solidFill>
                  <a:srgbClr val="C00000"/>
                </a:solidFill>
                <a:latin typeface="Arial" panose="020B0604020202020204" pitchFamily="34" charset="0"/>
                <a:cs typeface="Arial" panose="020B0604020202020204" pitchFamily="34" charset="0"/>
              </a:endParaRPr>
            </a:p>
          </p:txBody>
        </p:sp>
        <p:sp>
          <p:nvSpPr>
            <p:cNvPr id="152" name="TextBox 151">
              <a:extLst>
                <a:ext uri="{FF2B5EF4-FFF2-40B4-BE49-F238E27FC236}">
                  <a16:creationId xmlns:a16="http://schemas.microsoft.com/office/drawing/2014/main" id="{95E9823A-EF2F-455B-9FB8-80439B300978}"/>
                </a:ext>
              </a:extLst>
            </p:cNvPr>
            <p:cNvSpPr txBox="1"/>
            <p:nvPr/>
          </p:nvSpPr>
          <p:spPr>
            <a:xfrm>
              <a:off x="3415063" y="1329369"/>
              <a:ext cx="1673750" cy="95295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ਵੈਸਟ ਮਿਡਲੈਂਡਜ਼ ਵਿੱਚ ਰਹਿਣ ਵਾਲੇ ਲੋਕ ਆਪਣੇ ਆਪ ਨੂੰ ਸਿੱਖ ਕਹਾਉਂਦੇ ਹਨ, ਜਿਨ੍ਹਾਂ ਵਿੱਚੋਂ </a:t>
              </a:r>
              <a:r>
                <a:rPr lang="en-GB" sz="900" b="1" dirty="0">
                  <a:latin typeface="Arial" panose="020B0604020202020204" pitchFamily="34" charset="0"/>
                  <a:cs typeface="Arial" panose="020B0604020202020204" pitchFamily="34" charset="0"/>
                </a:rPr>
                <a:t>32,276</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ਬਰਮਿੰਘਮ ਵਿੱਚ ਰਹਿੰਦੇ ਹਨ। ਇਹ, ਇਸ ਸ਼ਹਿਰ ਦੀਆਂ ਘੱਟ ਗਿਣਤੀ ਕੌਮਾਂ ਵਿੱਚੋਂ </a:t>
              </a:r>
            </a:p>
            <a:p>
              <a:pPr algn="ctr"/>
              <a:r>
                <a:rPr lang="pa-IN" sz="900" dirty="0">
                  <a:latin typeface="Arial" panose="020B0604020202020204" pitchFamily="34" charset="0"/>
                  <a:cs typeface="Arial" panose="020B0604020202020204" pitchFamily="34" charset="0"/>
                </a:rPr>
                <a:t>ਦੂਜਾ ਵੱਡਾ ਧਾਰਮਿਕ </a:t>
              </a:r>
            </a:p>
            <a:p>
              <a:pPr algn="ctr"/>
              <a:r>
                <a:rPr lang="pa-IN" sz="900" dirty="0">
                  <a:latin typeface="Arial" panose="020B0604020202020204" pitchFamily="34" charset="0"/>
                  <a:cs typeface="Arial" panose="020B0604020202020204" pitchFamily="34" charset="0"/>
                </a:rPr>
                <a:t>ਗਰੁੱਪ </a:t>
              </a:r>
              <a:r>
                <a:rPr lang="en-GB" sz="900" dirty="0">
                  <a:latin typeface="Arial" panose="020B0604020202020204" pitchFamily="34" charset="0"/>
                  <a:cs typeface="Arial" panose="020B0604020202020204" pitchFamily="34" charset="0"/>
                </a:rPr>
                <a:t>(3%)</a:t>
              </a:r>
              <a:r>
                <a:rPr lang="pa-IN" sz="900" dirty="0">
                  <a:latin typeface="Arial" panose="020B0604020202020204" pitchFamily="34" charset="0"/>
                  <a:cs typeface="Arial" panose="020B0604020202020204" pitchFamily="34" charset="0"/>
                </a:rPr>
                <a:t> ਹੈ।</a:t>
              </a:r>
              <a:endParaRPr lang="en-GB" sz="900" dirty="0">
                <a:latin typeface="Arial" panose="020B0604020202020204" pitchFamily="34" charset="0"/>
                <a:cs typeface="Arial" panose="020B0604020202020204" pitchFamily="34" charset="0"/>
              </a:endParaRPr>
            </a:p>
          </p:txBody>
        </p:sp>
      </p:grpSp>
      <p:sp>
        <p:nvSpPr>
          <p:cNvPr id="45" name="AutoShape 8">
            <a:extLst>
              <a:ext uri="{FF2B5EF4-FFF2-40B4-BE49-F238E27FC236}">
                <a16:creationId xmlns:a16="http://schemas.microsoft.com/office/drawing/2014/main" id="{4485A6BF-D30F-4202-82A1-1618B7E1B59F}"/>
              </a:ext>
            </a:extLst>
          </p:cNvPr>
          <p:cNvSpPr/>
          <p:nvPr/>
        </p:nvSpPr>
        <p:spPr>
          <a:xfrm>
            <a:off x="4062110" y="1150759"/>
            <a:ext cx="2133411" cy="1294429"/>
          </a:xfrm>
          <a:prstGeom prst="rect">
            <a:avLst/>
          </a:prstGeom>
          <a:solidFill>
            <a:srgbClr val="EBEBEB"/>
          </a:solidFill>
        </p:spPr>
      </p:sp>
      <p:sp>
        <p:nvSpPr>
          <p:cNvPr id="46" name="AutoShape 8">
            <a:extLst>
              <a:ext uri="{FF2B5EF4-FFF2-40B4-BE49-F238E27FC236}">
                <a16:creationId xmlns:a16="http://schemas.microsoft.com/office/drawing/2014/main" id="{921A4C6D-9141-4820-BD18-FA91812B68E4}"/>
              </a:ext>
            </a:extLst>
          </p:cNvPr>
          <p:cNvSpPr/>
          <p:nvPr/>
        </p:nvSpPr>
        <p:spPr>
          <a:xfrm>
            <a:off x="4042066" y="2596996"/>
            <a:ext cx="2153459" cy="1370854"/>
          </a:xfrm>
          <a:prstGeom prst="rect">
            <a:avLst/>
          </a:prstGeom>
          <a:solidFill>
            <a:srgbClr val="EBEBEB"/>
          </a:solidFill>
        </p:spPr>
      </p:sp>
      <p:sp>
        <p:nvSpPr>
          <p:cNvPr id="47" name="AutoShape 8">
            <a:extLst>
              <a:ext uri="{FF2B5EF4-FFF2-40B4-BE49-F238E27FC236}">
                <a16:creationId xmlns:a16="http://schemas.microsoft.com/office/drawing/2014/main" id="{B99A25B3-A9DC-43F8-B0E2-544D3CCD3DDE}"/>
              </a:ext>
            </a:extLst>
          </p:cNvPr>
          <p:cNvSpPr/>
          <p:nvPr/>
        </p:nvSpPr>
        <p:spPr>
          <a:xfrm>
            <a:off x="4042064" y="4044743"/>
            <a:ext cx="2153459" cy="1370854"/>
          </a:xfrm>
          <a:prstGeom prst="rect">
            <a:avLst/>
          </a:prstGeom>
          <a:solidFill>
            <a:srgbClr val="EBEBEB"/>
          </a:solidFill>
        </p:spPr>
      </p:sp>
      <p:pic>
        <p:nvPicPr>
          <p:cNvPr id="48" name="Picture 47" descr="Map of Birmingham by percentage of Sikhs living in Birmingham wards. It shows the highest proportion of Sikhs are located in Handsworth Wood and Soho Areas. ">
            <a:extLst>
              <a:ext uri="{FF2B5EF4-FFF2-40B4-BE49-F238E27FC236}">
                <a16:creationId xmlns:a16="http://schemas.microsoft.com/office/drawing/2014/main" id="{41220F05-F93F-4F5E-9DAA-32A7B6F109B7}"/>
              </a:ext>
            </a:extLst>
          </p:cNvPr>
          <p:cNvPicPr/>
          <p:nvPr/>
        </p:nvPicPr>
        <p:blipFill>
          <a:blip r:embed="rId4">
            <a:extLst>
              <a:ext uri="{28A0092B-C50C-407E-A947-70E740481C1C}">
                <a14:useLocalDpi xmlns:a14="http://schemas.microsoft.com/office/drawing/2010/main" val="0"/>
              </a:ext>
            </a:extLst>
          </a:blip>
          <a:stretch>
            <a:fillRect/>
          </a:stretch>
        </p:blipFill>
        <p:spPr>
          <a:xfrm>
            <a:off x="7181719" y="1294420"/>
            <a:ext cx="4759753" cy="5230879"/>
          </a:xfrm>
          <a:prstGeom prst="rect">
            <a:avLst/>
          </a:prstGeom>
        </p:spPr>
      </p:pic>
      <p:sp>
        <p:nvSpPr>
          <p:cNvPr id="49" name="TextBox 48">
            <a:extLst>
              <a:ext uri="{FF2B5EF4-FFF2-40B4-BE49-F238E27FC236}">
                <a16:creationId xmlns:a16="http://schemas.microsoft.com/office/drawing/2014/main" id="{D055537C-AFF4-4CF0-BEF9-05F1CCDBB65C}"/>
              </a:ext>
            </a:extLst>
          </p:cNvPr>
          <p:cNvSpPr txBox="1"/>
          <p:nvPr/>
        </p:nvSpPr>
        <p:spPr>
          <a:xfrm>
            <a:off x="6459106" y="698231"/>
            <a:ext cx="5775024" cy="5078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ਸੰਨ 2011 ਦੀ ਮਰਦਮਸ਼ੁਮਾਰੀ ਤੋਂ ਲਈ ਜਾਣਕਾਰੀ ਬਰਮਿੰਘਮ ਵਿੱਚ ਸਿੱਖਾਂ ਦੀ ਆਬਾਦੀ ਦਰਸਾਉਂਦੀ ਹੈ। ਇਸ ਤੋਂ ਸਾਬਤ ਹੁੰਦਾ ਹੈ ਕਿ ਸਭ ਤੋਂ ਵੱਧ ਸਿੱਖਾਂ ਦੀ ਆਬਾਦੀ ਹੈਂਡਜ਼ਵਰਥ ਵੁੱਡ (25%) ਅਤੇ ਸੋਹੋ (11.3%) ਵਿੱਚ ਹੈ। ਹਾਰਬੋਰਨ, ਹਾਲ ਗਰੀਨ, ਲੋਜ਼ੈਲਜ਼ ਅਤੇ ਪੂਰਬੀ ਹੈਂਡਜ਼ਵਰਥ ਵਿੱਚ (6%) ਅਤੇ ਬਰਮਿੰਘਮ ਦੇ ਬਾਕੀ ਸਾਰੇ ਇਲਾਕਿਆਂ ਵਿੱਚ ਇੱਕੋ ਜਿਹੀ ਹੈ ਜਿਹੜੀ ਕਿ (5%) ਤੋਂ ਘੱਟ ਹੈ।</a:t>
            </a:r>
            <a:endParaRPr lang="en-GB" sz="900" dirty="0">
              <a:latin typeface="Arial" panose="020B0604020202020204" pitchFamily="34" charset="0"/>
              <a:cs typeface="Arial" panose="020B0604020202020204" pitchFamily="34" charset="0"/>
            </a:endParaRPr>
          </a:p>
        </p:txBody>
      </p:sp>
      <p:pic>
        <p:nvPicPr>
          <p:cNvPr id="12" name="Graphic 11" descr="Users">
            <a:extLst>
              <a:ext uri="{FF2B5EF4-FFF2-40B4-BE49-F238E27FC236}">
                <a16:creationId xmlns:a16="http://schemas.microsoft.com/office/drawing/2014/main" id="{93977B1F-8FBA-4EA7-85EF-38A99C294457}"/>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49376" y="1172690"/>
            <a:ext cx="448375" cy="448375"/>
          </a:xfrm>
          <a:prstGeom prst="rect">
            <a:avLst/>
          </a:prstGeom>
        </p:spPr>
      </p:pic>
      <p:pic>
        <p:nvPicPr>
          <p:cNvPr id="17" name="Graphic 16" descr="Earth Globe   Asia">
            <a:extLst>
              <a:ext uri="{FF2B5EF4-FFF2-40B4-BE49-F238E27FC236}">
                <a16:creationId xmlns:a16="http://schemas.microsoft.com/office/drawing/2014/main" id="{D39A7E40-1CC1-40FA-9846-049EE1C8F31E}"/>
              </a:ext>
            </a:extLst>
          </p:cNvPr>
          <p:cNvPicPr>
            <a:picLocks noChangeAspect="1"/>
          </p:cNvPicPr>
          <p:nvPr/>
        </p:nvPicPr>
        <p:blipFill>
          <a:blip r:embed="rId7" cstate="print">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557581" y="6236753"/>
            <a:ext cx="413373" cy="413373"/>
          </a:xfrm>
          <a:prstGeom prst="rect">
            <a:avLst/>
          </a:prstGeom>
        </p:spPr>
      </p:pic>
      <p:sp>
        <p:nvSpPr>
          <p:cNvPr id="53" name="AutoShape 29">
            <a:extLst>
              <a:ext uri="{FF2B5EF4-FFF2-40B4-BE49-F238E27FC236}">
                <a16:creationId xmlns:a16="http://schemas.microsoft.com/office/drawing/2014/main" id="{5D1C2FEC-3D85-4EFC-9C8E-B50525422D24}"/>
              </a:ext>
            </a:extLst>
          </p:cNvPr>
          <p:cNvSpPr/>
          <p:nvPr/>
        </p:nvSpPr>
        <p:spPr>
          <a:xfrm>
            <a:off x="4054719" y="780019"/>
            <a:ext cx="2153459" cy="25920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ਸਿੱਖ ਧਰਮ ਦਾ ਆਰੰਭ</a:t>
            </a:r>
            <a:endParaRPr lang="en-GB" sz="1000" b="1" dirty="0">
              <a:solidFill>
                <a:schemeClr val="bg1"/>
              </a:solidFill>
              <a:latin typeface="Arial" panose="020B0604020202020204" pitchFamily="34" charset="0"/>
              <a:cs typeface="Arial" panose="020B0604020202020204" pitchFamily="34" charset="0"/>
            </a:endParaRPr>
          </a:p>
        </p:txBody>
      </p:sp>
      <p:pic>
        <p:nvPicPr>
          <p:cNvPr id="19" name="Graphic 18" descr="Woman">
            <a:extLst>
              <a:ext uri="{FF2B5EF4-FFF2-40B4-BE49-F238E27FC236}">
                <a16:creationId xmlns:a16="http://schemas.microsoft.com/office/drawing/2014/main" id="{2D88655C-BC16-41D7-B38F-D595E2161C6B}"/>
              </a:ext>
            </a:extLst>
          </p:cNvPr>
          <p:cNvPicPr>
            <a:picLocks noChangeAspect="1"/>
          </p:cNvPicPr>
          <p:nvPr/>
        </p:nvPicPr>
        <p:blipFill>
          <a:blip r:embed="rId9" cstate="print">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9624" y="4486307"/>
            <a:ext cx="357676" cy="357676"/>
          </a:xfrm>
          <a:prstGeom prst="rect">
            <a:avLst/>
          </a:prstGeom>
        </p:spPr>
      </p:pic>
      <p:pic>
        <p:nvPicPr>
          <p:cNvPr id="24" name="Graphic 23" descr="Man">
            <a:extLst>
              <a:ext uri="{FF2B5EF4-FFF2-40B4-BE49-F238E27FC236}">
                <a16:creationId xmlns:a16="http://schemas.microsoft.com/office/drawing/2014/main" id="{B00E5306-7608-453C-96FB-D7EE6A1CC116}"/>
              </a:ext>
            </a:extLst>
          </p:cNvPr>
          <p:cNvPicPr>
            <a:picLocks noChangeAspect="1"/>
          </p:cNvPicPr>
          <p:nvPr/>
        </p:nvPicPr>
        <p:blipFill>
          <a:blip r:embed="rId11" cstate="print">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3645893" y="4472694"/>
            <a:ext cx="354532" cy="354532"/>
          </a:xfrm>
          <a:prstGeom prst="rect">
            <a:avLst/>
          </a:prstGeom>
        </p:spPr>
      </p:pic>
      <p:sp>
        <p:nvSpPr>
          <p:cNvPr id="60" name="TextBox 59">
            <a:extLst>
              <a:ext uri="{FF2B5EF4-FFF2-40B4-BE49-F238E27FC236}">
                <a16:creationId xmlns:a16="http://schemas.microsoft.com/office/drawing/2014/main" id="{D545A373-9BBA-4398-AF2D-FD94955AEFB9}"/>
              </a:ext>
            </a:extLst>
          </p:cNvPr>
          <p:cNvSpPr txBox="1"/>
          <p:nvPr/>
        </p:nvSpPr>
        <p:spPr>
          <a:xfrm>
            <a:off x="4194598" y="1135583"/>
            <a:ext cx="1842098" cy="377026"/>
          </a:xfrm>
          <a:prstGeom prst="rect">
            <a:avLst/>
          </a:prstGeom>
          <a:noFill/>
        </p:spPr>
        <p:txBody>
          <a:bodyPr wrap="square" lIns="91440" tIns="45720" rIns="91440" bIns="45720" rtlCol="0" anchor="t">
            <a:spAutoFit/>
          </a:bodyPr>
          <a:lstStyle/>
          <a:p>
            <a:pPr algn="ctr"/>
            <a:r>
              <a:rPr lang="en-GB" sz="1850" b="1" dirty="0">
                <a:solidFill>
                  <a:srgbClr val="C00000"/>
                </a:solidFill>
                <a:latin typeface="Arial"/>
                <a:cs typeface="Arial"/>
              </a:rPr>
              <a:t>15</a:t>
            </a:r>
            <a:r>
              <a:rPr lang="pa-IN" sz="1850" b="1" dirty="0">
                <a:solidFill>
                  <a:srgbClr val="C00000"/>
                </a:solidFill>
                <a:latin typeface="Arial"/>
                <a:cs typeface="Arial"/>
              </a:rPr>
              <a:t>ਵੀਂ ਸਦੀ</a:t>
            </a:r>
            <a:endParaRPr lang="en-GB" sz="1850" b="1" dirty="0">
              <a:solidFill>
                <a:srgbClr val="C00000"/>
              </a:solidFill>
              <a:latin typeface="Arial"/>
              <a:cs typeface="Arial"/>
            </a:endParaRPr>
          </a:p>
        </p:txBody>
      </p:sp>
      <p:sp>
        <p:nvSpPr>
          <p:cNvPr id="61" name="TextBox 60">
            <a:extLst>
              <a:ext uri="{FF2B5EF4-FFF2-40B4-BE49-F238E27FC236}">
                <a16:creationId xmlns:a16="http://schemas.microsoft.com/office/drawing/2014/main" id="{BD22DD2B-330E-4BFE-85AC-936379D424CD}"/>
              </a:ext>
            </a:extLst>
          </p:cNvPr>
          <p:cNvSpPr txBox="1"/>
          <p:nvPr/>
        </p:nvSpPr>
        <p:spPr>
          <a:xfrm>
            <a:off x="4010527" y="1449908"/>
            <a:ext cx="2153459" cy="9233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ਵਿੱਚ ਸਿੱਖ ਧਰਮ ਦੀ ਨੀਂਹ ਰੱਖੀ ਗਈ ਸੀ, ਕਿਹਾ ਜਾਂਦਾ ਹੈ ਕਿ ਇਹ ਧਰਮ ਪੰਜਾਬ ਵਿੱਚ ਸ਼ੁਰੂ ਹੋਇਆ ਸੀ (ਜਿਹੜਾ ਦੇਸ਼ ਦੀ ਵੰਡ ਤੋਂ ਬਾਅਦ ਪਾਕਿਸਤਾਨ ਅਤੇ ਭਾਰਤ ਵਿੱਚ ਵੰਡਿਆ</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 ਗਿਆ)</a:t>
            </a:r>
          </a:p>
          <a:p>
            <a:pPr algn="ctr"/>
            <a:r>
              <a:rPr lang="pa-IN" sz="900" b="1" dirty="0">
                <a:latin typeface="Arial" panose="020B0604020202020204" pitchFamily="34" charset="0"/>
                <a:cs typeface="Arial" panose="020B0604020202020204" pitchFamily="34" charset="0"/>
              </a:rPr>
              <a:t>ਗੁਰੂ ਨਾਨਕ ਦੇਵ ਜੀ </a:t>
            </a:r>
            <a:r>
              <a:rPr lang="pa-IN" sz="900" dirty="0">
                <a:latin typeface="Arial" panose="020B0604020202020204" pitchFamily="34" charset="0"/>
                <a:cs typeface="Arial" panose="020B0604020202020204" pitchFamily="34" charset="0"/>
              </a:rPr>
              <a:t>ਇਸ ਦੇ ਮੋਢੀ ਸਨ ਅਤੇ ਦਸਾਂ ਗੁਰੂਆਂ ਵਿੱਚੋਂ ਪਹਿਲੇ ਸਨ।</a:t>
            </a:r>
            <a:endParaRPr lang="en-GB" sz="900" dirty="0">
              <a:latin typeface="Arial" panose="020B0604020202020204" pitchFamily="34" charset="0"/>
              <a:cs typeface="Arial" panose="020B0604020202020204" pitchFamily="34" charset="0"/>
            </a:endParaRPr>
          </a:p>
        </p:txBody>
      </p:sp>
      <p:pic>
        <p:nvPicPr>
          <p:cNvPr id="26" name="Graphic 25" descr="Books">
            <a:extLst>
              <a:ext uri="{FF2B5EF4-FFF2-40B4-BE49-F238E27FC236}">
                <a16:creationId xmlns:a16="http://schemas.microsoft.com/office/drawing/2014/main" id="{084E9D3C-9802-4427-AF99-870367E20217}"/>
              </a:ext>
            </a:extLst>
          </p:cNvPr>
          <p:cNvPicPr>
            <a:picLocks noChangeAspect="1"/>
          </p:cNvPicPr>
          <p:nvPr/>
        </p:nvPicPr>
        <p:blipFill>
          <a:blip r:embed="rId13" cstate="print">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3886219" y="2138513"/>
            <a:ext cx="407748" cy="432000"/>
          </a:xfrm>
          <a:prstGeom prst="rect">
            <a:avLst/>
          </a:prstGeom>
        </p:spPr>
      </p:pic>
      <p:sp>
        <p:nvSpPr>
          <p:cNvPr id="64" name="TextBox 63">
            <a:extLst>
              <a:ext uri="{FF2B5EF4-FFF2-40B4-BE49-F238E27FC236}">
                <a16:creationId xmlns:a16="http://schemas.microsoft.com/office/drawing/2014/main" id="{525D4141-6999-43CD-AFD6-A0211D8917B3}"/>
              </a:ext>
            </a:extLst>
          </p:cNvPr>
          <p:cNvSpPr txBox="1"/>
          <p:nvPr/>
        </p:nvSpPr>
        <p:spPr>
          <a:xfrm>
            <a:off x="4015666" y="2633775"/>
            <a:ext cx="2228442" cy="380873"/>
          </a:xfrm>
          <a:prstGeom prst="rect">
            <a:avLst/>
          </a:prstGeom>
          <a:noFill/>
        </p:spPr>
        <p:txBody>
          <a:bodyPr wrap="square" rtlCol="0">
            <a:spAutoFit/>
          </a:bodyPr>
          <a:lstStyle/>
          <a:p>
            <a:pPr algn="ctr"/>
            <a:r>
              <a:rPr lang="pa-IN" sz="1875" b="1" dirty="0">
                <a:solidFill>
                  <a:srgbClr val="C00000"/>
                </a:solidFill>
                <a:latin typeface="Arial" panose="020B0604020202020204" pitchFamily="34" charset="0"/>
                <a:cs typeface="Arial" panose="020B0604020202020204" pitchFamily="34" charset="0"/>
              </a:rPr>
              <a:t>ਪਾਠ ਪੂਜਾ ਦਾ ਸਥਾਨ</a:t>
            </a:r>
            <a:endParaRPr lang="en-GB" sz="1125" b="1" dirty="0">
              <a:solidFill>
                <a:srgbClr val="C00000"/>
              </a:solidFill>
              <a:latin typeface="Arial" panose="020B0604020202020204" pitchFamily="34" charset="0"/>
              <a:cs typeface="Arial" panose="020B0604020202020204" pitchFamily="34" charset="0"/>
            </a:endParaRPr>
          </a:p>
        </p:txBody>
      </p:sp>
      <p:sp>
        <p:nvSpPr>
          <p:cNvPr id="65" name="TextBox 64">
            <a:extLst>
              <a:ext uri="{FF2B5EF4-FFF2-40B4-BE49-F238E27FC236}">
                <a16:creationId xmlns:a16="http://schemas.microsoft.com/office/drawing/2014/main" id="{9E7FA235-6F24-45A9-A3B2-FEC6FDAD4B61}"/>
              </a:ext>
            </a:extLst>
          </p:cNvPr>
          <p:cNvSpPr txBox="1"/>
          <p:nvPr/>
        </p:nvSpPr>
        <p:spPr>
          <a:xfrm>
            <a:off x="4042062" y="2931114"/>
            <a:ext cx="2153459" cy="1061829"/>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ਸਿੱਖ ਆਪਣੇ ਧਰਮ ਦੀ ਪੂਜਾ ਗੁਰਦਵਾਰਿਆਂ ਜਾਂ ਘਰਾਂ ਵਿੱਚ ਕਰਦੇ ਹਨ। ਇਸ ਧਰਮ ਵਿੱਚ ਪਾਠ ਕਰਨਾ, ਧਿਆਨ ਲਗਾਉਣਾ, ਗੁਰੂ ਗਰੰਥ ਸਾਹਿਬ ਦੀ ਸੇਵਾ ਕਰਨਾ ਅਤੇ ਤਿਉਹਾਰ ਮਨਾਉਣੇ ਸ਼ਾਮਲ ਹਨ, ਜਿਸ ਵਿੱਚੋਂ ਖ਼ਾਸ ਕਰਕੇ ਵੈਸਾਖੀ ਉੱਤੇ ਵੱਧ ਜ਼ੋਰ ਦਿੱਤਾ ਜਾਂਦਾ ਹੈ, ਜਦੋਂ ਸਿੱਖ ਅੰਮ੍ਰਿਤ ਛੱਕ ਕੇ ਖ਼ਾਲਸਾ ਪੰਥ ਵਿੱਚ ਸ਼ਾਮਲ ਹੁੰਦੇ ਹਨ।</a:t>
            </a:r>
            <a:endParaRPr lang="en-GB" sz="900" dirty="0">
              <a:latin typeface="Arial" panose="020B0604020202020204" pitchFamily="34" charset="0"/>
              <a:cs typeface="Arial" panose="020B0604020202020204" pitchFamily="34" charset="0"/>
            </a:endParaRPr>
          </a:p>
        </p:txBody>
      </p:sp>
      <p:sp>
        <p:nvSpPr>
          <p:cNvPr id="68" name="TextBox 67">
            <a:extLst>
              <a:ext uri="{FF2B5EF4-FFF2-40B4-BE49-F238E27FC236}">
                <a16:creationId xmlns:a16="http://schemas.microsoft.com/office/drawing/2014/main" id="{6127CB0B-C537-415C-848D-D526655B72AB}"/>
              </a:ext>
            </a:extLst>
          </p:cNvPr>
          <p:cNvSpPr txBox="1"/>
          <p:nvPr/>
        </p:nvSpPr>
        <p:spPr>
          <a:xfrm>
            <a:off x="4041947" y="4075379"/>
            <a:ext cx="2153575" cy="380873"/>
          </a:xfrm>
          <a:prstGeom prst="rect">
            <a:avLst/>
          </a:prstGeom>
          <a:noFill/>
        </p:spPr>
        <p:txBody>
          <a:bodyPr wrap="square" rtlCol="0">
            <a:spAutoFit/>
          </a:bodyPr>
          <a:lstStyle/>
          <a:p>
            <a:pPr algn="ctr"/>
            <a:r>
              <a:rPr lang="pa-IN" sz="1875" b="1" dirty="0">
                <a:solidFill>
                  <a:srgbClr val="C00000"/>
                </a:solidFill>
                <a:latin typeface="Arial" panose="020B0604020202020204" pitchFamily="34" charset="0"/>
                <a:cs typeface="Arial" panose="020B0604020202020204" pitchFamily="34" charset="0"/>
              </a:rPr>
              <a:t>ਲੰਗਰ</a:t>
            </a:r>
            <a:endParaRPr lang="en-GB" sz="1125" b="1" dirty="0">
              <a:solidFill>
                <a:srgbClr val="C00000"/>
              </a:solidFill>
              <a:latin typeface="Arial" panose="020B0604020202020204" pitchFamily="34" charset="0"/>
              <a:cs typeface="Arial" panose="020B0604020202020204" pitchFamily="34" charset="0"/>
            </a:endParaRPr>
          </a:p>
        </p:txBody>
      </p:sp>
      <p:sp>
        <p:nvSpPr>
          <p:cNvPr id="69" name="TextBox 68">
            <a:extLst>
              <a:ext uri="{FF2B5EF4-FFF2-40B4-BE49-F238E27FC236}">
                <a16:creationId xmlns:a16="http://schemas.microsoft.com/office/drawing/2014/main" id="{C6CE8A5F-D94C-48C1-8543-67D31F87477C}"/>
              </a:ext>
            </a:extLst>
          </p:cNvPr>
          <p:cNvSpPr txBox="1"/>
          <p:nvPr/>
        </p:nvSpPr>
        <p:spPr>
          <a:xfrm>
            <a:off x="3995474" y="4283428"/>
            <a:ext cx="2259979" cy="1200329"/>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ਲੰਗਰ (ਗੁਰੂ ਨਾਨਕ ਦੇਵ ਜੀ ਦੁਆਰਾ ਚਲਾਈ ਗਈ ਭੋਜਨ ਦੀ ਮੁਫ਼ਤ ਸੇਵਾ) ਹਰ ਗੁਰਦਵਾਰੇ ਵਿੱਚ ਚੱਲਦਾ ਹੈ ਅਤੇ ਕਈਆਂ ਥਾਵਾਂ ਉੱਤੇ ਇਹ ਬੇਘਰੇ ਅਤੇ ਗ਼ਰੀਬ ਲੋਕਾਂ ਨੂੰ ਵੀ ਵਰਤਾਇਆ ਜਾਂਦਾ ਹੈ। ਇਹ ਖਾਣਾ ਹਰ ਇੱਕ ਨੂੰ ਵਰਤਾਇਆ ਜਾਂਦਾ ਹੈ, ਭਾਵੇਂ ਉਸ ਦੀ ਕੋਈ ਵੀ ਜ਼ਾਤ, ਧਰਮ, ਰੰਗ, ਲਿੰਗ, ਅਮੀਰੀ/ਗ਼ਰੀਬੀ ਜਾਂ ਨਸਲ ਹੋਵੇ, ਜਿਸ ਰਾਹੀਂ ਮਨੁੱਖਤਾ ਨੂੰ ਇੱਕ ਮੰਨਣ ਦਾ ਸੰਦੇਸ਼ ਜਾਂਦਾ ਹੈ। </a:t>
            </a:r>
            <a:r>
              <a:rPr lang="en-GB" sz="900" dirty="0">
                <a:latin typeface="Arial" panose="020B0604020202020204" pitchFamily="34" charset="0"/>
                <a:cs typeface="Arial" panose="020B0604020202020204" pitchFamily="34" charset="0"/>
              </a:rPr>
              <a:t> </a:t>
            </a:r>
          </a:p>
        </p:txBody>
      </p:sp>
      <p:sp>
        <p:nvSpPr>
          <p:cNvPr id="70" name="AutoShape 8">
            <a:extLst>
              <a:ext uri="{FF2B5EF4-FFF2-40B4-BE49-F238E27FC236}">
                <a16:creationId xmlns:a16="http://schemas.microsoft.com/office/drawing/2014/main" id="{B31CCCE4-8353-4553-8697-B221135B3CE2}"/>
              </a:ext>
            </a:extLst>
          </p:cNvPr>
          <p:cNvSpPr/>
          <p:nvPr/>
        </p:nvSpPr>
        <p:spPr>
          <a:xfrm>
            <a:off x="4020940" y="5558366"/>
            <a:ext cx="2174583" cy="949396"/>
          </a:xfrm>
          <a:prstGeom prst="rect">
            <a:avLst/>
          </a:prstGeom>
          <a:solidFill>
            <a:srgbClr val="EBEBEB"/>
          </a:solidFill>
        </p:spPr>
      </p:sp>
      <p:sp>
        <p:nvSpPr>
          <p:cNvPr id="71" name="TextBox 70">
            <a:extLst>
              <a:ext uri="{FF2B5EF4-FFF2-40B4-BE49-F238E27FC236}">
                <a16:creationId xmlns:a16="http://schemas.microsoft.com/office/drawing/2014/main" id="{BCDCB849-CCE5-4634-B2E9-DC6803FEAA80}"/>
              </a:ext>
            </a:extLst>
          </p:cNvPr>
          <p:cNvSpPr txBox="1"/>
          <p:nvPr/>
        </p:nvSpPr>
        <p:spPr>
          <a:xfrm>
            <a:off x="4029795" y="5487711"/>
            <a:ext cx="2131562" cy="380873"/>
          </a:xfrm>
          <a:prstGeom prst="rect">
            <a:avLst/>
          </a:prstGeom>
          <a:noFill/>
        </p:spPr>
        <p:txBody>
          <a:bodyPr wrap="square" rtlCol="0">
            <a:spAutoFit/>
          </a:bodyPr>
          <a:lstStyle/>
          <a:p>
            <a:pPr algn="ctr"/>
            <a:r>
              <a:rPr lang="en-GB" sz="1875" b="1" dirty="0">
                <a:solidFill>
                  <a:srgbClr val="C00000"/>
                </a:solidFill>
                <a:latin typeface="Arial" panose="020B0604020202020204" pitchFamily="34" charset="0"/>
                <a:cs typeface="Arial" panose="020B0604020202020204" pitchFamily="34" charset="0"/>
              </a:rPr>
              <a:t>5 </a:t>
            </a:r>
            <a:r>
              <a:rPr lang="pa-IN" sz="1875" b="1" dirty="0">
                <a:solidFill>
                  <a:srgbClr val="C00000"/>
                </a:solidFill>
                <a:latin typeface="Arial" panose="020B0604020202020204" pitchFamily="34" charset="0"/>
                <a:cs typeface="Arial" panose="020B0604020202020204" pitchFamily="34" charset="0"/>
              </a:rPr>
              <a:t>ਕਕਾਰ</a:t>
            </a:r>
            <a:endParaRPr lang="en-GB" sz="1125" b="1" dirty="0">
              <a:solidFill>
                <a:srgbClr val="C00000"/>
              </a:solidFill>
              <a:latin typeface="Arial" panose="020B0604020202020204" pitchFamily="34" charset="0"/>
              <a:cs typeface="Arial" panose="020B0604020202020204" pitchFamily="34" charset="0"/>
            </a:endParaRPr>
          </a:p>
        </p:txBody>
      </p:sp>
      <p:sp>
        <p:nvSpPr>
          <p:cNvPr id="72" name="TextBox 71">
            <a:extLst>
              <a:ext uri="{FF2B5EF4-FFF2-40B4-BE49-F238E27FC236}">
                <a16:creationId xmlns:a16="http://schemas.microsoft.com/office/drawing/2014/main" id="{4029654C-E063-417C-8D13-6CE55F87A9A6}"/>
              </a:ext>
            </a:extLst>
          </p:cNvPr>
          <p:cNvSpPr txBox="1"/>
          <p:nvPr/>
        </p:nvSpPr>
        <p:spPr>
          <a:xfrm>
            <a:off x="4029794" y="5748949"/>
            <a:ext cx="2165727" cy="7848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ਸਿੱਖ ਕਿਸੇ ਵੀ ਉਮਰ ਵਿੱਚ ਅੰਮ੍ਰਿਤ ਛਕ ਕੇ ਖ਼ਾਲਸਾ ਪੰਥ ਵਿੱਚ ਸ਼ਾਮਲ ਹੋ ਸਕਦੇ ਹਨ। ਉਨ੍ਹਾਂ </a:t>
            </a:r>
            <a:r>
              <a:rPr lang="pa-IN" sz="900">
                <a:latin typeface="Arial" panose="020B0604020202020204" pitchFamily="34" charset="0"/>
                <a:cs typeface="Arial" panose="020B0604020202020204" pitchFamily="34" charset="0"/>
              </a:rPr>
              <a:t>ਨੂੰ ਵੱਖਰੀ ਪਛਾਣ </a:t>
            </a:r>
            <a:r>
              <a:rPr lang="pa-IN" sz="900" dirty="0">
                <a:latin typeface="Arial" panose="020B0604020202020204" pitchFamily="34" charset="0"/>
                <a:cs typeface="Arial" panose="020B0604020202020204" pitchFamily="34" charset="0"/>
              </a:rPr>
              <a:t>ਦਿੱਤੀ ਜਾਂਦੀ ਅਤੇ ਪੰਜ ਕਕਾਰ ਪਹਿਨਾਏ ਜਾਂਦੇ ਹਨ: ਕੇਸ, ਕੰਘਾ, ਕਛਹਿਰਾ, ਕੜਾ ਅਤੇ ਕਿਰਪਾਨ।</a:t>
            </a:r>
            <a:endParaRPr lang="en-GB" sz="900" dirty="0">
              <a:latin typeface="Arial" panose="020B0604020202020204" pitchFamily="34" charset="0"/>
              <a:cs typeface="Arial" panose="020B0604020202020204" pitchFamily="34" charset="0"/>
            </a:endParaRPr>
          </a:p>
        </p:txBody>
      </p:sp>
      <p:pic>
        <p:nvPicPr>
          <p:cNvPr id="31" name="Graphic 30" descr="Fruit bowl">
            <a:extLst>
              <a:ext uri="{FF2B5EF4-FFF2-40B4-BE49-F238E27FC236}">
                <a16:creationId xmlns:a16="http://schemas.microsoft.com/office/drawing/2014/main" id="{EC7578F5-3A79-452F-B3C6-572CF55AF17B}"/>
              </a:ext>
            </a:extLst>
          </p:cNvPr>
          <p:cNvPicPr>
            <a:picLocks noChangeAspect="1"/>
          </p:cNvPicPr>
          <p:nvPr/>
        </p:nvPicPr>
        <p:blipFill>
          <a:blip r:embed="rId15" cstate="print">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4081808" y="3976997"/>
            <a:ext cx="354532" cy="354532"/>
          </a:xfrm>
          <a:prstGeom prst="rect">
            <a:avLst/>
          </a:prstGeom>
        </p:spPr>
      </p:pic>
      <p:sp>
        <p:nvSpPr>
          <p:cNvPr id="57" name="TextBox 56">
            <a:extLst>
              <a:ext uri="{FF2B5EF4-FFF2-40B4-BE49-F238E27FC236}">
                <a16:creationId xmlns:a16="http://schemas.microsoft.com/office/drawing/2014/main" id="{A20E5B4B-0270-402D-9386-88CEE63A4E05}"/>
              </a:ext>
            </a:extLst>
          </p:cNvPr>
          <p:cNvSpPr txBox="1"/>
          <p:nvPr/>
        </p:nvSpPr>
        <p:spPr>
          <a:xfrm>
            <a:off x="318676" y="4089637"/>
            <a:ext cx="3445591"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0-4yrs</a:t>
            </a:r>
            <a:endParaRPr lang="en-GB" sz="1125" b="1">
              <a:solidFill>
                <a:srgbClr val="C00000"/>
              </a:solidFill>
              <a:latin typeface="Arial" panose="020B0604020202020204" pitchFamily="34" charset="0"/>
              <a:cs typeface="Arial" panose="020B0604020202020204" pitchFamily="34" charset="0"/>
            </a:endParaRPr>
          </a:p>
        </p:txBody>
      </p:sp>
      <p:sp>
        <p:nvSpPr>
          <p:cNvPr id="58" name="TextBox 57">
            <a:extLst>
              <a:ext uri="{FF2B5EF4-FFF2-40B4-BE49-F238E27FC236}">
                <a16:creationId xmlns:a16="http://schemas.microsoft.com/office/drawing/2014/main" id="{146F6B10-48F4-42A2-BDF9-A0C4699EC964}"/>
              </a:ext>
            </a:extLst>
          </p:cNvPr>
          <p:cNvSpPr txBox="1"/>
          <p:nvPr/>
        </p:nvSpPr>
        <p:spPr>
          <a:xfrm>
            <a:off x="2411277" y="4083839"/>
            <a:ext cx="1408678"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ਵਿੱਚ ਸਿੱਖਾਂ ਦੀ </a:t>
            </a:r>
            <a:r>
              <a:rPr lang="en-GB" sz="900" b="1" dirty="0">
                <a:latin typeface="Arial" panose="020B0604020202020204" pitchFamily="34" charset="0"/>
                <a:cs typeface="Arial" panose="020B0604020202020204" pitchFamily="34" charset="0"/>
              </a:rPr>
              <a:t>6.</a:t>
            </a:r>
            <a:r>
              <a:rPr lang="pa-IN" sz="900" b="1" dirty="0">
                <a:latin typeface="Arial" panose="020B0604020202020204" pitchFamily="34" charset="0"/>
                <a:cs typeface="Arial" panose="020B0604020202020204" pitchFamily="34" charset="0"/>
              </a:rPr>
              <a:t>5</a:t>
            </a:r>
            <a:r>
              <a:rPr lang="en-GB" sz="900" b="1"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ਆਬਾਦੀ ਦੇ ਮੁਕਾਬਲੇ</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ਸ਼ਹਿਰ ਵਿੱਚ ਮਰਦਾਂ  ਦੀ ਕੁੱਲ ਆਬਾਦੀ </a:t>
            </a:r>
            <a:r>
              <a:rPr lang="en-GB" sz="900" dirty="0">
                <a:latin typeface="Arial" panose="020B0604020202020204" pitchFamily="34" charset="0"/>
                <a:cs typeface="Arial" panose="020B0604020202020204" pitchFamily="34" charset="0"/>
              </a:rPr>
              <a:t> </a:t>
            </a:r>
            <a:r>
              <a:rPr lang="en-GB" sz="900" b="1" dirty="0">
                <a:latin typeface="Arial" panose="020B0604020202020204" pitchFamily="34" charset="0"/>
                <a:cs typeface="Arial" panose="020B0604020202020204" pitchFamily="34" charset="0"/>
              </a:rPr>
              <a:t>8% </a:t>
            </a:r>
            <a:r>
              <a:rPr lang="pa-IN" sz="900" dirty="0">
                <a:latin typeface="Arial" panose="020B0604020202020204" pitchFamily="34" charset="0"/>
                <a:cs typeface="Arial" panose="020B0604020202020204" pitchFamily="34" charset="0"/>
              </a:rPr>
              <a:t>ਹੈ</a:t>
            </a:r>
            <a:endParaRPr lang="en-GB" sz="900" dirty="0">
              <a:latin typeface="Arial" panose="020B0604020202020204" pitchFamily="34" charset="0"/>
              <a:cs typeface="Arial" panose="020B0604020202020204" pitchFamily="34" charset="0"/>
            </a:endParaRPr>
          </a:p>
        </p:txBody>
      </p:sp>
      <p:sp>
        <p:nvSpPr>
          <p:cNvPr id="62" name="TextBox 61">
            <a:extLst>
              <a:ext uri="{FF2B5EF4-FFF2-40B4-BE49-F238E27FC236}">
                <a16:creationId xmlns:a16="http://schemas.microsoft.com/office/drawing/2014/main" id="{FC9AB0E6-D86C-4CF7-BFB5-310CCC6C7243}"/>
              </a:ext>
            </a:extLst>
          </p:cNvPr>
          <p:cNvSpPr txBox="1"/>
          <p:nvPr/>
        </p:nvSpPr>
        <p:spPr>
          <a:xfrm>
            <a:off x="318677" y="4081838"/>
            <a:ext cx="1408678"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ਵਿੱਚ ਸਿੱਖਾਂ ਦੀ </a:t>
            </a:r>
            <a:r>
              <a:rPr lang="en-GB" sz="900" b="1" dirty="0">
                <a:latin typeface="Arial" panose="020B0604020202020204" pitchFamily="34" charset="0"/>
                <a:cs typeface="Arial" panose="020B0604020202020204" pitchFamily="34" charset="0"/>
              </a:rPr>
              <a:t>6.0% </a:t>
            </a:r>
            <a:r>
              <a:rPr lang="pa-IN" sz="900" dirty="0">
                <a:latin typeface="Arial" panose="020B0604020202020204" pitchFamily="34" charset="0"/>
                <a:cs typeface="Arial" panose="020B0604020202020204" pitchFamily="34" charset="0"/>
              </a:rPr>
              <a:t>ਆਬਾਦੀ ਦੇ ਮੁਕਾਬਲੇ</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ਸ਼ਹਿਰ ਦੀਆਂ ਔਰਤਾਂ ਦੀ ਕੁੱਲ ਆਬਾਦੀ </a:t>
            </a:r>
            <a:r>
              <a:rPr lang="en-GB" sz="900" b="1" dirty="0">
                <a:latin typeface="Arial" panose="020B0604020202020204" pitchFamily="34" charset="0"/>
                <a:cs typeface="Arial" panose="020B0604020202020204" pitchFamily="34" charset="0"/>
              </a:rPr>
              <a:t>7%</a:t>
            </a:r>
            <a:r>
              <a:rPr lang="pa-IN" sz="900" dirty="0">
                <a:latin typeface="Arial" panose="020B0604020202020204" pitchFamily="34" charset="0"/>
                <a:cs typeface="Arial" panose="020B0604020202020204" pitchFamily="34" charset="0"/>
              </a:rPr>
              <a:t> ਹੈ</a:t>
            </a:r>
            <a:endParaRPr lang="en-GB" sz="900" dirty="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E8613231-6B17-4600-AD2A-E10E2D414F58}"/>
              </a:ext>
            </a:extLst>
          </p:cNvPr>
          <p:cNvSpPr txBox="1"/>
          <p:nvPr/>
        </p:nvSpPr>
        <p:spPr>
          <a:xfrm>
            <a:off x="302529" y="4799815"/>
            <a:ext cx="3461739" cy="380873"/>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&gt;65yrs</a:t>
            </a:r>
            <a:endParaRPr lang="en-GB" sz="1125" b="1">
              <a:solidFill>
                <a:srgbClr val="C00000"/>
              </a:solidFill>
              <a:latin typeface="Arial" panose="020B0604020202020204" pitchFamily="34" charset="0"/>
              <a:cs typeface="Arial" panose="020B0604020202020204" pitchFamily="34" charset="0"/>
            </a:endParaRPr>
          </a:p>
        </p:txBody>
      </p:sp>
      <p:sp>
        <p:nvSpPr>
          <p:cNvPr id="66" name="TextBox 65">
            <a:extLst>
              <a:ext uri="{FF2B5EF4-FFF2-40B4-BE49-F238E27FC236}">
                <a16:creationId xmlns:a16="http://schemas.microsoft.com/office/drawing/2014/main" id="{AA786447-A4A8-4A71-A6C3-5E235BD92493}"/>
              </a:ext>
            </a:extLst>
          </p:cNvPr>
          <p:cNvSpPr txBox="1"/>
          <p:nvPr/>
        </p:nvSpPr>
        <p:spPr>
          <a:xfrm>
            <a:off x="2420789" y="4740982"/>
            <a:ext cx="1408678"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ਵਿੱਚ ਸਿੱਖਾਂ ਦੀ </a:t>
            </a:r>
            <a:r>
              <a:rPr lang="pa-IN" sz="900" b="1" dirty="0">
                <a:latin typeface="Arial" panose="020B0604020202020204" pitchFamily="34" charset="0"/>
                <a:cs typeface="Arial" panose="020B0604020202020204" pitchFamily="34" charset="0"/>
              </a:rPr>
              <a:t>8</a:t>
            </a:r>
            <a:r>
              <a:rPr lang="en-GB" sz="900" b="1"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ਆਬਾਦੀ ਦੇ ਮੁਕਾਬਲੇ</a:t>
            </a:r>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ਸ਼ਹਿਰ ਵਿੱਚ ਮਰਦਾਂ  ਦੀ ਕੁੱਲ ਆਬਾਦੀ </a:t>
            </a:r>
            <a:r>
              <a:rPr lang="en-GB" sz="900" dirty="0">
                <a:latin typeface="Arial" panose="020B0604020202020204" pitchFamily="34" charset="0"/>
                <a:cs typeface="Arial" panose="020B0604020202020204" pitchFamily="34" charset="0"/>
              </a:rPr>
              <a:t> </a:t>
            </a:r>
            <a:r>
              <a:rPr lang="pa-IN" sz="900" b="1" dirty="0">
                <a:latin typeface="Arial" panose="020B0604020202020204" pitchFamily="34" charset="0"/>
                <a:cs typeface="Arial" panose="020B0604020202020204" pitchFamily="34" charset="0"/>
              </a:rPr>
              <a:t>11.5</a:t>
            </a:r>
            <a:r>
              <a:rPr lang="en-GB" sz="900" b="1"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ਹੈ</a:t>
            </a:r>
            <a:endParaRPr lang="en-GB" sz="900" dirty="0">
              <a:latin typeface="Arial" panose="020B0604020202020204" pitchFamily="34" charset="0"/>
              <a:cs typeface="Arial" panose="020B0604020202020204" pitchFamily="34" charset="0"/>
            </a:endParaRPr>
          </a:p>
        </p:txBody>
      </p:sp>
      <p:sp>
        <p:nvSpPr>
          <p:cNvPr id="73" name="TextBox 72">
            <a:extLst>
              <a:ext uri="{FF2B5EF4-FFF2-40B4-BE49-F238E27FC236}">
                <a16:creationId xmlns:a16="http://schemas.microsoft.com/office/drawing/2014/main" id="{015AADF5-1CCA-4F73-9583-76B4BD4C08DB}"/>
              </a:ext>
            </a:extLst>
          </p:cNvPr>
          <p:cNvSpPr txBox="1"/>
          <p:nvPr/>
        </p:nvSpPr>
        <p:spPr>
          <a:xfrm>
            <a:off x="284768" y="4730170"/>
            <a:ext cx="1408678" cy="646331"/>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ਬਰਮਿੰਘਮ ਵਿੱਚ ਸਿੱਖਾਂ ਦੀ </a:t>
            </a:r>
            <a:r>
              <a:rPr lang="en-GB" sz="900" b="1" dirty="0">
                <a:latin typeface="Arial" panose="020B0604020202020204" pitchFamily="34" charset="0"/>
                <a:cs typeface="Arial" panose="020B0604020202020204" pitchFamily="34" charset="0"/>
              </a:rPr>
              <a:t>10% </a:t>
            </a:r>
            <a:r>
              <a:rPr lang="pa-IN" sz="900" dirty="0">
                <a:latin typeface="Arial" panose="020B0604020202020204" pitchFamily="34" charset="0"/>
                <a:cs typeface="Arial" panose="020B0604020202020204" pitchFamily="34" charset="0"/>
              </a:rPr>
              <a:t>ਆਬਾਦੀ ਦੇ ਮੁਕਾਬਲੇ ਸ਼ਹਿਰ ਦੀਆਂ ਔਰਤਾਂ ਦੀ ਕੁੱਲ ਆਬਾਦੀ </a:t>
            </a:r>
            <a:r>
              <a:rPr lang="en-GB" sz="900" b="1" dirty="0">
                <a:latin typeface="Arial" panose="020B0604020202020204" pitchFamily="34" charset="0"/>
                <a:cs typeface="Arial" panose="020B0604020202020204" pitchFamily="34" charset="0"/>
              </a:rPr>
              <a:t>14% </a:t>
            </a:r>
            <a:r>
              <a:rPr lang="pa-IN" sz="900" dirty="0">
                <a:latin typeface="Arial" panose="020B0604020202020204" pitchFamily="34" charset="0"/>
                <a:cs typeface="Arial" panose="020B0604020202020204" pitchFamily="34" charset="0"/>
              </a:rPr>
              <a:t>ਹੈ</a:t>
            </a:r>
            <a:endParaRPr lang="en-GB" sz="90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0B482773-B90C-4E58-A52A-7702693E702C}"/>
              </a:ext>
            </a:extLst>
          </p:cNvPr>
          <p:cNvSpPr txBox="1"/>
          <p:nvPr/>
        </p:nvSpPr>
        <p:spPr>
          <a:xfrm>
            <a:off x="6756251" y="6295729"/>
            <a:ext cx="5071551" cy="5078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ਉੱਪਰ ਦਿੱਤੇ ਗਏ ਨਕਸ਼ੇ ਵਿੱਚ ਵਾਰਡਾਂ ਦੀਆਂ ਹੱਦਬੰਦੀਆਂ ਮਈ 2018 ਤੋਂ ਪਹਿਲਾਂ ਦੀਆਂ ਹਨ, ਕਿਉਂਕਿ ਇਨ੍ਹਾਂ ਬਾਰੇ ਜਾਣਕਾਰੀ ਸੰਨ 2011 ਦੀ ਮਰਦਮਸ਼ੁਮਾਰੀ ਤੋਂ ਲਈ ਗਈ ਸੀ। ਨਵੀਂ ਮਰਦਮਸ਼ੁਮਾਰੀ ਅਨੁਸਾਰ ਵਾਰਡਾਂ ਦੀ ਨਵੀਂ ਹੱਦਬੰਦੀ ਸੰਨ 2022 ਵਿੱਚ ਉਪਲਬਧ ਹੋਵੇਗੀ।</a:t>
            </a:r>
            <a:endParaRPr lang="en-GB" sz="900" dirty="0"/>
          </a:p>
        </p:txBody>
      </p:sp>
      <p:sp>
        <p:nvSpPr>
          <p:cNvPr id="4" name="TextBox 3">
            <a:extLst>
              <a:ext uri="{FF2B5EF4-FFF2-40B4-BE49-F238E27FC236}">
                <a16:creationId xmlns:a16="http://schemas.microsoft.com/office/drawing/2014/main" id="{D3EF0501-F729-49C6-9D38-BC263EAD4C44}"/>
              </a:ext>
            </a:extLst>
          </p:cNvPr>
          <p:cNvSpPr txBox="1"/>
          <p:nvPr/>
        </p:nvSpPr>
        <p:spPr>
          <a:xfrm>
            <a:off x="428297" y="1141353"/>
            <a:ext cx="1458349" cy="369332"/>
          </a:xfrm>
          <a:prstGeom prst="rect">
            <a:avLst/>
          </a:prstGeom>
          <a:noFill/>
        </p:spPr>
        <p:txBody>
          <a:bodyPr wrap="square" rtlCol="0">
            <a:spAutoFit/>
          </a:bodyPr>
          <a:lstStyle/>
          <a:p>
            <a:pPr algn="ctr"/>
            <a:r>
              <a:rPr lang="en-GB" b="1">
                <a:solidFill>
                  <a:srgbClr val="C00000"/>
                </a:solidFill>
                <a:latin typeface="Arial" panose="020B0604020202020204" pitchFamily="34" charset="0"/>
                <a:cs typeface="Arial" panose="020B0604020202020204" pitchFamily="34" charset="0"/>
              </a:rPr>
              <a:t>420,196</a:t>
            </a:r>
          </a:p>
        </p:txBody>
      </p:sp>
      <p:sp>
        <p:nvSpPr>
          <p:cNvPr id="55" name="Rectangle 54">
            <a:extLst>
              <a:ext uri="{FF2B5EF4-FFF2-40B4-BE49-F238E27FC236}">
                <a16:creationId xmlns:a16="http://schemas.microsoft.com/office/drawing/2014/main" id="{0AB72B1F-CB7E-4EB8-A041-DB4091A01C6F}"/>
              </a:ext>
            </a:extLst>
          </p:cNvPr>
          <p:cNvSpPr/>
          <p:nvPr/>
        </p:nvSpPr>
        <p:spPr>
          <a:xfrm>
            <a:off x="322819" y="1505015"/>
            <a:ext cx="1718652" cy="923330"/>
          </a:xfrm>
          <a:prstGeom prst="rect">
            <a:avLst/>
          </a:prstGeom>
        </p:spPr>
        <p:txBody>
          <a:bodyPr wrap="square">
            <a:spAutoFit/>
          </a:bodyPr>
          <a:lstStyle/>
          <a:p>
            <a:pPr algn="ctr"/>
            <a:r>
              <a:rPr lang="pa-IN" sz="900" dirty="0">
                <a:latin typeface="Arial" panose="020B0604020202020204" pitchFamily="34" charset="0"/>
                <a:cs typeface="Arial" panose="020B0604020202020204" pitchFamily="34" charset="0"/>
              </a:rPr>
              <a:t>ਇੰਗਲੈਂਡ ਵਿੱਚ ਰਹਿਣ ਵਾਲੇ ਲੋਕ ਆਪਣੇ ਆਪ ਨੂੰ ਸਿੱਖ ਕਹਾਉਂਦੇ ਹਨ। ਇਹ ਧਰਮ ਯੂਕੇ ਦੇ ਘੱਟ ਗਿਣਤੀ ਧਾਰਮਿਕ ਗਰੁੱਪਾਂ ਵਿੱਚ ਤੀਜੇ ਨੰਬਰ ਉੱਤੇ ਆਉਂਦਾ ਹੈ। </a:t>
            </a:r>
          </a:p>
          <a:p>
            <a:pPr algn="ctr"/>
            <a:r>
              <a:rPr lang="pa-IN" sz="900" dirty="0">
                <a:latin typeface="Arial" panose="020B0604020202020204" pitchFamily="34" charset="0"/>
                <a:cs typeface="Arial" panose="020B0604020202020204" pitchFamily="34" charset="0"/>
              </a:rPr>
              <a:t>ਯੂਕੇ ਵਿੱਚ ਸਭ ਤੋਂ ਵੱਧ ਸਿੱਖ ਲੰਡਨ ਵਿੱਚ ਰਹਿੰਦੇ ਹਨ।</a:t>
            </a:r>
            <a:r>
              <a:rPr lang="en-GB" sz="900" dirty="0">
                <a:latin typeface="Arial" panose="020B0604020202020204" pitchFamily="34" charset="0"/>
                <a:cs typeface="Arial" panose="020B0604020202020204" pitchFamily="34" charset="0"/>
              </a:rPr>
              <a:t> </a:t>
            </a:r>
          </a:p>
        </p:txBody>
      </p:sp>
      <p:sp>
        <p:nvSpPr>
          <p:cNvPr id="56" name="TextBox 55"/>
          <p:cNvSpPr txBox="1"/>
          <p:nvPr/>
        </p:nvSpPr>
        <p:spPr>
          <a:xfrm>
            <a:off x="7242424" y="1165312"/>
            <a:ext cx="2411164" cy="230832"/>
          </a:xfrm>
          <a:prstGeom prst="rect">
            <a:avLst/>
          </a:prstGeom>
          <a:noFill/>
        </p:spPr>
        <p:txBody>
          <a:bodyPr wrap="square" rtlCol="0">
            <a:spAutoFit/>
          </a:bodyPr>
          <a:lstStyle/>
          <a:p>
            <a:r>
              <a:rPr lang="pa-IN" sz="900" b="1" dirty="0"/>
              <a:t>ਬਰਮਿੰਘਮ ਦੇ ਵਾਰਡਾਂ ਵਿੱਚ ਸਿੱਖਾਂ ਦੀ ਆਬਾਦੀ ਦੀ ਦਰ</a:t>
            </a:r>
            <a:endParaRPr lang="en-GB" sz="900" b="1" dirty="0"/>
          </a:p>
        </p:txBody>
      </p:sp>
    </p:spTree>
    <p:extLst>
      <p:ext uri="{BB962C8B-B14F-4D97-AF65-F5344CB8AC3E}">
        <p14:creationId xmlns:p14="http://schemas.microsoft.com/office/powerpoint/2010/main" val="781355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 name="AutoShape 26">
            <a:extLst>
              <a:ext uri="{FF2B5EF4-FFF2-40B4-BE49-F238E27FC236}">
                <a16:creationId xmlns:a16="http://schemas.microsoft.com/office/drawing/2014/main" id="{A8A80A5F-ADEB-41E0-B6F8-08B050B4F13B}"/>
              </a:ext>
            </a:extLst>
          </p:cNvPr>
          <p:cNvSpPr/>
          <p:nvPr/>
        </p:nvSpPr>
        <p:spPr>
          <a:xfrm>
            <a:off x="9218960" y="5901158"/>
            <a:ext cx="2747087" cy="841500"/>
          </a:xfrm>
          <a:prstGeom prst="rect">
            <a:avLst/>
          </a:prstGeom>
          <a:solidFill>
            <a:srgbClr val="EBEBEB"/>
          </a:solidFill>
        </p:spPr>
      </p:sp>
      <p:sp>
        <p:nvSpPr>
          <p:cNvPr id="202" name="AutoShape 26">
            <a:extLst>
              <a:ext uri="{FF2B5EF4-FFF2-40B4-BE49-F238E27FC236}">
                <a16:creationId xmlns:a16="http://schemas.microsoft.com/office/drawing/2014/main" id="{82B55F31-4179-45D3-9F1F-695CEE3268FE}"/>
              </a:ext>
            </a:extLst>
          </p:cNvPr>
          <p:cNvSpPr/>
          <p:nvPr/>
        </p:nvSpPr>
        <p:spPr>
          <a:xfrm>
            <a:off x="9230821" y="3439608"/>
            <a:ext cx="2747087" cy="2351250"/>
          </a:xfrm>
          <a:prstGeom prst="rect">
            <a:avLst/>
          </a:prstGeom>
          <a:solidFill>
            <a:srgbClr val="EBEBEB"/>
          </a:solidFill>
        </p:spPr>
      </p:sp>
      <p:sp>
        <p:nvSpPr>
          <p:cNvPr id="201" name="AutoShape 26">
            <a:extLst>
              <a:ext uri="{FF2B5EF4-FFF2-40B4-BE49-F238E27FC236}">
                <a16:creationId xmlns:a16="http://schemas.microsoft.com/office/drawing/2014/main" id="{66342A1D-4121-46DC-B66E-4D8E4FDE4B3B}"/>
              </a:ext>
            </a:extLst>
          </p:cNvPr>
          <p:cNvSpPr/>
          <p:nvPr/>
        </p:nvSpPr>
        <p:spPr>
          <a:xfrm>
            <a:off x="9244880" y="2458964"/>
            <a:ext cx="2747087" cy="880608"/>
          </a:xfrm>
          <a:prstGeom prst="rect">
            <a:avLst/>
          </a:prstGeom>
          <a:solidFill>
            <a:srgbClr val="EBEBEB"/>
          </a:solidFill>
        </p:spPr>
      </p:sp>
      <p:sp>
        <p:nvSpPr>
          <p:cNvPr id="163" name="AutoShape 26">
            <a:extLst>
              <a:ext uri="{FF2B5EF4-FFF2-40B4-BE49-F238E27FC236}">
                <a16:creationId xmlns:a16="http://schemas.microsoft.com/office/drawing/2014/main" id="{BD35AC3A-5224-4CE6-8E7F-9A4F2D358E1A}"/>
              </a:ext>
            </a:extLst>
          </p:cNvPr>
          <p:cNvSpPr/>
          <p:nvPr/>
        </p:nvSpPr>
        <p:spPr>
          <a:xfrm>
            <a:off x="3241107" y="4955172"/>
            <a:ext cx="2888331" cy="1778918"/>
          </a:xfrm>
          <a:prstGeom prst="rect">
            <a:avLst/>
          </a:prstGeom>
          <a:solidFill>
            <a:srgbClr val="EBEBEB"/>
          </a:solidFill>
        </p:spPr>
      </p:sp>
      <p:sp>
        <p:nvSpPr>
          <p:cNvPr id="157" name="AutoShape 26">
            <a:extLst>
              <a:ext uri="{FF2B5EF4-FFF2-40B4-BE49-F238E27FC236}">
                <a16:creationId xmlns:a16="http://schemas.microsoft.com/office/drawing/2014/main" id="{B7DA2C01-6578-45C6-A34C-58C93E2E8B30}"/>
              </a:ext>
            </a:extLst>
          </p:cNvPr>
          <p:cNvSpPr/>
          <p:nvPr/>
        </p:nvSpPr>
        <p:spPr>
          <a:xfrm>
            <a:off x="3230137" y="3499288"/>
            <a:ext cx="2888331" cy="1348976"/>
          </a:xfrm>
          <a:prstGeom prst="rect">
            <a:avLst/>
          </a:prstGeom>
          <a:solidFill>
            <a:srgbClr val="EBEBEB"/>
          </a:solidFill>
        </p:spPr>
      </p:sp>
      <p:sp>
        <p:nvSpPr>
          <p:cNvPr id="152" name="AutoShape 26">
            <a:extLst>
              <a:ext uri="{FF2B5EF4-FFF2-40B4-BE49-F238E27FC236}">
                <a16:creationId xmlns:a16="http://schemas.microsoft.com/office/drawing/2014/main" id="{CCFB24E9-E4A5-4191-B2AD-F2068561EA2A}"/>
              </a:ext>
            </a:extLst>
          </p:cNvPr>
          <p:cNvSpPr/>
          <p:nvPr/>
        </p:nvSpPr>
        <p:spPr>
          <a:xfrm>
            <a:off x="3221664" y="2291493"/>
            <a:ext cx="2888331" cy="1113033"/>
          </a:xfrm>
          <a:prstGeom prst="rect">
            <a:avLst/>
          </a:prstGeom>
          <a:solidFill>
            <a:srgbClr val="EBEBEB"/>
          </a:solidFill>
        </p:spPr>
      </p:sp>
      <p:sp>
        <p:nvSpPr>
          <p:cNvPr id="147" name="AutoShape 26">
            <a:extLst>
              <a:ext uri="{FF2B5EF4-FFF2-40B4-BE49-F238E27FC236}">
                <a16:creationId xmlns:a16="http://schemas.microsoft.com/office/drawing/2014/main" id="{01A2D147-1419-4771-A2A0-2CCB2CAC5197}"/>
              </a:ext>
            </a:extLst>
          </p:cNvPr>
          <p:cNvSpPr/>
          <p:nvPr/>
        </p:nvSpPr>
        <p:spPr>
          <a:xfrm>
            <a:off x="3248016" y="1097088"/>
            <a:ext cx="2888331" cy="1113033"/>
          </a:xfrm>
          <a:prstGeom prst="rect">
            <a:avLst/>
          </a:prstGeom>
          <a:solidFill>
            <a:srgbClr val="EBEBEB"/>
          </a:solidFill>
        </p:spPr>
      </p:sp>
      <p:sp>
        <p:nvSpPr>
          <p:cNvPr id="143" name="AutoShape 18">
            <a:extLst>
              <a:ext uri="{FF2B5EF4-FFF2-40B4-BE49-F238E27FC236}">
                <a16:creationId xmlns:a16="http://schemas.microsoft.com/office/drawing/2014/main" id="{EC09BC54-8B72-4F0D-A940-07B5D531AB28}"/>
              </a:ext>
            </a:extLst>
          </p:cNvPr>
          <p:cNvSpPr/>
          <p:nvPr/>
        </p:nvSpPr>
        <p:spPr>
          <a:xfrm>
            <a:off x="260980" y="3724343"/>
            <a:ext cx="2906213" cy="1303544"/>
          </a:xfrm>
          <a:prstGeom prst="rect">
            <a:avLst/>
          </a:prstGeom>
          <a:solidFill>
            <a:srgbClr val="DCDCDC"/>
          </a:solidFill>
        </p:spPr>
      </p:sp>
      <p:sp>
        <p:nvSpPr>
          <p:cNvPr id="140" name="AutoShape 18">
            <a:extLst>
              <a:ext uri="{FF2B5EF4-FFF2-40B4-BE49-F238E27FC236}">
                <a16:creationId xmlns:a16="http://schemas.microsoft.com/office/drawing/2014/main" id="{4A7E8883-6D20-40A9-A4C6-AA0EF751B15F}"/>
              </a:ext>
            </a:extLst>
          </p:cNvPr>
          <p:cNvSpPr/>
          <p:nvPr/>
        </p:nvSpPr>
        <p:spPr>
          <a:xfrm>
            <a:off x="1673945" y="1103637"/>
            <a:ext cx="1458982" cy="1571872"/>
          </a:xfrm>
          <a:prstGeom prst="rect">
            <a:avLst/>
          </a:prstGeom>
          <a:solidFill>
            <a:srgbClr val="DCDCDC"/>
          </a:solidFill>
        </p:spPr>
      </p:sp>
      <p:sp>
        <p:nvSpPr>
          <p:cNvPr id="138" name="AutoShape 18">
            <a:extLst>
              <a:ext uri="{FF2B5EF4-FFF2-40B4-BE49-F238E27FC236}">
                <a16:creationId xmlns:a16="http://schemas.microsoft.com/office/drawing/2014/main" id="{E898FA4E-3EB8-4908-9A59-6F79CB90CD83}"/>
              </a:ext>
            </a:extLst>
          </p:cNvPr>
          <p:cNvSpPr/>
          <p:nvPr/>
        </p:nvSpPr>
        <p:spPr>
          <a:xfrm>
            <a:off x="295928" y="1112037"/>
            <a:ext cx="1285618" cy="1571872"/>
          </a:xfrm>
          <a:prstGeom prst="rect">
            <a:avLst/>
          </a:prstGeom>
          <a:solidFill>
            <a:srgbClr val="DCDCDC"/>
          </a:solidFill>
        </p:spPr>
      </p:sp>
      <p:sp>
        <p:nvSpPr>
          <p:cNvPr id="244" name="AutoShape 18">
            <a:extLst>
              <a:ext uri="{FF2B5EF4-FFF2-40B4-BE49-F238E27FC236}">
                <a16:creationId xmlns:a16="http://schemas.microsoft.com/office/drawing/2014/main" id="{263506A4-327C-4802-9714-A9897CE51CA8}"/>
              </a:ext>
            </a:extLst>
          </p:cNvPr>
          <p:cNvSpPr/>
          <p:nvPr/>
        </p:nvSpPr>
        <p:spPr>
          <a:xfrm>
            <a:off x="6215268" y="5737511"/>
            <a:ext cx="2921112" cy="999808"/>
          </a:xfrm>
          <a:prstGeom prst="rect">
            <a:avLst/>
          </a:prstGeom>
          <a:solidFill>
            <a:srgbClr val="DCDCDC"/>
          </a:solidFill>
        </p:spPr>
      </p:sp>
      <p:sp>
        <p:nvSpPr>
          <p:cNvPr id="3" name="TextBox 3"/>
          <p:cNvSpPr txBox="1"/>
          <p:nvPr/>
        </p:nvSpPr>
        <p:spPr>
          <a:xfrm>
            <a:off x="1710612" y="42172"/>
            <a:ext cx="7995047" cy="474489"/>
          </a:xfrm>
          <a:prstGeom prst="rect">
            <a:avLst/>
          </a:prstGeom>
        </p:spPr>
        <p:txBody>
          <a:bodyPr lIns="0" tIns="0" rIns="0" bIns="0" rtlCol="0" anchor="t">
            <a:spAutoFit/>
          </a:bodyPr>
          <a:lstStyle/>
          <a:p>
            <a:pPr algn="ctr">
              <a:lnSpc>
                <a:spcPts val="3698"/>
              </a:lnSpc>
            </a:pPr>
            <a:r>
              <a:rPr lang="pa-IN" sz="2625" b="1" dirty="0">
                <a:solidFill>
                  <a:srgbClr val="222222"/>
                </a:solidFill>
                <a:latin typeface="Arial" panose="020B0604020202020204" pitchFamily="34" charset="0"/>
                <a:cs typeface="Arial" panose="020B0604020202020204" pitchFamily="34" charset="0"/>
              </a:rPr>
              <a:t>ਸਿੱਖ ਭਾਈਚਾਰੇ ਦੀ ਰੂਪ ਰੇਖਾ</a:t>
            </a:r>
            <a:endParaRPr lang="en-US" sz="2625" b="1" dirty="0">
              <a:solidFill>
                <a:srgbClr val="222222"/>
              </a:solidFill>
              <a:latin typeface="Arial" panose="020B0604020202020204" pitchFamily="34" charset="0"/>
              <a:cs typeface="Arial" panose="020B0604020202020204" pitchFamily="34" charset="0"/>
            </a:endParaRPr>
          </a:p>
        </p:txBody>
      </p:sp>
      <p:sp>
        <p:nvSpPr>
          <p:cNvPr id="17" name="AutoShape 17"/>
          <p:cNvSpPr/>
          <p:nvPr/>
        </p:nvSpPr>
        <p:spPr>
          <a:xfrm>
            <a:off x="6224513" y="4734790"/>
            <a:ext cx="2898324" cy="870862"/>
          </a:xfrm>
          <a:prstGeom prst="rect">
            <a:avLst/>
          </a:prstGeom>
          <a:solidFill>
            <a:srgbClr val="DCDCDC"/>
          </a:solidFill>
        </p:spPr>
      </p:sp>
      <p:pic>
        <p:nvPicPr>
          <p:cNvPr id="40" name="Picture 40"/>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23193"/>
          </a:xfrm>
          <a:prstGeom prst="rect">
            <a:avLst/>
          </a:prstGeom>
        </p:spPr>
        <p:txBody>
          <a:bodyPr lIns="0" tIns="0" rIns="0" bIns="0" rtlCol="0" anchor="t">
            <a:spAutoFit/>
          </a:bodyPr>
          <a:lstStyle/>
          <a:p>
            <a:pPr algn="r">
              <a:lnSpc>
                <a:spcPts val="1056"/>
              </a:lnSpc>
            </a:pPr>
            <a:endParaRPr sz="1688" dirty="0"/>
          </a:p>
          <a:p>
            <a:pPr algn="r">
              <a:lnSpc>
                <a:spcPts val="1056"/>
              </a:lnSpc>
            </a:pPr>
            <a:r>
              <a:rPr lang="pa-IN" sz="660" dirty="0">
                <a:solidFill>
                  <a:srgbClr val="222222"/>
                </a:solidFill>
                <a:latin typeface="Arimo"/>
              </a:rPr>
              <a:t>ਪਬਲਿਕ ਹੈਲਥ ਅਪ੍ਰੈਲ</a:t>
            </a:r>
            <a:r>
              <a:rPr lang="en-US" sz="660" dirty="0">
                <a:solidFill>
                  <a:srgbClr val="222222"/>
                </a:solidFill>
                <a:latin typeface="Arimo"/>
              </a:rPr>
              <a:t> 2021</a:t>
            </a:r>
          </a:p>
          <a:p>
            <a:pPr algn="r">
              <a:lnSpc>
                <a:spcPts val="1056"/>
              </a:lnSpc>
            </a:pPr>
            <a:r>
              <a:rPr lang="pa-IN" sz="660" dirty="0">
                <a:solidFill>
                  <a:srgbClr val="222222"/>
                </a:solidFill>
                <a:latin typeface="Arimo"/>
              </a:rPr>
              <a:t>ਅੰਕੜੇ ਥੋੜ੍ਹੇ ਘੱਟ ਵੱਧ ਕੀਤੇ ਗਏ ਹਨ</a:t>
            </a:r>
            <a:endParaRPr lang="en-US" sz="660" dirty="0">
              <a:solidFill>
                <a:srgbClr val="222222"/>
              </a:solidFill>
              <a:latin typeface="Arimo"/>
            </a:endParaRP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ਮਾਨਸਿਕ ਸਿਹਤ ਅਤੇ ਤੰਦਰੁਸਤੀ</a:t>
            </a:r>
            <a:endParaRPr lang="en-GB" sz="1000" b="1" dirty="0">
              <a:solidFill>
                <a:schemeClr val="bg1"/>
              </a:solidFill>
              <a:latin typeface="Arial" panose="020B0604020202020204" pitchFamily="34" charset="0"/>
              <a:cs typeface="Arial" panose="020B0604020202020204" pitchFamily="34" charset="0"/>
            </a:endParaRP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ਸਿਹਤਮੰਦ ਅਤੇ ਸਸਤੀ ਖ਼ੁਰਾਕ</a:t>
            </a:r>
            <a:endParaRPr lang="en-GB" sz="1000" b="1" dirty="0">
              <a:solidFill>
                <a:schemeClr val="bg1"/>
              </a:solidFill>
              <a:latin typeface="Arial" panose="020B0604020202020204" pitchFamily="34" charset="0"/>
              <a:cs typeface="Arial" panose="020B0604020202020204" pitchFamily="34" charset="0"/>
            </a:endParaRPr>
          </a:p>
        </p:txBody>
      </p:sp>
      <p:sp>
        <p:nvSpPr>
          <p:cNvPr id="31" name="AutoShape 31"/>
          <p:cNvSpPr/>
          <p:nvPr/>
        </p:nvSpPr>
        <p:spPr>
          <a:xfrm>
            <a:off x="6256380" y="777309"/>
            <a:ext cx="28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ਹਰ ਉਮਰ ਵਿੱਚ ਚੁਸਤੀ ਅਤੇ ਹਿੰਮਤ</a:t>
            </a:r>
            <a:endParaRPr lang="en-GB" sz="1000" b="1" dirty="0">
              <a:solidFill>
                <a:schemeClr val="bg1"/>
              </a:solidFill>
              <a:latin typeface="Arial" panose="020B0604020202020204" pitchFamily="34" charset="0"/>
              <a:cs typeface="Arial" panose="020B0604020202020204" pitchFamily="34" charset="0"/>
            </a:endParaRPr>
          </a:p>
        </p:txBody>
      </p:sp>
      <p:sp>
        <p:nvSpPr>
          <p:cNvPr id="110" name="AutoShape 5">
            <a:extLst>
              <a:ext uri="{FF2B5EF4-FFF2-40B4-BE49-F238E27FC236}">
                <a16:creationId xmlns:a16="http://schemas.microsoft.com/office/drawing/2014/main" id="{D805508F-E667-4DFE-A106-3A7E5995B670}"/>
              </a:ext>
            </a:extLst>
          </p:cNvPr>
          <p:cNvSpPr/>
          <p:nvPr/>
        </p:nvSpPr>
        <p:spPr>
          <a:xfrm>
            <a:off x="6225655" y="1159739"/>
            <a:ext cx="1509347" cy="3276416"/>
          </a:xfrm>
          <a:prstGeom prst="rect">
            <a:avLst/>
          </a:prstGeom>
          <a:solidFill>
            <a:srgbClr val="DCDCDC"/>
          </a:solidFill>
        </p:spPr>
        <p:txBody>
          <a:bodyPr/>
          <a:lstStyle/>
          <a:p>
            <a:endParaRPr lang="en-GB" sz="1688"/>
          </a:p>
        </p:txBody>
      </p:sp>
      <p:sp>
        <p:nvSpPr>
          <p:cNvPr id="113" name="TextBox 112">
            <a:extLst>
              <a:ext uri="{FF2B5EF4-FFF2-40B4-BE49-F238E27FC236}">
                <a16:creationId xmlns:a16="http://schemas.microsoft.com/office/drawing/2014/main" id="{E7CB53D2-B215-4B58-974F-5410E5E8AD05}"/>
              </a:ext>
            </a:extLst>
          </p:cNvPr>
          <p:cNvSpPr txBox="1"/>
          <p:nvPr/>
        </p:nvSpPr>
        <p:spPr>
          <a:xfrm>
            <a:off x="482140" y="1142870"/>
            <a:ext cx="1323182" cy="646331"/>
          </a:xfrm>
          <a:prstGeom prst="rect">
            <a:avLst/>
          </a:prstGeom>
          <a:noFill/>
        </p:spPr>
        <p:txBody>
          <a:bodyPr wrap="square" rtlCol="0">
            <a:spAutoFit/>
          </a:bodyPr>
          <a:lstStyle/>
          <a:p>
            <a:r>
              <a:rPr lang="en-GB" sz="3600" b="1">
                <a:solidFill>
                  <a:srgbClr val="C00000"/>
                </a:solidFill>
                <a:latin typeface="Arial" panose="020B0604020202020204" pitchFamily="34" charset="0"/>
                <a:cs typeface="Arial" panose="020B0604020202020204" pitchFamily="34" charset="0"/>
              </a:rPr>
              <a:t>77</a:t>
            </a:r>
            <a:r>
              <a:rPr lang="en-GB" sz="2000" b="1">
                <a:solidFill>
                  <a:srgbClr val="C00000"/>
                </a:solidFill>
                <a:latin typeface="Arial" panose="020B0604020202020204" pitchFamily="34" charset="0"/>
                <a:cs typeface="Arial" panose="020B0604020202020204" pitchFamily="34" charset="0"/>
              </a:rPr>
              <a:t>%</a:t>
            </a:r>
            <a:endParaRPr lang="en-GB" sz="3375" b="1">
              <a:solidFill>
                <a:srgbClr val="C00000"/>
              </a:solidFill>
              <a:latin typeface="Arial" panose="020B0604020202020204" pitchFamily="34" charset="0"/>
              <a:cs typeface="Arial" panose="020B0604020202020204" pitchFamily="34" charset="0"/>
            </a:endParaRPr>
          </a:p>
        </p:txBody>
      </p:sp>
      <p:sp>
        <p:nvSpPr>
          <p:cNvPr id="116" name="TextBox 115">
            <a:extLst>
              <a:ext uri="{FF2B5EF4-FFF2-40B4-BE49-F238E27FC236}">
                <a16:creationId xmlns:a16="http://schemas.microsoft.com/office/drawing/2014/main" id="{F4226D7B-AC08-4DD2-8AF1-D3CA1A8E54A2}"/>
              </a:ext>
            </a:extLst>
          </p:cNvPr>
          <p:cNvSpPr txBox="1"/>
          <p:nvPr/>
        </p:nvSpPr>
        <p:spPr>
          <a:xfrm>
            <a:off x="253871" y="1709065"/>
            <a:ext cx="1363875" cy="784830"/>
          </a:xfrm>
          <a:prstGeom prst="rect">
            <a:avLst/>
          </a:prstGeom>
          <a:noFill/>
        </p:spPr>
        <p:txBody>
          <a:bodyPr wrap="square" rtlCol="0">
            <a:spAutoFit/>
          </a:bodyPr>
          <a:lstStyle/>
          <a:p>
            <a:pPr algn="ctr"/>
            <a:r>
              <a:rPr lang="pa-IN" sz="900" dirty="0">
                <a:latin typeface="Arial" panose="020B0604020202020204" pitchFamily="34" charset="0"/>
                <a:cs typeface="Arial" panose="020B0604020202020204" pitchFamily="34" charset="0"/>
              </a:rPr>
              <a:t>2,000 ਸਿੱਖਾਂ ਦੇ ਕੀਤੇ ਗਏ ਸਰਵੇ ਤੋਂ ਪਤਾ ਲੱਗਾ ਹੈ ਕਿ 77% </a:t>
            </a:r>
            <a:r>
              <a:rPr lang="pa-IN" sz="900" b="1" dirty="0">
                <a:latin typeface="Arial" panose="020B0604020202020204" pitchFamily="34" charset="0"/>
                <a:cs typeface="Arial" panose="020B0604020202020204" pitchFamily="34" charset="0"/>
              </a:rPr>
              <a:t>ਸਿੱਖ ਸਮਝਦੇ ਹਨ ਕਿ ਉਨ੍ਹਾਂ ਦੇ ਜੀਵਨ ਤਣਾਓਪੂਰਣ ਹਨ।</a:t>
            </a:r>
            <a:endParaRPr lang="en-GB" sz="900" dirty="0">
              <a:latin typeface="Arial" panose="020B0604020202020204" pitchFamily="34" charset="0"/>
              <a:cs typeface="Arial" panose="020B0604020202020204" pitchFamily="34" charset="0"/>
            </a:endParaRPr>
          </a:p>
        </p:txBody>
      </p:sp>
      <p:sp>
        <p:nvSpPr>
          <p:cNvPr id="118" name="TextBox 117">
            <a:extLst>
              <a:ext uri="{FF2B5EF4-FFF2-40B4-BE49-F238E27FC236}">
                <a16:creationId xmlns:a16="http://schemas.microsoft.com/office/drawing/2014/main" id="{05F36389-8D7C-40CE-9A43-F7E877A714B6}"/>
              </a:ext>
            </a:extLst>
          </p:cNvPr>
          <p:cNvSpPr txBox="1"/>
          <p:nvPr/>
        </p:nvSpPr>
        <p:spPr>
          <a:xfrm>
            <a:off x="226570" y="4246845"/>
            <a:ext cx="1223773" cy="584775"/>
          </a:xfrm>
          <a:prstGeom prst="rect">
            <a:avLst/>
          </a:prstGeom>
          <a:noFill/>
        </p:spPr>
        <p:txBody>
          <a:bodyPr wrap="square" rtlCol="0">
            <a:spAutoFit/>
          </a:bodyPr>
          <a:lstStyle/>
          <a:p>
            <a:r>
              <a:rPr lang="en-GB" sz="3200" b="1" dirty="0">
                <a:solidFill>
                  <a:srgbClr val="C00000"/>
                </a:solidFill>
                <a:latin typeface="Arial" panose="020B0604020202020204" pitchFamily="34" charset="0"/>
                <a:cs typeface="Arial" panose="020B0604020202020204" pitchFamily="34" charset="0"/>
              </a:rPr>
              <a:t>61</a:t>
            </a:r>
            <a:r>
              <a:rPr lang="en-GB" sz="2000" b="1" dirty="0">
                <a:solidFill>
                  <a:srgbClr val="C00000"/>
                </a:solidFill>
                <a:latin typeface="Arial" panose="020B0604020202020204" pitchFamily="34" charset="0"/>
                <a:cs typeface="Arial" panose="020B0604020202020204" pitchFamily="34" charset="0"/>
              </a:rPr>
              <a:t>%</a:t>
            </a:r>
            <a:endParaRPr lang="en-GB" sz="3600" b="1" dirty="0">
              <a:solidFill>
                <a:srgbClr val="C00000"/>
              </a:solidFill>
              <a:latin typeface="Arial" panose="020B0604020202020204" pitchFamily="34" charset="0"/>
              <a:cs typeface="Arial" panose="020B0604020202020204" pitchFamily="34" charset="0"/>
            </a:endParaRPr>
          </a:p>
        </p:txBody>
      </p:sp>
      <p:sp>
        <p:nvSpPr>
          <p:cNvPr id="142" name="TextBox 141">
            <a:extLst>
              <a:ext uri="{FF2B5EF4-FFF2-40B4-BE49-F238E27FC236}">
                <a16:creationId xmlns:a16="http://schemas.microsoft.com/office/drawing/2014/main" id="{1DF25566-3845-43E1-B134-BED4F02BBABB}"/>
              </a:ext>
            </a:extLst>
          </p:cNvPr>
          <p:cNvSpPr txBox="1"/>
          <p:nvPr/>
        </p:nvSpPr>
        <p:spPr>
          <a:xfrm>
            <a:off x="1659440" y="1097756"/>
            <a:ext cx="1590764" cy="276999"/>
          </a:xfrm>
          <a:prstGeom prst="rect">
            <a:avLst/>
          </a:prstGeom>
          <a:noFill/>
        </p:spPr>
        <p:txBody>
          <a:bodyPr wrap="square" rtlCol="0">
            <a:spAutoFit/>
          </a:bodyPr>
          <a:lstStyle/>
          <a:p>
            <a:pPr algn="ctr"/>
            <a:r>
              <a:rPr lang="pa-IN" sz="1200" b="1" dirty="0">
                <a:solidFill>
                  <a:srgbClr val="C00000"/>
                </a:solidFill>
                <a:latin typeface="Arial" panose="020B0604020202020204" pitchFamily="34" charset="0"/>
                <a:cs typeface="Arial" panose="020B0604020202020204" pitchFamily="34" charset="0"/>
              </a:rPr>
              <a:t>ਤਣਾਓ ਦੇ ਕਾਰਨ</a:t>
            </a:r>
            <a:endParaRPr lang="en-GB" sz="1050" b="1" dirty="0">
              <a:solidFill>
                <a:srgbClr val="C00000"/>
              </a:solidFill>
              <a:latin typeface="Arial" panose="020B0604020202020204" pitchFamily="34" charset="0"/>
              <a:cs typeface="Arial" panose="020B0604020202020204" pitchFamily="34" charset="0"/>
            </a:endParaRPr>
          </a:p>
        </p:txBody>
      </p:sp>
      <p:sp>
        <p:nvSpPr>
          <p:cNvPr id="186" name="Oval 185">
            <a:extLst>
              <a:ext uri="{FF2B5EF4-FFF2-40B4-BE49-F238E27FC236}">
                <a16:creationId xmlns:a16="http://schemas.microsoft.com/office/drawing/2014/main" id="{F0894610-CDF1-4E79-A80E-6FFAD98E5704}"/>
              </a:ext>
            </a:extLst>
          </p:cNvPr>
          <p:cNvSpPr/>
          <p:nvPr/>
        </p:nvSpPr>
        <p:spPr>
          <a:xfrm>
            <a:off x="1755607" y="1472235"/>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sp>
        <p:nvSpPr>
          <p:cNvPr id="208" name="TextBox 207">
            <a:extLst>
              <a:ext uri="{FF2B5EF4-FFF2-40B4-BE49-F238E27FC236}">
                <a16:creationId xmlns:a16="http://schemas.microsoft.com/office/drawing/2014/main" id="{B9CBB5FD-D92C-4307-AA25-0C0C0B277114}"/>
              </a:ext>
            </a:extLst>
          </p:cNvPr>
          <p:cNvSpPr txBox="1"/>
          <p:nvPr/>
        </p:nvSpPr>
        <p:spPr>
          <a:xfrm>
            <a:off x="2040859" y="1512674"/>
            <a:ext cx="919467"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ਨੌਕਰੀ</a:t>
            </a:r>
            <a:r>
              <a:rPr lang="en-GB" sz="900" dirty="0">
                <a:latin typeface="Arial" panose="020B0604020202020204" pitchFamily="34" charset="0"/>
                <a:cs typeface="Arial" panose="020B0604020202020204" pitchFamily="34" charset="0"/>
              </a:rPr>
              <a:t>       35%</a:t>
            </a:r>
          </a:p>
        </p:txBody>
      </p:sp>
      <p:sp>
        <p:nvSpPr>
          <p:cNvPr id="220" name="TextBox 219">
            <a:extLst>
              <a:ext uri="{FF2B5EF4-FFF2-40B4-BE49-F238E27FC236}">
                <a16:creationId xmlns:a16="http://schemas.microsoft.com/office/drawing/2014/main" id="{9288E8CB-BAC9-4247-8F1D-C0562C3D3CD4}"/>
              </a:ext>
            </a:extLst>
          </p:cNvPr>
          <p:cNvSpPr txBox="1"/>
          <p:nvPr/>
        </p:nvSpPr>
        <p:spPr>
          <a:xfrm>
            <a:off x="3199095" y="5297147"/>
            <a:ext cx="2868709" cy="1338828"/>
          </a:xfrm>
          <a:prstGeom prst="rect">
            <a:avLst/>
          </a:prstGeom>
          <a:noFill/>
        </p:spPr>
        <p:txBody>
          <a:bodyPr wrap="square" rtlCol="0">
            <a:spAutoFit/>
          </a:bodyPr>
          <a:lstStyle/>
          <a:p>
            <a:pPr algn="ctr"/>
            <a:r>
              <a:rPr lang="pa-IN" sz="900" dirty="0"/>
              <a:t>ਬਹੁਤ ਸਾਰੇ ਸਿੱਖਾਂ ਨੂੰ ਖੁਰਾਕ ਸੰਬੰਧੀ ਕੋਈ ਪਾਬੰਦੀਆਂ ਨਹੀਂ ਹਨ। </a:t>
            </a:r>
          </a:p>
          <a:p>
            <a:pPr algn="ctr"/>
            <a:endParaRPr lang="pa-IN" sz="900" dirty="0"/>
          </a:p>
          <a:p>
            <a:pPr algn="ctr"/>
            <a:r>
              <a:rPr lang="pa-IN" sz="900" dirty="0"/>
              <a:t>ਪਰ ਜਿਨ੍ਹਾਂ ਸਿੱਖਾਂ ਨੇ ਅੰਮ੍ਰਿਤ ਛਕਿਆ ਹੈ, ਉਹ ਸ਼ਾਕਾਹਾਰੀ ਹਨ ਅਤੇ ਅੰਡੇ</a:t>
            </a:r>
            <a:r>
              <a:rPr lang="en-GB" sz="900" dirty="0"/>
              <a:t>, </a:t>
            </a:r>
            <a:r>
              <a:rPr lang="pa-IN" sz="900" dirty="0"/>
              <a:t>ਮੱਛੀ ਅਤੇ ਪਸ਼ੂ ਡੈਰੀਵੇਟਿਵਜ਼ ਦੇ ਨਾਲ ਕਿਸੇ ਵੀ ਪਦਾਰਥ ਜਾਂ ਪਸ਼ੂਆਂ ਦੀ ਚਰਬੀ ਵਿੱਚ ਪਕਾਏ ਹੋਏ ਭੋਜਨ ਨਹੀਂ ਖਾਂਦੇ। </a:t>
            </a:r>
          </a:p>
          <a:p>
            <a:pPr algn="ctr"/>
            <a:endParaRPr lang="pa-IN" sz="900" dirty="0"/>
          </a:p>
          <a:p>
            <a:pPr algn="ctr"/>
            <a:r>
              <a:rPr lang="pa-IN" sz="900" dirty="0"/>
              <a:t>ਗੁਰਦੁਆਰਿਆਂ ਵਿੱਚ ਸਿਰਫ ਸ਼ਾਕਾਹਾਰੀ ਭੋਜਨ ਹੀ ਪਰੋਸਿਆ ਜਾਂਦਾ ਹੈ ਤਾਂ ਜੋ ਹਰ ਕੋਈ</a:t>
            </a:r>
            <a:r>
              <a:rPr lang="en-GB" sz="900" dirty="0"/>
              <a:t>, </a:t>
            </a:r>
            <a:r>
              <a:rPr lang="pa-IN" sz="900" dirty="0"/>
              <a:t>ਉਨ੍ਹਾਂ ਦੀ ਖੁਰਾਕ ਸੰਬੰਧੀ ਪਾਬੰਦੀਆਂ ਦੀ ਪਰਵਾਹ ਕੀਤੇ ਬਿਨਾਂ</a:t>
            </a:r>
            <a:r>
              <a:rPr lang="en-GB" sz="900" dirty="0"/>
              <a:t>, </a:t>
            </a:r>
            <a:r>
              <a:rPr lang="pa-IN" sz="900" dirty="0"/>
              <a:t>ਇਸ ਨੂੰ ਖਾ ਸਕੇ।</a:t>
            </a:r>
            <a:endParaRPr lang="en-GB" sz="900" dirty="0">
              <a:latin typeface="Arial" panose="020B0604020202020204" pitchFamily="34" charset="0"/>
              <a:cs typeface="Arial" panose="020B0604020202020204" pitchFamily="34" charset="0"/>
            </a:endParaRPr>
          </a:p>
        </p:txBody>
      </p:sp>
      <p:sp>
        <p:nvSpPr>
          <p:cNvPr id="223" name="TextBox 222">
            <a:extLst>
              <a:ext uri="{FF2B5EF4-FFF2-40B4-BE49-F238E27FC236}">
                <a16:creationId xmlns:a16="http://schemas.microsoft.com/office/drawing/2014/main" id="{69DF93BB-0C87-4EB1-BFE3-795CC474080E}"/>
              </a:ext>
            </a:extLst>
          </p:cNvPr>
          <p:cNvSpPr txBox="1"/>
          <p:nvPr/>
        </p:nvSpPr>
        <p:spPr>
          <a:xfrm>
            <a:off x="1298307" y="4187909"/>
            <a:ext cx="1894642" cy="646331"/>
          </a:xfrm>
          <a:prstGeom prst="rect">
            <a:avLst/>
          </a:prstGeom>
          <a:noFill/>
        </p:spPr>
        <p:txBody>
          <a:bodyPr wrap="square" rtlCol="0">
            <a:spAutoFit/>
          </a:bodyPr>
          <a:lstStyle/>
          <a:p>
            <a:pPr algn="r"/>
            <a:r>
              <a:rPr lang="pa-IN" sz="900" dirty="0"/>
              <a:t>ਸਿੱਖਾਂ ਨੇ ਕਿਹਾ ਕਿ ਉਹ ਕਦੇ -ਕਦੇ ਪੀਂਦੇ ਹਨ</a:t>
            </a:r>
            <a:r>
              <a:rPr lang="en-GB" sz="900" dirty="0"/>
              <a:t>, </a:t>
            </a:r>
            <a:r>
              <a:rPr lang="pa-IN" sz="900" b="1" dirty="0"/>
              <a:t>4 ਵਿੱਚੋਂ 1 </a:t>
            </a:r>
            <a:r>
              <a:rPr lang="pa-IN" sz="900" dirty="0"/>
              <a:t>ਸਿੱਖ ਨੇ ਆਪਣੇ ਪਰਿਵਾਰ ਵਿੱਚ ਕਿਸੇ ਨੂੰ ਪੀਣ ਦੀ ਸਮੱਸਿਆ ਹੋਣ ਦੀ ਰਿਪੋਰਟ ਦਿੱਤੀ ਹੈ।</a:t>
            </a:r>
            <a:endParaRPr lang="en-GB" sz="900" dirty="0">
              <a:latin typeface="Arial" panose="020B0604020202020204" pitchFamily="34" charset="0"/>
              <a:cs typeface="Arial" panose="020B0604020202020204" pitchFamily="34" charset="0"/>
            </a:endParaRPr>
          </a:p>
        </p:txBody>
      </p:sp>
      <p:sp>
        <p:nvSpPr>
          <p:cNvPr id="123" name="Oval 122">
            <a:extLst>
              <a:ext uri="{FF2B5EF4-FFF2-40B4-BE49-F238E27FC236}">
                <a16:creationId xmlns:a16="http://schemas.microsoft.com/office/drawing/2014/main" id="{3DA55A66-928F-4B70-A126-A9CEBD00B346}"/>
              </a:ext>
            </a:extLst>
          </p:cNvPr>
          <p:cNvSpPr/>
          <p:nvPr/>
        </p:nvSpPr>
        <p:spPr>
          <a:xfrm>
            <a:off x="1748415" y="1891973"/>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sp>
        <p:nvSpPr>
          <p:cNvPr id="124" name="Oval 123">
            <a:extLst>
              <a:ext uri="{FF2B5EF4-FFF2-40B4-BE49-F238E27FC236}">
                <a16:creationId xmlns:a16="http://schemas.microsoft.com/office/drawing/2014/main" id="{CD36F00E-E0D1-4DC3-879B-5E5113D94EEA}"/>
              </a:ext>
            </a:extLst>
          </p:cNvPr>
          <p:cNvSpPr/>
          <p:nvPr/>
        </p:nvSpPr>
        <p:spPr>
          <a:xfrm>
            <a:off x="1765820" y="2333617"/>
            <a:ext cx="288033" cy="28864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00">
              <a:latin typeface="Arial" panose="020B0604020202020204" pitchFamily="34" charset="0"/>
              <a:cs typeface="Arial" panose="020B0604020202020204" pitchFamily="34" charset="0"/>
            </a:endParaRPr>
          </a:p>
        </p:txBody>
      </p:sp>
      <p:cxnSp>
        <p:nvCxnSpPr>
          <p:cNvPr id="125" name="Straight Connector 124">
            <a:extLst>
              <a:ext uri="{FF2B5EF4-FFF2-40B4-BE49-F238E27FC236}">
                <a16:creationId xmlns:a16="http://schemas.microsoft.com/office/drawing/2014/main" id="{489D77E6-348F-4D88-A8EF-02F9282CEA42}"/>
              </a:ext>
            </a:extLst>
          </p:cNvPr>
          <p:cNvCxnSpPr>
            <a:cxnSpLocks/>
          </p:cNvCxnSpPr>
          <p:nvPr/>
        </p:nvCxnSpPr>
        <p:spPr>
          <a:xfrm>
            <a:off x="1745521" y="1821330"/>
            <a:ext cx="1296000" cy="0"/>
          </a:xfrm>
          <a:prstGeom prst="line">
            <a:avLst/>
          </a:prstGeom>
        </p:spPr>
        <p:style>
          <a:lnRef idx="1">
            <a:schemeClr val="dk1"/>
          </a:lnRef>
          <a:fillRef idx="0">
            <a:schemeClr val="dk1"/>
          </a:fillRef>
          <a:effectRef idx="0">
            <a:schemeClr val="dk1"/>
          </a:effectRef>
          <a:fontRef idx="minor">
            <a:schemeClr val="tx1"/>
          </a:fontRef>
        </p:style>
      </p:cxnSp>
      <p:cxnSp>
        <p:nvCxnSpPr>
          <p:cNvPr id="127" name="Straight Connector 126">
            <a:extLst>
              <a:ext uri="{FF2B5EF4-FFF2-40B4-BE49-F238E27FC236}">
                <a16:creationId xmlns:a16="http://schemas.microsoft.com/office/drawing/2014/main" id="{57CEBB6A-C4F1-4F67-ADBE-8606220D5303}"/>
              </a:ext>
            </a:extLst>
          </p:cNvPr>
          <p:cNvCxnSpPr>
            <a:cxnSpLocks/>
          </p:cNvCxnSpPr>
          <p:nvPr/>
        </p:nvCxnSpPr>
        <p:spPr>
          <a:xfrm>
            <a:off x="1737567" y="2280519"/>
            <a:ext cx="1296000" cy="0"/>
          </a:xfrm>
          <a:prstGeom prst="line">
            <a:avLst/>
          </a:prstGeom>
        </p:spPr>
        <p:style>
          <a:lnRef idx="1">
            <a:schemeClr val="dk1"/>
          </a:lnRef>
          <a:fillRef idx="0">
            <a:schemeClr val="dk1"/>
          </a:fillRef>
          <a:effectRef idx="0">
            <a:schemeClr val="dk1"/>
          </a:effectRef>
          <a:fontRef idx="minor">
            <a:schemeClr val="tx1"/>
          </a:fontRef>
        </p:style>
      </p:cxnSp>
      <p:sp>
        <p:nvSpPr>
          <p:cNvPr id="131" name="TextBox 130">
            <a:extLst>
              <a:ext uri="{FF2B5EF4-FFF2-40B4-BE49-F238E27FC236}">
                <a16:creationId xmlns:a16="http://schemas.microsoft.com/office/drawing/2014/main" id="{A25B6406-AB65-45D7-871D-69DAAFD2C363}"/>
              </a:ext>
            </a:extLst>
          </p:cNvPr>
          <p:cNvSpPr txBox="1"/>
          <p:nvPr/>
        </p:nvSpPr>
        <p:spPr>
          <a:xfrm>
            <a:off x="1998344" y="1885093"/>
            <a:ext cx="1117125" cy="369332"/>
          </a:xfrm>
          <a:prstGeom prst="rect">
            <a:avLst/>
          </a:prstGeom>
          <a:noFill/>
        </p:spPr>
        <p:txBody>
          <a:bodyPr wrap="square" rtlCol="0">
            <a:spAutoFit/>
          </a:bodyPr>
          <a:lstStyle/>
          <a:p>
            <a:r>
              <a:rPr lang="en-GB" sz="900" dirty="0">
                <a:latin typeface="Arial" panose="020B0604020202020204" pitchFamily="34" charset="0"/>
                <a:cs typeface="Arial" panose="020B0604020202020204" pitchFamily="34" charset="0"/>
              </a:rPr>
              <a:t> </a:t>
            </a:r>
            <a:r>
              <a:rPr lang="pa-IN" sz="900" dirty="0">
                <a:latin typeface="Arial" panose="020B0604020202020204" pitchFamily="34" charset="0"/>
                <a:cs typeface="Arial" panose="020B0604020202020204" pitchFamily="34" charset="0"/>
              </a:rPr>
              <a:t>ਪਰਿਵਾਰਕ ਜ਼ਿੰਮੇਵਾਰੀਆਂ</a:t>
            </a:r>
            <a:r>
              <a:rPr lang="en-GB" sz="900" dirty="0">
                <a:latin typeface="Arial" panose="020B0604020202020204" pitchFamily="34" charset="0"/>
                <a:cs typeface="Arial" panose="020B0604020202020204" pitchFamily="34" charset="0"/>
              </a:rPr>
              <a:t>     27% </a:t>
            </a:r>
          </a:p>
        </p:txBody>
      </p:sp>
      <p:sp>
        <p:nvSpPr>
          <p:cNvPr id="132" name="TextBox 131">
            <a:extLst>
              <a:ext uri="{FF2B5EF4-FFF2-40B4-BE49-F238E27FC236}">
                <a16:creationId xmlns:a16="http://schemas.microsoft.com/office/drawing/2014/main" id="{8269F09C-1F32-4DE4-8FD7-63E99DB8EFE4}"/>
              </a:ext>
            </a:extLst>
          </p:cNvPr>
          <p:cNvSpPr txBox="1"/>
          <p:nvPr/>
        </p:nvSpPr>
        <p:spPr>
          <a:xfrm>
            <a:off x="2020977" y="2307380"/>
            <a:ext cx="965778"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ਸਮੇਂ ਦੀ ਘਾਟ</a:t>
            </a:r>
            <a:r>
              <a:rPr lang="en-GB" sz="900" dirty="0">
                <a:latin typeface="Arial" panose="020B0604020202020204" pitchFamily="34" charset="0"/>
                <a:cs typeface="Arial" panose="020B0604020202020204" pitchFamily="34" charset="0"/>
              </a:rPr>
              <a:t> 26% </a:t>
            </a:r>
          </a:p>
        </p:txBody>
      </p:sp>
      <p:pic>
        <p:nvPicPr>
          <p:cNvPr id="136" name="Graphic 135" descr="Briefcase">
            <a:extLst>
              <a:ext uri="{FF2B5EF4-FFF2-40B4-BE49-F238E27FC236}">
                <a16:creationId xmlns:a16="http://schemas.microsoft.com/office/drawing/2014/main" id="{14FD43E8-F17B-4329-A8BE-E18BA6ED1915}"/>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800458" y="1541475"/>
            <a:ext cx="193603" cy="193603"/>
          </a:xfrm>
          <a:prstGeom prst="rect">
            <a:avLst/>
          </a:prstGeom>
        </p:spPr>
      </p:pic>
      <p:pic>
        <p:nvPicPr>
          <p:cNvPr id="139" name="Graphic 138" descr="Clock">
            <a:extLst>
              <a:ext uri="{FF2B5EF4-FFF2-40B4-BE49-F238E27FC236}">
                <a16:creationId xmlns:a16="http://schemas.microsoft.com/office/drawing/2014/main" id="{1B829AA0-722A-43BA-9653-33F4F3F7DEB2}"/>
              </a:ext>
            </a:extLst>
          </p:cNvPr>
          <p:cNvPicPr>
            <a:picLocks noChangeAspect="1"/>
          </p:cNvPicPr>
          <p:nvPr/>
        </p:nvPicPr>
        <p:blipFill>
          <a:blip r:embed="rId5" cstate="print">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28448" y="2383325"/>
            <a:ext cx="204126" cy="204126"/>
          </a:xfrm>
          <a:prstGeom prst="rect">
            <a:avLst/>
          </a:prstGeom>
        </p:spPr>
      </p:pic>
      <p:sp>
        <p:nvSpPr>
          <p:cNvPr id="141" name="AutoShape 5">
            <a:extLst>
              <a:ext uri="{FF2B5EF4-FFF2-40B4-BE49-F238E27FC236}">
                <a16:creationId xmlns:a16="http://schemas.microsoft.com/office/drawing/2014/main" id="{B3637ADE-7FBF-4288-8F32-630A985CCD21}"/>
              </a:ext>
            </a:extLst>
          </p:cNvPr>
          <p:cNvSpPr/>
          <p:nvPr/>
        </p:nvSpPr>
        <p:spPr>
          <a:xfrm>
            <a:off x="252296" y="5124411"/>
            <a:ext cx="2896027" cy="901463"/>
          </a:xfrm>
          <a:prstGeom prst="rect">
            <a:avLst/>
          </a:prstGeom>
          <a:solidFill>
            <a:srgbClr val="DCDCDC"/>
          </a:solidFill>
        </p:spPr>
      </p:sp>
      <p:sp>
        <p:nvSpPr>
          <p:cNvPr id="144" name="AutoShape 5">
            <a:extLst>
              <a:ext uri="{FF2B5EF4-FFF2-40B4-BE49-F238E27FC236}">
                <a16:creationId xmlns:a16="http://schemas.microsoft.com/office/drawing/2014/main" id="{FAC92564-B9FF-468D-B40B-C07E73439046}"/>
              </a:ext>
            </a:extLst>
          </p:cNvPr>
          <p:cNvSpPr/>
          <p:nvPr/>
        </p:nvSpPr>
        <p:spPr>
          <a:xfrm>
            <a:off x="241317" y="6096805"/>
            <a:ext cx="2896026" cy="646330"/>
          </a:xfrm>
          <a:prstGeom prst="rect">
            <a:avLst/>
          </a:prstGeom>
          <a:solidFill>
            <a:srgbClr val="DCDCDC"/>
          </a:solidFill>
        </p:spPr>
      </p:sp>
      <p:sp>
        <p:nvSpPr>
          <p:cNvPr id="146" name="TextBox 145">
            <a:extLst>
              <a:ext uri="{FF2B5EF4-FFF2-40B4-BE49-F238E27FC236}">
                <a16:creationId xmlns:a16="http://schemas.microsoft.com/office/drawing/2014/main" id="{773C83DD-AA2D-4FCA-976D-062BDAE2E280}"/>
              </a:ext>
            </a:extLst>
          </p:cNvPr>
          <p:cNvSpPr txBox="1"/>
          <p:nvPr/>
        </p:nvSpPr>
        <p:spPr>
          <a:xfrm>
            <a:off x="241882" y="5137441"/>
            <a:ext cx="2896026" cy="446276"/>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ਬਾਲਗ਼ਾਂ ਦੀ ਤਮਾਕੂ ਨੋਸ਼ੀ ਦਾ ਵੇਰਵਾ</a:t>
            </a:r>
            <a:endParaRPr lang="en-GB" sz="1400" b="1" dirty="0">
              <a:solidFill>
                <a:srgbClr val="C00000"/>
              </a:solidFill>
              <a:latin typeface="Arial" panose="020B0604020202020204" pitchFamily="34" charset="0"/>
              <a:cs typeface="Arial" panose="020B0604020202020204" pitchFamily="34" charset="0"/>
            </a:endParaRPr>
          </a:p>
          <a:p>
            <a:pPr algn="ctr"/>
            <a:r>
              <a:rPr lang="pa-IN" sz="900" b="1" dirty="0">
                <a:solidFill>
                  <a:srgbClr val="C00000"/>
                </a:solidFill>
                <a:latin typeface="Arial" panose="020B0604020202020204" pitchFamily="34" charset="0"/>
                <a:cs typeface="Arial" panose="020B0604020202020204" pitchFamily="34" charset="0"/>
              </a:rPr>
              <a:t>ਇੰਗਲੈਂਡ ਵਿੱਚ ਧਰਮ ਦੇ ਆਧਾਰ ਉੱਤੇ</a:t>
            </a:r>
            <a:endParaRPr lang="en-GB" sz="900" b="1" dirty="0">
              <a:solidFill>
                <a:srgbClr val="C00000"/>
              </a:solidFill>
              <a:latin typeface="Arial" panose="020B0604020202020204" pitchFamily="34" charset="0"/>
              <a:cs typeface="Arial" panose="020B0604020202020204" pitchFamily="34" charset="0"/>
            </a:endParaRPr>
          </a:p>
        </p:txBody>
      </p:sp>
      <p:sp>
        <p:nvSpPr>
          <p:cNvPr id="150" name="TextBox 149">
            <a:extLst>
              <a:ext uri="{FF2B5EF4-FFF2-40B4-BE49-F238E27FC236}">
                <a16:creationId xmlns:a16="http://schemas.microsoft.com/office/drawing/2014/main" id="{8AF1D02A-35AF-45B1-A2A9-C4A947E2A860}"/>
              </a:ext>
            </a:extLst>
          </p:cNvPr>
          <p:cNvSpPr txBox="1"/>
          <p:nvPr/>
        </p:nvSpPr>
        <p:spPr>
          <a:xfrm>
            <a:off x="999057" y="5659484"/>
            <a:ext cx="474810"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ਈਸਾਈ</a:t>
            </a:r>
            <a:endParaRPr lang="en-GB" sz="900" dirty="0">
              <a:latin typeface="Arial" panose="020B0604020202020204" pitchFamily="34" charset="0"/>
              <a:cs typeface="Arial" panose="020B0604020202020204" pitchFamily="34" charset="0"/>
            </a:endParaRPr>
          </a:p>
        </p:txBody>
      </p:sp>
      <p:sp>
        <p:nvSpPr>
          <p:cNvPr id="156" name="TextBox 155">
            <a:extLst>
              <a:ext uri="{FF2B5EF4-FFF2-40B4-BE49-F238E27FC236}">
                <a16:creationId xmlns:a16="http://schemas.microsoft.com/office/drawing/2014/main" id="{4B9DAEDF-FC24-4573-9A1B-DDAE53DB1BFE}"/>
              </a:ext>
            </a:extLst>
          </p:cNvPr>
          <p:cNvSpPr txBox="1"/>
          <p:nvPr/>
        </p:nvSpPr>
        <p:spPr>
          <a:xfrm>
            <a:off x="2319316" y="5520638"/>
            <a:ext cx="1000838" cy="646331"/>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ਹਿੰਦੂ </a:t>
            </a:r>
          </a:p>
          <a:p>
            <a:r>
              <a:rPr lang="pa-IN" sz="900" dirty="0">
                <a:latin typeface="Arial" panose="020B0604020202020204" pitchFamily="34" charset="0"/>
                <a:cs typeface="Arial" panose="020B0604020202020204" pitchFamily="34" charset="0"/>
              </a:rPr>
              <a:t>ਯਹੂਦੀ </a:t>
            </a:r>
          </a:p>
          <a:p>
            <a:r>
              <a:rPr lang="pa-IN" sz="900" dirty="0">
                <a:latin typeface="Arial" panose="020B0604020202020204" pitchFamily="34" charset="0"/>
                <a:cs typeface="Arial" panose="020B0604020202020204" pitchFamily="34" charset="0"/>
              </a:rPr>
              <a:t>ਸਿੱਖ</a:t>
            </a:r>
            <a:r>
              <a:rPr lang="en-GB" sz="900" dirty="0">
                <a:latin typeface="Arial" panose="020B0604020202020204" pitchFamily="34" charset="0"/>
                <a:cs typeface="Arial" panose="020B0604020202020204" pitchFamily="34" charset="0"/>
              </a:rPr>
              <a:t>  </a:t>
            </a:r>
          </a:p>
          <a:p>
            <a:endParaRPr lang="en-GB" sz="900" dirty="0">
              <a:latin typeface="Arial" panose="020B0604020202020204" pitchFamily="34" charset="0"/>
              <a:cs typeface="Arial" panose="020B0604020202020204" pitchFamily="34" charset="0"/>
            </a:endParaRPr>
          </a:p>
        </p:txBody>
      </p:sp>
      <p:sp>
        <p:nvSpPr>
          <p:cNvPr id="158" name="Rectangle 157">
            <a:extLst>
              <a:ext uri="{FF2B5EF4-FFF2-40B4-BE49-F238E27FC236}">
                <a16:creationId xmlns:a16="http://schemas.microsoft.com/office/drawing/2014/main" id="{C7F3F879-8B97-4AAD-9D83-C4A18A3A2FD0}"/>
              </a:ext>
            </a:extLst>
          </p:cNvPr>
          <p:cNvSpPr/>
          <p:nvPr/>
        </p:nvSpPr>
        <p:spPr>
          <a:xfrm>
            <a:off x="241317" y="6185660"/>
            <a:ext cx="1021375" cy="461665"/>
          </a:xfrm>
          <a:prstGeom prst="rect">
            <a:avLst/>
          </a:prstGeom>
        </p:spPr>
        <p:txBody>
          <a:bodyPr wrap="square">
            <a:spAutoFit/>
          </a:bodyPr>
          <a:lstStyle/>
          <a:p>
            <a:r>
              <a:rPr lang="en-GB" sz="2400" b="1">
                <a:solidFill>
                  <a:srgbClr val="C00000"/>
                </a:solidFill>
                <a:latin typeface="Arial" panose="020B0604020202020204" pitchFamily="34" charset="0"/>
                <a:cs typeface="Arial" panose="020B0604020202020204" pitchFamily="34" charset="0"/>
              </a:rPr>
              <a:t>5%</a:t>
            </a:r>
            <a:endParaRPr lang="en-GB" b="1">
              <a:solidFill>
                <a:srgbClr val="C00000"/>
              </a:solidFill>
              <a:latin typeface="Arial" panose="020B0604020202020204" pitchFamily="34" charset="0"/>
              <a:cs typeface="Arial" panose="020B0604020202020204" pitchFamily="34" charset="0"/>
            </a:endParaRPr>
          </a:p>
        </p:txBody>
      </p:sp>
      <p:sp>
        <p:nvSpPr>
          <p:cNvPr id="159" name="TextBox 158">
            <a:extLst>
              <a:ext uri="{FF2B5EF4-FFF2-40B4-BE49-F238E27FC236}">
                <a16:creationId xmlns:a16="http://schemas.microsoft.com/office/drawing/2014/main" id="{0E9FA2D0-37B1-41D2-8871-1118BA3EF540}"/>
              </a:ext>
            </a:extLst>
          </p:cNvPr>
          <p:cNvSpPr txBox="1"/>
          <p:nvPr/>
        </p:nvSpPr>
        <p:spPr>
          <a:xfrm>
            <a:off x="701040" y="6126404"/>
            <a:ext cx="2503678" cy="646331"/>
          </a:xfrm>
          <a:prstGeom prst="rect">
            <a:avLst/>
          </a:prstGeom>
          <a:noFill/>
        </p:spPr>
        <p:txBody>
          <a:bodyPr wrap="square" rtlCol="0">
            <a:spAutoFit/>
          </a:bodyPr>
          <a:lstStyle/>
          <a:p>
            <a:pPr algn="r"/>
            <a:r>
              <a:rPr lang="pa-IN" sz="900" dirty="0"/>
              <a:t>ਸਿੱਖਾਂ ਨੇ ਭੰਗ ਦੀ ਪੀਣ ਕੋਸ਼ਿਸ਼ ਕੀਤੀ ਸੀ</a:t>
            </a:r>
            <a:r>
              <a:rPr lang="en-GB" sz="900" dirty="0"/>
              <a:t>, </a:t>
            </a:r>
            <a:r>
              <a:rPr lang="pa-IN" sz="900" dirty="0"/>
              <a:t>ਸਿਰਫ </a:t>
            </a:r>
            <a:r>
              <a:rPr lang="pa-IN" sz="900" b="1" dirty="0"/>
              <a:t>3%</a:t>
            </a:r>
            <a:r>
              <a:rPr lang="pa-IN" sz="900" dirty="0"/>
              <a:t> ਨੇ ਹੋਰ ਮਨੋਰੰਜਕ ਨਸ਼ੇ ਵਰਤਣ ਦੀ ਕੋਸ਼ਿਸ਼ ਕੀਤੀ ਸੀ। ਪੰਜਾਬੀ ਸਭਿਆਚਾਰ ਵਿੱਚ ਤੰਬਾਕੂ ਨਾਲ ਜੁੜੇ ਕਲੰਕ ਕਾਰਨ ਸਿਰਫ </a:t>
            </a:r>
            <a:r>
              <a:rPr lang="pa-IN" sz="900" b="1" dirty="0"/>
              <a:t>10% </a:t>
            </a:r>
            <a:r>
              <a:rPr lang="pa-IN" sz="900" dirty="0"/>
              <a:t>ਸਿੱਖਾਂ ਨੇ ਤੰਬਾਕੂ ਦੀ ਵਰਤੋਂ ਦੀ ਕੋਸ਼ਿਸ਼ ਕੀਤੀ ਸੀ।</a:t>
            </a:r>
            <a:endParaRPr lang="en-GB" sz="900" dirty="0">
              <a:latin typeface="Arial" panose="020B0604020202020204" pitchFamily="34" charset="0"/>
              <a:cs typeface="Arial" panose="020B0604020202020204" pitchFamily="34" charset="0"/>
            </a:endParaRPr>
          </a:p>
        </p:txBody>
      </p:sp>
      <p:sp>
        <p:nvSpPr>
          <p:cNvPr id="160" name="TextBox 159">
            <a:extLst>
              <a:ext uri="{FF2B5EF4-FFF2-40B4-BE49-F238E27FC236}">
                <a16:creationId xmlns:a16="http://schemas.microsoft.com/office/drawing/2014/main" id="{78E2647A-D712-4A29-BD06-D4C737A26062}"/>
              </a:ext>
            </a:extLst>
          </p:cNvPr>
          <p:cNvSpPr txBox="1"/>
          <p:nvPr/>
        </p:nvSpPr>
        <p:spPr>
          <a:xfrm>
            <a:off x="3792900" y="1146928"/>
            <a:ext cx="2010949" cy="461665"/>
          </a:xfrm>
          <a:prstGeom prst="rect">
            <a:avLst/>
          </a:prstGeom>
          <a:noFill/>
        </p:spPr>
        <p:txBody>
          <a:bodyPr wrap="square" rtlCol="0">
            <a:spAutoFit/>
          </a:bodyPr>
          <a:lstStyle/>
          <a:p>
            <a:r>
              <a:rPr lang="en-GB" sz="2400" b="1" dirty="0">
                <a:solidFill>
                  <a:srgbClr val="C00000"/>
                </a:solidFill>
                <a:latin typeface="Arial" panose="020B0604020202020204" pitchFamily="34" charset="0"/>
                <a:cs typeface="Arial" panose="020B0604020202020204" pitchFamily="34" charset="0"/>
              </a:rPr>
              <a:t>3,216 KCAL</a:t>
            </a:r>
            <a:endParaRPr lang="en-GB" sz="1100" b="1" dirty="0">
              <a:solidFill>
                <a:srgbClr val="C00000"/>
              </a:solidFill>
              <a:latin typeface="Arial" panose="020B0604020202020204" pitchFamily="34" charset="0"/>
              <a:cs typeface="Arial" panose="020B0604020202020204" pitchFamily="34" charset="0"/>
            </a:endParaRPr>
          </a:p>
        </p:txBody>
      </p:sp>
      <p:sp>
        <p:nvSpPr>
          <p:cNvPr id="161" name="TextBox 160">
            <a:extLst>
              <a:ext uri="{FF2B5EF4-FFF2-40B4-BE49-F238E27FC236}">
                <a16:creationId xmlns:a16="http://schemas.microsoft.com/office/drawing/2014/main" id="{B771E379-265B-4091-AEEB-BD488C29EB04}"/>
              </a:ext>
            </a:extLst>
          </p:cNvPr>
          <p:cNvSpPr txBox="1"/>
          <p:nvPr/>
        </p:nvSpPr>
        <p:spPr>
          <a:xfrm>
            <a:off x="3249211" y="1578168"/>
            <a:ext cx="2805369" cy="507831"/>
          </a:xfrm>
          <a:prstGeom prst="rect">
            <a:avLst/>
          </a:prstGeom>
          <a:noFill/>
        </p:spPr>
        <p:txBody>
          <a:bodyPr wrap="square" rtlCol="0">
            <a:spAutoFit/>
          </a:bodyPr>
          <a:lstStyle/>
          <a:p>
            <a:pPr algn="ctr"/>
            <a:r>
              <a:rPr lang="pa-IN" sz="900" dirty="0"/>
              <a:t>ਯੂਕੇ ਵਿੱਚ 21 - 55 ਸਾਲ ਦੀ ਉਮਰ ਦੇ 137 ਸਿੱਖ ਪੰਜਾਬੀ ਮਰਦਾਂ ਦੀ ਰੋਜ਼ਾਨਾ ਔਸਤ ਐਨਰਜੀ ਦੀ ਖਪਤ ਉੱਪਰ ਦਿੱਤੇ ਅਨੁਸਾਰ ਸੀ (ਸਿਫਾਰਸ਼ ਕੀਤੀ ਗਈ ਐਨਰਜੀ 2</a:t>
            </a:r>
            <a:r>
              <a:rPr lang="en-GB" sz="900" dirty="0"/>
              <a:t>,</a:t>
            </a:r>
            <a:r>
              <a:rPr lang="pa-IN" sz="900" dirty="0"/>
              <a:t>500 ਕਿਲੋ ਕੈਲਰੀ ਹੈ)</a:t>
            </a:r>
            <a:endParaRPr lang="en-GB" sz="900" b="1" dirty="0">
              <a:latin typeface="Arial" panose="020B0604020202020204" pitchFamily="34" charset="0"/>
              <a:cs typeface="Arial" panose="020B0604020202020204" pitchFamily="34" charset="0"/>
            </a:endParaRPr>
          </a:p>
        </p:txBody>
      </p:sp>
      <p:sp>
        <p:nvSpPr>
          <p:cNvPr id="162" name="TextBox 161">
            <a:extLst>
              <a:ext uri="{FF2B5EF4-FFF2-40B4-BE49-F238E27FC236}">
                <a16:creationId xmlns:a16="http://schemas.microsoft.com/office/drawing/2014/main" id="{C3EE9B58-E5D7-41DB-833F-F36703929A6F}"/>
              </a:ext>
            </a:extLst>
          </p:cNvPr>
          <p:cNvSpPr txBox="1"/>
          <p:nvPr/>
        </p:nvSpPr>
        <p:spPr>
          <a:xfrm>
            <a:off x="3581229" y="5074018"/>
            <a:ext cx="2025000"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ਸਿੱਖਾਂ ਦੀ ਖ਼ੁਰਾਕ</a:t>
            </a:r>
            <a:endParaRPr lang="en-GB" sz="1400" b="1" dirty="0">
              <a:solidFill>
                <a:srgbClr val="C00000"/>
              </a:solidFill>
              <a:latin typeface="Arial" panose="020B0604020202020204" pitchFamily="34" charset="0"/>
              <a:cs typeface="Arial" panose="020B0604020202020204" pitchFamily="34" charset="0"/>
            </a:endParaRPr>
          </a:p>
        </p:txBody>
      </p:sp>
      <p:sp>
        <p:nvSpPr>
          <p:cNvPr id="166" name="TextBox 165">
            <a:extLst>
              <a:ext uri="{FF2B5EF4-FFF2-40B4-BE49-F238E27FC236}">
                <a16:creationId xmlns:a16="http://schemas.microsoft.com/office/drawing/2014/main" id="{5D4681D2-60C5-4738-BB5E-905FDED02F94}"/>
              </a:ext>
            </a:extLst>
          </p:cNvPr>
          <p:cNvSpPr txBox="1"/>
          <p:nvPr/>
        </p:nvSpPr>
        <p:spPr>
          <a:xfrm>
            <a:off x="5685867" y="1174451"/>
            <a:ext cx="2090143" cy="923330"/>
          </a:xfrm>
          <a:prstGeom prst="rect">
            <a:avLst/>
          </a:prstGeom>
          <a:noFill/>
        </p:spPr>
        <p:txBody>
          <a:bodyPr wrap="square" rtlCol="0">
            <a:spAutoFit/>
          </a:bodyPr>
          <a:lstStyle/>
          <a:p>
            <a:pPr lvl="1" algn="ctr"/>
            <a:r>
              <a:rPr lang="pa-IN" sz="1200" b="1" dirty="0">
                <a:solidFill>
                  <a:srgbClr val="C00000"/>
                </a:solidFill>
                <a:latin typeface="Arial" panose="020B0604020202020204" pitchFamily="34" charset="0"/>
                <a:cs typeface="Arial" panose="020B0604020202020204" pitchFamily="34" charset="0"/>
              </a:rPr>
              <a:t>ਸਰੀਰਕ </a:t>
            </a:r>
          </a:p>
          <a:p>
            <a:pPr lvl="1" algn="ctr"/>
            <a:r>
              <a:rPr lang="pa-IN" sz="1200" b="1" dirty="0">
                <a:solidFill>
                  <a:srgbClr val="C00000"/>
                </a:solidFill>
                <a:latin typeface="Arial" panose="020B0604020202020204" pitchFamily="34" charset="0"/>
                <a:cs typeface="Arial" panose="020B0604020202020204" pitchFamily="34" charset="0"/>
              </a:rPr>
              <a:t>ਕਸਰਤ</a:t>
            </a:r>
            <a:r>
              <a:rPr lang="en-GB" sz="1200" b="1" dirty="0">
                <a:solidFill>
                  <a:srgbClr val="C00000"/>
                </a:solidFill>
                <a:latin typeface="Arial" panose="020B0604020202020204" pitchFamily="34" charset="0"/>
                <a:cs typeface="Arial" panose="020B0604020202020204" pitchFamily="34" charset="0"/>
              </a:rPr>
              <a:t> </a:t>
            </a:r>
          </a:p>
          <a:p>
            <a:pPr lvl="1" algn="ctr"/>
            <a:r>
              <a:rPr lang="en-GB" sz="1200" b="1" dirty="0">
                <a:solidFill>
                  <a:srgbClr val="C00000"/>
                </a:solidFill>
                <a:latin typeface="Arial" panose="020B0604020202020204" pitchFamily="34" charset="0"/>
                <a:cs typeface="Arial" panose="020B0604020202020204" pitchFamily="34" charset="0"/>
              </a:rPr>
              <a:t>&gt;150 </a:t>
            </a:r>
            <a:r>
              <a:rPr lang="pa-IN" sz="1200" b="1" dirty="0">
                <a:solidFill>
                  <a:srgbClr val="C00000"/>
                </a:solidFill>
                <a:latin typeface="Arial" panose="020B0604020202020204" pitchFamily="34" charset="0"/>
                <a:cs typeface="Arial" panose="020B0604020202020204" pitchFamily="34" charset="0"/>
              </a:rPr>
              <a:t>ਮਿਨਿਟ/ਫ਼ੀ ਹਫ਼ਤਾ</a:t>
            </a:r>
            <a:r>
              <a:rPr lang="en-GB" sz="1200" b="1" dirty="0">
                <a:solidFill>
                  <a:srgbClr val="C00000"/>
                </a:solidFill>
                <a:latin typeface="Arial" panose="020B0604020202020204" pitchFamily="34" charset="0"/>
                <a:cs typeface="Arial" panose="020B0604020202020204" pitchFamily="34" charset="0"/>
              </a:rPr>
              <a:t> </a:t>
            </a:r>
          </a:p>
          <a:p>
            <a:pPr lvl="1" algn="ctr"/>
            <a:r>
              <a:rPr lang="pa-IN" sz="900" b="1" dirty="0">
                <a:solidFill>
                  <a:srgbClr val="C00000"/>
                </a:solidFill>
                <a:latin typeface="Arial" panose="020B0604020202020204" pitchFamily="34" charset="0"/>
                <a:cs typeface="Arial" panose="020B0604020202020204" pitchFamily="34" charset="0"/>
              </a:rPr>
              <a:t>ਇੰਗਲੈਂਡ ਵਿੱਚ ਧਰਮ ਦੇ ਆਧਾਰ ਉੱਤੇ</a:t>
            </a:r>
            <a:endParaRPr lang="en-GB" sz="400" b="1" dirty="0">
              <a:solidFill>
                <a:srgbClr val="C00000"/>
              </a:solidFill>
              <a:latin typeface="Arial" panose="020B0604020202020204" pitchFamily="34" charset="0"/>
              <a:cs typeface="Arial" panose="020B0604020202020204" pitchFamily="34" charset="0"/>
            </a:endParaRPr>
          </a:p>
        </p:txBody>
      </p:sp>
      <p:sp>
        <p:nvSpPr>
          <p:cNvPr id="175" name="TextBox 174">
            <a:extLst>
              <a:ext uri="{FF2B5EF4-FFF2-40B4-BE49-F238E27FC236}">
                <a16:creationId xmlns:a16="http://schemas.microsoft.com/office/drawing/2014/main" id="{89FD844D-90A7-4E34-8CA9-1AF704F82D3F}"/>
              </a:ext>
            </a:extLst>
          </p:cNvPr>
          <p:cNvSpPr txBox="1"/>
          <p:nvPr/>
        </p:nvSpPr>
        <p:spPr>
          <a:xfrm>
            <a:off x="6656289" y="2134339"/>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ਈਸਾਈ</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(61.7%)</a:t>
            </a:r>
          </a:p>
        </p:txBody>
      </p:sp>
      <p:sp>
        <p:nvSpPr>
          <p:cNvPr id="176" name="TextBox 175">
            <a:extLst>
              <a:ext uri="{FF2B5EF4-FFF2-40B4-BE49-F238E27FC236}">
                <a16:creationId xmlns:a16="http://schemas.microsoft.com/office/drawing/2014/main" id="{1EDC6D80-37C3-4E14-888D-178FAC84488E}"/>
              </a:ext>
            </a:extLst>
          </p:cNvPr>
          <p:cNvSpPr txBox="1"/>
          <p:nvPr/>
        </p:nvSpPr>
        <p:spPr>
          <a:xfrm>
            <a:off x="6669989" y="2628435"/>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ਹਿੰਦੂ</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(57.9%)</a:t>
            </a:r>
          </a:p>
        </p:txBody>
      </p:sp>
      <p:sp>
        <p:nvSpPr>
          <p:cNvPr id="180" name="TextBox 179">
            <a:extLst>
              <a:ext uri="{FF2B5EF4-FFF2-40B4-BE49-F238E27FC236}">
                <a16:creationId xmlns:a16="http://schemas.microsoft.com/office/drawing/2014/main" id="{95F17614-EF63-400F-9D55-AC27CB483BA7}"/>
              </a:ext>
            </a:extLst>
          </p:cNvPr>
          <p:cNvSpPr txBox="1"/>
          <p:nvPr/>
        </p:nvSpPr>
        <p:spPr>
          <a:xfrm>
            <a:off x="6691425" y="3125251"/>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ਯਹੂਦੀ</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(56%)</a:t>
            </a:r>
          </a:p>
        </p:txBody>
      </p:sp>
      <p:sp>
        <p:nvSpPr>
          <p:cNvPr id="182" name="TextBox 181">
            <a:extLst>
              <a:ext uri="{FF2B5EF4-FFF2-40B4-BE49-F238E27FC236}">
                <a16:creationId xmlns:a16="http://schemas.microsoft.com/office/drawing/2014/main" id="{4D6AD015-E7D2-44ED-A1AA-799C9E74CAA7}"/>
              </a:ext>
            </a:extLst>
          </p:cNvPr>
          <p:cNvSpPr txBox="1"/>
          <p:nvPr/>
        </p:nvSpPr>
        <p:spPr>
          <a:xfrm>
            <a:off x="6674678" y="3606129"/>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ਬੋਧੀ</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(55.9%)</a:t>
            </a:r>
          </a:p>
        </p:txBody>
      </p:sp>
      <p:sp>
        <p:nvSpPr>
          <p:cNvPr id="183" name="TextBox 182">
            <a:extLst>
              <a:ext uri="{FF2B5EF4-FFF2-40B4-BE49-F238E27FC236}">
                <a16:creationId xmlns:a16="http://schemas.microsoft.com/office/drawing/2014/main" id="{9810F37D-AD09-43EF-9B2A-2615BAC5CDDF}"/>
              </a:ext>
            </a:extLst>
          </p:cNvPr>
          <p:cNvSpPr txBox="1"/>
          <p:nvPr/>
        </p:nvSpPr>
        <p:spPr>
          <a:xfrm>
            <a:off x="6691425" y="4099081"/>
            <a:ext cx="1175335" cy="230832"/>
          </a:xfrm>
          <a:prstGeom prst="rect">
            <a:avLst/>
          </a:prstGeom>
          <a:noFill/>
        </p:spPr>
        <p:txBody>
          <a:bodyPr wrap="square" rtlCol="0">
            <a:spAutoFit/>
          </a:bodyPr>
          <a:lstStyle/>
          <a:p>
            <a:r>
              <a:rPr lang="pa-IN" sz="900" b="1" dirty="0">
                <a:latin typeface="Arial" panose="020B0604020202020204" pitchFamily="34" charset="0"/>
                <a:cs typeface="Arial" panose="020B0604020202020204" pitchFamily="34" charset="0"/>
              </a:rPr>
              <a:t>ਸਿੱਖ</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(55.6%)</a:t>
            </a:r>
          </a:p>
        </p:txBody>
      </p:sp>
      <p:sp>
        <p:nvSpPr>
          <p:cNvPr id="184" name="TextBox 183">
            <a:extLst>
              <a:ext uri="{FF2B5EF4-FFF2-40B4-BE49-F238E27FC236}">
                <a16:creationId xmlns:a16="http://schemas.microsoft.com/office/drawing/2014/main" id="{0E16C0EE-5BDA-485F-9A87-63D31AAE986E}"/>
              </a:ext>
            </a:extLst>
          </p:cNvPr>
          <p:cNvSpPr txBox="1"/>
          <p:nvPr/>
        </p:nvSpPr>
        <p:spPr>
          <a:xfrm>
            <a:off x="6252814" y="4781631"/>
            <a:ext cx="1016913"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46</a:t>
            </a:r>
            <a:r>
              <a:rPr lang="en-GB" sz="2000" b="1">
                <a:solidFill>
                  <a:srgbClr val="C00000"/>
                </a:solidFill>
                <a:latin typeface="Arial" panose="020B0604020202020204" pitchFamily="34" charset="0"/>
                <a:cs typeface="Arial" panose="020B0604020202020204" pitchFamily="34" charset="0"/>
              </a:rPr>
              <a:t>%</a:t>
            </a:r>
            <a:endParaRPr lang="en-GB" sz="3200" b="1">
              <a:solidFill>
                <a:srgbClr val="C00000"/>
              </a:solidFill>
              <a:latin typeface="Arial" panose="020B0604020202020204" pitchFamily="34" charset="0"/>
              <a:cs typeface="Arial" panose="020B0604020202020204" pitchFamily="34" charset="0"/>
            </a:endParaRPr>
          </a:p>
        </p:txBody>
      </p:sp>
      <p:sp>
        <p:nvSpPr>
          <p:cNvPr id="194" name="TextBox 193">
            <a:extLst>
              <a:ext uri="{FF2B5EF4-FFF2-40B4-BE49-F238E27FC236}">
                <a16:creationId xmlns:a16="http://schemas.microsoft.com/office/drawing/2014/main" id="{F1E54289-F939-48B1-B6FF-4376E5603AD4}"/>
              </a:ext>
            </a:extLst>
          </p:cNvPr>
          <p:cNvSpPr txBox="1"/>
          <p:nvPr/>
        </p:nvSpPr>
        <p:spPr>
          <a:xfrm>
            <a:off x="7075147" y="4825064"/>
            <a:ext cx="2047690" cy="646331"/>
          </a:xfrm>
          <a:prstGeom prst="rect">
            <a:avLst/>
          </a:prstGeom>
          <a:noFill/>
        </p:spPr>
        <p:txBody>
          <a:bodyPr wrap="square" rtlCol="0">
            <a:spAutoFit/>
          </a:bodyPr>
          <a:lstStyle/>
          <a:p>
            <a:pPr algn="r"/>
            <a:r>
              <a:rPr lang="pa-IN" sz="900" dirty="0"/>
              <a:t>2018 ਦੇ ਬ੍ਰਿਟਿਸ਼ ਸਿੱਖ ਰਿਪੋਰਟ ਦੇ ਸਰਵੇਖਣ ਵਿੱਚ 2</a:t>
            </a:r>
            <a:r>
              <a:rPr lang="en-GB" sz="900" dirty="0"/>
              <a:t>,</a:t>
            </a:r>
            <a:r>
              <a:rPr lang="pa-IN" sz="900" dirty="0"/>
              <a:t>000 ਸਿੱਖ ਭਾਗੀਦਾਰਾਂ ਵਿੱਚੋਂ 46% ਨੇ ਕਿਹਾ ਹੈ ਕਿ ਉਨ੍ਹਾਂ ਨੇ ਹਫ਼ਤੇ ਵਿੱਚ ਘੱਟੋ ਘੱਟ ਕੁਝ ਵਾਰ ਕਸਰਤ ਲਈ ਸਮਾਂ ਕੱਢਿਆ ਹੈ।</a:t>
            </a:r>
            <a:endParaRPr lang="en-GB" sz="900" b="1" dirty="0">
              <a:latin typeface="Arial" panose="020B0604020202020204" pitchFamily="34" charset="0"/>
              <a:cs typeface="Arial" panose="020B0604020202020204" pitchFamily="34" charset="0"/>
            </a:endParaRPr>
          </a:p>
        </p:txBody>
      </p:sp>
      <p:sp>
        <p:nvSpPr>
          <p:cNvPr id="199" name="TextBox 198">
            <a:extLst>
              <a:ext uri="{FF2B5EF4-FFF2-40B4-BE49-F238E27FC236}">
                <a16:creationId xmlns:a16="http://schemas.microsoft.com/office/drawing/2014/main" id="{6FF037DE-EF35-4507-A126-2EBFCCBE04AB}"/>
              </a:ext>
            </a:extLst>
          </p:cNvPr>
          <p:cNvSpPr txBox="1"/>
          <p:nvPr/>
        </p:nvSpPr>
        <p:spPr>
          <a:xfrm>
            <a:off x="6034894" y="5893498"/>
            <a:ext cx="1410907"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73</a:t>
            </a:r>
            <a:r>
              <a:rPr lang="en-GB" sz="2000" b="1">
                <a:solidFill>
                  <a:srgbClr val="C00000"/>
                </a:solidFill>
                <a:latin typeface="Arial" panose="020B0604020202020204" pitchFamily="34" charset="0"/>
                <a:cs typeface="Arial" panose="020B0604020202020204" pitchFamily="34" charset="0"/>
              </a:rPr>
              <a:t>%</a:t>
            </a:r>
            <a:endParaRPr lang="en-GB" sz="700" b="1">
              <a:solidFill>
                <a:srgbClr val="C00000"/>
              </a:solidFill>
              <a:latin typeface="Arial" panose="020B0604020202020204" pitchFamily="34" charset="0"/>
              <a:cs typeface="Arial" panose="020B0604020202020204" pitchFamily="34" charset="0"/>
            </a:endParaRPr>
          </a:p>
        </p:txBody>
      </p:sp>
      <p:sp>
        <p:nvSpPr>
          <p:cNvPr id="200" name="TextBox 199">
            <a:extLst>
              <a:ext uri="{FF2B5EF4-FFF2-40B4-BE49-F238E27FC236}">
                <a16:creationId xmlns:a16="http://schemas.microsoft.com/office/drawing/2014/main" id="{15847FBC-8992-4793-A775-97C378647A22}"/>
              </a:ext>
            </a:extLst>
          </p:cNvPr>
          <p:cNvSpPr txBox="1"/>
          <p:nvPr/>
        </p:nvSpPr>
        <p:spPr>
          <a:xfrm>
            <a:off x="7099477" y="5772282"/>
            <a:ext cx="2047690" cy="1061829"/>
          </a:xfrm>
          <a:prstGeom prst="rect">
            <a:avLst/>
          </a:prstGeom>
          <a:noFill/>
        </p:spPr>
        <p:txBody>
          <a:bodyPr wrap="square" rtlCol="0">
            <a:spAutoFit/>
          </a:bodyPr>
          <a:lstStyle/>
          <a:p>
            <a:pPr algn="r"/>
            <a:r>
              <a:rPr lang="pa-IN" sz="900" dirty="0"/>
              <a:t>ਕੈਂਟ</a:t>
            </a:r>
            <a:r>
              <a:rPr lang="en-GB" sz="900" dirty="0"/>
              <a:t>, </a:t>
            </a:r>
            <a:r>
              <a:rPr lang="pa-IN" sz="900" dirty="0"/>
              <a:t>ਯੂਕੇ ਵਿੱਚ 137 ਸਿੱਖ ਵਿਅਕਤੀਆਂ ਵਿੱਚੋਂ 73% </a:t>
            </a:r>
            <a:r>
              <a:rPr lang="pa-IN" sz="900" b="1" dirty="0"/>
              <a:t>ਬੈਠ ਕੇ ਕੰਮ </a:t>
            </a:r>
            <a:r>
              <a:rPr lang="pa-IN" sz="900" dirty="0"/>
              <a:t>ਕਰਨ ਵਾਲੀਆਂ ਨੌਕਰੀਆਂ ਵਿੱਚ ਲੱਗੇ ਹੋਏ ਹਨ। ਉਹੀ ਅਧਿਐਨ ਇਹ ਵੀ ਦਰਸਾਉਂਦਾ ਹੈ ਕਿ </a:t>
            </a:r>
            <a:r>
              <a:rPr lang="pa-IN" sz="900" b="1" dirty="0"/>
              <a:t>ਸਾਰੇ ਭਾਗੀਦਾਰਾਂ </a:t>
            </a:r>
            <a:r>
              <a:rPr lang="pa-IN" sz="900" dirty="0"/>
              <a:t>ਨੂੰ ਸੁਸਤੀ ਦੇ ਰੂਪ ਵਿੱਚ ਸ਼੍ਰੇਣੀਬੱਧ ਕੀਤਾ ਗਿਆ ਸੀ, ਜਾਂ ਸਰੀਰਕ ਗਤੀਵਿਧੀਆਂ ਦੀ ਹੇਠਲੀ ਪੱਧਰ ਵਿੱਚ ਸ਼ਾਮਲ ਕੀਤਾ ਗਿਆ ਸੀ।</a:t>
            </a:r>
            <a:endParaRPr lang="en-GB" sz="900" i="1" dirty="0">
              <a:latin typeface="Arial" panose="020B0604020202020204" pitchFamily="34" charset="0"/>
              <a:cs typeface="Arial" panose="020B0604020202020204" pitchFamily="34" charset="0"/>
            </a:endParaRPr>
          </a:p>
        </p:txBody>
      </p:sp>
      <p:pic>
        <p:nvPicPr>
          <p:cNvPr id="278" name="Picture 2">
            <a:extLst>
              <a:ext uri="{FF2B5EF4-FFF2-40B4-BE49-F238E27FC236}">
                <a16:creationId xmlns:a16="http://schemas.microsoft.com/office/drawing/2014/main" id="{DE8F23D9-E8DC-4AB9-868F-4852DED4F7E1}"/>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pic>
        <p:nvPicPr>
          <p:cNvPr id="7" name="Graphic 6" descr="Man with kid with solid fill">
            <a:extLst>
              <a:ext uri="{FF2B5EF4-FFF2-40B4-BE49-F238E27FC236}">
                <a16:creationId xmlns:a16="http://schemas.microsoft.com/office/drawing/2014/main" id="{1BF44C45-96D6-44F7-B773-A47A726C22B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800458" y="1923770"/>
            <a:ext cx="226082" cy="226082"/>
          </a:xfrm>
          <a:prstGeom prst="rect">
            <a:avLst/>
          </a:prstGeom>
        </p:spPr>
      </p:pic>
      <p:sp>
        <p:nvSpPr>
          <p:cNvPr id="128" name="TextBox 127">
            <a:extLst>
              <a:ext uri="{FF2B5EF4-FFF2-40B4-BE49-F238E27FC236}">
                <a16:creationId xmlns:a16="http://schemas.microsoft.com/office/drawing/2014/main" id="{57968311-5B33-4F9F-B3DC-EDB971F11AC6}"/>
              </a:ext>
            </a:extLst>
          </p:cNvPr>
          <p:cNvSpPr txBox="1"/>
          <p:nvPr/>
        </p:nvSpPr>
        <p:spPr>
          <a:xfrm>
            <a:off x="1785729" y="5528061"/>
            <a:ext cx="653058" cy="461665"/>
          </a:xfrm>
          <a:prstGeom prst="rect">
            <a:avLst/>
          </a:prstGeom>
          <a:noFill/>
        </p:spPr>
        <p:txBody>
          <a:bodyPr wrap="square" rtlCol="0">
            <a:spAutoFit/>
          </a:bodyPr>
          <a:lstStyle/>
          <a:p>
            <a:r>
              <a:rPr lang="en-GB" sz="2400" b="1">
                <a:solidFill>
                  <a:srgbClr val="C00000"/>
                </a:solidFill>
                <a:latin typeface="Arial" panose="020B0604020202020204" pitchFamily="34" charset="0"/>
                <a:cs typeface="Arial" panose="020B0604020202020204" pitchFamily="34" charset="0"/>
              </a:rPr>
              <a:t>5%</a:t>
            </a:r>
          </a:p>
        </p:txBody>
      </p:sp>
      <p:sp>
        <p:nvSpPr>
          <p:cNvPr id="129" name="TextBox 128">
            <a:extLst>
              <a:ext uri="{FF2B5EF4-FFF2-40B4-BE49-F238E27FC236}">
                <a16:creationId xmlns:a16="http://schemas.microsoft.com/office/drawing/2014/main" id="{7C1651DB-B031-4366-994E-648618079CFA}"/>
              </a:ext>
            </a:extLst>
          </p:cNvPr>
          <p:cNvSpPr txBox="1"/>
          <p:nvPr/>
        </p:nvSpPr>
        <p:spPr>
          <a:xfrm>
            <a:off x="290052" y="5528060"/>
            <a:ext cx="802574" cy="461665"/>
          </a:xfrm>
          <a:prstGeom prst="rect">
            <a:avLst/>
          </a:prstGeom>
          <a:noFill/>
        </p:spPr>
        <p:txBody>
          <a:bodyPr wrap="square" rtlCol="0">
            <a:spAutoFit/>
          </a:bodyPr>
          <a:lstStyle/>
          <a:p>
            <a:r>
              <a:rPr lang="en-GB" sz="2400" b="1">
                <a:solidFill>
                  <a:srgbClr val="C00000"/>
                </a:solidFill>
                <a:latin typeface="Arial" panose="020B0604020202020204" pitchFamily="34" charset="0"/>
                <a:cs typeface="Arial" panose="020B0604020202020204" pitchFamily="34" charset="0"/>
              </a:rPr>
              <a:t>11%</a:t>
            </a:r>
          </a:p>
        </p:txBody>
      </p:sp>
      <p:sp>
        <p:nvSpPr>
          <p:cNvPr id="130" name="AutoShape 18">
            <a:extLst>
              <a:ext uri="{FF2B5EF4-FFF2-40B4-BE49-F238E27FC236}">
                <a16:creationId xmlns:a16="http://schemas.microsoft.com/office/drawing/2014/main" id="{EE78EBC5-98B0-4658-9D74-28C2F60611FE}"/>
              </a:ext>
            </a:extLst>
          </p:cNvPr>
          <p:cNvSpPr/>
          <p:nvPr/>
        </p:nvSpPr>
        <p:spPr>
          <a:xfrm>
            <a:off x="264050" y="2805965"/>
            <a:ext cx="2887345" cy="801672"/>
          </a:xfrm>
          <a:prstGeom prst="rect">
            <a:avLst/>
          </a:prstGeom>
          <a:solidFill>
            <a:srgbClr val="DCDCDC"/>
          </a:solidFill>
        </p:spPr>
      </p:sp>
      <p:sp>
        <p:nvSpPr>
          <p:cNvPr id="133" name="TextBox 132">
            <a:extLst>
              <a:ext uri="{FF2B5EF4-FFF2-40B4-BE49-F238E27FC236}">
                <a16:creationId xmlns:a16="http://schemas.microsoft.com/office/drawing/2014/main" id="{7E3E7A11-2512-4BB3-A6AC-D1DF08FE0140}"/>
              </a:ext>
            </a:extLst>
          </p:cNvPr>
          <p:cNvSpPr txBox="1"/>
          <p:nvPr/>
        </p:nvSpPr>
        <p:spPr>
          <a:xfrm>
            <a:off x="260980" y="2795757"/>
            <a:ext cx="2872901" cy="400110"/>
          </a:xfrm>
          <a:prstGeom prst="rect">
            <a:avLst/>
          </a:prstGeom>
          <a:noFill/>
        </p:spPr>
        <p:txBody>
          <a:bodyPr wrap="square" rtlCol="0">
            <a:spAutoFit/>
          </a:bodyPr>
          <a:lstStyle/>
          <a:p>
            <a:pPr algn="ctr"/>
            <a:r>
              <a:rPr lang="pa-IN" sz="2000" b="1" dirty="0">
                <a:solidFill>
                  <a:srgbClr val="C00000"/>
                </a:solidFill>
                <a:latin typeface="Arial" panose="020B0604020202020204" pitchFamily="34" charset="0"/>
                <a:cs typeface="Arial" panose="020B0604020202020204" pitchFamily="34" charset="0"/>
              </a:rPr>
              <a:t>ਖ਼ੁਦਕੁਸ਼ੀ</a:t>
            </a:r>
            <a:endParaRPr lang="en-GB" sz="1400" b="1" dirty="0">
              <a:solidFill>
                <a:srgbClr val="C00000"/>
              </a:solidFill>
              <a:latin typeface="Arial" panose="020B0604020202020204" pitchFamily="34" charset="0"/>
              <a:cs typeface="Arial" panose="020B0604020202020204" pitchFamily="34" charset="0"/>
            </a:endParaRPr>
          </a:p>
        </p:txBody>
      </p:sp>
      <p:sp>
        <p:nvSpPr>
          <p:cNvPr id="114" name="AutoShape 31">
            <a:extLst>
              <a:ext uri="{FF2B5EF4-FFF2-40B4-BE49-F238E27FC236}">
                <a16:creationId xmlns:a16="http://schemas.microsoft.com/office/drawing/2014/main" id="{F7B70F7D-9F5E-4E0C-A1BF-C33C90704179}"/>
              </a:ext>
            </a:extLst>
          </p:cNvPr>
          <p:cNvSpPr/>
          <p:nvPr/>
        </p:nvSpPr>
        <p:spPr>
          <a:xfrm>
            <a:off x="9234100" y="772188"/>
            <a:ext cx="2754434" cy="265889"/>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ਜੀਵਨ ਵਿੱਚ ਸਭ ਤੋਂ ਵਧੀਆ ਆਰੰਭ ਕਰਨਾ</a:t>
            </a:r>
            <a:endParaRPr lang="en-GB" sz="1000" b="1" dirty="0">
              <a:solidFill>
                <a:schemeClr val="bg1"/>
              </a:solidFill>
              <a:latin typeface="Arial" panose="020B0604020202020204" pitchFamily="34" charset="0"/>
              <a:cs typeface="Arial" panose="020B0604020202020204" pitchFamily="34" charset="0"/>
            </a:endParaRPr>
          </a:p>
        </p:txBody>
      </p:sp>
      <p:sp>
        <p:nvSpPr>
          <p:cNvPr id="115" name="TextBox 114">
            <a:extLst>
              <a:ext uri="{FF2B5EF4-FFF2-40B4-BE49-F238E27FC236}">
                <a16:creationId xmlns:a16="http://schemas.microsoft.com/office/drawing/2014/main" id="{5B7EBDC7-9980-458C-B83C-C43B6A72DEF6}"/>
              </a:ext>
            </a:extLst>
          </p:cNvPr>
          <p:cNvSpPr txBox="1"/>
          <p:nvPr/>
        </p:nvSpPr>
        <p:spPr>
          <a:xfrm>
            <a:off x="178415" y="3132075"/>
            <a:ext cx="3071337" cy="646331"/>
          </a:xfrm>
          <a:prstGeom prst="rect">
            <a:avLst/>
          </a:prstGeom>
          <a:noFill/>
        </p:spPr>
        <p:txBody>
          <a:bodyPr wrap="square" rtlCol="0">
            <a:spAutoFit/>
          </a:bodyPr>
          <a:lstStyle/>
          <a:p>
            <a:pPr algn="ctr"/>
            <a:r>
              <a:rPr lang="pa-IN" sz="900" dirty="0"/>
              <a:t>ਸਿੱਖਾਂ ਦਾ ਜੀਵਨ ਪ੍ਰਤੀ ਉੱਚ ਸਤਿਕਾਰ ਹੈ ਜਿਸਨੂੰ ਪਰਮਾਤਮਾ ਦੀ ਦਾਤ ਵਜੋਂ ਵੇਖਿਆ ਜਾਂਦਾ ਹੈ। ਸਿੱਖ ਗੁਰੂਆਂ ਨੇ ਆਤਮ ਹੱਤਿਆ ਨੂੰ ਰੱਬ ਦੀ </a:t>
            </a:r>
            <a:endParaRPr lang="en-GB" sz="900" dirty="0"/>
          </a:p>
          <a:p>
            <a:pPr algn="ctr"/>
            <a:r>
              <a:rPr lang="pa-IN" sz="900" dirty="0"/>
              <a:t>ਯੋਜਨਾ ਵਿੱਚ ਦਖਲਅੰਦਾਜ਼ੀ ਸਮਝ ਕੇ ਰੱਦ ਕਰ ਦਿੱਤਾ।</a:t>
            </a:r>
            <a:endParaRPr lang="en-GB" sz="900" dirty="0"/>
          </a:p>
          <a:p>
            <a:pPr algn="ctr"/>
            <a:r>
              <a:rPr lang="en-GB" sz="900" dirty="0">
                <a:latin typeface="Arial" panose="020B0604020202020204" pitchFamily="34" charset="0"/>
                <a:cs typeface="Arial" panose="020B0604020202020204" pitchFamily="34" charset="0"/>
              </a:rPr>
              <a:t>  </a:t>
            </a:r>
          </a:p>
        </p:txBody>
      </p:sp>
      <p:sp>
        <p:nvSpPr>
          <p:cNvPr id="119" name="TextBox 118">
            <a:extLst>
              <a:ext uri="{FF2B5EF4-FFF2-40B4-BE49-F238E27FC236}">
                <a16:creationId xmlns:a16="http://schemas.microsoft.com/office/drawing/2014/main" id="{42D82632-F21D-4657-8445-065A1CB98A46}"/>
              </a:ext>
            </a:extLst>
          </p:cNvPr>
          <p:cNvSpPr txBox="1"/>
          <p:nvPr/>
        </p:nvSpPr>
        <p:spPr>
          <a:xfrm>
            <a:off x="3745913" y="2254425"/>
            <a:ext cx="2025000"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ਮੋਟਾਪਾ</a:t>
            </a:r>
            <a:endParaRPr lang="en-GB" sz="1400" b="1" dirty="0">
              <a:solidFill>
                <a:srgbClr val="C00000"/>
              </a:solidFill>
              <a:latin typeface="Arial" panose="020B0604020202020204" pitchFamily="34" charset="0"/>
              <a:cs typeface="Arial" panose="020B0604020202020204" pitchFamily="34" charset="0"/>
            </a:endParaRPr>
          </a:p>
        </p:txBody>
      </p:sp>
      <p:sp>
        <p:nvSpPr>
          <p:cNvPr id="217" name="TextBox 216">
            <a:extLst>
              <a:ext uri="{FF2B5EF4-FFF2-40B4-BE49-F238E27FC236}">
                <a16:creationId xmlns:a16="http://schemas.microsoft.com/office/drawing/2014/main" id="{2BDF2F39-669A-49BF-BF2A-D7E80B2CA34C}"/>
              </a:ext>
            </a:extLst>
          </p:cNvPr>
          <p:cNvSpPr txBox="1"/>
          <p:nvPr/>
        </p:nvSpPr>
        <p:spPr>
          <a:xfrm>
            <a:off x="3282853" y="3748806"/>
            <a:ext cx="2775846" cy="1061829"/>
          </a:xfrm>
          <a:prstGeom prst="rect">
            <a:avLst/>
          </a:prstGeom>
          <a:noFill/>
        </p:spPr>
        <p:txBody>
          <a:bodyPr wrap="square" rtlCol="0">
            <a:spAutoFit/>
          </a:bodyPr>
          <a:lstStyle/>
          <a:p>
            <a:pPr algn="ctr"/>
            <a:r>
              <a:rPr lang="pa-IN" sz="900" dirty="0"/>
              <a:t>ਵੱਖੋ ਵੱਖਰੀਆਂ ਪੀੜ੍ਹੀਆਂ ਉੱਤੇ ਵੱਖੋ ਵੱਖਰੇ ਖੁਰਾਕ ਸਭਿਆਚਾਰਾਂ ਦੇ ਹਾਵੀ ਹੋਣ ਦੇ ਸਬੂਤ ਮਿਲਦੇ ਹਨ। </a:t>
            </a:r>
          </a:p>
          <a:p>
            <a:pPr algn="ctr"/>
            <a:endParaRPr lang="pa-IN" sz="900" dirty="0"/>
          </a:p>
          <a:p>
            <a:pPr algn="ctr"/>
            <a:r>
              <a:rPr lang="pa-IN" sz="900" dirty="0"/>
              <a:t>ਬਜ਼ੁਰਗ ਬਾਲਗਾਂ ਨੂੰ ਮੁੱਖ ਤੌਰ ਤੇ ਰਵਾਇਤੀ ਭਾਰਤੀ ਭੋਜਨ ਖਾਣ ਦੀ ਇੱਛਾ ਹੋਣ ਦੀ ਜ਼ਿਆਦਾ ਸੰਭਾਵਨਾ ਹੁੰਦੀ ਹੈ, ਜਦੋਂ ਕਿ ਛੋਟੇ ਸਿੱਖ ਪੀਜ਼ਾ</a:t>
            </a:r>
            <a:r>
              <a:rPr lang="en-GB" sz="900" dirty="0"/>
              <a:t>, </a:t>
            </a:r>
            <a:r>
              <a:rPr lang="pa-IN" sz="900" dirty="0"/>
              <a:t>ਬਰਗਰ ਅਤੇ ਚਿਪਸ ਵਰਗੇ ਪੱਛਮੀ ਸੁਵਿਧਾਜਨਕ ਆਹਾਰਾਂ ਦੀ ਵਧੇਰੇ ਇੱਛਾ ਰੱਖਦੇ ਹਨ।</a:t>
            </a:r>
            <a:endParaRPr lang="en-GB" sz="900" b="1" dirty="0">
              <a:latin typeface="Arial" panose="020B0604020202020204" pitchFamily="34" charset="0"/>
              <a:cs typeface="Arial" panose="020B0604020202020204" pitchFamily="34" charset="0"/>
            </a:endParaRPr>
          </a:p>
        </p:txBody>
      </p:sp>
      <p:pic>
        <p:nvPicPr>
          <p:cNvPr id="32" name="Graphic 31" descr="Table setting">
            <a:extLst>
              <a:ext uri="{FF2B5EF4-FFF2-40B4-BE49-F238E27FC236}">
                <a16:creationId xmlns:a16="http://schemas.microsoft.com/office/drawing/2014/main" id="{8F7357E8-B0C7-42F0-A4D8-F4C3774E807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685101" y="3441133"/>
            <a:ext cx="408007" cy="408007"/>
          </a:xfrm>
          <a:prstGeom prst="rect">
            <a:avLst/>
          </a:prstGeom>
        </p:spPr>
      </p:pic>
      <p:sp>
        <p:nvSpPr>
          <p:cNvPr id="120" name="TextBox 119">
            <a:extLst>
              <a:ext uri="{FF2B5EF4-FFF2-40B4-BE49-F238E27FC236}">
                <a16:creationId xmlns:a16="http://schemas.microsoft.com/office/drawing/2014/main" id="{6F3731CC-66C2-4E18-933E-18D93C11BF46}"/>
              </a:ext>
            </a:extLst>
          </p:cNvPr>
          <p:cNvSpPr txBox="1"/>
          <p:nvPr/>
        </p:nvSpPr>
        <p:spPr>
          <a:xfrm>
            <a:off x="3204718" y="2470744"/>
            <a:ext cx="2939170" cy="784830"/>
          </a:xfrm>
          <a:prstGeom prst="rect">
            <a:avLst/>
          </a:prstGeom>
          <a:noFill/>
        </p:spPr>
        <p:txBody>
          <a:bodyPr wrap="square" rtlCol="0">
            <a:spAutoFit/>
          </a:bodyPr>
          <a:lstStyle/>
          <a:p>
            <a:pPr algn="ctr"/>
            <a:r>
              <a:rPr lang="pa-IN" sz="900" dirty="0"/>
              <a:t>ਯੂਕੇ ਵਿੱਚ ਅਤੇ ਬਰਮਿੰਘਮ ਵਿੱਚ ਸਿੱਖਾਂ ਦੀ ਸੰਖਿਆ ਬਾਰੇ ਸੀਮਤ ਖੋਜ ਕੀਤੀ ਗਈ ਹੈ, ਜਿਨ੍ਹਾਂ ਨੂੰ ਵਧੇਰੇ ਭਾਰ ਜਾਂ ਮੋਟੇ ਵਜੋਂ ਸ਼੍ਰੇਣੀਬੱਧ ਕੀਤਾ ਗਿਆ ਹੈ। ਲੇਕਿਨ, ਇੱਥੇ ਪ੍ਰਕਾਸ਼ਤ ਖੋਜ ਇਹ ਸੁਝਾਅ ਦਿੰਦੀ ਹੈ, ਕਿ ਆਮ ਆਬਾਦੀ ਦੇ ਮੁਕਾਬਲੇ ਦੱਖਣੀ ਏਸ਼ੀਆਈ ਆਬਾਦੀ ਵਿੱਚ ਮੋਟਾਪੇ ਦੀ ਦਰ ਵਧੇਰੇ ਹੈ।</a:t>
            </a:r>
            <a:endParaRPr lang="en-GB" sz="900" b="1" dirty="0">
              <a:latin typeface="Arial" panose="020B0604020202020204" pitchFamily="34" charset="0"/>
              <a:cs typeface="Arial" panose="020B0604020202020204" pitchFamily="34" charset="0"/>
            </a:endParaRPr>
          </a:p>
        </p:txBody>
      </p:sp>
      <p:sp>
        <p:nvSpPr>
          <p:cNvPr id="121" name="TextBox 120">
            <a:extLst>
              <a:ext uri="{FF2B5EF4-FFF2-40B4-BE49-F238E27FC236}">
                <a16:creationId xmlns:a16="http://schemas.microsoft.com/office/drawing/2014/main" id="{2F0C84A8-43D6-4DD3-B337-95DF8BD7B566}"/>
              </a:ext>
            </a:extLst>
          </p:cNvPr>
          <p:cNvSpPr txBox="1"/>
          <p:nvPr/>
        </p:nvSpPr>
        <p:spPr>
          <a:xfrm>
            <a:off x="3635318" y="3542252"/>
            <a:ext cx="2025000" cy="307777"/>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ਪੱਛਮੀਕਰਨ</a:t>
            </a:r>
            <a:endParaRPr lang="en-GB" sz="1400" b="1" dirty="0">
              <a:solidFill>
                <a:srgbClr val="C00000"/>
              </a:solidFill>
              <a:latin typeface="Arial" panose="020B0604020202020204" pitchFamily="34" charset="0"/>
              <a:cs typeface="Arial" panose="020B0604020202020204" pitchFamily="34" charset="0"/>
            </a:endParaRPr>
          </a:p>
        </p:txBody>
      </p:sp>
      <p:sp>
        <p:nvSpPr>
          <p:cNvPr id="126" name="AutoShape 26">
            <a:extLst>
              <a:ext uri="{FF2B5EF4-FFF2-40B4-BE49-F238E27FC236}">
                <a16:creationId xmlns:a16="http://schemas.microsoft.com/office/drawing/2014/main" id="{04D6C83A-9EF5-46B2-AA07-8E752138D960}"/>
              </a:ext>
            </a:extLst>
          </p:cNvPr>
          <p:cNvSpPr/>
          <p:nvPr/>
        </p:nvSpPr>
        <p:spPr>
          <a:xfrm>
            <a:off x="9241447" y="1140718"/>
            <a:ext cx="2747087" cy="1180503"/>
          </a:xfrm>
          <a:prstGeom prst="rect">
            <a:avLst/>
          </a:prstGeom>
          <a:solidFill>
            <a:srgbClr val="EBEBEB"/>
          </a:solidFill>
        </p:spPr>
      </p:sp>
      <p:sp>
        <p:nvSpPr>
          <p:cNvPr id="145" name="TextBox 144">
            <a:extLst>
              <a:ext uri="{FF2B5EF4-FFF2-40B4-BE49-F238E27FC236}">
                <a16:creationId xmlns:a16="http://schemas.microsoft.com/office/drawing/2014/main" id="{3EAB8D85-E11C-491D-AD39-EDC01F9245BF}"/>
              </a:ext>
            </a:extLst>
          </p:cNvPr>
          <p:cNvSpPr txBox="1"/>
          <p:nvPr/>
        </p:nvSpPr>
        <p:spPr>
          <a:xfrm>
            <a:off x="9281575" y="1326220"/>
            <a:ext cx="1609801"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7,710</a:t>
            </a:r>
          </a:p>
        </p:txBody>
      </p:sp>
      <p:sp>
        <p:nvSpPr>
          <p:cNvPr id="148" name="TextBox 147">
            <a:extLst>
              <a:ext uri="{FF2B5EF4-FFF2-40B4-BE49-F238E27FC236}">
                <a16:creationId xmlns:a16="http://schemas.microsoft.com/office/drawing/2014/main" id="{5E1D2C3F-8182-4588-9AD2-9E4E2904430F}"/>
              </a:ext>
            </a:extLst>
          </p:cNvPr>
          <p:cNvSpPr txBox="1"/>
          <p:nvPr/>
        </p:nvSpPr>
        <p:spPr>
          <a:xfrm>
            <a:off x="10549625" y="1247236"/>
            <a:ext cx="1463960" cy="923330"/>
          </a:xfrm>
          <a:prstGeom prst="rect">
            <a:avLst/>
          </a:prstGeom>
          <a:noFill/>
        </p:spPr>
        <p:txBody>
          <a:bodyPr wrap="square" rtlCol="0">
            <a:spAutoFit/>
          </a:bodyPr>
          <a:lstStyle/>
          <a:p>
            <a:pPr algn="r"/>
            <a:r>
              <a:rPr lang="pa-IN" sz="900" dirty="0"/>
              <a:t>ਬਰਮਿੰਘਮ ਵਿੱਚ ਸਿੱਖ ਵਜੋਂ ਰਜਿਸਟਰਡ ਬੱਚਿਆਂ ਦੀ ਗਿਣਤੀ (2.8%) ਹੈ</a:t>
            </a:r>
            <a:r>
              <a:rPr lang="en-GB" sz="900" dirty="0"/>
              <a:t>, </a:t>
            </a:r>
            <a:r>
              <a:rPr lang="pa-IN" sz="900" dirty="0"/>
              <a:t>ਜਿਹੜੀ ਅੰਗਰੇਜ਼ੀ ਸਿੱਖ ਬੱਚਿਆਂ ਦੀ ਆਬਾਦੀ (0.87% ਇੰਗਲੈਂਡ) ਨਾਲੋਂ </a:t>
            </a:r>
          </a:p>
          <a:p>
            <a:pPr algn="r"/>
            <a:r>
              <a:rPr lang="pa-IN" sz="900" dirty="0"/>
              <a:t>ਵੱਧ ਹੈ।</a:t>
            </a:r>
            <a:endParaRPr lang="en-GB" sz="900" dirty="0">
              <a:latin typeface="Arial" panose="020B0604020202020204" pitchFamily="34" charset="0"/>
              <a:cs typeface="Arial" panose="020B0604020202020204" pitchFamily="34" charset="0"/>
            </a:endParaRPr>
          </a:p>
        </p:txBody>
      </p:sp>
      <p:sp>
        <p:nvSpPr>
          <p:cNvPr id="149" name="TextBox 148">
            <a:extLst>
              <a:ext uri="{FF2B5EF4-FFF2-40B4-BE49-F238E27FC236}">
                <a16:creationId xmlns:a16="http://schemas.microsoft.com/office/drawing/2014/main" id="{A9AF0CDC-2FA5-41A3-8251-12FB60D82878}"/>
              </a:ext>
            </a:extLst>
          </p:cNvPr>
          <p:cNvSpPr txBox="1"/>
          <p:nvPr/>
        </p:nvSpPr>
        <p:spPr>
          <a:xfrm>
            <a:off x="10185930" y="2523849"/>
            <a:ext cx="1827655" cy="784830"/>
          </a:xfrm>
          <a:prstGeom prst="rect">
            <a:avLst/>
          </a:prstGeom>
          <a:noFill/>
        </p:spPr>
        <p:txBody>
          <a:bodyPr wrap="square" rtlCol="0">
            <a:spAutoFit/>
          </a:bodyPr>
          <a:lstStyle/>
          <a:p>
            <a:pPr algn="r"/>
            <a:r>
              <a:rPr lang="pa-IN" sz="900" dirty="0"/>
              <a:t>ਸਿੱਖ ਧਰਮ ਵਿੱਚ ਛਾਤੀ ਦਾ ਦੁੱਧ ਚੁੰਘਾਉਣ ਨੂੰ ਸਕਾਰਾਤਮਕ ਤੌਰ ਤੇ ਉਤਸ਼ਾਹਤ ਕੀਤਾ ਜਾਂਦਾ ਹੈ। ਪਰ ਧਰਮ ਦੇ ਆਧਾਰ ਉੱਤੇ ਛਾਤੀ ਦਾ ਦੁੱਧ ਚੁੰਘਾਉਣ ਬਾਰੇ ਸਥਾਨਕ ਅੰਕੜੇ ਉਪਲਬਧ ਨਹੀਂ ਹਨ।</a:t>
            </a:r>
            <a:endParaRPr lang="en-GB" sz="900" dirty="0">
              <a:latin typeface="Arial" panose="020B0604020202020204" pitchFamily="34" charset="0"/>
              <a:cs typeface="Arial" panose="020B0604020202020204" pitchFamily="34" charset="0"/>
            </a:endParaRPr>
          </a:p>
        </p:txBody>
      </p:sp>
      <p:sp>
        <p:nvSpPr>
          <p:cNvPr id="151" name="Rectangle 150">
            <a:extLst>
              <a:ext uri="{FF2B5EF4-FFF2-40B4-BE49-F238E27FC236}">
                <a16:creationId xmlns:a16="http://schemas.microsoft.com/office/drawing/2014/main" id="{F9E8048C-67F6-49A2-B882-94B0DAF81AD7}"/>
              </a:ext>
            </a:extLst>
          </p:cNvPr>
          <p:cNvSpPr/>
          <p:nvPr/>
        </p:nvSpPr>
        <p:spPr>
          <a:xfrm>
            <a:off x="9384096" y="3443315"/>
            <a:ext cx="2790774" cy="661720"/>
          </a:xfrm>
          <a:prstGeom prst="rect">
            <a:avLst/>
          </a:prstGeom>
        </p:spPr>
        <p:txBody>
          <a:bodyPr wrap="square">
            <a:spAutoFit/>
          </a:bodyPr>
          <a:lstStyle/>
          <a:p>
            <a:pPr algn="ctr"/>
            <a:r>
              <a:rPr lang="pa-IN" sz="1400" b="1" dirty="0">
                <a:solidFill>
                  <a:srgbClr val="C00000"/>
                </a:solidFill>
                <a:latin typeface="Arial" panose="020B0604020202020204" pitchFamily="34" charset="0"/>
                <a:cs typeface="Arial" panose="020B0604020202020204" pitchFamily="34" charset="0"/>
              </a:rPr>
              <a:t>ਖ਼ਸਰੇ ਦੀ ਬੀਮਾਰੀ ਬਾਰੇ </a:t>
            </a:r>
          </a:p>
          <a:p>
            <a:pPr algn="ctr"/>
            <a:r>
              <a:rPr lang="pa-IN" sz="1400" b="1" dirty="0">
                <a:solidFill>
                  <a:srgbClr val="C00000"/>
                </a:solidFill>
                <a:latin typeface="Arial" panose="020B0604020202020204" pitchFamily="34" charset="0"/>
                <a:cs typeface="Arial" panose="020B0604020202020204" pitchFamily="34" charset="0"/>
              </a:rPr>
              <a:t>ਟੀਕਿਆਂ ਦਾ ਵੇਰਵਾ</a:t>
            </a:r>
            <a:endParaRPr lang="en-GB" sz="1400" b="1" dirty="0">
              <a:solidFill>
                <a:srgbClr val="C00000"/>
              </a:solidFill>
              <a:latin typeface="Arial" panose="020B0604020202020204" pitchFamily="34" charset="0"/>
              <a:cs typeface="Arial" panose="020B0604020202020204" pitchFamily="34" charset="0"/>
            </a:endParaRPr>
          </a:p>
          <a:p>
            <a:r>
              <a:rPr lang="pa-IN" sz="900" b="1" dirty="0">
                <a:solidFill>
                  <a:srgbClr val="C00000"/>
                </a:solidFill>
                <a:latin typeface="Arial" panose="020B0604020202020204" pitchFamily="34" charset="0"/>
                <a:cs typeface="Arial" panose="020B0604020202020204" pitchFamily="34" charset="0"/>
              </a:rPr>
              <a:t>ਗਲਾਸਗੋ, ਸਕੌਟਲੈਂਡ ਵਿੱਚ ਧਰਮ ਦੇ ਆਧਾਰ ਉੱਤੇ</a:t>
            </a:r>
            <a:endParaRPr lang="en-GB" sz="700" b="1" dirty="0">
              <a:solidFill>
                <a:srgbClr val="C00000"/>
              </a:solidFill>
              <a:latin typeface="Arial" panose="020B0604020202020204" pitchFamily="34" charset="0"/>
              <a:cs typeface="Arial" panose="020B0604020202020204" pitchFamily="34" charset="0"/>
            </a:endParaRPr>
          </a:p>
        </p:txBody>
      </p:sp>
      <p:sp>
        <p:nvSpPr>
          <p:cNvPr id="154" name="Rectangle 153">
            <a:extLst>
              <a:ext uri="{FF2B5EF4-FFF2-40B4-BE49-F238E27FC236}">
                <a16:creationId xmlns:a16="http://schemas.microsoft.com/office/drawing/2014/main" id="{06C332DE-4223-41E1-A05C-7A92667D6E54}"/>
              </a:ext>
            </a:extLst>
          </p:cNvPr>
          <p:cNvSpPr/>
          <p:nvPr/>
        </p:nvSpPr>
        <p:spPr>
          <a:xfrm>
            <a:off x="10239588" y="5935054"/>
            <a:ext cx="1777758" cy="784830"/>
          </a:xfrm>
          <a:prstGeom prst="rect">
            <a:avLst/>
          </a:prstGeom>
        </p:spPr>
        <p:txBody>
          <a:bodyPr wrap="square">
            <a:spAutoFit/>
          </a:bodyPr>
          <a:lstStyle/>
          <a:p>
            <a:pPr algn="r"/>
            <a:r>
              <a:rPr lang="pa-IN" sz="900" dirty="0"/>
              <a:t>ਇੱਥੇ ਯੂਕੇ ਅਤੇ ਅੰਤਰਰਾਸ਼ਟਰੀ ਦੋਵੇਂ ਤਰ੍ਹਾਂ ਦੀਆਂ ਖੋਜਾਂ ਕੀਤੀਆਂ ਗਈਆਂ ਹਨ ਜੋ ਸਿੱਖ ਬੱਚਿਆਂ ਦੇ ਉਨ੍ਹਾਂ ਦੇ ਧਰਮ ਕਾਰਨ ਧੱਕੇਸ਼ਾਹੀ ਦੇ ਪ੍ਰਭਾਵਾਂ ਨੂੰ ਉਜਾਗਰ ਕਰਦੀਆਂ ਹਨ।</a:t>
            </a:r>
            <a:endParaRPr lang="en-GB" sz="900" dirty="0">
              <a:latin typeface="Arial" panose="020B0604020202020204" pitchFamily="34" charset="0"/>
              <a:cs typeface="Arial" panose="020B0604020202020204" pitchFamily="34" charset="0"/>
            </a:endParaRPr>
          </a:p>
        </p:txBody>
      </p:sp>
      <p:pic>
        <p:nvPicPr>
          <p:cNvPr id="155" name="Graphic 154" descr="Child with balloon">
            <a:extLst>
              <a:ext uri="{FF2B5EF4-FFF2-40B4-BE49-F238E27FC236}">
                <a16:creationId xmlns:a16="http://schemas.microsoft.com/office/drawing/2014/main" id="{6C0C8F85-2B82-462B-B58C-20CB04F4C0F0}"/>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146048" y="1799053"/>
            <a:ext cx="526416" cy="526416"/>
          </a:xfrm>
          <a:prstGeom prst="rect">
            <a:avLst/>
          </a:prstGeom>
        </p:spPr>
      </p:pic>
      <p:sp>
        <p:nvSpPr>
          <p:cNvPr id="164" name="Rectangle 163">
            <a:extLst>
              <a:ext uri="{FF2B5EF4-FFF2-40B4-BE49-F238E27FC236}">
                <a16:creationId xmlns:a16="http://schemas.microsoft.com/office/drawing/2014/main" id="{EC04B64C-5BD2-4C6C-8391-0485C906DBB2}"/>
              </a:ext>
            </a:extLst>
          </p:cNvPr>
          <p:cNvSpPr/>
          <p:nvPr/>
        </p:nvSpPr>
        <p:spPr>
          <a:xfrm>
            <a:off x="8718744" y="6163444"/>
            <a:ext cx="2021060" cy="307777"/>
          </a:xfrm>
          <a:prstGeom prst="rect">
            <a:avLst/>
          </a:prstGeom>
        </p:spPr>
        <p:txBody>
          <a:bodyPr wrap="square">
            <a:spAutoFit/>
          </a:bodyPr>
          <a:lstStyle/>
          <a:p>
            <a:pPr algn="ctr"/>
            <a:r>
              <a:rPr lang="pa-IN" sz="1400" b="1" dirty="0">
                <a:solidFill>
                  <a:srgbClr val="C00000"/>
                </a:solidFill>
                <a:latin typeface="Arial" panose="020B0604020202020204" pitchFamily="34" charset="0"/>
                <a:cs typeface="Arial" panose="020B0604020202020204" pitchFamily="34" charset="0"/>
              </a:rPr>
              <a:t>ਧੱਕੇਸ਼ਾਹੀ</a:t>
            </a:r>
            <a:endParaRPr lang="en-GB" sz="1100" b="1" dirty="0">
              <a:solidFill>
                <a:srgbClr val="C00000"/>
              </a:solidFill>
              <a:latin typeface="Arial" panose="020B0604020202020204" pitchFamily="34" charset="0"/>
              <a:cs typeface="Arial" panose="020B0604020202020204" pitchFamily="34" charset="0"/>
            </a:endParaRPr>
          </a:p>
        </p:txBody>
      </p:sp>
      <p:pic>
        <p:nvPicPr>
          <p:cNvPr id="168" name="Graphic 167" descr="Woman with baby">
            <a:extLst>
              <a:ext uri="{FF2B5EF4-FFF2-40B4-BE49-F238E27FC236}">
                <a16:creationId xmlns:a16="http://schemas.microsoft.com/office/drawing/2014/main" id="{281F6A2B-7111-4BA1-88CA-423EADBFF05B}"/>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9478148" y="2647231"/>
            <a:ext cx="518617" cy="518617"/>
          </a:xfrm>
          <a:prstGeom prst="rect">
            <a:avLst/>
          </a:prstGeom>
        </p:spPr>
      </p:pic>
      <p:sp>
        <p:nvSpPr>
          <p:cNvPr id="181" name="TextBox 180">
            <a:extLst>
              <a:ext uri="{FF2B5EF4-FFF2-40B4-BE49-F238E27FC236}">
                <a16:creationId xmlns:a16="http://schemas.microsoft.com/office/drawing/2014/main" id="{002B4E7F-8DC3-4FB3-B280-E1C214362637}"/>
              </a:ext>
            </a:extLst>
          </p:cNvPr>
          <p:cNvSpPr txBox="1"/>
          <p:nvPr/>
        </p:nvSpPr>
        <p:spPr>
          <a:xfrm>
            <a:off x="10272524" y="4111221"/>
            <a:ext cx="1175335" cy="230832"/>
          </a:xfrm>
          <a:prstGeom prst="rect">
            <a:avLst/>
          </a:prstGeom>
          <a:noFill/>
        </p:spPr>
        <p:txBody>
          <a:bodyPr wrap="square" rtlCol="0">
            <a:spAutoFit/>
          </a:bodyPr>
          <a:lstStyle/>
          <a:p>
            <a:r>
              <a:rPr lang="pa-IN" sz="900" b="1" dirty="0">
                <a:latin typeface="Arial" panose="020B0604020202020204" pitchFamily="34" charset="0"/>
                <a:cs typeface="Arial" panose="020B0604020202020204" pitchFamily="34" charset="0"/>
              </a:rPr>
              <a:t>ਸਿੱਖ</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(93%)</a:t>
            </a:r>
          </a:p>
        </p:txBody>
      </p:sp>
      <p:sp>
        <p:nvSpPr>
          <p:cNvPr id="185" name="TextBox 184">
            <a:extLst>
              <a:ext uri="{FF2B5EF4-FFF2-40B4-BE49-F238E27FC236}">
                <a16:creationId xmlns:a16="http://schemas.microsoft.com/office/drawing/2014/main" id="{387CC687-9597-42E3-90CE-D86D988FE6B2}"/>
              </a:ext>
            </a:extLst>
          </p:cNvPr>
          <p:cNvSpPr txBox="1"/>
          <p:nvPr/>
        </p:nvSpPr>
        <p:spPr>
          <a:xfrm>
            <a:off x="10272524" y="4573773"/>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ਮੁਸਲਮਾਨ</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(84%)</a:t>
            </a:r>
          </a:p>
        </p:txBody>
      </p:sp>
      <p:sp>
        <p:nvSpPr>
          <p:cNvPr id="187" name="TextBox 186">
            <a:extLst>
              <a:ext uri="{FF2B5EF4-FFF2-40B4-BE49-F238E27FC236}">
                <a16:creationId xmlns:a16="http://schemas.microsoft.com/office/drawing/2014/main" id="{F5DAA421-2358-428A-B3B1-9A6CB801E883}"/>
              </a:ext>
            </a:extLst>
          </p:cNvPr>
          <p:cNvSpPr txBox="1"/>
          <p:nvPr/>
        </p:nvSpPr>
        <p:spPr>
          <a:xfrm>
            <a:off x="10272524" y="5031816"/>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ਹਿੰਦੂ</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(84%)</a:t>
            </a:r>
          </a:p>
        </p:txBody>
      </p:sp>
      <p:sp>
        <p:nvSpPr>
          <p:cNvPr id="188" name="TextBox 187">
            <a:extLst>
              <a:ext uri="{FF2B5EF4-FFF2-40B4-BE49-F238E27FC236}">
                <a16:creationId xmlns:a16="http://schemas.microsoft.com/office/drawing/2014/main" id="{0D307EB7-E45F-42B6-8FDB-9C0CD472DC7A}"/>
              </a:ext>
            </a:extLst>
          </p:cNvPr>
          <p:cNvSpPr txBox="1"/>
          <p:nvPr/>
        </p:nvSpPr>
        <p:spPr>
          <a:xfrm>
            <a:off x="10231143" y="5477287"/>
            <a:ext cx="1175335"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ਗ਼ੈਰ-ਏਸ਼ੀਅਨ</a:t>
            </a:r>
            <a:r>
              <a:rPr lang="en-GB" sz="900" b="1" dirty="0">
                <a:latin typeface="Arial" panose="020B0604020202020204" pitchFamily="34" charset="0"/>
                <a:cs typeface="Arial" panose="020B0604020202020204" pitchFamily="34" charset="0"/>
              </a:rPr>
              <a:t> </a:t>
            </a:r>
            <a:r>
              <a:rPr lang="en-GB" sz="900" dirty="0">
                <a:latin typeface="Arial" panose="020B0604020202020204" pitchFamily="34" charset="0"/>
                <a:cs typeface="Arial" panose="020B0604020202020204" pitchFamily="34" charset="0"/>
              </a:rPr>
              <a:t>(83%)</a:t>
            </a:r>
          </a:p>
        </p:txBody>
      </p:sp>
      <p:sp>
        <p:nvSpPr>
          <p:cNvPr id="189" name="Oval 188">
            <a:extLst>
              <a:ext uri="{FF2B5EF4-FFF2-40B4-BE49-F238E27FC236}">
                <a16:creationId xmlns:a16="http://schemas.microsoft.com/office/drawing/2014/main" id="{33B5832D-24ED-4268-8856-4F1C3D6BC978}"/>
              </a:ext>
            </a:extLst>
          </p:cNvPr>
          <p:cNvSpPr/>
          <p:nvPr/>
        </p:nvSpPr>
        <p:spPr>
          <a:xfrm>
            <a:off x="9617392" y="404715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90" name="Oval 189">
            <a:extLst>
              <a:ext uri="{FF2B5EF4-FFF2-40B4-BE49-F238E27FC236}">
                <a16:creationId xmlns:a16="http://schemas.microsoft.com/office/drawing/2014/main" id="{53925C02-B172-4F3B-94E0-45AFBA69D3D3}"/>
              </a:ext>
            </a:extLst>
          </p:cNvPr>
          <p:cNvSpPr/>
          <p:nvPr/>
        </p:nvSpPr>
        <p:spPr>
          <a:xfrm>
            <a:off x="9617392" y="4488264"/>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91" name="Oval 190">
            <a:extLst>
              <a:ext uri="{FF2B5EF4-FFF2-40B4-BE49-F238E27FC236}">
                <a16:creationId xmlns:a16="http://schemas.microsoft.com/office/drawing/2014/main" id="{36CBACB7-D326-4564-828B-5217C51E35D6}"/>
              </a:ext>
            </a:extLst>
          </p:cNvPr>
          <p:cNvSpPr/>
          <p:nvPr/>
        </p:nvSpPr>
        <p:spPr>
          <a:xfrm>
            <a:off x="9617392" y="493321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95" name="Oval 194">
            <a:extLst>
              <a:ext uri="{FF2B5EF4-FFF2-40B4-BE49-F238E27FC236}">
                <a16:creationId xmlns:a16="http://schemas.microsoft.com/office/drawing/2014/main" id="{BE4DF22A-0AB9-41EB-AD15-FC9722736016}"/>
              </a:ext>
            </a:extLst>
          </p:cNvPr>
          <p:cNvSpPr/>
          <p:nvPr/>
        </p:nvSpPr>
        <p:spPr>
          <a:xfrm>
            <a:off x="9617392" y="539586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pic>
        <p:nvPicPr>
          <p:cNvPr id="13" name="Graphic 12" descr="Needle">
            <a:extLst>
              <a:ext uri="{FF2B5EF4-FFF2-40B4-BE49-F238E27FC236}">
                <a16:creationId xmlns:a16="http://schemas.microsoft.com/office/drawing/2014/main" id="{9F85EEE2-3A64-4DA5-92B2-BF5B58008CCB}"/>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11406478" y="4646544"/>
            <a:ext cx="468705" cy="468705"/>
          </a:xfrm>
          <a:prstGeom prst="rect">
            <a:avLst/>
          </a:prstGeom>
        </p:spPr>
      </p:pic>
      <p:pic>
        <p:nvPicPr>
          <p:cNvPr id="15" name="Graphic 14" descr="Wine">
            <a:extLst>
              <a:ext uri="{FF2B5EF4-FFF2-40B4-BE49-F238E27FC236}">
                <a16:creationId xmlns:a16="http://schemas.microsoft.com/office/drawing/2014/main" id="{FA6B4637-84AB-45A0-82A7-A28A1BE983C7}"/>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1025551" y="4301799"/>
            <a:ext cx="429856" cy="429856"/>
          </a:xfrm>
          <a:prstGeom prst="rect">
            <a:avLst/>
          </a:prstGeom>
        </p:spPr>
      </p:pic>
      <p:pic>
        <p:nvPicPr>
          <p:cNvPr id="18" name="Graphic 17" descr="Fruit bowl">
            <a:extLst>
              <a:ext uri="{FF2B5EF4-FFF2-40B4-BE49-F238E27FC236}">
                <a16:creationId xmlns:a16="http://schemas.microsoft.com/office/drawing/2014/main" id="{4EE70545-ECB8-4938-89A1-790F2C9CF159}"/>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5829361" y="4748907"/>
            <a:ext cx="363267" cy="363267"/>
          </a:xfrm>
          <a:prstGeom prst="rect">
            <a:avLst/>
          </a:prstGeom>
        </p:spPr>
      </p:pic>
      <p:pic>
        <p:nvPicPr>
          <p:cNvPr id="23" name="Graphic 22" descr="Sad face with solid fill">
            <a:extLst>
              <a:ext uri="{FF2B5EF4-FFF2-40B4-BE49-F238E27FC236}">
                <a16:creationId xmlns:a16="http://schemas.microsoft.com/office/drawing/2014/main" id="{8E9A49CF-946C-48B7-809F-5A6E6E6DEB5C}"/>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9195243" y="6534946"/>
            <a:ext cx="286633" cy="286633"/>
          </a:xfrm>
          <a:prstGeom prst="rect">
            <a:avLst/>
          </a:prstGeom>
        </p:spPr>
      </p:pic>
      <p:sp>
        <p:nvSpPr>
          <p:cNvPr id="107" name="Oval 106">
            <a:extLst>
              <a:ext uri="{FF2B5EF4-FFF2-40B4-BE49-F238E27FC236}">
                <a16:creationId xmlns:a16="http://schemas.microsoft.com/office/drawing/2014/main" id="{CD670B05-B8DB-4711-88A3-502E0BDEB8C7}"/>
              </a:ext>
            </a:extLst>
          </p:cNvPr>
          <p:cNvSpPr/>
          <p:nvPr/>
        </p:nvSpPr>
        <p:spPr>
          <a:xfrm>
            <a:off x="6266400" y="211167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08" name="Oval 107">
            <a:extLst>
              <a:ext uri="{FF2B5EF4-FFF2-40B4-BE49-F238E27FC236}">
                <a16:creationId xmlns:a16="http://schemas.microsoft.com/office/drawing/2014/main" id="{30CB94C5-FFBA-4E69-BA1E-82E78EE32966}"/>
              </a:ext>
            </a:extLst>
          </p:cNvPr>
          <p:cNvSpPr/>
          <p:nvPr/>
        </p:nvSpPr>
        <p:spPr>
          <a:xfrm>
            <a:off x="6266400" y="258081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09" name="Oval 108">
            <a:extLst>
              <a:ext uri="{FF2B5EF4-FFF2-40B4-BE49-F238E27FC236}">
                <a16:creationId xmlns:a16="http://schemas.microsoft.com/office/drawing/2014/main" id="{C2380EA8-D61C-420F-9E63-CF6D750DA743}"/>
              </a:ext>
            </a:extLst>
          </p:cNvPr>
          <p:cNvSpPr/>
          <p:nvPr/>
        </p:nvSpPr>
        <p:spPr>
          <a:xfrm>
            <a:off x="6276435" y="306452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11" name="Oval 110">
            <a:extLst>
              <a:ext uri="{FF2B5EF4-FFF2-40B4-BE49-F238E27FC236}">
                <a16:creationId xmlns:a16="http://schemas.microsoft.com/office/drawing/2014/main" id="{1F32E0D7-1971-4516-AB8B-CA390577CDCB}"/>
              </a:ext>
            </a:extLst>
          </p:cNvPr>
          <p:cNvSpPr/>
          <p:nvPr/>
        </p:nvSpPr>
        <p:spPr>
          <a:xfrm>
            <a:off x="6273333" y="3544343"/>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12" name="Oval 111">
            <a:extLst>
              <a:ext uri="{FF2B5EF4-FFF2-40B4-BE49-F238E27FC236}">
                <a16:creationId xmlns:a16="http://schemas.microsoft.com/office/drawing/2014/main" id="{651FEDA2-DA2D-481D-A84F-B173C334794C}"/>
              </a:ext>
            </a:extLst>
          </p:cNvPr>
          <p:cNvSpPr/>
          <p:nvPr/>
        </p:nvSpPr>
        <p:spPr>
          <a:xfrm>
            <a:off x="6272890" y="4017761"/>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122" name="AutoShape 5">
            <a:extLst>
              <a:ext uri="{FF2B5EF4-FFF2-40B4-BE49-F238E27FC236}">
                <a16:creationId xmlns:a16="http://schemas.microsoft.com/office/drawing/2014/main" id="{4456F62B-E02E-4989-890C-B5C4BEB4BE13}"/>
              </a:ext>
            </a:extLst>
          </p:cNvPr>
          <p:cNvSpPr/>
          <p:nvPr/>
        </p:nvSpPr>
        <p:spPr>
          <a:xfrm>
            <a:off x="7831624" y="1138662"/>
            <a:ext cx="1287702" cy="3297493"/>
          </a:xfrm>
          <a:prstGeom prst="rect">
            <a:avLst/>
          </a:prstGeom>
          <a:solidFill>
            <a:srgbClr val="DCDCDC"/>
          </a:solidFill>
        </p:spPr>
        <p:txBody>
          <a:bodyPr/>
          <a:lstStyle/>
          <a:p>
            <a:pPr lvl="1"/>
            <a:endParaRPr lang="en-GB" sz="400" b="1">
              <a:solidFill>
                <a:srgbClr val="C00000"/>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762C933A-86F8-4880-AC46-4FFBCB24B582}"/>
              </a:ext>
            </a:extLst>
          </p:cNvPr>
          <p:cNvSpPr/>
          <p:nvPr/>
        </p:nvSpPr>
        <p:spPr>
          <a:xfrm>
            <a:off x="7481566" y="1196164"/>
            <a:ext cx="1624046" cy="1138773"/>
          </a:xfrm>
          <a:prstGeom prst="rect">
            <a:avLst/>
          </a:prstGeom>
        </p:spPr>
        <p:txBody>
          <a:bodyPr wrap="square">
            <a:spAutoFit/>
          </a:bodyPr>
          <a:lstStyle/>
          <a:p>
            <a:pPr lvl="1" algn="ctr"/>
            <a:r>
              <a:rPr lang="pa-IN" sz="1200" b="1" dirty="0">
                <a:solidFill>
                  <a:srgbClr val="C00000"/>
                </a:solidFill>
                <a:latin typeface="Arial" panose="020B0604020202020204" pitchFamily="34" charset="0"/>
                <a:cs typeface="Arial" panose="020B0604020202020204" pitchFamily="34" charset="0"/>
              </a:rPr>
              <a:t>ਸਰੀਰਕ </a:t>
            </a:r>
          </a:p>
          <a:p>
            <a:pPr lvl="1" algn="ctr"/>
            <a:r>
              <a:rPr lang="pa-IN" sz="1200" b="1" dirty="0">
                <a:solidFill>
                  <a:srgbClr val="C00000"/>
                </a:solidFill>
                <a:latin typeface="Arial" panose="020B0604020202020204" pitchFamily="34" charset="0"/>
                <a:cs typeface="Arial" panose="020B0604020202020204" pitchFamily="34" charset="0"/>
              </a:rPr>
              <a:t>ਕਸਰਤ</a:t>
            </a:r>
            <a:r>
              <a:rPr lang="en-GB" sz="1200" b="1" dirty="0">
                <a:solidFill>
                  <a:srgbClr val="C00000"/>
                </a:solidFill>
                <a:latin typeface="Arial" panose="020B0604020202020204" pitchFamily="34" charset="0"/>
                <a:cs typeface="Arial" panose="020B0604020202020204" pitchFamily="34" charset="0"/>
              </a:rPr>
              <a:t> </a:t>
            </a:r>
          </a:p>
          <a:p>
            <a:pPr lvl="1" algn="ctr"/>
            <a:r>
              <a:rPr lang="en-GB" sz="1200" b="1" dirty="0">
                <a:solidFill>
                  <a:srgbClr val="C00000"/>
                </a:solidFill>
                <a:latin typeface="Arial" panose="020B0604020202020204" pitchFamily="34" charset="0"/>
                <a:cs typeface="Arial" panose="020B0604020202020204" pitchFamily="34" charset="0"/>
              </a:rPr>
              <a:t>&lt;30 </a:t>
            </a:r>
            <a:r>
              <a:rPr lang="pa-IN" sz="1200" b="1" dirty="0">
                <a:solidFill>
                  <a:srgbClr val="C00000"/>
                </a:solidFill>
                <a:latin typeface="Arial" panose="020B0604020202020204" pitchFamily="34" charset="0"/>
                <a:cs typeface="Arial" panose="020B0604020202020204" pitchFamily="34" charset="0"/>
              </a:rPr>
              <a:t>ਮਿਨਿਟ/ਫ਼ੀ ਹਫ਼ਤਾ</a:t>
            </a:r>
            <a:r>
              <a:rPr lang="en-GB" sz="1200" b="1" dirty="0">
                <a:solidFill>
                  <a:srgbClr val="C00000"/>
                </a:solidFill>
                <a:latin typeface="Arial" panose="020B0604020202020204" pitchFamily="34" charset="0"/>
                <a:cs typeface="Arial" panose="020B0604020202020204" pitchFamily="34" charset="0"/>
              </a:rPr>
              <a:t> </a:t>
            </a:r>
          </a:p>
          <a:p>
            <a:pPr lvl="1" algn="ctr"/>
            <a:r>
              <a:rPr lang="pa-IN" sz="800" b="1" dirty="0">
                <a:solidFill>
                  <a:srgbClr val="C00000"/>
                </a:solidFill>
                <a:latin typeface="Arial" panose="020B0604020202020204" pitchFamily="34" charset="0"/>
                <a:cs typeface="Arial" panose="020B0604020202020204" pitchFamily="34" charset="0"/>
              </a:rPr>
              <a:t>ਇੰਗਲੈਂਡ ਵਿੱਚ ਧਰਮ ਦੇ ਆਧਾਰ ਉੱਤੇ</a:t>
            </a:r>
            <a:endParaRPr lang="en-GB" sz="100" b="1" dirty="0">
              <a:solidFill>
                <a:srgbClr val="C00000"/>
              </a:solidFill>
              <a:latin typeface="Arial" panose="020B0604020202020204" pitchFamily="34" charset="0"/>
              <a:cs typeface="Arial" panose="020B0604020202020204" pitchFamily="34" charset="0"/>
            </a:endParaRPr>
          </a:p>
          <a:p>
            <a:pPr lvl="1" algn="ctr"/>
            <a:endParaRPr lang="en-GB" sz="400" b="1" dirty="0">
              <a:solidFill>
                <a:srgbClr val="C00000"/>
              </a:solidFill>
              <a:latin typeface="Arial" panose="020B0604020202020204" pitchFamily="34" charset="0"/>
              <a:cs typeface="Arial" panose="020B0604020202020204" pitchFamily="34" charset="0"/>
            </a:endParaRPr>
          </a:p>
        </p:txBody>
      </p:sp>
      <p:sp>
        <p:nvSpPr>
          <p:cNvPr id="165" name="Oval 164">
            <a:extLst>
              <a:ext uri="{FF2B5EF4-FFF2-40B4-BE49-F238E27FC236}">
                <a16:creationId xmlns:a16="http://schemas.microsoft.com/office/drawing/2014/main" id="{7E8CF4D9-422F-4ED2-8587-1A1899C74CA9}"/>
              </a:ext>
            </a:extLst>
          </p:cNvPr>
          <p:cNvSpPr/>
          <p:nvPr/>
        </p:nvSpPr>
        <p:spPr>
          <a:xfrm>
            <a:off x="7848269" y="229793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69" name="Oval 168">
            <a:extLst>
              <a:ext uri="{FF2B5EF4-FFF2-40B4-BE49-F238E27FC236}">
                <a16:creationId xmlns:a16="http://schemas.microsoft.com/office/drawing/2014/main" id="{9E78F7CA-465C-4E34-8BF7-CE76A565C824}"/>
              </a:ext>
            </a:extLst>
          </p:cNvPr>
          <p:cNvSpPr/>
          <p:nvPr/>
        </p:nvSpPr>
        <p:spPr>
          <a:xfrm>
            <a:off x="7843492" y="283586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70" name="Oval 169">
            <a:extLst>
              <a:ext uri="{FF2B5EF4-FFF2-40B4-BE49-F238E27FC236}">
                <a16:creationId xmlns:a16="http://schemas.microsoft.com/office/drawing/2014/main" id="{AD36A4BC-7798-4C8D-8884-D68EDD3FB30C}"/>
              </a:ext>
            </a:extLst>
          </p:cNvPr>
          <p:cNvSpPr/>
          <p:nvPr/>
        </p:nvSpPr>
        <p:spPr>
          <a:xfrm>
            <a:off x="7849007" y="3404518"/>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77" name="Oval 176">
            <a:extLst>
              <a:ext uri="{FF2B5EF4-FFF2-40B4-BE49-F238E27FC236}">
                <a16:creationId xmlns:a16="http://schemas.microsoft.com/office/drawing/2014/main" id="{66199CD6-583D-4C0D-95C8-C5E0260F4715}"/>
              </a:ext>
            </a:extLst>
          </p:cNvPr>
          <p:cNvSpPr/>
          <p:nvPr/>
        </p:nvSpPr>
        <p:spPr>
          <a:xfrm>
            <a:off x="7848269" y="399635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92" name="TextBox 191">
            <a:extLst>
              <a:ext uri="{FF2B5EF4-FFF2-40B4-BE49-F238E27FC236}">
                <a16:creationId xmlns:a16="http://schemas.microsoft.com/office/drawing/2014/main" id="{CBB81CD0-2C0C-4E56-A706-7266FDAD1E8D}"/>
              </a:ext>
            </a:extLst>
          </p:cNvPr>
          <p:cNvSpPr txBox="1"/>
          <p:nvPr/>
        </p:nvSpPr>
        <p:spPr>
          <a:xfrm>
            <a:off x="8328345" y="2304160"/>
            <a:ext cx="1175335" cy="3693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ਮੁਸਲਮਾਨ</a:t>
            </a:r>
            <a:r>
              <a:rPr lang="en-GB" sz="900" dirty="0">
                <a:latin typeface="Arial" panose="020B0604020202020204" pitchFamily="34" charset="0"/>
                <a:cs typeface="Arial" panose="020B0604020202020204" pitchFamily="34" charset="0"/>
              </a:rPr>
              <a:t> </a:t>
            </a:r>
          </a:p>
          <a:p>
            <a:r>
              <a:rPr lang="en-GB" sz="900" dirty="0">
                <a:latin typeface="Arial" panose="020B0604020202020204" pitchFamily="34" charset="0"/>
                <a:cs typeface="Arial" panose="020B0604020202020204" pitchFamily="34" charset="0"/>
              </a:rPr>
              <a:t>(40.4%)</a:t>
            </a:r>
          </a:p>
        </p:txBody>
      </p:sp>
      <p:sp>
        <p:nvSpPr>
          <p:cNvPr id="193" name="TextBox 192">
            <a:extLst>
              <a:ext uri="{FF2B5EF4-FFF2-40B4-BE49-F238E27FC236}">
                <a16:creationId xmlns:a16="http://schemas.microsoft.com/office/drawing/2014/main" id="{58B5DA24-2987-4063-8DAE-D02AB9D3A6AC}"/>
              </a:ext>
            </a:extLst>
          </p:cNvPr>
          <p:cNvSpPr txBox="1"/>
          <p:nvPr/>
        </p:nvSpPr>
        <p:spPr>
          <a:xfrm>
            <a:off x="8259291" y="2827436"/>
            <a:ext cx="966710" cy="3693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ਹਿੰਦੂ/ਸਿੱਖ</a:t>
            </a:r>
            <a:r>
              <a:rPr lang="en-GB" sz="900" dirty="0">
                <a:latin typeface="Arial" panose="020B0604020202020204" pitchFamily="34" charset="0"/>
                <a:cs typeface="Arial" panose="020B0604020202020204" pitchFamily="34" charset="0"/>
              </a:rPr>
              <a:t> (30.1%)</a:t>
            </a:r>
          </a:p>
        </p:txBody>
      </p:sp>
      <p:sp>
        <p:nvSpPr>
          <p:cNvPr id="196" name="TextBox 195">
            <a:extLst>
              <a:ext uri="{FF2B5EF4-FFF2-40B4-BE49-F238E27FC236}">
                <a16:creationId xmlns:a16="http://schemas.microsoft.com/office/drawing/2014/main" id="{7615CFCA-CF0F-4735-9021-FC147822DDCC}"/>
              </a:ext>
            </a:extLst>
          </p:cNvPr>
          <p:cNvSpPr txBox="1"/>
          <p:nvPr/>
        </p:nvSpPr>
        <p:spPr>
          <a:xfrm>
            <a:off x="8330574" y="3422970"/>
            <a:ext cx="1175335" cy="3693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ਯਹੂਦੀ</a:t>
            </a:r>
            <a:r>
              <a:rPr lang="en-GB" sz="900" dirty="0">
                <a:latin typeface="Arial" panose="020B0604020202020204" pitchFamily="34" charset="0"/>
                <a:cs typeface="Arial" panose="020B0604020202020204" pitchFamily="34" charset="0"/>
              </a:rPr>
              <a:t> </a:t>
            </a:r>
          </a:p>
          <a:p>
            <a:r>
              <a:rPr lang="en-GB" sz="900" dirty="0">
                <a:latin typeface="Arial" panose="020B0604020202020204" pitchFamily="34" charset="0"/>
                <a:cs typeface="Arial" panose="020B0604020202020204" pitchFamily="34" charset="0"/>
              </a:rPr>
              <a:t>(30%)</a:t>
            </a:r>
          </a:p>
        </p:txBody>
      </p:sp>
      <p:sp>
        <p:nvSpPr>
          <p:cNvPr id="197" name="TextBox 196">
            <a:extLst>
              <a:ext uri="{FF2B5EF4-FFF2-40B4-BE49-F238E27FC236}">
                <a16:creationId xmlns:a16="http://schemas.microsoft.com/office/drawing/2014/main" id="{4D31D8CC-A42A-4A17-BFE4-983FB718ADCB}"/>
              </a:ext>
            </a:extLst>
          </p:cNvPr>
          <p:cNvSpPr txBox="1"/>
          <p:nvPr/>
        </p:nvSpPr>
        <p:spPr>
          <a:xfrm>
            <a:off x="8321906" y="3994353"/>
            <a:ext cx="889290" cy="3693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ਈਸਾਈ</a:t>
            </a:r>
            <a:r>
              <a:rPr lang="en-GB" sz="900" dirty="0">
                <a:latin typeface="Arial" panose="020B0604020202020204" pitchFamily="34" charset="0"/>
                <a:cs typeface="Arial" panose="020B0604020202020204" pitchFamily="34" charset="0"/>
              </a:rPr>
              <a:t> (26.4%)</a:t>
            </a:r>
          </a:p>
        </p:txBody>
      </p:sp>
      <p:pic>
        <p:nvPicPr>
          <p:cNvPr id="10" name="Graphic 9" descr="Run">
            <a:extLst>
              <a:ext uri="{FF2B5EF4-FFF2-40B4-BE49-F238E27FC236}">
                <a16:creationId xmlns:a16="http://schemas.microsoft.com/office/drawing/2014/main" id="{5DA0C32F-286F-4488-A417-E6ECB45A2F9E}"/>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7557188" y="1419848"/>
            <a:ext cx="472126" cy="472126"/>
          </a:xfrm>
          <a:prstGeom prst="rect">
            <a:avLst/>
          </a:prstGeom>
        </p:spPr>
      </p:pic>
      <p:sp>
        <p:nvSpPr>
          <p:cNvPr id="117" name="TextBox 116">
            <a:extLst>
              <a:ext uri="{FF2B5EF4-FFF2-40B4-BE49-F238E27FC236}">
                <a16:creationId xmlns:a16="http://schemas.microsoft.com/office/drawing/2014/main" id="{7E3E7A11-2512-4BB3-A6AC-D1DF08FE0140}"/>
              </a:ext>
            </a:extLst>
          </p:cNvPr>
          <p:cNvSpPr txBox="1"/>
          <p:nvPr/>
        </p:nvSpPr>
        <p:spPr>
          <a:xfrm>
            <a:off x="263858" y="3754816"/>
            <a:ext cx="2872901" cy="400110"/>
          </a:xfrm>
          <a:prstGeom prst="rect">
            <a:avLst/>
          </a:prstGeom>
          <a:noFill/>
        </p:spPr>
        <p:txBody>
          <a:bodyPr wrap="square" rtlCol="0">
            <a:spAutoFit/>
          </a:bodyPr>
          <a:lstStyle/>
          <a:p>
            <a:pPr algn="ctr"/>
            <a:r>
              <a:rPr lang="pa-IN" sz="2000" b="1" dirty="0">
                <a:solidFill>
                  <a:srgbClr val="C00000"/>
                </a:solidFill>
                <a:latin typeface="Arial" panose="020B0604020202020204" pitchFamily="34" charset="0"/>
                <a:cs typeface="Arial" panose="020B0604020202020204" pitchFamily="34" charset="0"/>
              </a:rPr>
              <a:t>ਸ਼ਰਾਬ</a:t>
            </a:r>
            <a:endParaRPr lang="en-GB" sz="1400" b="1" dirty="0">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3382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AutoShape 21">
            <a:extLst>
              <a:ext uri="{FF2B5EF4-FFF2-40B4-BE49-F238E27FC236}">
                <a16:creationId xmlns:a16="http://schemas.microsoft.com/office/drawing/2014/main" id="{D58F826A-3E5A-4206-8F31-A2F9E6468ED8}"/>
              </a:ext>
            </a:extLst>
          </p:cNvPr>
          <p:cNvSpPr/>
          <p:nvPr/>
        </p:nvSpPr>
        <p:spPr>
          <a:xfrm>
            <a:off x="9175106" y="4139136"/>
            <a:ext cx="2661274" cy="1228334"/>
          </a:xfrm>
          <a:prstGeom prst="rect">
            <a:avLst/>
          </a:prstGeom>
          <a:solidFill>
            <a:srgbClr val="EBEBEB"/>
          </a:solidFill>
        </p:spPr>
      </p:sp>
      <p:sp>
        <p:nvSpPr>
          <p:cNvPr id="118" name="AutoShape 5">
            <a:extLst>
              <a:ext uri="{FF2B5EF4-FFF2-40B4-BE49-F238E27FC236}">
                <a16:creationId xmlns:a16="http://schemas.microsoft.com/office/drawing/2014/main" id="{6CFD7A4F-7000-4E35-B953-A511850DA3E3}"/>
              </a:ext>
            </a:extLst>
          </p:cNvPr>
          <p:cNvSpPr/>
          <p:nvPr/>
        </p:nvSpPr>
        <p:spPr>
          <a:xfrm>
            <a:off x="6271445" y="3721993"/>
            <a:ext cx="2772533" cy="1137388"/>
          </a:xfrm>
          <a:prstGeom prst="rect">
            <a:avLst/>
          </a:prstGeom>
          <a:solidFill>
            <a:srgbClr val="DCDCDC"/>
          </a:solidFill>
        </p:spPr>
      </p:sp>
      <p:sp>
        <p:nvSpPr>
          <p:cNvPr id="117" name="AutoShape 21">
            <a:extLst>
              <a:ext uri="{FF2B5EF4-FFF2-40B4-BE49-F238E27FC236}">
                <a16:creationId xmlns:a16="http://schemas.microsoft.com/office/drawing/2014/main" id="{A0FF277E-2E8B-47EB-B5C5-055952CAB2B8}"/>
              </a:ext>
            </a:extLst>
          </p:cNvPr>
          <p:cNvSpPr/>
          <p:nvPr/>
        </p:nvSpPr>
        <p:spPr>
          <a:xfrm>
            <a:off x="9161978" y="1167812"/>
            <a:ext cx="2661274" cy="2823837"/>
          </a:xfrm>
          <a:prstGeom prst="rect">
            <a:avLst/>
          </a:prstGeom>
          <a:solidFill>
            <a:srgbClr val="EBEBEB"/>
          </a:solidFill>
        </p:spPr>
      </p:sp>
      <p:sp>
        <p:nvSpPr>
          <p:cNvPr id="115" name="AutoShape 21">
            <a:extLst>
              <a:ext uri="{FF2B5EF4-FFF2-40B4-BE49-F238E27FC236}">
                <a16:creationId xmlns:a16="http://schemas.microsoft.com/office/drawing/2014/main" id="{9543C978-5858-4422-B583-85CCA8494A14}"/>
              </a:ext>
            </a:extLst>
          </p:cNvPr>
          <p:cNvSpPr/>
          <p:nvPr/>
        </p:nvSpPr>
        <p:spPr>
          <a:xfrm>
            <a:off x="3258618" y="5842675"/>
            <a:ext cx="2896027" cy="903381"/>
          </a:xfrm>
          <a:prstGeom prst="rect">
            <a:avLst/>
          </a:prstGeom>
          <a:solidFill>
            <a:srgbClr val="EBEBEB"/>
          </a:solidFill>
        </p:spPr>
      </p:sp>
      <p:sp>
        <p:nvSpPr>
          <p:cNvPr id="114" name="AutoShape 21">
            <a:extLst>
              <a:ext uri="{FF2B5EF4-FFF2-40B4-BE49-F238E27FC236}">
                <a16:creationId xmlns:a16="http://schemas.microsoft.com/office/drawing/2014/main" id="{6EDE1A4C-D537-46C7-90F0-C8CBAD4BB58B}"/>
              </a:ext>
            </a:extLst>
          </p:cNvPr>
          <p:cNvSpPr/>
          <p:nvPr/>
        </p:nvSpPr>
        <p:spPr>
          <a:xfrm>
            <a:off x="3250522" y="4395358"/>
            <a:ext cx="2896027" cy="1350721"/>
          </a:xfrm>
          <a:prstGeom prst="rect">
            <a:avLst/>
          </a:prstGeom>
          <a:solidFill>
            <a:srgbClr val="EBEBEB"/>
          </a:solidFill>
        </p:spPr>
      </p:sp>
      <p:sp>
        <p:nvSpPr>
          <p:cNvPr id="113" name="AutoShape 5">
            <a:extLst>
              <a:ext uri="{FF2B5EF4-FFF2-40B4-BE49-F238E27FC236}">
                <a16:creationId xmlns:a16="http://schemas.microsoft.com/office/drawing/2014/main" id="{0169CEA5-07E3-4870-9D71-461D9E8A231E}"/>
              </a:ext>
            </a:extLst>
          </p:cNvPr>
          <p:cNvSpPr/>
          <p:nvPr/>
        </p:nvSpPr>
        <p:spPr>
          <a:xfrm>
            <a:off x="279299" y="1111542"/>
            <a:ext cx="2880001" cy="780047"/>
          </a:xfrm>
          <a:prstGeom prst="rect">
            <a:avLst/>
          </a:prstGeom>
          <a:solidFill>
            <a:srgbClr val="DCDCDC"/>
          </a:solidFill>
        </p:spPr>
      </p:sp>
      <p:sp>
        <p:nvSpPr>
          <p:cNvPr id="112" name="AutoShape 5">
            <a:extLst>
              <a:ext uri="{FF2B5EF4-FFF2-40B4-BE49-F238E27FC236}">
                <a16:creationId xmlns:a16="http://schemas.microsoft.com/office/drawing/2014/main" id="{C123FE62-89B9-46C2-A9BE-4958701C2919}"/>
              </a:ext>
            </a:extLst>
          </p:cNvPr>
          <p:cNvSpPr/>
          <p:nvPr/>
        </p:nvSpPr>
        <p:spPr>
          <a:xfrm>
            <a:off x="267349" y="2818288"/>
            <a:ext cx="2878212" cy="1251015"/>
          </a:xfrm>
          <a:prstGeom prst="rect">
            <a:avLst/>
          </a:prstGeom>
          <a:solidFill>
            <a:srgbClr val="DCDCDC"/>
          </a:solidFill>
        </p:spPr>
      </p:sp>
      <p:sp>
        <p:nvSpPr>
          <p:cNvPr id="110" name="AutoShape 5">
            <a:extLst>
              <a:ext uri="{FF2B5EF4-FFF2-40B4-BE49-F238E27FC236}">
                <a16:creationId xmlns:a16="http://schemas.microsoft.com/office/drawing/2014/main" id="{C1A25A90-9202-4DA3-8B94-2A39FF581BBB}"/>
              </a:ext>
            </a:extLst>
          </p:cNvPr>
          <p:cNvSpPr/>
          <p:nvPr/>
        </p:nvSpPr>
        <p:spPr>
          <a:xfrm>
            <a:off x="268515" y="1965165"/>
            <a:ext cx="2878212" cy="780047"/>
          </a:xfrm>
          <a:prstGeom prst="rect">
            <a:avLst/>
          </a:prstGeom>
          <a:solidFill>
            <a:srgbClr val="DCDCDC"/>
          </a:solidFill>
        </p:spPr>
      </p:sp>
      <p:sp>
        <p:nvSpPr>
          <p:cNvPr id="109" name="AutoShape 5">
            <a:extLst>
              <a:ext uri="{FF2B5EF4-FFF2-40B4-BE49-F238E27FC236}">
                <a16:creationId xmlns:a16="http://schemas.microsoft.com/office/drawing/2014/main" id="{D8446339-C926-48C9-B73D-49E256E08012}"/>
              </a:ext>
            </a:extLst>
          </p:cNvPr>
          <p:cNvSpPr/>
          <p:nvPr/>
        </p:nvSpPr>
        <p:spPr>
          <a:xfrm>
            <a:off x="267348" y="5323285"/>
            <a:ext cx="2879809" cy="1419630"/>
          </a:xfrm>
          <a:prstGeom prst="rect">
            <a:avLst/>
          </a:prstGeom>
          <a:solidFill>
            <a:srgbClr val="DCDCDC"/>
          </a:solidFill>
        </p:spPr>
      </p:sp>
      <p:sp>
        <p:nvSpPr>
          <p:cNvPr id="3" name="TextBox 3"/>
          <p:cNvSpPr txBox="1"/>
          <p:nvPr/>
        </p:nvSpPr>
        <p:spPr>
          <a:xfrm>
            <a:off x="1710612" y="42172"/>
            <a:ext cx="7995047" cy="474489"/>
          </a:xfrm>
          <a:prstGeom prst="rect">
            <a:avLst/>
          </a:prstGeom>
        </p:spPr>
        <p:txBody>
          <a:bodyPr lIns="0" tIns="0" rIns="0" bIns="0" rtlCol="0" anchor="t">
            <a:spAutoFit/>
          </a:bodyPr>
          <a:lstStyle/>
          <a:p>
            <a:pPr algn="ctr">
              <a:lnSpc>
                <a:spcPts val="3698"/>
              </a:lnSpc>
            </a:pPr>
            <a:r>
              <a:rPr lang="pa-IN" sz="2625" b="1" dirty="0">
                <a:solidFill>
                  <a:srgbClr val="222222"/>
                </a:solidFill>
                <a:latin typeface="Arial" panose="020B0604020202020204" pitchFamily="34" charset="0"/>
                <a:cs typeface="Arial" panose="020B0604020202020204" pitchFamily="34" charset="0"/>
              </a:rPr>
              <a:t>ਸਿੱਖ ਭਾਈਚਾਰੇ ਦੀ ਰੂਪ ਰੇਖਾ</a:t>
            </a:r>
            <a:endParaRPr lang="en-US" sz="2625" b="1" dirty="0">
              <a:solidFill>
                <a:srgbClr val="222222"/>
              </a:solidFill>
              <a:latin typeface="Arial" panose="020B0604020202020204" pitchFamily="34" charset="0"/>
              <a:cs typeface="Arial" panose="020B0604020202020204" pitchFamily="34" charset="0"/>
            </a:endParaRPr>
          </a:p>
        </p:txBody>
      </p:sp>
      <p:pic>
        <p:nvPicPr>
          <p:cNvPr id="40" name="Picture 40"/>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23193"/>
          </a:xfrm>
          <a:prstGeom prst="rect">
            <a:avLst/>
          </a:prstGeom>
        </p:spPr>
        <p:txBody>
          <a:bodyPr lIns="0" tIns="0" rIns="0" bIns="0" rtlCol="0" anchor="t">
            <a:spAutoFit/>
          </a:bodyPr>
          <a:lstStyle/>
          <a:p>
            <a:pPr algn="r">
              <a:lnSpc>
                <a:spcPts val="1056"/>
              </a:lnSpc>
            </a:pPr>
            <a:endParaRPr sz="1688" dirty="0"/>
          </a:p>
          <a:p>
            <a:pPr algn="r">
              <a:lnSpc>
                <a:spcPts val="1056"/>
              </a:lnSpc>
            </a:pPr>
            <a:r>
              <a:rPr lang="pa-IN" sz="660" dirty="0">
                <a:solidFill>
                  <a:srgbClr val="222222"/>
                </a:solidFill>
                <a:latin typeface="Arimo"/>
              </a:rPr>
              <a:t>ਪਬਲਿਕ ਹੈਲਥ ਅਪ੍ਰੈਲ</a:t>
            </a:r>
            <a:r>
              <a:rPr lang="en-US" sz="660" dirty="0">
                <a:solidFill>
                  <a:srgbClr val="222222"/>
                </a:solidFill>
                <a:latin typeface="Arimo"/>
              </a:rPr>
              <a:t> 2021</a:t>
            </a:r>
          </a:p>
          <a:p>
            <a:pPr algn="r">
              <a:lnSpc>
                <a:spcPts val="1056"/>
              </a:lnSpc>
            </a:pPr>
            <a:r>
              <a:rPr lang="pa-IN" sz="660" dirty="0">
                <a:solidFill>
                  <a:srgbClr val="222222"/>
                </a:solidFill>
                <a:latin typeface="Arimo"/>
              </a:rPr>
              <a:t>ਅੰਕੜੇ ਥੋੜ੍ਹੇ ਘੱਟ ਵੱਧ ਕੀਤੇ ਗਏ ਹਨ</a:t>
            </a:r>
            <a:endParaRPr lang="en-US" sz="660" dirty="0">
              <a:solidFill>
                <a:srgbClr val="222222"/>
              </a:solidFill>
              <a:latin typeface="Arimo"/>
            </a:endParaRPr>
          </a:p>
        </p:txBody>
      </p:sp>
      <p:sp>
        <p:nvSpPr>
          <p:cNvPr id="29" name="AutoShape 29"/>
          <p:cNvSpPr/>
          <p:nvPr/>
        </p:nvSpPr>
        <p:spPr>
          <a:xfrm>
            <a:off x="271396" y="777076"/>
            <a:ext cx="2880000" cy="266625"/>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ਵਧੀਆ ਕੰਮ ਕਰਨਾ ਅਤੇ ਸਿੱਖਿਆ ਲੈਣਾ</a:t>
            </a:r>
            <a:endParaRPr lang="en-GB" sz="1000" b="1" dirty="0">
              <a:solidFill>
                <a:schemeClr val="bg1"/>
              </a:solidFill>
              <a:latin typeface="Arial" panose="020B0604020202020204" pitchFamily="34" charset="0"/>
              <a:cs typeface="Arial" panose="020B0604020202020204" pitchFamily="34" charset="0"/>
            </a:endParaRPr>
          </a:p>
        </p:txBody>
      </p:sp>
      <p:sp>
        <p:nvSpPr>
          <p:cNvPr id="30" name="AutoShape 30"/>
          <p:cNvSpPr/>
          <p:nvPr/>
        </p:nvSpPr>
        <p:spPr>
          <a:xfrm>
            <a:off x="3263888" y="773077"/>
            <a:ext cx="28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ਬਚਾਓ ਅਤੇ ਪਤਾ ਲਾਉਣਾ</a:t>
            </a:r>
            <a:endParaRPr lang="en-GB" sz="1000" b="1" dirty="0">
              <a:solidFill>
                <a:schemeClr val="bg1"/>
              </a:solidFill>
              <a:latin typeface="Arial" panose="020B0604020202020204" pitchFamily="34" charset="0"/>
              <a:cs typeface="Arial" panose="020B0604020202020204" pitchFamily="34" charset="0"/>
            </a:endParaRPr>
          </a:p>
        </p:txBody>
      </p:sp>
      <p:sp>
        <p:nvSpPr>
          <p:cNvPr id="31" name="AutoShape 31"/>
          <p:cNvSpPr/>
          <p:nvPr/>
        </p:nvSpPr>
        <p:spPr>
          <a:xfrm>
            <a:off x="6256380" y="777309"/>
            <a:ext cx="5580000" cy="26789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ਲੰਬੀ ਅਤੇ ਚੰਗੀ ਉਮਰ ਭੋਗਣਾ</a:t>
            </a:r>
            <a:endParaRPr lang="en-GB" sz="1000" b="1" dirty="0">
              <a:solidFill>
                <a:schemeClr val="bg1"/>
              </a:solidFill>
              <a:latin typeface="Arial" panose="020B0604020202020204" pitchFamily="34" charset="0"/>
              <a:cs typeface="Arial" panose="020B0604020202020204" pitchFamily="34" charset="0"/>
            </a:endParaRPr>
          </a:p>
        </p:txBody>
      </p:sp>
      <p:sp>
        <p:nvSpPr>
          <p:cNvPr id="141" name="AutoShape 5">
            <a:extLst>
              <a:ext uri="{FF2B5EF4-FFF2-40B4-BE49-F238E27FC236}">
                <a16:creationId xmlns:a16="http://schemas.microsoft.com/office/drawing/2014/main" id="{B3637ADE-7FBF-4288-8F32-630A985CCD21}"/>
              </a:ext>
            </a:extLst>
          </p:cNvPr>
          <p:cNvSpPr/>
          <p:nvPr/>
        </p:nvSpPr>
        <p:spPr>
          <a:xfrm>
            <a:off x="267349" y="4181590"/>
            <a:ext cx="2873280" cy="1038251"/>
          </a:xfrm>
          <a:prstGeom prst="rect">
            <a:avLst/>
          </a:prstGeom>
          <a:solidFill>
            <a:srgbClr val="DCDCDC"/>
          </a:solidFill>
        </p:spPr>
      </p:sp>
      <p:pic>
        <p:nvPicPr>
          <p:cNvPr id="278" name="Picture 2">
            <a:extLst>
              <a:ext uri="{FF2B5EF4-FFF2-40B4-BE49-F238E27FC236}">
                <a16:creationId xmlns:a16="http://schemas.microsoft.com/office/drawing/2014/main" id="{DE8F23D9-E8DC-4AB9-868F-4852DED4F7E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sp>
        <p:nvSpPr>
          <p:cNvPr id="102" name="TextBox 101">
            <a:extLst>
              <a:ext uri="{FF2B5EF4-FFF2-40B4-BE49-F238E27FC236}">
                <a16:creationId xmlns:a16="http://schemas.microsoft.com/office/drawing/2014/main" id="{2A5155FF-C213-4039-9DD6-B72AD2F2A721}"/>
              </a:ext>
            </a:extLst>
          </p:cNvPr>
          <p:cNvSpPr txBox="1"/>
          <p:nvPr/>
        </p:nvSpPr>
        <p:spPr>
          <a:xfrm>
            <a:off x="217104" y="2991696"/>
            <a:ext cx="959691" cy="108491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ਬਰਮਿੰਘਮ ਦੀ ਆਮ ਆਬਾਦੀ ਦੇ ਮੁਕਾਬਲੇ ਸਿੱਖ ਮਾਇਕ ਤੌਰ ’ਤੇ ਜ਼ਿਆਦਾ ਸਰਗਰਮ ਹਨ।</a:t>
            </a:r>
            <a:r>
              <a:rPr lang="en-GB" sz="900" dirty="0">
                <a:latin typeface="Arial" panose="020B0604020202020204" pitchFamily="34" charset="0"/>
                <a:cs typeface="Arial" panose="020B0604020202020204" pitchFamily="34" charset="0"/>
              </a:rPr>
              <a:t> </a:t>
            </a:r>
          </a:p>
          <a:p>
            <a:endParaRPr lang="en-GB" sz="1050" dirty="0">
              <a:latin typeface="Arial" panose="020B0604020202020204" pitchFamily="34" charset="0"/>
              <a:cs typeface="Arial" panose="020B0604020202020204" pitchFamily="34" charset="0"/>
            </a:endParaRPr>
          </a:p>
        </p:txBody>
      </p:sp>
      <p:sp>
        <p:nvSpPr>
          <p:cNvPr id="104" name="TextBox 103">
            <a:extLst>
              <a:ext uri="{FF2B5EF4-FFF2-40B4-BE49-F238E27FC236}">
                <a16:creationId xmlns:a16="http://schemas.microsoft.com/office/drawing/2014/main" id="{708D6213-F8CE-4181-8CBE-97823A0FB2B2}"/>
              </a:ext>
            </a:extLst>
          </p:cNvPr>
          <p:cNvSpPr txBox="1"/>
          <p:nvPr/>
        </p:nvSpPr>
        <p:spPr>
          <a:xfrm>
            <a:off x="-780508" y="1229288"/>
            <a:ext cx="3315011" cy="523220"/>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ਲੈਵਲ</a:t>
            </a:r>
            <a:r>
              <a:rPr lang="en-GB" sz="1400" b="1" dirty="0">
                <a:solidFill>
                  <a:srgbClr val="C00000"/>
                </a:solidFill>
                <a:latin typeface="Arial" panose="020B0604020202020204" pitchFamily="34" charset="0"/>
                <a:cs typeface="Arial" panose="020B0604020202020204" pitchFamily="34" charset="0"/>
              </a:rPr>
              <a:t> 4+ </a:t>
            </a:r>
          </a:p>
          <a:p>
            <a:pPr algn="ctr"/>
            <a:r>
              <a:rPr lang="pa-IN" sz="1400" b="1" dirty="0">
                <a:solidFill>
                  <a:srgbClr val="C00000"/>
                </a:solidFill>
                <a:latin typeface="Arial" panose="020B0604020202020204" pitchFamily="34" charset="0"/>
                <a:cs typeface="Arial" panose="020B0604020202020204" pitchFamily="34" charset="0"/>
              </a:rPr>
              <a:t>ਯੋਗਤਾਵਾਂ</a:t>
            </a:r>
            <a:endParaRPr lang="en-GB" sz="1400" b="1" dirty="0">
              <a:solidFill>
                <a:srgbClr val="C00000"/>
              </a:solidFill>
              <a:latin typeface="Arial" panose="020B0604020202020204" pitchFamily="34" charset="0"/>
              <a:cs typeface="Arial" panose="020B0604020202020204" pitchFamily="34" charset="0"/>
            </a:endParaRPr>
          </a:p>
        </p:txBody>
      </p:sp>
      <p:sp>
        <p:nvSpPr>
          <p:cNvPr id="105" name="TextBox 104">
            <a:extLst>
              <a:ext uri="{FF2B5EF4-FFF2-40B4-BE49-F238E27FC236}">
                <a16:creationId xmlns:a16="http://schemas.microsoft.com/office/drawing/2014/main" id="{4C843CF0-0792-42B9-93A8-3F714EEFFC7F}"/>
              </a:ext>
            </a:extLst>
          </p:cNvPr>
          <p:cNvSpPr txBox="1"/>
          <p:nvPr/>
        </p:nvSpPr>
        <p:spPr>
          <a:xfrm>
            <a:off x="-922051" y="2101596"/>
            <a:ext cx="3445591" cy="523220"/>
          </a:xfrm>
          <a:prstGeom prst="rect">
            <a:avLst/>
          </a:prstGeom>
          <a:noFill/>
        </p:spPr>
        <p:txBody>
          <a:bodyPr wrap="square" rtlCol="0">
            <a:spAutoFit/>
          </a:bodyPr>
          <a:lstStyle/>
          <a:p>
            <a:pPr algn="ctr"/>
            <a:r>
              <a:rPr lang="pa-IN" sz="1400" b="1" dirty="0">
                <a:solidFill>
                  <a:srgbClr val="C00000"/>
                </a:solidFill>
                <a:latin typeface="Arial" panose="020B0604020202020204" pitchFamily="34" charset="0"/>
                <a:cs typeface="Arial" panose="020B0604020202020204" pitchFamily="34" charset="0"/>
              </a:rPr>
              <a:t>ਕੋਈ</a:t>
            </a:r>
            <a:endParaRPr lang="en-GB" sz="1400" b="1" dirty="0">
              <a:solidFill>
                <a:srgbClr val="C00000"/>
              </a:solidFill>
              <a:latin typeface="Arial" panose="020B0604020202020204" pitchFamily="34" charset="0"/>
              <a:cs typeface="Arial" panose="020B0604020202020204" pitchFamily="34" charset="0"/>
            </a:endParaRPr>
          </a:p>
          <a:p>
            <a:pPr algn="ctr"/>
            <a:r>
              <a:rPr lang="en-GB" sz="1400" b="1" dirty="0">
                <a:solidFill>
                  <a:srgbClr val="C00000"/>
                </a:solidFill>
                <a:latin typeface="Arial" panose="020B0604020202020204" pitchFamily="34" charset="0"/>
                <a:cs typeface="Arial" panose="020B0604020202020204" pitchFamily="34" charset="0"/>
              </a:rPr>
              <a:t> </a:t>
            </a:r>
            <a:r>
              <a:rPr lang="pa-IN" sz="1400" b="1" dirty="0">
                <a:solidFill>
                  <a:srgbClr val="C00000"/>
                </a:solidFill>
                <a:latin typeface="Arial" panose="020B0604020202020204" pitchFamily="34" charset="0"/>
                <a:cs typeface="Arial" panose="020B0604020202020204" pitchFamily="34" charset="0"/>
              </a:rPr>
              <a:t>ਯੋਗਤਾ ਨਹੀਂ</a:t>
            </a:r>
            <a:endParaRPr lang="en-GB" sz="1000" b="1" dirty="0">
              <a:solidFill>
                <a:srgbClr val="C00000"/>
              </a:solidFill>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B4529088-1FBF-422F-8EFE-63A51BDFB53A}"/>
              </a:ext>
            </a:extLst>
          </p:cNvPr>
          <p:cNvSpPr/>
          <p:nvPr/>
        </p:nvSpPr>
        <p:spPr>
          <a:xfrm>
            <a:off x="1524176" y="1248028"/>
            <a:ext cx="1665273" cy="507831"/>
          </a:xfrm>
          <a:prstGeom prst="rect">
            <a:avLst/>
          </a:prstGeom>
        </p:spPr>
        <p:txBody>
          <a:bodyPr wrap="square">
            <a:spAutoFit/>
          </a:bodyPr>
          <a:lstStyle/>
          <a:p>
            <a:pPr algn="r"/>
            <a:r>
              <a:rPr lang="pa-IN" sz="900" dirty="0"/>
              <a:t>ਬਰਮਿੰਘਮ ਵਿੱਚ ਇਨ੍ਹਾਂ ਯੋਗਤਾਵਾਂ ਵਾਲੀ </a:t>
            </a:r>
            <a:r>
              <a:rPr lang="pa-IN" sz="900" b="1" dirty="0"/>
              <a:t>28% </a:t>
            </a:r>
            <a:r>
              <a:rPr lang="pa-IN" sz="900" dirty="0"/>
              <a:t>ਸਿੱਖ ਆਬਾਦੀ, ਸ਼ਹਿਰ ਦੀ ਕੁੱਲ ਆਬਾਦੀ ਦੇ </a:t>
            </a:r>
            <a:r>
              <a:rPr lang="pa-IN" sz="900" b="1" dirty="0"/>
              <a:t>23% </a:t>
            </a:r>
            <a:r>
              <a:rPr lang="pa-IN" sz="900" dirty="0"/>
              <a:t>ਦੇ ਮੁਕਾਬਲੇ ਹੈ</a:t>
            </a:r>
            <a:endParaRPr lang="en-GB" sz="900" dirty="0">
              <a:latin typeface="Arial" panose="020B0604020202020204" pitchFamily="34" charset="0"/>
              <a:cs typeface="Arial" panose="020B0604020202020204" pitchFamily="34" charset="0"/>
            </a:endParaRPr>
          </a:p>
        </p:txBody>
      </p:sp>
      <p:pic>
        <p:nvPicPr>
          <p:cNvPr id="11" name="Graphic 10" descr="Graduation cap">
            <a:extLst>
              <a:ext uri="{FF2B5EF4-FFF2-40B4-BE49-F238E27FC236}">
                <a16:creationId xmlns:a16="http://schemas.microsoft.com/office/drawing/2014/main" id="{3A9E3A14-5F75-4E2D-8A0D-26A7F74A406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31104" y="1573234"/>
            <a:ext cx="361396" cy="361396"/>
          </a:xfrm>
          <a:prstGeom prst="rect">
            <a:avLst/>
          </a:prstGeom>
        </p:spPr>
      </p:pic>
      <p:sp>
        <p:nvSpPr>
          <p:cNvPr id="111" name="Rectangle 110">
            <a:extLst>
              <a:ext uri="{FF2B5EF4-FFF2-40B4-BE49-F238E27FC236}">
                <a16:creationId xmlns:a16="http://schemas.microsoft.com/office/drawing/2014/main" id="{7FBCB7B8-CDCA-482C-87F4-FCFD2623958E}"/>
              </a:ext>
            </a:extLst>
          </p:cNvPr>
          <p:cNvSpPr/>
          <p:nvPr/>
        </p:nvSpPr>
        <p:spPr>
          <a:xfrm>
            <a:off x="1515185" y="2149528"/>
            <a:ext cx="1665273" cy="507831"/>
          </a:xfrm>
          <a:prstGeom prst="rect">
            <a:avLst/>
          </a:prstGeom>
        </p:spPr>
        <p:txBody>
          <a:bodyPr wrap="square">
            <a:spAutoFit/>
          </a:bodyPr>
          <a:lstStyle/>
          <a:p>
            <a:pPr algn="r"/>
            <a:r>
              <a:rPr lang="pa-IN" sz="900" dirty="0"/>
              <a:t>ਬਰਮਿੰਘਮ ਵਿੱਚ </a:t>
            </a:r>
            <a:r>
              <a:rPr lang="pa-IN" sz="900" b="1" dirty="0"/>
              <a:t>22% </a:t>
            </a:r>
            <a:r>
              <a:rPr lang="pa-IN" sz="900" dirty="0"/>
              <a:t>ਸਿੱਖ ਆਬਾਦੀ ਸ਼ਹਿਰ ਦੀ ਕੁੱਲ ਆਬਾਦੀ ਦੇ </a:t>
            </a:r>
            <a:r>
              <a:rPr lang="pa-IN" sz="900" b="1" dirty="0"/>
              <a:t>28% </a:t>
            </a:r>
            <a:r>
              <a:rPr lang="pa-IN" sz="900" dirty="0"/>
              <a:t>ਦੇ ਮੁਕਾਬਲੇ ਹੈ</a:t>
            </a:r>
            <a:endParaRPr lang="en-GB" sz="900" dirty="0">
              <a:latin typeface="Arial" panose="020B0604020202020204" pitchFamily="34" charset="0"/>
              <a:cs typeface="Arial" panose="020B0604020202020204" pitchFamily="34" charset="0"/>
            </a:endParaRPr>
          </a:p>
        </p:txBody>
      </p:sp>
      <p:pic>
        <p:nvPicPr>
          <p:cNvPr id="14" name="Graphic 13" descr="Diploma roll">
            <a:extLst>
              <a:ext uri="{FF2B5EF4-FFF2-40B4-BE49-F238E27FC236}">
                <a16:creationId xmlns:a16="http://schemas.microsoft.com/office/drawing/2014/main" id="{9608F819-B6D8-49C8-A65A-0F82CE83513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306141" y="2155583"/>
            <a:ext cx="360000" cy="360000"/>
          </a:xfrm>
          <a:prstGeom prst="rect">
            <a:avLst/>
          </a:prstGeom>
        </p:spPr>
      </p:pic>
      <p:sp>
        <p:nvSpPr>
          <p:cNvPr id="137" name="TextBox 136">
            <a:extLst>
              <a:ext uri="{FF2B5EF4-FFF2-40B4-BE49-F238E27FC236}">
                <a16:creationId xmlns:a16="http://schemas.microsoft.com/office/drawing/2014/main" id="{D2880100-AF69-4088-BDC8-167DC7EDD6BB}"/>
              </a:ext>
            </a:extLst>
          </p:cNvPr>
          <p:cNvSpPr txBox="1"/>
          <p:nvPr/>
        </p:nvSpPr>
        <p:spPr>
          <a:xfrm>
            <a:off x="1253608" y="2891867"/>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65.7%           34.3%</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38" name="TextBox 137">
            <a:extLst>
              <a:ext uri="{FF2B5EF4-FFF2-40B4-BE49-F238E27FC236}">
                <a16:creationId xmlns:a16="http://schemas.microsoft.com/office/drawing/2014/main" id="{41957877-633E-43F0-8C4E-D7EABDAF9F1D}"/>
              </a:ext>
            </a:extLst>
          </p:cNvPr>
          <p:cNvSpPr txBox="1"/>
          <p:nvPr/>
        </p:nvSpPr>
        <p:spPr>
          <a:xfrm>
            <a:off x="1236145" y="3761526"/>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59.2%           40.8%</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40" name="TextBox 139">
            <a:extLst>
              <a:ext uri="{FF2B5EF4-FFF2-40B4-BE49-F238E27FC236}">
                <a16:creationId xmlns:a16="http://schemas.microsoft.com/office/drawing/2014/main" id="{BB91B70A-B9B9-4136-B656-AB115F489880}"/>
              </a:ext>
            </a:extLst>
          </p:cNvPr>
          <p:cNvSpPr txBox="1"/>
          <p:nvPr/>
        </p:nvSpPr>
        <p:spPr>
          <a:xfrm>
            <a:off x="1252530" y="3340117"/>
            <a:ext cx="210781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a-IN" sz="1100" b="1" dirty="0">
                <a:latin typeface="Arial" panose="020B0604020202020204" pitchFamily="34" charset="0"/>
                <a:cs typeface="Arial" panose="020B0604020202020204" pitchFamily="34" charset="0"/>
              </a:rPr>
              <a:t>ਸਰਗਰਮ</a:t>
            </a:r>
            <a:r>
              <a:rPr lang="en-GB" sz="1100" b="1" dirty="0">
                <a:latin typeface="Arial" panose="020B0604020202020204" pitchFamily="34" charset="0"/>
                <a:cs typeface="Arial" panose="020B0604020202020204" pitchFamily="34" charset="0"/>
              </a:rPr>
              <a:t>          </a:t>
            </a:r>
            <a:r>
              <a:rPr lang="pa-IN" sz="1100" b="1" dirty="0">
                <a:latin typeface="Arial" panose="020B0604020202020204" pitchFamily="34" charset="0"/>
                <a:cs typeface="Arial" panose="020B0604020202020204" pitchFamily="34" charset="0"/>
              </a:rPr>
              <a:t>ਗ਼ੈਰ ਸਰਗਰਮ</a:t>
            </a:r>
            <a:endParaRPr kumimoji="0" lang="en-GB"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43" name="TextBox 142">
            <a:extLst>
              <a:ext uri="{FF2B5EF4-FFF2-40B4-BE49-F238E27FC236}">
                <a16:creationId xmlns:a16="http://schemas.microsoft.com/office/drawing/2014/main" id="{F7AD4E99-B512-4C5C-B014-5916BA7FA32B}"/>
              </a:ext>
            </a:extLst>
          </p:cNvPr>
          <p:cNvSpPr txBox="1"/>
          <p:nvPr/>
        </p:nvSpPr>
        <p:spPr>
          <a:xfrm>
            <a:off x="1252530" y="3151590"/>
            <a:ext cx="1784555"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a-IN"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ਬਰਮਿੰਘਮ ਦੀ ਸਿੱਖ ਕਮਿਉਨਿਟੀ</a:t>
            </a:r>
            <a:endParaRPr kumimoji="0" lang="en-GB"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47" name="TextBox 146">
            <a:extLst>
              <a:ext uri="{FF2B5EF4-FFF2-40B4-BE49-F238E27FC236}">
                <a16:creationId xmlns:a16="http://schemas.microsoft.com/office/drawing/2014/main" id="{8ECA1AC0-5D42-4BD1-8528-5DDEB22DB92D}"/>
              </a:ext>
            </a:extLst>
          </p:cNvPr>
          <p:cNvSpPr txBox="1"/>
          <p:nvPr/>
        </p:nvSpPr>
        <p:spPr>
          <a:xfrm>
            <a:off x="1206158" y="3546793"/>
            <a:ext cx="1845077"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a-IN"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ਬਰਮਿੰਘਮ ਦੀ ਆਮ ਆਬਾਦੀ</a:t>
            </a:r>
            <a:endParaRPr kumimoji="0" lang="en-GB"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52" name="Arrow: Up 151">
            <a:extLst>
              <a:ext uri="{FF2B5EF4-FFF2-40B4-BE49-F238E27FC236}">
                <a16:creationId xmlns:a16="http://schemas.microsoft.com/office/drawing/2014/main" id="{D9821440-4FFF-4EC7-B3E5-1424DE8EA376}"/>
              </a:ext>
            </a:extLst>
          </p:cNvPr>
          <p:cNvSpPr/>
          <p:nvPr/>
        </p:nvSpPr>
        <p:spPr>
          <a:xfrm rot="10800000">
            <a:off x="3002275" y="3197482"/>
            <a:ext cx="89815" cy="585273"/>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157" name="Arrow: Up 156">
            <a:extLst>
              <a:ext uri="{FF2B5EF4-FFF2-40B4-BE49-F238E27FC236}">
                <a16:creationId xmlns:a16="http://schemas.microsoft.com/office/drawing/2014/main" id="{912E8B03-5EA1-417C-8B63-7E864BFDC39F}"/>
              </a:ext>
            </a:extLst>
          </p:cNvPr>
          <p:cNvSpPr/>
          <p:nvPr/>
        </p:nvSpPr>
        <p:spPr>
          <a:xfrm>
            <a:off x="1148760" y="3192649"/>
            <a:ext cx="89815" cy="585273"/>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163" name="TextBox 162">
            <a:extLst>
              <a:ext uri="{FF2B5EF4-FFF2-40B4-BE49-F238E27FC236}">
                <a16:creationId xmlns:a16="http://schemas.microsoft.com/office/drawing/2014/main" id="{7DD740F2-7449-4627-982A-BA18968ED596}"/>
              </a:ext>
            </a:extLst>
          </p:cNvPr>
          <p:cNvSpPr txBox="1"/>
          <p:nvPr/>
        </p:nvSpPr>
        <p:spPr>
          <a:xfrm>
            <a:off x="0" y="4168895"/>
            <a:ext cx="1486141" cy="461665"/>
          </a:xfrm>
          <a:prstGeom prst="rect">
            <a:avLst/>
          </a:prstGeom>
          <a:noFill/>
        </p:spPr>
        <p:txBody>
          <a:bodyPr wrap="square" rtlCol="0">
            <a:spAutoFit/>
          </a:bodyPr>
          <a:lstStyle/>
          <a:p>
            <a:pPr algn="ctr"/>
            <a:r>
              <a:rPr lang="en-GB" sz="1200" b="1" dirty="0">
                <a:solidFill>
                  <a:srgbClr val="C00000"/>
                </a:solidFill>
                <a:latin typeface="Arial" panose="020B0604020202020204" pitchFamily="34" charset="0"/>
                <a:cs typeface="Arial" panose="020B0604020202020204" pitchFamily="34" charset="0"/>
              </a:rPr>
              <a:t>  &gt; 1 </a:t>
            </a:r>
            <a:r>
              <a:rPr lang="pa-IN" sz="1200" b="1" dirty="0">
                <a:solidFill>
                  <a:srgbClr val="C00000"/>
                </a:solidFill>
                <a:latin typeface="Arial" panose="020B0604020202020204" pitchFamily="34" charset="0"/>
                <a:cs typeface="Arial" panose="020B0604020202020204" pitchFamily="34" charset="0"/>
              </a:rPr>
              <a:t>ਤੋਂ ਵੱਧ ਲੋਕਾਂ ਨਾਲ ਰਿਹਾਇਸ਼</a:t>
            </a:r>
            <a:endParaRPr lang="en-GB" sz="900" b="1" dirty="0">
              <a:solidFill>
                <a:srgbClr val="C00000"/>
              </a:solidFill>
              <a:latin typeface="Arial" panose="020B0604020202020204" pitchFamily="34" charset="0"/>
              <a:cs typeface="Arial" panose="020B0604020202020204" pitchFamily="34" charset="0"/>
            </a:endParaRPr>
          </a:p>
        </p:txBody>
      </p:sp>
      <p:sp>
        <p:nvSpPr>
          <p:cNvPr id="165" name="TextBox 164">
            <a:extLst>
              <a:ext uri="{FF2B5EF4-FFF2-40B4-BE49-F238E27FC236}">
                <a16:creationId xmlns:a16="http://schemas.microsoft.com/office/drawing/2014/main" id="{FD67EEC1-7FBC-4C61-B2B5-1F3287EA74ED}"/>
              </a:ext>
            </a:extLst>
          </p:cNvPr>
          <p:cNvSpPr txBox="1"/>
          <p:nvPr/>
        </p:nvSpPr>
        <p:spPr>
          <a:xfrm>
            <a:off x="-537603" y="4786845"/>
            <a:ext cx="2620616" cy="461665"/>
          </a:xfrm>
          <a:prstGeom prst="rect">
            <a:avLst/>
          </a:prstGeom>
          <a:noFill/>
        </p:spPr>
        <p:txBody>
          <a:bodyPr wrap="square" rtlCol="0">
            <a:spAutoFit/>
          </a:bodyPr>
          <a:lstStyle/>
          <a:p>
            <a:pPr algn="ctr"/>
            <a:r>
              <a:rPr lang="pa-IN" sz="1200" b="1" dirty="0">
                <a:solidFill>
                  <a:srgbClr val="C00000"/>
                </a:solidFill>
                <a:latin typeface="Arial" panose="020B0604020202020204" pitchFamily="34" charset="0"/>
                <a:cs typeface="Arial" panose="020B0604020202020204" pitchFamily="34" charset="0"/>
              </a:rPr>
              <a:t>ਹਰ ਘਰ ਵਿੱਚ </a:t>
            </a:r>
            <a:r>
              <a:rPr lang="en-GB" sz="1200" b="1" dirty="0">
                <a:solidFill>
                  <a:srgbClr val="C00000"/>
                </a:solidFill>
                <a:latin typeface="Arial" panose="020B0604020202020204" pitchFamily="34" charset="0"/>
                <a:cs typeface="Arial" panose="020B0604020202020204" pitchFamily="34" charset="0"/>
              </a:rPr>
              <a:t> </a:t>
            </a:r>
          </a:p>
          <a:p>
            <a:pPr algn="ctr"/>
            <a:r>
              <a:rPr lang="pa-IN" sz="1200" b="1" dirty="0">
                <a:solidFill>
                  <a:srgbClr val="C00000"/>
                </a:solidFill>
                <a:latin typeface="Arial" panose="020B0604020202020204" pitchFamily="34" charset="0"/>
                <a:cs typeface="Arial" panose="020B0604020202020204" pitchFamily="34" charset="0"/>
              </a:rPr>
              <a:t>1 ਵਿਅਕਤੀ</a:t>
            </a:r>
            <a:endParaRPr lang="en-GB" sz="900" b="1" dirty="0">
              <a:solidFill>
                <a:srgbClr val="C00000"/>
              </a:solidFill>
              <a:latin typeface="Arial" panose="020B0604020202020204" pitchFamily="34" charset="0"/>
              <a:cs typeface="Arial" panose="020B0604020202020204" pitchFamily="34" charset="0"/>
            </a:endParaRPr>
          </a:p>
        </p:txBody>
      </p:sp>
      <p:sp>
        <p:nvSpPr>
          <p:cNvPr id="169" name="Rectangle 168">
            <a:extLst>
              <a:ext uri="{FF2B5EF4-FFF2-40B4-BE49-F238E27FC236}">
                <a16:creationId xmlns:a16="http://schemas.microsoft.com/office/drawing/2014/main" id="{D749440B-A2FE-4515-9913-FFE506698837}"/>
              </a:ext>
            </a:extLst>
          </p:cNvPr>
          <p:cNvSpPr/>
          <p:nvPr/>
        </p:nvSpPr>
        <p:spPr>
          <a:xfrm>
            <a:off x="1461959" y="4186072"/>
            <a:ext cx="1665273" cy="507831"/>
          </a:xfrm>
          <a:prstGeom prst="rect">
            <a:avLst/>
          </a:prstGeom>
        </p:spPr>
        <p:txBody>
          <a:bodyPr wrap="square">
            <a:spAutoFit/>
          </a:bodyPr>
          <a:lstStyle/>
          <a:p>
            <a:pPr algn="r"/>
            <a:r>
              <a:rPr lang="pa-IN" sz="900" dirty="0"/>
              <a:t>ਬਰਮਿੰਘਮ ਵਿੱਚ </a:t>
            </a:r>
            <a:r>
              <a:rPr lang="pa-IN" sz="900" b="1" dirty="0"/>
              <a:t>25% </a:t>
            </a:r>
            <a:r>
              <a:rPr lang="pa-IN" sz="900" dirty="0"/>
              <a:t>ਸਿੱਖ ਆਬਾਦੀ ਸ਼ਹਿਰ ਦੇ ਕੁੱਲ ਆਬਾਦੀ ਦੇ </a:t>
            </a:r>
            <a:r>
              <a:rPr lang="pa-IN" sz="900" b="1" dirty="0"/>
              <a:t>11% </a:t>
            </a:r>
            <a:r>
              <a:rPr lang="pa-IN" sz="900" dirty="0"/>
              <a:t>ਦੇ ਮੁਕਾਬਲੇ ਹੈ</a:t>
            </a:r>
            <a:endParaRPr lang="en-GB" sz="900" dirty="0">
              <a:latin typeface="Arial" panose="020B0604020202020204" pitchFamily="34" charset="0"/>
              <a:cs typeface="Arial" panose="020B0604020202020204" pitchFamily="34" charset="0"/>
            </a:endParaRPr>
          </a:p>
        </p:txBody>
      </p:sp>
      <p:sp>
        <p:nvSpPr>
          <p:cNvPr id="170" name="Rectangle 169">
            <a:extLst>
              <a:ext uri="{FF2B5EF4-FFF2-40B4-BE49-F238E27FC236}">
                <a16:creationId xmlns:a16="http://schemas.microsoft.com/office/drawing/2014/main" id="{86FA4FFD-4D76-4B95-96FF-8D64C48A4891}"/>
              </a:ext>
            </a:extLst>
          </p:cNvPr>
          <p:cNvSpPr/>
          <p:nvPr/>
        </p:nvSpPr>
        <p:spPr>
          <a:xfrm>
            <a:off x="1470410" y="4723502"/>
            <a:ext cx="1665273" cy="507831"/>
          </a:xfrm>
          <a:prstGeom prst="rect">
            <a:avLst/>
          </a:prstGeom>
        </p:spPr>
        <p:txBody>
          <a:bodyPr wrap="square">
            <a:spAutoFit/>
          </a:bodyPr>
          <a:lstStyle/>
          <a:p>
            <a:pPr algn="r"/>
            <a:r>
              <a:rPr lang="pa-IN" sz="900" dirty="0"/>
              <a:t>ਬਰਮਿੰਘਮ ਵਿੱਚ </a:t>
            </a:r>
            <a:r>
              <a:rPr lang="pa-IN" sz="900" b="1" dirty="0"/>
              <a:t>16% </a:t>
            </a:r>
            <a:r>
              <a:rPr lang="pa-IN" sz="900" dirty="0"/>
              <a:t>ਸਿੱਖ ਆਬਾਦੀ ਸ਼ਹਿਰ ਦੀ ਕੁੱਲ ਆਬਾਦੀ ਦੇ </a:t>
            </a:r>
            <a:r>
              <a:rPr lang="pa-IN" sz="900" b="1" dirty="0"/>
              <a:t>32% </a:t>
            </a:r>
            <a:r>
              <a:rPr lang="pa-IN" sz="900" dirty="0"/>
              <a:t>ਦੇ ਮੁਕਾਬਲੇ ਹੈ</a:t>
            </a:r>
            <a:endParaRPr lang="en-GB" sz="900" dirty="0">
              <a:latin typeface="Arial" panose="020B0604020202020204" pitchFamily="34" charset="0"/>
              <a:cs typeface="Arial" panose="020B0604020202020204" pitchFamily="34" charset="0"/>
            </a:endParaRPr>
          </a:p>
        </p:txBody>
      </p:sp>
      <p:sp>
        <p:nvSpPr>
          <p:cNvPr id="192" name="TextBox 191">
            <a:extLst>
              <a:ext uri="{FF2B5EF4-FFF2-40B4-BE49-F238E27FC236}">
                <a16:creationId xmlns:a16="http://schemas.microsoft.com/office/drawing/2014/main" id="{9F60A69E-092A-44DA-914B-F2AB42716E19}"/>
              </a:ext>
            </a:extLst>
          </p:cNvPr>
          <p:cNvSpPr txBox="1"/>
          <p:nvPr/>
        </p:nvSpPr>
        <p:spPr>
          <a:xfrm>
            <a:off x="208766" y="5426600"/>
            <a:ext cx="959691" cy="1361911"/>
          </a:xfrm>
          <a:prstGeom prst="rect">
            <a:avLst/>
          </a:prstGeom>
          <a:noFill/>
        </p:spPr>
        <p:txBody>
          <a:bodyPr wrap="square" rtlCol="0">
            <a:spAutoFit/>
          </a:bodyPr>
          <a:lstStyle/>
          <a:p>
            <a:r>
              <a:rPr lang="pa-IN" sz="900" dirty="0"/>
              <a:t>ਧਰਮ ਦੁਆਰਾ ਕਿੱਤਾ ਦਰਸਾਉਂਦਾ ਹੈ ਕਿ ਸਿੱਖ ਆਮ ਬਰਮਿੰਘਮ ਦੀ ਆਬਾਦੀ ਨਾਲੋਂ ਮੈਨੇਜਰਾਂ ਦੇ ਤੌਰ ’ਤੇ ਵਧੇਰੇ ਨੌਕਰੀਆਂ ਕਰਦੇ ਹਨ</a:t>
            </a:r>
            <a:endParaRPr lang="en-GB" sz="90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p:txBody>
      </p:sp>
      <p:sp>
        <p:nvSpPr>
          <p:cNvPr id="193" name="TextBox 192">
            <a:extLst>
              <a:ext uri="{FF2B5EF4-FFF2-40B4-BE49-F238E27FC236}">
                <a16:creationId xmlns:a16="http://schemas.microsoft.com/office/drawing/2014/main" id="{1DDAB092-9526-40B6-9FF3-97BF30EBFD8A}"/>
              </a:ext>
            </a:extLst>
          </p:cNvPr>
          <p:cNvSpPr txBox="1"/>
          <p:nvPr/>
        </p:nvSpPr>
        <p:spPr>
          <a:xfrm>
            <a:off x="1306534" y="5310945"/>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12%           8%</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96" name="TextBox 195">
            <a:extLst>
              <a:ext uri="{FF2B5EF4-FFF2-40B4-BE49-F238E27FC236}">
                <a16:creationId xmlns:a16="http://schemas.microsoft.com/office/drawing/2014/main" id="{57779396-4A41-44D0-93F3-FC8A52841A3B}"/>
              </a:ext>
            </a:extLst>
          </p:cNvPr>
          <p:cNvSpPr txBox="1"/>
          <p:nvPr/>
        </p:nvSpPr>
        <p:spPr>
          <a:xfrm>
            <a:off x="1289892" y="6473923"/>
            <a:ext cx="1973290"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9%           10%</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197" name="TextBox 196">
            <a:extLst>
              <a:ext uri="{FF2B5EF4-FFF2-40B4-BE49-F238E27FC236}">
                <a16:creationId xmlns:a16="http://schemas.microsoft.com/office/drawing/2014/main" id="{28E9F17E-A564-44B8-97BA-EE988515219E}"/>
              </a:ext>
            </a:extLst>
          </p:cNvPr>
          <p:cNvSpPr txBox="1"/>
          <p:nvPr/>
        </p:nvSpPr>
        <p:spPr>
          <a:xfrm>
            <a:off x="1233327" y="5579174"/>
            <a:ext cx="1784555" cy="230832"/>
          </a:xfrm>
          <a:prstGeom prst="rect">
            <a:avLst/>
          </a:prstGeom>
          <a:noFill/>
        </p:spPr>
        <p:txBody>
          <a:bodyPr wrap="square" rtlCol="0">
            <a:spAutoFit/>
          </a:bodyPr>
          <a:lstStyle/>
          <a:p>
            <a:pPr lvl="0" algn="ctr">
              <a:defRPr/>
            </a:pPr>
            <a:r>
              <a:rPr lang="pa-IN" sz="900" dirty="0">
                <a:latin typeface="Arial" panose="020B0604020202020204" pitchFamily="34" charset="0"/>
                <a:cs typeface="Arial" panose="020B0604020202020204" pitchFamily="34" charset="0"/>
              </a:rPr>
              <a:t>ਬਰਮਿੰਘਮ ਦੀ ਸਿੱਖ ਕਮਿਉਨਿਟੀ</a:t>
            </a:r>
            <a:endParaRPr lang="en-GB" sz="900" dirty="0">
              <a:latin typeface="Arial" panose="020B0604020202020204" pitchFamily="34" charset="0"/>
              <a:cs typeface="Arial" panose="020B0604020202020204" pitchFamily="34" charset="0"/>
            </a:endParaRPr>
          </a:p>
        </p:txBody>
      </p:sp>
      <p:sp>
        <p:nvSpPr>
          <p:cNvPr id="198" name="TextBox 197">
            <a:extLst>
              <a:ext uri="{FF2B5EF4-FFF2-40B4-BE49-F238E27FC236}">
                <a16:creationId xmlns:a16="http://schemas.microsoft.com/office/drawing/2014/main" id="{E7AB4A50-1D25-41EF-AD49-6CD97EF0051F}"/>
              </a:ext>
            </a:extLst>
          </p:cNvPr>
          <p:cNvSpPr txBox="1"/>
          <p:nvPr/>
        </p:nvSpPr>
        <p:spPr>
          <a:xfrm>
            <a:off x="1203065" y="6298723"/>
            <a:ext cx="1845077" cy="230832"/>
          </a:xfrm>
          <a:prstGeom prst="rect">
            <a:avLst/>
          </a:prstGeom>
          <a:noFill/>
        </p:spPr>
        <p:txBody>
          <a:bodyPr wrap="square" rtlCol="0">
            <a:spAutoFit/>
          </a:bodyPr>
          <a:lstStyle/>
          <a:p>
            <a:pPr lvl="0" algn="ctr">
              <a:defRPr/>
            </a:pPr>
            <a:r>
              <a:rPr lang="pa-IN" sz="900" dirty="0">
                <a:latin typeface="Arial" panose="020B0604020202020204" pitchFamily="34" charset="0"/>
                <a:cs typeface="Arial" panose="020B0604020202020204" pitchFamily="34" charset="0"/>
              </a:rPr>
              <a:t>ਬਰਮਿੰਘਮ ਦੀ ਆਮ ਆਬਾਦੀ</a:t>
            </a:r>
            <a:endParaRPr lang="en-GB" sz="900" dirty="0">
              <a:latin typeface="Arial" panose="020B0604020202020204" pitchFamily="34" charset="0"/>
              <a:cs typeface="Arial" panose="020B0604020202020204" pitchFamily="34" charset="0"/>
            </a:endParaRPr>
          </a:p>
        </p:txBody>
      </p:sp>
      <p:sp>
        <p:nvSpPr>
          <p:cNvPr id="201" name="Arrow: Up 200">
            <a:extLst>
              <a:ext uri="{FF2B5EF4-FFF2-40B4-BE49-F238E27FC236}">
                <a16:creationId xmlns:a16="http://schemas.microsoft.com/office/drawing/2014/main" id="{8E884119-5E4C-4BD3-87AA-CB051ECE2E4D}"/>
              </a:ext>
            </a:extLst>
          </p:cNvPr>
          <p:cNvSpPr/>
          <p:nvPr/>
        </p:nvSpPr>
        <p:spPr>
          <a:xfrm rot="10800000">
            <a:off x="2951543" y="5874139"/>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02" name="Arrow: Up 201">
            <a:extLst>
              <a:ext uri="{FF2B5EF4-FFF2-40B4-BE49-F238E27FC236}">
                <a16:creationId xmlns:a16="http://schemas.microsoft.com/office/drawing/2014/main" id="{8DE1F0CE-5F24-45C7-84E0-A16ABAAB3481}"/>
              </a:ext>
            </a:extLst>
          </p:cNvPr>
          <p:cNvSpPr/>
          <p:nvPr/>
        </p:nvSpPr>
        <p:spPr>
          <a:xfrm>
            <a:off x="1144379" y="5894282"/>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03" name="TextBox 202">
            <a:extLst>
              <a:ext uri="{FF2B5EF4-FFF2-40B4-BE49-F238E27FC236}">
                <a16:creationId xmlns:a16="http://schemas.microsoft.com/office/drawing/2014/main" id="{8D6860F4-08BB-4016-A1EE-89A03E6F4B92}"/>
              </a:ext>
            </a:extLst>
          </p:cNvPr>
          <p:cNvSpPr txBox="1"/>
          <p:nvPr/>
        </p:nvSpPr>
        <p:spPr>
          <a:xfrm>
            <a:off x="1224171" y="5833481"/>
            <a:ext cx="2107818" cy="43088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                         </a:t>
            </a:r>
            <a:r>
              <a:rPr lang="pa-IN" sz="1100" b="1" dirty="0">
                <a:latin typeface="Arial" panose="020B0604020202020204" pitchFamily="34" charset="0"/>
                <a:cs typeface="Arial" panose="020B0604020202020204" pitchFamily="34" charset="0"/>
              </a:rPr>
              <a:t>ਮਾਹਿਰ</a:t>
            </a:r>
            <a:r>
              <a:rPr lang="en-GB" sz="1100" b="1" dirty="0">
                <a:latin typeface="Arial" panose="020B0604020202020204" pitchFamily="34" charset="0"/>
                <a:cs typeface="Arial" panose="020B0604020202020204" pitchFamily="34"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r>
              <a:rPr kumimoji="0" lang="pa-IN"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ਕਾਰੀਗਰ</a:t>
            </a:r>
            <a:endParaRPr kumimoji="0" lang="en-GB"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pic>
        <p:nvPicPr>
          <p:cNvPr id="16" name="Graphic 15" descr="Home">
            <a:extLst>
              <a:ext uri="{FF2B5EF4-FFF2-40B4-BE49-F238E27FC236}">
                <a16:creationId xmlns:a16="http://schemas.microsoft.com/office/drawing/2014/main" id="{ABF77CE1-C4FD-4D58-BB95-132BBB1B73E0}"/>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1142274" y="4430752"/>
            <a:ext cx="450521" cy="450521"/>
          </a:xfrm>
          <a:prstGeom prst="rect">
            <a:avLst/>
          </a:prstGeom>
        </p:spPr>
      </p:pic>
      <p:sp>
        <p:nvSpPr>
          <p:cNvPr id="204" name="AutoShape 8">
            <a:extLst>
              <a:ext uri="{FF2B5EF4-FFF2-40B4-BE49-F238E27FC236}">
                <a16:creationId xmlns:a16="http://schemas.microsoft.com/office/drawing/2014/main" id="{9A0E940D-5737-4CA3-9281-DEF63E19ACE7}"/>
              </a:ext>
            </a:extLst>
          </p:cNvPr>
          <p:cNvSpPr/>
          <p:nvPr/>
        </p:nvSpPr>
        <p:spPr>
          <a:xfrm>
            <a:off x="3255752" y="2891344"/>
            <a:ext cx="2893599" cy="1448187"/>
          </a:xfrm>
          <a:prstGeom prst="rect">
            <a:avLst/>
          </a:prstGeom>
          <a:solidFill>
            <a:srgbClr val="EBEBEB"/>
          </a:solidFill>
        </p:spPr>
      </p:sp>
      <p:grpSp>
        <p:nvGrpSpPr>
          <p:cNvPr id="205" name="Group 19">
            <a:extLst>
              <a:ext uri="{FF2B5EF4-FFF2-40B4-BE49-F238E27FC236}">
                <a16:creationId xmlns:a16="http://schemas.microsoft.com/office/drawing/2014/main" id="{7101162B-918F-4509-9F9C-7ADB18C8D3A3}"/>
              </a:ext>
            </a:extLst>
          </p:cNvPr>
          <p:cNvGrpSpPr/>
          <p:nvPr/>
        </p:nvGrpSpPr>
        <p:grpSpPr>
          <a:xfrm>
            <a:off x="3251192" y="1204044"/>
            <a:ext cx="2910700" cy="1590515"/>
            <a:chOff x="0" y="0"/>
            <a:chExt cx="4178370" cy="2362327"/>
          </a:xfrm>
        </p:grpSpPr>
        <p:sp>
          <p:nvSpPr>
            <p:cNvPr id="206" name="AutoShape 20">
              <a:extLst>
                <a:ext uri="{FF2B5EF4-FFF2-40B4-BE49-F238E27FC236}">
                  <a16:creationId xmlns:a16="http://schemas.microsoft.com/office/drawing/2014/main" id="{D5317164-6854-44AF-B6F1-C345921FED68}"/>
                </a:ext>
              </a:extLst>
            </p:cNvPr>
            <p:cNvSpPr/>
            <p:nvPr/>
          </p:nvSpPr>
          <p:spPr>
            <a:xfrm>
              <a:off x="0" y="0"/>
              <a:ext cx="1729201" cy="2362327"/>
            </a:xfrm>
            <a:prstGeom prst="rect">
              <a:avLst/>
            </a:prstGeom>
            <a:solidFill>
              <a:srgbClr val="EBEBEB"/>
            </a:solidFill>
          </p:spPr>
        </p:sp>
        <p:sp>
          <p:nvSpPr>
            <p:cNvPr id="207" name="AutoShape 21">
              <a:extLst>
                <a:ext uri="{FF2B5EF4-FFF2-40B4-BE49-F238E27FC236}">
                  <a16:creationId xmlns:a16="http://schemas.microsoft.com/office/drawing/2014/main" id="{05291E55-FD1D-4063-9315-B810C7A72827}"/>
                </a:ext>
              </a:extLst>
            </p:cNvPr>
            <p:cNvSpPr/>
            <p:nvPr/>
          </p:nvSpPr>
          <p:spPr>
            <a:xfrm>
              <a:off x="1809490" y="0"/>
              <a:ext cx="2368880" cy="2362327"/>
            </a:xfrm>
            <a:prstGeom prst="rect">
              <a:avLst/>
            </a:prstGeom>
            <a:solidFill>
              <a:srgbClr val="EBEBEB"/>
            </a:solidFill>
          </p:spPr>
        </p:sp>
      </p:grpSp>
      <p:sp>
        <p:nvSpPr>
          <p:cNvPr id="209" name="TextBox 208">
            <a:extLst>
              <a:ext uri="{FF2B5EF4-FFF2-40B4-BE49-F238E27FC236}">
                <a16:creationId xmlns:a16="http://schemas.microsoft.com/office/drawing/2014/main" id="{F6B172AC-F93C-4A7D-8CA8-6CB25098B6F5}"/>
              </a:ext>
            </a:extLst>
          </p:cNvPr>
          <p:cNvSpPr txBox="1"/>
          <p:nvPr/>
        </p:nvSpPr>
        <p:spPr>
          <a:xfrm>
            <a:off x="3179246" y="2871606"/>
            <a:ext cx="2963163" cy="400110"/>
          </a:xfrm>
          <a:prstGeom prst="rect">
            <a:avLst/>
          </a:prstGeom>
          <a:noFill/>
        </p:spPr>
        <p:txBody>
          <a:bodyPr wrap="square" rtlCol="0">
            <a:spAutoFit/>
          </a:bodyPr>
          <a:lstStyle/>
          <a:p>
            <a:pPr algn="ctr"/>
            <a:r>
              <a:rPr lang="pa-IN" sz="1000" b="1" dirty="0">
                <a:solidFill>
                  <a:srgbClr val="C00000"/>
                </a:solidFill>
                <a:latin typeface="Arial" panose="020B0604020202020204" pitchFamily="34" charset="0"/>
                <a:cs typeface="Arial" panose="020B0604020202020204" pitchFamily="34" charset="0"/>
              </a:rPr>
              <a:t>ਕੋਲੋਰੈਕਟਲ ਕੈਂਸਰ ਸਕ੍ਰੀਨਿੰਗ ਵਾਸਤੇ ਘੱਟ ਲੋਕਾਂ </a:t>
            </a:r>
          </a:p>
          <a:p>
            <a:pPr algn="ctr"/>
            <a:r>
              <a:rPr lang="pa-IN" sz="1000" b="1" dirty="0">
                <a:solidFill>
                  <a:srgbClr val="C00000"/>
                </a:solidFill>
                <a:latin typeface="Arial" panose="020B0604020202020204" pitchFamily="34" charset="0"/>
                <a:cs typeface="Arial" panose="020B0604020202020204" pitchFamily="34" charset="0"/>
              </a:rPr>
              <a:t>ਦੇ ਜਾਣ ਦੇ ਕਾਰਨ</a:t>
            </a:r>
            <a:endParaRPr lang="en-GB" sz="1000" b="1" dirty="0">
              <a:solidFill>
                <a:srgbClr val="C00000"/>
              </a:solidFill>
              <a:latin typeface="Arial" panose="020B0604020202020204" pitchFamily="34" charset="0"/>
              <a:cs typeface="Arial" panose="020B0604020202020204" pitchFamily="34" charset="0"/>
            </a:endParaRPr>
          </a:p>
        </p:txBody>
      </p:sp>
      <p:sp>
        <p:nvSpPr>
          <p:cNvPr id="212" name="TextBox 211">
            <a:extLst>
              <a:ext uri="{FF2B5EF4-FFF2-40B4-BE49-F238E27FC236}">
                <a16:creationId xmlns:a16="http://schemas.microsoft.com/office/drawing/2014/main" id="{1A84F9B3-6885-435E-9DFD-71DC72D35316}"/>
              </a:ext>
            </a:extLst>
          </p:cNvPr>
          <p:cNvSpPr txBox="1"/>
          <p:nvPr/>
        </p:nvSpPr>
        <p:spPr>
          <a:xfrm>
            <a:off x="3437461" y="4454250"/>
            <a:ext cx="2704948" cy="276999"/>
          </a:xfrm>
          <a:prstGeom prst="rect">
            <a:avLst/>
          </a:prstGeom>
          <a:noFill/>
        </p:spPr>
        <p:txBody>
          <a:bodyPr wrap="square" rtlCol="0">
            <a:spAutoFit/>
          </a:bodyPr>
          <a:lstStyle/>
          <a:p>
            <a:r>
              <a:rPr lang="pa-IN" sz="1200" b="1" dirty="0">
                <a:solidFill>
                  <a:srgbClr val="C00000"/>
                </a:solidFill>
                <a:latin typeface="Arial" panose="020B0604020202020204" pitchFamily="34" charset="0"/>
                <a:cs typeface="Arial" panose="020B0604020202020204" pitchFamily="34" charset="0"/>
              </a:rPr>
              <a:t>ਐਚਪੀਵੀ ਵੈਕਸੀਨੇਸ਼ਨ ਨਾ ਕਰਾਉਣ ਦੀ ਝਿਜਕ</a:t>
            </a:r>
            <a:endParaRPr lang="en-GB" sz="1200" b="1" dirty="0">
              <a:solidFill>
                <a:srgbClr val="C00000"/>
              </a:solidFill>
              <a:latin typeface="Arial" panose="020B0604020202020204" pitchFamily="34" charset="0"/>
              <a:cs typeface="Arial" panose="020B0604020202020204" pitchFamily="34" charset="0"/>
            </a:endParaRPr>
          </a:p>
        </p:txBody>
      </p:sp>
      <p:sp>
        <p:nvSpPr>
          <p:cNvPr id="213" name="TextBox 212">
            <a:extLst>
              <a:ext uri="{FF2B5EF4-FFF2-40B4-BE49-F238E27FC236}">
                <a16:creationId xmlns:a16="http://schemas.microsoft.com/office/drawing/2014/main" id="{0CB939AA-4F08-405A-9508-3EDE3D129B82}"/>
              </a:ext>
            </a:extLst>
          </p:cNvPr>
          <p:cNvSpPr txBox="1"/>
          <p:nvPr/>
        </p:nvSpPr>
        <p:spPr>
          <a:xfrm>
            <a:off x="3750362" y="4717247"/>
            <a:ext cx="2420926" cy="1061829"/>
          </a:xfrm>
          <a:prstGeom prst="rect">
            <a:avLst/>
          </a:prstGeom>
          <a:noFill/>
        </p:spPr>
        <p:txBody>
          <a:bodyPr wrap="square" rtlCol="0">
            <a:spAutoFit/>
          </a:bodyPr>
          <a:lstStyle/>
          <a:p>
            <a:pPr algn="r"/>
            <a:r>
              <a:rPr lang="pa-IN" sz="900" dirty="0"/>
              <a:t>ਸਿੱਖ ਪਿਛੋਕੜ ਦੀਆਂ ਕੁੜੀਆਂ ਆਮ ਜਨਸੰਖਿਆ ਦੇ ਮੁਕਾਬਲੇ ਐਚਪੀਵੀ ਟੀਕਾਕਰਣ ਲਈ ਘੱਟ ਜਾਂਦੀਆਂ ਹਨ। ਇਸ ਦੇ ਨਾਲ ਨਾਲ ਇਸ ਬਾਰੇ ਜਾਗਰੂਕਤਾ ਦੀ ਵੀ ਘਾਟ ਹੈ ਕਿ ਪੁਰਸ਼ ਐਚਪੀਵੀ ਦੁਆਰਾ ਕਿਵੇਂ ਪ੍ਰਭਾਵਤ ਹੋ ਸਕਦੇ ਹਨ ਅਤੇ ਬਹੁਤ ਸਾਰੇ ਵਾਇਰਸਾਂ ਦੀਆਂ ਕਿਸਮਾਂ ਬਾਰੇ ਵੀ ਉਹ ਉਲਝਣ ਵਿੱਚ ਹਨ ਕਿ ਇਹ ਕੈਂਸਰ ਨਾਲ ਕਿਵੇਂ ਜੁੜਦੇ ਅਤੇ ਵਿਕਸਤ ਹੋ ਜਾਂਦੇ ਹਨ।</a:t>
            </a:r>
            <a:endParaRPr lang="en-GB" sz="900" dirty="0">
              <a:latin typeface="Arial" panose="020B0604020202020204" pitchFamily="34" charset="0"/>
              <a:cs typeface="Arial" panose="020B0604020202020204" pitchFamily="34" charset="0"/>
            </a:endParaRPr>
          </a:p>
        </p:txBody>
      </p:sp>
      <p:sp>
        <p:nvSpPr>
          <p:cNvPr id="214" name="TextBox 213">
            <a:extLst>
              <a:ext uri="{FF2B5EF4-FFF2-40B4-BE49-F238E27FC236}">
                <a16:creationId xmlns:a16="http://schemas.microsoft.com/office/drawing/2014/main" id="{EA1DBAA8-927C-4D5A-ADC4-F29D1C9197AB}"/>
              </a:ext>
            </a:extLst>
          </p:cNvPr>
          <p:cNvSpPr txBox="1"/>
          <p:nvPr/>
        </p:nvSpPr>
        <p:spPr>
          <a:xfrm>
            <a:off x="3240964" y="5814512"/>
            <a:ext cx="3015955" cy="923330"/>
          </a:xfrm>
          <a:prstGeom prst="rect">
            <a:avLst/>
          </a:prstGeom>
          <a:noFill/>
        </p:spPr>
        <p:txBody>
          <a:bodyPr wrap="square" rtlCol="0">
            <a:spAutoFit/>
          </a:bodyPr>
          <a:lstStyle/>
          <a:p>
            <a:pPr algn="ctr"/>
            <a:r>
              <a:rPr lang="pa-IN" sz="900" dirty="0"/>
              <a:t>ਜਿਨਸੀ ਸਿਹਤ ਬਾਰੇ ਮਰਦਾਂ ਦੀ ਧਾਰਨਾ ਵਿੱਚ ਕੀਤੀ ਗਈ ਖੋਜ ਵਿੱਚ ਪਾਇਆ ਗਿਆ ਕਿ ਬਹੁਤ ਸਾਰੇ ਲੋਕਾਂ ਨੇ ਸੋਚਿਆ ਕਿ ਸੈਕਸ ਰਾਹੀਂ ਫ਼ੈਲਣ ਵਾਲੇ ਰੋਗ ਕੇਵਲ ਔਰਤਾਂ ਲਈ ਹੀ ਵਧੇਰੇ ਮੁੱਦਾ ਹਨ। ਕੁਝ ਵਿਅਕਤੀਆਂ ਨੂੰ ਇਹ ਵੀ ਨਹੀਂ ਪਤਾ ਸੀ ਕਿ ਇਨ੍ਹਾਂ ਦੀਆਂ ਕੀ ਨਿਸ਼ਾਨੀਆਂ ਹੁੰਦੀਆਂ ਹਨ। ਸਾਰੇ ਵਿਅਕਤੀ ਸਹਿਮਤ ਸਨ ਕਿ ਜਿਨਸੀ ਸਿਹਤ ਭਾਈਚਾਰੇ ਵਾਸਤੇ ਵਿਚਾਰ ਵਟਾਂਦਰੇ ਦਾ ਇੱਕ ਮੁਸ਼ਕਲ ਵਿਸ਼ਾ ਹੈ।</a:t>
            </a:r>
            <a:endParaRPr lang="en-GB" sz="900" dirty="0">
              <a:latin typeface="Arial" panose="020B0604020202020204" pitchFamily="34" charset="0"/>
              <a:cs typeface="Arial" panose="020B0604020202020204" pitchFamily="34" charset="0"/>
            </a:endParaRPr>
          </a:p>
        </p:txBody>
      </p:sp>
      <p:sp>
        <p:nvSpPr>
          <p:cNvPr id="215" name="TextBox 214">
            <a:extLst>
              <a:ext uri="{FF2B5EF4-FFF2-40B4-BE49-F238E27FC236}">
                <a16:creationId xmlns:a16="http://schemas.microsoft.com/office/drawing/2014/main" id="{B384C711-A79B-4820-9605-388ACA459097}"/>
              </a:ext>
            </a:extLst>
          </p:cNvPr>
          <p:cNvSpPr txBox="1"/>
          <p:nvPr/>
        </p:nvSpPr>
        <p:spPr>
          <a:xfrm>
            <a:off x="3279824" y="1199055"/>
            <a:ext cx="1135081" cy="400110"/>
          </a:xfrm>
          <a:prstGeom prst="rect">
            <a:avLst/>
          </a:prstGeom>
          <a:noFill/>
        </p:spPr>
        <p:txBody>
          <a:bodyPr wrap="square" rtlCol="0">
            <a:spAutoFit/>
          </a:bodyPr>
          <a:lstStyle/>
          <a:p>
            <a:r>
              <a:rPr lang="en-GB" sz="2000" b="1" dirty="0">
                <a:solidFill>
                  <a:srgbClr val="C00000"/>
                </a:solidFill>
                <a:latin typeface="Arial" panose="020B0604020202020204" pitchFamily="34" charset="0"/>
                <a:cs typeface="Arial" panose="020B0604020202020204" pitchFamily="34" charset="0"/>
              </a:rPr>
              <a:t>5</a:t>
            </a:r>
            <a:r>
              <a:rPr lang="pa-IN" sz="2000" b="1" dirty="0">
                <a:solidFill>
                  <a:srgbClr val="C00000"/>
                </a:solidFill>
                <a:latin typeface="Arial" panose="020B0604020202020204" pitchFamily="34" charset="0"/>
                <a:cs typeface="Arial" panose="020B0604020202020204" pitchFamily="34" charset="0"/>
              </a:rPr>
              <a:t> ਵਿੱਚੋਂ 3</a:t>
            </a:r>
            <a:endParaRPr lang="en-GB" sz="2000" b="1" dirty="0">
              <a:solidFill>
                <a:srgbClr val="C00000"/>
              </a:solidFill>
              <a:latin typeface="Arial" panose="020B0604020202020204" pitchFamily="34" charset="0"/>
              <a:cs typeface="Arial" panose="020B0604020202020204" pitchFamily="34" charset="0"/>
            </a:endParaRPr>
          </a:p>
        </p:txBody>
      </p:sp>
      <p:sp>
        <p:nvSpPr>
          <p:cNvPr id="216" name="TextBox 215">
            <a:extLst>
              <a:ext uri="{FF2B5EF4-FFF2-40B4-BE49-F238E27FC236}">
                <a16:creationId xmlns:a16="http://schemas.microsoft.com/office/drawing/2014/main" id="{42947A17-1A87-444F-954D-52F6FAFA06E3}"/>
              </a:ext>
            </a:extLst>
          </p:cNvPr>
          <p:cNvSpPr txBox="1"/>
          <p:nvPr/>
        </p:nvSpPr>
        <p:spPr>
          <a:xfrm>
            <a:off x="3114776" y="1678291"/>
            <a:ext cx="1402113" cy="507831"/>
          </a:xfrm>
          <a:prstGeom prst="rect">
            <a:avLst/>
          </a:prstGeom>
          <a:noFill/>
        </p:spPr>
        <p:txBody>
          <a:bodyPr wrap="square" rtlCol="0">
            <a:spAutoFit/>
          </a:bodyPr>
          <a:lstStyle/>
          <a:p>
            <a:pPr algn="ctr"/>
            <a:r>
              <a:rPr lang="pa-IN" sz="900" dirty="0"/>
              <a:t>ਸਿੱਖ ਪੁਰਸ਼ ਸਕਾਟਲੈਂਡ ਵਿੱਚ ਕੋਲੋਰੈਕਟਲ ਕੈਂਸਰ ਸਕ੍ਰੀਨਿੰਗ ਕਰਵਾਉਣ ਨਹੀਂ ਗਏ</a:t>
            </a:r>
            <a:endParaRPr lang="en-GB" sz="900" dirty="0">
              <a:latin typeface="Arial" panose="020B0604020202020204" pitchFamily="34" charset="0"/>
              <a:cs typeface="Arial" panose="020B0604020202020204" pitchFamily="34" charset="0"/>
            </a:endParaRPr>
          </a:p>
        </p:txBody>
      </p:sp>
      <p:pic>
        <p:nvPicPr>
          <p:cNvPr id="219" name="Graphic 218" descr="Man">
            <a:extLst>
              <a:ext uri="{FF2B5EF4-FFF2-40B4-BE49-F238E27FC236}">
                <a16:creationId xmlns:a16="http://schemas.microsoft.com/office/drawing/2014/main" id="{FB396735-6626-4E82-9C61-B15F1B1E8E3E}"/>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167859" y="2449557"/>
            <a:ext cx="360000" cy="360000"/>
          </a:xfrm>
          <a:prstGeom prst="rect">
            <a:avLst/>
          </a:prstGeom>
        </p:spPr>
      </p:pic>
      <p:pic>
        <p:nvPicPr>
          <p:cNvPr id="221" name="Graphic 220" descr="Man">
            <a:extLst>
              <a:ext uri="{FF2B5EF4-FFF2-40B4-BE49-F238E27FC236}">
                <a16:creationId xmlns:a16="http://schemas.microsoft.com/office/drawing/2014/main" id="{15A11A43-D2EB-4C97-BE86-8ECB0577D42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3369229" y="2447023"/>
            <a:ext cx="360000" cy="360000"/>
          </a:xfrm>
          <a:prstGeom prst="rect">
            <a:avLst/>
          </a:prstGeom>
        </p:spPr>
      </p:pic>
      <p:pic>
        <p:nvPicPr>
          <p:cNvPr id="222" name="Graphic 221" descr="Man">
            <a:extLst>
              <a:ext uri="{FF2B5EF4-FFF2-40B4-BE49-F238E27FC236}">
                <a16:creationId xmlns:a16="http://schemas.microsoft.com/office/drawing/2014/main" id="{E1CF4DBA-17B2-4074-955D-1F19B13605D4}"/>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564358" y="2445382"/>
            <a:ext cx="360000" cy="360000"/>
          </a:xfrm>
          <a:prstGeom prst="rect">
            <a:avLst/>
          </a:prstGeom>
        </p:spPr>
      </p:pic>
      <p:pic>
        <p:nvPicPr>
          <p:cNvPr id="224" name="Graphic 223" descr="Man">
            <a:extLst>
              <a:ext uri="{FF2B5EF4-FFF2-40B4-BE49-F238E27FC236}">
                <a16:creationId xmlns:a16="http://schemas.microsoft.com/office/drawing/2014/main" id="{EFC8BF95-C20A-4180-AFA7-B1E67D1D48D2}"/>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750362" y="2445810"/>
            <a:ext cx="360000" cy="360000"/>
          </a:xfrm>
          <a:prstGeom prst="rect">
            <a:avLst/>
          </a:prstGeom>
        </p:spPr>
      </p:pic>
      <p:pic>
        <p:nvPicPr>
          <p:cNvPr id="225" name="Graphic 224" descr="Man">
            <a:extLst>
              <a:ext uri="{FF2B5EF4-FFF2-40B4-BE49-F238E27FC236}">
                <a16:creationId xmlns:a16="http://schemas.microsoft.com/office/drawing/2014/main" id="{FDEB00DA-170B-4B98-A4E3-DEDFA62D81A1}"/>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3943042" y="2439257"/>
            <a:ext cx="360000" cy="360000"/>
          </a:xfrm>
          <a:prstGeom prst="rect">
            <a:avLst/>
          </a:prstGeom>
        </p:spPr>
      </p:pic>
      <p:sp>
        <p:nvSpPr>
          <p:cNvPr id="227" name="TextBox 226">
            <a:extLst>
              <a:ext uri="{FF2B5EF4-FFF2-40B4-BE49-F238E27FC236}">
                <a16:creationId xmlns:a16="http://schemas.microsoft.com/office/drawing/2014/main" id="{E551CEFE-BB98-48B9-950B-D734201F3CB5}"/>
              </a:ext>
            </a:extLst>
          </p:cNvPr>
          <p:cNvSpPr txBox="1"/>
          <p:nvPr/>
        </p:nvSpPr>
        <p:spPr>
          <a:xfrm>
            <a:off x="4244978" y="3313584"/>
            <a:ext cx="1377070"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ਬੋਲੀ ਦੀਆਂ ਮੁਸ਼ਕਲਾਂ</a:t>
            </a:r>
            <a:endParaRPr lang="en-GB" sz="900" dirty="0">
              <a:latin typeface="Arial" panose="020B0604020202020204" pitchFamily="34" charset="0"/>
              <a:cs typeface="Arial" panose="020B0604020202020204" pitchFamily="34" charset="0"/>
            </a:endParaRPr>
          </a:p>
        </p:txBody>
      </p:sp>
      <p:sp>
        <p:nvSpPr>
          <p:cNvPr id="228" name="TextBox 227">
            <a:extLst>
              <a:ext uri="{FF2B5EF4-FFF2-40B4-BE49-F238E27FC236}">
                <a16:creationId xmlns:a16="http://schemas.microsoft.com/office/drawing/2014/main" id="{031F1613-ECD9-4896-A031-5F7F82A9F844}"/>
              </a:ext>
            </a:extLst>
          </p:cNvPr>
          <p:cNvSpPr txBox="1"/>
          <p:nvPr/>
        </p:nvSpPr>
        <p:spPr>
          <a:xfrm>
            <a:off x="4036104" y="3684867"/>
            <a:ext cx="2254290"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ਘਰ ਦੇ ਛੋਟੇ ਮੈਂਬਰਾਂ ਉੱਤੇ ਨਿਰਭਰ ਕਰਨਾ</a:t>
            </a:r>
            <a:endParaRPr lang="en-GB" sz="900" dirty="0">
              <a:latin typeface="Arial" panose="020B0604020202020204" pitchFamily="34" charset="0"/>
              <a:cs typeface="Arial" panose="020B0604020202020204" pitchFamily="34" charset="0"/>
            </a:endParaRPr>
          </a:p>
        </p:txBody>
      </p:sp>
      <p:sp>
        <p:nvSpPr>
          <p:cNvPr id="229" name="TextBox 228">
            <a:extLst>
              <a:ext uri="{FF2B5EF4-FFF2-40B4-BE49-F238E27FC236}">
                <a16:creationId xmlns:a16="http://schemas.microsoft.com/office/drawing/2014/main" id="{055D6138-3BC4-4626-A95D-A5F27985DC69}"/>
              </a:ext>
            </a:extLst>
          </p:cNvPr>
          <p:cNvSpPr txBox="1"/>
          <p:nvPr/>
        </p:nvSpPr>
        <p:spPr>
          <a:xfrm>
            <a:off x="4032804" y="4067767"/>
            <a:ext cx="2129089" cy="230832"/>
          </a:xfrm>
          <a:prstGeom prst="rect">
            <a:avLst/>
          </a:prstGeom>
          <a:noFill/>
        </p:spPr>
        <p:txBody>
          <a:bodyPr wrap="square" rtlCol="0">
            <a:spAutoFit/>
          </a:bodyPr>
          <a:lstStyle/>
          <a:p>
            <a:r>
              <a:rPr lang="pa-IN" sz="900" dirty="0">
                <a:latin typeface="Arial" panose="020B0604020202020204" pitchFamily="34" charset="0"/>
                <a:cs typeface="Arial" panose="020B0604020202020204" pitchFamily="34" charset="0"/>
              </a:rPr>
              <a:t>ਕੋਲੋਰੈਕਟਲ ਕੈਂਸਰ ਬਾਰੇ ਘੱਟ ਜਾਣਕਾਰੀ</a:t>
            </a:r>
            <a:endParaRPr lang="en-GB" sz="900" dirty="0">
              <a:latin typeface="Arial" panose="020B0604020202020204" pitchFamily="34" charset="0"/>
              <a:cs typeface="Arial" panose="020B0604020202020204" pitchFamily="34" charset="0"/>
            </a:endParaRPr>
          </a:p>
        </p:txBody>
      </p:sp>
      <p:pic>
        <p:nvPicPr>
          <p:cNvPr id="230" name="Graphic 229" descr="Marketing">
            <a:extLst>
              <a:ext uri="{FF2B5EF4-FFF2-40B4-BE49-F238E27FC236}">
                <a16:creationId xmlns:a16="http://schemas.microsoft.com/office/drawing/2014/main" id="{FE1E759D-66F4-4432-934A-842141D8F01C}"/>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317865" y="3227505"/>
            <a:ext cx="406972" cy="406972"/>
          </a:xfrm>
          <a:prstGeom prst="rect">
            <a:avLst/>
          </a:prstGeom>
        </p:spPr>
      </p:pic>
      <p:pic>
        <p:nvPicPr>
          <p:cNvPr id="231" name="Graphic 230" descr="Family with two children">
            <a:extLst>
              <a:ext uri="{FF2B5EF4-FFF2-40B4-BE49-F238E27FC236}">
                <a16:creationId xmlns:a16="http://schemas.microsoft.com/office/drawing/2014/main" id="{9FAA56AB-4823-44E2-8E4D-71CC3AD5AC7B}"/>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r:embed="rId17"/>
              </a:ext>
            </a:extLst>
          </a:blip>
          <a:stretch>
            <a:fillRect/>
          </a:stretch>
        </p:blipFill>
        <p:spPr>
          <a:xfrm>
            <a:off x="3304477" y="3575874"/>
            <a:ext cx="420360" cy="420360"/>
          </a:xfrm>
          <a:prstGeom prst="rect">
            <a:avLst/>
          </a:prstGeom>
        </p:spPr>
      </p:pic>
      <p:pic>
        <p:nvPicPr>
          <p:cNvPr id="232" name="Graphic 231" descr="Help">
            <a:extLst>
              <a:ext uri="{FF2B5EF4-FFF2-40B4-BE49-F238E27FC236}">
                <a16:creationId xmlns:a16="http://schemas.microsoft.com/office/drawing/2014/main" id="{CAEAF3DA-1153-42F1-87AF-C84BF7E8757F}"/>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r:embed="rId19"/>
              </a:ext>
            </a:extLst>
          </a:blip>
          <a:stretch>
            <a:fillRect/>
          </a:stretch>
        </p:blipFill>
        <p:spPr>
          <a:xfrm>
            <a:off x="3335171" y="4020647"/>
            <a:ext cx="301856" cy="301856"/>
          </a:xfrm>
          <a:prstGeom prst="rect">
            <a:avLst/>
          </a:prstGeom>
        </p:spPr>
      </p:pic>
      <p:pic>
        <p:nvPicPr>
          <p:cNvPr id="233" name="Graphic 232" descr="Needle">
            <a:extLst>
              <a:ext uri="{FF2B5EF4-FFF2-40B4-BE49-F238E27FC236}">
                <a16:creationId xmlns:a16="http://schemas.microsoft.com/office/drawing/2014/main" id="{30BD5F53-CA74-4901-A87F-7465CF1F5A73}"/>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r:embed="rId21"/>
              </a:ext>
            </a:extLst>
          </a:blip>
          <a:stretch>
            <a:fillRect/>
          </a:stretch>
        </p:blipFill>
        <p:spPr>
          <a:xfrm>
            <a:off x="3276437" y="5008233"/>
            <a:ext cx="464408" cy="464408"/>
          </a:xfrm>
          <a:prstGeom prst="rect">
            <a:avLst/>
          </a:prstGeom>
        </p:spPr>
      </p:pic>
      <p:sp>
        <p:nvSpPr>
          <p:cNvPr id="234" name="TextBox 233">
            <a:extLst>
              <a:ext uri="{FF2B5EF4-FFF2-40B4-BE49-F238E27FC236}">
                <a16:creationId xmlns:a16="http://schemas.microsoft.com/office/drawing/2014/main" id="{DDD0BAFF-8705-4A40-A699-8DDA0433AE61}"/>
              </a:ext>
            </a:extLst>
          </p:cNvPr>
          <p:cNvSpPr txBox="1"/>
          <p:nvPr/>
        </p:nvSpPr>
        <p:spPr>
          <a:xfrm>
            <a:off x="4414905" y="1161577"/>
            <a:ext cx="1859361" cy="569387"/>
          </a:xfrm>
          <a:prstGeom prst="rect">
            <a:avLst/>
          </a:prstGeom>
          <a:noFill/>
        </p:spPr>
        <p:txBody>
          <a:bodyPr wrap="square" rtlCol="0">
            <a:spAutoFit/>
          </a:bodyPr>
          <a:lstStyle/>
          <a:p>
            <a:pPr algn="ctr"/>
            <a:r>
              <a:rPr lang="pa-IN" sz="1100" b="1" dirty="0">
                <a:solidFill>
                  <a:srgbClr val="C00000"/>
                </a:solidFill>
                <a:latin typeface="Arial" panose="020B0604020202020204" pitchFamily="34" charset="0"/>
                <a:cs typeface="Arial" panose="020B0604020202020204" pitchFamily="34" charset="0"/>
              </a:rPr>
              <a:t>ਕੋਵਿਡ-19 ਵੈਕਸੀਨੇਸ਼ਨ ਰੇਟ</a:t>
            </a:r>
            <a:r>
              <a:rPr lang="en-GB" sz="1100" b="1" dirty="0">
                <a:solidFill>
                  <a:srgbClr val="C00000"/>
                </a:solidFill>
                <a:latin typeface="Arial" panose="020B0604020202020204" pitchFamily="34" charset="0"/>
                <a:cs typeface="Arial" panose="020B0604020202020204" pitchFamily="34" charset="0"/>
              </a:rPr>
              <a:t> </a:t>
            </a:r>
            <a:r>
              <a:rPr lang="pa-IN" sz="1100" b="1" dirty="0">
                <a:solidFill>
                  <a:srgbClr val="C00000"/>
                </a:solidFill>
                <a:latin typeface="Arial" panose="020B0604020202020204" pitchFamily="34" charset="0"/>
                <a:cs typeface="Arial" panose="020B0604020202020204" pitchFamily="34" charset="0"/>
              </a:rPr>
              <a:t>ਉਮਰ</a:t>
            </a:r>
            <a:r>
              <a:rPr lang="en-GB" sz="1100" b="1" dirty="0">
                <a:solidFill>
                  <a:srgbClr val="C00000"/>
                </a:solidFill>
                <a:latin typeface="Arial" panose="020B0604020202020204" pitchFamily="34" charset="0"/>
                <a:cs typeface="Arial" panose="020B0604020202020204" pitchFamily="34" charset="0"/>
              </a:rPr>
              <a:t> 70+ </a:t>
            </a:r>
          </a:p>
          <a:p>
            <a:pPr algn="ctr"/>
            <a:r>
              <a:rPr lang="pa-IN" sz="900" b="1" dirty="0">
                <a:solidFill>
                  <a:srgbClr val="C00000"/>
                </a:solidFill>
                <a:latin typeface="Arial" panose="020B0604020202020204" pitchFamily="34" charset="0"/>
                <a:cs typeface="Arial" panose="020B0604020202020204" pitchFamily="34" charset="0"/>
              </a:rPr>
              <a:t>ਧਰਮ ਦੇ ਆਧਾਰ ’ਤੇ</a:t>
            </a:r>
            <a:endParaRPr lang="en-GB" sz="900" b="1" dirty="0">
              <a:solidFill>
                <a:srgbClr val="C00000"/>
              </a:solidFill>
              <a:latin typeface="Arial" panose="020B060402020202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54E93868-072F-4CC1-9793-59F83121E60B}"/>
              </a:ext>
            </a:extLst>
          </p:cNvPr>
          <p:cNvSpPr/>
          <p:nvPr/>
        </p:nvSpPr>
        <p:spPr>
          <a:xfrm>
            <a:off x="4816931" y="1746050"/>
            <a:ext cx="1034257" cy="813043"/>
          </a:xfrm>
          <a:prstGeom prst="rect">
            <a:avLst/>
          </a:prstGeom>
        </p:spPr>
        <p:txBody>
          <a:bodyPr wrap="none">
            <a:spAutoFit/>
          </a:bodyPr>
          <a:lstStyle/>
          <a:p>
            <a:pPr algn="ctr"/>
            <a:r>
              <a:rPr lang="pa-IN" sz="900" dirty="0">
                <a:latin typeface="Arial" panose="020B0604020202020204" pitchFamily="34" charset="0"/>
                <a:cs typeface="Arial" panose="020B0604020202020204" pitchFamily="34" charset="0"/>
              </a:rPr>
              <a:t>ਈਸਾਈ</a:t>
            </a:r>
            <a:r>
              <a:rPr lang="en-GB" sz="900" dirty="0">
                <a:latin typeface="Arial" panose="020B0604020202020204" pitchFamily="34" charset="0"/>
                <a:cs typeface="Arial" panose="020B0604020202020204" pitchFamily="34" charset="0"/>
              </a:rPr>
              <a:t> (91.1%)</a:t>
            </a:r>
          </a:p>
          <a:p>
            <a:pPr algn="ctr"/>
            <a:r>
              <a:rPr lang="pa-IN" sz="900" dirty="0">
                <a:latin typeface="Arial" panose="020B0604020202020204" pitchFamily="34" charset="0"/>
                <a:cs typeface="Arial" panose="020B0604020202020204" pitchFamily="34" charset="0"/>
              </a:rPr>
              <a:t>ਯਹੂਦੀ</a:t>
            </a:r>
            <a:r>
              <a:rPr lang="en-GB" sz="900" dirty="0">
                <a:latin typeface="Arial" panose="020B0604020202020204" pitchFamily="34" charset="0"/>
                <a:cs typeface="Arial" panose="020B0604020202020204" pitchFamily="34" charset="0"/>
              </a:rPr>
              <a:t> (88.8%)</a:t>
            </a:r>
          </a:p>
          <a:p>
            <a:pPr algn="ctr"/>
            <a:r>
              <a:rPr lang="pa-IN" sz="900" dirty="0">
                <a:latin typeface="Arial" panose="020B0604020202020204" pitchFamily="34" charset="0"/>
                <a:cs typeface="Arial" panose="020B0604020202020204" pitchFamily="34" charset="0"/>
              </a:rPr>
              <a:t>ਹਿੰਦੂ</a:t>
            </a:r>
            <a:r>
              <a:rPr lang="en-GB" sz="900" dirty="0">
                <a:latin typeface="Arial" panose="020B0604020202020204" pitchFamily="34" charset="0"/>
                <a:cs typeface="Arial" panose="020B0604020202020204" pitchFamily="34" charset="0"/>
              </a:rPr>
              <a:t> (87.1%)</a:t>
            </a:r>
          </a:p>
          <a:p>
            <a:pPr algn="ctr">
              <a:lnSpc>
                <a:spcPts val="1300"/>
              </a:lnSpc>
            </a:pPr>
            <a:r>
              <a:rPr lang="pa-IN" sz="900" b="1" dirty="0">
                <a:latin typeface="Arial" panose="020B0604020202020204" pitchFamily="34" charset="0"/>
                <a:cs typeface="Arial" panose="020B0604020202020204" pitchFamily="34" charset="0"/>
              </a:rPr>
              <a:t>ਸਿੱਖ </a:t>
            </a:r>
            <a:r>
              <a:rPr lang="en-GB" sz="900" b="1" dirty="0">
                <a:latin typeface="Arial" panose="020B0604020202020204" pitchFamily="34" charset="0"/>
                <a:cs typeface="Arial" panose="020B0604020202020204" pitchFamily="34" charset="0"/>
              </a:rPr>
              <a:t>(87%)</a:t>
            </a:r>
          </a:p>
          <a:p>
            <a:pPr algn="ctr"/>
            <a:r>
              <a:rPr lang="pa-IN" sz="900" dirty="0">
                <a:latin typeface="Arial" panose="020B0604020202020204" pitchFamily="34" charset="0"/>
                <a:cs typeface="Arial" panose="020B0604020202020204" pitchFamily="34" charset="0"/>
              </a:rPr>
              <a:t>ਮੁਸਲਮਾਨ</a:t>
            </a:r>
            <a:r>
              <a:rPr lang="en-GB" sz="900" dirty="0">
                <a:latin typeface="Arial" panose="020B0604020202020204" pitchFamily="34" charset="0"/>
                <a:cs typeface="Arial" panose="020B0604020202020204" pitchFamily="34" charset="0"/>
              </a:rPr>
              <a:t> (72.3%)</a:t>
            </a:r>
          </a:p>
        </p:txBody>
      </p:sp>
      <p:grpSp>
        <p:nvGrpSpPr>
          <p:cNvPr id="243" name="Group 4">
            <a:extLst>
              <a:ext uri="{FF2B5EF4-FFF2-40B4-BE49-F238E27FC236}">
                <a16:creationId xmlns:a16="http://schemas.microsoft.com/office/drawing/2014/main" id="{57DC167B-A414-47E8-8388-D8FFEBD9F5F2}"/>
              </a:ext>
            </a:extLst>
          </p:cNvPr>
          <p:cNvGrpSpPr/>
          <p:nvPr/>
        </p:nvGrpSpPr>
        <p:grpSpPr>
          <a:xfrm>
            <a:off x="6271444" y="1223801"/>
            <a:ext cx="2768803" cy="2426431"/>
            <a:chOff x="0" y="1"/>
            <a:chExt cx="2019565" cy="2253311"/>
          </a:xfrm>
        </p:grpSpPr>
        <p:sp>
          <p:nvSpPr>
            <p:cNvPr id="245" name="AutoShape 5">
              <a:extLst>
                <a:ext uri="{FF2B5EF4-FFF2-40B4-BE49-F238E27FC236}">
                  <a16:creationId xmlns:a16="http://schemas.microsoft.com/office/drawing/2014/main" id="{5F104CFD-81E3-46BE-838D-63D313084F97}"/>
                </a:ext>
              </a:extLst>
            </p:cNvPr>
            <p:cNvSpPr/>
            <p:nvPr/>
          </p:nvSpPr>
          <p:spPr>
            <a:xfrm>
              <a:off x="0" y="1"/>
              <a:ext cx="2019300" cy="960747"/>
            </a:xfrm>
            <a:prstGeom prst="rect">
              <a:avLst/>
            </a:prstGeom>
            <a:solidFill>
              <a:srgbClr val="DCDCDC"/>
            </a:solidFill>
          </p:spPr>
        </p:sp>
        <p:sp>
          <p:nvSpPr>
            <p:cNvPr id="246" name="AutoShape 6">
              <a:extLst>
                <a:ext uri="{FF2B5EF4-FFF2-40B4-BE49-F238E27FC236}">
                  <a16:creationId xmlns:a16="http://schemas.microsoft.com/office/drawing/2014/main" id="{2927050F-004A-4013-BBD1-434C4E406FB5}"/>
                </a:ext>
              </a:extLst>
            </p:cNvPr>
            <p:cNvSpPr/>
            <p:nvPr/>
          </p:nvSpPr>
          <p:spPr>
            <a:xfrm>
              <a:off x="265" y="1045764"/>
              <a:ext cx="2019300" cy="1207548"/>
            </a:xfrm>
            <a:prstGeom prst="rect">
              <a:avLst/>
            </a:prstGeom>
            <a:solidFill>
              <a:srgbClr val="DCDCDC"/>
            </a:solidFill>
          </p:spPr>
          <p:txBody>
            <a:bodyPr/>
            <a:lstStyle/>
            <a:p>
              <a:endParaRPr lang="en-GB"/>
            </a:p>
          </p:txBody>
        </p:sp>
      </p:grpSp>
      <p:sp>
        <p:nvSpPr>
          <p:cNvPr id="249" name="TextBox 248">
            <a:extLst>
              <a:ext uri="{FF2B5EF4-FFF2-40B4-BE49-F238E27FC236}">
                <a16:creationId xmlns:a16="http://schemas.microsoft.com/office/drawing/2014/main" id="{F6CC2231-5336-44D3-952F-5EAF07F124F4}"/>
              </a:ext>
            </a:extLst>
          </p:cNvPr>
          <p:cNvSpPr txBox="1"/>
          <p:nvPr/>
        </p:nvSpPr>
        <p:spPr>
          <a:xfrm>
            <a:off x="7346489" y="1441304"/>
            <a:ext cx="1675098" cy="507831"/>
          </a:xfrm>
          <a:prstGeom prst="rect">
            <a:avLst/>
          </a:prstGeom>
          <a:noFill/>
        </p:spPr>
        <p:txBody>
          <a:bodyPr wrap="square" rtlCol="0">
            <a:spAutoFit/>
          </a:bodyPr>
          <a:lstStyle/>
          <a:p>
            <a:pPr algn="r"/>
            <a:r>
              <a:rPr lang="pa-IN" sz="900" dirty="0"/>
              <a:t>ਯੂਕੇ ਵਿੱਚ ਗੋਰੇ ਯੂਰਪੀਅਨ ਲੋਕਾਂ ਦੇ ਮੁਕਾਬਲੇ ਸਿੱਖਾਂ ਵਿੱਚ ਸ਼ੂਗਰ ਦੇ ਹੋਣ ਦਾ ਖ਼ਤਰਾ</a:t>
            </a:r>
            <a:r>
              <a:rPr lang="pa-IN" sz="900" b="1" dirty="0"/>
              <a:t> 2 ਤੋਂ 6 ਗੁਣਾ ਵੱਧ</a:t>
            </a:r>
            <a:r>
              <a:rPr lang="pa-IN" sz="900" dirty="0"/>
              <a:t> ਹੁੰਦਾ ਹੈ।</a:t>
            </a:r>
            <a:endParaRPr lang="en-GB" sz="900" b="1" dirty="0">
              <a:latin typeface="Arial" panose="020B0604020202020204" pitchFamily="34" charset="0"/>
              <a:cs typeface="Arial" panose="020B0604020202020204" pitchFamily="34" charset="0"/>
            </a:endParaRPr>
          </a:p>
        </p:txBody>
      </p:sp>
      <p:sp>
        <p:nvSpPr>
          <p:cNvPr id="251" name="TextBox 250">
            <a:extLst>
              <a:ext uri="{FF2B5EF4-FFF2-40B4-BE49-F238E27FC236}">
                <a16:creationId xmlns:a16="http://schemas.microsoft.com/office/drawing/2014/main" id="{F6057B2B-4869-4028-AFBE-5B5407A70014}"/>
              </a:ext>
            </a:extLst>
          </p:cNvPr>
          <p:cNvSpPr txBox="1"/>
          <p:nvPr/>
        </p:nvSpPr>
        <p:spPr>
          <a:xfrm>
            <a:off x="6264567" y="1495231"/>
            <a:ext cx="2597876" cy="338554"/>
          </a:xfrm>
          <a:prstGeom prst="rect">
            <a:avLst/>
          </a:prstGeom>
          <a:noFill/>
        </p:spPr>
        <p:txBody>
          <a:bodyPr wrap="square" rtlCol="0">
            <a:spAutoFit/>
          </a:bodyPr>
          <a:lstStyle/>
          <a:p>
            <a:r>
              <a:rPr lang="pa-IN" sz="1600" b="1" dirty="0">
                <a:solidFill>
                  <a:srgbClr val="C00000"/>
                </a:solidFill>
                <a:latin typeface="Arial" panose="020B0604020202020204" pitchFamily="34" charset="0"/>
                <a:cs typeface="Arial" panose="020B0604020202020204" pitchFamily="34" charset="0"/>
              </a:rPr>
              <a:t>ਸ਼ੂਗਰ</a:t>
            </a:r>
            <a:endParaRPr lang="en-GB" sz="900" b="1" dirty="0">
              <a:solidFill>
                <a:srgbClr val="C00000"/>
              </a:solidFill>
              <a:latin typeface="Arial" panose="020B0604020202020204" pitchFamily="34" charset="0"/>
              <a:cs typeface="Arial" panose="020B0604020202020204" pitchFamily="34" charset="0"/>
            </a:endParaRPr>
          </a:p>
        </p:txBody>
      </p:sp>
      <p:sp>
        <p:nvSpPr>
          <p:cNvPr id="252" name="TextBox 251">
            <a:extLst>
              <a:ext uri="{FF2B5EF4-FFF2-40B4-BE49-F238E27FC236}">
                <a16:creationId xmlns:a16="http://schemas.microsoft.com/office/drawing/2014/main" id="{BB2D3817-8CC5-455F-81A9-2A4E734BC825}"/>
              </a:ext>
            </a:extLst>
          </p:cNvPr>
          <p:cNvSpPr txBox="1"/>
          <p:nvPr/>
        </p:nvSpPr>
        <p:spPr>
          <a:xfrm>
            <a:off x="6364196" y="2813949"/>
            <a:ext cx="2596158" cy="938719"/>
          </a:xfrm>
          <a:prstGeom prst="rect">
            <a:avLst/>
          </a:prstGeom>
          <a:noFill/>
        </p:spPr>
        <p:txBody>
          <a:bodyPr wrap="square" rtlCol="0">
            <a:spAutoFit/>
          </a:bodyPr>
          <a:lstStyle/>
          <a:p>
            <a:pPr algn="ctr"/>
            <a:r>
              <a:rPr lang="pa-IN" sz="900" dirty="0"/>
              <a:t>ਬਜ਼ੁਰਗ ਪ੍ਰਵਾਸੀ ਸਿੱਖ ਮਰਦਾਂ ਨੂੰ ਭਾਸ਼ਾ ਦੀਆਂ ਰੁਕਾਵਟਾਂ ਅਤੇ ਧਾਰਮਿਕ ਵਿਸ਼ਵਾਸਾਂ ਦੇ ਕਾਰਨ ਸਿਹਤ ਸੰਭਾਲ ਪ੍ਰਣਾਲੀ ਤਕ ਪਹੁੰਚਣ ਵਿੱਚ ਮੁਸ਼ਕਲ ਆ ਸਕਦੀਆਂ ਹਨ। ਇਸ ਦੇ ਨਤੀਜੇ ਵਜੋਂ ਬਹੁਤ ਸਾਰੇ ਦਿਲ ਦੀਆਂ ਬਿਮਾਰੀਆਂ ਲਈ ਪੁੱਛ ਪੜਤਾਲ ਕਰਾਉਣ ਵਿੱਚ ਅਸਫਲ ਰਹਿੰਦੇ ਹਨ।</a:t>
            </a:r>
            <a:endParaRPr lang="en-GB" sz="900" b="1"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
        <p:nvSpPr>
          <p:cNvPr id="253" name="TextBox 252">
            <a:extLst>
              <a:ext uri="{FF2B5EF4-FFF2-40B4-BE49-F238E27FC236}">
                <a16:creationId xmlns:a16="http://schemas.microsoft.com/office/drawing/2014/main" id="{C7F3C6F6-8AAE-4F24-8181-D37E36E6A7DD}"/>
              </a:ext>
            </a:extLst>
          </p:cNvPr>
          <p:cNvSpPr txBox="1"/>
          <p:nvPr/>
        </p:nvSpPr>
        <p:spPr>
          <a:xfrm>
            <a:off x="9642082" y="4208821"/>
            <a:ext cx="2025000" cy="523220"/>
          </a:xfrm>
          <a:prstGeom prst="rect">
            <a:avLst/>
          </a:prstGeom>
          <a:noFill/>
        </p:spPr>
        <p:txBody>
          <a:bodyPr wrap="square" rtlCol="0">
            <a:spAutoFit/>
          </a:bodyPr>
          <a:lstStyle/>
          <a:p>
            <a:pPr algn="ctr"/>
            <a:r>
              <a:rPr lang="en-GB" sz="2800" b="1" dirty="0">
                <a:solidFill>
                  <a:srgbClr val="C00000"/>
                </a:solidFill>
                <a:latin typeface="Arial" panose="020B0604020202020204" pitchFamily="34" charset="0"/>
                <a:cs typeface="Arial" panose="020B0604020202020204" pitchFamily="34" charset="0"/>
              </a:rPr>
              <a:t>1</a:t>
            </a:r>
            <a:r>
              <a:rPr lang="pa-IN" sz="2800" b="1" dirty="0">
                <a:solidFill>
                  <a:srgbClr val="C00000"/>
                </a:solidFill>
                <a:latin typeface="Arial" panose="020B0604020202020204" pitchFamily="34" charset="0"/>
                <a:cs typeface="Arial" panose="020B0604020202020204" pitchFamily="34" charset="0"/>
              </a:rPr>
              <a:t>0 ਵਿੱਚੋਂ </a:t>
            </a:r>
            <a:r>
              <a:rPr lang="en-GB" sz="2800" b="1" dirty="0">
                <a:solidFill>
                  <a:srgbClr val="C00000"/>
                </a:solidFill>
                <a:latin typeface="Arial" panose="020B0604020202020204" pitchFamily="34" charset="0"/>
                <a:cs typeface="Arial" panose="020B0604020202020204" pitchFamily="34" charset="0"/>
              </a:rPr>
              <a:t>1</a:t>
            </a:r>
          </a:p>
        </p:txBody>
      </p:sp>
      <p:sp>
        <p:nvSpPr>
          <p:cNvPr id="254" name="AutoShape 5">
            <a:extLst>
              <a:ext uri="{FF2B5EF4-FFF2-40B4-BE49-F238E27FC236}">
                <a16:creationId xmlns:a16="http://schemas.microsoft.com/office/drawing/2014/main" id="{0BCC7E8C-B069-41A3-8132-A8FD4FC96ADE}"/>
              </a:ext>
            </a:extLst>
          </p:cNvPr>
          <p:cNvSpPr/>
          <p:nvPr/>
        </p:nvSpPr>
        <p:spPr>
          <a:xfrm>
            <a:off x="6271445" y="4933389"/>
            <a:ext cx="2788538" cy="1000755"/>
          </a:xfrm>
          <a:prstGeom prst="rect">
            <a:avLst/>
          </a:prstGeom>
          <a:solidFill>
            <a:srgbClr val="DCDCDC"/>
          </a:solidFill>
        </p:spPr>
      </p:sp>
      <p:sp>
        <p:nvSpPr>
          <p:cNvPr id="256" name="TextBox 255">
            <a:extLst>
              <a:ext uri="{FF2B5EF4-FFF2-40B4-BE49-F238E27FC236}">
                <a16:creationId xmlns:a16="http://schemas.microsoft.com/office/drawing/2014/main" id="{3BAEA588-AEBE-4F49-8B0F-15B79BDEB40F}"/>
              </a:ext>
            </a:extLst>
          </p:cNvPr>
          <p:cNvSpPr txBox="1"/>
          <p:nvPr/>
        </p:nvSpPr>
        <p:spPr>
          <a:xfrm>
            <a:off x="8563669" y="1257349"/>
            <a:ext cx="3618368" cy="276999"/>
          </a:xfrm>
          <a:prstGeom prst="rect">
            <a:avLst/>
          </a:prstGeom>
          <a:noFill/>
        </p:spPr>
        <p:txBody>
          <a:bodyPr wrap="square" rtlCol="0">
            <a:spAutoFit/>
          </a:bodyPr>
          <a:lstStyle/>
          <a:p>
            <a:pPr lvl="1" algn="ctr"/>
            <a:r>
              <a:rPr lang="pa-IN" sz="1200" b="1" dirty="0">
                <a:solidFill>
                  <a:srgbClr val="C00000"/>
                </a:solidFill>
                <a:latin typeface="Arial" panose="020B0604020202020204" pitchFamily="34" charset="0"/>
                <a:cs typeface="Arial" panose="020B0604020202020204" pitchFamily="34" charset="0"/>
              </a:rPr>
              <a:t>ਡੀਮੈਂਸ਼ੀਆ ਦੇ ਸਮਝੇ ਗਏ ਕਾਰਨ</a:t>
            </a:r>
            <a:endParaRPr lang="en-GB" sz="400" b="1" dirty="0">
              <a:solidFill>
                <a:srgbClr val="C00000"/>
              </a:solidFill>
              <a:latin typeface="Arial" panose="020B0604020202020204" pitchFamily="34" charset="0"/>
              <a:cs typeface="Arial" panose="020B0604020202020204" pitchFamily="34" charset="0"/>
            </a:endParaRPr>
          </a:p>
        </p:txBody>
      </p:sp>
      <p:sp>
        <p:nvSpPr>
          <p:cNvPr id="257" name="TextBox 256">
            <a:extLst>
              <a:ext uri="{FF2B5EF4-FFF2-40B4-BE49-F238E27FC236}">
                <a16:creationId xmlns:a16="http://schemas.microsoft.com/office/drawing/2014/main" id="{5A73BECE-0D21-452B-8459-C4D5E356246A}"/>
              </a:ext>
            </a:extLst>
          </p:cNvPr>
          <p:cNvSpPr txBox="1"/>
          <p:nvPr/>
        </p:nvSpPr>
        <p:spPr>
          <a:xfrm>
            <a:off x="9229977" y="2034898"/>
            <a:ext cx="1056213" cy="1338828"/>
          </a:xfrm>
          <a:prstGeom prst="rect">
            <a:avLst/>
          </a:prstGeom>
          <a:noFill/>
        </p:spPr>
        <p:txBody>
          <a:bodyPr wrap="square" rtlCol="0">
            <a:spAutoFit/>
          </a:bodyPr>
          <a:lstStyle/>
          <a:p>
            <a:r>
              <a:rPr lang="pa-IN" sz="900" dirty="0"/>
              <a:t>ਸਿੱਖ ਭਾਈਚਾਰੇ ਵਿੱਚ ਦਿਮਾਗੀ ਕਮਜ਼ੋਰੀ ਦੀ ਸਮਝ ਅਤੇ ਜਾਗਰੂਕਤਾ ਬਾਰੇ ਕੀਤੀ ਗਈ ਖੋਜ ਵਿੱਚ ਪਾਇਆ ਗਿਆ ਕਿ ਭਾਗੀਦਾਰਾਂ ਨੇ ਦਿਮਾਗੀ ਕਮਜ਼ੋਰੀ ਦੇ ਇਹ ਕਾਰਨ ਸਮਝੇ...</a:t>
            </a:r>
            <a:endParaRPr lang="en-GB" sz="900" dirty="0">
              <a:latin typeface="Arial" panose="020B0604020202020204" pitchFamily="34" charset="0"/>
              <a:cs typeface="Arial" panose="020B0604020202020204" pitchFamily="34" charset="0"/>
            </a:endParaRPr>
          </a:p>
        </p:txBody>
      </p:sp>
      <p:sp>
        <p:nvSpPr>
          <p:cNvPr id="258" name="TextBox 257">
            <a:extLst>
              <a:ext uri="{FF2B5EF4-FFF2-40B4-BE49-F238E27FC236}">
                <a16:creationId xmlns:a16="http://schemas.microsoft.com/office/drawing/2014/main" id="{315073FA-3490-4F81-80BE-6E9C018749EF}"/>
              </a:ext>
            </a:extLst>
          </p:cNvPr>
          <p:cNvSpPr txBox="1"/>
          <p:nvPr/>
        </p:nvSpPr>
        <p:spPr>
          <a:xfrm>
            <a:off x="7314058" y="5199137"/>
            <a:ext cx="1736367" cy="784830"/>
          </a:xfrm>
          <a:prstGeom prst="rect">
            <a:avLst/>
          </a:prstGeom>
          <a:noFill/>
        </p:spPr>
        <p:txBody>
          <a:bodyPr wrap="square" rtlCol="0">
            <a:spAutoFit/>
          </a:bodyPr>
          <a:lstStyle/>
          <a:p>
            <a:pPr algn="r"/>
            <a:r>
              <a:rPr lang="pa-IN" sz="900" dirty="0"/>
              <a:t>ਜਦੋਂ ‘ਐਂਡ ਆਫ ਲਾਈਫ ਕੇਅਰ’ ਬਾਰੇ ਪੁੱਛਿਆ ਗਿਆ - 321 ਲੋਕਾਂ ਦੀ ਪੁੱਛਗਿਛ ਵਿੱਚ 3 ਵਿੱਚੋਂ ਸਿਰਫ 1 ਸਿੱਖ ਨੂੰ </a:t>
            </a:r>
            <a:r>
              <a:rPr lang="en-GB" sz="900" dirty="0"/>
              <a:t>'</a:t>
            </a:r>
            <a:r>
              <a:rPr lang="pa-IN" sz="900" dirty="0"/>
              <a:t>ਐਡਵਾਂਸ ਕੇਅਰ ਪਲਾਨਿੰਗ</a:t>
            </a:r>
            <a:r>
              <a:rPr lang="en-GB" sz="900" dirty="0"/>
              <a:t>' </a:t>
            </a:r>
            <a:r>
              <a:rPr lang="pa-IN" sz="900" dirty="0"/>
              <a:t>ਸ਼ਬਦ ਬਾਰੇ ਹੀ ਕੁੱਝ ਸਮਝ ਸੀ।</a:t>
            </a:r>
            <a:endParaRPr lang="en-GB" sz="900" dirty="0">
              <a:latin typeface="Arial" panose="020B0604020202020204" pitchFamily="34" charset="0"/>
              <a:cs typeface="Arial" panose="020B0604020202020204" pitchFamily="34" charset="0"/>
            </a:endParaRPr>
          </a:p>
        </p:txBody>
      </p:sp>
      <p:sp>
        <p:nvSpPr>
          <p:cNvPr id="259" name="TextBox 258">
            <a:extLst>
              <a:ext uri="{FF2B5EF4-FFF2-40B4-BE49-F238E27FC236}">
                <a16:creationId xmlns:a16="http://schemas.microsoft.com/office/drawing/2014/main" id="{1CD72E1E-E855-440C-AA6A-6B650F9EC623}"/>
              </a:ext>
            </a:extLst>
          </p:cNvPr>
          <p:cNvSpPr txBox="1"/>
          <p:nvPr/>
        </p:nvSpPr>
        <p:spPr>
          <a:xfrm>
            <a:off x="6194370" y="3948099"/>
            <a:ext cx="1410907" cy="646331"/>
          </a:xfrm>
          <a:prstGeom prst="rect">
            <a:avLst/>
          </a:prstGeom>
          <a:noFill/>
        </p:spPr>
        <p:txBody>
          <a:bodyPr wrap="square" rtlCol="0">
            <a:spAutoFit/>
          </a:bodyPr>
          <a:lstStyle/>
          <a:p>
            <a:pPr algn="ctr"/>
            <a:r>
              <a:rPr lang="en-GB" sz="3600" b="1">
                <a:solidFill>
                  <a:srgbClr val="C00000"/>
                </a:solidFill>
                <a:latin typeface="Arial" panose="020B0604020202020204" pitchFamily="34" charset="0"/>
                <a:cs typeface="Arial" panose="020B0604020202020204" pitchFamily="34" charset="0"/>
              </a:rPr>
              <a:t>82</a:t>
            </a:r>
            <a:r>
              <a:rPr lang="en-GB" sz="2400" b="1">
                <a:solidFill>
                  <a:srgbClr val="C00000"/>
                </a:solidFill>
                <a:latin typeface="Arial" panose="020B0604020202020204" pitchFamily="34" charset="0"/>
                <a:cs typeface="Arial" panose="020B0604020202020204" pitchFamily="34" charset="0"/>
              </a:rPr>
              <a:t>%</a:t>
            </a:r>
            <a:endParaRPr lang="en-GB" sz="800" b="1">
              <a:solidFill>
                <a:srgbClr val="C00000"/>
              </a:solidFill>
              <a:latin typeface="Arial" panose="020B0604020202020204" pitchFamily="34" charset="0"/>
              <a:cs typeface="Arial" panose="020B0604020202020204" pitchFamily="34" charset="0"/>
            </a:endParaRPr>
          </a:p>
        </p:txBody>
      </p:sp>
      <p:pic>
        <p:nvPicPr>
          <p:cNvPr id="266" name="Graphic 265" descr="Man">
            <a:extLst>
              <a:ext uri="{FF2B5EF4-FFF2-40B4-BE49-F238E27FC236}">
                <a16:creationId xmlns:a16="http://schemas.microsoft.com/office/drawing/2014/main" id="{7B46F9A0-9CD2-4175-ACC0-169F9DDA8E09}"/>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6392205" y="5296730"/>
            <a:ext cx="360000" cy="360000"/>
          </a:xfrm>
          <a:prstGeom prst="rect">
            <a:avLst/>
          </a:prstGeom>
        </p:spPr>
      </p:pic>
      <p:pic>
        <p:nvPicPr>
          <p:cNvPr id="267" name="Graphic 266" descr="Man">
            <a:extLst>
              <a:ext uri="{FF2B5EF4-FFF2-40B4-BE49-F238E27FC236}">
                <a16:creationId xmlns:a16="http://schemas.microsoft.com/office/drawing/2014/main" id="{BB6244D4-FFCC-4D4B-BC1D-264204BFC617}"/>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647388" y="5292641"/>
            <a:ext cx="360000" cy="360000"/>
          </a:xfrm>
          <a:prstGeom prst="rect">
            <a:avLst/>
          </a:prstGeom>
        </p:spPr>
      </p:pic>
      <p:pic>
        <p:nvPicPr>
          <p:cNvPr id="268" name="Graphic 267" descr="Man">
            <a:extLst>
              <a:ext uri="{FF2B5EF4-FFF2-40B4-BE49-F238E27FC236}">
                <a16:creationId xmlns:a16="http://schemas.microsoft.com/office/drawing/2014/main" id="{9813D841-D3E1-4789-B287-6C72FBBADF9A}"/>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6911349" y="5288641"/>
            <a:ext cx="360000" cy="360000"/>
          </a:xfrm>
          <a:prstGeom prst="rect">
            <a:avLst/>
          </a:prstGeom>
        </p:spPr>
      </p:pic>
      <p:sp>
        <p:nvSpPr>
          <p:cNvPr id="269" name="Rectangle 268">
            <a:extLst>
              <a:ext uri="{FF2B5EF4-FFF2-40B4-BE49-F238E27FC236}">
                <a16:creationId xmlns:a16="http://schemas.microsoft.com/office/drawing/2014/main" id="{81F12935-654C-4201-AA10-5E63ED47183E}"/>
              </a:ext>
            </a:extLst>
          </p:cNvPr>
          <p:cNvSpPr/>
          <p:nvPr/>
        </p:nvSpPr>
        <p:spPr>
          <a:xfrm>
            <a:off x="6468158" y="4916738"/>
            <a:ext cx="2340705" cy="338554"/>
          </a:xfrm>
          <a:prstGeom prst="rect">
            <a:avLst/>
          </a:prstGeom>
        </p:spPr>
        <p:txBody>
          <a:bodyPr wrap="none">
            <a:spAutoFit/>
          </a:bodyPr>
          <a:lstStyle/>
          <a:p>
            <a:pPr algn="ctr"/>
            <a:r>
              <a:rPr lang="pa-IN" sz="1600" b="1" dirty="0">
                <a:solidFill>
                  <a:srgbClr val="C00000"/>
                </a:solidFill>
                <a:latin typeface="Arial" panose="020B0604020202020204" pitchFamily="34" charset="0"/>
                <a:cs typeface="Arial" panose="020B0604020202020204" pitchFamily="34" charset="0"/>
              </a:rPr>
              <a:t>ਜੀਵਨ ਦੇ ਅਖ਼ੀਰ ਲਈ ਪ੍ਰਬੰਧ</a:t>
            </a:r>
            <a:r>
              <a:rPr lang="en-GB" sz="1600" b="1" dirty="0">
                <a:solidFill>
                  <a:srgbClr val="C00000"/>
                </a:solidFill>
                <a:latin typeface="Arial" panose="020B0604020202020204" pitchFamily="34" charset="0"/>
                <a:cs typeface="Arial" panose="020B0604020202020204" pitchFamily="34" charset="0"/>
              </a:rPr>
              <a:t> </a:t>
            </a:r>
            <a:endParaRPr lang="en-GB" sz="1600" b="1" dirty="0">
              <a:solidFill>
                <a:srgbClr val="C00000"/>
              </a:solidFill>
            </a:endParaRPr>
          </a:p>
        </p:txBody>
      </p:sp>
      <p:sp>
        <p:nvSpPr>
          <p:cNvPr id="270" name="TextBox 269">
            <a:extLst>
              <a:ext uri="{FF2B5EF4-FFF2-40B4-BE49-F238E27FC236}">
                <a16:creationId xmlns:a16="http://schemas.microsoft.com/office/drawing/2014/main" id="{B0F7D1D1-040D-4628-8629-34ECEEDB11F7}"/>
              </a:ext>
            </a:extLst>
          </p:cNvPr>
          <p:cNvSpPr txBox="1"/>
          <p:nvPr/>
        </p:nvSpPr>
        <p:spPr>
          <a:xfrm>
            <a:off x="10782695" y="2019297"/>
            <a:ext cx="1386213" cy="384721"/>
          </a:xfrm>
          <a:prstGeom prst="rect">
            <a:avLst/>
          </a:prstGeom>
          <a:noFill/>
        </p:spPr>
        <p:txBody>
          <a:bodyPr wrap="square" rtlCol="0">
            <a:spAutoFit/>
          </a:bodyPr>
          <a:lstStyle/>
          <a:p>
            <a:r>
              <a:rPr lang="pa-IN" sz="1000" dirty="0">
                <a:latin typeface="Arial" panose="020B0604020202020204" pitchFamily="34" charset="0"/>
                <a:cs typeface="Arial" panose="020B0604020202020204" pitchFamily="34" charset="0"/>
              </a:rPr>
              <a:t>ਸਮਾਜ ਤੋਂ ਕੱਟੇ ਰਹਿਣਾ</a:t>
            </a:r>
            <a:r>
              <a:rPr lang="en-GB" sz="1000" dirty="0">
                <a:latin typeface="Arial" panose="020B0604020202020204" pitchFamily="34" charset="0"/>
                <a:cs typeface="Arial" panose="020B0604020202020204" pitchFamily="34" charset="0"/>
              </a:rPr>
              <a:t> </a:t>
            </a:r>
            <a:endParaRPr lang="en-GB" sz="1000" b="1"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271" name="TextBox 270">
            <a:extLst>
              <a:ext uri="{FF2B5EF4-FFF2-40B4-BE49-F238E27FC236}">
                <a16:creationId xmlns:a16="http://schemas.microsoft.com/office/drawing/2014/main" id="{6924E254-F032-4D03-B74E-1F5F48D8CC19}"/>
              </a:ext>
            </a:extLst>
          </p:cNvPr>
          <p:cNvSpPr txBox="1"/>
          <p:nvPr/>
        </p:nvSpPr>
        <p:spPr>
          <a:xfrm>
            <a:off x="10784517" y="2549837"/>
            <a:ext cx="1247383" cy="384721"/>
          </a:xfrm>
          <a:prstGeom prst="rect">
            <a:avLst/>
          </a:prstGeom>
          <a:noFill/>
        </p:spPr>
        <p:txBody>
          <a:bodyPr wrap="square" rtlCol="0">
            <a:spAutoFit/>
          </a:bodyPr>
          <a:lstStyle/>
          <a:p>
            <a:r>
              <a:rPr lang="pa-IN" sz="1000" dirty="0">
                <a:latin typeface="Arial" panose="020B0604020202020204" pitchFamily="34" charset="0"/>
                <a:cs typeface="Arial" panose="020B0604020202020204" pitchFamily="34" charset="0"/>
              </a:rPr>
              <a:t>ਤਣਾਓ</a:t>
            </a:r>
            <a:endParaRPr lang="en-GB" sz="1000" b="1"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272" name="TextBox 271">
            <a:extLst>
              <a:ext uri="{FF2B5EF4-FFF2-40B4-BE49-F238E27FC236}">
                <a16:creationId xmlns:a16="http://schemas.microsoft.com/office/drawing/2014/main" id="{3FD179B3-3E00-470B-8196-F1EEC62169CF}"/>
              </a:ext>
            </a:extLst>
          </p:cNvPr>
          <p:cNvSpPr txBox="1"/>
          <p:nvPr/>
        </p:nvSpPr>
        <p:spPr>
          <a:xfrm>
            <a:off x="10741667" y="3110884"/>
            <a:ext cx="1247383" cy="384721"/>
          </a:xfrm>
          <a:prstGeom prst="rect">
            <a:avLst/>
          </a:prstGeom>
          <a:noFill/>
        </p:spPr>
        <p:txBody>
          <a:bodyPr wrap="square" rtlCol="0">
            <a:spAutoFit/>
          </a:bodyPr>
          <a:lstStyle/>
          <a:p>
            <a:r>
              <a:rPr lang="en-GB" sz="1000" dirty="0">
                <a:latin typeface="Arial" panose="020B0604020202020204" pitchFamily="34" charset="0"/>
                <a:cs typeface="Arial" panose="020B0604020202020204" pitchFamily="34" charset="0"/>
              </a:rPr>
              <a:t>‘</a:t>
            </a:r>
            <a:r>
              <a:rPr lang="pa-IN" sz="1000" dirty="0">
                <a:latin typeface="Arial" panose="020B0604020202020204" pitchFamily="34" charset="0"/>
                <a:cs typeface="Arial" panose="020B0604020202020204" pitchFamily="34" charset="0"/>
              </a:rPr>
              <a:t>ਮਾੜੇ ਕਰਮ</a:t>
            </a:r>
            <a:r>
              <a:rPr lang="en-GB" sz="1000" dirty="0">
                <a:latin typeface="Arial" panose="020B0604020202020204" pitchFamily="34" charset="0"/>
                <a:cs typeface="Arial" panose="020B0604020202020204" pitchFamily="34" charset="0"/>
              </a:rPr>
              <a:t>’</a:t>
            </a:r>
            <a:endParaRPr lang="en-GB" sz="1000" b="1"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273" name="TextBox 272">
            <a:extLst>
              <a:ext uri="{FF2B5EF4-FFF2-40B4-BE49-F238E27FC236}">
                <a16:creationId xmlns:a16="http://schemas.microsoft.com/office/drawing/2014/main" id="{6F0595F9-D8CC-45D7-8A4F-81228A9EEBA8}"/>
              </a:ext>
            </a:extLst>
          </p:cNvPr>
          <p:cNvSpPr txBox="1"/>
          <p:nvPr/>
        </p:nvSpPr>
        <p:spPr>
          <a:xfrm>
            <a:off x="10741667" y="3688789"/>
            <a:ext cx="1247383" cy="384721"/>
          </a:xfrm>
          <a:prstGeom prst="rect">
            <a:avLst/>
          </a:prstGeom>
          <a:noFill/>
        </p:spPr>
        <p:txBody>
          <a:bodyPr wrap="square" rtlCol="0">
            <a:spAutoFit/>
          </a:bodyPr>
          <a:lstStyle/>
          <a:p>
            <a:r>
              <a:rPr lang="pa-IN" sz="1000" dirty="0">
                <a:latin typeface="Arial" panose="020B0604020202020204" pitchFamily="34" charset="0"/>
                <a:cs typeface="Arial" panose="020B0604020202020204" pitchFamily="34" charset="0"/>
              </a:rPr>
              <a:t>ਬੁੱਢੇ ਹੋ ਜਾਣਾ</a:t>
            </a:r>
            <a:endParaRPr lang="en-GB" sz="1000" dirty="0">
              <a:latin typeface="Arial" panose="020B0604020202020204" pitchFamily="34" charset="0"/>
              <a:cs typeface="Arial" panose="020B0604020202020204" pitchFamily="34" charset="0"/>
            </a:endParaRPr>
          </a:p>
          <a:p>
            <a:endParaRPr lang="en-GB" sz="900" dirty="0">
              <a:latin typeface="Arial" panose="020B0604020202020204" pitchFamily="34" charset="0"/>
              <a:cs typeface="Arial" panose="020B0604020202020204" pitchFamily="34" charset="0"/>
            </a:endParaRPr>
          </a:p>
        </p:txBody>
      </p:sp>
      <p:sp>
        <p:nvSpPr>
          <p:cNvPr id="275" name="TextBox 274">
            <a:extLst>
              <a:ext uri="{FF2B5EF4-FFF2-40B4-BE49-F238E27FC236}">
                <a16:creationId xmlns:a16="http://schemas.microsoft.com/office/drawing/2014/main" id="{8E8D2031-AD5C-47A9-8EFB-79E5B6845BC7}"/>
              </a:ext>
            </a:extLst>
          </p:cNvPr>
          <p:cNvSpPr txBox="1"/>
          <p:nvPr/>
        </p:nvSpPr>
        <p:spPr>
          <a:xfrm>
            <a:off x="6214148" y="2408957"/>
            <a:ext cx="2911755" cy="338554"/>
          </a:xfrm>
          <a:prstGeom prst="rect">
            <a:avLst/>
          </a:prstGeom>
          <a:noFill/>
        </p:spPr>
        <p:txBody>
          <a:bodyPr wrap="square" rtlCol="0">
            <a:spAutoFit/>
          </a:bodyPr>
          <a:lstStyle/>
          <a:p>
            <a:pPr algn="ctr"/>
            <a:r>
              <a:rPr lang="pa-IN" sz="1600" b="1" dirty="0">
                <a:solidFill>
                  <a:srgbClr val="C00000"/>
                </a:solidFill>
                <a:latin typeface="Arial" panose="020B0604020202020204" pitchFamily="34" charset="0"/>
                <a:cs typeface="Arial" panose="020B0604020202020204" pitchFamily="34" charset="0"/>
              </a:rPr>
              <a:t>ਸਿਹਤ ਸੇਵਾਵਾਂ ਤੱਕ ਪਹੁੰਚ</a:t>
            </a:r>
            <a:endParaRPr lang="en-GB" sz="900" b="1" dirty="0">
              <a:solidFill>
                <a:srgbClr val="C00000"/>
              </a:solidFill>
              <a:latin typeface="Arial" panose="020B0604020202020204" pitchFamily="34" charset="0"/>
              <a:cs typeface="Arial" panose="020B0604020202020204" pitchFamily="34" charset="0"/>
            </a:endParaRPr>
          </a:p>
        </p:txBody>
      </p:sp>
      <p:pic>
        <p:nvPicPr>
          <p:cNvPr id="25" name="Graphic 24" descr="Heart with pulse">
            <a:extLst>
              <a:ext uri="{FF2B5EF4-FFF2-40B4-BE49-F238E27FC236}">
                <a16:creationId xmlns:a16="http://schemas.microsoft.com/office/drawing/2014/main" id="{2BB1D3AD-BA04-4171-8DE1-190313F2E257}"/>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r:embed="rId23"/>
              </a:ext>
            </a:extLst>
          </a:blip>
          <a:stretch>
            <a:fillRect/>
          </a:stretch>
        </p:blipFill>
        <p:spPr>
          <a:xfrm>
            <a:off x="8844929" y="3468345"/>
            <a:ext cx="412804" cy="412804"/>
          </a:xfrm>
          <a:prstGeom prst="rect">
            <a:avLst/>
          </a:prstGeom>
        </p:spPr>
      </p:pic>
      <p:sp>
        <p:nvSpPr>
          <p:cNvPr id="26" name="Rectangle 25">
            <a:extLst>
              <a:ext uri="{FF2B5EF4-FFF2-40B4-BE49-F238E27FC236}">
                <a16:creationId xmlns:a16="http://schemas.microsoft.com/office/drawing/2014/main" id="{75CE7B14-1A93-4E0D-B8D0-E0C08F7160C4}"/>
              </a:ext>
            </a:extLst>
          </p:cNvPr>
          <p:cNvSpPr/>
          <p:nvPr/>
        </p:nvSpPr>
        <p:spPr>
          <a:xfrm>
            <a:off x="9176652" y="4689694"/>
            <a:ext cx="2741562" cy="646331"/>
          </a:xfrm>
          <a:prstGeom prst="rect">
            <a:avLst/>
          </a:prstGeom>
        </p:spPr>
        <p:txBody>
          <a:bodyPr wrap="square">
            <a:spAutoFit/>
          </a:bodyPr>
          <a:lstStyle/>
          <a:p>
            <a:pPr algn="ctr"/>
            <a:r>
              <a:rPr lang="pa-IN" sz="900" dirty="0"/>
              <a:t>ਸਿੱਖ ਪਰਿਵਾਰਾਂ ਵਿੱਚ ਕੋਈ ਨਾ ਕੋਈ ਵਿਅਕਤੀ ਦਿਮਾਗੀ ਕਮਜ਼ੋਰੀ ਜਾਂ ਅਲਜ਼ਾਈਮਰ ਦਾ ਸ਼ਿਕਾਰ ਹੈ। ਦਿਮਾਗੀ ਕਮਜ਼ੋਰੀ ਜਾਂ ਅਲਜ਼ਾਈਮਰ ਵਾਲੇ 62% ਸਿੱਖਾਂ ਦੀ ਦੇਖਭਾਲ ਵੀ ਪਰਿਵਾਰਕ ਮੈਂਬਰ ਕਰਦੇ ਹਨ।</a:t>
            </a:r>
            <a:endParaRPr lang="en-GB" sz="900" dirty="0">
              <a:latin typeface="Arial" panose="020B0604020202020204" pitchFamily="34" charset="0"/>
              <a:cs typeface="Arial" panose="020B0604020202020204" pitchFamily="34" charset="0"/>
            </a:endParaRPr>
          </a:p>
        </p:txBody>
      </p:sp>
      <p:sp>
        <p:nvSpPr>
          <p:cNvPr id="27" name="Rectangle 26">
            <a:extLst>
              <a:ext uri="{FF2B5EF4-FFF2-40B4-BE49-F238E27FC236}">
                <a16:creationId xmlns:a16="http://schemas.microsoft.com/office/drawing/2014/main" id="{703A51F0-5C07-4C01-B5E1-B0D2BDACA521}"/>
              </a:ext>
            </a:extLst>
          </p:cNvPr>
          <p:cNvSpPr/>
          <p:nvPr/>
        </p:nvSpPr>
        <p:spPr>
          <a:xfrm>
            <a:off x="7330996" y="3935952"/>
            <a:ext cx="1667963" cy="646331"/>
          </a:xfrm>
          <a:prstGeom prst="rect">
            <a:avLst/>
          </a:prstGeom>
        </p:spPr>
        <p:txBody>
          <a:bodyPr wrap="square">
            <a:spAutoFit/>
          </a:bodyPr>
          <a:lstStyle/>
          <a:p>
            <a:pPr algn="r"/>
            <a:r>
              <a:rPr lang="pa-IN" sz="900" dirty="0"/>
              <a:t>321 ਵਿੱਚੋਂ 82% ਸਿੱਖਾਂ ਨੇ ਇਹ ਕਿਹਾ ਸੀ ਕਿ ਉਹ ਘਰ ਵਿੱਚ ਹੀ ਆਪਣੀ ਦੇਖਭਾਲ ਕਰਾਉਣ ਅਤੇ ਮਰਨ ਨੂੰ ਤਰਜੀਹ ਦੇਣਗੇ।</a:t>
            </a:r>
            <a:endParaRPr lang="en-GB" sz="900" dirty="0">
              <a:latin typeface="Arial" panose="020B0604020202020204" pitchFamily="34" charset="0"/>
              <a:cs typeface="Arial" panose="020B0604020202020204" pitchFamily="34" charset="0"/>
            </a:endParaRPr>
          </a:p>
        </p:txBody>
      </p:sp>
      <p:pic>
        <p:nvPicPr>
          <p:cNvPr id="277" name="Graphic 276" descr="Social network">
            <a:extLst>
              <a:ext uri="{FF2B5EF4-FFF2-40B4-BE49-F238E27FC236}">
                <a16:creationId xmlns:a16="http://schemas.microsoft.com/office/drawing/2014/main" id="{6444B388-46B4-45FF-A9F8-66AD24FD1738}"/>
              </a:ext>
            </a:extLst>
          </p:cNvPr>
          <p:cNvPicPr>
            <a:picLocks noChangeAspect="1"/>
          </p:cNvPicPr>
          <p:nvPr/>
        </p:nvPicPr>
        <p:blipFill>
          <a:blip r:embed="rId24" cstate="print">
            <a:extLst>
              <a:ext uri="{28A0092B-C50C-407E-A947-70E740481C1C}">
                <a14:useLocalDpi xmlns:a14="http://schemas.microsoft.com/office/drawing/2010/main" val="0"/>
              </a:ext>
              <a:ext uri="{96DAC541-7B7A-43D3-8B79-37D633B846F1}">
                <asvg:svgBlip xmlns:asvg="http://schemas.microsoft.com/office/drawing/2016/SVG/main" r:embed="rId25"/>
              </a:ext>
            </a:extLst>
          </a:blip>
          <a:stretch>
            <a:fillRect/>
          </a:stretch>
        </p:blipFill>
        <p:spPr>
          <a:xfrm>
            <a:off x="10287807" y="1930334"/>
            <a:ext cx="394188" cy="391200"/>
          </a:xfrm>
          <a:prstGeom prst="rect">
            <a:avLst/>
          </a:prstGeom>
        </p:spPr>
      </p:pic>
      <p:pic>
        <p:nvPicPr>
          <p:cNvPr id="280" name="Graphic 279" descr="Lightning bolt">
            <a:extLst>
              <a:ext uri="{FF2B5EF4-FFF2-40B4-BE49-F238E27FC236}">
                <a16:creationId xmlns:a16="http://schemas.microsoft.com/office/drawing/2014/main" id="{F72073FC-9EC4-4CC6-B545-922586A4A695}"/>
              </a:ext>
            </a:extLst>
          </p:cNvPr>
          <p:cNvPicPr>
            <a:picLocks noChangeAspect="1"/>
          </p:cNvPicPr>
          <p:nvPr/>
        </p:nvPicPr>
        <p:blipFill>
          <a:blip r:embed="rId26" cstate="print">
            <a:extLst>
              <a:ext uri="{28A0092B-C50C-407E-A947-70E740481C1C}">
                <a14:useLocalDpi xmlns:a14="http://schemas.microsoft.com/office/drawing/2010/main" val="0"/>
              </a:ext>
              <a:ext uri="{96DAC541-7B7A-43D3-8B79-37D633B846F1}">
                <asvg:svgBlip xmlns:asvg="http://schemas.microsoft.com/office/drawing/2016/SVG/main" r:embed="rId27"/>
              </a:ext>
            </a:extLst>
          </a:blip>
          <a:stretch>
            <a:fillRect/>
          </a:stretch>
        </p:blipFill>
        <p:spPr>
          <a:xfrm>
            <a:off x="10293543" y="3080113"/>
            <a:ext cx="388452" cy="388452"/>
          </a:xfrm>
          <a:prstGeom prst="rect">
            <a:avLst/>
          </a:prstGeom>
        </p:spPr>
      </p:pic>
      <p:pic>
        <p:nvPicPr>
          <p:cNvPr id="281" name="Graphic 280" descr="Head with gears">
            <a:extLst>
              <a:ext uri="{FF2B5EF4-FFF2-40B4-BE49-F238E27FC236}">
                <a16:creationId xmlns:a16="http://schemas.microsoft.com/office/drawing/2014/main" id="{BE582605-5A81-4FD8-B035-0A457A07BC56}"/>
              </a:ext>
            </a:extLst>
          </p:cNvPr>
          <p:cNvPicPr>
            <a:picLocks noChangeAspect="1"/>
          </p:cNvPicPr>
          <p:nvPr/>
        </p:nvPicPr>
        <p:blipFill>
          <a:blip r:embed="rId28" cstate="print">
            <a:extLst>
              <a:ext uri="{28A0092B-C50C-407E-A947-70E740481C1C}">
                <a14:useLocalDpi xmlns:a14="http://schemas.microsoft.com/office/drawing/2010/main" val="0"/>
              </a:ext>
              <a:ext uri="{96DAC541-7B7A-43D3-8B79-37D633B846F1}">
                <asvg:svgBlip xmlns:asvg="http://schemas.microsoft.com/office/drawing/2016/SVG/main" r:embed="rId29"/>
              </a:ext>
            </a:extLst>
          </a:blip>
          <a:stretch>
            <a:fillRect/>
          </a:stretch>
        </p:blipFill>
        <p:spPr>
          <a:xfrm>
            <a:off x="10289664" y="2484941"/>
            <a:ext cx="392331" cy="392331"/>
          </a:xfrm>
          <a:prstGeom prst="rect">
            <a:avLst/>
          </a:prstGeom>
        </p:spPr>
      </p:pic>
      <p:pic>
        <p:nvPicPr>
          <p:cNvPr id="33" name="Graphic 32" descr="Man with cane">
            <a:extLst>
              <a:ext uri="{FF2B5EF4-FFF2-40B4-BE49-F238E27FC236}">
                <a16:creationId xmlns:a16="http://schemas.microsoft.com/office/drawing/2014/main" id="{6B0A9813-930B-4ECE-98C7-13F5FC25AD64}"/>
              </a:ext>
            </a:extLst>
          </p:cNvPr>
          <p:cNvPicPr>
            <a:picLocks noChangeAspect="1"/>
          </p:cNvPicPr>
          <p:nvPr/>
        </p:nvPicPr>
        <p:blipFill>
          <a:blip r:embed="rId30" cstate="print">
            <a:extLst>
              <a:ext uri="{28A0092B-C50C-407E-A947-70E740481C1C}">
                <a14:useLocalDpi xmlns:a14="http://schemas.microsoft.com/office/drawing/2010/main" val="0"/>
              </a:ext>
              <a:ext uri="{96DAC541-7B7A-43D3-8B79-37D633B846F1}">
                <asvg:svgBlip xmlns:asvg="http://schemas.microsoft.com/office/drawing/2016/SVG/main" r:embed="rId31"/>
              </a:ext>
            </a:extLst>
          </a:blip>
          <a:stretch>
            <a:fillRect/>
          </a:stretch>
        </p:blipFill>
        <p:spPr>
          <a:xfrm>
            <a:off x="10314250" y="3613105"/>
            <a:ext cx="340332" cy="340332"/>
          </a:xfrm>
          <a:prstGeom prst="rect">
            <a:avLst/>
          </a:prstGeom>
        </p:spPr>
      </p:pic>
      <p:sp>
        <p:nvSpPr>
          <p:cNvPr id="282" name="AutoShape 8">
            <a:extLst>
              <a:ext uri="{FF2B5EF4-FFF2-40B4-BE49-F238E27FC236}">
                <a16:creationId xmlns:a16="http://schemas.microsoft.com/office/drawing/2014/main" id="{5C984EBC-581F-4339-95F9-4D6FBB282262}"/>
              </a:ext>
            </a:extLst>
          </p:cNvPr>
          <p:cNvSpPr/>
          <p:nvPr/>
        </p:nvSpPr>
        <p:spPr>
          <a:xfrm>
            <a:off x="9163347" y="5446439"/>
            <a:ext cx="2673033" cy="1267226"/>
          </a:xfrm>
          <a:prstGeom prst="rect">
            <a:avLst/>
          </a:prstGeom>
          <a:solidFill>
            <a:srgbClr val="EBEBEB"/>
          </a:solidFill>
        </p:spPr>
      </p:sp>
      <p:sp>
        <p:nvSpPr>
          <p:cNvPr id="283" name="TextBox 282">
            <a:extLst>
              <a:ext uri="{FF2B5EF4-FFF2-40B4-BE49-F238E27FC236}">
                <a16:creationId xmlns:a16="http://schemas.microsoft.com/office/drawing/2014/main" id="{512A4D5B-61E0-432F-9D4B-5B93BC0D33B2}"/>
              </a:ext>
            </a:extLst>
          </p:cNvPr>
          <p:cNvSpPr txBox="1"/>
          <p:nvPr/>
        </p:nvSpPr>
        <p:spPr>
          <a:xfrm>
            <a:off x="10276181" y="5694590"/>
            <a:ext cx="1784555" cy="2308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a-IN"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ਯੂਕੇ ਦੇ ਦੱਖਣੀ ਏਸ਼ੀਅਨ</a:t>
            </a:r>
            <a:r>
              <a:rPr kumimoji="0" lang="pa-IN" sz="900" i="0" u="none" strike="noStrike" kern="1200" cap="none" spc="0" normalizeH="0" noProof="0" dirty="0">
                <a:ln>
                  <a:noFill/>
                </a:ln>
                <a:effectLst/>
                <a:uLnTx/>
                <a:uFillTx/>
                <a:latin typeface="Arial" panose="020B0604020202020204" pitchFamily="34" charset="0"/>
                <a:ea typeface="+mn-ea"/>
                <a:cs typeface="Arial" panose="020B0604020202020204" pitchFamily="34" charset="0"/>
              </a:rPr>
              <a:t> ਮਰਦ</a:t>
            </a:r>
            <a:endParaRPr kumimoji="0" lang="en-GB"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284" name="TextBox 283">
            <a:extLst>
              <a:ext uri="{FF2B5EF4-FFF2-40B4-BE49-F238E27FC236}">
                <a16:creationId xmlns:a16="http://schemas.microsoft.com/office/drawing/2014/main" id="{37892F34-B7B9-4EDA-A58E-B539023BF0A1}"/>
              </a:ext>
            </a:extLst>
          </p:cNvPr>
          <p:cNvSpPr txBox="1"/>
          <p:nvPr/>
        </p:nvSpPr>
        <p:spPr>
          <a:xfrm>
            <a:off x="10283562" y="6290608"/>
            <a:ext cx="1346464" cy="2308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pa-IN"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ਯੂਕੇ ਦੇ ਗੋਰੇ ਯੂਰਪੀਅਨ</a:t>
            </a:r>
            <a:endParaRPr kumimoji="0" lang="en-GB" sz="900"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285" name="Arrow: Up 284">
            <a:extLst>
              <a:ext uri="{FF2B5EF4-FFF2-40B4-BE49-F238E27FC236}">
                <a16:creationId xmlns:a16="http://schemas.microsoft.com/office/drawing/2014/main" id="{EA2BBE81-221C-415A-AD67-EF4E031319BB}"/>
              </a:ext>
            </a:extLst>
          </p:cNvPr>
          <p:cNvSpPr/>
          <p:nvPr/>
        </p:nvSpPr>
        <p:spPr>
          <a:xfrm>
            <a:off x="11691406" y="5887080"/>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sp>
        <p:nvSpPr>
          <p:cNvPr id="286" name="Arrow: Up 285">
            <a:extLst>
              <a:ext uri="{FF2B5EF4-FFF2-40B4-BE49-F238E27FC236}">
                <a16:creationId xmlns:a16="http://schemas.microsoft.com/office/drawing/2014/main" id="{F3E39E5B-5D4A-4177-BEFC-CBA87BE34FA3}"/>
              </a:ext>
            </a:extLst>
          </p:cNvPr>
          <p:cNvSpPr/>
          <p:nvPr/>
        </p:nvSpPr>
        <p:spPr>
          <a:xfrm>
            <a:off x="10106732" y="5877802"/>
            <a:ext cx="108000" cy="540000"/>
          </a:xfrm>
          <a:prstGeom prst="upArrow">
            <a:avLst/>
          </a:prstGeom>
          <a:solidFill>
            <a:schemeClr val="accent2"/>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w="0"/>
              <a:solidFill>
                <a:schemeClr val="tx1"/>
              </a:solidFill>
              <a:effectLst>
                <a:outerShdw blurRad="38100" dist="19050" dir="2700000" algn="tl" rotWithShape="0">
                  <a:schemeClr val="dk1">
                    <a:alpha val="40000"/>
                  </a:schemeClr>
                </a:outerShdw>
              </a:effectLst>
            </a:endParaRPr>
          </a:p>
        </p:txBody>
      </p:sp>
      <p:pic>
        <p:nvPicPr>
          <p:cNvPr id="276" name="Graphic 275" descr="Home">
            <a:extLst>
              <a:ext uri="{FF2B5EF4-FFF2-40B4-BE49-F238E27FC236}">
                <a16:creationId xmlns:a16="http://schemas.microsoft.com/office/drawing/2014/main" id="{87CD0939-6BCB-49C7-A94F-0ECAC6E527CB}"/>
              </a:ext>
            </a:extLst>
          </p:cNvPr>
          <p:cNvPicPr>
            <a:picLocks noChangeAspect="1"/>
          </p:cNvPicPr>
          <p:nvPr/>
        </p:nvPicPr>
        <p:blipFill>
          <a:blip r:embed="rId32"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08412" y="4566821"/>
            <a:ext cx="426349" cy="426349"/>
          </a:xfrm>
          <a:prstGeom prst="rect">
            <a:avLst/>
          </a:prstGeom>
        </p:spPr>
      </p:pic>
      <p:sp>
        <p:nvSpPr>
          <p:cNvPr id="287" name="TextBox 286">
            <a:extLst>
              <a:ext uri="{FF2B5EF4-FFF2-40B4-BE49-F238E27FC236}">
                <a16:creationId xmlns:a16="http://schemas.microsoft.com/office/drawing/2014/main" id="{361743E2-298E-4AED-A9CC-54E7AF3958AD}"/>
              </a:ext>
            </a:extLst>
          </p:cNvPr>
          <p:cNvSpPr txBox="1"/>
          <p:nvPr/>
        </p:nvSpPr>
        <p:spPr>
          <a:xfrm>
            <a:off x="10162350" y="6014567"/>
            <a:ext cx="1583056" cy="2616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pa-IN" sz="1000" b="1" dirty="0">
                <a:latin typeface="Arial" panose="020B0604020202020204" pitchFamily="34" charset="0"/>
                <a:cs typeface="Arial" panose="020B0604020202020204" pitchFamily="34" charset="0"/>
              </a:rPr>
              <a:t>ਭਾਵਨਾਤਮਕ ਮੱਦਦ</a:t>
            </a:r>
            <a:r>
              <a:rPr lang="en-GB" sz="1000" b="1" dirty="0">
                <a:latin typeface="Arial" panose="020B0604020202020204" pitchFamily="34" charset="0"/>
                <a:cs typeface="Arial" panose="020B0604020202020204" pitchFamily="34" charset="0"/>
              </a:rPr>
              <a:t> </a:t>
            </a:r>
            <a:r>
              <a:rPr kumimoji="0" lang="en-GB"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rPr>
              <a:t>   </a:t>
            </a:r>
          </a:p>
        </p:txBody>
      </p:sp>
      <p:sp>
        <p:nvSpPr>
          <p:cNvPr id="288" name="TextBox 287">
            <a:extLst>
              <a:ext uri="{FF2B5EF4-FFF2-40B4-BE49-F238E27FC236}">
                <a16:creationId xmlns:a16="http://schemas.microsoft.com/office/drawing/2014/main" id="{371FA790-1C71-4C8A-993E-2B8A0E2E276E}"/>
              </a:ext>
            </a:extLst>
          </p:cNvPr>
          <p:cNvSpPr txBox="1"/>
          <p:nvPr/>
        </p:nvSpPr>
        <p:spPr>
          <a:xfrm>
            <a:off x="10022795" y="5438302"/>
            <a:ext cx="1973290" cy="307777"/>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1400" b="1">
                <a:solidFill>
                  <a:srgbClr val="C00000"/>
                </a:solidFill>
                <a:latin typeface="Arial" panose="020B0604020202020204" pitchFamily="34" charset="0"/>
                <a:cs typeface="Arial" panose="020B0604020202020204" pitchFamily="34" charset="0"/>
              </a:rPr>
              <a:t>             27%</a:t>
            </a:r>
            <a:endParaRPr kumimoji="0" lang="en-GB" sz="1400" b="1" i="0" u="none" strike="noStrike" kern="1200" cap="none" spc="0" normalizeH="0" baseline="0" noProof="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289" name="TextBox 288">
            <a:extLst>
              <a:ext uri="{FF2B5EF4-FFF2-40B4-BE49-F238E27FC236}">
                <a16:creationId xmlns:a16="http://schemas.microsoft.com/office/drawing/2014/main" id="{433FEC4B-FAA0-4E0B-830C-2882D9741FCF}"/>
              </a:ext>
            </a:extLst>
          </p:cNvPr>
          <p:cNvSpPr txBox="1"/>
          <p:nvPr/>
        </p:nvSpPr>
        <p:spPr>
          <a:xfrm>
            <a:off x="10060230" y="6457181"/>
            <a:ext cx="1305128" cy="30777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400" b="1" dirty="0">
                <a:solidFill>
                  <a:srgbClr val="C00000"/>
                </a:solidFill>
                <a:latin typeface="Arial" panose="020B0604020202020204" pitchFamily="34" charset="0"/>
                <a:cs typeface="Arial" panose="020B0604020202020204" pitchFamily="34" charset="0"/>
              </a:rPr>
              <a:t>             11%</a:t>
            </a:r>
            <a:endParaRPr kumimoji="0" lang="en-GB" sz="1400" b="1" i="0" u="none" strike="noStrike" kern="1200" cap="none" spc="0" normalizeH="0" baseline="0" noProof="0" dirty="0">
              <a:ln>
                <a:noFill/>
              </a:ln>
              <a:solidFill>
                <a:srgbClr val="C00000"/>
              </a:solidFill>
              <a:effectLst/>
              <a:uLnTx/>
              <a:uFillTx/>
              <a:latin typeface="Arial" panose="020B0604020202020204" pitchFamily="34" charset="0"/>
              <a:ea typeface="+mn-ea"/>
              <a:cs typeface="Arial" panose="020B0604020202020204" pitchFamily="34" charset="0"/>
            </a:endParaRPr>
          </a:p>
        </p:txBody>
      </p:sp>
      <p:sp>
        <p:nvSpPr>
          <p:cNvPr id="290" name="TextBox 289">
            <a:extLst>
              <a:ext uri="{FF2B5EF4-FFF2-40B4-BE49-F238E27FC236}">
                <a16:creationId xmlns:a16="http://schemas.microsoft.com/office/drawing/2014/main" id="{A1349B7C-2140-4496-A920-3F7BAAE024E2}"/>
              </a:ext>
            </a:extLst>
          </p:cNvPr>
          <p:cNvSpPr txBox="1"/>
          <p:nvPr/>
        </p:nvSpPr>
        <p:spPr>
          <a:xfrm>
            <a:off x="9172852" y="5515477"/>
            <a:ext cx="1007345" cy="1223412"/>
          </a:xfrm>
          <a:prstGeom prst="rect">
            <a:avLst/>
          </a:prstGeom>
          <a:noFill/>
        </p:spPr>
        <p:txBody>
          <a:bodyPr wrap="square" rtlCol="0">
            <a:spAutoFit/>
          </a:bodyPr>
          <a:lstStyle/>
          <a:p>
            <a:r>
              <a:rPr lang="pa-IN" sz="900" dirty="0"/>
              <a:t>ਭਾਵਨਾਤਮਕ ਸਹਾਇਤਾ ਨੈਟਵਰਕ ਦੀ ਘਾਟ ਕਾਰਡੀਓਵੈਸਕੁਲਰ ਬਿਮਾਰੀਆਂ ਦੀ ਸੰਭਾਵਨਾ ਨੂੰ ਵਧਾ ਸਕਦੀ ਹੈ</a:t>
            </a:r>
            <a:endParaRPr lang="en-GB" sz="900" dirty="0">
              <a:latin typeface="Arial" panose="020B0604020202020204" pitchFamily="34" charset="0"/>
              <a:cs typeface="Arial" panose="020B0604020202020204" pitchFamily="34" charset="0"/>
            </a:endParaRPr>
          </a:p>
          <a:p>
            <a:endParaRPr lang="en-GB" sz="1050" dirty="0">
              <a:latin typeface="Arial" panose="020B0604020202020204" pitchFamily="34" charset="0"/>
              <a:cs typeface="Arial" panose="020B0604020202020204" pitchFamily="34" charset="0"/>
            </a:endParaRPr>
          </a:p>
        </p:txBody>
      </p:sp>
      <p:sp>
        <p:nvSpPr>
          <p:cNvPr id="292" name="TextBox 291">
            <a:extLst>
              <a:ext uri="{FF2B5EF4-FFF2-40B4-BE49-F238E27FC236}">
                <a16:creationId xmlns:a16="http://schemas.microsoft.com/office/drawing/2014/main" id="{F6150ED4-7133-4904-BB34-EB22F3B61736}"/>
              </a:ext>
            </a:extLst>
          </p:cNvPr>
          <p:cNvSpPr txBox="1"/>
          <p:nvPr/>
        </p:nvSpPr>
        <p:spPr>
          <a:xfrm>
            <a:off x="334955" y="5918119"/>
            <a:ext cx="2107818"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Arial" panose="020B0604020202020204" pitchFamily="34" charset="0"/>
                <a:cs typeface="Arial" panose="020B0604020202020204" pitchFamily="34" charset="0"/>
              </a:rPr>
              <a:t>                        </a:t>
            </a:r>
            <a:r>
              <a:rPr lang="pa-IN" sz="1100" b="1" dirty="0">
                <a:latin typeface="Arial" panose="020B0604020202020204" pitchFamily="34" charset="0"/>
                <a:cs typeface="Arial" panose="020B0604020202020204" pitchFamily="34" charset="0"/>
              </a:rPr>
              <a:t>ਮੈਨੇਜਰ</a:t>
            </a:r>
            <a:endParaRPr kumimoji="0" lang="en-GB" sz="11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08" name="AutoShape 5">
            <a:extLst>
              <a:ext uri="{FF2B5EF4-FFF2-40B4-BE49-F238E27FC236}">
                <a16:creationId xmlns:a16="http://schemas.microsoft.com/office/drawing/2014/main" id="{CD987A94-75A3-4EDA-8595-33E5214FF295}"/>
              </a:ext>
            </a:extLst>
          </p:cNvPr>
          <p:cNvSpPr/>
          <p:nvPr/>
        </p:nvSpPr>
        <p:spPr>
          <a:xfrm>
            <a:off x="6264567" y="6008152"/>
            <a:ext cx="2795416" cy="737904"/>
          </a:xfrm>
          <a:prstGeom prst="rect">
            <a:avLst/>
          </a:prstGeom>
          <a:solidFill>
            <a:srgbClr val="DCDCDC"/>
          </a:solidFill>
        </p:spPr>
        <p:txBody>
          <a:bodyPr/>
          <a:lstStyle/>
          <a:p>
            <a:pPr algn="ctr"/>
            <a:r>
              <a:rPr lang="pa-IN" sz="900" dirty="0"/>
              <a:t>ਸਿੱਖ ਧਰਮ ਦੇ ਅਨੁਸਾਰ</a:t>
            </a:r>
            <a:r>
              <a:rPr lang="en-GB" sz="900" dirty="0"/>
              <a:t>, </a:t>
            </a:r>
            <a:r>
              <a:rPr lang="pa-IN" sz="900" dirty="0"/>
              <a:t>ਮੌਤ ਇੱਕ ਕੁਦਰਤੀ ਪ੍ਰਕਿਰਿਆ ਹੈ</a:t>
            </a:r>
            <a:r>
              <a:rPr lang="en-GB" sz="900" dirty="0"/>
              <a:t>, </a:t>
            </a:r>
            <a:r>
              <a:rPr lang="pa-IN" sz="900" dirty="0"/>
              <a:t>ਇਹ ਸਿਰਫ ਸਰੀਰ ਹੀ ਹੈ ਜੋ ਮਰਦਾ ਹੈ ਅਤੇ ਆਤਮਾ ਪ੍ਰਵਾਸ ਅਤੇ ਪੁਨਰ ਜਨਮ ਦੁਆਰਾ ਜੀਉਂਦੀ ਹੈ। ਜੀਵਨ ਦਾ ਉਦੇਸ਼ </a:t>
            </a:r>
            <a:r>
              <a:rPr lang="en-GB" sz="900" dirty="0"/>
              <a:t>'</a:t>
            </a:r>
            <a:r>
              <a:rPr lang="pa-IN" sz="900" dirty="0"/>
              <a:t>ਵਾਹਿਗੁਰੂ</a:t>
            </a:r>
            <a:r>
              <a:rPr lang="en-GB" sz="900" dirty="0"/>
              <a:t>' (</a:t>
            </a:r>
            <a:r>
              <a:rPr lang="pa-IN" sz="900" dirty="0"/>
              <a:t>ਰੱਬ ਦੇ ਨਾਮ) ਦੇ ਨੇੜੇ ਜਾਣਾ ਜਾਂ ਉਸ ਵਿੱਚ ਸਮਾ ਜਾਣਾ ਹੈ।</a:t>
            </a:r>
            <a:endParaRPr lang="en-GB" sz="9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576880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AutoShape 26">
            <a:extLst>
              <a:ext uri="{FF2B5EF4-FFF2-40B4-BE49-F238E27FC236}">
                <a16:creationId xmlns:a16="http://schemas.microsoft.com/office/drawing/2014/main" id="{32FD2AA7-9FCB-4B57-9A8A-54337A3886B1}"/>
              </a:ext>
            </a:extLst>
          </p:cNvPr>
          <p:cNvSpPr/>
          <p:nvPr/>
        </p:nvSpPr>
        <p:spPr>
          <a:xfrm>
            <a:off x="2981433" y="5645670"/>
            <a:ext cx="2353121" cy="1110827"/>
          </a:xfrm>
          <a:prstGeom prst="rect">
            <a:avLst/>
          </a:prstGeom>
          <a:solidFill>
            <a:srgbClr val="EBEBEB"/>
          </a:solidFill>
        </p:spPr>
        <p:txBody>
          <a:bodyPr/>
          <a:lstStyle/>
          <a:p>
            <a:endParaRPr lang="en-GB"/>
          </a:p>
        </p:txBody>
      </p:sp>
      <p:sp>
        <p:nvSpPr>
          <p:cNvPr id="46" name="AutoShape 18">
            <a:extLst>
              <a:ext uri="{FF2B5EF4-FFF2-40B4-BE49-F238E27FC236}">
                <a16:creationId xmlns:a16="http://schemas.microsoft.com/office/drawing/2014/main" id="{9BA60A2B-D6FC-42C8-B941-1E07FAEB5D5B}"/>
              </a:ext>
            </a:extLst>
          </p:cNvPr>
          <p:cNvSpPr/>
          <p:nvPr/>
        </p:nvSpPr>
        <p:spPr>
          <a:xfrm>
            <a:off x="162124" y="5798123"/>
            <a:ext cx="2504328" cy="958375"/>
          </a:xfrm>
          <a:prstGeom prst="rect">
            <a:avLst/>
          </a:prstGeom>
          <a:solidFill>
            <a:srgbClr val="DCDCDC"/>
          </a:solidFill>
        </p:spPr>
      </p:sp>
      <p:sp>
        <p:nvSpPr>
          <p:cNvPr id="45" name="AutoShape 18">
            <a:extLst>
              <a:ext uri="{FF2B5EF4-FFF2-40B4-BE49-F238E27FC236}">
                <a16:creationId xmlns:a16="http://schemas.microsoft.com/office/drawing/2014/main" id="{1B4AE81E-637F-44AD-8C77-B90A2B5E0516}"/>
              </a:ext>
            </a:extLst>
          </p:cNvPr>
          <p:cNvSpPr/>
          <p:nvPr/>
        </p:nvSpPr>
        <p:spPr>
          <a:xfrm>
            <a:off x="179814" y="1186652"/>
            <a:ext cx="2463566" cy="3616341"/>
          </a:xfrm>
          <a:prstGeom prst="rect">
            <a:avLst/>
          </a:prstGeom>
          <a:solidFill>
            <a:srgbClr val="DCDCDC"/>
          </a:solidFill>
        </p:spPr>
      </p:sp>
      <p:sp>
        <p:nvSpPr>
          <p:cNvPr id="121" name="AutoShape 26">
            <a:extLst>
              <a:ext uri="{FF2B5EF4-FFF2-40B4-BE49-F238E27FC236}">
                <a16:creationId xmlns:a16="http://schemas.microsoft.com/office/drawing/2014/main" id="{1AD736C9-F27C-4850-B632-BB4CFB609DF2}"/>
              </a:ext>
            </a:extLst>
          </p:cNvPr>
          <p:cNvSpPr/>
          <p:nvPr/>
        </p:nvSpPr>
        <p:spPr>
          <a:xfrm>
            <a:off x="2996334" y="2863680"/>
            <a:ext cx="2340000" cy="897137"/>
          </a:xfrm>
          <a:prstGeom prst="rect">
            <a:avLst/>
          </a:prstGeom>
          <a:solidFill>
            <a:srgbClr val="EBEBEB"/>
          </a:solidFill>
        </p:spPr>
        <p:txBody>
          <a:bodyPr/>
          <a:lstStyle/>
          <a:p>
            <a:endParaRPr lang="en-GB"/>
          </a:p>
        </p:txBody>
      </p:sp>
      <p:sp>
        <p:nvSpPr>
          <p:cNvPr id="3" name="TextBox 3"/>
          <p:cNvSpPr txBox="1"/>
          <p:nvPr/>
        </p:nvSpPr>
        <p:spPr>
          <a:xfrm>
            <a:off x="1710612" y="42172"/>
            <a:ext cx="7995047" cy="474489"/>
          </a:xfrm>
          <a:prstGeom prst="rect">
            <a:avLst/>
          </a:prstGeom>
        </p:spPr>
        <p:txBody>
          <a:bodyPr lIns="0" tIns="0" rIns="0" bIns="0" rtlCol="0" anchor="t">
            <a:spAutoFit/>
          </a:bodyPr>
          <a:lstStyle/>
          <a:p>
            <a:pPr algn="ctr">
              <a:lnSpc>
                <a:spcPts val="3698"/>
              </a:lnSpc>
            </a:pPr>
            <a:r>
              <a:rPr lang="pa-IN" sz="2625" b="1" dirty="0">
                <a:solidFill>
                  <a:srgbClr val="222222"/>
                </a:solidFill>
                <a:latin typeface="Arial" panose="020B0604020202020204" pitchFamily="34" charset="0"/>
                <a:cs typeface="Arial" panose="020B0604020202020204" pitchFamily="34" charset="0"/>
              </a:rPr>
              <a:t>ਸਿੱਖ ਭਾਈਚਾਰੇ ਦੀ ਰੂਪ ਰੇਖਾ</a:t>
            </a:r>
            <a:endParaRPr lang="en-US" sz="2625" b="1" dirty="0">
              <a:solidFill>
                <a:srgbClr val="222222"/>
              </a:solidFill>
              <a:latin typeface="Arial" panose="020B0604020202020204" pitchFamily="34" charset="0"/>
              <a:cs typeface="Arial" panose="020B0604020202020204" pitchFamily="34" charset="0"/>
            </a:endParaRPr>
          </a:p>
        </p:txBody>
      </p:sp>
      <p:pic>
        <p:nvPicPr>
          <p:cNvPr id="40" name="Picture 40"/>
          <p:cNvPicPr>
            <a:picLocks noChangeAspect="1"/>
          </p:cNvPicPr>
          <p:nvPr/>
        </p:nvPicPr>
        <p:blipFill>
          <a:blip r:embed="rId2"/>
          <a:srcRect/>
          <a:stretch>
            <a:fillRect/>
          </a:stretch>
        </p:blipFill>
        <p:spPr>
          <a:xfrm>
            <a:off x="10788242" y="20642"/>
            <a:ext cx="1319235" cy="309450"/>
          </a:xfrm>
          <a:prstGeom prst="rect">
            <a:avLst/>
          </a:prstGeom>
        </p:spPr>
      </p:pic>
      <p:sp>
        <p:nvSpPr>
          <p:cNvPr id="41" name="TextBox 41"/>
          <p:cNvSpPr txBox="1"/>
          <p:nvPr/>
        </p:nvSpPr>
        <p:spPr>
          <a:xfrm>
            <a:off x="9676862" y="201082"/>
            <a:ext cx="2241352" cy="423193"/>
          </a:xfrm>
          <a:prstGeom prst="rect">
            <a:avLst/>
          </a:prstGeom>
        </p:spPr>
        <p:txBody>
          <a:bodyPr lIns="0" tIns="0" rIns="0" bIns="0" rtlCol="0" anchor="t">
            <a:spAutoFit/>
          </a:bodyPr>
          <a:lstStyle/>
          <a:p>
            <a:pPr algn="r">
              <a:lnSpc>
                <a:spcPts val="1056"/>
              </a:lnSpc>
            </a:pPr>
            <a:endParaRPr sz="1688" dirty="0"/>
          </a:p>
          <a:p>
            <a:pPr algn="r">
              <a:lnSpc>
                <a:spcPts val="1056"/>
              </a:lnSpc>
            </a:pPr>
            <a:r>
              <a:rPr lang="pa-IN" sz="660" dirty="0">
                <a:solidFill>
                  <a:srgbClr val="222222"/>
                </a:solidFill>
                <a:latin typeface="Arimo"/>
              </a:rPr>
              <a:t>ਪਬਲਿਕ ਹੈਲਥ ਅਪ੍ਰੈਲ</a:t>
            </a:r>
            <a:r>
              <a:rPr lang="en-US" sz="660" dirty="0">
                <a:solidFill>
                  <a:srgbClr val="222222"/>
                </a:solidFill>
                <a:latin typeface="Arimo"/>
              </a:rPr>
              <a:t> 2021</a:t>
            </a:r>
          </a:p>
          <a:p>
            <a:pPr algn="r">
              <a:lnSpc>
                <a:spcPts val="1056"/>
              </a:lnSpc>
            </a:pPr>
            <a:r>
              <a:rPr lang="pa-IN" sz="660" dirty="0">
                <a:solidFill>
                  <a:srgbClr val="222222"/>
                </a:solidFill>
                <a:latin typeface="Arimo"/>
              </a:rPr>
              <a:t>ਅੰਕੜੇ ਥੋੜ੍ਹੇ ਘੱਟ ਵੱਧ ਕੀਤੇ ਗਏ ਹਨ</a:t>
            </a:r>
            <a:endParaRPr lang="en-US" sz="660" dirty="0">
              <a:solidFill>
                <a:srgbClr val="222222"/>
              </a:solidFill>
              <a:latin typeface="Arimo"/>
            </a:endParaRPr>
          </a:p>
        </p:txBody>
      </p:sp>
      <p:sp>
        <p:nvSpPr>
          <p:cNvPr id="108" name="AutoShape 31">
            <a:extLst>
              <a:ext uri="{FF2B5EF4-FFF2-40B4-BE49-F238E27FC236}">
                <a16:creationId xmlns:a16="http://schemas.microsoft.com/office/drawing/2014/main" id="{01920ECD-768E-4890-9324-B4D795C7C2FF}"/>
              </a:ext>
            </a:extLst>
          </p:cNvPr>
          <p:cNvSpPr/>
          <p:nvPr/>
        </p:nvSpPr>
        <p:spPr>
          <a:xfrm>
            <a:off x="187440" y="834705"/>
            <a:ext cx="2484000" cy="25920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ਫ਼ਰਕਾਂ ਨੂੰ ਘਟਾਉਣਾ</a:t>
            </a:r>
            <a:endParaRPr lang="en-GB" sz="1000" b="1" dirty="0">
              <a:solidFill>
                <a:schemeClr val="bg1"/>
              </a:solidFill>
              <a:latin typeface="Arial" panose="020B0604020202020204" pitchFamily="34" charset="0"/>
              <a:cs typeface="Arial" panose="020B0604020202020204" pitchFamily="34" charset="0"/>
            </a:endParaRPr>
          </a:p>
        </p:txBody>
      </p:sp>
      <p:sp>
        <p:nvSpPr>
          <p:cNvPr id="112" name="AutoShape 18">
            <a:extLst>
              <a:ext uri="{FF2B5EF4-FFF2-40B4-BE49-F238E27FC236}">
                <a16:creationId xmlns:a16="http://schemas.microsoft.com/office/drawing/2014/main" id="{5241CC98-1C0D-4712-9D6E-2500F4CE853A}"/>
              </a:ext>
            </a:extLst>
          </p:cNvPr>
          <p:cNvSpPr/>
          <p:nvPr/>
        </p:nvSpPr>
        <p:spPr>
          <a:xfrm>
            <a:off x="162124" y="4874794"/>
            <a:ext cx="2504328" cy="858076"/>
          </a:xfrm>
          <a:prstGeom prst="rect">
            <a:avLst/>
          </a:prstGeom>
          <a:solidFill>
            <a:srgbClr val="DCDCDC"/>
          </a:solidFill>
        </p:spPr>
      </p:sp>
      <p:sp>
        <p:nvSpPr>
          <p:cNvPr id="147" name="TextBox 146">
            <a:extLst>
              <a:ext uri="{FF2B5EF4-FFF2-40B4-BE49-F238E27FC236}">
                <a16:creationId xmlns:a16="http://schemas.microsoft.com/office/drawing/2014/main" id="{8CCD9074-E537-4556-A237-91FDE567655F}"/>
              </a:ext>
            </a:extLst>
          </p:cNvPr>
          <p:cNvSpPr txBox="1"/>
          <p:nvPr/>
        </p:nvSpPr>
        <p:spPr>
          <a:xfrm>
            <a:off x="2949392" y="1276510"/>
            <a:ext cx="1609801" cy="957955"/>
          </a:xfrm>
          <a:prstGeom prst="rect">
            <a:avLst/>
          </a:prstGeom>
          <a:noFill/>
        </p:spPr>
        <p:txBody>
          <a:bodyPr wrap="square" rtlCol="0">
            <a:spAutoFit/>
          </a:bodyPr>
          <a:lstStyle/>
          <a:p>
            <a:r>
              <a:rPr lang="en-GB" sz="5625">
                <a:solidFill>
                  <a:srgbClr val="C00000"/>
                </a:solidFill>
                <a:latin typeface="Arial" panose="020B0604020202020204" pitchFamily="34" charset="0"/>
                <a:cs typeface="Arial" panose="020B0604020202020204" pitchFamily="34" charset="0"/>
              </a:rPr>
              <a:t> </a:t>
            </a:r>
            <a:endParaRPr lang="en-GB" sz="5625" b="1">
              <a:solidFill>
                <a:srgbClr val="C00000"/>
              </a:solidFill>
              <a:latin typeface="Arial" panose="020B0604020202020204" pitchFamily="34" charset="0"/>
              <a:cs typeface="Arial" panose="020B0604020202020204" pitchFamily="34" charset="0"/>
            </a:endParaRPr>
          </a:p>
        </p:txBody>
      </p:sp>
      <p:sp>
        <p:nvSpPr>
          <p:cNvPr id="178" name="AutoShape 31">
            <a:extLst>
              <a:ext uri="{FF2B5EF4-FFF2-40B4-BE49-F238E27FC236}">
                <a16:creationId xmlns:a16="http://schemas.microsoft.com/office/drawing/2014/main" id="{89EA52E7-9413-4ED5-BB86-72D350D6124C}"/>
              </a:ext>
            </a:extLst>
          </p:cNvPr>
          <p:cNvSpPr/>
          <p:nvPr/>
        </p:nvSpPr>
        <p:spPr>
          <a:xfrm>
            <a:off x="3030766" y="829629"/>
            <a:ext cx="2340000" cy="25920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ਹਰਾ ਅਤੇ ਟਿਕਾਊ ਭਵਿੱਖ</a:t>
            </a:r>
            <a:endParaRPr lang="en-GB" sz="1000" b="1" dirty="0">
              <a:solidFill>
                <a:schemeClr val="bg1"/>
              </a:solidFill>
              <a:latin typeface="Arial" panose="020B0604020202020204" pitchFamily="34" charset="0"/>
              <a:cs typeface="Arial" panose="020B0604020202020204" pitchFamily="34" charset="0"/>
            </a:endParaRPr>
          </a:p>
        </p:txBody>
      </p:sp>
      <p:sp>
        <p:nvSpPr>
          <p:cNvPr id="205" name="AutoShape 21">
            <a:extLst>
              <a:ext uri="{FF2B5EF4-FFF2-40B4-BE49-F238E27FC236}">
                <a16:creationId xmlns:a16="http://schemas.microsoft.com/office/drawing/2014/main" id="{31C457F8-7380-4181-BD9F-68741B310FBB}"/>
              </a:ext>
            </a:extLst>
          </p:cNvPr>
          <p:cNvSpPr/>
          <p:nvPr/>
        </p:nvSpPr>
        <p:spPr>
          <a:xfrm>
            <a:off x="3012756" y="1181306"/>
            <a:ext cx="2358010" cy="1141471"/>
          </a:xfrm>
          <a:prstGeom prst="rect">
            <a:avLst/>
          </a:prstGeom>
          <a:solidFill>
            <a:srgbClr val="EBEBEB"/>
          </a:solidFill>
        </p:spPr>
      </p:sp>
      <p:sp>
        <p:nvSpPr>
          <p:cNvPr id="206" name="AutoShape 26">
            <a:extLst>
              <a:ext uri="{FF2B5EF4-FFF2-40B4-BE49-F238E27FC236}">
                <a16:creationId xmlns:a16="http://schemas.microsoft.com/office/drawing/2014/main" id="{988EE8E0-E185-4723-9437-F0A148663A66}"/>
              </a:ext>
            </a:extLst>
          </p:cNvPr>
          <p:cNvSpPr/>
          <p:nvPr/>
        </p:nvSpPr>
        <p:spPr>
          <a:xfrm>
            <a:off x="2987176" y="3865682"/>
            <a:ext cx="2353121" cy="1680948"/>
          </a:xfrm>
          <a:prstGeom prst="rect">
            <a:avLst/>
          </a:prstGeom>
          <a:solidFill>
            <a:srgbClr val="EBEBEB"/>
          </a:solidFill>
        </p:spPr>
        <p:txBody>
          <a:bodyPr/>
          <a:lstStyle/>
          <a:p>
            <a:endParaRPr lang="en-GB"/>
          </a:p>
        </p:txBody>
      </p:sp>
      <p:sp>
        <p:nvSpPr>
          <p:cNvPr id="216" name="Rectangle 215">
            <a:extLst>
              <a:ext uri="{FF2B5EF4-FFF2-40B4-BE49-F238E27FC236}">
                <a16:creationId xmlns:a16="http://schemas.microsoft.com/office/drawing/2014/main" id="{DBEA7545-DFBF-40B2-BC60-15F434C92779}"/>
              </a:ext>
            </a:extLst>
          </p:cNvPr>
          <p:cNvSpPr/>
          <p:nvPr/>
        </p:nvSpPr>
        <p:spPr>
          <a:xfrm>
            <a:off x="3366851" y="1186653"/>
            <a:ext cx="1507144" cy="276999"/>
          </a:xfrm>
          <a:prstGeom prst="rect">
            <a:avLst/>
          </a:prstGeom>
        </p:spPr>
        <p:txBody>
          <a:bodyPr wrap="none">
            <a:spAutoFit/>
          </a:bodyPr>
          <a:lstStyle/>
          <a:p>
            <a:r>
              <a:rPr lang="pa-IN" sz="1200" b="1" dirty="0">
                <a:solidFill>
                  <a:srgbClr val="C00000"/>
                </a:solidFill>
                <a:latin typeface="Arial" panose="020B0604020202020204" pitchFamily="34" charset="0"/>
                <a:cs typeface="Arial" panose="020B0604020202020204" pitchFamily="34" charset="0"/>
              </a:rPr>
              <a:t>ਸਭਿਆਚਾਰਕ ਵਿਸ਼ਵਾਸ</a:t>
            </a:r>
            <a:endParaRPr lang="en-GB" sz="800" b="1" dirty="0">
              <a:solidFill>
                <a:srgbClr val="C00000"/>
              </a:solidFill>
              <a:latin typeface="Arial" panose="020B0604020202020204" pitchFamily="34" charset="0"/>
              <a:cs typeface="Arial" panose="020B0604020202020204" pitchFamily="34" charset="0"/>
            </a:endParaRPr>
          </a:p>
        </p:txBody>
      </p:sp>
      <p:sp>
        <p:nvSpPr>
          <p:cNvPr id="260" name="TextBox 259">
            <a:extLst>
              <a:ext uri="{FF2B5EF4-FFF2-40B4-BE49-F238E27FC236}">
                <a16:creationId xmlns:a16="http://schemas.microsoft.com/office/drawing/2014/main" id="{3C7B386F-6853-4D28-BD78-2AB0F4C2532D}"/>
              </a:ext>
            </a:extLst>
          </p:cNvPr>
          <p:cNvSpPr txBox="1"/>
          <p:nvPr/>
        </p:nvSpPr>
        <p:spPr>
          <a:xfrm>
            <a:off x="3053014" y="1430490"/>
            <a:ext cx="2234568" cy="1077218"/>
          </a:xfrm>
          <a:prstGeom prst="rect">
            <a:avLst/>
          </a:prstGeom>
          <a:noFill/>
        </p:spPr>
        <p:txBody>
          <a:bodyPr wrap="square" rtlCol="0">
            <a:spAutoFit/>
          </a:bodyPr>
          <a:lstStyle/>
          <a:p>
            <a:r>
              <a:rPr lang="pa-IN" sz="900" dirty="0"/>
              <a:t>ਸਿੱਖ, ਗੁਰੂ ਜੀ ਦੀ ਬੁੱਧੀ ਦਾ ਸਤਿਕਾਰ ਕਰਦੇ ਹਨ ਅਤੇ ਇਹ ਵਿਸ਼ਵਾਸ ਕਰਦੇ ਹੋਏ ਕਿ ਸਾਰੇ ਮਨੁੱਖਾਂ ਦੀ ਕੁਦਰਤੀ ਦੁਨੀਆਂ ਪ੍ਰਤੀ ਇੱਕ ਅੰਦਰੂਨੀ ਸੰਵੇਦਨਸ਼ੀਲਤਾ ਹੈ ਅਤੇ ਭਵਿੱਖ ਦੀਆਂ ਪੀੜ੍ਹੀਆਂ ਲਈ ਧਰਤੀ ਦੀ ਰੱਖਿਆ ਲਈ ਇੱਕ ਸਥਾਈ ਸਮਾਜ ਸਿਰਜਣਾ ਬਹੁਤ ਮਹੱਤਵਪੂਰਨ ਹੈ।</a:t>
            </a:r>
            <a:endParaRPr lang="en-GB" sz="900" dirty="0">
              <a:latin typeface="Arial" panose="020B0604020202020204" pitchFamily="34" charset="0"/>
              <a:cs typeface="Arial" panose="020B0604020202020204" pitchFamily="34" charset="0"/>
            </a:endParaRPr>
          </a:p>
          <a:p>
            <a:endParaRPr lang="en-GB" sz="1000" dirty="0">
              <a:latin typeface="Arial" panose="020B0604020202020204" pitchFamily="34" charset="0"/>
              <a:cs typeface="Arial" panose="020B0604020202020204" pitchFamily="34" charset="0"/>
            </a:endParaRPr>
          </a:p>
        </p:txBody>
      </p:sp>
      <p:sp>
        <p:nvSpPr>
          <p:cNvPr id="277" name="TextBox 276">
            <a:extLst>
              <a:ext uri="{FF2B5EF4-FFF2-40B4-BE49-F238E27FC236}">
                <a16:creationId xmlns:a16="http://schemas.microsoft.com/office/drawing/2014/main" id="{AF14BCCD-0DF8-47DF-849B-13067AE4AB0E}"/>
              </a:ext>
            </a:extLst>
          </p:cNvPr>
          <p:cNvSpPr txBox="1"/>
          <p:nvPr/>
        </p:nvSpPr>
        <p:spPr>
          <a:xfrm>
            <a:off x="3594825" y="3887336"/>
            <a:ext cx="1785938" cy="1492716"/>
          </a:xfrm>
          <a:prstGeom prst="rect">
            <a:avLst/>
          </a:prstGeom>
          <a:noFill/>
        </p:spPr>
        <p:txBody>
          <a:bodyPr wrap="square" rtlCol="0">
            <a:spAutoFit/>
          </a:bodyPr>
          <a:lstStyle/>
          <a:p>
            <a:pPr algn="r"/>
            <a:r>
              <a:rPr lang="pa-IN" sz="900" dirty="0"/>
              <a:t>ਸਿੱਖ ਨੈੱਟਵਰਕ ਦੁਆਰਾ ਕੀਤੀ ਗਈ ਮੁਢਲੀ ਖੋਜ ਦੇ ਅਨੁਸਾਰ</a:t>
            </a:r>
            <a:r>
              <a:rPr lang="en-GB" sz="900" dirty="0"/>
              <a:t>, </a:t>
            </a:r>
            <a:r>
              <a:rPr lang="pa-IN" sz="900" dirty="0"/>
              <a:t>ਵੈਸਟ ਮਿਡਲੈਂਡਸ ਵਿੱਚ </a:t>
            </a:r>
            <a:r>
              <a:rPr lang="en-GB" sz="900" dirty="0"/>
              <a:t>47% </a:t>
            </a:r>
            <a:r>
              <a:rPr lang="pa-IN" sz="900" dirty="0"/>
              <a:t>ਸਿੱਖ ਮੌਤਾਂ ਜਨਵਰੀ 2020</a:t>
            </a:r>
            <a:r>
              <a:rPr lang="en-GB" sz="900" dirty="0"/>
              <a:t>-</a:t>
            </a:r>
            <a:r>
              <a:rPr lang="pa-IN" sz="900" dirty="0"/>
              <a:t>ਮਾਰਚ 2020</a:t>
            </a:r>
            <a:r>
              <a:rPr lang="en-GB" sz="900" dirty="0"/>
              <a:t> </a:t>
            </a:r>
            <a:r>
              <a:rPr lang="pa-IN" sz="900" dirty="0"/>
              <a:t>ਤੱਕ ਕੋਵਿਡ-</a:t>
            </a:r>
            <a:r>
              <a:rPr lang="en-GB" sz="900" dirty="0"/>
              <a:t>19 </a:t>
            </a:r>
            <a:r>
              <a:rPr lang="pa-IN" sz="900" dirty="0"/>
              <a:t>ਕਾਰਨ ਹੋਈਆਂ ਸਨ। ਇਹ ਰਾਸ਼ਟਰੀ ਔਸਤ ਨਾਲੋਂ ਦੁੱਗਣੀ </a:t>
            </a:r>
          </a:p>
          <a:p>
            <a:pPr algn="r"/>
            <a:r>
              <a:rPr lang="pa-IN" sz="900" dirty="0"/>
              <a:t>ਗਿਣਤੀ ਤੋਂ ਵੀ ਵੱਧ ਹੈ</a:t>
            </a:r>
            <a:r>
              <a:rPr lang="en-GB" sz="900" dirty="0"/>
              <a:t>।</a:t>
            </a:r>
            <a:endParaRPr lang="en-GB" sz="800" dirty="0">
              <a:latin typeface="Arial" panose="020B0604020202020204" pitchFamily="34" charset="0"/>
              <a:cs typeface="Arial" panose="020B0604020202020204" pitchFamily="34" charset="0"/>
            </a:endParaRPr>
          </a:p>
          <a:p>
            <a:pPr algn="r"/>
            <a:r>
              <a:rPr lang="en-GB" sz="800" dirty="0">
                <a:latin typeface="Arial" panose="020B0604020202020204" pitchFamily="34" charset="0"/>
                <a:cs typeface="Arial" panose="020B0604020202020204" pitchFamily="34" charset="0"/>
              </a:rPr>
              <a:t> </a:t>
            </a:r>
          </a:p>
          <a:p>
            <a:pPr algn="r"/>
            <a:r>
              <a:rPr lang="pa-IN" sz="600" i="1" dirty="0">
                <a:latin typeface="Arial" panose="020B0604020202020204" pitchFamily="34" charset="0"/>
                <a:cs typeface="Arial" panose="020B0604020202020204" pitchFamily="34" charset="0"/>
              </a:rPr>
              <a:t>ਇਹ ਅੰਕੜੇ ਸਿੱਖ ਅਤੇ ਏਸ਼ੀਅਨ ਫਿਊਨਰਲ ਡਾਇਰੈਕਟ੍ਰਾਂ ਅਤੇ ਗੁਰਦਵਾਰਿਆਂ ਤੋਂ ਲਏ ਗਏ ਸਨ।</a:t>
            </a:r>
            <a:r>
              <a:rPr lang="en-GB" sz="600" i="1" dirty="0">
                <a:latin typeface="Arial" panose="020B0604020202020204" pitchFamily="34" charset="0"/>
                <a:cs typeface="Arial" panose="020B0604020202020204" pitchFamily="34" charset="0"/>
              </a:rPr>
              <a:t> </a:t>
            </a:r>
            <a:r>
              <a:rPr lang="en-GB" sz="600" dirty="0">
                <a:latin typeface="Arial" panose="020B0604020202020204" pitchFamily="34" charset="0"/>
                <a:cs typeface="Arial" panose="020B0604020202020204" pitchFamily="34" charset="0"/>
              </a:rPr>
              <a:t> </a:t>
            </a:r>
          </a:p>
          <a:p>
            <a:endParaRPr lang="en-GB" sz="800" dirty="0">
              <a:latin typeface="Arial" panose="020B0604020202020204" pitchFamily="34" charset="0"/>
              <a:cs typeface="Arial" panose="020B0604020202020204" pitchFamily="34" charset="0"/>
            </a:endParaRPr>
          </a:p>
        </p:txBody>
      </p:sp>
      <p:sp>
        <p:nvSpPr>
          <p:cNvPr id="120" name="AutoShape 31">
            <a:extLst>
              <a:ext uri="{FF2B5EF4-FFF2-40B4-BE49-F238E27FC236}">
                <a16:creationId xmlns:a16="http://schemas.microsoft.com/office/drawing/2014/main" id="{B78476AE-825A-4A53-852D-1140C96AF189}"/>
              </a:ext>
            </a:extLst>
          </p:cNvPr>
          <p:cNvSpPr/>
          <p:nvPr/>
        </p:nvSpPr>
        <p:spPr>
          <a:xfrm>
            <a:off x="3000298" y="2534816"/>
            <a:ext cx="2340000" cy="259200"/>
          </a:xfrm>
          <a:prstGeom prst="rect">
            <a:avLst/>
          </a:prstGeom>
          <a:solidFill>
            <a:srgbClr val="C91B00"/>
          </a:solidFill>
        </p:spPr>
        <p:txBody>
          <a:bodyPr/>
          <a:lstStyle/>
          <a:p>
            <a:pPr algn="ctr"/>
            <a:r>
              <a:rPr lang="pa-IN" sz="1000" b="1" dirty="0">
                <a:solidFill>
                  <a:schemeClr val="bg1"/>
                </a:solidFill>
                <a:latin typeface="Arial" panose="020B0604020202020204" pitchFamily="34" charset="0"/>
                <a:cs typeface="Arial" panose="020B0604020202020204" pitchFamily="34" charset="0"/>
              </a:rPr>
              <a:t>ਕੋਵਿਡ ਦੇ ਅਸਰਾਂ ਨੂੰ ਘਟਾਉਣਾ</a:t>
            </a:r>
            <a:endParaRPr lang="en-GB" sz="1000" b="1" dirty="0">
              <a:solidFill>
                <a:schemeClr val="bg1"/>
              </a:solidFill>
              <a:latin typeface="Arial" panose="020B0604020202020204" pitchFamily="34" charset="0"/>
              <a:cs typeface="Arial" panose="020B0604020202020204" pitchFamily="34" charset="0"/>
            </a:endParaRPr>
          </a:p>
        </p:txBody>
      </p:sp>
      <p:sp>
        <p:nvSpPr>
          <p:cNvPr id="196" name="TextBox 195">
            <a:extLst>
              <a:ext uri="{FF2B5EF4-FFF2-40B4-BE49-F238E27FC236}">
                <a16:creationId xmlns:a16="http://schemas.microsoft.com/office/drawing/2014/main" id="{4A760930-26F0-4FDC-AE96-A208DD1E732E}"/>
              </a:ext>
            </a:extLst>
          </p:cNvPr>
          <p:cNvSpPr txBox="1"/>
          <p:nvPr/>
        </p:nvSpPr>
        <p:spPr>
          <a:xfrm>
            <a:off x="199495" y="4853888"/>
            <a:ext cx="2290573" cy="784830"/>
          </a:xfrm>
          <a:prstGeom prst="rect">
            <a:avLst/>
          </a:prstGeom>
          <a:noFill/>
        </p:spPr>
        <p:txBody>
          <a:bodyPr wrap="square" rtlCol="0">
            <a:spAutoFit/>
          </a:bodyPr>
          <a:lstStyle/>
          <a:p>
            <a:pPr algn="ctr"/>
            <a:r>
              <a:rPr lang="pa-IN" sz="900" dirty="0"/>
              <a:t>ਬਰਮਿੰਘਮ ਵਿੱਚ ਰਹਿਣ ਵਾਲੇ ਸਿਰਫ </a:t>
            </a:r>
            <a:r>
              <a:rPr lang="en-GB" sz="900" dirty="0"/>
              <a:t>938 </a:t>
            </a:r>
            <a:r>
              <a:rPr lang="pa-IN" sz="900" dirty="0"/>
              <a:t>ਸਿੱਖਾਂ ਨੂੰ </a:t>
            </a:r>
            <a:r>
              <a:rPr lang="en-GB" sz="900" dirty="0"/>
              <a:t>20% </a:t>
            </a:r>
            <a:r>
              <a:rPr lang="pa-IN" sz="900" dirty="0"/>
              <a:t>ਘੱਟ ਵੰਚਿਤ ਖੇਤਰਾਂ ਵਿੱਚ ਰਹਿੰਦੇ ਮੰਨਿਆ ਗਿਆ ਹੈ। ਇਹ ਈਸਾਈਆਂ (</a:t>
            </a:r>
            <a:r>
              <a:rPr lang="en-GB" sz="900" dirty="0"/>
              <a:t>4.4%) </a:t>
            </a:r>
            <a:r>
              <a:rPr lang="pa-IN" sz="900" dirty="0"/>
              <a:t>ਦੇ ਮੁਕਾਬਲੇ ਬਹੁਤ ਘੱਟ ਅਨੁਪਾਤ ਹੈ, ਪਰ ਬੋਧੀਆਂ (</a:t>
            </a:r>
            <a:r>
              <a:rPr lang="en-GB" sz="900" dirty="0"/>
              <a:t>2.1%) </a:t>
            </a:r>
            <a:r>
              <a:rPr lang="pa-IN" sz="900" dirty="0"/>
              <a:t>ਦੇ ਮੁਕਾਬਲੇ ਵੱਡਾ ਅਨੁਪਾਤ ਹੈ</a:t>
            </a:r>
            <a:r>
              <a:rPr lang="en-GB" sz="900" dirty="0"/>
              <a:t>।</a:t>
            </a:r>
            <a:endParaRPr lang="en-GB" sz="900" dirty="0">
              <a:latin typeface="Arial" panose="020B0604020202020204" pitchFamily="34" charset="0"/>
              <a:cs typeface="Arial" panose="020B0604020202020204" pitchFamily="34" charset="0"/>
            </a:endParaRPr>
          </a:p>
        </p:txBody>
      </p:sp>
      <p:pic>
        <p:nvPicPr>
          <p:cNvPr id="235" name="Graphic 234" descr="Earth Globe   Asia">
            <a:extLst>
              <a:ext uri="{FF2B5EF4-FFF2-40B4-BE49-F238E27FC236}">
                <a16:creationId xmlns:a16="http://schemas.microsoft.com/office/drawing/2014/main" id="{9D677F55-5A28-42E2-8601-1B399DDFB097}"/>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40921" y="2030014"/>
            <a:ext cx="511911" cy="511911"/>
          </a:xfrm>
          <a:prstGeom prst="rect">
            <a:avLst/>
          </a:prstGeom>
        </p:spPr>
      </p:pic>
      <p:sp>
        <p:nvSpPr>
          <p:cNvPr id="209" name="TextBox 208">
            <a:extLst>
              <a:ext uri="{FF2B5EF4-FFF2-40B4-BE49-F238E27FC236}">
                <a16:creationId xmlns:a16="http://schemas.microsoft.com/office/drawing/2014/main" id="{9E331992-4A8C-4593-9E2D-3C1896315D82}"/>
              </a:ext>
            </a:extLst>
          </p:cNvPr>
          <p:cNvSpPr txBox="1"/>
          <p:nvPr/>
        </p:nvSpPr>
        <p:spPr>
          <a:xfrm>
            <a:off x="3038016" y="3087849"/>
            <a:ext cx="1208076" cy="584775"/>
          </a:xfrm>
          <a:prstGeom prst="rect">
            <a:avLst/>
          </a:prstGeom>
          <a:noFill/>
        </p:spPr>
        <p:txBody>
          <a:bodyPr wrap="square" rtlCol="0">
            <a:spAutoFit/>
          </a:bodyPr>
          <a:lstStyle/>
          <a:p>
            <a:r>
              <a:rPr lang="en-GB" sz="3200" b="1">
                <a:solidFill>
                  <a:srgbClr val="C00000"/>
                </a:solidFill>
                <a:latin typeface="Arial" panose="020B0604020202020204" pitchFamily="34" charset="0"/>
                <a:cs typeface="Arial" panose="020B0604020202020204" pitchFamily="34" charset="0"/>
              </a:rPr>
              <a:t>96</a:t>
            </a:r>
            <a:r>
              <a:rPr lang="en-GB" sz="2000" b="1">
                <a:solidFill>
                  <a:srgbClr val="C00000"/>
                </a:solidFill>
                <a:latin typeface="Arial" panose="020B0604020202020204" pitchFamily="34" charset="0"/>
                <a:cs typeface="Arial" panose="020B0604020202020204" pitchFamily="34" charset="0"/>
              </a:rPr>
              <a:t>%</a:t>
            </a:r>
            <a:endParaRPr lang="en-GB" sz="1050" b="1">
              <a:solidFill>
                <a:srgbClr val="C00000"/>
              </a:solidFill>
              <a:latin typeface="Arial" panose="020B0604020202020204" pitchFamily="34" charset="0"/>
              <a:cs typeface="Arial" panose="020B0604020202020204" pitchFamily="34" charset="0"/>
            </a:endParaRPr>
          </a:p>
        </p:txBody>
      </p:sp>
      <p:sp>
        <p:nvSpPr>
          <p:cNvPr id="210" name="TextBox 209">
            <a:extLst>
              <a:ext uri="{FF2B5EF4-FFF2-40B4-BE49-F238E27FC236}">
                <a16:creationId xmlns:a16="http://schemas.microsoft.com/office/drawing/2014/main" id="{E3195B28-CF9E-4DF4-85E2-AE1096F91ED2}"/>
              </a:ext>
            </a:extLst>
          </p:cNvPr>
          <p:cNvSpPr txBox="1"/>
          <p:nvPr/>
        </p:nvSpPr>
        <p:spPr>
          <a:xfrm>
            <a:off x="3937349" y="2919833"/>
            <a:ext cx="1425474" cy="646331"/>
          </a:xfrm>
          <a:prstGeom prst="rect">
            <a:avLst/>
          </a:prstGeom>
          <a:noFill/>
        </p:spPr>
        <p:txBody>
          <a:bodyPr wrap="square" rtlCol="0">
            <a:spAutoFit/>
          </a:bodyPr>
          <a:lstStyle/>
          <a:p>
            <a:pPr algn="r"/>
            <a:r>
              <a:rPr lang="pa-IN" sz="900" dirty="0"/>
              <a:t>ਸਿੱਖ, ਕੋਵਿਡ -</a:t>
            </a:r>
            <a:r>
              <a:rPr lang="en-GB" sz="900" dirty="0"/>
              <a:t>19 </a:t>
            </a:r>
            <a:r>
              <a:rPr lang="pa-IN" sz="900" dirty="0"/>
              <a:t>ਦੇ ਨਤੀਜੇ ਵਜੋਂ ਸਿੱਖ ਭਾਈਚਾਰੇ ਵਿੱਚ ਹੋਈਆਂ ਮੌਤਾਂ ਦੀ ਬਹੁਤਾਤ ਕਾਰਨ ਚਿੰਤਤ ਹਨ।</a:t>
            </a:r>
            <a:endParaRPr lang="en-GB" sz="900" dirty="0">
              <a:latin typeface="Arial" panose="020B0604020202020204" pitchFamily="34" charset="0"/>
              <a:cs typeface="Arial" panose="020B0604020202020204" pitchFamily="34" charset="0"/>
            </a:endParaRPr>
          </a:p>
        </p:txBody>
      </p:sp>
      <p:sp>
        <p:nvSpPr>
          <p:cNvPr id="211" name="TextBox 210">
            <a:extLst>
              <a:ext uri="{FF2B5EF4-FFF2-40B4-BE49-F238E27FC236}">
                <a16:creationId xmlns:a16="http://schemas.microsoft.com/office/drawing/2014/main" id="{F3031332-5EA0-4A26-9BE2-48632B011CB6}"/>
              </a:ext>
            </a:extLst>
          </p:cNvPr>
          <p:cNvSpPr txBox="1"/>
          <p:nvPr/>
        </p:nvSpPr>
        <p:spPr>
          <a:xfrm>
            <a:off x="2726564" y="4252898"/>
            <a:ext cx="1410907" cy="584775"/>
          </a:xfrm>
          <a:prstGeom prst="rect">
            <a:avLst/>
          </a:prstGeom>
          <a:noFill/>
        </p:spPr>
        <p:txBody>
          <a:bodyPr wrap="square" rtlCol="0">
            <a:spAutoFit/>
          </a:bodyPr>
          <a:lstStyle/>
          <a:p>
            <a:pPr algn="ctr"/>
            <a:r>
              <a:rPr lang="en-GB" sz="3200" b="1">
                <a:solidFill>
                  <a:srgbClr val="C00000"/>
                </a:solidFill>
                <a:latin typeface="Arial" panose="020B0604020202020204" pitchFamily="34" charset="0"/>
                <a:cs typeface="Arial" panose="020B0604020202020204" pitchFamily="34" charset="0"/>
              </a:rPr>
              <a:t>47</a:t>
            </a:r>
            <a:r>
              <a:rPr lang="en-GB" sz="2000" b="1">
                <a:solidFill>
                  <a:srgbClr val="C00000"/>
                </a:solidFill>
                <a:latin typeface="Arial" panose="020B0604020202020204" pitchFamily="34" charset="0"/>
                <a:cs typeface="Arial" panose="020B0604020202020204" pitchFamily="34" charset="0"/>
              </a:rPr>
              <a:t>%</a:t>
            </a:r>
            <a:endParaRPr lang="en-GB" sz="700" b="1">
              <a:solidFill>
                <a:srgbClr val="C00000"/>
              </a:solidFill>
              <a:latin typeface="Arial" panose="020B0604020202020204" pitchFamily="34" charset="0"/>
              <a:cs typeface="Arial" panose="020B0604020202020204" pitchFamily="34" charset="0"/>
            </a:endParaRPr>
          </a:p>
        </p:txBody>
      </p:sp>
      <p:pic>
        <p:nvPicPr>
          <p:cNvPr id="212" name="Picture 2">
            <a:extLst>
              <a:ext uri="{FF2B5EF4-FFF2-40B4-BE49-F238E27FC236}">
                <a16:creationId xmlns:a16="http://schemas.microsoft.com/office/drawing/2014/main" id="{325F7EA0-185F-4F4B-9BF1-1AA28AD0C578}"/>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18179" y="42172"/>
            <a:ext cx="507730" cy="66574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9" name="Table 8">
            <a:extLst>
              <a:ext uri="{FF2B5EF4-FFF2-40B4-BE49-F238E27FC236}">
                <a16:creationId xmlns:a16="http://schemas.microsoft.com/office/drawing/2014/main" id="{5B1A87F8-ED9B-42F5-8A46-A43BD1B43C7B}"/>
              </a:ext>
            </a:extLst>
          </p:cNvPr>
          <p:cNvGraphicFramePr>
            <a:graphicFrameLocks noGrp="1"/>
          </p:cNvGraphicFramePr>
          <p:nvPr>
            <p:extLst>
              <p:ext uri="{D42A27DB-BD31-4B8C-83A1-F6EECF244321}">
                <p14:modId xmlns:p14="http://schemas.microsoft.com/office/powerpoint/2010/main" val="960860480"/>
              </p:ext>
            </p:extLst>
          </p:nvPr>
        </p:nvGraphicFramePr>
        <p:xfrm>
          <a:off x="5816282" y="1667178"/>
          <a:ext cx="6102813" cy="4681644"/>
        </p:xfrm>
        <a:graphic>
          <a:graphicData uri="http://schemas.openxmlformats.org/drawingml/2006/table">
            <a:tbl>
              <a:tblPr firstRow="1" bandRow="1">
                <a:tableStyleId>{5C22544A-7EE6-4342-B048-85BDC9FD1C3A}</a:tableStyleId>
              </a:tblPr>
              <a:tblGrid>
                <a:gridCol w="2034271">
                  <a:extLst>
                    <a:ext uri="{9D8B030D-6E8A-4147-A177-3AD203B41FA5}">
                      <a16:colId xmlns:a16="http://schemas.microsoft.com/office/drawing/2014/main" val="3024870540"/>
                    </a:ext>
                  </a:extLst>
                </a:gridCol>
                <a:gridCol w="2034271">
                  <a:extLst>
                    <a:ext uri="{9D8B030D-6E8A-4147-A177-3AD203B41FA5}">
                      <a16:colId xmlns:a16="http://schemas.microsoft.com/office/drawing/2014/main" val="3811779169"/>
                    </a:ext>
                  </a:extLst>
                </a:gridCol>
                <a:gridCol w="2034271">
                  <a:extLst>
                    <a:ext uri="{9D8B030D-6E8A-4147-A177-3AD203B41FA5}">
                      <a16:colId xmlns:a16="http://schemas.microsoft.com/office/drawing/2014/main" val="3933798760"/>
                    </a:ext>
                  </a:extLst>
                </a:gridCol>
              </a:tblGrid>
              <a:tr h="316668">
                <a:tc>
                  <a:txBody>
                    <a:bodyPr/>
                    <a:lstStyle/>
                    <a:p>
                      <a:pPr algn="ctr"/>
                      <a:r>
                        <a:rPr lang="pa-IN" sz="1000" dirty="0">
                          <a:latin typeface="Arial" panose="020B0604020202020204" pitchFamily="34" charset="0"/>
                          <a:cs typeface="Arial" panose="020B0604020202020204" pitchFamily="34" charset="0"/>
                        </a:rPr>
                        <a:t>ਧਾਰਮਿਕ ਗਰੁੱਪ</a:t>
                      </a:r>
                      <a:endParaRPr lang="en-GB" sz="1000" dirty="0">
                        <a:latin typeface="Arial" panose="020B0604020202020204" pitchFamily="34" charset="0"/>
                        <a:cs typeface="Arial" panose="020B0604020202020204" pitchFamily="34" charset="0"/>
                      </a:endParaRPr>
                    </a:p>
                  </a:txBody>
                  <a:tcPr>
                    <a:solidFill>
                      <a:srgbClr val="BB151C"/>
                    </a:solidFill>
                  </a:tcPr>
                </a:tc>
                <a:tc>
                  <a:txBody>
                    <a:bodyPr/>
                    <a:lstStyle/>
                    <a:p>
                      <a:pPr algn="ctr"/>
                      <a:r>
                        <a:rPr lang="pa-IN" sz="1000" dirty="0">
                          <a:latin typeface="Arial" panose="020B0604020202020204" pitchFamily="34" charset="0"/>
                          <a:cs typeface="Arial" panose="020B0604020202020204" pitchFamily="34" charset="0"/>
                        </a:rPr>
                        <a:t>ਮਰਦ</a:t>
                      </a:r>
                      <a:endParaRPr lang="en-GB" sz="1000" dirty="0">
                        <a:latin typeface="Arial" panose="020B0604020202020204" pitchFamily="34" charset="0"/>
                        <a:cs typeface="Arial" panose="020B0604020202020204" pitchFamily="34" charset="0"/>
                      </a:endParaRPr>
                    </a:p>
                  </a:txBody>
                  <a:tcPr>
                    <a:solidFill>
                      <a:srgbClr val="BB151C"/>
                    </a:solidFill>
                  </a:tcPr>
                </a:tc>
                <a:tc>
                  <a:txBody>
                    <a:bodyPr/>
                    <a:lstStyle/>
                    <a:p>
                      <a:pPr algn="ctr"/>
                      <a:r>
                        <a:rPr lang="pa-IN" sz="1000" dirty="0">
                          <a:latin typeface="Arial" panose="020B0604020202020204" pitchFamily="34" charset="0"/>
                          <a:cs typeface="Arial" panose="020B0604020202020204" pitchFamily="34" charset="0"/>
                        </a:rPr>
                        <a:t>ਔਰਤਾਂ</a:t>
                      </a:r>
                      <a:endParaRPr lang="en-GB" sz="1000" dirty="0">
                        <a:latin typeface="Arial" panose="020B0604020202020204" pitchFamily="34" charset="0"/>
                        <a:cs typeface="Arial" panose="020B0604020202020204" pitchFamily="34" charset="0"/>
                      </a:endParaRPr>
                    </a:p>
                  </a:txBody>
                  <a:tcPr>
                    <a:solidFill>
                      <a:srgbClr val="BB151C"/>
                    </a:solidFill>
                  </a:tcPr>
                </a:tc>
                <a:extLst>
                  <a:ext uri="{0D108BD9-81ED-4DB2-BD59-A6C34878D82A}">
                    <a16:rowId xmlns:a16="http://schemas.microsoft.com/office/drawing/2014/main" val="792323838"/>
                  </a:ext>
                </a:extLst>
              </a:tr>
              <a:tr h="545622">
                <a:tc>
                  <a:txBody>
                    <a:bodyPr/>
                    <a:lstStyle/>
                    <a:p>
                      <a:pPr algn="ctr"/>
                      <a:r>
                        <a:rPr lang="pa-IN" sz="900" b="1" dirty="0">
                          <a:latin typeface="Arial" panose="020B0604020202020204" pitchFamily="34" charset="0"/>
                          <a:cs typeface="Arial" panose="020B0604020202020204" pitchFamily="34" charset="0"/>
                        </a:rPr>
                        <a:t>ਕੋਈ</a:t>
                      </a:r>
                      <a:r>
                        <a:rPr lang="pa-IN" sz="900" b="1" baseline="0" dirty="0">
                          <a:latin typeface="Arial" panose="020B0604020202020204" pitchFamily="34" charset="0"/>
                          <a:cs typeface="Arial" panose="020B0604020202020204" pitchFamily="34" charset="0"/>
                        </a:rPr>
                        <a:t> ਧਰਮ ਨਹੀਂ</a:t>
                      </a:r>
                      <a:endParaRPr lang="en-GB" sz="900" b="1" dirty="0">
                        <a:latin typeface="Arial" panose="020B0604020202020204" pitchFamily="34" charset="0"/>
                        <a:cs typeface="Arial" panose="020B0604020202020204" pitchFamily="34" charset="0"/>
                      </a:endParaRP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80.7</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47.9</a:t>
                      </a:r>
                    </a:p>
                  </a:txBody>
                  <a:tcPr>
                    <a:solidFill>
                      <a:srgbClr val="E7CCCC"/>
                    </a:solidFill>
                  </a:tcPr>
                </a:tc>
                <a:extLst>
                  <a:ext uri="{0D108BD9-81ED-4DB2-BD59-A6C34878D82A}">
                    <a16:rowId xmlns:a16="http://schemas.microsoft.com/office/drawing/2014/main" val="1136075300"/>
                  </a:ext>
                </a:extLst>
              </a:tr>
              <a:tr h="545622">
                <a:tc>
                  <a:txBody>
                    <a:bodyPr/>
                    <a:lstStyle/>
                    <a:p>
                      <a:pPr algn="ctr"/>
                      <a:r>
                        <a:rPr lang="pa-IN" sz="900" b="1" dirty="0">
                          <a:latin typeface="Arial" panose="020B0604020202020204" pitchFamily="34" charset="0"/>
                          <a:cs typeface="Arial" panose="020B0604020202020204" pitchFamily="34" charset="0"/>
                        </a:rPr>
                        <a:t>ਈਸਾਈ</a:t>
                      </a:r>
                      <a:endParaRPr lang="en-GB" sz="900" b="1" dirty="0">
                        <a:latin typeface="Arial" panose="020B0604020202020204" pitchFamily="34" charset="0"/>
                        <a:cs typeface="Arial" panose="020B0604020202020204" pitchFamily="34" charset="0"/>
                      </a:endParaRP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92.6</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54.6</a:t>
                      </a:r>
                    </a:p>
                  </a:txBody>
                  <a:tcPr>
                    <a:solidFill>
                      <a:srgbClr val="F3E7E7"/>
                    </a:solidFill>
                  </a:tcPr>
                </a:tc>
                <a:extLst>
                  <a:ext uri="{0D108BD9-81ED-4DB2-BD59-A6C34878D82A}">
                    <a16:rowId xmlns:a16="http://schemas.microsoft.com/office/drawing/2014/main" val="3619688803"/>
                  </a:ext>
                </a:extLst>
              </a:tr>
              <a:tr h="545622">
                <a:tc>
                  <a:txBody>
                    <a:bodyPr/>
                    <a:lstStyle/>
                    <a:p>
                      <a:pPr algn="ctr"/>
                      <a:r>
                        <a:rPr lang="pa-IN" sz="900" b="1" dirty="0">
                          <a:latin typeface="Arial" panose="020B0604020202020204" pitchFamily="34" charset="0"/>
                          <a:cs typeface="Arial" panose="020B0604020202020204" pitchFamily="34" charset="0"/>
                        </a:rPr>
                        <a:t>ਬੋਧੀ</a:t>
                      </a:r>
                      <a:endParaRPr lang="en-GB" sz="900" b="1" dirty="0">
                        <a:latin typeface="Arial" panose="020B0604020202020204" pitchFamily="34" charset="0"/>
                        <a:cs typeface="Arial" panose="020B0604020202020204" pitchFamily="34" charset="0"/>
                      </a:endParaRP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113.5</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57.4</a:t>
                      </a:r>
                    </a:p>
                  </a:txBody>
                  <a:tcPr>
                    <a:solidFill>
                      <a:srgbClr val="E7CCCC"/>
                    </a:solidFill>
                  </a:tcPr>
                </a:tc>
                <a:extLst>
                  <a:ext uri="{0D108BD9-81ED-4DB2-BD59-A6C34878D82A}">
                    <a16:rowId xmlns:a16="http://schemas.microsoft.com/office/drawing/2014/main" val="3861199072"/>
                  </a:ext>
                </a:extLst>
              </a:tr>
              <a:tr h="545622">
                <a:tc>
                  <a:txBody>
                    <a:bodyPr/>
                    <a:lstStyle/>
                    <a:p>
                      <a:pPr algn="ctr"/>
                      <a:r>
                        <a:rPr lang="pa-IN" sz="900" b="1" dirty="0">
                          <a:latin typeface="Arial" panose="020B0604020202020204" pitchFamily="34" charset="0"/>
                          <a:cs typeface="Arial" panose="020B0604020202020204" pitchFamily="34" charset="0"/>
                        </a:rPr>
                        <a:t>ਹਿੰਦੂ</a:t>
                      </a:r>
                      <a:endParaRPr lang="en-GB" sz="900" b="1" dirty="0">
                        <a:latin typeface="Arial" panose="020B0604020202020204" pitchFamily="34" charset="0"/>
                        <a:cs typeface="Arial" panose="020B0604020202020204" pitchFamily="34" charset="0"/>
                      </a:endParaRP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154.8</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93.3</a:t>
                      </a:r>
                    </a:p>
                  </a:txBody>
                  <a:tcPr>
                    <a:solidFill>
                      <a:srgbClr val="F3E7E7"/>
                    </a:solidFill>
                  </a:tcPr>
                </a:tc>
                <a:extLst>
                  <a:ext uri="{0D108BD9-81ED-4DB2-BD59-A6C34878D82A}">
                    <a16:rowId xmlns:a16="http://schemas.microsoft.com/office/drawing/2014/main" val="2781783513"/>
                  </a:ext>
                </a:extLst>
              </a:tr>
              <a:tr h="545622">
                <a:tc>
                  <a:txBody>
                    <a:bodyPr/>
                    <a:lstStyle/>
                    <a:p>
                      <a:pPr algn="ctr"/>
                      <a:r>
                        <a:rPr lang="pa-IN" sz="900" b="1" dirty="0">
                          <a:latin typeface="Arial" panose="020B0604020202020204" pitchFamily="34" charset="0"/>
                          <a:cs typeface="Arial" panose="020B0604020202020204" pitchFamily="34" charset="0"/>
                        </a:rPr>
                        <a:t>ਯਹੂਦੀ</a:t>
                      </a:r>
                      <a:endParaRPr lang="en-GB" sz="900" b="1" dirty="0">
                        <a:latin typeface="Arial" panose="020B0604020202020204" pitchFamily="34" charset="0"/>
                        <a:cs typeface="Arial" panose="020B0604020202020204" pitchFamily="34" charset="0"/>
                      </a:endParaRP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187.9</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94.3</a:t>
                      </a:r>
                    </a:p>
                  </a:txBody>
                  <a:tcPr>
                    <a:solidFill>
                      <a:srgbClr val="E7CCCC"/>
                    </a:solidFill>
                  </a:tcPr>
                </a:tc>
                <a:extLst>
                  <a:ext uri="{0D108BD9-81ED-4DB2-BD59-A6C34878D82A}">
                    <a16:rowId xmlns:a16="http://schemas.microsoft.com/office/drawing/2014/main" val="3199916095"/>
                  </a:ext>
                </a:extLst>
              </a:tr>
              <a:tr h="545622">
                <a:tc>
                  <a:txBody>
                    <a:bodyPr/>
                    <a:lstStyle/>
                    <a:p>
                      <a:pPr algn="ctr"/>
                      <a:r>
                        <a:rPr lang="pa-IN" sz="900" b="1" dirty="0">
                          <a:latin typeface="Arial" panose="020B0604020202020204" pitchFamily="34" charset="0"/>
                          <a:cs typeface="Arial" panose="020B0604020202020204" pitchFamily="34" charset="0"/>
                        </a:rPr>
                        <a:t>ਮੁਸਲਮਾਨ</a:t>
                      </a:r>
                      <a:endParaRPr lang="en-GB" sz="900" b="1" dirty="0">
                        <a:latin typeface="Arial" panose="020B0604020202020204" pitchFamily="34" charset="0"/>
                        <a:cs typeface="Arial" panose="020B0604020202020204" pitchFamily="34" charset="0"/>
                      </a:endParaRP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198.9</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98.2</a:t>
                      </a:r>
                    </a:p>
                  </a:txBody>
                  <a:tcPr>
                    <a:solidFill>
                      <a:srgbClr val="F3E7E7"/>
                    </a:solidFill>
                  </a:tcPr>
                </a:tc>
                <a:extLst>
                  <a:ext uri="{0D108BD9-81ED-4DB2-BD59-A6C34878D82A}">
                    <a16:rowId xmlns:a16="http://schemas.microsoft.com/office/drawing/2014/main" val="2795428573"/>
                  </a:ext>
                </a:extLst>
              </a:tr>
              <a:tr h="545622">
                <a:tc>
                  <a:txBody>
                    <a:bodyPr/>
                    <a:lstStyle/>
                    <a:p>
                      <a:pPr algn="ctr"/>
                      <a:r>
                        <a:rPr lang="pa-IN" sz="900" b="1" dirty="0">
                          <a:latin typeface="Arial" panose="020B0604020202020204" pitchFamily="34" charset="0"/>
                          <a:cs typeface="Arial" panose="020B0604020202020204" pitchFamily="34" charset="0"/>
                        </a:rPr>
                        <a:t>ਸਿੱਖ</a:t>
                      </a:r>
                      <a:endParaRPr lang="en-GB" sz="900" b="1" dirty="0">
                        <a:latin typeface="Arial" panose="020B0604020202020204" pitchFamily="34" charset="0"/>
                        <a:cs typeface="Arial" panose="020B0604020202020204" pitchFamily="34" charset="0"/>
                      </a:endParaRP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128.6</a:t>
                      </a:r>
                    </a:p>
                  </a:txBody>
                  <a:tcPr>
                    <a:solidFill>
                      <a:srgbClr val="E7CCCC"/>
                    </a:solidFill>
                  </a:tcPr>
                </a:tc>
                <a:tc>
                  <a:txBody>
                    <a:bodyPr/>
                    <a:lstStyle/>
                    <a:p>
                      <a:pPr algn="ctr"/>
                      <a:r>
                        <a:rPr lang="en-GB" sz="900">
                          <a:latin typeface="Arial" panose="020B0604020202020204" pitchFamily="34" charset="0"/>
                          <a:cs typeface="Arial" panose="020B0604020202020204" pitchFamily="34" charset="0"/>
                        </a:rPr>
                        <a:t>69.4</a:t>
                      </a:r>
                    </a:p>
                  </a:txBody>
                  <a:tcPr>
                    <a:solidFill>
                      <a:srgbClr val="E7CCCC"/>
                    </a:solidFill>
                  </a:tcPr>
                </a:tc>
                <a:extLst>
                  <a:ext uri="{0D108BD9-81ED-4DB2-BD59-A6C34878D82A}">
                    <a16:rowId xmlns:a16="http://schemas.microsoft.com/office/drawing/2014/main" val="3192091642"/>
                  </a:ext>
                </a:extLst>
              </a:tr>
              <a:tr h="545622">
                <a:tc>
                  <a:txBody>
                    <a:bodyPr/>
                    <a:lstStyle/>
                    <a:p>
                      <a:pPr algn="ctr"/>
                      <a:r>
                        <a:rPr lang="pa-IN" sz="900" b="1" dirty="0">
                          <a:latin typeface="Arial" panose="020B0604020202020204" pitchFamily="34" charset="0"/>
                          <a:cs typeface="Arial" panose="020B0604020202020204" pitchFamily="34" charset="0"/>
                        </a:rPr>
                        <a:t>ਬਾਕੀ ਧਰਮ ਜਾਂ ਨਹੀਂ ਦੱਸੇ ਗਏ ਧਰਮ</a:t>
                      </a:r>
                      <a:endParaRPr lang="en-GB" sz="900" b="1" dirty="0">
                        <a:latin typeface="Arial" panose="020B0604020202020204" pitchFamily="34" charset="0"/>
                        <a:cs typeface="Arial" panose="020B0604020202020204" pitchFamily="34" charset="0"/>
                      </a:endParaRP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84.2</a:t>
                      </a:r>
                    </a:p>
                  </a:txBody>
                  <a:tcPr>
                    <a:solidFill>
                      <a:srgbClr val="F3E7E7"/>
                    </a:solidFill>
                  </a:tcPr>
                </a:tc>
                <a:tc>
                  <a:txBody>
                    <a:bodyPr/>
                    <a:lstStyle/>
                    <a:p>
                      <a:pPr algn="ctr"/>
                      <a:r>
                        <a:rPr lang="en-GB" sz="900">
                          <a:latin typeface="Arial" panose="020B0604020202020204" pitchFamily="34" charset="0"/>
                          <a:cs typeface="Arial" panose="020B0604020202020204" pitchFamily="34" charset="0"/>
                        </a:rPr>
                        <a:t>49.2</a:t>
                      </a:r>
                    </a:p>
                  </a:txBody>
                  <a:tcPr>
                    <a:solidFill>
                      <a:srgbClr val="F3E7E7"/>
                    </a:solidFill>
                  </a:tcPr>
                </a:tc>
                <a:extLst>
                  <a:ext uri="{0D108BD9-81ED-4DB2-BD59-A6C34878D82A}">
                    <a16:rowId xmlns:a16="http://schemas.microsoft.com/office/drawing/2014/main" val="3780068350"/>
                  </a:ext>
                </a:extLst>
              </a:tr>
            </a:tbl>
          </a:graphicData>
        </a:graphic>
      </p:graphicFrame>
      <p:sp>
        <p:nvSpPr>
          <p:cNvPr id="114" name="TextBox 113">
            <a:extLst>
              <a:ext uri="{FF2B5EF4-FFF2-40B4-BE49-F238E27FC236}">
                <a16:creationId xmlns:a16="http://schemas.microsoft.com/office/drawing/2014/main" id="{4127495D-4457-4258-845B-83724F97B870}"/>
              </a:ext>
            </a:extLst>
          </p:cNvPr>
          <p:cNvSpPr txBox="1"/>
          <p:nvPr/>
        </p:nvSpPr>
        <p:spPr>
          <a:xfrm>
            <a:off x="5735079" y="928097"/>
            <a:ext cx="6291843" cy="646331"/>
          </a:xfrm>
          <a:prstGeom prst="rect">
            <a:avLst/>
          </a:prstGeom>
          <a:noFill/>
        </p:spPr>
        <p:txBody>
          <a:bodyPr wrap="square" rtlCol="0">
            <a:spAutoFit/>
          </a:bodyPr>
          <a:lstStyle/>
          <a:p>
            <a:r>
              <a:rPr lang="pa-IN" sz="900" dirty="0"/>
              <a:t>ਰਾਸ਼ਟਰੀ ਅੰਕੜਾ ਦਫਤਰ ਦੁਆਰਾ </a:t>
            </a:r>
            <a:r>
              <a:rPr lang="en-GB" sz="900" dirty="0"/>
              <a:t>2 </a:t>
            </a:r>
            <a:r>
              <a:rPr lang="pa-IN" sz="900" dirty="0"/>
              <a:t>ਮਾਰਚ ਤੋਂ </a:t>
            </a:r>
            <a:r>
              <a:rPr lang="en-GB" sz="900" dirty="0"/>
              <a:t>15 </a:t>
            </a:r>
            <a:r>
              <a:rPr lang="pa-IN" sz="900" dirty="0"/>
              <a:t>ਮਈ </a:t>
            </a:r>
            <a:r>
              <a:rPr lang="en-GB" sz="900" dirty="0"/>
              <a:t>2020 </a:t>
            </a:r>
            <a:r>
              <a:rPr lang="pa-IN" sz="900" dirty="0"/>
              <a:t>ਦੌਰਾਨ ਸਵੈ-ਪਛਾਣੇ ਗਏ ਧਾਰਮਿਕ ਸਮੂਹਾਂ ਦੇ ਵਿੱਚ ਕੋਰੋਨਾਵਾਇਰਸ ਨਾਲ ਜੁੜੀ ਮੌਤ ਦੀ ਦਰ ਵਿੱਚ ਫ਼ਰਕ ਦੇਖਣ ਨੂੰ ਮਿਲਿਆ ਹੈ</a:t>
            </a:r>
            <a:r>
              <a:rPr lang="en-GB" sz="900" dirty="0"/>
              <a:t>, </a:t>
            </a:r>
            <a:r>
              <a:rPr lang="pa-IN" sz="900" dirty="0"/>
              <a:t>ਜਿਵੇਂ ਕਿ </a:t>
            </a:r>
            <a:r>
              <a:rPr lang="en-GB" sz="900" dirty="0"/>
              <a:t>2011 </a:t>
            </a:r>
            <a:r>
              <a:rPr lang="pa-IN" sz="900" dirty="0"/>
              <a:t>ਦੀ ਮਰਦਮਸ਼ੁਮਾਰੀ ਵਿੱਚ ਰਿਪੋਰਟ ਕੀਤੀ ਗਈ ਹੈ</a:t>
            </a:r>
            <a:r>
              <a:rPr lang="en-GB" sz="900" dirty="0"/>
              <a:t>, </a:t>
            </a:r>
            <a:r>
              <a:rPr lang="pa-IN" sz="900" dirty="0"/>
              <a:t>ਜਿਸ ਵਿੱਚ </a:t>
            </a:r>
            <a:r>
              <a:rPr lang="en-GB" sz="900" dirty="0"/>
              <a:t>“</a:t>
            </a:r>
            <a:r>
              <a:rPr lang="pa-IN" sz="900" dirty="0"/>
              <a:t>ਕੋਈ ਧਰਮ ਨਹੀਂ</a:t>
            </a:r>
            <a:r>
              <a:rPr lang="en-GB" sz="900" dirty="0"/>
              <a:t>” </a:t>
            </a:r>
            <a:r>
              <a:rPr lang="pa-IN" sz="900" dirty="0"/>
              <a:t>ਵੀ ਸ਼ਾਮਲ ਹੈ। ਹੇਠਾਂ ਦਿੱਤੀ ਸਾਰਣੀ </a:t>
            </a:r>
            <a:r>
              <a:rPr lang="en-GB" sz="900" dirty="0"/>
              <a:t>9 </a:t>
            </a:r>
            <a:r>
              <a:rPr lang="pa-IN" sz="900" dirty="0"/>
              <a:t>ਸਾਲ ਅਤੇ ਇਸ ਤੋਂ ਵੱਧ ਉਮਰ ਦੇ ਲੋਕਾਂ ਲਈ ਪ੍ਰਤੀ </a:t>
            </a:r>
            <a:r>
              <a:rPr lang="en-GB" sz="900" dirty="0"/>
              <a:t>100,000 </a:t>
            </a:r>
            <a:r>
              <a:rPr lang="pa-IN" sz="900" dirty="0"/>
              <a:t>ਆਬਾਦੀ ਮਗਰ ਧਰਮ ਅਨੁਸਾਰ ਕੋਵਿਡ-</a:t>
            </a:r>
            <a:r>
              <a:rPr lang="en-GB" sz="900" dirty="0"/>
              <a:t>19 </a:t>
            </a:r>
            <a:r>
              <a:rPr lang="pa-IN" sz="900" dirty="0"/>
              <a:t>ਨਾਲ ਜੁੜੀਆਂ ਮੌਤਾਂ ਦੀ ਉਮਰ ਦੇ ਹਿਸਾਬ ਨਾਲ ਮੌਤ ਦਰ ਦਰਸਾਉਂਦੀ ਹੈ।</a:t>
            </a:r>
            <a:endParaRPr lang="en-GB" sz="900" dirty="0">
              <a:latin typeface="Arial" panose="020B0604020202020204" pitchFamily="34" charset="0"/>
              <a:cs typeface="Arial" panose="020B0604020202020204" pitchFamily="34" charset="0"/>
            </a:endParaRPr>
          </a:p>
        </p:txBody>
      </p:sp>
      <p:sp>
        <p:nvSpPr>
          <p:cNvPr id="115" name="TextBox 114">
            <a:extLst>
              <a:ext uri="{FF2B5EF4-FFF2-40B4-BE49-F238E27FC236}">
                <a16:creationId xmlns:a16="http://schemas.microsoft.com/office/drawing/2014/main" id="{052B5FEE-D784-407A-9B39-EA7D1DEB7FBE}"/>
              </a:ext>
            </a:extLst>
          </p:cNvPr>
          <p:cNvSpPr txBox="1"/>
          <p:nvPr/>
        </p:nvSpPr>
        <p:spPr>
          <a:xfrm>
            <a:off x="5678214" y="6441572"/>
            <a:ext cx="6513786" cy="230832"/>
          </a:xfrm>
          <a:prstGeom prst="rect">
            <a:avLst/>
          </a:prstGeom>
          <a:noFill/>
        </p:spPr>
        <p:txBody>
          <a:bodyPr wrap="square" rtlCol="0">
            <a:spAutoFit/>
          </a:bodyPr>
          <a:lstStyle/>
          <a:p>
            <a:r>
              <a:rPr lang="pa-IN" sz="900" dirty="0"/>
              <a:t>ਸਰੋਤ: ਰਾਸ਼ਟਰੀ ਅੰਕੜਿਆਂ ਲਈ ਦਫਤਰ-ਕੋਰੋਨਾਵਾਇਰਸ (ਕਵਿਡ-19) ਧਾਰਮਿਕ ਸਮੂਹ ਅਨੁਸਾਰ ਹੋਈਆਂ ਮੌਤਾਂ</a:t>
            </a:r>
            <a:r>
              <a:rPr lang="en-GB" sz="900" dirty="0">
                <a:latin typeface="Arial" panose="020B0604020202020204" pitchFamily="34" charset="0"/>
                <a:cs typeface="Arial" panose="020B0604020202020204" pitchFamily="34" charset="0"/>
              </a:rPr>
              <a:t> </a:t>
            </a:r>
          </a:p>
        </p:txBody>
      </p:sp>
      <p:sp>
        <p:nvSpPr>
          <p:cNvPr id="116" name="Rectangle 115">
            <a:extLst>
              <a:ext uri="{FF2B5EF4-FFF2-40B4-BE49-F238E27FC236}">
                <a16:creationId xmlns:a16="http://schemas.microsoft.com/office/drawing/2014/main" id="{50574BF4-D8D2-45E9-999B-461942023CAA}"/>
              </a:ext>
            </a:extLst>
          </p:cNvPr>
          <p:cNvSpPr/>
          <p:nvPr/>
        </p:nvSpPr>
        <p:spPr>
          <a:xfrm>
            <a:off x="162124" y="1176110"/>
            <a:ext cx="2525972" cy="600164"/>
          </a:xfrm>
          <a:prstGeom prst="rect">
            <a:avLst/>
          </a:prstGeom>
        </p:spPr>
        <p:txBody>
          <a:bodyPr wrap="square">
            <a:spAutoFit/>
          </a:bodyPr>
          <a:lstStyle/>
          <a:p>
            <a:pPr algn="ctr"/>
            <a:r>
              <a:rPr lang="pa-IN" sz="1100" b="1" dirty="0">
                <a:solidFill>
                  <a:srgbClr val="C00000"/>
                </a:solidFill>
                <a:latin typeface="Arial" panose="020B0604020202020204" pitchFamily="34" charset="0"/>
                <a:cs typeface="Arial" panose="020B0604020202020204" pitchFamily="34" charset="0"/>
              </a:rPr>
              <a:t>ਧਰਮ ਦੇ ਅਨੁਸਾਰ ਬਰਮਿੰਘਮ ਦੇ ਸਭ ਤੋਂ ਵੰਚਿਤ 20% ਇਲਾਕਿਆਂ ਵਿੱਚ ਰਹਿਣ ਵਾਲੇ ਲੋਕਾਂ ਦੀ ਆਬਾਦੀ</a:t>
            </a:r>
            <a:endParaRPr lang="en-GB" sz="500" b="1" dirty="0">
              <a:solidFill>
                <a:srgbClr val="C00000"/>
              </a:solidFill>
              <a:latin typeface="Arial" panose="020B0604020202020204" pitchFamily="34" charset="0"/>
              <a:cs typeface="Arial" panose="020B0604020202020204" pitchFamily="34" charset="0"/>
            </a:endParaRPr>
          </a:p>
        </p:txBody>
      </p:sp>
      <p:sp>
        <p:nvSpPr>
          <p:cNvPr id="117" name="Oval 116">
            <a:extLst>
              <a:ext uri="{FF2B5EF4-FFF2-40B4-BE49-F238E27FC236}">
                <a16:creationId xmlns:a16="http://schemas.microsoft.com/office/drawing/2014/main" id="{07FFFEC3-2EF8-433D-822C-50865F312DBD}"/>
              </a:ext>
            </a:extLst>
          </p:cNvPr>
          <p:cNvSpPr/>
          <p:nvPr/>
        </p:nvSpPr>
        <p:spPr>
          <a:xfrm>
            <a:off x="273941" y="1900038"/>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1</a:t>
            </a:r>
            <a:endParaRPr lang="en-GB" sz="600">
              <a:latin typeface="Arial" panose="020B0604020202020204" pitchFamily="34" charset="0"/>
              <a:cs typeface="Arial" panose="020B0604020202020204" pitchFamily="34" charset="0"/>
            </a:endParaRPr>
          </a:p>
        </p:txBody>
      </p:sp>
      <p:sp>
        <p:nvSpPr>
          <p:cNvPr id="118" name="Oval 117">
            <a:extLst>
              <a:ext uri="{FF2B5EF4-FFF2-40B4-BE49-F238E27FC236}">
                <a16:creationId xmlns:a16="http://schemas.microsoft.com/office/drawing/2014/main" id="{5388FCE9-9156-4D61-9FA2-A95815D7E71F}"/>
              </a:ext>
            </a:extLst>
          </p:cNvPr>
          <p:cNvSpPr/>
          <p:nvPr/>
        </p:nvSpPr>
        <p:spPr>
          <a:xfrm>
            <a:off x="274628" y="2399355"/>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2</a:t>
            </a:r>
            <a:endParaRPr lang="en-GB" sz="600">
              <a:latin typeface="Arial" panose="020B0604020202020204" pitchFamily="34" charset="0"/>
              <a:cs typeface="Arial" panose="020B0604020202020204" pitchFamily="34" charset="0"/>
            </a:endParaRPr>
          </a:p>
        </p:txBody>
      </p:sp>
      <p:sp>
        <p:nvSpPr>
          <p:cNvPr id="119" name="Oval 118">
            <a:extLst>
              <a:ext uri="{FF2B5EF4-FFF2-40B4-BE49-F238E27FC236}">
                <a16:creationId xmlns:a16="http://schemas.microsoft.com/office/drawing/2014/main" id="{F1ED75AF-2DFD-40B3-BD4B-ECAF9635ED6A}"/>
              </a:ext>
            </a:extLst>
          </p:cNvPr>
          <p:cNvSpPr/>
          <p:nvPr/>
        </p:nvSpPr>
        <p:spPr>
          <a:xfrm>
            <a:off x="269684" y="2907849"/>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3</a:t>
            </a:r>
            <a:endParaRPr lang="en-GB" sz="600">
              <a:latin typeface="Arial" panose="020B0604020202020204" pitchFamily="34" charset="0"/>
              <a:cs typeface="Arial" panose="020B0604020202020204" pitchFamily="34" charset="0"/>
            </a:endParaRPr>
          </a:p>
        </p:txBody>
      </p:sp>
      <p:sp>
        <p:nvSpPr>
          <p:cNvPr id="123" name="Oval 122">
            <a:extLst>
              <a:ext uri="{FF2B5EF4-FFF2-40B4-BE49-F238E27FC236}">
                <a16:creationId xmlns:a16="http://schemas.microsoft.com/office/drawing/2014/main" id="{C33B7CAA-F9C0-48BA-80B0-868D5ACD8A59}"/>
              </a:ext>
            </a:extLst>
          </p:cNvPr>
          <p:cNvSpPr/>
          <p:nvPr/>
        </p:nvSpPr>
        <p:spPr>
          <a:xfrm>
            <a:off x="269684" y="3403002"/>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4</a:t>
            </a:r>
            <a:endParaRPr lang="en-GB" sz="600">
              <a:latin typeface="Arial" panose="020B0604020202020204" pitchFamily="34" charset="0"/>
              <a:cs typeface="Arial" panose="020B0604020202020204" pitchFamily="34" charset="0"/>
            </a:endParaRPr>
          </a:p>
        </p:txBody>
      </p:sp>
      <p:sp>
        <p:nvSpPr>
          <p:cNvPr id="124" name="Oval 123">
            <a:extLst>
              <a:ext uri="{FF2B5EF4-FFF2-40B4-BE49-F238E27FC236}">
                <a16:creationId xmlns:a16="http://schemas.microsoft.com/office/drawing/2014/main" id="{8C86B03C-4F8A-4CFD-B245-C7DACD4BA5F4}"/>
              </a:ext>
            </a:extLst>
          </p:cNvPr>
          <p:cNvSpPr/>
          <p:nvPr/>
        </p:nvSpPr>
        <p:spPr>
          <a:xfrm>
            <a:off x="280268" y="3884487"/>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5</a:t>
            </a:r>
            <a:endParaRPr lang="en-GB" sz="600">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id="{8BE927AB-E936-415F-A826-0F78C3E949FC}"/>
              </a:ext>
            </a:extLst>
          </p:cNvPr>
          <p:cNvSpPr txBox="1"/>
          <p:nvPr/>
        </p:nvSpPr>
        <p:spPr>
          <a:xfrm>
            <a:off x="782407" y="1979170"/>
            <a:ext cx="1034257"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ਮੁਸਲਮਾਨ</a:t>
            </a:r>
            <a:r>
              <a:rPr lang="en-GB" sz="900" dirty="0">
                <a:latin typeface="Arial" panose="020B0604020202020204" pitchFamily="34" charset="0"/>
                <a:cs typeface="Arial" panose="020B0604020202020204" pitchFamily="34" charset="0"/>
              </a:rPr>
              <a:t> (84.2%)</a:t>
            </a:r>
          </a:p>
        </p:txBody>
      </p:sp>
      <p:sp>
        <p:nvSpPr>
          <p:cNvPr id="125" name="TextBox 124">
            <a:extLst>
              <a:ext uri="{FF2B5EF4-FFF2-40B4-BE49-F238E27FC236}">
                <a16:creationId xmlns:a16="http://schemas.microsoft.com/office/drawing/2014/main" id="{8A109873-31EB-45FB-9BBD-DBE88234D706}"/>
              </a:ext>
            </a:extLst>
          </p:cNvPr>
          <p:cNvSpPr txBox="1"/>
          <p:nvPr/>
        </p:nvSpPr>
        <p:spPr>
          <a:xfrm>
            <a:off x="806941" y="2468952"/>
            <a:ext cx="801823"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ਬੋਧੀ</a:t>
            </a:r>
            <a:r>
              <a:rPr lang="en-GB" sz="900" dirty="0">
                <a:latin typeface="Arial" panose="020B0604020202020204" pitchFamily="34" charset="0"/>
                <a:cs typeface="Arial" panose="020B0604020202020204" pitchFamily="34" charset="0"/>
              </a:rPr>
              <a:t> (51.1%)</a:t>
            </a:r>
          </a:p>
        </p:txBody>
      </p:sp>
      <p:sp>
        <p:nvSpPr>
          <p:cNvPr id="127" name="TextBox 126">
            <a:extLst>
              <a:ext uri="{FF2B5EF4-FFF2-40B4-BE49-F238E27FC236}">
                <a16:creationId xmlns:a16="http://schemas.microsoft.com/office/drawing/2014/main" id="{CDFF1CA3-96DC-4B90-AD43-E911E083709B}"/>
              </a:ext>
            </a:extLst>
          </p:cNvPr>
          <p:cNvSpPr txBox="1"/>
          <p:nvPr/>
        </p:nvSpPr>
        <p:spPr>
          <a:xfrm>
            <a:off x="806940" y="2951888"/>
            <a:ext cx="910827"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ਈਸਾਈ</a:t>
            </a:r>
            <a:r>
              <a:rPr lang="en-GB" sz="900" dirty="0">
                <a:latin typeface="Arial" panose="020B0604020202020204" pitchFamily="34" charset="0"/>
                <a:cs typeface="Arial" panose="020B0604020202020204" pitchFamily="34" charset="0"/>
              </a:rPr>
              <a:t> (49.9%)</a:t>
            </a:r>
          </a:p>
        </p:txBody>
      </p:sp>
      <p:sp>
        <p:nvSpPr>
          <p:cNvPr id="131" name="TextBox 130">
            <a:extLst>
              <a:ext uri="{FF2B5EF4-FFF2-40B4-BE49-F238E27FC236}">
                <a16:creationId xmlns:a16="http://schemas.microsoft.com/office/drawing/2014/main" id="{36B496ED-6AA6-4025-B6C2-822CB78DF044}"/>
              </a:ext>
            </a:extLst>
          </p:cNvPr>
          <p:cNvSpPr txBox="1"/>
          <p:nvPr/>
        </p:nvSpPr>
        <p:spPr>
          <a:xfrm>
            <a:off x="806939" y="3473186"/>
            <a:ext cx="816249" cy="230832"/>
          </a:xfrm>
          <a:prstGeom prst="rect">
            <a:avLst/>
          </a:prstGeom>
          <a:noFill/>
        </p:spPr>
        <p:txBody>
          <a:bodyPr wrap="none" rtlCol="0">
            <a:spAutoFit/>
          </a:bodyPr>
          <a:lstStyle/>
          <a:p>
            <a:r>
              <a:rPr lang="pa-IN" sz="900" b="1" dirty="0">
                <a:latin typeface="Arial" panose="020B0604020202020204" pitchFamily="34" charset="0"/>
                <a:cs typeface="Arial" panose="020B0604020202020204" pitchFamily="34" charset="0"/>
              </a:rPr>
              <a:t>ਸਿੱਖ</a:t>
            </a:r>
            <a:r>
              <a:rPr lang="en-GB" sz="900" dirty="0">
                <a:latin typeface="Arial" panose="020B0604020202020204" pitchFamily="34" charset="0"/>
                <a:cs typeface="Arial" panose="020B0604020202020204" pitchFamily="34" charset="0"/>
              </a:rPr>
              <a:t> (45.7%)</a:t>
            </a:r>
          </a:p>
        </p:txBody>
      </p:sp>
      <p:sp>
        <p:nvSpPr>
          <p:cNvPr id="132" name="TextBox 131">
            <a:extLst>
              <a:ext uri="{FF2B5EF4-FFF2-40B4-BE49-F238E27FC236}">
                <a16:creationId xmlns:a16="http://schemas.microsoft.com/office/drawing/2014/main" id="{7EE5927E-4867-4BC1-8D93-C2628A4F9B10}"/>
              </a:ext>
            </a:extLst>
          </p:cNvPr>
          <p:cNvSpPr txBox="1"/>
          <p:nvPr/>
        </p:nvSpPr>
        <p:spPr>
          <a:xfrm>
            <a:off x="812272" y="3973680"/>
            <a:ext cx="704039"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ਹਿੰਦੂ</a:t>
            </a:r>
            <a:r>
              <a:rPr lang="en-GB" sz="900" dirty="0">
                <a:latin typeface="Arial" panose="020B0604020202020204" pitchFamily="34" charset="0"/>
                <a:cs typeface="Arial" panose="020B0604020202020204" pitchFamily="34" charset="0"/>
              </a:rPr>
              <a:t> (45%)</a:t>
            </a:r>
          </a:p>
        </p:txBody>
      </p:sp>
      <p:sp>
        <p:nvSpPr>
          <p:cNvPr id="134" name="Oval 133">
            <a:extLst>
              <a:ext uri="{FF2B5EF4-FFF2-40B4-BE49-F238E27FC236}">
                <a16:creationId xmlns:a16="http://schemas.microsoft.com/office/drawing/2014/main" id="{6A6616B9-5DD3-49EF-94E5-F47E0168285E}"/>
              </a:ext>
            </a:extLst>
          </p:cNvPr>
          <p:cNvSpPr/>
          <p:nvPr/>
        </p:nvSpPr>
        <p:spPr>
          <a:xfrm>
            <a:off x="280268" y="4379640"/>
            <a:ext cx="432000" cy="360000"/>
          </a:xfrm>
          <a:prstGeom prst="ellips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
                <a:latin typeface="Arial" panose="020B0604020202020204" pitchFamily="34" charset="0"/>
                <a:cs typeface="Arial" panose="020B0604020202020204" pitchFamily="34" charset="0"/>
              </a:rPr>
              <a:t>#</a:t>
            </a:r>
            <a:r>
              <a:rPr lang="en-GB" sz="1000">
                <a:latin typeface="Arial" panose="020B0604020202020204" pitchFamily="34" charset="0"/>
                <a:cs typeface="Arial" panose="020B0604020202020204" pitchFamily="34" charset="0"/>
              </a:rPr>
              <a:t>6</a:t>
            </a:r>
            <a:endParaRPr lang="en-GB" sz="600">
              <a:latin typeface="Arial" panose="020B0604020202020204" pitchFamily="34" charset="0"/>
              <a:cs typeface="Arial" panose="020B0604020202020204" pitchFamily="34" charset="0"/>
            </a:endParaRPr>
          </a:p>
        </p:txBody>
      </p:sp>
      <p:sp>
        <p:nvSpPr>
          <p:cNvPr id="135" name="TextBox 134">
            <a:extLst>
              <a:ext uri="{FF2B5EF4-FFF2-40B4-BE49-F238E27FC236}">
                <a16:creationId xmlns:a16="http://schemas.microsoft.com/office/drawing/2014/main" id="{AE8DB96E-6BEC-40FF-B7B5-B79BDA0364D2}"/>
              </a:ext>
            </a:extLst>
          </p:cNvPr>
          <p:cNvSpPr txBox="1"/>
          <p:nvPr/>
        </p:nvSpPr>
        <p:spPr>
          <a:xfrm>
            <a:off x="826103" y="4410349"/>
            <a:ext cx="881973" cy="230832"/>
          </a:xfrm>
          <a:prstGeom prst="rect">
            <a:avLst/>
          </a:prstGeom>
          <a:noFill/>
        </p:spPr>
        <p:txBody>
          <a:bodyPr wrap="none" rtlCol="0">
            <a:spAutoFit/>
          </a:bodyPr>
          <a:lstStyle/>
          <a:p>
            <a:r>
              <a:rPr lang="pa-IN" sz="900" dirty="0">
                <a:latin typeface="Arial" panose="020B0604020202020204" pitchFamily="34" charset="0"/>
                <a:cs typeface="Arial" panose="020B0604020202020204" pitchFamily="34" charset="0"/>
              </a:rPr>
              <a:t>ਯਹੂਦੀ</a:t>
            </a:r>
            <a:r>
              <a:rPr lang="en-GB" sz="900" dirty="0">
                <a:latin typeface="Arial" panose="020B0604020202020204" pitchFamily="34" charset="0"/>
                <a:cs typeface="Arial" panose="020B0604020202020204" pitchFamily="34" charset="0"/>
              </a:rPr>
              <a:t> (29.2%)</a:t>
            </a:r>
          </a:p>
        </p:txBody>
      </p:sp>
      <p:sp>
        <p:nvSpPr>
          <p:cNvPr id="149" name="TextBox 148">
            <a:extLst>
              <a:ext uri="{FF2B5EF4-FFF2-40B4-BE49-F238E27FC236}">
                <a16:creationId xmlns:a16="http://schemas.microsoft.com/office/drawing/2014/main" id="{813B9E2C-F4EA-4D04-A07C-D3EDAFC47057}"/>
              </a:ext>
            </a:extLst>
          </p:cNvPr>
          <p:cNvSpPr txBox="1"/>
          <p:nvPr/>
        </p:nvSpPr>
        <p:spPr>
          <a:xfrm>
            <a:off x="122487" y="5753776"/>
            <a:ext cx="2545322" cy="923330"/>
          </a:xfrm>
          <a:prstGeom prst="rect">
            <a:avLst/>
          </a:prstGeom>
          <a:noFill/>
        </p:spPr>
        <p:txBody>
          <a:bodyPr wrap="square" rtlCol="0">
            <a:spAutoFit/>
          </a:bodyPr>
          <a:lstStyle/>
          <a:p>
            <a:pPr algn="ctr"/>
            <a:r>
              <a:rPr lang="pa-IN" sz="900" dirty="0"/>
              <a:t>ਇੱਥੇ ਪ੍ਰਕਾਸ਼ਤ ਖੋਜ ਦੀ ਘਾਟ ਹੈ ਜਿਸ ਨਾਲ ਯੂਕੇ ਦੇ ਅੰਦਰ ਸਿੱਖ ਅਬਾਦੀ ਦੇ ਸਾਹਮਣੇ ਆ ਰਹੀਆਂ ਅਸਮਾਨਤਾਵਾਂ ਦੇ ਸਬੂਤ ਅੱਗੇ ਆ ਸਕਣ। ਪਰ, ਬਰਮਿੰਘਮ ਦੇ ਸਭ ਤੋਂ ਵਾਂਝੇ ਖੇਤਰਾਂ ਵਿੱਚ ਰਹਿਣ ਵਾਲੇ ਲੋਕ, ਘੱਟ ਵਾਂਝੇ ਖੇਤਰਾਂ ਦੇ ਮੁਕਾਬਲੇ ਲਗਭਗ </a:t>
            </a:r>
            <a:r>
              <a:rPr lang="en-GB" sz="900" dirty="0"/>
              <a:t>20 </a:t>
            </a:r>
            <a:r>
              <a:rPr lang="pa-IN" sz="900" dirty="0"/>
              <a:t> ਸਾਲ ਤੱਕ ਘੱਟ ਚੰਗੀ ਸਿਹਤ </a:t>
            </a:r>
          </a:p>
          <a:p>
            <a:pPr algn="ctr"/>
            <a:r>
              <a:rPr lang="pa-IN" sz="900" dirty="0"/>
              <a:t>ਨੂੰ ਮਾਣ ਸਕਣਗੇ।</a:t>
            </a:r>
            <a:r>
              <a:rPr lang="en-GB" sz="900" dirty="0">
                <a:latin typeface="Arial" panose="020B0604020202020204" pitchFamily="34" charset="0"/>
                <a:cs typeface="Arial" panose="020B0604020202020204" pitchFamily="34" charset="0"/>
              </a:rPr>
              <a:t> </a:t>
            </a:r>
          </a:p>
        </p:txBody>
      </p:sp>
      <p:pic>
        <p:nvPicPr>
          <p:cNvPr id="53" name="Graphic 52" descr="Home">
            <a:extLst>
              <a:ext uri="{FF2B5EF4-FFF2-40B4-BE49-F238E27FC236}">
                <a16:creationId xmlns:a16="http://schemas.microsoft.com/office/drawing/2014/main" id="{8CFC495F-6E83-4171-9E71-9E83BCAE306D}"/>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359619" y="5360329"/>
            <a:ext cx="468549" cy="468549"/>
          </a:xfrm>
          <a:prstGeom prst="rect">
            <a:avLst/>
          </a:prstGeom>
        </p:spPr>
      </p:pic>
      <p:sp>
        <p:nvSpPr>
          <p:cNvPr id="151" name="TextBox 150">
            <a:extLst>
              <a:ext uri="{FF2B5EF4-FFF2-40B4-BE49-F238E27FC236}">
                <a16:creationId xmlns:a16="http://schemas.microsoft.com/office/drawing/2014/main" id="{72B5848F-14A8-4F46-B7F9-E802D6910774}"/>
              </a:ext>
            </a:extLst>
          </p:cNvPr>
          <p:cNvSpPr txBox="1"/>
          <p:nvPr/>
        </p:nvSpPr>
        <p:spPr>
          <a:xfrm>
            <a:off x="2939971" y="5672628"/>
            <a:ext cx="2469630" cy="769441"/>
          </a:xfrm>
          <a:prstGeom prst="rect">
            <a:avLst/>
          </a:prstGeom>
          <a:noFill/>
        </p:spPr>
        <p:txBody>
          <a:bodyPr wrap="square" rtlCol="0">
            <a:spAutoFit/>
          </a:bodyPr>
          <a:lstStyle/>
          <a:p>
            <a:pPr lvl="0" algn="ctr"/>
            <a:r>
              <a:rPr lang="pa-IN" sz="900" dirty="0"/>
              <a:t>ਹੋਰ ਧਾਰਮਿਕ ਸਮੂਹਾਂ ਦੇ ਮੁਕਾਬਲੇ ਵੱਡੇ ਪਰਿਵਾਰਾਂ ਵਿੱਚ ਰਹਿਣ ਦੇ ਉਨ੍ਹਾਂ ਵਿੱਚ ਪ੍ਰਚਲਤ ਰਿਵਾਜ ਹੋਣ ਕਾਰਨ ਸ਼ਾਇਦ ਸਿੱਖ ਆਬਾਦੀ ਕੋਵਿਡ-19 ਤੋਂ ਬਹੁਤ ਜ਼ਿਆਦਾ ਪ੍ਰਭਾਵਿਤ ਹੋਈ ਹੋਵੇਗੀ।</a:t>
            </a:r>
            <a:r>
              <a:rPr lang="en-GB" sz="900" dirty="0">
                <a:latin typeface="Arial" panose="020B0604020202020204" pitchFamily="34" charset="0"/>
                <a:cs typeface="Arial" panose="020B0604020202020204" pitchFamily="34" charset="0"/>
              </a:rPr>
              <a:t> </a:t>
            </a:r>
          </a:p>
          <a:p>
            <a:endParaRPr lang="en-GB" sz="800" dirty="0">
              <a:latin typeface="Arial" panose="020B0604020202020204" pitchFamily="34" charset="0"/>
              <a:cs typeface="Arial" panose="020B0604020202020204" pitchFamily="34" charset="0"/>
            </a:endParaRPr>
          </a:p>
        </p:txBody>
      </p:sp>
      <p:pic>
        <p:nvPicPr>
          <p:cNvPr id="14" name="Graphic 13" descr="Hospital">
            <a:extLst>
              <a:ext uri="{FF2B5EF4-FFF2-40B4-BE49-F238E27FC236}">
                <a16:creationId xmlns:a16="http://schemas.microsoft.com/office/drawing/2014/main" id="{4BC61906-9CB5-44DC-93F7-416A059C5B32}"/>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05840" y="6301843"/>
            <a:ext cx="461323" cy="461323"/>
          </a:xfrm>
          <a:prstGeom prst="rect">
            <a:avLst/>
          </a:prstGeom>
        </p:spPr>
      </p:pic>
    </p:spTree>
    <p:extLst>
      <p:ext uri="{BB962C8B-B14F-4D97-AF65-F5344CB8AC3E}">
        <p14:creationId xmlns:p14="http://schemas.microsoft.com/office/powerpoint/2010/main" val="2710710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E25A16-9F81-4AF8-95E4-42CE21B384FA}"/>
              </a:ext>
            </a:extLst>
          </p:cNvPr>
          <p:cNvSpPr/>
          <p:nvPr/>
        </p:nvSpPr>
        <p:spPr>
          <a:xfrm>
            <a:off x="3048000" y="2967335"/>
            <a:ext cx="6096000" cy="923330"/>
          </a:xfrm>
          <a:prstGeom prst="rect">
            <a:avLst/>
          </a:prstGeom>
        </p:spPr>
        <p:txBody>
          <a:bodyPr>
            <a:spAutoFit/>
          </a:bodyPr>
          <a:lstStyle/>
          <a:p>
            <a:pPr algn="ctr"/>
            <a:r>
              <a:rPr lang="pa-IN" dirty="0"/>
              <a:t>ਇੰਗਲੈਂਡ ਦੇ ਉਹ ਲੋਕ ਜੋ ਆਪਣੀ ਪਛਾਣ ਸਿੱਖਾਂ ਵਜੋਂ ਕਰਦੇ ਹਨ। ਇਹ ਯੂਕੇ ਵਿੱਚ ਤੀਜਾ ਸਭ ਤੋਂ ਵੱਡਾ ਘੱਟਗਿਣਤੀ ਧਾਰਮਿਕ ਸਮੂਹ ਹਨ। ਯੂਕੇ ਦੇ ਲੰਡਨ ਸ਼ਹਿਰ ਵਿੱਚ ਸਿੱਖ ਸਭ ਤੋਂ ਵੱਡੀ ਗਿਣਤੀ ਵਿੱਚ ਰਹਿੰਦੇ ਹਨ।</a:t>
            </a:r>
            <a:endParaRPr lang="en-GB"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030356B-D241-4482-8D50-EC076C3CF99D}"/>
              </a:ext>
            </a:extLst>
          </p:cNvPr>
          <p:cNvSpPr txBox="1"/>
          <p:nvPr/>
        </p:nvSpPr>
        <p:spPr>
          <a:xfrm>
            <a:off x="347044" y="1151886"/>
            <a:ext cx="1677472" cy="380874"/>
          </a:xfrm>
          <a:prstGeom prst="rect">
            <a:avLst/>
          </a:prstGeom>
          <a:noFill/>
        </p:spPr>
        <p:txBody>
          <a:bodyPr wrap="square" rtlCol="0">
            <a:spAutoFit/>
          </a:bodyPr>
          <a:lstStyle/>
          <a:p>
            <a:pPr algn="ctr"/>
            <a:r>
              <a:rPr lang="en-GB" sz="1875" b="1">
                <a:solidFill>
                  <a:srgbClr val="C00000"/>
                </a:solidFill>
                <a:latin typeface="Arial" panose="020B0604020202020204" pitchFamily="34" charset="0"/>
                <a:cs typeface="Arial" panose="020B0604020202020204" pitchFamily="34" charset="0"/>
              </a:rPr>
              <a:t>420,196</a:t>
            </a:r>
            <a:endParaRPr lang="en-GB" sz="1125" b="1">
              <a:solidFill>
                <a:srgbClr val="C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5388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923C69A65E49840AB48A8B442160C28" ma:contentTypeVersion="12" ma:contentTypeDescription="Create a new document." ma:contentTypeScope="" ma:versionID="f30af29ea44ef1dabb16382b68baf1c5">
  <xsd:schema xmlns:xsd="http://www.w3.org/2001/XMLSchema" xmlns:xs="http://www.w3.org/2001/XMLSchema" xmlns:p="http://schemas.microsoft.com/office/2006/metadata/properties" xmlns:ns2="1699af37-892e-461c-a5e5-0a956f7332ae" xmlns:ns3="6ddbb698-01d7-41d3-857d-b5dfb392cc48" targetNamespace="http://schemas.microsoft.com/office/2006/metadata/properties" ma:root="true" ma:fieldsID="020c8440337c8a222cd87a781cd3eb90" ns2:_="" ns3:_="">
    <xsd:import namespace="1699af37-892e-461c-a5e5-0a956f7332ae"/>
    <xsd:import namespace="6ddbb698-01d7-41d3-857d-b5dfb392cc4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99af37-892e-461c-a5e5-0a956f7332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dbb698-01d7-41d3-857d-b5dfb392cc48"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234163-06C9-46A5-92ED-CF523B6D5249}">
  <ds:schemaRefs>
    <ds:schemaRef ds:uri="http://schemas.microsoft.com/sharepoint/v3/contenttype/forms"/>
  </ds:schemaRefs>
</ds:datastoreItem>
</file>

<file path=customXml/itemProps2.xml><?xml version="1.0" encoding="utf-8"?>
<ds:datastoreItem xmlns:ds="http://schemas.openxmlformats.org/officeDocument/2006/customXml" ds:itemID="{C6B8E89D-F0BC-4991-A997-3693C25620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699af37-892e-461c-a5e5-0a956f7332ae"/>
    <ds:schemaRef ds:uri="6ddbb698-01d7-41d3-857d-b5dfb392cc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D40D2CD-5B81-440A-8B1B-397F50C92C46}">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6ddbb698-01d7-41d3-857d-b5dfb392cc48"/>
    <ds:schemaRef ds:uri="http://purl.org/dc/dcmitype/"/>
    <ds:schemaRef ds:uri="1699af37-892e-461c-a5e5-0a956f7332ae"/>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0</TotalTime>
  <Words>2516</Words>
  <Application>Microsoft Office PowerPoint</Application>
  <PresentationFormat>Widescreen</PresentationFormat>
  <Paragraphs>266</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Arimo</vt:lpstr>
      <vt:lpstr>Calibri</vt:lpstr>
      <vt:lpstr>Calibri Light</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2021-08-19T13:39:56Z</dcterms:created>
  <dcterms:modified xsi:type="dcterms:W3CDTF">2021-09-27T10:20:13Z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0x0101006923C69A65E49840AB48A8B442160C28</vt:lpwstr>
  </property>
  <property fmtid="{D5CDD505-2E9C-101B-9397-08002B2CF9AE}" pid="3" name="CloudStatistics_StoryID">
    <vt:lpwstr>5322738b-e229-4737-80f7-72c8b24e7cee</vt:lpwstr>
  </property>
</Properties>
</file>