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60" r:id="rId6"/>
    <p:sldMasterId id="2147483696" r:id="rId7"/>
    <p:sldMasterId id="2147483702" r:id="rId8"/>
  </p:sldMasterIdLst>
  <p:notesMasterIdLst>
    <p:notesMasterId r:id="rId26"/>
  </p:notesMasterIdLst>
  <p:sldIdLst>
    <p:sldId id="374" r:id="rId9"/>
    <p:sldId id="379" r:id="rId10"/>
    <p:sldId id="359" r:id="rId11"/>
    <p:sldId id="362" r:id="rId12"/>
    <p:sldId id="363" r:id="rId13"/>
    <p:sldId id="360" r:id="rId14"/>
    <p:sldId id="361" r:id="rId15"/>
    <p:sldId id="366" r:id="rId16"/>
    <p:sldId id="367" r:id="rId17"/>
    <p:sldId id="368" r:id="rId18"/>
    <p:sldId id="370" r:id="rId19"/>
    <p:sldId id="375" r:id="rId20"/>
    <p:sldId id="380" r:id="rId21"/>
    <p:sldId id="371" r:id="rId22"/>
    <p:sldId id="377" r:id="rId23"/>
    <p:sldId id="373" r:id="rId24"/>
    <p:sldId id="372" r:id="rId25"/>
  </p:sldIdLst>
  <p:sldSz cx="9906000" cy="6858000" type="A4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1753" autoAdjust="0"/>
  </p:normalViewPr>
  <p:slideViewPr>
    <p:cSldViewPr>
      <p:cViewPr varScale="1">
        <p:scale>
          <a:sx n="61" d="100"/>
          <a:sy n="61" d="100"/>
        </p:scale>
        <p:origin x="704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3E92-30EC-4BF3-9333-9618A5A7C4E4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70F9D-65E1-470C-889D-04D4DD9CB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5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0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504" y="16288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67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4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7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70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1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5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92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0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6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6288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86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98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86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67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5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5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36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34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07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01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59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5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41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0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9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96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38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67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33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65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04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50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4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3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68455D-2B40-495D-B49F-DC32572CC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757" y="1748409"/>
            <a:ext cx="5683796" cy="1470025"/>
          </a:xfrm>
        </p:spPr>
        <p:txBody>
          <a:bodyPr>
            <a:normAutofit/>
          </a:bodyPr>
          <a:lstStyle>
            <a:lvl1pPr algn="l">
              <a:defRPr sz="2925" b="1"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09" y="3260576"/>
            <a:ext cx="5654128" cy="1752600"/>
          </a:xfrm>
        </p:spPr>
        <p:txBody>
          <a:bodyPr>
            <a:normAutofit/>
          </a:bodyPr>
          <a:lstStyle>
            <a:lvl1pPr marL="0" indent="0" algn="l">
              <a:buNone/>
              <a:defRPr sz="1625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  <a:lvl2pPr marL="42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9954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0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EB745B-1001-4730-8807-8AD4C2A0D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994123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525387"/>
          </a:xfrm>
        </p:spPr>
        <p:txBody>
          <a:bodyPr>
            <a:normAutofit/>
          </a:bodyPr>
          <a:lstStyle>
            <a:lvl1pPr>
              <a:defRPr sz="2167"/>
            </a:lvl1pPr>
            <a:lvl2pPr>
              <a:defRPr sz="1842"/>
            </a:lvl2pPr>
            <a:lvl3pPr>
              <a:defRPr sz="1625"/>
            </a:lvl3pPr>
            <a:lvl4pPr>
              <a:defRPr sz="1517"/>
            </a:lvl4pPr>
            <a:lvl5pPr>
              <a:defRPr sz="151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7BDEED-BAA1-4C1C-8AE0-10DDC9205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2252A2C7-B1D1-42A6-A125-8F2F56CEECE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519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32A10-5A18-4F90-B9E3-AFC148928ACE}"/>
              </a:ext>
            </a:extLst>
          </p:cNvPr>
          <p:cNvSpPr txBox="1">
            <a:spLocks/>
          </p:cNvSpPr>
          <p:nvPr userDrawn="1"/>
        </p:nvSpPr>
        <p:spPr>
          <a:xfrm>
            <a:off x="369756" y="6413500"/>
            <a:ext cx="2311400" cy="364067"/>
          </a:xfrm>
          <a:prstGeom prst="rect">
            <a:avLst/>
          </a:prstGeom>
        </p:spPr>
        <p:txBody>
          <a:bodyPr lIns="84419" tIns="42210" rIns="84419" bIns="42210" anchor="ctr"/>
          <a:lstStyle>
            <a:lvl1pPr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9pPr>
          </a:lstStyle>
          <a:p>
            <a:pPr defTabSz="990570" eaLnBrk="1" hangingPunct="1">
              <a:defRPr/>
            </a:pPr>
            <a:r>
              <a:rPr lang="en-GB" altLang="en-US" sz="1083" b="1">
                <a:solidFill>
                  <a:schemeClr val="bg1"/>
                </a:solidFill>
              </a:rPr>
              <a:t>PAGE </a:t>
            </a:r>
            <a:fld id="{D0E2CAB7-D3E1-4D0C-BFDB-C3F0E5FDAF82}" type="slidenum">
              <a:rPr lang="en-GB" altLang="en-US" sz="1083" b="1" smtClean="0">
                <a:solidFill>
                  <a:schemeClr val="bg1"/>
                </a:solidFill>
              </a:rPr>
              <a:pPr defTabSz="990570" eaLnBrk="1" hangingPunct="1">
                <a:defRPr/>
              </a:pPr>
              <a:t>‹#›</a:t>
            </a:fld>
            <a:endParaRPr lang="en-GB" altLang="en-US" sz="1083" b="1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994123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525387"/>
          </a:xfrm>
        </p:spPr>
        <p:txBody>
          <a:bodyPr>
            <a:normAutofit/>
          </a:bodyPr>
          <a:lstStyle>
            <a:lvl1pPr>
              <a:defRPr sz="2167"/>
            </a:lvl1pPr>
            <a:lvl2pPr>
              <a:defRPr sz="1842"/>
            </a:lvl2pPr>
            <a:lvl3pPr>
              <a:defRPr sz="1625"/>
            </a:lvl3pPr>
            <a:lvl4pPr>
              <a:defRPr sz="1517"/>
            </a:lvl4pPr>
            <a:lvl5pPr>
              <a:defRPr sz="151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4DC0D5-7160-491A-90C8-975E419A40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8F158B2C-C0BD-4201-82FF-114B29488E1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36351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C8DC177-67B1-4E96-B899-C8D1701E3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29" y="3705053"/>
            <a:ext cx="8420100" cy="1362075"/>
          </a:xfrm>
        </p:spPr>
        <p:txBody>
          <a:bodyPr anchor="t">
            <a:normAutofit/>
          </a:bodyPr>
          <a:lstStyle>
            <a:lvl1pPr algn="l">
              <a:defRPr sz="2925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129" y="2204865"/>
            <a:ext cx="84201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167">
                <a:solidFill>
                  <a:schemeClr val="bg1"/>
                </a:solidFill>
              </a:defRPr>
            </a:lvl1pPr>
            <a:lvl2pPr marL="422082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84416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3pPr>
            <a:lvl4pPr marL="12662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83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104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324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45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66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7183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E1BECD3-04B6-46F8-B6AC-5CA75E4C1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29" y="3705053"/>
            <a:ext cx="8420100" cy="1362075"/>
          </a:xfrm>
        </p:spPr>
        <p:txBody>
          <a:bodyPr anchor="t">
            <a:normAutofit/>
          </a:bodyPr>
          <a:lstStyle>
            <a:lvl1pPr algn="l">
              <a:defRPr sz="2925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129" y="2204865"/>
            <a:ext cx="84201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167">
                <a:solidFill>
                  <a:schemeClr val="accent1"/>
                </a:solidFill>
              </a:defRPr>
            </a:lvl1pPr>
            <a:lvl2pPr marL="422082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84416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3pPr>
            <a:lvl4pPr marL="12662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83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104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324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45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66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0156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7E0E36-A09F-485D-82AA-7AEEE2B1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1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504" y="1412776"/>
            <a:ext cx="4315114" cy="4525963"/>
          </a:xfrm>
        </p:spPr>
        <p:txBody>
          <a:bodyPr>
            <a:normAutofit/>
          </a:bodyPr>
          <a:lstStyle>
            <a:lvl1pPr>
              <a:defRPr sz="2167"/>
            </a:lvl1pPr>
            <a:lvl2pPr>
              <a:defRPr sz="1842"/>
            </a:lvl2pPr>
            <a:lvl3pPr>
              <a:defRPr sz="1625"/>
            </a:lvl3pPr>
            <a:lvl4pPr>
              <a:defRPr sz="1517"/>
            </a:lvl4pPr>
            <a:lvl5pPr>
              <a:defRPr sz="1517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382" y="1412776"/>
            <a:ext cx="4315114" cy="4525963"/>
          </a:xfrm>
        </p:spPr>
        <p:txBody>
          <a:bodyPr>
            <a:normAutofit/>
          </a:bodyPr>
          <a:lstStyle>
            <a:lvl1pPr>
              <a:defRPr sz="2167"/>
            </a:lvl1pPr>
            <a:lvl2pPr>
              <a:defRPr sz="1842"/>
            </a:lvl2pPr>
            <a:lvl3pPr>
              <a:defRPr sz="1625"/>
            </a:lvl3pPr>
            <a:lvl4pPr>
              <a:defRPr sz="1517"/>
            </a:lvl4pPr>
            <a:lvl5pPr>
              <a:defRPr sz="1517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E5F4B-8D0B-478B-88A7-97E39524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18594063-8B42-4FD7-A767-FB735259A0C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29247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8E403063-8582-4A1B-96FB-228D0732C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1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356988"/>
            <a:ext cx="4376870" cy="639763"/>
          </a:xfrm>
        </p:spPr>
        <p:txBody>
          <a:bodyPr anchor="ctr">
            <a:normAutofit/>
          </a:bodyPr>
          <a:lstStyle>
            <a:lvl1pPr marL="0" indent="0">
              <a:buNone/>
              <a:defRPr sz="1842" b="1"/>
            </a:lvl1pPr>
            <a:lvl2pPr marL="422082" indent="0">
              <a:buNone/>
              <a:defRPr sz="1842" b="1"/>
            </a:lvl2pPr>
            <a:lvl3pPr marL="844164" indent="0">
              <a:buNone/>
              <a:defRPr sz="1625" b="1"/>
            </a:lvl3pPr>
            <a:lvl4pPr marL="1266246" indent="0">
              <a:buNone/>
              <a:defRPr sz="1517" b="1"/>
            </a:lvl4pPr>
            <a:lvl5pPr marL="1688326" indent="0">
              <a:buNone/>
              <a:defRPr sz="1517" b="1"/>
            </a:lvl5pPr>
            <a:lvl6pPr marL="2110408" indent="0">
              <a:buNone/>
              <a:defRPr sz="1517" b="1"/>
            </a:lvl6pPr>
            <a:lvl7pPr marL="2532490" indent="0">
              <a:buNone/>
              <a:defRPr sz="1517" b="1"/>
            </a:lvl7pPr>
            <a:lvl8pPr marL="2954572" indent="0">
              <a:buNone/>
              <a:defRPr sz="1517" b="1"/>
            </a:lvl8pPr>
            <a:lvl9pPr marL="3376654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996751"/>
            <a:ext cx="4376870" cy="3951288"/>
          </a:xfrm>
        </p:spPr>
        <p:txBody>
          <a:bodyPr>
            <a:normAutofit/>
          </a:bodyPr>
          <a:lstStyle>
            <a:lvl1pPr>
              <a:defRPr sz="1842"/>
            </a:lvl1pPr>
            <a:lvl2pPr>
              <a:defRPr sz="1625"/>
            </a:lvl2pPr>
            <a:lvl3pPr>
              <a:defRPr sz="1517"/>
            </a:lvl3pPr>
            <a:lvl4pPr>
              <a:defRPr sz="1300"/>
            </a:lvl4pPr>
            <a:lvl5pPr>
              <a:defRPr sz="1300"/>
            </a:lvl5pPr>
            <a:lvl6pPr>
              <a:defRPr sz="1517"/>
            </a:lvl6pPr>
            <a:lvl7pPr>
              <a:defRPr sz="1517"/>
            </a:lvl7pPr>
            <a:lvl8pPr>
              <a:defRPr sz="1517"/>
            </a:lvl8pPr>
            <a:lvl9pPr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356988"/>
            <a:ext cx="4378590" cy="639763"/>
          </a:xfrm>
        </p:spPr>
        <p:txBody>
          <a:bodyPr anchor="ctr">
            <a:normAutofit/>
          </a:bodyPr>
          <a:lstStyle>
            <a:lvl1pPr marL="0" indent="0">
              <a:buNone/>
              <a:defRPr sz="1842" b="1"/>
            </a:lvl1pPr>
            <a:lvl2pPr marL="422082" indent="0">
              <a:buNone/>
              <a:defRPr sz="1842" b="1"/>
            </a:lvl2pPr>
            <a:lvl3pPr marL="844164" indent="0">
              <a:buNone/>
              <a:defRPr sz="1625" b="1"/>
            </a:lvl3pPr>
            <a:lvl4pPr marL="1266246" indent="0">
              <a:buNone/>
              <a:defRPr sz="1517" b="1"/>
            </a:lvl4pPr>
            <a:lvl5pPr marL="1688326" indent="0">
              <a:buNone/>
              <a:defRPr sz="1517" b="1"/>
            </a:lvl5pPr>
            <a:lvl6pPr marL="2110408" indent="0">
              <a:buNone/>
              <a:defRPr sz="1517" b="1"/>
            </a:lvl6pPr>
            <a:lvl7pPr marL="2532490" indent="0">
              <a:buNone/>
              <a:defRPr sz="1517" b="1"/>
            </a:lvl7pPr>
            <a:lvl8pPr marL="2954572" indent="0">
              <a:buNone/>
              <a:defRPr sz="1517" b="1"/>
            </a:lvl8pPr>
            <a:lvl9pPr marL="3376654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1996751"/>
            <a:ext cx="4378590" cy="3951288"/>
          </a:xfrm>
        </p:spPr>
        <p:txBody>
          <a:bodyPr>
            <a:normAutofit/>
          </a:bodyPr>
          <a:lstStyle>
            <a:lvl1pPr>
              <a:defRPr sz="1842"/>
            </a:lvl1pPr>
            <a:lvl2pPr>
              <a:defRPr sz="1625"/>
            </a:lvl2pPr>
            <a:lvl3pPr>
              <a:defRPr sz="1517"/>
            </a:lvl3pPr>
            <a:lvl4pPr>
              <a:defRPr sz="1300"/>
            </a:lvl4pPr>
            <a:lvl5pPr>
              <a:defRPr sz="1300"/>
            </a:lvl5pPr>
            <a:lvl6pPr>
              <a:defRPr sz="1517"/>
            </a:lvl6pPr>
            <a:lvl7pPr>
              <a:defRPr sz="1517"/>
            </a:lvl7pPr>
            <a:lvl8pPr>
              <a:defRPr sz="1517"/>
            </a:lvl8pPr>
            <a:lvl9pPr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6F52C1-3D70-4F6F-B1CF-E9160D9A7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0CE26D9E-538B-4654-A9E7-AC31DEE5E34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315723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7184F90-87BE-47EA-9400-56D2E1971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1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4CE3AE-F135-4BEE-8613-CDCE6BB53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45279E24-BA85-4F38-A25A-08EB579EC5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356838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F5A1B69-E795-48BB-B758-D43EAD34F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1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CCF0BF2-CCA9-42E7-8542-364D32D139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8AE9360-FC64-4177-9C5D-5C9AAEF4A06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82421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23F4E-671F-414F-A48D-F5507E92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1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t"/>
          <a:lstStyle>
            <a:lvl1pPr algn="l">
              <a:defRPr sz="1842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606963"/>
          </a:xfrm>
        </p:spPr>
        <p:txBody>
          <a:bodyPr>
            <a:normAutofit/>
          </a:bodyPr>
          <a:lstStyle>
            <a:lvl1pPr>
              <a:defRPr sz="2167"/>
            </a:lvl1pPr>
            <a:lvl2pPr>
              <a:defRPr sz="1842"/>
            </a:lvl2pPr>
            <a:lvl3pPr>
              <a:defRPr sz="1625"/>
            </a:lvl3pPr>
            <a:lvl4pPr>
              <a:defRPr sz="1517"/>
            </a:lvl4pPr>
            <a:lvl5pPr>
              <a:defRPr sz="1517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493783"/>
          </a:xfrm>
        </p:spPr>
        <p:txBody>
          <a:bodyPr/>
          <a:lstStyle>
            <a:lvl1pPr marL="0" indent="0">
              <a:buNone/>
              <a:defRPr sz="1300"/>
            </a:lvl1pPr>
            <a:lvl2pPr marL="422082" indent="0">
              <a:buNone/>
              <a:defRPr sz="1083"/>
            </a:lvl2pPr>
            <a:lvl3pPr marL="844164" indent="0">
              <a:buNone/>
              <a:defRPr sz="975"/>
            </a:lvl3pPr>
            <a:lvl4pPr marL="1266246" indent="0">
              <a:buNone/>
              <a:defRPr sz="867"/>
            </a:lvl4pPr>
            <a:lvl5pPr marL="1688326" indent="0">
              <a:buNone/>
              <a:defRPr sz="867"/>
            </a:lvl5pPr>
            <a:lvl6pPr marL="2110408" indent="0">
              <a:buNone/>
              <a:defRPr sz="867"/>
            </a:lvl6pPr>
            <a:lvl7pPr marL="2532490" indent="0">
              <a:buNone/>
              <a:defRPr sz="867"/>
            </a:lvl7pPr>
            <a:lvl8pPr marL="2954572" indent="0">
              <a:buNone/>
              <a:defRPr sz="867"/>
            </a:lvl8pPr>
            <a:lvl9pPr marL="3376654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B6CE2-A645-4BDF-A0BB-72B67AA23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84BE3808-80EF-46ED-8445-A3D549788F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106354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E6B5481-8FD2-4F53-9684-9357E43B4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4402534-6B87-4B69-8472-7A3D14DE5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314CF705-19BC-4FD7-91D3-D1911D24690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6274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1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3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27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0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7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4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C_Powerpoint_Master_Slide_Deck_A4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74" y="0"/>
            <a:ext cx="3246120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C_Powerpoint_Master_Slide_Deck_A4-0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075"/>
            <a:ext cx="9906000" cy="10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C_Powerpoint_Master_Slide_Deck_A4-04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4603"/>
            <a:ext cx="9906000" cy="9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d-slide-05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5" y="0"/>
            <a:ext cx="9724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E688B8-6796-4DBC-B7E8-6A3958F23A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516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A47DE5-5AF6-46C8-9F0B-0EDA929C0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517651"/>
            <a:ext cx="891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8804E-2E90-4F57-B9E5-3A92654C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871" y="6246285"/>
            <a:ext cx="2311400" cy="366183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75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8E052F77-D30B-440F-BD47-DC6DCF11C76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686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842672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  <a:lvl2pPr algn="l" defTabSz="842672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2pPr>
      <a:lvl3pPr algn="l" defTabSz="842672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3pPr>
      <a:lvl4pPr algn="l" defTabSz="842672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4pPr>
      <a:lvl5pPr algn="l" defTabSz="842672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5pPr>
      <a:lvl6pPr marL="495285" algn="l" defTabSz="842672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6pPr>
      <a:lvl7pPr marL="990570" algn="l" defTabSz="842672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7pPr>
      <a:lvl8pPr marL="1485854" algn="l" defTabSz="842672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8pPr>
      <a:lvl9pPr marL="1981139" algn="l" defTabSz="842672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9pPr>
    </p:titleStyle>
    <p:bodyStyle>
      <a:lvl1pPr marL="316432" indent="-316432" algn="l" defTabSz="842672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167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84456" indent="-263121" algn="l" defTabSz="8426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Arial Nova Light" pitchFamily="34" charset="0"/>
          <a:ea typeface="Arial Nova Light" panose="020B0304020202020204" pitchFamily="34" charset="0"/>
          <a:cs typeface="Arial Nova Light" pitchFamily="34" charset="0"/>
        </a:defRPr>
      </a:lvl2pPr>
      <a:lvl3pPr marL="1054200" indent="-209808" algn="l" defTabSz="842672" rtl="0" eaLnBrk="0" fontAlgn="base" hangingPunct="0">
        <a:spcBef>
          <a:spcPct val="20000"/>
        </a:spcBef>
        <a:spcAft>
          <a:spcPct val="0"/>
        </a:spcAft>
        <a:buFont typeface="Arial Nova Light" panose="020B0304020202020204" pitchFamily="34" charset="0"/>
        <a:buChar char="–"/>
        <a:defRPr sz="1625" kern="1200">
          <a:solidFill>
            <a:schemeClr val="tx1"/>
          </a:solidFill>
          <a:latin typeface="Arial Nova Light" pitchFamily="34" charset="0"/>
          <a:ea typeface="Arial Nova Light" panose="020B0304020202020204" pitchFamily="34" charset="0"/>
          <a:cs typeface="Arial Nova Light" pitchFamily="34" charset="0"/>
        </a:defRPr>
      </a:lvl3pPr>
      <a:lvl4pPr marL="1477256" indent="-209808" algn="l" defTabSz="8426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17" kern="1200">
          <a:solidFill>
            <a:schemeClr val="tx1"/>
          </a:solidFill>
          <a:latin typeface="Arial Nova Light" pitchFamily="34" charset="0"/>
          <a:ea typeface="Arial Nova Light" panose="020B0304020202020204" pitchFamily="34" charset="0"/>
          <a:cs typeface="Arial Nova Light" pitchFamily="34" charset="0"/>
        </a:defRPr>
      </a:lvl4pPr>
      <a:lvl5pPr marL="1898592" indent="-209808" algn="l" defTabSz="8426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17" kern="1200">
          <a:solidFill>
            <a:schemeClr val="tx1"/>
          </a:solidFill>
          <a:latin typeface="Arial Nova Light" pitchFamily="34" charset="0"/>
          <a:ea typeface="Arial Nova Light" panose="020B0304020202020204" pitchFamily="34" charset="0"/>
          <a:cs typeface="Arial Nova Light" pitchFamily="34" charset="0"/>
        </a:defRPr>
      </a:lvl5pPr>
      <a:lvl6pPr marL="2321449" indent="-211041" algn="l" defTabSz="84416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743531" indent="-211041" algn="l" defTabSz="84416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165613" indent="-211041" algn="l" defTabSz="84416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587695" indent="-211041" algn="l" defTabSz="84416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22082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44164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66246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88326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110408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32490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54572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76654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rmingham.gov.uk/school-attendance" TargetMode="External"/><Relationship Id="rId2" Type="http://schemas.openxmlformats.org/officeDocument/2006/relationships/hyperlink" Target="https://www.birmingham.gov.uk/info/20014/schools_and_learning/690/pupil_attendance_advice_for_schools_and_professionals/4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wc.nhs.uk/youve-been-miss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wc.stickftb@nhs.net" TargetMode="External"/><Relationship Id="rId2" Type="http://schemas.openxmlformats.org/officeDocument/2006/relationships/hyperlink" Target="mailto:attendance@birmingham.gov.uk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Home.Education@birmingham.gov.uk" TargetMode="External"/><Relationship Id="rId4" Type="http://schemas.openxmlformats.org/officeDocument/2006/relationships/hyperlink" Target="mailto:cme@birmingham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16EECEC-673A-4352-AF54-B20183BE3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40" y="1556792"/>
            <a:ext cx="5683912" cy="1195256"/>
          </a:xfrm>
        </p:spPr>
        <p:txBody>
          <a:bodyPr/>
          <a:lstStyle/>
          <a:p>
            <a:pPr eaLnBrk="1" hangingPunct="1"/>
            <a:r>
              <a:rPr lang="en-GB" altLang="en-US" dirty="0"/>
              <a:t>Part-time/Reduced Timetables </a:t>
            </a:r>
            <a:r>
              <a:rPr lang="en-GB" altLang="en-US" sz="2400" dirty="0"/>
              <a:t>Reporting Requirements </a:t>
            </a:r>
            <a:r>
              <a:rPr lang="en-GB" altLang="en-US" sz="2400"/>
              <a:t>- update</a:t>
            </a:r>
            <a:endParaRPr lang="en-GB" alt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A2443-973D-4E85-A862-2CC71AC5D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677" y="2924944"/>
            <a:ext cx="5654675" cy="1423988"/>
          </a:xfrm>
        </p:spPr>
        <p:txBody>
          <a:bodyPr rtlCol="0">
            <a:noAutofit/>
          </a:bodyPr>
          <a:lstStyle/>
          <a:p>
            <a:pPr defTabSz="844164" eaLnBrk="1" fontAlgn="auto" hangingPunct="1">
              <a:spcAft>
                <a:spcPts val="0"/>
              </a:spcAft>
              <a:defRPr/>
            </a:pPr>
            <a:endParaRPr lang="en-GB" sz="1517" dirty="0">
              <a:solidFill>
                <a:schemeClr val="tx1"/>
              </a:solidFill>
            </a:endParaRPr>
          </a:p>
          <a:p>
            <a:pPr defTabSz="844164" eaLnBrk="1" fontAlgn="auto" hangingPunct="1">
              <a:spcAft>
                <a:spcPts val="0"/>
              </a:spcAft>
              <a:defRPr/>
            </a:pPr>
            <a:r>
              <a:rPr lang="en-GB" sz="1517" dirty="0">
                <a:solidFill>
                  <a:schemeClr val="tx1"/>
                </a:solidFill>
              </a:rPr>
              <a:t>Edwina Langley – Lead Attendance Officer</a:t>
            </a:r>
          </a:p>
          <a:p>
            <a:pPr defTabSz="844164" eaLnBrk="1" fontAlgn="auto" hangingPunct="1">
              <a:spcAft>
                <a:spcPts val="0"/>
              </a:spcAft>
              <a:defRPr/>
            </a:pPr>
            <a:r>
              <a:rPr lang="en-GB" sz="1517" dirty="0">
                <a:solidFill>
                  <a:schemeClr val="tx1"/>
                </a:solidFill>
              </a:rPr>
              <a:t>Education Legal Intervention Team (ELIT)</a:t>
            </a:r>
          </a:p>
          <a:p>
            <a:pPr defTabSz="844164" eaLnBrk="1" fontAlgn="auto" hangingPunct="1">
              <a:spcAft>
                <a:spcPts val="0"/>
              </a:spcAft>
              <a:defRPr/>
            </a:pPr>
            <a:endParaRPr lang="en-GB" sz="1517" dirty="0">
              <a:solidFill>
                <a:schemeClr val="tx1"/>
              </a:solidFill>
            </a:endParaRPr>
          </a:p>
          <a:p>
            <a:pPr defTabSz="844164" eaLnBrk="1" fontAlgn="auto" hangingPunct="1">
              <a:spcAft>
                <a:spcPts val="0"/>
              </a:spcAft>
              <a:defRPr/>
            </a:pPr>
            <a:endParaRPr lang="en-GB" sz="1517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496" y="38091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Key points to consider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12" y="1268760"/>
            <a:ext cx="9001000" cy="442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date – not a long term plan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used as a form of exclusion for part of the day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Persistent absentee – schools data (child may also have usual absence such as illness)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 consent – must not be ‘coerced’ (Appendix 1)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Ofsted - no more than 6 weeks – if more discuss with ELIT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objectives in writing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dates for review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9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496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Vulnerable Groups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1196752"/>
            <a:ext cx="907300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 with SEND – be mindful of discrimination if PT provision only offered because the child has SEND – agreement with relevant SEND partners involved and/or SENAR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Ed Psych – </a:t>
            </a:r>
            <a:r>
              <a:rPr lang="en-GB" alt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clarification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 with EHCPs – agreement required with SENAR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in care – consent of virtual school and social worker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with CIN/CP plan – core group and social worker agreement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 children – no need for notification unless the normal integration period is extended to support their needs</a:t>
            </a:r>
          </a:p>
        </p:txBody>
      </p:sp>
    </p:spTree>
    <p:extLst>
      <p:ext uri="{BB962C8B-B14F-4D97-AF65-F5344CB8AC3E}">
        <p14:creationId xmlns:p14="http://schemas.microsoft.com/office/powerpoint/2010/main" val="226006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496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Notifying the local authority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634" y="1124744"/>
            <a:ext cx="9492876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schools’ safeguarding responsibilities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BCC guidance and online form</a:t>
            </a:r>
          </a:p>
          <a:p>
            <a:pPr marL="342900" indent="-34290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online form for each child at the commencement of the part-time/reduced timetable – dates</a:t>
            </a:r>
          </a:p>
          <a:p>
            <a:pPr marL="342900" indent="-34290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PDF – attendance printout for previous and current academic year</a:t>
            </a:r>
          </a:p>
          <a:p>
            <a:pPr marL="342900" indent="-34290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</a:p>
          <a:p>
            <a:pPr marL="800100" lvl="1" indent="-3429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SEND information (details of primary need), dates of EHCP plan or review date</a:t>
            </a:r>
          </a:p>
          <a:p>
            <a:pPr marL="800100" lvl="1" indent="-3429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agencies working with the family (including names and contact details of workers), details of consent from parents, </a:t>
            </a:r>
          </a:p>
          <a:p>
            <a:pPr marL="800100" lvl="1" indent="-3429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CP/CIN plan, CIC etc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5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496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Notifying the local authority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634" y="1124744"/>
            <a:ext cx="9492876" cy="461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‘Nil return’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termly - during the last week of each half term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children in the school receiving part-time/reduced provision during the period concerned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online form – click ‘nil return’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3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488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The local authority’s role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88" y="1268760"/>
            <a:ext cx="9433048" cy="543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 database and monitor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if the part-time/reduced timetable has ended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not… what is the plan?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SENAR colleagues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Contact from LA only if </a:t>
            </a: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any queries, concerns about legality, or to check if the part-time timetable has ended – guidance and advice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evaluate the process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8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496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Timeframe for implementation 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1268760"/>
            <a:ext cx="921702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pilot during summer term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implemented from 1st September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schools from 20</a:t>
            </a:r>
            <a:r>
              <a:rPr lang="en-GB" altLang="en-US" sz="2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2021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9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8504" y="4766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Useful links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574" y="1268760"/>
            <a:ext cx="9105938" cy="379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BCC Part-time and Reduced Timetables Guidance  </a:t>
            </a:r>
            <a:r>
              <a:rPr lang="en-GB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https://www.birmingham.gov.uk/info/20014/schools_and_learning/690/pupil_attendance_advice_for_schools_and_professionals/4</a:t>
            </a:r>
            <a:endParaRPr lang="en-GB" alt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or </a:t>
            </a:r>
            <a:r>
              <a:rPr lang="en-GB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https://www.birmingham.gov.uk/school-attendance</a:t>
            </a:r>
            <a:r>
              <a:rPr lang="en-GB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option 4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alt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you’vebeenmissed</a:t>
            </a:r>
            <a:r>
              <a:rPr lang="en-GB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https://bwc.nhs.uk/youve-been-missed</a:t>
            </a:r>
            <a:endParaRPr lang="en-GB" alt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1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496" y="47667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Useful email addresses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907" y="1412776"/>
            <a:ext cx="9457629" cy="32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Legal Intervention Team - attendance/part-time timetable/deletion from roll queries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attendance@birmingham.gov.uk</a:t>
            </a:r>
            <a:endParaRPr lang="en-GB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FTB STICK team – email address to request a consultation -  	</a:t>
            </a: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bwc.stickftb@nhs.net</a:t>
            </a:r>
            <a:endParaRPr lang="en-GB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Missing from Education Team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cme@birmingham.gov.uk</a:t>
            </a:r>
            <a:endParaRPr lang="en-GB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Home Education Team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Home.Education@birmingham.gov.uk</a:t>
            </a:r>
            <a:endParaRPr lang="en-GB" alt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8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293" y="43828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Session content 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CCEE-A99D-46EE-930A-D787F62FF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293" y="1166018"/>
            <a:ext cx="8778177" cy="4525963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and recap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 and Ofsted view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duties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can part-time/reduced timetables be used?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codes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to consider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 children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Notifying the local authority and ‘nil returns’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 implementation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52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8504" y="417433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Overview and recap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978" y="1196752"/>
            <a:ext cx="8975525" cy="498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Updated BCC Guidance following Summer term pilot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Notifying (not </a:t>
            </a: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‘referring to’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the local authority – online form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Part-time provision/reduced timetables – when provision consists of less than the hours provided to their peers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Integration/Reintegration – not Reception for normal integration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Exceptional circumstances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Legal entitlement to a full time education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Children missing education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Safeguarding responsibilities</a:t>
            </a: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2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8504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DfE Guidance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12" y="1268760"/>
            <a:ext cx="9073008" cy="469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Department for Education ‘School attendance: guidance for schools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Can children be placed on a part-time timetable?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‘As a rule, no’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Temporary to meet a child’s individual needs e.g., medical condition or reintegration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Not treated as a long term solution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Support programme or plan with a time limit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Full-time or provided with alternative provision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4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4836" y="332656"/>
            <a:ext cx="865462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2013 Ofsted Report ‘Pupils missing out on education’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88" y="1268760"/>
            <a:ext cx="8888491" cy="296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‘usual way’ – ‘</a:t>
            </a: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provision attended by the vast majority of children and young people of compulsory school age in England. Typically, they attend school for between 21 and 25 hours a week, as appropriate for their age, for 38 weeks a year.’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‘Schools, including academies and free schools, should: inform the local authority of any part-time education arrangements, regardless of the type of school’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9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496" y="332656"/>
            <a:ext cx="8967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Ofsted </a:t>
            </a:r>
            <a:r>
              <a:rPr lang="en-GB" altLang="en-US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School inspection handbook – September 2021</a:t>
            </a:r>
          </a:p>
          <a:p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302" y="1556792"/>
            <a:ext cx="896717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‘If inspectors reasonably believe that a school is inaccurately recording attendance, has changed the timing of session registration to game attendance rates or is using part-time timetables inappropriately, then inspectors are likely to judge leadership and management to be inadequate.’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Part-time/reduced timetables have to be in the interests of the child and not the school.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arrangements are made primarily in the interests of the school, Ofsted may view this as ‘gaming’ or as an unlawful exclusion.</a:t>
            </a:r>
          </a:p>
        </p:txBody>
      </p:sp>
    </p:spTree>
    <p:extLst>
      <p:ext uri="{BB962C8B-B14F-4D97-AF65-F5344CB8AC3E}">
        <p14:creationId xmlns:p14="http://schemas.microsoft.com/office/powerpoint/2010/main" val="118244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488" y="332656"/>
            <a:ext cx="700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Statutory Duties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1143759"/>
            <a:ext cx="9289032" cy="479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Local authorities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identify and track any pupil missing education (any pupil on a reduced timetable is deemed to be at risk of missing education and therefore needs to be identified and tracked)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have regard and consideration for the safeguarding issues and the impact this might have on a child when considering a reduced timetable.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responsible for the safeguarding and welfare of pupils off-site during school hours.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Section 157 and 175 of the Education Act 2007 places a duty on local authorities and schools to exercise their functions with a view to safeguarding and promoting the welfare of children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5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488" y="34978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When can a part-time/reduced timetable be used?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504" y="1268760"/>
            <a:ext cx="8928992" cy="314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BCC guidance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school support package where absence is due to disaffection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Reintegration Package – following exclusion, emotionally based school avoidance, non attendance (due to Covid)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 of a medical plan with health professionals where child’s recovery from a serious medical condition is the priority outcome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Ideally no more than 6 weeks until child fully integrated</a:t>
            </a:r>
          </a:p>
        </p:txBody>
      </p:sp>
    </p:spTree>
    <p:extLst>
      <p:ext uri="{BB962C8B-B14F-4D97-AF65-F5344CB8AC3E}">
        <p14:creationId xmlns:p14="http://schemas.microsoft.com/office/powerpoint/2010/main" val="104180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488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Registration codes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4" y="1052736"/>
            <a:ext cx="9145016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Session where child should be at home - not required to attend as part of the plan – code C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Session scheduled for attendance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Present mark if attended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Appropriate absence mark if didn’t attend (e.g. C, M, I, O, G)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Code B or D must never be used where a work package or remote learning is offered for the session the child is not required to attend – </a:t>
            </a: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‘gaming’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70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a9a71151-fb61-4029-ab22-a8ca3f5b32e9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irmingham_City_Council___corp_template_updated_Oct_2018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2DBF74E46544D9222E7A47FFD408E" ma:contentTypeVersion="13" ma:contentTypeDescription="Create a new document." ma:contentTypeScope="" ma:versionID="238689ba506de5f3fc5b8ef42f3cc196">
  <xsd:schema xmlns:xsd="http://www.w3.org/2001/XMLSchema" xmlns:xs="http://www.w3.org/2001/XMLSchema" xmlns:p="http://schemas.microsoft.com/office/2006/metadata/properties" xmlns:ns3="18d52200-c0d3-49d1-aefb-8e4a6e87486a" xmlns:ns4="a142b80d-944f-44f2-a3ac-74f5a99804bb" targetNamespace="http://schemas.microsoft.com/office/2006/metadata/properties" ma:root="true" ma:fieldsID="e204e4332e281308a6951223b82e2fad" ns3:_="" ns4:_="">
    <xsd:import namespace="18d52200-c0d3-49d1-aefb-8e4a6e87486a"/>
    <xsd:import namespace="a142b80d-944f-44f2-a3ac-74f5a99804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52200-c0d3-49d1-aefb-8e4a6e874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2b80d-944f-44f2-a3ac-74f5a99804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FBB6D7-D868-4530-A380-B9E069283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52200-c0d3-49d1-aefb-8e4a6e87486a"/>
    <ds:schemaRef ds:uri="a142b80d-944f-44f2-a3ac-74f5a99804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C9E343-D9E7-40B1-A85D-A7D05ED3BA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80348A-6821-48EE-ADD3-138B641CAD9B}">
  <ds:schemaRefs>
    <ds:schemaRef ds:uri="a142b80d-944f-44f2-a3ac-74f5a99804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8d52200-c0d3-49d1-aefb-8e4a6e87486a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1086</Words>
  <Application>Microsoft Office PowerPoint</Application>
  <PresentationFormat>A4 Paper (210x297 mm)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Nova</vt:lpstr>
      <vt:lpstr>Arial Nova Light</vt:lpstr>
      <vt:lpstr>Calibri</vt:lpstr>
      <vt:lpstr>Wingdings</vt:lpstr>
      <vt:lpstr>1_Custom Design</vt:lpstr>
      <vt:lpstr>2_Custom Design</vt:lpstr>
      <vt:lpstr>Custom Design</vt:lpstr>
      <vt:lpstr>3_Custom Design</vt:lpstr>
      <vt:lpstr>Birmingham_City_Council___corp_template_updated_Oct_2018</vt:lpstr>
      <vt:lpstr>Part-time/Reduced Timetables Reporting Requirements -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Service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Birmingham</dc:creator>
  <cp:lastModifiedBy>Becky Shergill</cp:lastModifiedBy>
  <cp:revision>131</cp:revision>
  <dcterms:created xsi:type="dcterms:W3CDTF">2016-08-04T10:09:22Z</dcterms:created>
  <dcterms:modified xsi:type="dcterms:W3CDTF">2021-09-16T15:06:08Z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0x010100B342DBF74E46544D9222E7A47FFD408E</vt:lpwstr>
  </property>
</Properties>
</file>