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3" r:id="rId5"/>
  </p:sldMasterIdLst>
  <p:notesMasterIdLst>
    <p:notesMasterId r:id="rId23"/>
  </p:notesMasterIdLst>
  <p:sldIdLst>
    <p:sldId id="256" r:id="rId6"/>
    <p:sldId id="257" r:id="rId7"/>
    <p:sldId id="264" r:id="rId8"/>
    <p:sldId id="278" r:id="rId9"/>
    <p:sldId id="279" r:id="rId10"/>
    <p:sldId id="283" r:id="rId11"/>
    <p:sldId id="284" r:id="rId12"/>
    <p:sldId id="282" r:id="rId13"/>
    <p:sldId id="275" r:id="rId14"/>
    <p:sldId id="265" r:id="rId15"/>
    <p:sldId id="266" r:id="rId16"/>
    <p:sldId id="274" r:id="rId17"/>
    <p:sldId id="261" r:id="rId18"/>
    <p:sldId id="267" r:id="rId19"/>
    <p:sldId id="271" r:id="rId20"/>
    <p:sldId id="269" r:id="rId21"/>
    <p:sldId id="263" r:id="rId22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dupe Omonijo" initials="MO" lastIdx="3" clrIdx="0">
    <p:extLst>
      <p:ext uri="{19B8F6BF-5375-455C-9EA6-DF929625EA0E}">
        <p15:presenceInfo xmlns:p15="http://schemas.microsoft.com/office/powerpoint/2012/main" userId="S::Modupe.Omonijo@birmingham.gov.uk::b5d3e7e0-a919-4ae2-b042-5b8920ad442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BDDEE2-D150-4865-89D7-5050DD2D9898}" v="20" dt="2021-09-01T10:33:07.9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9" d="100"/>
          <a:sy n="89" d="100"/>
        </p:scale>
        <p:origin x="27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CA597-D0FC-49B8-89F5-D53AACD26BB3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BD850-0564-4E4B-BE85-B7205CE7C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1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Arial Nova Light" pitchFamily="34" charset="0"/>
        <a:ea typeface="+mn-ea"/>
        <a:cs typeface="Arial Nova Light" pitchFamily="34" charset="0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8FD90-56FE-4491-98E1-9EECA33AC0F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58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2C3186-E589-4B30-886C-3FCFE909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21" y="1311306"/>
            <a:ext cx="5246581" cy="1102519"/>
          </a:xfrm>
        </p:spPr>
        <p:txBody>
          <a:bodyPr>
            <a:normAutofit/>
          </a:bodyPr>
          <a:lstStyle>
            <a:lvl1pPr algn="l">
              <a:defRPr sz="2700" b="1">
                <a:latin typeface="Arial Nov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777" y="2445432"/>
            <a:ext cx="5219195" cy="131445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5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3C6B5C-949A-435B-95F5-F4445309EB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t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2052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37033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6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4416BB-91CB-4933-A4B5-BEE140515E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2" y="0"/>
            <a:ext cx="91376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79EE9-2B64-4BE2-946F-4403E896A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E4E1D-2BE7-4FC3-AA6C-33B91FCC2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096FF-F65B-4DB4-A307-974C1AB8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C83-B549-497E-929B-F0889E8A179B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F8896-20D7-4169-8C85-DBDEF403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4C1C1-D02C-401A-9D67-1FE4B76D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2D5D-1471-487E-B684-50CAAC83F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72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45CC2-CB24-4794-85DD-972B4F87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C44B3-6C5A-4A31-8117-AF0C51F47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3BD66-6B22-409C-BA73-D3A65CF8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C83-B549-497E-929B-F0889E8A179B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17023-6BBF-4A5D-B4F1-D9D91463F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F0A27-5C5F-4592-BCDD-C5566F44B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2D5D-1471-487E-B684-50CAAC83F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97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E221F-CBF6-412F-84BD-561B40932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2A898-1C39-4399-96E7-4F4D5F01B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813A6-0D80-4D19-9BF4-BD476DE5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C83-B549-497E-929B-F0889E8A179B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907DB-6D5C-47AE-B284-D49E1EB4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6AF23-5C50-40F2-9211-00EC50870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2D5D-1471-487E-B684-50CAAC83F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32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AED07-F29C-4915-8A10-59A7CE68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9303F-761D-4230-B4B2-0B4510291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BBBD3-9C9A-40A3-B9E2-9D1E80230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96BFF-19B8-4030-94EF-F73287C8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C83-B549-497E-929B-F0889E8A179B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7ED22-D746-4DFA-93FC-EC149E5B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56C1F-1EF8-4FF7-ABAB-55B1C9D64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2D5D-1471-487E-B684-50CAAC83F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549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5CDC-7911-4AC9-AD18-7FEEFDED7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3CA76-58E6-41E1-A351-B071F9CED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8D53D-C959-4025-8660-2191F3D0B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979E7-299A-49E6-A205-8B95CAE98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66193E-69A0-4F2C-ADFD-6B78C3F65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F33588-D710-4299-A87B-F45CCB650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C83-B549-497E-929B-F0889E8A179B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6434D3-9A67-495A-86BA-630FFAAF7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35F9C0-18B9-4F8E-BB27-C6D57D31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2D5D-1471-487E-B684-50CAAC83F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100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4850-01BF-42DF-AD88-2AD0146D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91FA75-102D-4D93-B4D0-E668E995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C83-B549-497E-929B-F0889E8A179B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4949C-B18D-4542-9C1F-78C354598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4EE5E-989D-42EE-B5AB-0C1C7F9C5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2D5D-1471-487E-B684-50CAAC83F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570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285CC7-CB1C-402D-AC43-E4CBF7984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C83-B549-497E-929B-F0889E8A179B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95756-6494-4633-BED9-097D4A78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1455B-C9AC-4EC1-857D-CFC9F10B8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2D5D-1471-487E-B684-50CAAC83F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691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DA22C-2364-4698-94D3-1F46D900E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B189D-FCD4-42EF-BE46-31B0DEDAE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0E895-0A5A-4333-802B-A0B0CB907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6D290-3123-4429-9844-3E4D3171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C83-B549-497E-929B-F0889E8A179B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4C6E8-8C79-403C-9C3B-F72CE305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CB412-BDDB-4147-B00C-FA7EE515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2D5D-1471-487E-B684-50CAAC83F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48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EE93C4-DCDE-4B51-B9CC-31793DCF0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5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99E8A-6107-4EC8-BE53-5E7946E92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3ADE82-342C-4A7E-9C8E-5E1D8AAFC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10F5A-6006-4424-9915-663D7804D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42AAA-A1A4-41B7-8282-2B26BC879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C83-B549-497E-929B-F0889E8A179B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8AC74-F28D-4C0A-9B8A-BA856348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8E199-7446-4C14-8280-020A993C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2D5D-1471-487E-B684-50CAAC83F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455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B02C2-95DB-4C1C-A670-B5DD5C38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3492D-527E-4165-AC9D-5E50F0C95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6A1B-868D-4467-B5A2-9BDF51CB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C83-B549-497E-929B-F0889E8A179B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E03C2-8489-4CE6-966D-6A393A9C5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22A72-4E20-42D5-9169-BC80FAFAB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2D5D-1471-487E-B684-50CAAC83F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60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1EEDDC-A7D9-431A-AABA-5461670B4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BB802B-3856-4EA3-80D9-9A5953462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183AA-11A6-4C94-B571-CED8D781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AC83-B549-497E-929B-F0889E8A179B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087BB-D949-4C88-85E1-F1B3310B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2F602-5A3A-41E6-8B3E-BB9FF504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2D5D-1471-487E-B684-50CAAC83F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90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CB9943-DCDC-4D7D-A704-23D748B2E8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41311" y="4809470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>
                    <a:tint val="75000"/>
                  </a:schemeClr>
                </a:solidFill>
                <a:latin typeface="Arial Nova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PAGE </a:t>
            </a:r>
            <a:fld id="{45A89BE1-5792-4ACB-BF4C-7FAB88C6C5B7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30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47E135-58DC-40B5-B450-A3362952A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11" y="2778790"/>
            <a:ext cx="7772400" cy="1021556"/>
          </a:xfrm>
        </p:spPr>
        <p:txBody>
          <a:bodyPr anchor="t">
            <a:normAutofit/>
          </a:bodyPr>
          <a:lstStyle>
            <a:lvl1pPr algn="l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11" y="165364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37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A4CEEF-ED48-489E-AC52-A3772ABC8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11" y="2778790"/>
            <a:ext cx="7772400" cy="1021556"/>
          </a:xfrm>
        </p:spPr>
        <p:txBody>
          <a:bodyPr anchor="t">
            <a:normAutofit/>
          </a:bodyPr>
          <a:lstStyle>
            <a:lvl1pPr algn="l">
              <a:defRPr sz="2700" b="1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11" y="165364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422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7F3B8C-5984-41B5-BF7A-912AFC8D90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927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891" y="1059582"/>
            <a:ext cx="398318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1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9768BB-D986-4127-891B-3ACA3D3566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7741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97563"/>
            <a:ext cx="4040188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17741"/>
            <a:ext cx="4041775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7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97563"/>
            <a:ext cx="4041775" cy="296346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09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6EE15A-8FB3-45B9-9CA3-A634641804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8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AD234D-478D-4A6A-974E-79E62885F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863" y="4836189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46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7807"/>
            <a:ext cx="8229600" cy="3315815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196" y="4684878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97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2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61" r:id="rId11"/>
  </p:sldLayoutIdLst>
  <p:hf hdr="0" ftr="0" dt="0"/>
  <p:txStyles>
    <p:titleStyle>
      <a:lvl1pPr algn="l" defTabSz="779252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 Nova" pitchFamily="34" charset="0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 Nova" pitchFamily="34" charset="0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2pPr>
      <a:lvl3pPr marL="974065" indent="-194813" algn="l" defTabSz="779252" rtl="0" eaLnBrk="1" latinLnBrk="0" hangingPunct="1">
        <a:spcBef>
          <a:spcPct val="20000"/>
        </a:spcBef>
        <a:buFont typeface="Arial Nova Light" pitchFamily="34" charset="0"/>
        <a:buChar char="–"/>
        <a:defRPr sz="15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55ADDC-87A5-46C0-82DF-B491E0F7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4535E-A6AC-44A8-9DFD-7E72D5850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1429B-BBC6-48A8-88E9-378C141CC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1AC83-B549-497E-929B-F0889E8A179B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BD526-ECCB-4EE7-AE9D-B7D6E5C76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06D51-F56B-418B-8235-219B0CAF1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2D5D-1471-487E-B684-50CAAC83F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87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rminghamandsolihullcovidvaccine.nhs.uk/walk-i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ducation@birmingham.gov.uk" TargetMode="External"/><Relationship Id="rId2" Type="http://schemas.openxmlformats.org/officeDocument/2006/relationships/hyperlink" Target="mailto:edsi.enquiries@birmingham.gov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CCCOVID19@birmingham.gov.uk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germdefenc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find-covid-19-rapid-test-sites.maps.test-and-trace.nhs.uk/" TargetMode="External"/><Relationship Id="rId5" Type="http://schemas.openxmlformats.org/officeDocument/2006/relationships/hyperlink" Target="https://www.gov.uk/order-coronavirus-rapid-lateral-flow-tests" TargetMode="External"/><Relationship Id="rId4" Type="http://schemas.openxmlformats.org/officeDocument/2006/relationships/hyperlink" Target="https://www.birmingham.gov.uk/info/50231/coronavirus_covid-19/2308/covid-19_lateral_flow_device_lfd_testing_informa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tracing@birmingham.gov.uk" TargetMode="External"/><Relationship Id="rId2" Type="http://schemas.openxmlformats.org/officeDocument/2006/relationships/hyperlink" Target="https://www.birmingham.gov.uk/downloads/file/17305/public_health_checklist_august_202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rmingham.gov.uk/downloads/file/16644/public_health_flowchart_for_schools_updated_september_202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rmingham.gov.uk/downloads/download/3527/public_health_flowchart_for_schools" TargetMode="External"/><Relationship Id="rId2" Type="http://schemas.openxmlformats.org/officeDocument/2006/relationships/hyperlink" Target="https://www.birmingham.gov.uk/downloads/download/3473/risk_assessment_for_school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313" y="1131590"/>
            <a:ext cx="5246581" cy="1102519"/>
          </a:xfrm>
        </p:spPr>
        <p:txBody>
          <a:bodyPr>
            <a:normAutofit/>
          </a:bodyPr>
          <a:lstStyle/>
          <a:p>
            <a:r>
              <a:rPr lang="en-GB" sz="2400" dirty="0"/>
              <a:t>COVID, Schools and Settings: Navigating a Changing Landscape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699" y="2252167"/>
            <a:ext cx="5219195" cy="1314450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Dr Justin Varney, Director of Public Health</a:t>
            </a:r>
          </a:p>
          <a:p>
            <a:r>
              <a:rPr lang="en-GB" dirty="0"/>
              <a:t>2 September 2021 </a:t>
            </a:r>
          </a:p>
        </p:txBody>
      </p:sp>
    </p:spTree>
    <p:extLst>
      <p:ext uri="{BB962C8B-B14F-4D97-AF65-F5344CB8AC3E}">
        <p14:creationId xmlns:p14="http://schemas.microsoft.com/office/powerpoint/2010/main" val="351599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6" descr="Secondary education poster - this is being sent to schools separately">
            <a:extLst>
              <a:ext uri="{FF2B5EF4-FFF2-40B4-BE49-F238E27FC236}">
                <a16:creationId xmlns:a16="http://schemas.microsoft.com/office/drawing/2014/main" id="{B835413F-5A19-41EC-BC9C-DBCBA14384D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939" y="339502"/>
            <a:ext cx="2762415" cy="3910919"/>
          </a:xfrm>
          <a:prstGeom prst="rect">
            <a:avLst/>
          </a:prstGeom>
        </p:spPr>
      </p:pic>
      <p:pic>
        <p:nvPicPr>
          <p:cNvPr id="9" name="Picture 8" descr="Primary school poster for schools to use - this is being sent to schools separately">
            <a:extLst>
              <a:ext uri="{FF2B5EF4-FFF2-40B4-BE49-F238E27FC236}">
                <a16:creationId xmlns:a16="http://schemas.microsoft.com/office/drawing/2014/main" id="{68D962F2-1B81-4A7E-A3AF-B5D62BCCFDC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901" y="330162"/>
            <a:ext cx="2756197" cy="3920258"/>
          </a:xfrm>
          <a:prstGeom prst="rect">
            <a:avLst/>
          </a:prstGeom>
        </p:spPr>
      </p:pic>
      <p:pic>
        <p:nvPicPr>
          <p:cNvPr id="13" name="Picture 12" descr="Secondary education poster">
            <a:extLst>
              <a:ext uri="{FF2B5EF4-FFF2-40B4-BE49-F238E27FC236}">
                <a16:creationId xmlns:a16="http://schemas.microsoft.com/office/drawing/2014/main" id="{4C2533FA-E5F3-48BB-8ADD-8893426498A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81" y="339501"/>
            <a:ext cx="2748214" cy="39109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1AAD6E-5175-47A7-A297-E64A491C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1510"/>
          </a:xfrm>
        </p:spPr>
        <p:txBody>
          <a:bodyPr>
            <a:normAutofit/>
          </a:bodyPr>
          <a:lstStyle/>
          <a:p>
            <a:r>
              <a:rPr lang="en-GB" sz="2000"/>
              <a:t>Posters for schools to use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757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 @</a:t>
            </a:r>
            <a:r>
              <a:rPr lang="en-GB" dirty="0" err="1"/>
              <a:t>HealthyBrum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1700" dirty="0"/>
          </a:p>
          <a:p>
            <a:endParaRPr lang="en-GB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3" name="Picture 2" descr="Social media content will be posted using the @HealthyBrum accounts">
            <a:extLst>
              <a:ext uri="{FF2B5EF4-FFF2-40B4-BE49-F238E27FC236}">
                <a16:creationId xmlns:a16="http://schemas.microsoft.com/office/drawing/2014/main" id="{571CFE65-C6BF-4C1A-AAD4-546ACB18EB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58" y="2697633"/>
            <a:ext cx="2633750" cy="1481484"/>
          </a:xfrm>
          <a:prstGeom prst="rect">
            <a:avLst/>
          </a:prstGeom>
        </p:spPr>
      </p:pic>
      <p:pic>
        <p:nvPicPr>
          <p:cNvPr id="7" name="Picture 6" descr="Social media content from the @HealthyBrum accounts">
            <a:extLst>
              <a:ext uri="{FF2B5EF4-FFF2-40B4-BE49-F238E27FC236}">
                <a16:creationId xmlns:a16="http://schemas.microsoft.com/office/drawing/2014/main" id="{BBB21A24-251D-421C-A289-9A1C1515782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458" y="2674639"/>
            <a:ext cx="1800200" cy="1509104"/>
          </a:xfrm>
          <a:prstGeom prst="rect">
            <a:avLst/>
          </a:prstGeom>
        </p:spPr>
      </p:pic>
      <p:pic>
        <p:nvPicPr>
          <p:cNvPr id="11" name="Picture 10" descr="Social media content from the @HealthyBrum accounts">
            <a:extLst>
              <a:ext uri="{FF2B5EF4-FFF2-40B4-BE49-F238E27FC236}">
                <a16:creationId xmlns:a16="http://schemas.microsoft.com/office/drawing/2014/main" id="{7B5B1133-1A6B-4DD3-918A-7D1FAA7B71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55" y="1051608"/>
            <a:ext cx="1433349" cy="1433349"/>
          </a:xfrm>
          <a:prstGeom prst="rect">
            <a:avLst/>
          </a:prstGeom>
        </p:spPr>
      </p:pic>
      <p:pic>
        <p:nvPicPr>
          <p:cNvPr id="15" name="Picture 14" descr="Social media content from the @HealthyBrum accounts">
            <a:extLst>
              <a:ext uri="{FF2B5EF4-FFF2-40B4-BE49-F238E27FC236}">
                <a16:creationId xmlns:a16="http://schemas.microsoft.com/office/drawing/2014/main" id="{BF61E3F9-BDBD-4C79-829A-3C5AEA13C3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26" y="1056076"/>
            <a:ext cx="1433350" cy="1433350"/>
          </a:xfrm>
          <a:prstGeom prst="rect">
            <a:avLst/>
          </a:prstGeom>
        </p:spPr>
      </p:pic>
      <p:pic>
        <p:nvPicPr>
          <p:cNvPr id="22" name="Picture 21" descr="Social media content from the @HealthyBrum accounts">
            <a:extLst>
              <a:ext uri="{FF2B5EF4-FFF2-40B4-BE49-F238E27FC236}">
                <a16:creationId xmlns:a16="http://schemas.microsoft.com/office/drawing/2014/main" id="{47EC861B-7508-40F1-92C1-D16977578D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58" y="1059582"/>
            <a:ext cx="1433350" cy="1433350"/>
          </a:xfrm>
          <a:prstGeom prst="rect">
            <a:avLst/>
          </a:prstGeom>
        </p:spPr>
      </p:pic>
      <p:pic>
        <p:nvPicPr>
          <p:cNvPr id="24" name="Picture 23" descr="Social media content from the @HealthyBrum accounts">
            <a:extLst>
              <a:ext uri="{FF2B5EF4-FFF2-40B4-BE49-F238E27FC236}">
                <a16:creationId xmlns:a16="http://schemas.microsoft.com/office/drawing/2014/main" id="{A6AA26ED-6A25-46D2-A288-23FC02AC19D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5" y="1078575"/>
            <a:ext cx="1433350" cy="1433350"/>
          </a:xfrm>
          <a:prstGeom prst="rect">
            <a:avLst/>
          </a:prstGeom>
        </p:spPr>
      </p:pic>
      <p:pic>
        <p:nvPicPr>
          <p:cNvPr id="26" name="Picture 25" descr="Social media content from the @HealthyBrum accounts">
            <a:extLst>
              <a:ext uri="{FF2B5EF4-FFF2-40B4-BE49-F238E27FC236}">
                <a16:creationId xmlns:a16="http://schemas.microsoft.com/office/drawing/2014/main" id="{1983C5E9-AE18-473A-B957-60F4BC97B8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49" y="1051608"/>
            <a:ext cx="1425375" cy="142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Vaccination Programme: 16 and 17 year olds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700" dirty="0"/>
              <a:t>All 16 and 17 year olds have been offered  their first coronavirus vaccine dose </a:t>
            </a:r>
          </a:p>
          <a:p>
            <a:r>
              <a:rPr lang="en-GB" sz="1700" dirty="0"/>
              <a:t>They are able to access the vaccine either by booking an appointment or by visiting a mobile vaccination site</a:t>
            </a:r>
          </a:p>
          <a:p>
            <a:r>
              <a:rPr lang="en-GB" sz="1700" dirty="0"/>
              <a:t>Mobile sites are situated across the city and a list is available at </a:t>
            </a:r>
            <a:r>
              <a:rPr lang="en-GB" sz="1700" dirty="0">
                <a:hlinkClick r:id="rId2"/>
              </a:rPr>
              <a:t>https://www.birminghamandsolihullcovidvaccine.nhs.uk/walk-in/</a:t>
            </a:r>
            <a:r>
              <a:rPr lang="en-GB" sz="1700" dirty="0"/>
              <a:t> </a:t>
            </a:r>
          </a:p>
          <a:p>
            <a:r>
              <a:rPr lang="en-GB" sz="1700" dirty="0"/>
              <a:t>So far over 20% of 16 and 17 year olds have received their first dose of the vaccine</a:t>
            </a:r>
          </a:p>
          <a:p>
            <a:r>
              <a:rPr lang="en-GB" sz="1700" dirty="0"/>
              <a:t>Information about vaccine </a:t>
            </a:r>
            <a:r>
              <a:rPr lang="en-GB" sz="1700" dirty="0" err="1"/>
              <a:t>takeup</a:t>
            </a:r>
            <a:r>
              <a:rPr lang="en-GB" sz="1700" dirty="0"/>
              <a:t> by age group is contained on the next slide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endParaRPr lang="en-GB" sz="1700" dirty="0"/>
          </a:p>
          <a:p>
            <a:endParaRPr lang="en-GB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2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9B58-D95F-49EC-825D-F2B5BEDE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1049"/>
          </a:xfrm>
          <a:solidFill>
            <a:srgbClr val="85ADAE"/>
          </a:solidFill>
        </p:spPr>
        <p:txBody>
          <a:bodyPr>
            <a:normAutofit/>
          </a:bodyPr>
          <a:lstStyle/>
          <a:p>
            <a:r>
              <a:rPr lang="en-GB" sz="2100" b="1" dirty="0">
                <a:solidFill>
                  <a:schemeClr val="bg1"/>
                </a:solidFill>
                <a:latin typeface="Arial"/>
                <a:cs typeface="Arial"/>
              </a:rPr>
              <a:t>Birmingham COVID-19 Vaccine uptake </a:t>
            </a:r>
            <a:b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50" b="1" dirty="0">
                <a:solidFill>
                  <a:schemeClr val="bg1"/>
                </a:solidFill>
                <a:latin typeface="Arial"/>
                <a:cs typeface="Arial"/>
              </a:rPr>
              <a:t>Extracted 31</a:t>
            </a:r>
            <a:r>
              <a:rPr lang="en-GB" sz="1350" b="1" baseline="30000" dirty="0">
                <a:solidFill>
                  <a:schemeClr val="bg1"/>
                </a:solidFill>
                <a:latin typeface="Arial"/>
                <a:cs typeface="Arial"/>
              </a:rPr>
              <a:t>st</a:t>
            </a:r>
            <a:r>
              <a:rPr lang="en-GB" sz="1350" b="1" dirty="0">
                <a:solidFill>
                  <a:schemeClr val="bg1"/>
                </a:solidFill>
                <a:latin typeface="Arial"/>
                <a:cs typeface="Arial"/>
              </a:rPr>
              <a:t> August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F3C3BA-BE13-44BE-8B5E-3AA6FB2F5392}"/>
              </a:ext>
            </a:extLst>
          </p:cNvPr>
          <p:cNvSpPr txBox="1"/>
          <p:nvPr/>
        </p:nvSpPr>
        <p:spPr>
          <a:xfrm>
            <a:off x="3543300" y="2400300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D2C1CB-C107-4EF7-8E7B-1C8BF41F70FE}"/>
              </a:ext>
            </a:extLst>
          </p:cNvPr>
          <p:cNvSpPr txBox="1"/>
          <p:nvPr/>
        </p:nvSpPr>
        <p:spPr>
          <a:xfrm>
            <a:off x="4019550" y="3821723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 descr="COVID Vaccine updatke in Birmingham (extracted 31st August 2021) ">
            <a:extLst>
              <a:ext uri="{FF2B5EF4-FFF2-40B4-BE49-F238E27FC236}">
                <a16:creationId xmlns:a16="http://schemas.microsoft.com/office/drawing/2014/main" id="{42E9F043-E5E3-4C88-AE5B-B0BFC29524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485" y="581049"/>
            <a:ext cx="6594908" cy="43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43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Vaccination Programme: 12-15 year olds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700" dirty="0"/>
              <a:t>The JCVI has approved the vaccination of 12–15 year olds with specific underlying health conditions that put them at risk of severe COVID-19</a:t>
            </a:r>
          </a:p>
          <a:p>
            <a:r>
              <a:rPr lang="en-GB" sz="1700" dirty="0"/>
              <a:t>These young people have been contacted by their GP for vaccination</a:t>
            </a:r>
          </a:p>
          <a:p>
            <a:r>
              <a:rPr lang="en-GB" sz="1700" dirty="0"/>
              <a:t>The government has asked the NHS to start preparing for the vaccination of all 12-15 year olds from this month</a:t>
            </a:r>
          </a:p>
          <a:p>
            <a:r>
              <a:rPr lang="en-GB" sz="1700" dirty="0"/>
              <a:t>BCC has been working with colleagues in the NHS on preparations for a potential extension to the vaccination programme</a:t>
            </a:r>
          </a:p>
          <a:p>
            <a:r>
              <a:rPr lang="en-GB" sz="1700" dirty="0"/>
              <a:t>As soon as an announcement regarding this is made by the JCVI, the NHS will be in touch with schools about arrangements.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75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131840" y="1707654"/>
            <a:ext cx="1872208" cy="745592"/>
          </a:xfrm>
        </p:spPr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1700" dirty="0"/>
          </a:p>
          <a:p>
            <a:endParaRPr lang="en-GB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Information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/>
              <a:t>Should you require any further information or would like to discuss any of the points raised in today’s presentation, please contact: 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 dirty="0"/>
              <a:t>BCC Education and Skills: 	</a:t>
            </a:r>
            <a:r>
              <a:rPr lang="en-GB" sz="1700" dirty="0">
                <a:hlinkClick r:id="rId2"/>
              </a:rPr>
              <a:t>edsi.enquiries@birmingham.gov.uk</a:t>
            </a:r>
            <a:r>
              <a:rPr lang="en-GB" sz="1700" dirty="0"/>
              <a:t> or 						</a:t>
            </a:r>
            <a:r>
              <a:rPr lang="en-GB" sz="1700" dirty="0">
                <a:hlinkClick r:id="rId3"/>
              </a:rPr>
              <a:t>education@birmingham.gov.uk</a:t>
            </a:r>
            <a:r>
              <a:rPr lang="en-GB" sz="1700" dirty="0"/>
              <a:t>  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 dirty="0"/>
              <a:t>Public Health (general advice): 	</a:t>
            </a:r>
            <a:r>
              <a:rPr lang="en-GB" sz="1700" dirty="0">
                <a:hlinkClick r:id="rId4"/>
              </a:rPr>
              <a:t>BCCCOVID19@birmingham.gov.uk</a:t>
            </a:r>
            <a:r>
              <a:rPr lang="en-GB" sz="1700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9543-35E2-479E-943D-C77B4E576D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857250"/>
            <a:ext cx="8229600" cy="857250"/>
          </a:xfrm>
        </p:spPr>
        <p:txBody>
          <a:bodyPr/>
          <a:lstStyle/>
          <a:p>
            <a:r>
              <a:rPr lang="en-GB"/>
              <a:t>Social media final slide</a:t>
            </a:r>
          </a:p>
        </p:txBody>
      </p:sp>
    </p:spTree>
    <p:extLst>
      <p:ext uri="{BB962C8B-B14F-4D97-AF65-F5344CB8AC3E}">
        <p14:creationId xmlns:p14="http://schemas.microsoft.com/office/powerpoint/2010/main" val="8110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and introductions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700" dirty="0"/>
              <a:t>This session will be recorded and the recording will be sent out to all schools and settings later today</a:t>
            </a:r>
          </a:p>
          <a:p>
            <a:r>
              <a:rPr lang="en-GB" sz="1700" dirty="0"/>
              <a:t>The slides will also be circulated to all schools and settings</a:t>
            </a:r>
          </a:p>
          <a:p>
            <a:r>
              <a:rPr lang="en-GB" sz="1700" dirty="0"/>
              <a:t>There will be an opportunity for questions at the end of the session and they can also be put in the chat or by using the hand function on Teams</a:t>
            </a:r>
          </a:p>
          <a:p>
            <a:endParaRPr lang="en-GB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23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COVID situation in Birmingham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Picture 6" descr="285.1 cases/100k population (21/08/21 -27/08/21). 14.3% overall positivity (decrease). Currently NHS data suggests a stable rate of hospital admissions during July and August." title="Current COVID situation in Birmingham">
            <a:extLst>
              <a:ext uri="{FF2B5EF4-FFF2-40B4-BE49-F238E27FC236}">
                <a16:creationId xmlns:a16="http://schemas.microsoft.com/office/drawing/2014/main" id="{B171B7C7-738F-416C-8ABB-87244A43BD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7" r="15504" b="22963"/>
          <a:stretch/>
        </p:blipFill>
        <p:spPr bwMode="auto">
          <a:xfrm>
            <a:off x="377862" y="951570"/>
            <a:ext cx="7959241" cy="3348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557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ses by Specimen Date and Pillar" title="Number of cases since March 2020">
            <a:extLst>
              <a:ext uri="{FF2B5EF4-FFF2-40B4-BE49-F238E27FC236}">
                <a16:creationId xmlns:a16="http://schemas.microsoft.com/office/drawing/2014/main" id="{A095AC0B-46B7-4F8E-9A24-0196DBA11A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758" y="3332258"/>
            <a:ext cx="6846397" cy="1622299"/>
          </a:xfrm>
          <a:prstGeom prst="rect">
            <a:avLst/>
          </a:prstGeom>
        </p:spPr>
      </p:pic>
      <p:sp>
        <p:nvSpPr>
          <p:cNvPr id="4" name="Rectangle 3" descr="Birmingham weekly COVID statistics. Weekly report 23rd-29th August 2021">
            <a:extLst>
              <a:ext uri="{FF2B5EF4-FFF2-40B4-BE49-F238E27FC236}">
                <a16:creationId xmlns:a16="http://schemas.microsoft.com/office/drawing/2014/main" id="{56AC85C3-43D0-4F2A-8C9C-B0D242B378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1"/>
            <a:ext cx="9144000" cy="572483"/>
          </a:xfrm>
          <a:prstGeom prst="rect">
            <a:avLst/>
          </a:prstGeom>
          <a:solidFill>
            <a:srgbClr val="85AD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BF15B2-4D22-44E0-ABA9-A46CB93E8F99}"/>
              </a:ext>
            </a:extLst>
          </p:cNvPr>
          <p:cNvSpPr txBox="1"/>
          <p:nvPr/>
        </p:nvSpPr>
        <p:spPr>
          <a:xfrm>
            <a:off x="3750682" y="3278541"/>
            <a:ext cx="28401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cases since March 2020</a:t>
            </a:r>
          </a:p>
          <a:p>
            <a:pPr defTabSz="685800"/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Pillar 1: Cases in hospital or GP</a:t>
            </a:r>
          </a:p>
          <a:p>
            <a:pPr defTabSz="685800"/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Pillar 2: Cases in the community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C3D977-3E70-4510-9896-7A291390D203}"/>
              </a:ext>
            </a:extLst>
          </p:cNvPr>
          <p:cNvSpPr/>
          <p:nvPr/>
        </p:nvSpPr>
        <p:spPr>
          <a:xfrm flipH="1">
            <a:off x="2227420" y="626301"/>
            <a:ext cx="1474388" cy="434910"/>
          </a:xfrm>
          <a:prstGeom prst="rect">
            <a:avLst/>
          </a:prstGeom>
          <a:solidFill>
            <a:srgbClr val="85AD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r>
              <a:rPr lang="en-GB" sz="1200" b="1">
                <a:solidFill>
                  <a:prstClr val="white"/>
                </a:solidFill>
                <a:latin typeface="Arial"/>
                <a:cs typeface="Arial"/>
              </a:rPr>
              <a:t>New cases</a:t>
            </a:r>
          </a:p>
          <a:p>
            <a:pPr algn="ctr" defTabSz="685800"/>
            <a:r>
              <a:rPr lang="en-GB" sz="82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(Positive tests)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25E7891-09A9-4A11-BB8E-D97840AE411A}"/>
              </a:ext>
            </a:extLst>
          </p:cNvPr>
          <p:cNvSpPr/>
          <p:nvPr/>
        </p:nvSpPr>
        <p:spPr>
          <a:xfrm flipH="1">
            <a:off x="2545236" y="1309303"/>
            <a:ext cx="908273" cy="815183"/>
          </a:xfrm>
          <a:prstGeom prst="ellipse">
            <a:avLst/>
          </a:prstGeom>
          <a:solidFill>
            <a:srgbClr val="DA21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3,156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45D4970-69C6-4A5F-9D18-6E43FB99205C}"/>
              </a:ext>
            </a:extLst>
          </p:cNvPr>
          <p:cNvSpPr/>
          <p:nvPr/>
        </p:nvSpPr>
        <p:spPr>
          <a:xfrm flipH="1">
            <a:off x="2631909" y="2385405"/>
            <a:ext cx="811663" cy="675649"/>
          </a:xfrm>
          <a:prstGeom prst="ellipse">
            <a:avLst/>
          </a:prstGeom>
          <a:solidFill>
            <a:srgbClr val="DA21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3,576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8954C9-3C89-446A-8681-58785DD15E60}"/>
              </a:ext>
            </a:extLst>
          </p:cNvPr>
          <p:cNvSpPr txBox="1"/>
          <p:nvPr/>
        </p:nvSpPr>
        <p:spPr>
          <a:xfrm flipH="1">
            <a:off x="2403869" y="1036177"/>
            <a:ext cx="11711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week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B2FE82-6362-439E-B288-B30081846658}"/>
              </a:ext>
            </a:extLst>
          </p:cNvPr>
          <p:cNvSpPr txBox="1"/>
          <p:nvPr/>
        </p:nvSpPr>
        <p:spPr>
          <a:xfrm flipH="1">
            <a:off x="2402679" y="2143273"/>
            <a:ext cx="11711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week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3455072-8DFE-4E3A-9DB8-E02EC491DE4F}"/>
              </a:ext>
            </a:extLst>
          </p:cNvPr>
          <p:cNvSpPr txBox="1"/>
          <p:nvPr/>
        </p:nvSpPr>
        <p:spPr>
          <a:xfrm>
            <a:off x="-685" y="638446"/>
            <a:ext cx="2239443" cy="415318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9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/>
              </a:rPr>
              <a:t>New cases and the overall case rate have decreased in the 7 days leading up to 29th August. The % of positive tests has also decreased slightly, along with overall testing rates using PCR, LFD or both.</a:t>
            </a:r>
            <a:endParaRPr lang="en-US" sz="900" dirty="0">
              <a:solidFill>
                <a:prstClr val="black"/>
              </a:solidFill>
              <a:latin typeface="Calibri"/>
              <a:ea typeface="+mn-lt"/>
              <a:cs typeface="Times New Roman"/>
            </a:endParaRPr>
          </a:p>
          <a:p>
            <a:pPr defTabSz="685800"/>
            <a:r>
              <a:rPr lang="en-GB" sz="900" dirty="0">
                <a:solidFill>
                  <a:prstClr val="black"/>
                </a:solidFill>
                <a:latin typeface="Calibri" panose="020F0502020204030204"/>
              </a:rPr>
              <a:t>All adults are encouraged to do regular home testing using the rapid Lateral flow tests. The test kits are available at community sites and pharmacies </a:t>
            </a:r>
            <a:r>
              <a:rPr lang="en-GB" sz="90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 </a:t>
            </a:r>
            <a:r>
              <a:rPr lang="en-GB" sz="90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  <a:hlinkClick r:id="rId4"/>
              </a:rPr>
              <a:t>across the city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, </a:t>
            </a:r>
            <a:r>
              <a:rPr lang="en-GB" sz="900" dirty="0">
                <a:solidFill>
                  <a:prstClr val="black"/>
                </a:solidFill>
                <a:latin typeface="Calibri" panose="020F0502020204030204"/>
              </a:rPr>
              <a:t>or you can also order online for home delivery 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directly from the government for 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  <a:hlinkClick r:id="rId5"/>
              </a:rPr>
              <a:t>free by pos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t or find a 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  <a:hlinkClick r:id="rId6"/>
              </a:rPr>
              <a:t>local collection site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.</a:t>
            </a:r>
          </a:p>
          <a:p>
            <a:pPr defTabSz="685800"/>
            <a:endParaRPr lang="en-US" sz="900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defTabSz="685800"/>
            <a:r>
              <a:rPr lang="en-US" sz="90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Spread appears to be primarily occurring through household, social and workplace interactions. </a:t>
            </a:r>
            <a:r>
              <a:rPr lang="en-GB" sz="90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Spread often happens in the home but it isn’t inevitable, and </a:t>
            </a:r>
            <a:r>
              <a:rPr lang="en-GB" sz="90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  <a:hlinkClick r:id="rId7"/>
              </a:rPr>
              <a:t>www.germdefence.org</a:t>
            </a:r>
            <a:r>
              <a:rPr lang="en-GB" sz="90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 can help.</a:t>
            </a:r>
            <a:endParaRPr lang="en-GB" sz="9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900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  <a:ea typeface="+mn-lt"/>
              <a:cs typeface="Calibri" panose="020F0502020204030204"/>
            </a:endParaRPr>
          </a:p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hospitals across the city, admissions range between 31 and 45 new cases a day in the week ending 29</a:t>
            </a:r>
            <a:r>
              <a:rPr lang="en-GB" sz="900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August (total = 263), a decrease of 14% when compared to last week’s admissions of between 29 and 56 new daily cases (total = 306). There were 19 deaths reported this week in Birmingham, an increase of 1 death compared to the previous week.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3CC4F54-33A9-483F-8B03-179033401B9D}"/>
              </a:ext>
            </a:extLst>
          </p:cNvPr>
          <p:cNvSpPr/>
          <p:nvPr/>
        </p:nvSpPr>
        <p:spPr>
          <a:xfrm flipH="1">
            <a:off x="3777697" y="623247"/>
            <a:ext cx="1474388" cy="440239"/>
          </a:xfrm>
          <a:prstGeom prst="rect">
            <a:avLst/>
          </a:prstGeom>
          <a:solidFill>
            <a:srgbClr val="85AD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of cases</a:t>
            </a:r>
          </a:p>
          <a:p>
            <a:pPr algn="ctr" defTabSz="685800"/>
            <a:r>
              <a:rPr lang="en-GB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 100k persons)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E4008B0-D705-420B-BD6B-9AA13FB8B13C}"/>
              </a:ext>
            </a:extLst>
          </p:cNvPr>
          <p:cNvSpPr/>
          <p:nvPr/>
        </p:nvSpPr>
        <p:spPr>
          <a:xfrm flipH="1">
            <a:off x="4071293" y="1309303"/>
            <a:ext cx="955726" cy="807716"/>
          </a:xfrm>
          <a:prstGeom prst="ellipse">
            <a:avLst/>
          </a:prstGeom>
          <a:solidFill>
            <a:srgbClr val="DA21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276.4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0B77ECA-BFC8-4F44-93A8-0701283E10F1}"/>
              </a:ext>
            </a:extLst>
          </p:cNvPr>
          <p:cNvSpPr/>
          <p:nvPr/>
        </p:nvSpPr>
        <p:spPr>
          <a:xfrm flipH="1">
            <a:off x="4141059" y="2400884"/>
            <a:ext cx="826254" cy="675649"/>
          </a:xfrm>
          <a:prstGeom prst="ellipse">
            <a:avLst/>
          </a:prstGeom>
          <a:solidFill>
            <a:srgbClr val="DA21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313.2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1FBC663-3A13-4C7F-AFCF-CE868E65AF1F}"/>
              </a:ext>
            </a:extLst>
          </p:cNvPr>
          <p:cNvSpPr txBox="1"/>
          <p:nvPr/>
        </p:nvSpPr>
        <p:spPr>
          <a:xfrm flipH="1">
            <a:off x="3928736" y="2135806"/>
            <a:ext cx="11827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week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244F1BD-0787-4820-B26E-3E958531247D}"/>
              </a:ext>
            </a:extLst>
          </p:cNvPr>
          <p:cNvSpPr/>
          <p:nvPr/>
        </p:nvSpPr>
        <p:spPr>
          <a:xfrm flipH="1">
            <a:off x="5303753" y="623247"/>
            <a:ext cx="1612826" cy="440239"/>
          </a:xfrm>
          <a:prstGeom prst="rect">
            <a:avLst/>
          </a:prstGeom>
          <a:solidFill>
            <a:srgbClr val="85AD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r>
              <a:rPr lang="en-GB" sz="1200" b="1">
                <a:solidFill>
                  <a:prstClr val="white"/>
                </a:solidFill>
                <a:latin typeface="Arial"/>
                <a:cs typeface="Arial"/>
              </a:rPr>
              <a:t>Rate of testing</a:t>
            </a:r>
          </a:p>
          <a:p>
            <a:pPr algn="ctr" defTabSz="685800"/>
            <a:r>
              <a:rPr lang="en-GB" sz="825">
                <a:solidFill>
                  <a:prstClr val="white"/>
                </a:solidFill>
                <a:latin typeface="Arial"/>
                <a:cs typeface="Arial"/>
              </a:rPr>
              <a:t>(per 100k persons; Pillar 2, PCR &amp; LFD)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F58B654-EA40-4F11-B619-0CE9BBF8D2EE}"/>
              </a:ext>
            </a:extLst>
          </p:cNvPr>
          <p:cNvSpPr/>
          <p:nvPr/>
        </p:nvSpPr>
        <p:spPr>
          <a:xfrm flipH="1">
            <a:off x="5706307" y="1303378"/>
            <a:ext cx="884503" cy="807716"/>
          </a:xfrm>
          <a:prstGeom prst="ellipse">
            <a:avLst/>
          </a:prstGeom>
          <a:solidFill>
            <a:srgbClr val="DA21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5,660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B231863-1F35-47D1-AE81-7CB89196857B}"/>
              </a:ext>
            </a:extLst>
          </p:cNvPr>
          <p:cNvSpPr/>
          <p:nvPr/>
        </p:nvSpPr>
        <p:spPr>
          <a:xfrm flipH="1">
            <a:off x="5745434" y="2370646"/>
            <a:ext cx="826253" cy="689237"/>
          </a:xfrm>
          <a:prstGeom prst="ellipse">
            <a:avLst/>
          </a:prstGeom>
          <a:solidFill>
            <a:srgbClr val="DA21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r>
              <a:rPr lang="en-GB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5,402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C7896DC-AD2A-4AE5-9322-3B7DB4C4E2E5}"/>
              </a:ext>
            </a:extLst>
          </p:cNvPr>
          <p:cNvSpPr txBox="1"/>
          <p:nvPr/>
        </p:nvSpPr>
        <p:spPr>
          <a:xfrm flipH="1">
            <a:off x="5667116" y="2143273"/>
            <a:ext cx="11711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week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EF042E5-1226-4E58-A44A-10B7387D542D}"/>
              </a:ext>
            </a:extLst>
          </p:cNvPr>
          <p:cNvSpPr/>
          <p:nvPr/>
        </p:nvSpPr>
        <p:spPr>
          <a:xfrm flipH="1">
            <a:off x="6968242" y="572484"/>
            <a:ext cx="2175758" cy="488727"/>
          </a:xfrm>
          <a:prstGeom prst="rect">
            <a:avLst/>
          </a:prstGeom>
          <a:solidFill>
            <a:srgbClr val="85AD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8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Pillar 2 PCR &amp; LFD total weekly tests</a:t>
            </a:r>
            <a:r>
              <a:rPr lang="en-GB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defTabSz="685800"/>
            <a:r>
              <a:rPr lang="en-GB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64,628</a:t>
            </a:r>
          </a:p>
          <a:p>
            <a:pPr algn="ctr" defTabSz="685800"/>
            <a:r>
              <a:rPr lang="en-GB" sz="825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tests % </a:t>
            </a:r>
            <a:r>
              <a:rPr lang="en-GB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(PCR only)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0AF640B-E3EA-4AF5-93AF-CFAAC21922AA}"/>
              </a:ext>
            </a:extLst>
          </p:cNvPr>
          <p:cNvSpPr txBox="1"/>
          <p:nvPr/>
        </p:nvSpPr>
        <p:spPr>
          <a:xfrm flipH="1">
            <a:off x="4031229" y="1036177"/>
            <a:ext cx="11711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week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62F2EE0-29DB-466F-B40E-12CB4DAA1779}"/>
              </a:ext>
            </a:extLst>
          </p:cNvPr>
          <p:cNvSpPr txBox="1"/>
          <p:nvPr/>
        </p:nvSpPr>
        <p:spPr>
          <a:xfrm flipH="1">
            <a:off x="5581086" y="1018252"/>
            <a:ext cx="11711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week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84D2FCF-5588-4AA8-AE39-68F67999F179}"/>
              </a:ext>
            </a:extLst>
          </p:cNvPr>
          <p:cNvSpPr/>
          <p:nvPr/>
        </p:nvSpPr>
        <p:spPr>
          <a:xfrm flipH="1">
            <a:off x="7612669" y="1303378"/>
            <a:ext cx="807716" cy="807716"/>
          </a:xfrm>
          <a:prstGeom prst="ellipse">
            <a:avLst/>
          </a:prstGeom>
          <a:solidFill>
            <a:srgbClr val="DA21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r>
              <a:rPr lang="en-GB" sz="13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14.3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A59C2B5-510D-4306-BB69-ABF12AE036DA}"/>
              </a:ext>
            </a:extLst>
          </p:cNvPr>
          <p:cNvSpPr/>
          <p:nvPr/>
        </p:nvSpPr>
        <p:spPr>
          <a:xfrm flipH="1">
            <a:off x="7651044" y="2352527"/>
            <a:ext cx="730964" cy="682082"/>
          </a:xfrm>
          <a:prstGeom prst="ellipse">
            <a:avLst/>
          </a:prstGeom>
          <a:solidFill>
            <a:srgbClr val="DA21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1AB9795-454E-42BB-BB50-9A35DA5D905A}"/>
              </a:ext>
            </a:extLst>
          </p:cNvPr>
          <p:cNvSpPr txBox="1"/>
          <p:nvPr/>
        </p:nvSpPr>
        <p:spPr>
          <a:xfrm flipH="1">
            <a:off x="7537656" y="2128164"/>
            <a:ext cx="11711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week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4F8BE6A-77B9-4738-A83D-DDFA974ECD32}"/>
              </a:ext>
            </a:extLst>
          </p:cNvPr>
          <p:cNvSpPr txBox="1"/>
          <p:nvPr/>
        </p:nvSpPr>
        <p:spPr>
          <a:xfrm flipH="1">
            <a:off x="7355022" y="1061236"/>
            <a:ext cx="11711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week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F5610C-31F3-49BB-BF7B-F60352DEA43F}"/>
              </a:ext>
            </a:extLst>
          </p:cNvPr>
          <p:cNvSpPr txBox="1"/>
          <p:nvPr/>
        </p:nvSpPr>
        <p:spPr>
          <a:xfrm>
            <a:off x="6412531" y="354224"/>
            <a:ext cx="1646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SGSS, NHS Digital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416D62-806C-4BF2-9AA9-37CECBA67589}"/>
              </a:ext>
            </a:extLst>
          </p:cNvPr>
          <p:cNvSpPr txBox="1"/>
          <p:nvPr/>
        </p:nvSpPr>
        <p:spPr>
          <a:xfrm>
            <a:off x="6405066" y="94282"/>
            <a:ext cx="273893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82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Author: Dr Justin Varney (Department of Public Health)</a:t>
            </a:r>
          </a:p>
        </p:txBody>
      </p:sp>
      <p:sp>
        <p:nvSpPr>
          <p:cNvPr id="34" name="Arrow: Up 33" descr="Red arrow pointing up">
            <a:extLst>
              <a:ext uri="{FF2B5EF4-FFF2-40B4-BE49-F238E27FC236}">
                <a16:creationId xmlns:a16="http://schemas.microsoft.com/office/drawing/2014/main" id="{1889038E-169D-4928-829E-A5E09ECE2F37}"/>
              </a:ext>
            </a:extLst>
          </p:cNvPr>
          <p:cNvSpPr/>
          <p:nvPr/>
        </p:nvSpPr>
        <p:spPr>
          <a:xfrm rot="10800000" flipH="1">
            <a:off x="7068091" y="1122385"/>
            <a:ext cx="286931" cy="1923798"/>
          </a:xfrm>
          <a:prstGeom prst="upArrow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38" name="Arrow: Up 37" descr="Red arrow pointing up">
            <a:extLst>
              <a:ext uri="{FF2B5EF4-FFF2-40B4-BE49-F238E27FC236}">
                <a16:creationId xmlns:a16="http://schemas.microsoft.com/office/drawing/2014/main" id="{D429E421-DA42-417E-8223-838C7D92DEB7}"/>
              </a:ext>
            </a:extLst>
          </p:cNvPr>
          <p:cNvSpPr/>
          <p:nvPr/>
        </p:nvSpPr>
        <p:spPr>
          <a:xfrm rot="10800000" flipH="1">
            <a:off x="3701221" y="1114250"/>
            <a:ext cx="286931" cy="1923798"/>
          </a:xfrm>
          <a:prstGeom prst="upArrow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39" name="Arrow: Up 38" descr="Red arrow pointing up">
            <a:extLst>
              <a:ext uri="{FF2B5EF4-FFF2-40B4-BE49-F238E27FC236}">
                <a16:creationId xmlns:a16="http://schemas.microsoft.com/office/drawing/2014/main" id="{AFA8CE58-150E-4489-96EE-177B06F9312E}"/>
              </a:ext>
            </a:extLst>
          </p:cNvPr>
          <p:cNvSpPr/>
          <p:nvPr/>
        </p:nvSpPr>
        <p:spPr>
          <a:xfrm rot="10800000" flipH="1">
            <a:off x="2182550" y="1117850"/>
            <a:ext cx="286931" cy="1923798"/>
          </a:xfrm>
          <a:prstGeom prst="upArrow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35" name="Arrow: Up 34" descr="Red arrow pointing up">
            <a:extLst>
              <a:ext uri="{FF2B5EF4-FFF2-40B4-BE49-F238E27FC236}">
                <a16:creationId xmlns:a16="http://schemas.microsoft.com/office/drawing/2014/main" id="{8A4606E8-761D-4E4C-ABC6-0930C301B3C3}"/>
              </a:ext>
            </a:extLst>
          </p:cNvPr>
          <p:cNvSpPr/>
          <p:nvPr/>
        </p:nvSpPr>
        <p:spPr>
          <a:xfrm rot="10800000" flipH="1" flipV="1">
            <a:off x="5294155" y="1107847"/>
            <a:ext cx="286931" cy="1923798"/>
          </a:xfrm>
          <a:prstGeom prst="upArrow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F2849F-5E50-43F4-BA3D-09558ECAF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50765"/>
            <a:ext cx="6728460" cy="600164"/>
          </a:xfrm>
        </p:spPr>
        <p:txBody>
          <a:bodyPr vert="horz" wrap="square" lIns="68580" tIns="34290" rIns="68580" bIns="34290" anchor="t" anchorCtr="0">
            <a:noAutofit/>
          </a:bodyPr>
          <a:lstStyle>
            <a:lvl1pPr algn="ctr">
              <a:defRPr sz="6000"/>
            </a:lvl1pPr>
          </a:lstStyle>
          <a:p>
            <a:pPr algn="l"/>
            <a:r>
              <a:rPr lang="en-GB" sz="2100" b="1" dirty="0">
                <a:solidFill>
                  <a:srgbClr val="FFFFFF"/>
                </a:solidFill>
                <a:latin typeface=""/>
              </a:rPr>
              <a:t>Birmingham Weekly COVID-19 Statistics </a:t>
            </a:r>
            <a:br>
              <a:rPr lang="en-GB" sz="2100" b="1" dirty="0">
                <a:solidFill>
                  <a:srgbClr val="FFFFFF"/>
                </a:solidFill>
                <a:latin typeface=""/>
              </a:rPr>
            </a:br>
            <a:r>
              <a:rPr lang="en-GB" sz="2100" b="1" dirty="0">
                <a:solidFill>
                  <a:srgbClr val="FFFFFF"/>
                </a:solidFill>
                <a:latin typeface=""/>
              </a:rPr>
              <a:t>Weekly report: 23rd – 29th August 2021</a:t>
            </a:r>
          </a:p>
        </p:txBody>
      </p:sp>
    </p:spTree>
    <p:extLst>
      <p:ext uri="{BB962C8B-B14F-4D97-AF65-F5344CB8AC3E}">
        <p14:creationId xmlns:p14="http://schemas.microsoft.com/office/powerpoint/2010/main" val="325445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9B58-D95F-49EC-825D-F2B5BEDE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1049"/>
          </a:xfrm>
          <a:solidFill>
            <a:srgbClr val="85ADAE"/>
          </a:solidFill>
        </p:spPr>
        <p:txBody>
          <a:bodyPr>
            <a:normAutofit/>
          </a:bodyPr>
          <a:lstStyle/>
          <a:p>
            <a:r>
              <a:rPr lang="en-GB" sz="2100" b="1" dirty="0">
                <a:solidFill>
                  <a:schemeClr val="bg1"/>
                </a:solidFill>
                <a:latin typeface="Arial"/>
                <a:cs typeface="Arial"/>
              </a:rPr>
              <a:t>Birmingham Weekly COVID-19 Statistics </a:t>
            </a:r>
            <a:b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50" b="1" dirty="0">
                <a:solidFill>
                  <a:schemeClr val="bg1"/>
                </a:solidFill>
                <a:latin typeface="Arial"/>
                <a:cs typeface="Arial"/>
              </a:rPr>
              <a:t>Weekly report 23</a:t>
            </a:r>
            <a:r>
              <a:rPr lang="en-GB" sz="1350" b="1" baseline="30000" dirty="0">
                <a:solidFill>
                  <a:schemeClr val="bg1"/>
                </a:solidFill>
                <a:latin typeface="Arial"/>
                <a:cs typeface="Arial"/>
              </a:rPr>
              <a:t>rd</a:t>
            </a:r>
            <a:r>
              <a:rPr lang="en-GB" sz="1350" b="1" dirty="0">
                <a:solidFill>
                  <a:schemeClr val="bg1"/>
                </a:solidFill>
                <a:latin typeface="Arial"/>
                <a:cs typeface="Arial"/>
              </a:rPr>
              <a:t> – 29</a:t>
            </a:r>
            <a:r>
              <a:rPr lang="en-GB" sz="1350" b="1" baseline="30000" dirty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GB" sz="1350" b="1" dirty="0">
                <a:solidFill>
                  <a:schemeClr val="bg1"/>
                </a:solidFill>
                <a:latin typeface="Arial"/>
                <a:cs typeface="Arial"/>
              </a:rPr>
              <a:t> August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26BF-6D36-4B16-B644-2147ADE475AC}"/>
              </a:ext>
            </a:extLst>
          </p:cNvPr>
          <p:cNvSpPr txBox="1"/>
          <p:nvPr/>
        </p:nvSpPr>
        <p:spPr>
          <a:xfrm>
            <a:off x="128020" y="654705"/>
            <a:ext cx="2884877" cy="420115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defRPr/>
            </a:pPr>
            <a:r>
              <a:rPr lang="en-GB" sz="1050" dirty="0">
                <a:solidFill>
                  <a:prstClr val="black"/>
                </a:solidFill>
                <a:latin typeface="Calibri" panose="020F0502020204030204"/>
                <a:cs typeface="Calibri"/>
              </a:rPr>
              <a:t>Across Birmingham, the numb</a:t>
            </a:r>
            <a:r>
              <a:rPr lang="en-GB" sz="1050" dirty="0">
                <a:solidFill>
                  <a:srgbClr val="000000"/>
                </a:solidFill>
                <a:latin typeface="Calibri" panose="020F0502020204030204"/>
                <a:cs typeface="Calibri"/>
              </a:rPr>
              <a:t>er of cases decreased this week by </a:t>
            </a:r>
            <a:r>
              <a:rPr lang="en-GB" sz="1050">
                <a:solidFill>
                  <a:srgbClr val="000000"/>
                </a:solidFill>
                <a:latin typeface="Calibri" panose="020F0502020204030204"/>
                <a:cs typeface="Calibri"/>
              </a:rPr>
              <a:t>420</a:t>
            </a:r>
            <a:r>
              <a:rPr lang="en-GB" sz="1050" dirty="0">
                <a:solidFill>
                  <a:srgbClr val="000000"/>
                </a:solidFill>
                <a:latin typeface="Calibri" panose="020F0502020204030204"/>
                <a:cs typeface="Calibri"/>
              </a:rPr>
              <a:t> cases (</a:t>
            </a:r>
            <a:r>
              <a:rPr lang="en-GB" sz="1050">
                <a:solidFill>
                  <a:srgbClr val="000000"/>
                </a:solidFill>
                <a:latin typeface="Calibri" panose="020F0502020204030204"/>
                <a:cs typeface="Calibri"/>
              </a:rPr>
              <a:t>3,156 </a:t>
            </a:r>
            <a:r>
              <a:rPr lang="en-GB" sz="1050" dirty="0">
                <a:solidFill>
                  <a:prstClr val="black"/>
                </a:solidFill>
                <a:latin typeface="Calibri" panose="020F0502020204030204"/>
                <a:cs typeface="Calibri"/>
              </a:rPr>
              <a:t>cases this week compared to </a:t>
            </a:r>
            <a:r>
              <a:rPr lang="en-GB" sz="1050">
                <a:solidFill>
                  <a:prstClr val="black"/>
                </a:solidFill>
                <a:latin typeface="Calibri" panose="020F0502020204030204"/>
                <a:cs typeface="Calibri"/>
              </a:rPr>
              <a:t>3,576</a:t>
            </a:r>
            <a:r>
              <a:rPr lang="en-GB" sz="105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last week).  All wards in Birmingham reported new cases this week.</a:t>
            </a:r>
          </a:p>
          <a:p>
            <a:pPr defTabSz="685800">
              <a:defRPr/>
            </a:pPr>
            <a:endParaRPr lang="en-GB" sz="1050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  <a:cs typeface="Calibri"/>
            </a:endParaRPr>
          </a:p>
          <a:p>
            <a:pPr defTabSz="685800">
              <a:defRPr/>
            </a:pPr>
            <a:r>
              <a:rPr lang="en-GB" sz="1050" dirty="0">
                <a:solidFill>
                  <a:prstClr val="black"/>
                </a:solidFill>
                <a:latin typeface="Calibri" panose="020F0502020204030204"/>
                <a:cs typeface="Calibri"/>
              </a:rPr>
              <a:t>These are the wards with the highest case rates (cases per 100,000 population) this week:</a:t>
            </a:r>
          </a:p>
          <a:p>
            <a:pPr defTabSz="685800">
              <a:defRPr/>
            </a:pPr>
            <a:endParaRPr lang="en-GB" sz="600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  <a:cs typeface="Calibri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black"/>
                </a:solidFill>
                <a:latin typeface="Calibri" panose="020F0502020204030204"/>
              </a:rPr>
              <a:t>Sutton Trinity (540)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black"/>
                </a:solidFill>
                <a:latin typeface="Calibri" panose="020F0502020204030204"/>
              </a:rPr>
              <a:t>Northfield (441)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black"/>
                </a:solidFill>
                <a:latin typeface="Calibri" panose="020F0502020204030204"/>
              </a:rPr>
              <a:t>Bournville &amp; </a:t>
            </a:r>
            <a:r>
              <a:rPr lang="en-GB" sz="1050" dirty="0" err="1">
                <a:solidFill>
                  <a:prstClr val="black"/>
                </a:solidFill>
                <a:latin typeface="Calibri" panose="020F0502020204030204"/>
              </a:rPr>
              <a:t>Cotteridge</a:t>
            </a:r>
            <a:r>
              <a:rPr lang="en-GB" sz="1050" dirty="0">
                <a:solidFill>
                  <a:prstClr val="black"/>
                </a:solidFill>
                <a:latin typeface="Calibri" panose="020F0502020204030204"/>
              </a:rPr>
              <a:t> (436)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black"/>
                </a:solidFill>
                <a:latin typeface="Calibri" panose="020F0502020204030204"/>
              </a:rPr>
              <a:t>Garretts Green (420)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black"/>
                </a:solidFill>
                <a:latin typeface="Calibri" panose="020F0502020204030204"/>
              </a:rPr>
              <a:t>Bartley Green (411)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050" dirty="0" err="1">
                <a:solidFill>
                  <a:prstClr val="black"/>
                </a:solidFill>
                <a:latin typeface="Calibri" panose="020F0502020204030204"/>
              </a:rPr>
              <a:t>Highter's</a:t>
            </a:r>
            <a:r>
              <a:rPr lang="en-GB" sz="1050" dirty="0">
                <a:solidFill>
                  <a:prstClr val="black"/>
                </a:solidFill>
                <a:latin typeface="Calibri" panose="020F0502020204030204"/>
              </a:rPr>
              <a:t> Heath (408)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black"/>
                </a:solidFill>
                <a:latin typeface="Calibri" panose="020F0502020204030204"/>
              </a:rPr>
              <a:t>Druids Heath &amp; </a:t>
            </a:r>
            <a:r>
              <a:rPr lang="en-GB" sz="1050" dirty="0" err="1">
                <a:solidFill>
                  <a:prstClr val="black"/>
                </a:solidFill>
                <a:latin typeface="Calibri" panose="020F0502020204030204"/>
              </a:rPr>
              <a:t>Monyhull</a:t>
            </a:r>
            <a:r>
              <a:rPr lang="en-GB" sz="1050" dirty="0">
                <a:solidFill>
                  <a:prstClr val="black"/>
                </a:solidFill>
                <a:latin typeface="Calibri" panose="020F0502020204030204"/>
              </a:rPr>
              <a:t> (399)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black"/>
                </a:solidFill>
                <a:latin typeface="Calibri" panose="020F0502020204030204"/>
              </a:rPr>
              <a:t>Shard End (398)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black"/>
                </a:solidFill>
                <a:latin typeface="Calibri" panose="020F0502020204030204"/>
              </a:rPr>
              <a:t>Longbridge &amp; West Heath (397)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black"/>
                </a:solidFill>
                <a:latin typeface="Calibri" panose="020F0502020204030204"/>
              </a:rPr>
              <a:t>Sutton Four Oaks (393)</a:t>
            </a:r>
          </a:p>
          <a:p>
            <a:pPr defTabSz="685800">
              <a:defRPr/>
            </a:pPr>
            <a:endParaRPr lang="en-GB" sz="1050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  <a:cs typeface="Calibri"/>
            </a:endParaRPr>
          </a:p>
          <a:p>
            <a:pPr defTabSz="685800"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  <a:cs typeface="Calibri"/>
              </a:rPr>
              <a:t>Cases increased in all age groups this week, except the 0-19 and 20-39 age groups, which decreased by 16% and 33% respectively. Cases decreased in all ethnic groups, except the Mixed/Other ethnic group which remained stable. The most notable decrease was seen in the Black ethnic group which decreased by 46%.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F3C3BA-BE13-44BE-8B5E-3AA6FB2F5392}"/>
              </a:ext>
            </a:extLst>
          </p:cNvPr>
          <p:cNvSpPr txBox="1"/>
          <p:nvPr/>
        </p:nvSpPr>
        <p:spPr>
          <a:xfrm>
            <a:off x="3543300" y="2400300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D2C1CB-C107-4EF7-8E7B-1C8BF41F70FE}"/>
              </a:ext>
            </a:extLst>
          </p:cNvPr>
          <p:cNvSpPr txBox="1"/>
          <p:nvPr/>
        </p:nvSpPr>
        <p:spPr>
          <a:xfrm>
            <a:off x="4019550" y="3821723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EBB023-4D97-4FE3-A310-ED685A87042F}"/>
              </a:ext>
            </a:extLst>
          </p:cNvPr>
          <p:cNvSpPr txBox="1"/>
          <p:nvPr/>
        </p:nvSpPr>
        <p:spPr>
          <a:xfrm>
            <a:off x="5678425" y="581049"/>
            <a:ext cx="34655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5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Confirmed Cases by Ward 23</a:t>
            </a:r>
            <a:r>
              <a:rPr lang="en-GB" sz="1050" b="1" baseline="3000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rd</a:t>
            </a:r>
            <a:r>
              <a:rPr lang="en-GB" sz="105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– 29</a:t>
            </a:r>
            <a:r>
              <a:rPr lang="en-GB" sz="1050" b="1" baseline="3000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th</a:t>
            </a:r>
            <a:r>
              <a:rPr lang="en-GB" sz="105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August 2021</a:t>
            </a:r>
          </a:p>
          <a:p>
            <a:pPr algn="ctr" defTabSz="685800"/>
            <a:r>
              <a:rPr lang="en-GB" sz="105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(Pillar 1 &amp; Pillar 2 Tests)</a:t>
            </a:r>
          </a:p>
        </p:txBody>
      </p:sp>
      <p:pic>
        <p:nvPicPr>
          <p:cNvPr id="9" name="Picture 8" descr="Case number change in Birmingham (ward level)">
            <a:extLst>
              <a:ext uri="{FF2B5EF4-FFF2-40B4-BE49-F238E27FC236}">
                <a16:creationId xmlns:a16="http://schemas.microsoft.com/office/drawing/2014/main" id="{0A718BB3-D3EB-4E62-A475-720CEBE4DB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259" y="607335"/>
            <a:ext cx="2375441" cy="4536165"/>
          </a:xfrm>
          <a:prstGeom prst="rect">
            <a:avLst/>
          </a:prstGeom>
        </p:spPr>
      </p:pic>
      <p:pic>
        <p:nvPicPr>
          <p:cNvPr id="11" name="Picture 10" descr="Confimed cases by ward 23rd - 29th August">
            <a:extLst>
              <a:ext uri="{FF2B5EF4-FFF2-40B4-BE49-F238E27FC236}">
                <a16:creationId xmlns:a16="http://schemas.microsoft.com/office/drawing/2014/main" id="{818B6A0C-AE4E-40CE-AAD5-02DED6739A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063" y="973464"/>
            <a:ext cx="3302499" cy="40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6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97966"/>
            <a:ext cx="8229600" cy="385552"/>
          </a:xfrm>
        </p:spPr>
        <p:txBody>
          <a:bodyPr>
            <a:normAutofit fontScale="90000"/>
          </a:bodyPr>
          <a:lstStyle/>
          <a:p>
            <a:r>
              <a:rPr lang="en-GB" dirty="0"/>
              <a:t>Key things to 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t>PAGE </a:t>
            </a:r>
            <a:fld id="{45A89BE1-5792-4ACB-BF4C-7FAB88C6C5B7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pPr marL="0" marR="0" lvl="0" indent="0" algn="l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ova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8E2012-54CA-4F01-951F-4993EE193E78}"/>
              </a:ext>
            </a:extLst>
          </p:cNvPr>
          <p:cNvSpPr/>
          <p:nvPr/>
        </p:nvSpPr>
        <p:spPr>
          <a:xfrm>
            <a:off x="323528" y="525076"/>
            <a:ext cx="871296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219" indent="-292219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400" dirty="0">
                <a:latin typeface="Arial Nova" pitchFamily="34" charset="0"/>
              </a:rPr>
              <a:t>It is no longer recommend that it is necessary to keep children in consistent groups (‘bubbles’). </a:t>
            </a:r>
          </a:p>
          <a:p>
            <a:pPr marL="292219" indent="-292219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400" dirty="0">
                <a:latin typeface="Arial Nova" pitchFamily="34" charset="0"/>
              </a:rPr>
              <a:t>As part of contingency planning, all schools should have an outbreak management plan in place.</a:t>
            </a:r>
          </a:p>
          <a:p>
            <a:pPr marL="292219" indent="-292219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400" dirty="0">
                <a:latin typeface="Arial Nova" pitchFamily="34" charset="0"/>
              </a:rPr>
              <a:t>Close contacts will now be identified via NHS Test and Trace and education settings will no longer be expected to undertake contact tracing. </a:t>
            </a:r>
          </a:p>
          <a:p>
            <a:pPr marL="292219" indent="-292219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400" dirty="0">
                <a:latin typeface="Arial Nova" pitchFamily="34" charset="0"/>
              </a:rPr>
              <a:t>Individuals are not required to self-isolate if they live in the same household as someone with COVID-19, or are a close contact of someone with COVID-19, if they are;</a:t>
            </a:r>
          </a:p>
          <a:p>
            <a:pPr marL="681845" lvl="1" indent="-292219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400" dirty="0">
                <a:latin typeface="Arial Nova" pitchFamily="34" charset="0"/>
              </a:rPr>
              <a:t>fully vaccinated</a:t>
            </a:r>
          </a:p>
          <a:p>
            <a:pPr marL="681845" lvl="1" indent="-292219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400" dirty="0">
                <a:latin typeface="Arial Nova" pitchFamily="34" charset="0"/>
              </a:rPr>
              <a:t>below the age of 18 years and 6 months</a:t>
            </a:r>
          </a:p>
          <a:p>
            <a:pPr marL="681845" lvl="1" indent="-292219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400" dirty="0">
                <a:latin typeface="Arial Nova" pitchFamily="34" charset="0"/>
              </a:rPr>
              <a:t>previously or currently part of an approved COVID-19 vaccine trial</a:t>
            </a:r>
          </a:p>
          <a:p>
            <a:pPr marL="681845" lvl="1" indent="-292219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400" dirty="0">
                <a:latin typeface="Arial Nova" pitchFamily="34" charset="0"/>
              </a:rPr>
              <a:t>not able to get vaccinated for medical reasons</a:t>
            </a:r>
          </a:p>
          <a:p>
            <a:pPr lvl="1">
              <a:spcBef>
                <a:spcPct val="20000"/>
              </a:spcBef>
            </a:pPr>
            <a:r>
              <a:rPr lang="en-GB" sz="1400" dirty="0">
                <a:latin typeface="Arial Nova" pitchFamily="34" charset="0"/>
              </a:rPr>
              <a:t>They will be contacted by NHS Test and Trace, informed they have been in close contact with a positive case and advised to take a PCR test. </a:t>
            </a:r>
          </a:p>
          <a:p>
            <a:pPr marL="292219" indent="-292219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400" dirty="0">
                <a:latin typeface="Arial Nova" pitchFamily="34" charset="0"/>
              </a:rPr>
              <a:t>Schools may be contacted in exceptional cases to help with identifying close contacts,.</a:t>
            </a:r>
          </a:p>
          <a:p>
            <a:pPr marL="292219" indent="-292219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400" dirty="0"/>
              <a:t>Director of public health (DPH) and PHE health protection teams (HPTs) can recommend measures in individual education and childcare settings as part of their outbreak management responsibilities.</a:t>
            </a:r>
            <a:endParaRPr lang="en-GB" sz="1400" dirty="0">
              <a:latin typeface="Arial No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0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2352" y="228618"/>
            <a:ext cx="8229600" cy="385552"/>
          </a:xfrm>
        </p:spPr>
        <p:txBody>
          <a:bodyPr>
            <a:normAutofit fontScale="90000"/>
          </a:bodyPr>
          <a:lstStyle/>
          <a:p>
            <a:r>
              <a:rPr lang="en-GB" dirty="0"/>
              <a:t>Schools thresholds for outbreak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t>PAGE </a:t>
            </a:r>
            <a:fld id="{45A89BE1-5792-4ACB-BF4C-7FAB88C6C5B7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pPr marL="0" marR="0" lvl="0" indent="0" algn="l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ova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8E2012-54CA-4F01-951F-4993EE193E78}"/>
              </a:ext>
            </a:extLst>
          </p:cNvPr>
          <p:cNvSpPr/>
          <p:nvPr/>
        </p:nvSpPr>
        <p:spPr>
          <a:xfrm>
            <a:off x="442352" y="699542"/>
            <a:ext cx="8306112" cy="358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219" indent="-292219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600" dirty="0">
                <a:latin typeface="Arial Nova" pitchFamily="34" charset="0"/>
              </a:rPr>
              <a:t>The thresholds, detailed below, can be used by settings as an indication for when to seek public health advice if they are concerned.</a:t>
            </a:r>
          </a:p>
          <a:p>
            <a:pPr marL="292219" indent="-292219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600" dirty="0">
                <a:latin typeface="Arial Nova" pitchFamily="34" charset="0"/>
              </a:rPr>
              <a:t>For most education and childcare settings, whichever of these thresholds is reached first:</a:t>
            </a:r>
          </a:p>
          <a:p>
            <a:pPr marL="681845" lvl="1" indent="-292219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latin typeface="Arial Nova" pitchFamily="34" charset="0"/>
              </a:rPr>
              <a:t> 5 children, pupils, students or staff, who are likely to have mixed closely, test positive for COVID-19 within a 10-day period; or</a:t>
            </a:r>
          </a:p>
          <a:p>
            <a:pPr marL="681845" lvl="1" indent="-292219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latin typeface="Arial Nova" pitchFamily="34" charset="0"/>
              </a:rPr>
              <a:t>10% of children, pupils, students or staff who are likely to have mixed closely test positive for COVID-19 within a 10-day period</a:t>
            </a:r>
          </a:p>
          <a:p>
            <a:pPr marL="681845" lvl="1" indent="-292219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latin typeface="Arial Nova" pitchFamily="34" charset="0"/>
              </a:rPr>
              <a:t>For special schools, residential settings, and settings that operate with 20 or fewer children, pupils, students and staff at any one time:</a:t>
            </a:r>
          </a:p>
          <a:p>
            <a:pPr marL="681845" lvl="1" indent="-292219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latin typeface="Arial Nova" pitchFamily="34" charset="0"/>
              </a:rPr>
              <a:t>2 children, pupils, students and staff, who are likely to have mixed closely, test positive for COVID-19 within a 10-day period</a:t>
            </a:r>
          </a:p>
          <a:p>
            <a:pPr marL="292219" indent="-292219">
              <a:spcBef>
                <a:spcPct val="20000"/>
              </a:spcBef>
              <a:buFont typeface="Wingdings" pitchFamily="2" charset="2"/>
              <a:buChar char="§"/>
            </a:pPr>
            <a:endParaRPr lang="en-GB" sz="1600" dirty="0">
              <a:latin typeface="Arial No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23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97966"/>
            <a:ext cx="8229600" cy="745592"/>
          </a:xfrm>
        </p:spPr>
        <p:txBody>
          <a:bodyPr/>
          <a:lstStyle/>
          <a:p>
            <a:r>
              <a:rPr lang="en-GB" dirty="0"/>
              <a:t>Reporting cases to the local HPR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t>PAGE </a:t>
            </a:r>
            <a:fld id="{45A89BE1-5792-4ACB-BF4C-7FAB88C6C5B7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pPr marL="0" marR="0" lvl="0" indent="0" algn="l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ova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77E9A-CA3D-4238-87A7-46AD4C823D14}"/>
              </a:ext>
            </a:extLst>
          </p:cNvPr>
          <p:cNvSpPr txBox="1"/>
          <p:nvPr/>
        </p:nvSpPr>
        <p:spPr>
          <a:xfrm>
            <a:off x="377862" y="809729"/>
            <a:ext cx="38340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Educational settings actions</a:t>
            </a:r>
          </a:p>
          <a:p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Report all cases even those we made you aware of – Please send the new </a:t>
            </a:r>
            <a:r>
              <a:rPr lang="en-GB" sz="1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Checklist</a:t>
            </a:r>
            <a:r>
              <a:rPr lang="en-GB" sz="1400" dirty="0"/>
              <a:t> to </a:t>
            </a:r>
            <a:r>
              <a:rPr lang="en-GB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contacttracing@birmingham.gov.uk</a:t>
            </a:r>
            <a:endParaRPr lang="en-GB" sz="1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initial 2 tests undertaken at the start of term, for secondary schools (at home or at Asymptomatic Testing Setting Site), do not require reporting to local HPR team.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Do not share </a:t>
            </a:r>
            <a:r>
              <a:rPr lang="en-GB" sz="1400" b="1" dirty="0"/>
              <a:t>Personal Identifiable Information (PID) </a:t>
            </a:r>
            <a:r>
              <a:rPr lang="en-GB" sz="1400" dirty="0"/>
              <a:t>with local HPR or 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Engage with us where threshold has been met to implement additional measures.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3B7349-DAA0-448B-8CBC-7CB8430B4175}"/>
              </a:ext>
            </a:extLst>
          </p:cNvPr>
          <p:cNvSpPr txBox="1"/>
          <p:nvPr/>
        </p:nvSpPr>
        <p:spPr>
          <a:xfrm>
            <a:off x="4518378" y="777359"/>
            <a:ext cx="4374102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BCC HPR Team actions</a:t>
            </a:r>
          </a:p>
          <a:p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Will respond to schools infections where;</a:t>
            </a:r>
          </a:p>
          <a:p>
            <a:endParaRPr lang="en-GB" sz="1400" dirty="0"/>
          </a:p>
          <a:p>
            <a:pPr marL="732526" lvl="1" indent="-342900">
              <a:buFont typeface="Courier New" panose="02070309020205020404" pitchFamily="49" charset="0"/>
              <a:buChar char="o"/>
            </a:pPr>
            <a:r>
              <a:rPr lang="en-GB" sz="1400" dirty="0"/>
              <a:t>threshold hasn’t been met but wrong information was supplied (e.g. inappropriate isolation) to advise setting</a:t>
            </a:r>
          </a:p>
          <a:p>
            <a:pPr marL="732526" lvl="1" indent="-342900">
              <a:buFont typeface="Courier New" panose="02070309020205020404" pitchFamily="49" charset="0"/>
              <a:buChar char="o"/>
            </a:pPr>
            <a:r>
              <a:rPr lang="en-GB" sz="1400" dirty="0"/>
              <a:t>threshold has been met to advise on additional outbreak management measures</a:t>
            </a:r>
          </a:p>
          <a:p>
            <a:pPr lvl="1"/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All additional measures will be emailed to 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96DA0-0D0F-4D9E-B591-62F2B81234A5}"/>
              </a:ext>
            </a:extLst>
          </p:cNvPr>
          <p:cNvSpPr txBox="1"/>
          <p:nvPr/>
        </p:nvSpPr>
        <p:spPr>
          <a:xfrm>
            <a:off x="5148064" y="3507854"/>
            <a:ext cx="36180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Health flowchart for schools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4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Guidance for schools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71E47D-6C5D-40B9-9822-F816D4704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Earlier this week an </a:t>
            </a:r>
            <a:r>
              <a:rPr lang="en-GB" dirty="0">
                <a:hlinkClick r:id="rId2"/>
              </a:rPr>
              <a:t>outbreak management plan template </a:t>
            </a:r>
            <a:r>
              <a:rPr lang="en-GB" dirty="0"/>
              <a:t>and the </a:t>
            </a:r>
            <a:r>
              <a:rPr lang="en-GB" dirty="0">
                <a:hlinkClick r:id="rId3"/>
              </a:rPr>
              <a:t>updated Public Health flowchart </a:t>
            </a:r>
            <a:r>
              <a:rPr lang="en-GB" dirty="0"/>
              <a:t>were shared with schools </a:t>
            </a:r>
          </a:p>
          <a:p>
            <a:r>
              <a:rPr lang="en-GB" dirty="0"/>
              <a:t>In addition, Public Health have produced a number of posters and other resources that will be shared with schools with the slides for this session (examples on the next slide)</a:t>
            </a:r>
          </a:p>
          <a:p>
            <a:r>
              <a:rPr lang="en-GB" dirty="0"/>
              <a:t>The DfE has issued guidance on ventilation for schools and will be providing CO2 monitors to all state-funded education settings</a:t>
            </a:r>
          </a:p>
          <a:p>
            <a:r>
              <a:rPr lang="en-GB" dirty="0"/>
              <a:t>BCC Education colleagues are organising a webinar on ventilation and details of this will be shared with schools shortly.</a:t>
            </a:r>
          </a:p>
        </p:txBody>
      </p:sp>
    </p:spTree>
    <p:extLst>
      <p:ext uri="{BB962C8B-B14F-4D97-AF65-F5344CB8AC3E}">
        <p14:creationId xmlns:p14="http://schemas.microsoft.com/office/powerpoint/2010/main" val="140582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CESSIBILITYFIXERID" val="e3397c9c-1e24-4509-83fb-eb3a6f34ce1f"/>
</p:tagLst>
</file>

<file path=ppt/theme/theme1.xml><?xml version="1.0" encoding="utf-8"?>
<a:theme xmlns:a="http://schemas.openxmlformats.org/drawingml/2006/main" name="Birmingham_City_Council___corp_template_updated_Jan_2018 16x9">
  <a:themeElements>
    <a:clrScheme name="BCC corporat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BB151C"/>
      </a:accent1>
      <a:accent2>
        <a:srgbClr val="5696D2"/>
      </a:accent2>
      <a:accent3>
        <a:srgbClr val="7B237A"/>
      </a:accent3>
      <a:accent4>
        <a:srgbClr val="EDC22E"/>
      </a:accent4>
      <a:accent5>
        <a:srgbClr val="6D9F40"/>
      </a:accent5>
      <a:accent6>
        <a:srgbClr val="92A8A9"/>
      </a:accent6>
      <a:hlink>
        <a:srgbClr val="0000FF"/>
      </a:hlink>
      <a:folHlink>
        <a:srgbClr val="EDC22E"/>
      </a:folHlink>
    </a:clrScheme>
    <a:fontScheme name="BCC corporate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C1E7A02-BB87-439E-86FC-FD4921439932}" vid="{7D2F6D88-95A8-410D-9A16-157728559F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42DBF74E46544D9222E7A47FFD408E" ma:contentTypeVersion="13" ma:contentTypeDescription="Create a new document." ma:contentTypeScope="" ma:versionID="238689ba506de5f3fc5b8ef42f3cc196">
  <xsd:schema xmlns:xsd="http://www.w3.org/2001/XMLSchema" xmlns:xs="http://www.w3.org/2001/XMLSchema" xmlns:p="http://schemas.microsoft.com/office/2006/metadata/properties" xmlns:ns3="18d52200-c0d3-49d1-aefb-8e4a6e87486a" xmlns:ns4="a142b80d-944f-44f2-a3ac-74f5a99804bb" targetNamespace="http://schemas.microsoft.com/office/2006/metadata/properties" ma:root="true" ma:fieldsID="e204e4332e281308a6951223b82e2fad" ns3:_="" ns4:_="">
    <xsd:import namespace="18d52200-c0d3-49d1-aefb-8e4a6e87486a"/>
    <xsd:import namespace="a142b80d-944f-44f2-a3ac-74f5a99804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52200-c0d3-49d1-aefb-8e4a6e8748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2b80d-944f-44f2-a3ac-74f5a99804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E0DDEC-E693-42A7-AD51-19810DA018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6E03D2-F375-46B2-A89A-B3E83DF0526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8d52200-c0d3-49d1-aefb-8e4a6e87486a"/>
    <ds:schemaRef ds:uri="http://purl.org/dc/elements/1.1/"/>
    <ds:schemaRef ds:uri="http://schemas.microsoft.com/office/2006/metadata/properties"/>
    <ds:schemaRef ds:uri="a142b80d-944f-44f2-a3ac-74f5a99804b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27D5A94-25EE-404B-8B89-8F6CF8A6C8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d52200-c0d3-49d1-aefb-8e4a6e87486a"/>
    <ds:schemaRef ds:uri="a142b80d-944f-44f2-a3ac-74f5a99804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Birmingham_City_Council___corp_template_updated_Mar_2021</Template>
  <TotalTime>1818</TotalTime>
  <Words>1090</Words>
  <Application>Microsoft Office PowerPoint</Application>
  <PresentationFormat>On-screen Show (16:9)</PresentationFormat>
  <Paragraphs>142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Nova</vt:lpstr>
      <vt:lpstr>Arial Nova Light</vt:lpstr>
      <vt:lpstr>Calibri</vt:lpstr>
      <vt:lpstr>Calibri Light</vt:lpstr>
      <vt:lpstr>Courier New</vt:lpstr>
      <vt:lpstr>Wingdings</vt:lpstr>
      <vt:lpstr>Birmingham_City_Council___corp_template_updated_Jan_2018 16x9</vt:lpstr>
      <vt:lpstr>Office Theme</vt:lpstr>
      <vt:lpstr>COVID, Schools and Settings: Navigating a Changing Landscape</vt:lpstr>
      <vt:lpstr>Welcome and introductions </vt:lpstr>
      <vt:lpstr>Current COVID situation in Birmingham </vt:lpstr>
      <vt:lpstr>Birmingham Weekly COVID-19 Statistics  Weekly report: 23rd – 29th August 2021</vt:lpstr>
      <vt:lpstr>Birmingham Weekly COVID-19 Statistics  Weekly report 23rd – 29th August 2021</vt:lpstr>
      <vt:lpstr>Key things to note</vt:lpstr>
      <vt:lpstr>Schools thresholds for outbreak management</vt:lpstr>
      <vt:lpstr>Reporting cases to the local HPR Team</vt:lpstr>
      <vt:lpstr>Guidance for schools</vt:lpstr>
      <vt:lpstr>Posters for schools to use</vt:lpstr>
      <vt:lpstr>Social Media @HealthyBrum</vt:lpstr>
      <vt:lpstr>Vaccination Programme: 16 and 17 year olds</vt:lpstr>
      <vt:lpstr>Birmingham COVID-19 Vaccine uptake  Extracted 31st August 2021</vt:lpstr>
      <vt:lpstr>Vaccination Programme: 12-15 year olds</vt:lpstr>
      <vt:lpstr>Questions?</vt:lpstr>
      <vt:lpstr>Contact Information </vt:lpstr>
      <vt:lpstr>Social media final slide</vt:lpstr>
    </vt:vector>
  </TitlesOfParts>
  <Company>Service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Dalbir Kaur</dc:creator>
  <cp:keywords>Birmingham City Council</cp:keywords>
  <cp:lastModifiedBy>Becky Shergill</cp:lastModifiedBy>
  <cp:revision>19</cp:revision>
  <dcterms:created xsi:type="dcterms:W3CDTF">2021-03-24T14:08:26Z</dcterms:created>
  <dcterms:modified xsi:type="dcterms:W3CDTF">2021-09-03T10:30:48Z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0x010100B342DBF74E46544D9222E7A47FFD408E</vt:lpwstr>
  </property>
</Properties>
</file>