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6"/>
  </p:notesMasterIdLst>
  <p:sldIdLst>
    <p:sldId id="256" r:id="rId5"/>
    <p:sldId id="257" r:id="rId6"/>
    <p:sldId id="265" r:id="rId7"/>
    <p:sldId id="279" r:id="rId8"/>
    <p:sldId id="322" r:id="rId9"/>
    <p:sldId id="278" r:id="rId10"/>
    <p:sldId id="301" r:id="rId11"/>
    <p:sldId id="319" r:id="rId12"/>
    <p:sldId id="303" r:id="rId13"/>
    <p:sldId id="316" r:id="rId14"/>
    <p:sldId id="275" r:id="rId15"/>
    <p:sldId id="320" r:id="rId16"/>
    <p:sldId id="311" r:id="rId17"/>
    <p:sldId id="268" r:id="rId18"/>
    <p:sldId id="304" r:id="rId19"/>
    <p:sldId id="302" r:id="rId20"/>
    <p:sldId id="317" r:id="rId21"/>
    <p:sldId id="300" r:id="rId22"/>
    <p:sldId id="305" r:id="rId23"/>
    <p:sldId id="321" r:id="rId24"/>
    <p:sldId id="306" r:id="rId25"/>
    <p:sldId id="272" r:id="rId26"/>
    <p:sldId id="307" r:id="rId27"/>
    <p:sldId id="308" r:id="rId28"/>
    <p:sldId id="310" r:id="rId29"/>
    <p:sldId id="313" r:id="rId30"/>
    <p:sldId id="297" r:id="rId31"/>
    <p:sldId id="269" r:id="rId32"/>
    <p:sldId id="298" r:id="rId33"/>
    <p:sldId id="299" r:id="rId34"/>
    <p:sldId id="263" r:id="rId35"/>
  </p:sldIdLst>
  <p:sldSz cx="9144000" cy="5143500" type="screen16x9"/>
  <p:notesSz cx="6858000" cy="9144000"/>
  <p:custDataLst>
    <p:tags r:id="rId37"/>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A47203-10C4-44F4-80D2-D8C800F63F7A}" v="1" dt="2022-07-14T08:56:56.1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80" d="100"/>
          <a:sy n="80" d="100"/>
        </p:scale>
        <p:origin x="52" y="104"/>
      </p:cViewPr>
      <p:guideLst>
        <p:guide orient="horz" pos="1620"/>
        <p:guide pos="2880"/>
      </p:guideLst>
    </p:cSldViewPr>
  </p:slideViewPr>
  <p:notesTextViewPr>
    <p:cViewPr>
      <p:scale>
        <a:sx n="1" d="1"/>
        <a:sy n="1" d="1"/>
      </p:scale>
      <p:origin x="0" y="0"/>
    </p:cViewPr>
  </p:notesTextViewPr>
  <p:notesViewPr>
    <p:cSldViewPr>
      <p:cViewPr varScale="1">
        <p:scale>
          <a:sx n="82" d="100"/>
          <a:sy n="82" d="100"/>
        </p:scale>
        <p:origin x="-31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14/07/2022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dirty="0"/>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6BD850-0564-4E4B-BE85-B7205CE7C8D7}" type="slidenum">
              <a:rPr lang="en-GB" smtClean="0"/>
              <a:t>6</a:t>
            </a:fld>
            <a:endParaRPr lang="en-GB" dirty="0"/>
          </a:p>
        </p:txBody>
      </p:sp>
    </p:spTree>
    <p:extLst>
      <p:ext uri="{BB962C8B-B14F-4D97-AF65-F5344CB8AC3E}">
        <p14:creationId xmlns:p14="http://schemas.microsoft.com/office/powerpoint/2010/main" val="422276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be reflected within school’s safeguarding and ICT acceptable usage policies.</a:t>
            </a:r>
          </a:p>
        </p:txBody>
      </p:sp>
      <p:sp>
        <p:nvSpPr>
          <p:cNvPr id="4" name="Slide Number Placeholder 3"/>
          <p:cNvSpPr>
            <a:spLocks noGrp="1"/>
          </p:cNvSpPr>
          <p:nvPr>
            <p:ph type="sldNum" sz="quarter" idx="5"/>
          </p:nvPr>
        </p:nvSpPr>
        <p:spPr/>
        <p:txBody>
          <a:bodyPr/>
          <a:lstStyle/>
          <a:p>
            <a:fld id="{606BD850-0564-4E4B-BE85-B7205CE7C8D7}" type="slidenum">
              <a:rPr lang="en-GB" smtClean="0"/>
              <a:t>10</a:t>
            </a:fld>
            <a:endParaRPr lang="en-GB" dirty="0"/>
          </a:p>
        </p:txBody>
      </p:sp>
    </p:spTree>
    <p:extLst>
      <p:ext uri="{BB962C8B-B14F-4D97-AF65-F5344CB8AC3E}">
        <p14:creationId xmlns:p14="http://schemas.microsoft.com/office/powerpoint/2010/main" val="311816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2C3186-E589-4B30-886C-3FCFE90933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tint val="75000"/>
                  </a:schemeClr>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6558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3C6B5C-949A-435B-95F5-F4445309EB98}"/>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57200" y="204787"/>
            <a:ext cx="3008313" cy="871538"/>
          </a:xfrm>
        </p:spPr>
        <p:txBody>
          <a:bodyPr anchor="t"/>
          <a:lstStyle>
            <a:lvl1pPr algn="l">
              <a:defRPr sz="1700" b="1"/>
            </a:lvl1pPr>
          </a:lstStyle>
          <a:p>
            <a:r>
              <a:rPr lang="en-US"/>
              <a:t>Click to edit Master title style</a:t>
            </a:r>
            <a:endParaRPr lang="en-GB" dirty="0"/>
          </a:p>
        </p:txBody>
      </p:sp>
      <p:sp>
        <p:nvSpPr>
          <p:cNvPr id="3" name="Content Placeholder 2"/>
          <p:cNvSpPr>
            <a:spLocks noGrp="1"/>
          </p:cNvSpPr>
          <p:nvPr>
            <p:ph idx="1"/>
          </p:nvPr>
        </p:nvSpPr>
        <p:spPr>
          <a:xfrm>
            <a:off x="3575051" y="204789"/>
            <a:ext cx="5111750" cy="4205222"/>
          </a:xfrm>
        </p:spPr>
        <p:txBody>
          <a:bodyPr>
            <a:normAutofit/>
          </a:bodyPr>
          <a:lstStyle>
            <a:lvl1pPr>
              <a:defRPr sz="2000"/>
            </a:lvl1pPr>
            <a:lvl2pPr>
              <a:defRPr sz="1700"/>
            </a:lvl2pPr>
            <a:lvl3pPr>
              <a:defRPr sz="1500"/>
            </a:lvl3pPr>
            <a:lvl4pPr>
              <a:defRPr sz="1400"/>
            </a:lvl4pPr>
            <a:lvl5pPr>
              <a:defRPr sz="14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076326"/>
            <a:ext cx="3008313" cy="337033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en-US"/>
              <a:t>Click to edit Master text styles</a:t>
            </a:r>
          </a:p>
        </p:txBody>
      </p:sp>
      <p:sp>
        <p:nvSpPr>
          <p:cNvPr id="10"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425167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pic>
        <p:nvPicPr>
          <p:cNvPr id="2" name="Picture 1">
            <a:extLst>
              <a:ext uri="{FF2B5EF4-FFF2-40B4-BE49-F238E27FC236}">
                <a16:creationId xmlns:a16="http://schemas.microsoft.com/office/drawing/2014/main" id="{DD4416BB-91CB-4933-A4B5-BEE140515ECC}"/>
              </a:ext>
            </a:extLst>
          </p:cNvPr>
          <p:cNvPicPr>
            <a:picLocks noChangeAspect="1"/>
          </p:cNvPicPr>
          <p:nvPr userDrawn="1"/>
        </p:nvPicPr>
        <p:blipFill>
          <a:blip r:embed="rId2"/>
          <a:stretch>
            <a:fillRect/>
          </a:stretch>
        </p:blipFill>
        <p:spPr>
          <a:xfrm>
            <a:off x="3172" y="0"/>
            <a:ext cx="9137655" cy="5143500"/>
          </a:xfrm>
          <a:prstGeom prst="rect">
            <a:avLst/>
          </a:prstGeom>
        </p:spPr>
      </p:pic>
    </p:spTree>
    <p:extLst>
      <p:ext uri="{BB962C8B-B14F-4D97-AF65-F5344CB8AC3E}">
        <p14:creationId xmlns:p14="http://schemas.microsoft.com/office/powerpoint/2010/main" val="2620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EE93C4-DCDE-4B51-B9CC-31793DCF06E3}"/>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7745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B9943-DCDC-4D7D-A704-23D748B2E84B}"/>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9" name="Title 1"/>
          <p:cNvSpPr>
            <a:spLocks noGrp="1"/>
          </p:cNvSpPr>
          <p:nvPr>
            <p:ph type="title"/>
          </p:nvPr>
        </p:nvSpPr>
        <p:spPr>
          <a:xfrm>
            <a:off x="457200" y="205978"/>
            <a:ext cx="8229600" cy="745592"/>
          </a:xfrm>
        </p:spPr>
        <p:txBody>
          <a:bodyPr>
            <a:normAutofit/>
          </a:bodyPr>
          <a:lstStyle>
            <a:lvl1pPr>
              <a:defRPr sz="2400"/>
            </a:lvl1pPr>
          </a:lstStyle>
          <a:p>
            <a:r>
              <a:rPr lang="en-US"/>
              <a:t>Click to edit Master title style</a:t>
            </a:r>
            <a:endParaRPr lang="en-GB" dirty="0"/>
          </a:p>
        </p:txBody>
      </p:sp>
      <p:sp>
        <p:nvSpPr>
          <p:cNvPr id="10"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341311" y="4809470"/>
            <a:ext cx="2133600" cy="273844"/>
          </a:xfrm>
          <a:prstGeom prst="rect">
            <a:avLst/>
          </a:prstGeom>
        </p:spPr>
        <p:txBody>
          <a:bodyPr vert="horz" lIns="77925" tIns="38963" rIns="77925" bIns="38963"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PAGE </a:t>
            </a:r>
            <a:fld id="{45A89BE1-5792-4ACB-BF4C-7FAB88C6C5B7}" type="slidenum">
              <a:rPr lang="en-GB" smtClean="0">
                <a:solidFill>
                  <a:schemeClr val="bg1"/>
                </a:solidFill>
              </a:rPr>
              <a:pPr/>
              <a:t>‹#›</a:t>
            </a:fld>
            <a:endParaRPr lang="en-GB" dirty="0">
              <a:solidFill>
                <a:schemeClr val="bg1"/>
              </a:solidFill>
            </a:endParaRPr>
          </a:p>
        </p:txBody>
      </p:sp>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0643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bg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353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A4CEEF-ED48-489E-AC52-A3772ABC8113}"/>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2" name="Title 1"/>
          <p:cNvSpPr>
            <a:spLocks noGrp="1"/>
          </p:cNvSpPr>
          <p:nvPr>
            <p:ph type="title"/>
          </p:nvPr>
        </p:nvSpPr>
        <p:spPr>
          <a:xfrm>
            <a:off x="483811" y="2778790"/>
            <a:ext cx="7772400" cy="1021556"/>
          </a:xfrm>
        </p:spPr>
        <p:txBody>
          <a:bodyPr anchor="t">
            <a:normAutofit/>
          </a:bodyPr>
          <a:lstStyle>
            <a:lvl1pPr algn="l">
              <a:defRPr sz="2700" b="1" cap="all">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83811" y="1653649"/>
            <a:ext cx="7772400" cy="1125140"/>
          </a:xfrm>
        </p:spPr>
        <p:txBody>
          <a:bodyPr anchor="b">
            <a:normAutofit/>
          </a:bodyPr>
          <a:lstStyle>
            <a:lvl1pPr marL="0" indent="0">
              <a:buNone/>
              <a:defRPr sz="2000">
                <a:solidFill>
                  <a:schemeClr val="accent1"/>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422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F3B8C-5984-41B5-BF7A-912AFC8D9021}"/>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1"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768BB-D986-4127-891B-3ACA3D356685}"/>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13" name="Slide Number Placeholder 5"/>
          <p:cNvSpPr>
            <a:spLocks noGrp="1"/>
          </p:cNvSpPr>
          <p:nvPr>
            <p:ph type="sldNum" sz="quarter" idx="10"/>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E15A-8FB3-45B9-9CA3-A634641804FD}"/>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
        <p:nvSpPr>
          <p:cNvPr id="9"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AD234D-478D-4A6A-974E-79E62885FF52}"/>
              </a:ext>
            </a:extLst>
          </p:cNvPr>
          <p:cNvPicPr>
            <a:picLocks noChangeAspect="1"/>
          </p:cNvPicPr>
          <p:nvPr userDrawn="1"/>
        </p:nvPicPr>
        <p:blipFill>
          <a:blip r:embed="rId2"/>
          <a:stretch>
            <a:fillRect/>
          </a:stretch>
        </p:blipFill>
        <p:spPr>
          <a:xfrm>
            <a:off x="4229" y="0"/>
            <a:ext cx="9135541" cy="5143500"/>
          </a:xfrm>
          <a:prstGeom prst="rect">
            <a:avLst/>
          </a:prstGeom>
        </p:spPr>
      </p:pic>
      <p:sp>
        <p:nvSpPr>
          <p:cNvPr id="7" name="Slide Number Placeholder 5"/>
          <p:cNvSpPr>
            <a:spLocks noGrp="1"/>
          </p:cNvSpPr>
          <p:nvPr>
            <p:ph type="sldNum" sz="quarter" idx="4"/>
          </p:nvPr>
        </p:nvSpPr>
        <p:spPr>
          <a:xfrm>
            <a:off x="377863" y="4836189"/>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44446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374196" y="4684878"/>
            <a:ext cx="2133600" cy="273844"/>
          </a:xfrm>
          <a:prstGeom prst="rect">
            <a:avLst/>
          </a:prstGeom>
        </p:spPr>
        <p:txBody>
          <a:bodyPr vert="horz" lIns="77925" tIns="38963" rIns="77925" bIns="38963" rtlCol="0" anchor="ctr"/>
          <a:lstStyle>
            <a:lvl1pPr algn="l">
              <a:defRPr sz="9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Tree>
    <p:extLst>
      <p:ext uri="{BB962C8B-B14F-4D97-AF65-F5344CB8AC3E}">
        <p14:creationId xmlns:p14="http://schemas.microsoft.com/office/powerpoint/2010/main" val="350297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2" r:id="rId5"/>
    <p:sldLayoutId id="2147483652" r:id="rId6"/>
    <p:sldLayoutId id="2147483653" r:id="rId7"/>
    <p:sldLayoutId id="2147483654" r:id="rId8"/>
    <p:sldLayoutId id="2147483655" r:id="rId9"/>
    <p:sldLayoutId id="2147483656" r:id="rId10"/>
    <p:sldLayoutId id="2147483661" r:id="rId11"/>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ducationSafeguarding@birmingham.gov.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searching-screening-and-confisc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criminal-exploitation-of-children-and-vulnerable-adults-county-lines" TargetMode="External"/><Relationship Id="rId2" Type="http://schemas.openxmlformats.org/officeDocument/2006/relationships/hyperlink" Target="https://www.gov.uk/government/publications/advice-to-schools-and-colleges-on-gangs-and-youth-violenc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lscpbirmingham.org.uk/training" TargetMode="External"/><Relationship Id="rId5" Type="http://schemas.openxmlformats.org/officeDocument/2006/relationships/hyperlink" Target="https://bit.ly/familycf"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ur01.safelinks.protection.outlook.com/?url=https%3A%2F%2Fassets.publishing.service.gov.uk%2Fgovernment%2Fuploads%2Fsystem%2Fuploads%2Fattachment_data%2Ffile%2F1073616%2FWorking_together_to_improve_school_attendance.pdf&amp;data=05%7C01%7CDenise.Mills%40birmingham.gov.uk%7C1808dbc53e2f41f133f008da633d6262%7C699ace67d2e44bcdb303d2bbe2b9bbf1%7C0%7C0%7C637931412527781353%7CUnknown%7CTWFpbGZsb3d8eyJWIjoiMC4wLjAwMDAiLCJQIjoiV2luMzIiLCJBTiI6Ik1haWwiLCJXVCI6Mn0%3D%7C3000%7C%7C%7C&amp;sdata=lTmq18uhGYtzGRKYbuCikPodiUbOthcvS0X%2FEHH0N18%3D&amp;reserved=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gov.uk/guidance/equality-act-2010-guidance" TargetMode="External"/><Relationship Id="rId3" Type="http://schemas.openxmlformats.org/officeDocument/2006/relationships/hyperlink" Target="https://www.gov.uk/government/publications/pace-code-c-2019/pace-code-c-2019-accessible" TargetMode="External"/><Relationship Id="rId7" Type="http://schemas.openxmlformats.org/officeDocument/2006/relationships/hyperlink" Target="https://www.legislation.gov.uk/ukpga/1998/42/contents" TargetMode="External"/><Relationship Id="rId2" Type="http://schemas.openxmlformats.org/officeDocument/2006/relationships/hyperlink" Target="https://eur01.safelinks.protection.outlook.com/?url=https%3A%2F%2Fwww.csacentre.org.uk%2Fknowledge-in-practice%2Fpractice-improvement%2Fsupporting-practice-in-tackling-child-sexual-abuse%2F&amp;data=05%7C01%7CDenise.Mills%40birmingham.gov.uk%7Cdad25338bbf44c093d8608da634babc7%7C699ace67d2e44bcdb303d2bbe2b9bbf1%7C0%7C0%7C637931473889999635%7CUnknown%7CTWFpbGZsb3d8eyJWIjoiMC4wLjAwMDAiLCJQIjoiV2luMzIiLCJBTiI6Ik1haWwiLCJXVCI6Mn0%3D%7C3000%7C%7C%7C&amp;sdata=7pI%2B4TWwn9LqrgmDLBprDu6Ch4TJfYA6yiKqEDCpJME%3D&amp;reserved=0" TargetMode="External"/><Relationship Id="rId1" Type="http://schemas.openxmlformats.org/officeDocument/2006/relationships/slideLayout" Target="../slideLayouts/slideLayout2.xml"/><Relationship Id="rId6" Type="http://schemas.openxmlformats.org/officeDocument/2006/relationships/hyperlink" Target="https://eur01.safelinks.protection.outlook.com/?url=https%3A%2F%2Fassets.publishing.service.gov.uk%2Fgovernment%2Fuploads%2Fsystem%2Fuploads%2Fattachment_data%2Ffile%2F1073616%2FWorking_together_to_improve_school_attendance.pdf&amp;data=05%7C01%7CDenise.Mills%40birmingham.gov.uk%7C1808dbc53e2f41f133f008da633d6262%7C699ace67d2e44bcdb303d2bbe2b9bbf1%7C0%7C0%7C637931412527781353%7CUnknown%7CTWFpbGZsb3d8eyJWIjoiMC4wLjAwMDAiLCJQIjoiV2luMzIiLCJBTiI6Ik1haWwiLCJXVCI6Mn0%3D%7C3000%7C%7C%7C&amp;sdata=lTmq18uhGYtzGRKYbuCikPodiUbOthcvS0X%2FEHH0N18%3D&amp;reserved=0" TargetMode="External"/><Relationship Id="rId11"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5" Type="http://schemas.openxmlformats.org/officeDocument/2006/relationships/hyperlink" Target="https://www.gov.uk/government/publications/searching-screening-and-confiscation" TargetMode="External"/><Relationship Id="rId10" Type="http://schemas.openxmlformats.org/officeDocument/2006/relationships/hyperlink" Target="http://www.lscpbirmingham.org.uk/training" TargetMode="External"/><Relationship Id="rId4" Type="http://schemas.openxmlformats.org/officeDocument/2006/relationships/hyperlink" Target="https://www.operationencompass.org/" TargetMode="External"/><Relationship Id="rId9" Type="http://schemas.openxmlformats.org/officeDocument/2006/relationships/hyperlink" Target="https://lscpbirmingham.org.uk/delivering-effective-suppor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gov.uk/government/publications/data-protection-toolkit-for-schools" TargetMode="External"/><Relationship Id="rId13" Type="http://schemas.openxmlformats.org/officeDocument/2006/relationships/hyperlink" Target="https://contextualsafeguarding.org.uk/" TargetMode="External"/><Relationship Id="rId3" Type="http://schemas.openxmlformats.org/officeDocument/2006/relationships/hyperlink" Target="https://learning.nspcc.org.uk/media/2624/keeping-children-safe-in-education-2021-caspar-briefing.pdf" TargetMode="External"/><Relationship Id="rId7" Type="http://schemas.openxmlformats.org/officeDocument/2006/relationships/hyperlink" Target="https://assets.publishing.service.gov.uk/government/uploads/system/uploads/attachment_data/file/721581/Information_sharing_advice_practitioners_safeguarding_services.pdfhttps:/assets.publishing.service.gov.uk/government/uploads/system/uploads/attachment_data/file/721581/Information_sharing_advice_practitioners_safeguarding_services.pdf" TargetMode="External"/><Relationship Id="rId12" Type="http://schemas.openxmlformats.org/officeDocument/2006/relationships/hyperlink" Target="https://assets.publishing.service.gov.uk/government/uploads/system/uploads/attachment_data/file/921405/20170831_Exclusion_Stat_guidance_Web_version.pdf" TargetMode="External"/><Relationship Id="rId2" Type="http://schemas.openxmlformats.org/officeDocument/2006/relationships/hyperlink" Target="https://assets.publishing.service.gov.uk/government/uploads/system/uploads/attachment_data/file/999348/Keeping_children_safe_in_education_2021.pdf"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riminal-exploitation-of-children-and-vulnerable-adults-county-lines" TargetMode="External"/><Relationship Id="rId11" Type="http://schemas.openxmlformats.org/officeDocument/2006/relationships/hyperlink" Target="https://campaignresources.phe.gov.uk/schools/topics/mental-wellbeing/overview" TargetMode="External"/><Relationship Id="rId5" Type="http://schemas.openxmlformats.org/officeDocument/2006/relationships/hyperlink" Target="https://www.gov.uk/government/publications/advice-to-schools-and-colleges-on-gangs-and-youth-violence" TargetMode="External"/><Relationship Id="rId15" Type="http://schemas.openxmlformats.org/officeDocument/2006/relationships/hyperlink" Target="https://www.gov.uk/government/publications/education-for-children-with-health-needs-who-cannot-attend-school" TargetMode="External"/><Relationship Id="rId10" Type="http://schemas.openxmlformats.org/officeDocument/2006/relationships/hyperlink" Target="https://assets.publishing.service.gov.uk/government/uploads/system/uploads/attachment_data/file/755135/Mental_health_and_behaviour_in_schools__.pdf" TargetMode="Externa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9" Type="http://schemas.openxmlformats.org/officeDocument/2006/relationships/hyperlink" Target="https://www.gov.uk/government/publications/sharing-nudes-and-semi-nudes-advice-for-education-settings-working-with-children-and-young-people/sharing-nudes-and-semi-nudes-advice-for-education-settings-working-with-children-and-young-people#sec1" TargetMode="External"/><Relationship Id="rId14" Type="http://schemas.openxmlformats.org/officeDocument/2006/relationships/hyperlink" Target="https://www.gov.uk/government/publications/alternative-provisio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OpEncompassBham@birmingham.gov.uk" TargetMode="External"/><Relationship Id="rId2" Type="http://schemas.openxmlformats.org/officeDocument/2006/relationships/hyperlink" Target="OperationEncompassKeyAdultTrain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339502"/>
            <a:ext cx="8134827" cy="2808312"/>
          </a:xfrm>
        </p:spPr>
        <p:txBody>
          <a:bodyPr>
            <a:normAutofit/>
          </a:bodyPr>
          <a:lstStyle/>
          <a:p>
            <a:pPr algn="ctr"/>
            <a:r>
              <a:rPr lang="en-GB" dirty="0"/>
              <a:t>Safeguarding Update</a:t>
            </a:r>
            <a:br>
              <a:rPr lang="en-GB" dirty="0"/>
            </a:br>
            <a:r>
              <a:rPr lang="en-GB" sz="1100" dirty="0">
                <a:solidFill>
                  <a:schemeClr val="bg1"/>
                </a:solidFill>
              </a:rPr>
              <a:t>.</a:t>
            </a:r>
            <a:br>
              <a:rPr lang="en-GB" dirty="0"/>
            </a:br>
            <a:r>
              <a:rPr lang="en-GB" dirty="0"/>
              <a:t>What’s new in Keeping Children Safe in Education 2022? </a:t>
            </a:r>
            <a:br>
              <a:rPr lang="en-GB" dirty="0"/>
            </a:br>
            <a:br>
              <a:rPr lang="en-GB" dirty="0"/>
            </a:br>
            <a:br>
              <a:rPr lang="en-GB" dirty="0"/>
            </a:br>
            <a:r>
              <a:rPr lang="en-GB" sz="1400" u="sng" dirty="0">
                <a:hlinkClick r:id="rId2"/>
              </a:rPr>
              <a:t>EducationSafeguarding@birmingham.gov.uk</a:t>
            </a:r>
            <a:endParaRPr lang="en-GB" sz="1400" dirty="0"/>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A0EC-CDD2-492B-BC34-00ACCFFCDF16}"/>
              </a:ext>
            </a:extLst>
          </p:cNvPr>
          <p:cNvSpPr>
            <a:spLocks noGrp="1"/>
          </p:cNvSpPr>
          <p:nvPr>
            <p:ph type="title"/>
          </p:nvPr>
        </p:nvSpPr>
        <p:spPr/>
        <p:txBody>
          <a:bodyPr>
            <a:normAutofit fontScale="90000"/>
          </a:bodyPr>
          <a:lstStyle/>
          <a:p>
            <a:r>
              <a:rPr lang="en-GB" dirty="0"/>
              <a:t>Consensual and non-consensual sharing of indecent images as part of child on child abuse.</a:t>
            </a:r>
          </a:p>
        </p:txBody>
      </p:sp>
      <p:sp>
        <p:nvSpPr>
          <p:cNvPr id="3" name="Content Placeholder 2">
            <a:extLst>
              <a:ext uri="{FF2B5EF4-FFF2-40B4-BE49-F238E27FC236}">
                <a16:creationId xmlns:a16="http://schemas.microsoft.com/office/drawing/2014/main" id="{B042F3A6-2B61-4D7A-A07E-C2D67D52E9CE}"/>
              </a:ext>
            </a:extLst>
          </p:cNvPr>
          <p:cNvSpPr>
            <a:spLocks noGrp="1"/>
          </p:cNvSpPr>
          <p:nvPr>
            <p:ph idx="1"/>
          </p:nvPr>
        </p:nvSpPr>
        <p:spPr/>
        <p:txBody>
          <a:bodyPr/>
          <a:lstStyle/>
          <a:p>
            <a:endParaRPr lang="en-GB" sz="1800" i="1" dirty="0">
              <a:effectLst/>
              <a:latin typeface="+mj-lt"/>
              <a:ea typeface="Calibri" panose="020F0502020204030204" pitchFamily="34" charset="0"/>
            </a:endParaRPr>
          </a:p>
          <a:p>
            <a:endParaRPr lang="en-GB" sz="1800" i="1" dirty="0">
              <a:latin typeface="+mj-lt"/>
              <a:ea typeface="Calibri" panose="020F0502020204030204" pitchFamily="34" charset="0"/>
            </a:endParaRPr>
          </a:p>
          <a:p>
            <a:r>
              <a:rPr lang="en-GB" sz="1500" i="1" dirty="0">
                <a:effectLst/>
                <a:latin typeface="Arial" panose="020B0604020202020204" pitchFamily="34" charset="0"/>
                <a:ea typeface="Calibri" panose="020F0502020204030204" pitchFamily="34" charset="0"/>
                <a:cs typeface="Arial" panose="020B0604020202020204" pitchFamily="34" charset="0"/>
              </a:rPr>
              <a:t>‘consensual and non-consensual sharing of nude and semi-nude images and/or videos41 (also known as sexting or youth produced sexual imagery): the policy should include the school or college’s approach to it. The Department provides </a:t>
            </a:r>
            <a:r>
              <a:rPr lang="en-GB" sz="1500" b="1" i="1" dirty="0">
                <a:effectLst/>
                <a:latin typeface="Arial" panose="020B0604020202020204" pitchFamily="34" charset="0"/>
                <a:ea typeface="Calibri" panose="020F0502020204030204" pitchFamily="34" charset="0"/>
                <a:cs typeface="Arial" panose="020B0604020202020204" pitchFamily="34" charset="0"/>
              </a:rPr>
              <a:t>Searching Screening and Confiscation Advice </a:t>
            </a:r>
            <a:r>
              <a:rPr lang="en-GB" sz="1500" i="1" dirty="0">
                <a:effectLst/>
                <a:latin typeface="Arial" panose="020B0604020202020204" pitchFamily="34" charset="0"/>
                <a:ea typeface="Calibri" panose="020F0502020204030204" pitchFamily="34" charset="0"/>
                <a:cs typeface="Arial" panose="020B0604020202020204" pitchFamily="34" charset="0"/>
              </a:rPr>
              <a:t>for schools. The UKCIS Education Group has published Sharing nudes and semi-nudes: advice for education settings working with children and young people which outlines how to respond to an incident of nude and/or semi</a:t>
            </a:r>
            <a:r>
              <a:rPr lang="en-GB" sz="1500" b="1" i="1" dirty="0">
                <a:effectLst/>
                <a:latin typeface="Arial" panose="020B0604020202020204" pitchFamily="34" charset="0"/>
                <a:ea typeface="Calibri" panose="020F0502020204030204" pitchFamily="34" charset="0"/>
                <a:cs typeface="Arial" panose="020B0604020202020204" pitchFamily="34" charset="0"/>
              </a:rPr>
              <a:t>[1]</a:t>
            </a:r>
            <a:r>
              <a:rPr lang="en-GB" sz="1500" i="1" dirty="0">
                <a:effectLst/>
                <a:latin typeface="Arial" panose="020B0604020202020204" pitchFamily="34" charset="0"/>
                <a:ea typeface="Calibri" panose="020F0502020204030204" pitchFamily="34" charset="0"/>
                <a:cs typeface="Arial" panose="020B0604020202020204" pitchFamily="34" charset="0"/>
              </a:rPr>
              <a:t>nude being shared’  </a:t>
            </a:r>
            <a:r>
              <a:rPr lang="en-GB" sz="1500" b="1" i="1" dirty="0">
                <a:effectLst/>
                <a:latin typeface="Arial" panose="020B0604020202020204" pitchFamily="34" charset="0"/>
                <a:ea typeface="Calibri" panose="020F0502020204030204" pitchFamily="34" charset="0"/>
                <a:cs typeface="Arial" panose="020B0604020202020204" pitchFamily="34" charset="0"/>
              </a:rPr>
              <a:t>(</a:t>
            </a:r>
            <a:r>
              <a:rPr lang="en-GB" sz="1500" b="1" dirty="0">
                <a:effectLst/>
                <a:latin typeface="Arial" panose="020B0604020202020204" pitchFamily="34" charset="0"/>
                <a:ea typeface="Calibri" panose="020F0502020204030204" pitchFamily="34" charset="0"/>
                <a:cs typeface="Arial" panose="020B0604020202020204" pitchFamily="34" charset="0"/>
              </a:rPr>
              <a:t>KCSiE para 156 (bullet point 6 e)</a:t>
            </a:r>
          </a:p>
          <a:p>
            <a:endParaRPr lang="en-GB" sz="1800" dirty="0">
              <a:effectLst/>
              <a:latin typeface="Calibri" panose="020F0502020204030204" pitchFamily="34" charset="0"/>
              <a:ea typeface="Calibri" panose="020F0502020204030204" pitchFamily="34" charset="0"/>
            </a:endParaRPr>
          </a:p>
          <a:p>
            <a:pPr marL="0" indent="0" algn="ctr">
              <a:buNone/>
            </a:pPr>
            <a:r>
              <a:rPr lang="en-GB" sz="1500" b="1" u="sng" dirty="0">
                <a:solidFill>
                  <a:srgbClr val="0000FF"/>
                </a:solidFill>
                <a:effectLst/>
                <a:latin typeface="Arial" panose="020B0604020202020204" pitchFamily="34" charset="0"/>
                <a:ea typeface="Calibri" panose="020F0502020204030204" pitchFamily="34" charset="0"/>
                <a:hlinkClick r:id="rId3"/>
              </a:rPr>
              <a:t>SearchingConfiscateScreenatSchool- GOV.UK (www.gov.uk)</a:t>
            </a:r>
            <a:endParaRPr lang="en-GB" sz="1500" dirty="0">
              <a:effectLst/>
              <a:latin typeface="Calibri" panose="020F0502020204030204" pitchFamily="34" charset="0"/>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C22EACF0-5AA8-43BC-B3E4-65B911049617}"/>
              </a:ext>
            </a:extLst>
          </p:cNvPr>
          <p:cNvSpPr>
            <a:spLocks noGrp="1"/>
          </p:cNvSpPr>
          <p:nvPr>
            <p:ph type="sldNum" sz="quarter" idx="4"/>
          </p:nvPr>
        </p:nvSpPr>
        <p:spPr/>
        <p:txBody>
          <a:bodyPr/>
          <a:lstStyle/>
          <a:p>
            <a:r>
              <a:rPr lang="en-GB" dirty="0"/>
              <a:t>PAGE </a:t>
            </a:r>
            <a:fld id="{45A89BE1-5792-4ACB-BF4C-7FAB88C6C5B7}" type="slidenum">
              <a:rPr lang="en-GB" smtClean="0"/>
              <a:pPr/>
              <a:t>10</a:t>
            </a:fld>
            <a:endParaRPr lang="en-GB" dirty="0"/>
          </a:p>
        </p:txBody>
      </p:sp>
    </p:spTree>
    <p:extLst>
      <p:ext uri="{BB962C8B-B14F-4D97-AF65-F5344CB8AC3E}">
        <p14:creationId xmlns:p14="http://schemas.microsoft.com/office/powerpoint/2010/main" val="308295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a:t>Serious Violence</a:t>
            </a:r>
          </a:p>
        </p:txBody>
      </p:sp>
      <p:sp>
        <p:nvSpPr>
          <p:cNvPr id="9" name="Content Placeholder 8"/>
          <p:cNvSpPr>
            <a:spLocks noGrp="1"/>
          </p:cNvSpPr>
          <p:nvPr>
            <p:ph idx="1"/>
          </p:nvPr>
        </p:nvSpPr>
        <p:spPr/>
        <p:txBody>
          <a:bodyPr>
            <a:normAutofit/>
          </a:bodyPr>
          <a:lstStyle/>
          <a:p>
            <a:r>
              <a:rPr lang="en-GB" sz="1400" dirty="0">
                <a:latin typeface="Arial" panose="020B0604020202020204" pitchFamily="34" charset="0"/>
                <a:cs typeface="Arial" panose="020B0604020202020204" pitchFamily="34" charset="0"/>
              </a:rPr>
              <a:t>“All staff should be aware of indicators, which may signal that children are at risk from, or are involved with serious violent crime. These may include:</a:t>
            </a:r>
          </a:p>
          <a:p>
            <a:endParaRPr lang="en-GB" sz="800" dirty="0">
              <a:latin typeface="Arial" panose="020B0604020202020204" pitchFamily="34" charset="0"/>
              <a:cs typeface="Arial" panose="020B0604020202020204" pitchFamily="34" charset="0"/>
            </a:endParaRPr>
          </a:p>
          <a:p>
            <a:pPr lvl="1">
              <a:spcBef>
                <a:spcPts val="0"/>
              </a:spcBef>
            </a:pPr>
            <a:r>
              <a:rPr lang="en-GB" sz="1400" dirty="0">
                <a:latin typeface="Arial" panose="020B0604020202020204" pitchFamily="34" charset="0"/>
                <a:cs typeface="Arial" panose="020B0604020202020204" pitchFamily="34" charset="0"/>
              </a:rPr>
              <a:t>increased absence from school</a:t>
            </a:r>
          </a:p>
          <a:p>
            <a:pPr lvl="1">
              <a:spcBef>
                <a:spcPts val="0"/>
              </a:spcBef>
            </a:pPr>
            <a:r>
              <a:rPr lang="en-GB" sz="1400" dirty="0">
                <a:latin typeface="Arial" panose="020B0604020202020204" pitchFamily="34" charset="0"/>
                <a:cs typeface="Arial" panose="020B0604020202020204" pitchFamily="34" charset="0"/>
              </a:rPr>
              <a:t>a change in friendships or relationships with older individuals or groups</a:t>
            </a:r>
          </a:p>
          <a:p>
            <a:pPr lvl="1">
              <a:spcBef>
                <a:spcPts val="0"/>
              </a:spcBef>
            </a:pPr>
            <a:r>
              <a:rPr lang="en-GB" sz="1400" dirty="0">
                <a:latin typeface="Arial" panose="020B0604020202020204" pitchFamily="34" charset="0"/>
                <a:cs typeface="Arial" panose="020B0604020202020204" pitchFamily="34" charset="0"/>
              </a:rPr>
              <a:t>a significant decline in performance</a:t>
            </a:r>
          </a:p>
          <a:p>
            <a:pPr lvl="1">
              <a:spcBef>
                <a:spcPts val="0"/>
              </a:spcBef>
            </a:pPr>
            <a:r>
              <a:rPr lang="en-GB" sz="1400" dirty="0">
                <a:latin typeface="Arial" panose="020B0604020202020204" pitchFamily="34" charset="0"/>
                <a:cs typeface="Arial" panose="020B0604020202020204" pitchFamily="34" charset="0"/>
              </a:rPr>
              <a:t>signs of self-harm or a significant change in well-being</a:t>
            </a:r>
          </a:p>
          <a:p>
            <a:pPr lvl="1">
              <a:spcBef>
                <a:spcPts val="0"/>
              </a:spcBef>
            </a:pPr>
            <a:r>
              <a:rPr lang="en-GB" sz="1400" dirty="0">
                <a:latin typeface="Arial" panose="020B0604020202020204" pitchFamily="34" charset="0"/>
                <a:cs typeface="Arial" panose="020B0604020202020204" pitchFamily="34" charset="0"/>
              </a:rPr>
              <a:t>signs of assault or unexplained injuries </a:t>
            </a:r>
          </a:p>
          <a:p>
            <a:pPr lvl="1">
              <a:spcBef>
                <a:spcPts val="0"/>
              </a:spcBef>
            </a:pPr>
            <a:r>
              <a:rPr lang="en-GB" sz="1400" dirty="0">
                <a:latin typeface="Arial" panose="020B0604020202020204" pitchFamily="34" charset="0"/>
                <a:cs typeface="Arial" panose="020B0604020202020204" pitchFamily="34" charset="0"/>
              </a:rPr>
              <a:t>unexplained gifts or new possessions </a:t>
            </a:r>
          </a:p>
          <a:p>
            <a:pPr lvl="1">
              <a:spcBef>
                <a:spcPts val="0"/>
              </a:spcBef>
            </a:pPr>
            <a:endParaRPr lang="en-GB" sz="800" dirty="0">
              <a:latin typeface="+mj-lt"/>
              <a:cs typeface="Arial" panose="020B0604020202020204" pitchFamily="34" charset="0"/>
            </a:endParaRPr>
          </a:p>
          <a:p>
            <a:pPr>
              <a:spcBef>
                <a:spcPts val="0"/>
              </a:spcBef>
            </a:pPr>
            <a:r>
              <a:rPr lang="en-GB" sz="1400" dirty="0">
                <a:latin typeface="Arial" panose="020B0604020202020204" pitchFamily="34" charset="0"/>
                <a:cs typeface="Arial" panose="020B0604020202020204" pitchFamily="34" charset="0"/>
              </a:rPr>
              <a:t>All staff should be aware of the associated risks and understand the measures in place to manage these. </a:t>
            </a:r>
          </a:p>
          <a:p>
            <a:pPr marL="0" indent="0">
              <a:spcBef>
                <a:spcPts val="0"/>
              </a:spcBef>
              <a:buNone/>
            </a:pPr>
            <a:endParaRPr lang="en-GB" sz="800" dirty="0">
              <a:solidFill>
                <a:schemeClr val="tx1">
                  <a:lumMod val="50000"/>
                  <a:lumOff val="50000"/>
                </a:schemeClr>
              </a:solidFill>
              <a:latin typeface="Arial" panose="020B0604020202020204" pitchFamily="34" charset="0"/>
              <a:cs typeface="Arial" panose="020B0604020202020204" pitchFamily="34" charset="0"/>
            </a:endParaRPr>
          </a:p>
          <a:p>
            <a:pPr marL="0" indent="0">
              <a:spcBef>
                <a:spcPts val="0"/>
              </a:spcBef>
              <a:buNone/>
            </a:pPr>
            <a:r>
              <a:rPr lang="en-GB" sz="1400" dirty="0">
                <a:latin typeface="Arial" panose="020B0604020202020204" pitchFamily="34" charset="0"/>
                <a:cs typeface="Arial" panose="020B0604020202020204" pitchFamily="34" charset="0"/>
              </a:rPr>
              <a:t>For further advice see – </a:t>
            </a:r>
          </a:p>
          <a:p>
            <a:pPr marL="0" indent="0">
              <a:spcBef>
                <a:spcPts val="0"/>
              </a:spcBef>
              <a:buNone/>
            </a:pPr>
            <a:r>
              <a:rPr lang="en-GB" sz="14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Preventing youth violence and gang involvement </a:t>
            </a:r>
            <a:r>
              <a:rPr lang="en-GB" sz="1400" i="1" dirty="0">
                <a:latin typeface="Arial" panose="020B0604020202020204" pitchFamily="34" charset="0"/>
                <a:cs typeface="Arial" panose="020B0604020202020204" pitchFamily="34" charset="0"/>
              </a:rPr>
              <a:t>and</a:t>
            </a:r>
            <a:r>
              <a:rPr lang="en-GB" sz="1400" dirty="0">
                <a:latin typeface="Arial" panose="020B0604020202020204" pitchFamily="34" charset="0"/>
                <a:cs typeface="Arial" panose="020B0604020202020204" pitchFamily="34" charset="0"/>
              </a:rPr>
              <a:t> </a:t>
            </a:r>
            <a:r>
              <a:rPr lang="en-GB" sz="1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Criminal exploitation of children and vulnerable adults: county lines</a:t>
            </a:r>
            <a:endParaRPr lang="en-GB" sz="1400" dirty="0">
              <a:solidFill>
                <a:srgbClr val="0070C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11</a:t>
            </a:fld>
            <a:endParaRPr lang="en-GB" dirty="0"/>
          </a:p>
        </p:txBody>
      </p:sp>
    </p:spTree>
    <p:extLst>
      <p:ext uri="{BB962C8B-B14F-4D97-AF65-F5344CB8AC3E}">
        <p14:creationId xmlns:p14="http://schemas.microsoft.com/office/powerpoint/2010/main" val="11734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954EBB-F1D1-4C03-843D-DA6D40576761}"/>
              </a:ext>
            </a:extLst>
          </p:cNvPr>
          <p:cNvSpPr>
            <a:spLocks noGrp="1"/>
          </p:cNvSpPr>
          <p:nvPr>
            <p:ph type="sldNum" sz="quarter" idx="4"/>
          </p:nvPr>
        </p:nvSpPr>
        <p:spPr/>
        <p:txBody>
          <a:bodyPr/>
          <a:lstStyle/>
          <a:p>
            <a:r>
              <a:rPr lang="en-GB" dirty="0"/>
              <a:t>PAGE </a:t>
            </a:r>
            <a:fld id="{45A89BE1-5792-4ACB-BF4C-7FAB88C6C5B7}" type="slidenum">
              <a:rPr lang="en-GB" smtClean="0"/>
              <a:pPr/>
              <a:t>12</a:t>
            </a:fld>
            <a:endParaRPr lang="en-GB" dirty="0"/>
          </a:p>
        </p:txBody>
      </p:sp>
      <p:pic>
        <p:nvPicPr>
          <p:cNvPr id="5" name="Content Placeholder 8">
            <a:extLst>
              <a:ext uri="{FF2B5EF4-FFF2-40B4-BE49-F238E27FC236}">
                <a16:creationId xmlns:a16="http://schemas.microsoft.com/office/drawing/2014/main" id="{69F6C8AC-9F2B-4E18-9E85-37FB1F749D8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73115" y="3113732"/>
            <a:ext cx="1698625" cy="1222375"/>
          </a:xfrm>
          <a:prstGeom prst="rect">
            <a:avLst/>
          </a:prstGeom>
        </p:spPr>
      </p:pic>
      <p:pic>
        <p:nvPicPr>
          <p:cNvPr id="6" name="Picture 5">
            <a:extLst>
              <a:ext uri="{FF2B5EF4-FFF2-40B4-BE49-F238E27FC236}">
                <a16:creationId xmlns:a16="http://schemas.microsoft.com/office/drawing/2014/main" id="{E7303092-3847-4BB8-A38D-0A43E630B84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52120" y="3147189"/>
            <a:ext cx="1324043" cy="1125298"/>
          </a:xfrm>
          <a:prstGeom prst="rect">
            <a:avLst/>
          </a:prstGeom>
        </p:spPr>
      </p:pic>
      <p:pic>
        <p:nvPicPr>
          <p:cNvPr id="7" name="Picture 6">
            <a:extLst>
              <a:ext uri="{FF2B5EF4-FFF2-40B4-BE49-F238E27FC236}">
                <a16:creationId xmlns:a16="http://schemas.microsoft.com/office/drawing/2014/main" id="{9144FAA3-05AE-407A-A224-6836289DB9F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865602" y="3130510"/>
            <a:ext cx="1356090" cy="1152536"/>
          </a:xfrm>
          <a:prstGeom prst="rect">
            <a:avLst/>
          </a:prstGeom>
        </p:spPr>
      </p:pic>
      <p:sp>
        <p:nvSpPr>
          <p:cNvPr id="8" name="Rounded Rectangle 7" descr="Diagram outlining the actions to be undertaken when responding to concerns about a child.  This is to be tailored to and displayed in your setting.">
            <a:extLst>
              <a:ext uri="{FF2B5EF4-FFF2-40B4-BE49-F238E27FC236}">
                <a16:creationId xmlns:a16="http://schemas.microsoft.com/office/drawing/2014/main" id="{F181F083-0223-4F83-B98E-08A1B8E6E6E6}"/>
              </a:ext>
            </a:extLst>
          </p:cNvPr>
          <p:cNvSpPr>
            <a:spLocks noChangeArrowheads="1"/>
          </p:cNvSpPr>
          <p:nvPr/>
        </p:nvSpPr>
        <p:spPr bwMode="auto">
          <a:xfrm>
            <a:off x="2826553" y="136656"/>
            <a:ext cx="3068649" cy="732182"/>
          </a:xfrm>
          <a:prstGeom prst="roundRect">
            <a:avLst>
              <a:gd name="adj" fmla="val 16667"/>
            </a:avLst>
          </a:prstGeom>
          <a:solidFill>
            <a:srgbClr val="D3DBE5"/>
          </a:solidFill>
          <a:ln w="9525" algn="in">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pPr algn="ctr">
              <a:lnSpc>
                <a:spcPct val="92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our school……………..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2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DSL(s)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92000"/>
              </a:lnSpc>
              <a:spcAft>
                <a:spcPts val="80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Our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Safeguarding Governor </a:t>
            </a: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 </a:t>
            </a: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descr="Diagram outlining the actions to be undertaken when responding to concerns about a child.  This is to be tailored to and displayed in your setting.">
            <a:extLst>
              <a:ext uri="{FF2B5EF4-FFF2-40B4-BE49-F238E27FC236}">
                <a16:creationId xmlns:a16="http://schemas.microsoft.com/office/drawing/2014/main" id="{2833D95D-791C-482A-A118-34C6280274BC}"/>
              </a:ext>
            </a:extLst>
          </p:cNvPr>
          <p:cNvSpPr>
            <a:spLocks noChangeArrowheads="1"/>
          </p:cNvSpPr>
          <p:nvPr/>
        </p:nvSpPr>
        <p:spPr bwMode="auto">
          <a:xfrm>
            <a:off x="2581765" y="1043141"/>
            <a:ext cx="3548421" cy="871565"/>
          </a:xfrm>
          <a:prstGeom prst="rect">
            <a:avLst/>
          </a:prstGeom>
          <a:solidFill>
            <a:srgbClr val="D3DBE5"/>
          </a:solidFill>
          <a:ln w="9525" algn="in">
            <a:solidFill>
              <a:schemeClr val="dk1">
                <a:lumMod val="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pPr algn="ctr">
              <a:lnSpc>
                <a:spcPct val="92000"/>
              </a:lnSpc>
              <a:spcAft>
                <a:spcPts val="0"/>
              </a:spcAft>
            </a:pPr>
            <a:r>
              <a:rPr lang="en-GB" sz="1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CONCERN ABOUT A CHILD: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Speak to Designated Safeguarding Lead (DSL) if urgent.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Record on electronic recording system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Record in writing 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Notice of Concern Form and hand to DSL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descr="Diagram outlining the actions to be undertaken when responding to concerns about a child.  This is to be tailored to and displayed in your setting.">
            <a:extLst>
              <a:ext uri="{FF2B5EF4-FFF2-40B4-BE49-F238E27FC236}">
                <a16:creationId xmlns:a16="http://schemas.microsoft.com/office/drawing/2014/main" id="{492BAE51-1BC0-40F0-B212-6ED76DA90927}"/>
              </a:ext>
              <a:ext uri="{C183D7F6-B498-43B3-948B-1728B52AA6E4}">
                <adec:decorative xmlns:adec="http://schemas.microsoft.com/office/drawing/2017/decorative" val="0"/>
              </a:ext>
            </a:extLst>
          </p:cNvPr>
          <p:cNvSpPr>
            <a:spLocks noChangeArrowheads="1"/>
          </p:cNvSpPr>
          <p:nvPr/>
        </p:nvSpPr>
        <p:spPr bwMode="auto">
          <a:xfrm>
            <a:off x="2850924" y="2101786"/>
            <a:ext cx="3010099" cy="821464"/>
          </a:xfrm>
          <a:prstGeom prst="rect">
            <a:avLst/>
          </a:prstGeom>
          <a:solidFill>
            <a:srgbClr val="D3DBE5"/>
          </a:solidFill>
          <a:ln w="9525" algn="in">
            <a:solidFill>
              <a:schemeClr val="dk1">
                <a:lumMod val="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rot="0" vert="horz" wrap="square" lIns="36576" tIns="36576" rIns="36576" bIns="36576" anchor="t" anchorCtr="0" upright="1">
            <a:noAutofit/>
          </a:bodyPr>
          <a:lstStyle/>
          <a:p>
            <a:pPr algn="ctr">
              <a:lnSpc>
                <a:spcPct val="92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At any point consider seeking advice: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b="1" u="sng" dirty="0">
                <a:effectLst/>
                <a:latin typeface="Arial" panose="020B0604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Early Help Locality Teams</a:t>
            </a:r>
            <a:r>
              <a:rPr lang="en-GB" sz="1000" b="1" dirty="0">
                <a:effectLst/>
                <a:latin typeface="Arial" panose="020B0604020202020204" pitchFamily="34" charset="0"/>
                <a:ea typeface="Calibri" panose="020F0502020204030204" pitchFamily="34" charset="0"/>
                <a:cs typeface="Times New Roman" panose="02020603050405020304" pitchFamily="18" charset="0"/>
              </a:rPr>
              <a:t> </a:t>
            </a:r>
            <a:r>
              <a:rPr lang="en-GB" sz="1000" dirty="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Children’s Advice Support Service (CASS)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0121 303 1888 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In case of emergency phone police on 999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9704D0F0-5C88-4942-9E00-E6F3DBC89798}"/>
              </a:ext>
              <a:ext uri="{C183D7F6-B498-43B3-948B-1728B52AA6E4}">
                <adec:decorative xmlns:adec="http://schemas.microsoft.com/office/drawing/2017/decorative" val="1"/>
              </a:ext>
            </a:extLst>
          </p:cNvPr>
          <p:cNvCxnSpPr>
            <a:cxnSpLocks noChangeShapeType="1"/>
          </p:cNvCxnSpPr>
          <p:nvPr/>
        </p:nvCxnSpPr>
        <p:spPr bwMode="auto">
          <a:xfrm>
            <a:off x="4355976" y="855660"/>
            <a:ext cx="0" cy="193133"/>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2" name="Straight Arrow Connector 11">
            <a:extLst>
              <a:ext uri="{FF2B5EF4-FFF2-40B4-BE49-F238E27FC236}">
                <a16:creationId xmlns:a16="http://schemas.microsoft.com/office/drawing/2014/main" id="{B5F88787-DE97-42D3-88A7-C09CDDA44A08}"/>
              </a:ext>
              <a:ext uri="{C183D7F6-B498-43B3-948B-1728B52AA6E4}">
                <adec:decorative xmlns:adec="http://schemas.microsoft.com/office/drawing/2017/decorative" val="1"/>
              </a:ext>
            </a:extLst>
          </p:cNvPr>
          <p:cNvCxnSpPr>
            <a:cxnSpLocks noChangeShapeType="1"/>
          </p:cNvCxnSpPr>
          <p:nvPr/>
        </p:nvCxnSpPr>
        <p:spPr bwMode="auto">
          <a:xfrm>
            <a:off x="4355975" y="1914706"/>
            <a:ext cx="0" cy="193133"/>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3" name="Straight Arrow Connector 12">
            <a:extLst>
              <a:ext uri="{FF2B5EF4-FFF2-40B4-BE49-F238E27FC236}">
                <a16:creationId xmlns:a16="http://schemas.microsoft.com/office/drawing/2014/main" id="{61D8F812-F5E0-4D24-A358-534B14356B66}"/>
              </a:ext>
              <a:ext uri="{C183D7F6-B498-43B3-948B-1728B52AA6E4}">
                <adec:decorative xmlns:adec="http://schemas.microsoft.com/office/drawing/2017/decorative" val="1"/>
              </a:ext>
            </a:extLst>
          </p:cNvPr>
          <p:cNvCxnSpPr>
            <a:cxnSpLocks noChangeShapeType="1"/>
          </p:cNvCxnSpPr>
          <p:nvPr/>
        </p:nvCxnSpPr>
        <p:spPr bwMode="auto">
          <a:xfrm>
            <a:off x="4355974" y="2937377"/>
            <a:ext cx="0" cy="193133"/>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4" name="Straight Arrow Connector 13">
            <a:extLst>
              <a:ext uri="{FF2B5EF4-FFF2-40B4-BE49-F238E27FC236}">
                <a16:creationId xmlns:a16="http://schemas.microsoft.com/office/drawing/2014/main" id="{BFB08733-C837-4A26-99FB-BD3C615E48C4}"/>
              </a:ext>
              <a:ext uri="{C183D7F6-B498-43B3-948B-1728B52AA6E4}">
                <adec:decorative xmlns:adec="http://schemas.microsoft.com/office/drawing/2017/decorative" val="1"/>
              </a:ext>
            </a:extLst>
          </p:cNvPr>
          <p:cNvCxnSpPr>
            <a:cxnSpLocks noChangeShapeType="1"/>
          </p:cNvCxnSpPr>
          <p:nvPr/>
        </p:nvCxnSpPr>
        <p:spPr bwMode="auto">
          <a:xfrm rot="5400000" flipH="1">
            <a:off x="3383865" y="3471847"/>
            <a:ext cx="0" cy="360045"/>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5" name="Straight Arrow Connector 14">
            <a:extLst>
              <a:ext uri="{FF2B5EF4-FFF2-40B4-BE49-F238E27FC236}">
                <a16:creationId xmlns:a16="http://schemas.microsoft.com/office/drawing/2014/main" id="{F929D29E-C6EB-4AA4-B444-D2D51861C4CF}"/>
              </a:ext>
              <a:ext uri="{C183D7F6-B498-43B3-948B-1728B52AA6E4}">
                <adec:decorative xmlns:adec="http://schemas.microsoft.com/office/drawing/2017/decorative" val="1"/>
              </a:ext>
            </a:extLst>
          </p:cNvPr>
          <p:cNvCxnSpPr>
            <a:cxnSpLocks noChangeShapeType="1"/>
            <a:endCxn id="6" idx="1"/>
          </p:cNvCxnSpPr>
          <p:nvPr/>
        </p:nvCxnSpPr>
        <p:spPr bwMode="auto">
          <a:xfrm>
            <a:off x="5271740" y="3709838"/>
            <a:ext cx="380380" cy="0"/>
          </a:xfrm>
          <a:prstGeom prst="straightConnector1">
            <a:avLst/>
          </a:prstGeom>
          <a:noFill/>
          <a:ln w="31750">
            <a:solidFill>
              <a:srgbClr val="4F81B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16" name="TextBox 15">
            <a:extLst>
              <a:ext uri="{FF2B5EF4-FFF2-40B4-BE49-F238E27FC236}">
                <a16:creationId xmlns:a16="http://schemas.microsoft.com/office/drawing/2014/main" id="{06654CE7-9862-40F0-91DB-8234A4FA509F}"/>
              </a:ext>
              <a:ext uri="{C183D7F6-B498-43B3-948B-1728B52AA6E4}">
                <adec:decorative xmlns:adec="http://schemas.microsoft.com/office/drawing/2017/decorative" val="1"/>
              </a:ext>
            </a:extLst>
          </p:cNvPr>
          <p:cNvSpPr txBox="1"/>
          <p:nvPr/>
        </p:nvSpPr>
        <p:spPr>
          <a:xfrm>
            <a:off x="6732240" y="269299"/>
            <a:ext cx="2011095" cy="584775"/>
          </a:xfrm>
          <a:prstGeom prst="rect">
            <a:avLst/>
          </a:prstGeom>
          <a:noFill/>
        </p:spPr>
        <p:txBody>
          <a:bodyPr wrap="square" rtlCol="0">
            <a:spAutoFit/>
          </a:bodyPr>
          <a:lstStyle/>
          <a:p>
            <a:r>
              <a:rPr lang="en-GB" sz="1100" b="1" dirty="0"/>
              <a:t>E-learning course available</a:t>
            </a:r>
            <a:r>
              <a:rPr lang="en-GB" sz="1100" dirty="0"/>
              <a:t>: </a:t>
            </a:r>
            <a:r>
              <a:rPr lang="en-GB" sz="1050" b="1" i="0" u="sng" dirty="0">
                <a:solidFill>
                  <a:srgbClr val="2A2DD5"/>
                </a:solidFill>
                <a:effectLst/>
                <a:latin typeface="Open Sans" panose="020B0606030504020204" pitchFamily="34" charset="0"/>
                <a:hlinkClick r:id="rId6"/>
              </a:rPr>
              <a:t>http://www.lscpbirmingham.org.uk/training</a:t>
            </a:r>
            <a:r>
              <a:rPr lang="en-GB" sz="1050" b="1" i="0" u="sng" dirty="0">
                <a:solidFill>
                  <a:srgbClr val="2A2DD5"/>
                </a:solidFill>
                <a:effectLst/>
                <a:latin typeface="Open Sans" panose="020B0606030504020204" pitchFamily="34" charset="0"/>
              </a:rPr>
              <a:t> </a:t>
            </a:r>
            <a:r>
              <a:rPr lang="en-GB" sz="1050" dirty="0"/>
              <a:t> </a:t>
            </a:r>
          </a:p>
        </p:txBody>
      </p:sp>
      <p:sp>
        <p:nvSpPr>
          <p:cNvPr id="17" name="Title 20">
            <a:extLst>
              <a:ext uri="{FF2B5EF4-FFF2-40B4-BE49-F238E27FC236}">
                <a16:creationId xmlns:a16="http://schemas.microsoft.com/office/drawing/2014/main" id="{F1E5D140-C9F4-4F56-9944-385560D4A7AD}"/>
              </a:ext>
            </a:extLst>
          </p:cNvPr>
          <p:cNvSpPr>
            <a:spLocks noGrp="1"/>
          </p:cNvSpPr>
          <p:nvPr>
            <p:ph type="title"/>
          </p:nvPr>
        </p:nvSpPr>
        <p:spPr>
          <a:xfrm>
            <a:off x="107506" y="205977"/>
            <a:ext cx="2474253" cy="837163"/>
          </a:xfrm>
        </p:spPr>
        <p:txBody>
          <a:bodyPr>
            <a:noAutofit/>
          </a:bodyPr>
          <a:lstStyle/>
          <a:p>
            <a:r>
              <a:rPr lang="en-GB" sz="1600" dirty="0"/>
              <a:t>Right Help Right Time </a:t>
            </a:r>
            <a:br>
              <a:rPr lang="en-GB" sz="1800" dirty="0"/>
            </a:br>
            <a:r>
              <a:rPr lang="en-GB" sz="1800" dirty="0"/>
              <a:t>            RHRT</a:t>
            </a:r>
          </a:p>
        </p:txBody>
      </p:sp>
    </p:spTree>
    <p:extLst>
      <p:ext uri="{BB962C8B-B14F-4D97-AF65-F5344CB8AC3E}">
        <p14:creationId xmlns:p14="http://schemas.microsoft.com/office/powerpoint/2010/main" val="190174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4D5A-F8F9-41C9-BB54-197EAB73B4DD}"/>
              </a:ext>
            </a:extLst>
          </p:cNvPr>
          <p:cNvSpPr>
            <a:spLocks noGrp="1"/>
          </p:cNvSpPr>
          <p:nvPr>
            <p:ph type="title"/>
          </p:nvPr>
        </p:nvSpPr>
        <p:spPr>
          <a:xfrm>
            <a:off x="408550" y="839669"/>
            <a:ext cx="8229600" cy="745592"/>
          </a:xfrm>
        </p:spPr>
        <p:txBody>
          <a:bodyPr>
            <a:normAutofit/>
          </a:bodyPr>
          <a:lstStyle/>
          <a:p>
            <a:pPr algn="ctr"/>
            <a:r>
              <a:rPr lang="en-GB" sz="2800" dirty="0"/>
              <a:t>KCSiE 2022 Part Two - Updates</a:t>
            </a:r>
          </a:p>
        </p:txBody>
      </p:sp>
      <p:sp>
        <p:nvSpPr>
          <p:cNvPr id="3" name="Content Placeholder 2">
            <a:extLst>
              <a:ext uri="{FF2B5EF4-FFF2-40B4-BE49-F238E27FC236}">
                <a16:creationId xmlns:a16="http://schemas.microsoft.com/office/drawing/2014/main" id="{2F34C75B-CE3A-4691-9FBB-5D1D6341DE55}"/>
              </a:ext>
            </a:extLst>
          </p:cNvPr>
          <p:cNvSpPr>
            <a:spLocks noGrp="1"/>
          </p:cNvSpPr>
          <p:nvPr>
            <p:ph idx="1"/>
          </p:nvPr>
        </p:nvSpPr>
        <p:spPr>
          <a:xfrm>
            <a:off x="683568" y="1743658"/>
            <a:ext cx="8229600" cy="1656184"/>
          </a:xfrm>
        </p:spPr>
        <p:txBody>
          <a:bodyPr>
            <a:noAutofit/>
          </a:bodyPr>
          <a:lstStyle/>
          <a:p>
            <a:endParaRPr lang="en-GB" sz="1400" dirty="0"/>
          </a:p>
          <a:p>
            <a:r>
              <a:rPr lang="en-GB" sz="1400" dirty="0">
                <a:latin typeface="Arial" panose="020B0604020202020204" pitchFamily="34" charset="0"/>
                <a:cs typeface="Arial" panose="020B0604020202020204" pitchFamily="34" charset="0"/>
              </a:rPr>
              <a:t>Management of Safeguarding</a:t>
            </a:r>
          </a:p>
          <a:p>
            <a:r>
              <a:rPr lang="en-GB" sz="1400" dirty="0">
                <a:latin typeface="Arial" panose="020B0604020202020204" pitchFamily="34" charset="0"/>
                <a:cs typeface="Arial" panose="020B0604020202020204" pitchFamily="34" charset="0"/>
              </a:rPr>
              <a:t>Human Rights and Equalities Legislation</a:t>
            </a:r>
          </a:p>
          <a:p>
            <a:r>
              <a:rPr lang="en-GB" sz="1400" dirty="0">
                <a:latin typeface="Arial" panose="020B0604020202020204" pitchFamily="34" charset="0"/>
                <a:cs typeface="Arial" panose="020B0604020202020204" pitchFamily="34" charset="0"/>
              </a:rPr>
              <a:t>Online Safety</a:t>
            </a:r>
          </a:p>
          <a:p>
            <a:r>
              <a:rPr lang="en-GB" sz="1400" dirty="0">
                <a:latin typeface="Arial" panose="020B0604020202020204" pitchFamily="34" charset="0"/>
                <a:cs typeface="Arial" panose="020B0604020202020204" pitchFamily="34" charset="0"/>
              </a:rPr>
              <a:t>Virtual School Heads</a:t>
            </a:r>
          </a:p>
        </p:txBody>
      </p:sp>
      <p:sp>
        <p:nvSpPr>
          <p:cNvPr id="4" name="Slide Number Placeholder 3">
            <a:extLst>
              <a:ext uri="{FF2B5EF4-FFF2-40B4-BE49-F238E27FC236}">
                <a16:creationId xmlns:a16="http://schemas.microsoft.com/office/drawing/2014/main" id="{0DA6EF02-F352-45CB-914B-6AE87B674288}"/>
              </a:ext>
            </a:extLst>
          </p:cNvPr>
          <p:cNvSpPr>
            <a:spLocks noGrp="1"/>
          </p:cNvSpPr>
          <p:nvPr>
            <p:ph type="sldNum" sz="quarter" idx="4"/>
          </p:nvPr>
        </p:nvSpPr>
        <p:spPr/>
        <p:txBody>
          <a:bodyPr/>
          <a:lstStyle/>
          <a:p>
            <a:r>
              <a:rPr lang="en-GB" dirty="0"/>
              <a:t>PAGE </a:t>
            </a:r>
            <a:fld id="{45A89BE1-5792-4ACB-BF4C-7FAB88C6C5B7}" type="slidenum">
              <a:rPr lang="en-GB" smtClean="0"/>
              <a:pPr/>
              <a:t>13</a:t>
            </a:fld>
            <a:endParaRPr lang="en-GB" dirty="0"/>
          </a:p>
        </p:txBody>
      </p:sp>
    </p:spTree>
    <p:extLst>
      <p:ext uri="{BB962C8B-B14F-4D97-AF65-F5344CB8AC3E}">
        <p14:creationId xmlns:p14="http://schemas.microsoft.com/office/powerpoint/2010/main" val="138365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br>
              <a:rPr lang="en-GB" dirty="0"/>
            </a:br>
            <a:r>
              <a:rPr lang="en-GB" dirty="0"/>
              <a:t>The Management of Safeguarding</a:t>
            </a:r>
          </a:p>
        </p:txBody>
      </p:sp>
      <p:sp>
        <p:nvSpPr>
          <p:cNvPr id="9" name="Content Placeholder 8"/>
          <p:cNvSpPr>
            <a:spLocks noGrp="1"/>
          </p:cNvSpPr>
          <p:nvPr>
            <p:ph idx="1"/>
          </p:nvPr>
        </p:nvSpPr>
        <p:spPr/>
        <p:txBody>
          <a:bodyPr>
            <a:normAutofit fontScale="77500" lnSpcReduction="20000"/>
          </a:bodyPr>
          <a:lstStyle/>
          <a:p>
            <a:pPr marL="0" indent="0">
              <a:buNone/>
            </a:pPr>
            <a:r>
              <a:rPr lang="en-GB" sz="2100" b="1" dirty="0">
                <a:latin typeface="Arial" panose="020B0604020202020204" pitchFamily="34" charset="0"/>
                <a:cs typeface="Arial" panose="020B0604020202020204" pitchFamily="34" charset="0"/>
              </a:rPr>
              <a:t>Training for governors and trustees.</a:t>
            </a:r>
          </a:p>
          <a:p>
            <a:pPr marL="0" indent="0">
              <a:buNone/>
            </a:pPr>
            <a:r>
              <a:rPr lang="en-GB" sz="1900" b="1" dirty="0">
                <a:latin typeface="Arial" panose="020B0604020202020204" pitchFamily="34" charset="0"/>
                <a:cs typeface="Arial" panose="020B0604020202020204" pitchFamily="34" charset="0"/>
              </a:rPr>
              <a:t> </a:t>
            </a:r>
          </a:p>
          <a:p>
            <a:pPr marL="0" indent="0">
              <a:buNone/>
            </a:pPr>
            <a:r>
              <a:rPr lang="en-GB" sz="1900" b="1" dirty="0">
                <a:latin typeface="Arial" panose="020B0604020202020204" pitchFamily="34" charset="0"/>
                <a:cs typeface="Arial" panose="020B0604020202020204" pitchFamily="34" charset="0"/>
              </a:rPr>
              <a:t>New content emphasises that:</a:t>
            </a:r>
          </a:p>
          <a:p>
            <a:pPr marL="0" indent="0">
              <a:buNone/>
            </a:pPr>
            <a:endParaRPr lang="en-GB" sz="1800" dirty="0"/>
          </a:p>
          <a:p>
            <a:r>
              <a:rPr lang="en-GB" sz="1800" dirty="0">
                <a:latin typeface="Arial" panose="020B0604020202020204" pitchFamily="34" charset="0"/>
                <a:cs typeface="Arial" panose="020B0604020202020204" pitchFamily="34" charset="0"/>
              </a:rPr>
              <a:t>Governing bodies and proprietors should ensure that all governors and trustees receive appropriate safeguarding and child protection (including online) training at induction.</a:t>
            </a:r>
          </a:p>
          <a:p>
            <a:endParaRPr lang="en-GB" sz="10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This training should equip them with the knowledge to provide strategic challenge to test and assure themselves that the safeguarding policies and procedures in place in schools and colleges are effective and support the delivery of a robust whole school approach to safeguarding. </a:t>
            </a:r>
          </a:p>
          <a:p>
            <a:endParaRPr lang="en-GB" sz="10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Their training should be regularly updated. (</a:t>
            </a:r>
            <a:r>
              <a:rPr lang="en-GB" sz="1800" b="1" dirty="0">
                <a:latin typeface="Arial" panose="020B0604020202020204" pitchFamily="34" charset="0"/>
                <a:cs typeface="Arial" panose="020B0604020202020204" pitchFamily="34" charset="0"/>
              </a:rPr>
              <a:t>KCSiE p23, point 81)</a:t>
            </a:r>
          </a:p>
          <a:p>
            <a:pPr marL="0" indent="0">
              <a:buNone/>
            </a:pPr>
            <a:endParaRPr lang="en-GB" sz="15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0" indent="0">
              <a:buNone/>
            </a:pPr>
            <a:r>
              <a:rPr lang="en-GB" sz="2500" b="1"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a:p>
            <a:pPr marL="0" indent="0">
              <a:buNone/>
            </a:pPr>
            <a:endParaRPr lang="en-GB" sz="1050" dirty="0">
              <a:latin typeface="Arial" panose="020B0604020202020204" pitchFamily="34" charset="0"/>
              <a:cs typeface="Arial" panose="020B0604020202020204" pitchFamily="34" charset="0"/>
            </a:endParaRPr>
          </a:p>
          <a:p>
            <a:pPr marL="0" indent="0">
              <a:buNone/>
            </a:pPr>
            <a:endParaRPr lang="en-GB"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14</a:t>
            </a:fld>
            <a:endParaRPr lang="en-GB" dirty="0"/>
          </a:p>
        </p:txBody>
      </p:sp>
    </p:spTree>
    <p:extLst>
      <p:ext uri="{BB962C8B-B14F-4D97-AF65-F5344CB8AC3E}">
        <p14:creationId xmlns:p14="http://schemas.microsoft.com/office/powerpoint/2010/main" val="424297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5553D-94DA-4C7D-9235-196EC4352D43}"/>
              </a:ext>
            </a:extLst>
          </p:cNvPr>
          <p:cNvSpPr>
            <a:spLocks noGrp="1"/>
          </p:cNvSpPr>
          <p:nvPr>
            <p:ph type="title"/>
          </p:nvPr>
        </p:nvSpPr>
        <p:spPr>
          <a:xfrm>
            <a:off x="457200" y="195486"/>
            <a:ext cx="8229600" cy="576064"/>
          </a:xfrm>
        </p:spPr>
        <p:txBody>
          <a:bodyPr>
            <a:normAutofit fontScale="90000"/>
          </a:bodyPr>
          <a:lstStyle/>
          <a:p>
            <a:br>
              <a:rPr lang="en-GB" sz="2400" b="1"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Part Two updates continued</a:t>
            </a:r>
            <a:br>
              <a:rPr lang="en-GB" dirty="0">
                <a:latin typeface="Arial" panose="020B0604020202020204" pitchFamily="34" charset="0"/>
                <a:cs typeface="Arial" panose="020B0604020202020204" pitchFamily="34" charset="0"/>
              </a:rPr>
            </a:br>
            <a:br>
              <a:rPr lang="en-GB" sz="2400" b="1"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E31C47CD-2E0A-41BC-94BE-B934989F94E1}"/>
              </a:ext>
            </a:extLst>
          </p:cNvPr>
          <p:cNvSpPr>
            <a:spLocks noGrp="1"/>
          </p:cNvSpPr>
          <p:nvPr>
            <p:ph idx="1"/>
          </p:nvPr>
        </p:nvSpPr>
        <p:spPr>
          <a:xfrm>
            <a:off x="457200" y="771550"/>
            <a:ext cx="8229600" cy="3682072"/>
          </a:xfrm>
        </p:spPr>
        <p:txBody>
          <a:bodyPr>
            <a:normAutofit lnSpcReduction="10000"/>
          </a:bodyPr>
          <a:lstStyle/>
          <a:p>
            <a:pPr marL="0" indent="0">
              <a:buNone/>
            </a:pPr>
            <a:r>
              <a:rPr lang="en-GB" sz="1800" b="1" dirty="0">
                <a:latin typeface="Arial" panose="020B0604020202020204" pitchFamily="34" charset="0"/>
                <a:cs typeface="Arial" panose="020B0604020202020204" pitchFamily="34" charset="0"/>
              </a:rPr>
              <a:t>Human Rights Legislation</a:t>
            </a:r>
          </a:p>
          <a:p>
            <a:pPr marL="0" indent="0">
              <a:buNone/>
            </a:pPr>
            <a:endParaRPr lang="en-GB" sz="1600" b="1" dirty="0"/>
          </a:p>
          <a:p>
            <a:pPr marL="0" indent="0">
              <a:buNone/>
            </a:pPr>
            <a:r>
              <a:rPr lang="en-GB" sz="1500" b="1" dirty="0">
                <a:latin typeface="Arial" panose="020B0604020202020204" pitchFamily="34" charset="0"/>
                <a:cs typeface="Arial" panose="020B0604020202020204" pitchFamily="34" charset="0"/>
              </a:rPr>
              <a:t>The updated guidance makes it clear that being subjected to harassment, violence and or abuse, may breach children’s rights, as set out in the Human Rights Act 1998.</a:t>
            </a:r>
          </a:p>
          <a:p>
            <a:pPr marL="0" indent="0">
              <a:buNone/>
            </a:pPr>
            <a:endParaRPr lang="en-GB" sz="1500" b="1" dirty="0"/>
          </a:p>
          <a:p>
            <a:r>
              <a:rPr lang="en-GB" sz="1400" dirty="0">
                <a:latin typeface="Arial" panose="020B0604020202020204" pitchFamily="34" charset="0"/>
                <a:cs typeface="Arial" panose="020B0604020202020204" pitchFamily="34" charset="0"/>
              </a:rPr>
              <a:t>Article 3: the right to freedom from inhuman and degrading treatment.</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Article 8: the right to respect for private and family life (a qualified right) includes a duty to protect individuals’ physical and psychological integrity. </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Protocol 1, Article 2: protects the right to education.</a:t>
            </a:r>
            <a:r>
              <a:rPr lang="en-GB" sz="1400" b="1" dirty="0">
                <a:latin typeface="Arial" panose="020B0604020202020204" pitchFamily="34" charset="0"/>
                <a:cs typeface="Arial" panose="020B0604020202020204" pitchFamily="34" charset="0"/>
              </a:rPr>
              <a:t> </a:t>
            </a: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1500" b="1" dirty="0">
                <a:latin typeface="Arial" panose="020B0604020202020204" pitchFamily="34" charset="0"/>
                <a:cs typeface="Arial" panose="020B0604020202020204" pitchFamily="34" charset="0"/>
              </a:rPr>
              <a:t>Being subjected to harassment, violence and or abuse, including that of a sexual nature, may breach any or all of these rights, depending on the nature of the conduct and the circumstances’. (KCSiE 2022. p24, para 85)</a:t>
            </a:r>
            <a:endParaRPr lang="en-GB" sz="1500"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0693A669-075D-47D1-9A20-0ACE7741397C}"/>
              </a:ext>
            </a:extLst>
          </p:cNvPr>
          <p:cNvSpPr>
            <a:spLocks noGrp="1"/>
          </p:cNvSpPr>
          <p:nvPr>
            <p:ph type="sldNum" sz="quarter" idx="4"/>
          </p:nvPr>
        </p:nvSpPr>
        <p:spPr/>
        <p:txBody>
          <a:bodyPr/>
          <a:lstStyle/>
          <a:p>
            <a:r>
              <a:rPr lang="en-GB" dirty="0"/>
              <a:t>PAGE </a:t>
            </a:r>
            <a:fld id="{45A89BE1-5792-4ACB-BF4C-7FAB88C6C5B7}" type="slidenum">
              <a:rPr lang="en-GB" smtClean="0"/>
              <a:pPr/>
              <a:t>15</a:t>
            </a:fld>
            <a:endParaRPr lang="en-GB" dirty="0"/>
          </a:p>
        </p:txBody>
      </p:sp>
    </p:spTree>
    <p:extLst>
      <p:ext uri="{BB962C8B-B14F-4D97-AF65-F5344CB8AC3E}">
        <p14:creationId xmlns:p14="http://schemas.microsoft.com/office/powerpoint/2010/main" val="272073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0E043-1E42-40F2-874D-866BF13E1E58}"/>
              </a:ext>
            </a:extLst>
          </p:cNvPr>
          <p:cNvSpPr>
            <a:spLocks noGrp="1"/>
          </p:cNvSpPr>
          <p:nvPr>
            <p:ph type="title"/>
          </p:nvPr>
        </p:nvSpPr>
        <p:spPr>
          <a:xfrm>
            <a:off x="457200" y="195486"/>
            <a:ext cx="8229600" cy="494392"/>
          </a:xfrm>
        </p:spPr>
        <p:txBody>
          <a:bodyPr>
            <a:normAutofit fontScale="90000"/>
          </a:bodyPr>
          <a:lstStyle/>
          <a:p>
            <a:br>
              <a:rPr lang="en-GB" sz="24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Part Two updates continued</a:t>
            </a:r>
            <a:br>
              <a:rPr lang="en-GB" sz="2200" b="1" dirty="0">
                <a:latin typeface="Arial" panose="020B0604020202020204" pitchFamily="34" charset="0"/>
                <a:cs typeface="Arial" panose="020B0604020202020204" pitchFamily="34" charset="0"/>
              </a:rPr>
            </a:br>
            <a:br>
              <a:rPr lang="en-GB" sz="2400" b="1"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C5E330CB-9587-4004-89ED-25C915ECE986}"/>
              </a:ext>
            </a:extLst>
          </p:cNvPr>
          <p:cNvSpPr>
            <a:spLocks noGrp="1"/>
          </p:cNvSpPr>
          <p:nvPr>
            <p:ph idx="1"/>
          </p:nvPr>
        </p:nvSpPr>
        <p:spPr>
          <a:xfrm>
            <a:off x="457200" y="689878"/>
            <a:ext cx="8229600" cy="3763744"/>
          </a:xfrm>
        </p:spPr>
        <p:txBody>
          <a:bodyPr>
            <a:normAutofit/>
          </a:bodyPr>
          <a:lstStyle/>
          <a:p>
            <a:pPr marL="0" indent="0">
              <a:buNone/>
            </a:pPr>
            <a:r>
              <a:rPr lang="en-GB" sz="1800" b="1" dirty="0">
                <a:latin typeface="Arial" panose="020B0604020202020204" pitchFamily="34" charset="0"/>
                <a:cs typeface="Arial" panose="020B0604020202020204" pitchFamily="34" charset="0"/>
              </a:rPr>
              <a:t>Equality legislation</a:t>
            </a:r>
          </a:p>
          <a:p>
            <a:pPr marL="0" indent="0" algn="ctr">
              <a:buNone/>
            </a:pPr>
            <a:endParaRPr lang="en-GB" sz="800" b="1" dirty="0">
              <a:latin typeface="Arial" panose="020B0604020202020204" pitchFamily="34" charset="0"/>
              <a:cs typeface="Arial" panose="020B0604020202020204" pitchFamily="34" charset="0"/>
            </a:endParaRPr>
          </a:p>
          <a:p>
            <a:pPr marL="0" indent="0" algn="ctr">
              <a:buNone/>
            </a:pPr>
            <a:endParaRPr lang="en-GB" sz="800" b="1" dirty="0">
              <a:latin typeface="Arial" panose="020B0604020202020204" pitchFamily="34" charset="0"/>
              <a:cs typeface="Arial" panose="020B0604020202020204" pitchFamily="34" charset="0"/>
            </a:endParaRPr>
          </a:p>
          <a:p>
            <a:pPr marL="0" indent="0" algn="ctr">
              <a:buNone/>
            </a:pPr>
            <a:r>
              <a:rPr lang="en-GB" sz="1500" b="1" dirty="0">
                <a:latin typeface="Arial" panose="020B0604020202020204" pitchFamily="34" charset="0"/>
                <a:cs typeface="Arial" panose="020B0604020202020204" pitchFamily="34" charset="0"/>
              </a:rPr>
              <a:t>The guidance sets out the significance of the Equality Act 2010 to school safeguarding, including that schools and colleges:</a:t>
            </a:r>
            <a:r>
              <a:rPr lang="en-GB" sz="1500" dirty="0">
                <a:latin typeface="Arial" panose="020B0604020202020204" pitchFamily="34" charset="0"/>
                <a:cs typeface="Arial" panose="020B0604020202020204" pitchFamily="34" charset="0"/>
              </a:rPr>
              <a:t> </a:t>
            </a:r>
          </a:p>
          <a:p>
            <a:pPr marL="0" indent="0" algn="ctr">
              <a:buNone/>
            </a:pPr>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must not unlawfully discriminate against pupils because of their protected characteristics</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must consider how they are supporting pupils with protected characteristics </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must take positive action, where proportionate, to deal with the disadvantages these pupils face. For example, by making reasonable adjustments for disabled children and supporting girls if there is evidence they are being disproportionately subjected to sexual violence or harassment. It also looks at the implications of the Public Sector Equality Duty (PSED) for education settings. </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includes a need to be conscious that pupils with protected characteristics may be more at risk of harm and integrate this into safeguarding policies and procedures</a:t>
            </a:r>
          </a:p>
          <a:p>
            <a:endParaRPr lang="en-GB" sz="2400" b="1" dirty="0"/>
          </a:p>
          <a:p>
            <a:endParaRPr lang="en-GB" dirty="0"/>
          </a:p>
        </p:txBody>
      </p:sp>
      <p:sp>
        <p:nvSpPr>
          <p:cNvPr id="4" name="Slide Number Placeholder 3">
            <a:extLst>
              <a:ext uri="{FF2B5EF4-FFF2-40B4-BE49-F238E27FC236}">
                <a16:creationId xmlns:a16="http://schemas.microsoft.com/office/drawing/2014/main" id="{AE6110F7-2122-4975-97E4-932C1178B19F}"/>
              </a:ext>
            </a:extLst>
          </p:cNvPr>
          <p:cNvSpPr>
            <a:spLocks noGrp="1"/>
          </p:cNvSpPr>
          <p:nvPr>
            <p:ph type="sldNum" sz="quarter" idx="4"/>
          </p:nvPr>
        </p:nvSpPr>
        <p:spPr/>
        <p:txBody>
          <a:bodyPr/>
          <a:lstStyle/>
          <a:p>
            <a:r>
              <a:rPr lang="en-GB" dirty="0"/>
              <a:t>PAGE </a:t>
            </a:r>
            <a:fld id="{45A89BE1-5792-4ACB-BF4C-7FAB88C6C5B7}" type="slidenum">
              <a:rPr lang="en-GB" smtClean="0"/>
              <a:pPr/>
              <a:t>16</a:t>
            </a:fld>
            <a:endParaRPr lang="en-GB" dirty="0"/>
          </a:p>
        </p:txBody>
      </p:sp>
    </p:spTree>
    <p:extLst>
      <p:ext uri="{BB962C8B-B14F-4D97-AF65-F5344CB8AC3E}">
        <p14:creationId xmlns:p14="http://schemas.microsoft.com/office/powerpoint/2010/main" val="44957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B455-1BF0-4577-BF95-DCE9E2A0897D}"/>
              </a:ext>
            </a:extLst>
          </p:cNvPr>
          <p:cNvSpPr>
            <a:spLocks noGrp="1"/>
          </p:cNvSpPr>
          <p:nvPr>
            <p:ph type="title"/>
          </p:nvPr>
        </p:nvSpPr>
        <p:spPr/>
        <p:txBody>
          <a:bodyPr/>
          <a:lstStyle/>
          <a:p>
            <a:r>
              <a:rPr lang="en-GB" dirty="0"/>
              <a:t>Children Missing Education and Attendance</a:t>
            </a:r>
          </a:p>
        </p:txBody>
      </p:sp>
      <p:sp>
        <p:nvSpPr>
          <p:cNvPr id="3" name="Content Placeholder 2">
            <a:extLst>
              <a:ext uri="{FF2B5EF4-FFF2-40B4-BE49-F238E27FC236}">
                <a16:creationId xmlns:a16="http://schemas.microsoft.com/office/drawing/2014/main" id="{8C8AF92B-3520-4C4B-9EC4-5573E670CA86}"/>
              </a:ext>
            </a:extLst>
          </p:cNvPr>
          <p:cNvSpPr>
            <a:spLocks noGrp="1"/>
          </p:cNvSpPr>
          <p:nvPr>
            <p:ph idx="1"/>
          </p:nvPr>
        </p:nvSpPr>
        <p:spPr>
          <a:xfrm>
            <a:off x="457200" y="2571750"/>
            <a:ext cx="8229600" cy="1584176"/>
          </a:xfrm>
        </p:spPr>
        <p:txBody>
          <a:bodyPr>
            <a:normAutofit/>
          </a:bodyPr>
          <a:lstStyle/>
          <a:p>
            <a:pPr marL="0" indent="0">
              <a:buNone/>
            </a:pPr>
            <a:r>
              <a:rPr lang="en-GB" sz="1800" u="sng" dirty="0">
                <a:solidFill>
                  <a:srgbClr val="EDC22E"/>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 </a:t>
            </a:r>
            <a:endParaRPr lang="en-GB" sz="1800" u="sng" dirty="0">
              <a:solidFill>
                <a:srgbClr val="EDC22E"/>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endParaRPr>
          </a:p>
          <a:p>
            <a:pPr marL="0" indent="0" algn="ctr">
              <a:buNone/>
            </a:pPr>
            <a:r>
              <a:rPr lang="x-none" sz="1500" u="sng"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Working together to improve school attendance (publishing.service.gov.uk)</a:t>
            </a: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A249EEF4-BDE4-484D-A309-2AB62E2DB893}"/>
              </a:ext>
            </a:extLst>
          </p:cNvPr>
          <p:cNvSpPr>
            <a:spLocks noGrp="1"/>
          </p:cNvSpPr>
          <p:nvPr>
            <p:ph type="sldNum" sz="quarter" idx="4"/>
          </p:nvPr>
        </p:nvSpPr>
        <p:spPr/>
        <p:txBody>
          <a:bodyPr/>
          <a:lstStyle/>
          <a:p>
            <a:r>
              <a:rPr lang="en-GB" dirty="0"/>
              <a:t>PAGE </a:t>
            </a:r>
            <a:fld id="{45A89BE1-5792-4ACB-BF4C-7FAB88C6C5B7}" type="slidenum">
              <a:rPr lang="en-GB" smtClean="0"/>
              <a:pPr/>
              <a:t>17</a:t>
            </a:fld>
            <a:endParaRPr lang="en-GB" dirty="0"/>
          </a:p>
        </p:txBody>
      </p:sp>
      <p:sp>
        <p:nvSpPr>
          <p:cNvPr id="5" name="TextBox 4">
            <a:extLst>
              <a:ext uri="{FF2B5EF4-FFF2-40B4-BE49-F238E27FC236}">
                <a16:creationId xmlns:a16="http://schemas.microsoft.com/office/drawing/2014/main" id="{FB8950DD-4F5E-4D94-99AD-436DBF5D33E6}"/>
              </a:ext>
              <a:ext uri="{C183D7F6-B498-43B3-948B-1728B52AA6E4}">
                <adec:decorative xmlns:adec="http://schemas.microsoft.com/office/drawing/2017/decorative" val="1"/>
              </a:ext>
            </a:extLst>
          </p:cNvPr>
          <p:cNvSpPr txBox="1"/>
          <p:nvPr/>
        </p:nvSpPr>
        <p:spPr>
          <a:xfrm>
            <a:off x="611560" y="1563638"/>
            <a:ext cx="7848872"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 DfE have published new guidance on improving school attendance which will come into force from September 2022.</a:t>
            </a:r>
          </a:p>
        </p:txBody>
      </p:sp>
    </p:spTree>
    <p:extLst>
      <p:ext uri="{BB962C8B-B14F-4D97-AF65-F5344CB8AC3E}">
        <p14:creationId xmlns:p14="http://schemas.microsoft.com/office/powerpoint/2010/main" val="23501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05978"/>
            <a:ext cx="8229600" cy="349548"/>
          </a:xfrm>
        </p:spPr>
        <p:txBody>
          <a:bodyPr>
            <a:noAutofit/>
          </a:bodyPr>
          <a:lstStyle/>
          <a:p>
            <a:br>
              <a:rPr lang="en-GB" sz="2000" dirty="0"/>
            </a:br>
            <a:r>
              <a:rPr lang="en-GB" sz="2000" dirty="0"/>
              <a:t>Part Two updates continued</a:t>
            </a:r>
            <a:br>
              <a:rPr lang="en-GB" sz="2000" dirty="0"/>
            </a:br>
            <a:endParaRPr lang="en-GB" sz="2000" dirty="0"/>
          </a:p>
        </p:txBody>
      </p:sp>
      <p:sp>
        <p:nvSpPr>
          <p:cNvPr id="9" name="Content Placeholder 8"/>
          <p:cNvSpPr>
            <a:spLocks noGrp="1"/>
          </p:cNvSpPr>
          <p:nvPr>
            <p:ph idx="1"/>
          </p:nvPr>
        </p:nvSpPr>
        <p:spPr>
          <a:xfrm>
            <a:off x="480221" y="699542"/>
            <a:ext cx="8229600" cy="3754080"/>
          </a:xfrm>
        </p:spPr>
        <p:txBody>
          <a:bodyPr>
            <a:normAutofit fontScale="62500" lnSpcReduction="20000"/>
          </a:bodyPr>
          <a:lstStyle/>
          <a:p>
            <a:pPr marL="0" indent="0">
              <a:buNone/>
            </a:pPr>
            <a:r>
              <a:rPr lang="en-GB" sz="2900" b="1" dirty="0">
                <a:latin typeface="Arial" panose="020B0604020202020204" pitchFamily="34" charset="0"/>
                <a:cs typeface="Arial" panose="020B0604020202020204" pitchFamily="34" charset="0"/>
              </a:rPr>
              <a:t>Online Safety</a:t>
            </a:r>
          </a:p>
          <a:p>
            <a:pPr marL="0" indent="0">
              <a:buNone/>
            </a:pPr>
            <a:endParaRPr lang="en-GB" sz="1300" b="1" dirty="0"/>
          </a:p>
          <a:p>
            <a:pPr marL="0" indent="0">
              <a:buNone/>
            </a:pPr>
            <a:r>
              <a:rPr lang="en-GB" sz="2400" b="1" dirty="0">
                <a:latin typeface="Arial" panose="020B0604020202020204" pitchFamily="34" charset="0"/>
                <a:cs typeface="Arial" panose="020B0604020202020204" pitchFamily="34" charset="0"/>
              </a:rPr>
              <a:t>Online safety Additions to the guidance state: </a:t>
            </a:r>
          </a:p>
          <a:p>
            <a:pPr marL="0" indent="0">
              <a:buNone/>
            </a:pPr>
            <a:r>
              <a:rPr lang="en-GB" sz="2200" i="1" dirty="0">
                <a:latin typeface="Arial" panose="020B0604020202020204" pitchFamily="34" charset="0"/>
                <a:cs typeface="Arial" panose="020B0604020202020204" pitchFamily="34" charset="0"/>
              </a:rPr>
              <a:t>‘that governing bodies and proprietors should regularly review the effectiveness of school filters and monitoring systems. They should ensure that the leadership team and relevant staff are’: </a:t>
            </a:r>
          </a:p>
          <a:p>
            <a:pPr marL="0" indent="0">
              <a:buNone/>
            </a:pPr>
            <a:endParaRPr lang="en-GB" sz="1300" i="1"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	• aware of and understand the systems in place </a:t>
            </a:r>
          </a:p>
          <a:p>
            <a:pPr marL="0" indent="0">
              <a:buNone/>
            </a:pPr>
            <a:r>
              <a:rPr lang="en-GB" sz="2200" dirty="0">
                <a:latin typeface="Arial" panose="020B0604020202020204" pitchFamily="34" charset="0"/>
                <a:cs typeface="Arial" panose="020B0604020202020204" pitchFamily="34" charset="0"/>
              </a:rPr>
              <a:t>	• manage them effectively </a:t>
            </a:r>
          </a:p>
          <a:p>
            <a:pPr marL="0" indent="0">
              <a:buNone/>
            </a:pPr>
            <a:r>
              <a:rPr lang="en-GB" sz="2200" dirty="0">
                <a:latin typeface="Arial" panose="020B0604020202020204" pitchFamily="34" charset="0"/>
                <a:cs typeface="Arial" panose="020B0604020202020204" pitchFamily="34" charset="0"/>
              </a:rPr>
              <a:t>	• know how to escalate concerns when identified.</a:t>
            </a:r>
          </a:p>
          <a:p>
            <a:pPr marL="0" indent="0">
              <a:buNone/>
            </a:pPr>
            <a:endParaRPr lang="en-GB" sz="1300" dirty="0">
              <a:latin typeface="Arial" panose="020B0604020202020204" pitchFamily="34" charset="0"/>
              <a:cs typeface="Arial" panose="020B0604020202020204" pitchFamily="34" charset="0"/>
            </a:endParaRPr>
          </a:p>
          <a:p>
            <a:pPr marL="0" indent="0">
              <a:buNone/>
            </a:pPr>
            <a:r>
              <a:rPr lang="en-GB" sz="2200" dirty="0">
                <a:latin typeface="Arial" panose="020B0604020202020204" pitchFamily="34" charset="0"/>
                <a:cs typeface="Arial" panose="020B0604020202020204" pitchFamily="34" charset="0"/>
              </a:rPr>
              <a:t>Schools and colleges should use communications with parents and carers to reinforce the importance of children being safe online. </a:t>
            </a:r>
          </a:p>
          <a:p>
            <a:pPr marL="0" indent="0">
              <a:buNone/>
            </a:pPr>
            <a:endParaRPr lang="en-GB" sz="1300" dirty="0"/>
          </a:p>
          <a:p>
            <a:pPr marL="0" indent="0">
              <a:buNone/>
            </a:pPr>
            <a:r>
              <a:rPr lang="en-GB" sz="2400" b="1" dirty="0">
                <a:latin typeface="Arial" panose="020B0604020202020204" pitchFamily="34" charset="0"/>
                <a:cs typeface="Arial" panose="020B0604020202020204" pitchFamily="34" charset="0"/>
              </a:rPr>
              <a:t>Schools should share information with parents/carers about: </a:t>
            </a:r>
          </a:p>
          <a:p>
            <a:pPr marL="0" indent="0">
              <a:buNone/>
            </a:pPr>
            <a:r>
              <a:rPr lang="en-GB" sz="2200" dirty="0"/>
              <a:t>	</a:t>
            </a:r>
            <a:r>
              <a:rPr lang="en-GB" sz="2200" dirty="0">
                <a:latin typeface="Arial" panose="020B0604020202020204" pitchFamily="34" charset="0"/>
                <a:cs typeface="Arial" panose="020B0604020202020204" pitchFamily="34" charset="0"/>
              </a:rPr>
              <a:t>• what systems they have in place to filter and monitor online use </a:t>
            </a:r>
          </a:p>
          <a:p>
            <a:pPr marL="0" indent="0">
              <a:buNone/>
            </a:pPr>
            <a:r>
              <a:rPr lang="en-GB" sz="2200" dirty="0">
                <a:latin typeface="Arial" panose="020B0604020202020204" pitchFamily="34" charset="0"/>
                <a:cs typeface="Arial" panose="020B0604020202020204" pitchFamily="34" charset="0"/>
              </a:rPr>
              <a:t>	• what they are asking children to do online, including the sites they will asked to 	access </a:t>
            </a:r>
          </a:p>
          <a:p>
            <a:pPr marL="0" indent="0">
              <a:buNone/>
            </a:pPr>
            <a:r>
              <a:rPr lang="en-GB" sz="2200" dirty="0">
                <a:latin typeface="Arial" panose="020B0604020202020204" pitchFamily="34" charset="0"/>
                <a:cs typeface="Arial" panose="020B0604020202020204" pitchFamily="34" charset="0"/>
              </a:rPr>
              <a:t>	• who from the school or college (if anyone) their child is going to be interacting with 	online. </a:t>
            </a:r>
            <a:endParaRPr lang="en-GB" sz="2200" dirty="0">
              <a:solidFill>
                <a:srgbClr val="00B0F0"/>
              </a:solidFill>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18</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415708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2B32-9BC2-402E-BFA4-3FF2D69A1B1D}"/>
              </a:ext>
            </a:extLst>
          </p:cNvPr>
          <p:cNvSpPr>
            <a:spLocks noGrp="1"/>
          </p:cNvSpPr>
          <p:nvPr>
            <p:ph type="title"/>
          </p:nvPr>
        </p:nvSpPr>
        <p:spPr>
          <a:xfrm>
            <a:off x="457200" y="205978"/>
            <a:ext cx="8229600" cy="349548"/>
          </a:xfrm>
        </p:spPr>
        <p:txBody>
          <a:bodyPr>
            <a:normAutofit fontScale="90000"/>
          </a:bodyPr>
          <a:lstStyle/>
          <a:p>
            <a:br>
              <a:rPr lang="en-GB" sz="2000" dirty="0"/>
            </a:br>
            <a:r>
              <a:rPr lang="en-GB" sz="2000" dirty="0" err="1"/>
              <a:t>KCSiE</a:t>
            </a:r>
            <a:r>
              <a:rPr lang="en-GB" sz="2000" dirty="0"/>
              <a:t> 2022 Part Two updates continued</a:t>
            </a:r>
            <a:br>
              <a:rPr lang="en-GB" sz="2000" dirty="0"/>
            </a:br>
            <a:endParaRPr lang="en-GB" sz="2000" dirty="0"/>
          </a:p>
        </p:txBody>
      </p:sp>
      <p:sp>
        <p:nvSpPr>
          <p:cNvPr id="3" name="Content Placeholder 2">
            <a:extLst>
              <a:ext uri="{FF2B5EF4-FFF2-40B4-BE49-F238E27FC236}">
                <a16:creationId xmlns:a16="http://schemas.microsoft.com/office/drawing/2014/main" id="{D90A4E5F-359B-4BEC-97D6-AB588E1BC7BB}"/>
              </a:ext>
            </a:extLst>
          </p:cNvPr>
          <p:cNvSpPr>
            <a:spLocks noGrp="1"/>
          </p:cNvSpPr>
          <p:nvPr>
            <p:ph idx="1"/>
          </p:nvPr>
        </p:nvSpPr>
        <p:spPr>
          <a:xfrm>
            <a:off x="457200" y="771550"/>
            <a:ext cx="8229600" cy="3682072"/>
          </a:xfrm>
        </p:spPr>
        <p:txBody>
          <a:bodyPr>
            <a:normAutofit/>
          </a:bodyPr>
          <a:lstStyle/>
          <a:p>
            <a:pPr marL="0" indent="0">
              <a:buNone/>
            </a:pPr>
            <a:r>
              <a:rPr lang="en-GB" sz="1800" b="1" dirty="0"/>
              <a:t>Virtual School Heads</a:t>
            </a:r>
          </a:p>
          <a:p>
            <a:pPr marL="0" indent="0">
              <a:buNone/>
            </a:pPr>
            <a:endParaRPr lang="en-GB" sz="1800" b="1" dirty="0"/>
          </a:p>
          <a:p>
            <a:r>
              <a:rPr lang="en-GB" sz="1400" dirty="0">
                <a:latin typeface="Arial" panose="020B0604020202020204" pitchFamily="34" charset="0"/>
                <a:cs typeface="Arial" panose="020B0604020202020204" pitchFamily="34" charset="0"/>
              </a:rPr>
              <a:t>Guidance has been updated to reflect the extension of the role of virtual school head to include a non-statutory responsibility for oversight of the attendance, attainment and progress of children with a social worker.</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offering advice and information to workforces that have relationships with children with social workers, virtual school heads should identify and engage with key professionals, helping them to understand the role they have in improving outcomes for children. </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should include Designated Safeguarding Leads, social workers, headteachers, governors, Special Educational Needs Co-ordinators, mental health leads, other local authority officers, including Designated Social Care Officers for SEND, where they exist. </a:t>
            </a:r>
          </a:p>
          <a:p>
            <a:pPr marL="0" indent="0">
              <a:buNone/>
            </a:pPr>
            <a:r>
              <a:rPr lang="en-GB" sz="1400" b="1" dirty="0">
                <a:latin typeface="Arial" panose="020B0604020202020204" pitchFamily="34" charset="0"/>
                <a:cs typeface="Arial" panose="020B0604020202020204" pitchFamily="34" charset="0"/>
              </a:rPr>
              <a:t>      (KCSiE 2002, p47, para 194-195)</a:t>
            </a:r>
          </a:p>
        </p:txBody>
      </p:sp>
      <p:sp>
        <p:nvSpPr>
          <p:cNvPr id="4" name="Slide Number Placeholder 3">
            <a:extLst>
              <a:ext uri="{FF2B5EF4-FFF2-40B4-BE49-F238E27FC236}">
                <a16:creationId xmlns:a16="http://schemas.microsoft.com/office/drawing/2014/main" id="{7A403FA7-9C67-407D-A2E5-D881402E183E}"/>
              </a:ext>
            </a:extLst>
          </p:cNvPr>
          <p:cNvSpPr>
            <a:spLocks noGrp="1"/>
          </p:cNvSpPr>
          <p:nvPr>
            <p:ph type="sldNum" sz="quarter" idx="4"/>
          </p:nvPr>
        </p:nvSpPr>
        <p:spPr/>
        <p:txBody>
          <a:bodyPr/>
          <a:lstStyle/>
          <a:p>
            <a:r>
              <a:rPr lang="en-GB" dirty="0"/>
              <a:t>PAGE </a:t>
            </a:r>
            <a:fld id="{45A89BE1-5792-4ACB-BF4C-7FAB88C6C5B7}" type="slidenum">
              <a:rPr lang="en-GB" smtClean="0"/>
              <a:pPr/>
              <a:t>19</a:t>
            </a:fld>
            <a:endParaRPr lang="en-GB" dirty="0"/>
          </a:p>
        </p:txBody>
      </p:sp>
    </p:spTree>
    <p:extLst>
      <p:ext uri="{BB962C8B-B14F-4D97-AF65-F5344CB8AC3E}">
        <p14:creationId xmlns:p14="http://schemas.microsoft.com/office/powerpoint/2010/main" val="406791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Aim of Session</a:t>
            </a:r>
          </a:p>
        </p:txBody>
      </p:sp>
      <p:sp>
        <p:nvSpPr>
          <p:cNvPr id="9" name="Content Placeholder 8"/>
          <p:cNvSpPr>
            <a:spLocks noGrp="1"/>
          </p:cNvSpPr>
          <p:nvPr>
            <p:ph idx="1"/>
          </p:nvPr>
        </p:nvSpPr>
        <p:spPr>
          <a:xfrm>
            <a:off x="457200" y="1059582"/>
            <a:ext cx="8229600" cy="3394040"/>
          </a:xfrm>
        </p:spPr>
        <p:txBody>
          <a:bodyPr>
            <a:normAutofit/>
          </a:bodyPr>
          <a:lstStyle/>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pPr marL="0" indent="0" algn="ctr">
              <a:buNone/>
            </a:pPr>
            <a:r>
              <a:rPr lang="en-GB" sz="1700" dirty="0">
                <a:latin typeface="Arial" panose="020B0604020202020204" pitchFamily="34" charset="0"/>
                <a:cs typeface="Arial" panose="020B0604020202020204" pitchFamily="34" charset="0"/>
              </a:rPr>
              <a:t>  A summary of changes to the ‘Keeping Children Safe in Education’ government guidance May 2022, </a:t>
            </a:r>
            <a:r>
              <a:rPr lang="en-GB" sz="1800" dirty="0"/>
              <a:t>effective from 1</a:t>
            </a:r>
            <a:r>
              <a:rPr lang="en-GB" sz="1800" baseline="30000" dirty="0"/>
              <a:t>st</a:t>
            </a:r>
            <a:r>
              <a:rPr lang="en-GB" sz="1800" dirty="0"/>
              <a:t> September 2022.</a:t>
            </a:r>
          </a:p>
          <a:p>
            <a:pPr marL="0" indent="0">
              <a:buNone/>
            </a:pPr>
            <a:endParaRPr lang="en-GB" sz="1800" dirty="0"/>
          </a:p>
          <a:p>
            <a:pPr marL="0" indent="0">
              <a:buNone/>
            </a:pPr>
            <a:endParaRPr lang="en-GB"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2</a:t>
            </a:fld>
            <a:endParaRPr lang="en-GB" dirty="0"/>
          </a:p>
        </p:txBody>
      </p:sp>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06C0D3-6F2D-4713-A674-B64C19913877}"/>
              </a:ext>
            </a:extLst>
          </p:cNvPr>
          <p:cNvSpPr>
            <a:spLocks noGrp="1"/>
          </p:cNvSpPr>
          <p:nvPr>
            <p:ph type="sldNum" sz="quarter" idx="4"/>
          </p:nvPr>
        </p:nvSpPr>
        <p:spPr/>
        <p:txBody>
          <a:bodyPr/>
          <a:lstStyle/>
          <a:p>
            <a:r>
              <a:rPr lang="en-GB" dirty="0"/>
              <a:t>PAGE </a:t>
            </a:r>
            <a:fld id="{45A89BE1-5792-4ACB-BF4C-7FAB88C6C5B7}" type="slidenum">
              <a:rPr lang="en-GB" smtClean="0"/>
              <a:pPr/>
              <a:t>20</a:t>
            </a:fld>
            <a:endParaRPr lang="en-GB" dirty="0"/>
          </a:p>
        </p:txBody>
      </p:sp>
      <p:sp>
        <p:nvSpPr>
          <p:cNvPr id="2" name="Title 1">
            <a:extLst>
              <a:ext uri="{FF2B5EF4-FFF2-40B4-BE49-F238E27FC236}">
                <a16:creationId xmlns:a16="http://schemas.microsoft.com/office/drawing/2014/main" id="{7EA75F9A-1816-42DF-B117-61E95A5800A4}"/>
              </a:ext>
            </a:extLst>
          </p:cNvPr>
          <p:cNvSpPr>
            <a:spLocks noGrp="1"/>
          </p:cNvSpPr>
          <p:nvPr>
            <p:ph type="title" idx="4294967295"/>
          </p:nvPr>
        </p:nvSpPr>
        <p:spPr>
          <a:xfrm>
            <a:off x="457200" y="1779662"/>
            <a:ext cx="8229600" cy="745592"/>
          </a:xfrm>
        </p:spPr>
        <p:txBody>
          <a:bodyPr vert="horz" wrap="square" lIns="91440" tIns="45720" rIns="91440" bIns="45720" anchor="t" anchorCtr="0">
            <a:normAutofit/>
          </a:bodyPr>
          <a:lstStyle/>
          <a:p>
            <a:pPr algn="ctr"/>
            <a:r>
              <a:rPr lang="en-GB" sz="2800" dirty="0" err="1">
                <a:solidFill>
                  <a:srgbClr val="000000"/>
                </a:solidFill>
              </a:rPr>
              <a:t>KCSiE</a:t>
            </a:r>
            <a:r>
              <a:rPr lang="en-GB" sz="2800" dirty="0">
                <a:solidFill>
                  <a:srgbClr val="000000"/>
                </a:solidFill>
              </a:rPr>
              <a:t> 2022 Part Three - Updates</a:t>
            </a:r>
          </a:p>
        </p:txBody>
      </p:sp>
    </p:spTree>
    <p:extLst>
      <p:ext uri="{BB962C8B-B14F-4D97-AF65-F5344CB8AC3E}">
        <p14:creationId xmlns:p14="http://schemas.microsoft.com/office/powerpoint/2010/main" val="13008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39BC9-010D-4885-AA5B-BBE2C1DD2B03}"/>
              </a:ext>
            </a:extLst>
          </p:cNvPr>
          <p:cNvSpPr>
            <a:spLocks noGrp="1"/>
          </p:cNvSpPr>
          <p:nvPr>
            <p:ph idx="1"/>
          </p:nvPr>
        </p:nvSpPr>
        <p:spPr>
          <a:xfrm>
            <a:off x="457200" y="1131590"/>
            <a:ext cx="8229600" cy="3232932"/>
          </a:xfrm>
        </p:spPr>
        <p:txBody>
          <a:bodyPr>
            <a:normAutofit/>
          </a:bodyPr>
          <a:lstStyle/>
          <a:p>
            <a:endParaRPr lang="en-GB" sz="1700" b="1" dirty="0"/>
          </a:p>
          <a:p>
            <a:r>
              <a:rPr lang="en-GB" sz="1700" b="1" dirty="0"/>
              <a:t>Applications </a:t>
            </a:r>
          </a:p>
          <a:p>
            <a:pPr marL="0" indent="0">
              <a:buNone/>
            </a:pPr>
            <a:r>
              <a:rPr lang="en-GB" sz="1400" dirty="0">
                <a:latin typeface="Arial" panose="020B0604020202020204" pitchFamily="34" charset="0"/>
                <a:cs typeface="Arial" panose="020B0604020202020204" pitchFamily="34" charset="0"/>
              </a:rPr>
              <a:t>Updated guidance clarifies that a curriculum vitae (CV) should only be accepted alongside a full application form and is not sufficient on its own to support safer recruitment. (KCSiE 2022, p52, para 214). Schools and colleges should only accept copies of a curriculum vitae alongside an application form. A curriculum vitae on its own will not provide adequate information.</a:t>
            </a:r>
          </a:p>
          <a:p>
            <a:pPr marL="0" indent="0">
              <a:buNone/>
            </a:pPr>
            <a:endParaRPr lang="en-GB" sz="1500" dirty="0">
              <a:latin typeface="Arial" panose="020B0604020202020204" pitchFamily="34" charset="0"/>
              <a:cs typeface="Arial" panose="020B0604020202020204" pitchFamily="34" charset="0"/>
            </a:endParaRPr>
          </a:p>
          <a:p>
            <a:r>
              <a:rPr lang="en-GB" sz="1600" b="1" dirty="0"/>
              <a:t>Checks </a:t>
            </a:r>
          </a:p>
          <a:p>
            <a:pPr marL="0" indent="0">
              <a:buNone/>
            </a:pPr>
            <a:r>
              <a:rPr lang="en-GB" sz="1400" dirty="0">
                <a:latin typeface="Arial" panose="020B0604020202020204" pitchFamily="34" charset="0"/>
                <a:cs typeface="Arial" panose="020B0604020202020204" pitchFamily="34" charset="0"/>
              </a:rPr>
              <a:t>Information has been added to highlight that schools should consider online searches as part of their due diligence checks on shortlisted candidates.</a:t>
            </a:r>
          </a:p>
        </p:txBody>
      </p:sp>
      <p:sp>
        <p:nvSpPr>
          <p:cNvPr id="4" name="Slide Number Placeholder 3">
            <a:extLst>
              <a:ext uri="{FF2B5EF4-FFF2-40B4-BE49-F238E27FC236}">
                <a16:creationId xmlns:a16="http://schemas.microsoft.com/office/drawing/2014/main" id="{7B9A7CD8-6274-454D-97B8-FB64BBCE0B56}"/>
              </a:ext>
            </a:extLst>
          </p:cNvPr>
          <p:cNvSpPr>
            <a:spLocks noGrp="1"/>
          </p:cNvSpPr>
          <p:nvPr>
            <p:ph type="sldNum" sz="quarter" idx="4"/>
          </p:nvPr>
        </p:nvSpPr>
        <p:spPr/>
        <p:txBody>
          <a:bodyPr/>
          <a:lstStyle/>
          <a:p>
            <a:r>
              <a:rPr lang="en-GB" dirty="0"/>
              <a:t>PAGE </a:t>
            </a:r>
            <a:fld id="{45A89BE1-5792-4ACB-BF4C-7FAB88C6C5B7}" type="slidenum">
              <a:rPr lang="en-GB" smtClean="0"/>
              <a:pPr/>
              <a:t>21</a:t>
            </a:fld>
            <a:endParaRPr lang="en-GB" dirty="0"/>
          </a:p>
        </p:txBody>
      </p:sp>
      <p:sp>
        <p:nvSpPr>
          <p:cNvPr id="5" name="Title 4">
            <a:extLst>
              <a:ext uri="{FF2B5EF4-FFF2-40B4-BE49-F238E27FC236}">
                <a16:creationId xmlns:a16="http://schemas.microsoft.com/office/drawing/2014/main" id="{F1370C0C-F522-4FAE-ADF4-11F322A282B0}"/>
              </a:ext>
            </a:extLst>
          </p:cNvPr>
          <p:cNvSpPr>
            <a:spLocks noGrp="1"/>
          </p:cNvSpPr>
          <p:nvPr>
            <p:ph type="title"/>
          </p:nvPr>
        </p:nvSpPr>
        <p:spPr>
          <a:xfrm>
            <a:off x="457200" y="421979"/>
            <a:ext cx="3322712" cy="523220"/>
          </a:xfrm>
        </p:spPr>
        <p:txBody>
          <a:bodyPr vert="horz" wrap="square" lIns="91440" tIns="45720" rIns="91440" bIns="45720" anchor="t" anchorCtr="0">
            <a:normAutofit/>
          </a:bodyPr>
          <a:lstStyle/>
          <a:p>
            <a:r>
              <a:rPr lang="en-GB" sz="1800" dirty="0">
                <a:solidFill>
                  <a:srgbClr val="000000"/>
                </a:solidFill>
                <a:latin typeface="Arial" panose="020B0604020202020204" pitchFamily="34" charset="0"/>
              </a:rPr>
              <a:t>Safer Recruitment</a:t>
            </a:r>
          </a:p>
        </p:txBody>
      </p:sp>
    </p:spTree>
    <p:extLst>
      <p:ext uri="{BB962C8B-B14F-4D97-AF65-F5344CB8AC3E}">
        <p14:creationId xmlns:p14="http://schemas.microsoft.com/office/powerpoint/2010/main" val="20321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77863" y="1707654"/>
            <a:ext cx="8229600" cy="745592"/>
          </a:xfrm>
        </p:spPr>
        <p:txBody>
          <a:bodyPr>
            <a:normAutofit/>
          </a:bodyPr>
          <a:lstStyle/>
          <a:p>
            <a:pPr algn="ctr"/>
            <a:r>
              <a:rPr lang="en-GB" sz="2800" dirty="0"/>
              <a:t>KCSiE 2022 Part Four - updates</a:t>
            </a:r>
          </a:p>
        </p:txBody>
      </p:sp>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22</a:t>
            </a:fld>
            <a:endParaRPr lang="en-GB" dirty="0"/>
          </a:p>
        </p:txBody>
      </p:sp>
    </p:spTree>
    <p:extLst>
      <p:ext uri="{BB962C8B-B14F-4D97-AF65-F5344CB8AC3E}">
        <p14:creationId xmlns:p14="http://schemas.microsoft.com/office/powerpoint/2010/main" val="75975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4BBA-16CF-4941-A074-DABFC5C3D343}"/>
              </a:ext>
            </a:extLst>
          </p:cNvPr>
          <p:cNvSpPr>
            <a:spLocks noGrp="1"/>
          </p:cNvSpPr>
          <p:nvPr>
            <p:ph type="title"/>
          </p:nvPr>
        </p:nvSpPr>
        <p:spPr/>
        <p:txBody>
          <a:bodyPr>
            <a:normAutofit/>
          </a:bodyPr>
          <a:lstStyle/>
          <a:p>
            <a:r>
              <a:rPr lang="en-GB" sz="1800" dirty="0"/>
              <a:t>Low Level Concerns …</a:t>
            </a:r>
          </a:p>
        </p:txBody>
      </p:sp>
      <p:sp>
        <p:nvSpPr>
          <p:cNvPr id="3" name="Content Placeholder 2">
            <a:extLst>
              <a:ext uri="{FF2B5EF4-FFF2-40B4-BE49-F238E27FC236}">
                <a16:creationId xmlns:a16="http://schemas.microsoft.com/office/drawing/2014/main" id="{01429032-9182-4D5D-A77F-534646F2433F}"/>
              </a:ext>
            </a:extLst>
          </p:cNvPr>
          <p:cNvSpPr>
            <a:spLocks noGrp="1"/>
          </p:cNvSpPr>
          <p:nvPr>
            <p:ph idx="1"/>
          </p:nvPr>
        </p:nvSpPr>
        <p:spPr/>
        <p:txBody>
          <a:bodyPr>
            <a:normAutofit/>
          </a:bodyPr>
          <a:lstStyle/>
          <a:p>
            <a:endParaRPr lang="en-GB" sz="1400" dirty="0"/>
          </a:p>
          <a:p>
            <a:endParaRPr lang="en-GB" sz="1400" dirty="0"/>
          </a:p>
          <a:p>
            <a:endParaRPr lang="en-GB" sz="1400" dirty="0"/>
          </a:p>
          <a:p>
            <a:r>
              <a:rPr lang="en-GB" sz="1400" dirty="0">
                <a:latin typeface="Arial" panose="020B0604020202020204" pitchFamily="34" charset="0"/>
                <a:cs typeface="Arial" panose="020B0604020202020204" pitchFamily="34" charset="0"/>
              </a:rPr>
              <a:t>Low level concerns is termed as ‘allegations/concerns that do not meet the harm threshold’.</a:t>
            </a:r>
          </a:p>
          <a:p>
            <a:pPr marL="0" indent="0">
              <a:buNone/>
            </a:pPr>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As part of their whole school or college approach to safeguarding, schools and colleges should ensure that they promote an open and transparent culture in which all concerns about all adults working in or on behalf of the school or college (including supply teachers, volunteers and contractors) are dealt with promptly and appropriately. </a:t>
            </a:r>
            <a:r>
              <a:rPr lang="en-GB" sz="1400" b="1" dirty="0">
                <a:latin typeface="Arial" panose="020B0604020202020204" pitchFamily="34" charset="0"/>
                <a:cs typeface="Arial" panose="020B0604020202020204" pitchFamily="34" charset="0"/>
              </a:rPr>
              <a:t>(KCSiE 2022 p98, para 423)</a:t>
            </a:r>
          </a:p>
        </p:txBody>
      </p:sp>
      <p:sp>
        <p:nvSpPr>
          <p:cNvPr id="4" name="Slide Number Placeholder 3">
            <a:extLst>
              <a:ext uri="{FF2B5EF4-FFF2-40B4-BE49-F238E27FC236}">
                <a16:creationId xmlns:a16="http://schemas.microsoft.com/office/drawing/2014/main" id="{4CCBA74C-4FAC-43E6-BF75-F5843A693A91}"/>
              </a:ext>
            </a:extLst>
          </p:cNvPr>
          <p:cNvSpPr>
            <a:spLocks noGrp="1"/>
          </p:cNvSpPr>
          <p:nvPr>
            <p:ph type="sldNum" sz="quarter" idx="4"/>
          </p:nvPr>
        </p:nvSpPr>
        <p:spPr/>
        <p:txBody>
          <a:bodyPr/>
          <a:lstStyle/>
          <a:p>
            <a:r>
              <a:rPr lang="en-GB" dirty="0"/>
              <a:t>PAGE </a:t>
            </a:r>
            <a:fld id="{45A89BE1-5792-4ACB-BF4C-7FAB88C6C5B7}" type="slidenum">
              <a:rPr lang="en-GB" smtClean="0"/>
              <a:pPr/>
              <a:t>23</a:t>
            </a:fld>
            <a:endParaRPr lang="en-GB" dirty="0"/>
          </a:p>
        </p:txBody>
      </p:sp>
    </p:spTree>
    <p:extLst>
      <p:ext uri="{BB962C8B-B14F-4D97-AF65-F5344CB8AC3E}">
        <p14:creationId xmlns:p14="http://schemas.microsoft.com/office/powerpoint/2010/main" val="253943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A67-A751-48A2-9717-3DA4D58D7556}"/>
              </a:ext>
            </a:extLst>
          </p:cNvPr>
          <p:cNvSpPr>
            <a:spLocks noGrp="1"/>
          </p:cNvSpPr>
          <p:nvPr>
            <p:ph type="title"/>
          </p:nvPr>
        </p:nvSpPr>
        <p:spPr/>
        <p:txBody>
          <a:bodyPr>
            <a:normAutofit/>
          </a:bodyPr>
          <a:lstStyle/>
          <a:p>
            <a:r>
              <a:rPr lang="en-GB" sz="1800" dirty="0"/>
              <a:t>Low Level Concerns…</a:t>
            </a:r>
          </a:p>
        </p:txBody>
      </p:sp>
      <p:sp>
        <p:nvSpPr>
          <p:cNvPr id="3" name="Content Placeholder 2">
            <a:extLst>
              <a:ext uri="{FF2B5EF4-FFF2-40B4-BE49-F238E27FC236}">
                <a16:creationId xmlns:a16="http://schemas.microsoft.com/office/drawing/2014/main" id="{B04BEF80-1A44-4E6A-9062-57607A06AAA2}"/>
              </a:ext>
            </a:extLst>
          </p:cNvPr>
          <p:cNvSpPr>
            <a:spLocks noGrp="1"/>
          </p:cNvSpPr>
          <p:nvPr>
            <p:ph idx="1"/>
          </p:nvPr>
        </p:nvSpPr>
        <p:spPr>
          <a:xfrm>
            <a:off x="457200" y="1419622"/>
            <a:ext cx="8229600" cy="3034000"/>
          </a:xfrm>
        </p:spPr>
        <p:txBody>
          <a:bodyPr>
            <a:normAutofit/>
          </a:bodyPr>
          <a:lstStyle/>
          <a:p>
            <a:r>
              <a:rPr lang="en-GB" sz="1400" dirty="0">
                <a:latin typeface="Arial" panose="020B0604020202020204" pitchFamily="34" charset="0"/>
                <a:cs typeface="Arial" panose="020B0604020202020204" pitchFamily="34" charset="0"/>
              </a:rPr>
              <a:t>Low level concerns information has been updated to make it clear that a low level concerns policy should contain a clear procedure for confidentially sharing concerns. </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school can decide whether concerns are initially shared with the Designated Safeguarding Lead (DSL)/nominated person or directly with the headteacher/principal. </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headteacher should ultimately be informed of all low level concerns and make the final decision on how to respond. Where appropriate this can be done in consultation with the DSL.</a:t>
            </a:r>
          </a:p>
          <a:p>
            <a:endParaRPr lang="en-GB" dirty="0"/>
          </a:p>
        </p:txBody>
      </p:sp>
      <p:sp>
        <p:nvSpPr>
          <p:cNvPr id="4" name="Slide Number Placeholder 3">
            <a:extLst>
              <a:ext uri="{FF2B5EF4-FFF2-40B4-BE49-F238E27FC236}">
                <a16:creationId xmlns:a16="http://schemas.microsoft.com/office/drawing/2014/main" id="{5915FF33-C099-4DD8-8517-F536E1E9402B}"/>
              </a:ext>
            </a:extLst>
          </p:cNvPr>
          <p:cNvSpPr>
            <a:spLocks noGrp="1"/>
          </p:cNvSpPr>
          <p:nvPr>
            <p:ph type="sldNum" sz="quarter" idx="4"/>
          </p:nvPr>
        </p:nvSpPr>
        <p:spPr/>
        <p:txBody>
          <a:bodyPr/>
          <a:lstStyle/>
          <a:p>
            <a:r>
              <a:rPr lang="en-GB" dirty="0"/>
              <a:t>PAGE </a:t>
            </a:r>
            <a:fld id="{45A89BE1-5792-4ACB-BF4C-7FAB88C6C5B7}" type="slidenum">
              <a:rPr lang="en-GB" smtClean="0"/>
              <a:pPr/>
              <a:t>24</a:t>
            </a:fld>
            <a:endParaRPr lang="en-GB" dirty="0"/>
          </a:p>
        </p:txBody>
      </p:sp>
    </p:spTree>
    <p:extLst>
      <p:ext uri="{BB962C8B-B14F-4D97-AF65-F5344CB8AC3E}">
        <p14:creationId xmlns:p14="http://schemas.microsoft.com/office/powerpoint/2010/main" val="310519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1045-129D-447E-9F7B-8EE78A310DDB}"/>
              </a:ext>
            </a:extLst>
          </p:cNvPr>
          <p:cNvSpPr>
            <a:spLocks noGrp="1"/>
          </p:cNvSpPr>
          <p:nvPr>
            <p:ph type="title"/>
          </p:nvPr>
        </p:nvSpPr>
        <p:spPr/>
        <p:txBody>
          <a:bodyPr>
            <a:normAutofit/>
          </a:bodyPr>
          <a:lstStyle/>
          <a:p>
            <a:r>
              <a:rPr lang="en-GB" sz="1800" dirty="0"/>
              <a:t>Low Level Concerns…</a:t>
            </a:r>
          </a:p>
        </p:txBody>
      </p:sp>
      <p:sp>
        <p:nvSpPr>
          <p:cNvPr id="3" name="Content Placeholder 2">
            <a:extLst>
              <a:ext uri="{FF2B5EF4-FFF2-40B4-BE49-F238E27FC236}">
                <a16:creationId xmlns:a16="http://schemas.microsoft.com/office/drawing/2014/main" id="{42FA3E50-0A3A-4ED2-841A-659BCBCB99B8}"/>
              </a:ext>
            </a:extLst>
          </p:cNvPr>
          <p:cNvSpPr>
            <a:spLocks noGrp="1"/>
          </p:cNvSpPr>
          <p:nvPr>
            <p:ph idx="1"/>
          </p:nvPr>
        </p:nvSpPr>
        <p:spPr>
          <a:xfrm>
            <a:off x="457200" y="1419622"/>
            <a:ext cx="8229600" cy="3034000"/>
          </a:xfrm>
        </p:spPr>
        <p:txBody>
          <a:bodyPr/>
          <a:lstStyle/>
          <a:p>
            <a:r>
              <a:rPr lang="en-GB" sz="1400" dirty="0">
                <a:latin typeface="Arial" panose="020B0604020202020204" pitchFamily="34" charset="0"/>
                <a:cs typeface="Arial" panose="020B0604020202020204" pitchFamily="34" charset="0"/>
              </a:rPr>
              <a:t>Guidance also clarifies that low level concerns which are shared about supply staff and contractors should be notified to their employers; and schools and colleges should consult with their LADO if unsure whether low-level concerns shared about a member of staff meet the harm threshold. (KCSiE 2022 p85 para 352-354)</a:t>
            </a:r>
          </a:p>
          <a:p>
            <a:endParaRPr lang="en-GB" sz="800" dirty="0"/>
          </a:p>
          <a:p>
            <a:pPr marL="0" indent="0">
              <a:buNone/>
            </a:pPr>
            <a:r>
              <a:rPr lang="en-GB" sz="1200" dirty="0"/>
              <a:t>       </a:t>
            </a:r>
            <a:r>
              <a:rPr lang="en-GB" sz="1600" b="1" dirty="0"/>
              <a:t>Learning lessons:</a:t>
            </a:r>
          </a:p>
          <a:p>
            <a:r>
              <a:rPr lang="en-GB" sz="1400" dirty="0">
                <a:latin typeface="Arial" panose="020B0604020202020204" pitchFamily="34" charset="0"/>
                <a:cs typeface="Arial" panose="020B0604020202020204" pitchFamily="34" charset="0"/>
              </a:rPr>
              <a:t>where the allegation concluded to be either, unfounded, false, malicious or unsubstantiated the case manager (and if they have been involved the LADO) should consider the facts and determine whether any lessons can be learned and if improvements can be made.</a:t>
            </a:r>
          </a:p>
          <a:p>
            <a:endParaRPr lang="en-GB" sz="1200" dirty="0">
              <a:latin typeface="Arial" panose="020B0604020202020204" pitchFamily="34" charset="0"/>
              <a:cs typeface="Arial" panose="020B0604020202020204" pitchFamily="34" charset="0"/>
            </a:endParaRPr>
          </a:p>
          <a:p>
            <a:pPr marL="0" indent="0">
              <a:buNone/>
            </a:pPr>
            <a:endParaRPr lang="en-GB" dirty="0"/>
          </a:p>
        </p:txBody>
      </p:sp>
      <p:sp>
        <p:nvSpPr>
          <p:cNvPr id="4" name="Slide Number Placeholder 3">
            <a:extLst>
              <a:ext uri="{FF2B5EF4-FFF2-40B4-BE49-F238E27FC236}">
                <a16:creationId xmlns:a16="http://schemas.microsoft.com/office/drawing/2014/main" id="{290AB733-898F-4835-96DC-C3080F280A7B}"/>
              </a:ext>
            </a:extLst>
          </p:cNvPr>
          <p:cNvSpPr>
            <a:spLocks noGrp="1"/>
          </p:cNvSpPr>
          <p:nvPr>
            <p:ph type="sldNum" sz="quarter" idx="4"/>
          </p:nvPr>
        </p:nvSpPr>
        <p:spPr/>
        <p:txBody>
          <a:bodyPr/>
          <a:lstStyle/>
          <a:p>
            <a:r>
              <a:rPr lang="en-GB" dirty="0"/>
              <a:t>PAGE </a:t>
            </a:r>
            <a:fld id="{45A89BE1-5792-4ACB-BF4C-7FAB88C6C5B7}" type="slidenum">
              <a:rPr lang="en-GB" smtClean="0"/>
              <a:pPr/>
              <a:t>25</a:t>
            </a:fld>
            <a:endParaRPr lang="en-GB" dirty="0"/>
          </a:p>
        </p:txBody>
      </p:sp>
    </p:spTree>
    <p:extLst>
      <p:ext uri="{BB962C8B-B14F-4D97-AF65-F5344CB8AC3E}">
        <p14:creationId xmlns:p14="http://schemas.microsoft.com/office/powerpoint/2010/main" val="152611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9E45-1CDC-4036-8942-0F73762DE7F4}"/>
              </a:ext>
            </a:extLst>
          </p:cNvPr>
          <p:cNvSpPr>
            <a:spLocks noGrp="1"/>
          </p:cNvSpPr>
          <p:nvPr>
            <p:ph type="title"/>
          </p:nvPr>
        </p:nvSpPr>
        <p:spPr>
          <a:xfrm>
            <a:off x="457200" y="1635646"/>
            <a:ext cx="8229600" cy="745592"/>
          </a:xfrm>
        </p:spPr>
        <p:txBody>
          <a:bodyPr>
            <a:normAutofit/>
          </a:bodyPr>
          <a:lstStyle/>
          <a:p>
            <a:pPr algn="ctr"/>
            <a:r>
              <a:rPr lang="en-GB" sz="2800" dirty="0"/>
              <a:t>KCSiE 2022 Part 5 - updates</a:t>
            </a:r>
          </a:p>
        </p:txBody>
      </p:sp>
      <p:sp>
        <p:nvSpPr>
          <p:cNvPr id="4" name="Slide Number Placeholder 3">
            <a:extLst>
              <a:ext uri="{FF2B5EF4-FFF2-40B4-BE49-F238E27FC236}">
                <a16:creationId xmlns:a16="http://schemas.microsoft.com/office/drawing/2014/main" id="{215C53FF-D674-48AA-862C-F322B96338D8}"/>
              </a:ext>
            </a:extLst>
          </p:cNvPr>
          <p:cNvSpPr>
            <a:spLocks noGrp="1"/>
          </p:cNvSpPr>
          <p:nvPr>
            <p:ph type="sldNum" sz="quarter" idx="4"/>
          </p:nvPr>
        </p:nvSpPr>
        <p:spPr/>
        <p:txBody>
          <a:bodyPr/>
          <a:lstStyle/>
          <a:p>
            <a:r>
              <a:rPr lang="en-GB" dirty="0"/>
              <a:t>PAGE </a:t>
            </a:r>
            <a:fld id="{45A89BE1-5792-4ACB-BF4C-7FAB88C6C5B7}" type="slidenum">
              <a:rPr lang="en-GB" smtClean="0"/>
              <a:pPr/>
              <a:t>26</a:t>
            </a:fld>
            <a:endParaRPr lang="en-GB" dirty="0"/>
          </a:p>
        </p:txBody>
      </p:sp>
    </p:spTree>
    <p:extLst>
      <p:ext uri="{BB962C8B-B14F-4D97-AF65-F5344CB8AC3E}">
        <p14:creationId xmlns:p14="http://schemas.microsoft.com/office/powerpoint/2010/main" val="116691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1800" dirty="0"/>
              <a:t>Child on Child Sexual Violence and Sexual Harassment</a:t>
            </a:r>
          </a:p>
        </p:txBody>
      </p:sp>
      <p:sp>
        <p:nvSpPr>
          <p:cNvPr id="9" name="Content Placeholder 8"/>
          <p:cNvSpPr>
            <a:spLocks noGrp="1"/>
          </p:cNvSpPr>
          <p:nvPr>
            <p:ph idx="1"/>
          </p:nvPr>
        </p:nvSpPr>
        <p:spPr>
          <a:xfrm>
            <a:off x="457200" y="977910"/>
            <a:ext cx="8229600" cy="3394040"/>
          </a:xfrm>
        </p:spPr>
        <p:txBody>
          <a:bodyPr>
            <a:normAutofit/>
          </a:bodyPr>
          <a:lstStyle/>
          <a:p>
            <a:pPr marL="0" indent="0">
              <a:spcBef>
                <a:spcPts val="0"/>
              </a:spcBef>
              <a:buNone/>
            </a:pPr>
            <a:endParaRPr lang="en-GB" sz="1100" dirty="0">
              <a:latin typeface="Arial" panose="020B0604020202020204" pitchFamily="34" charset="0"/>
              <a:cs typeface="Arial" panose="020B0604020202020204" pitchFamily="34" charset="0"/>
            </a:endParaRPr>
          </a:p>
          <a:p>
            <a:pPr marL="0" indent="0">
              <a:spcBef>
                <a:spcPts val="0"/>
              </a:spcBef>
              <a:buNone/>
            </a:pPr>
            <a:r>
              <a:rPr lang="en-GB" sz="1400" dirty="0">
                <a:latin typeface="Arial" panose="020B0604020202020204" pitchFamily="34" charset="0"/>
                <a:cs typeface="Arial" panose="020B0604020202020204" pitchFamily="34" charset="0"/>
              </a:rPr>
              <a:t>This section has been expanded to incorporate guidance previously covered in the DfE’s Sexual violence and sexual harassment between children in schools and colleges advice.</a:t>
            </a:r>
          </a:p>
          <a:p>
            <a:pPr marL="0" indent="0">
              <a:spcBef>
                <a:spcPts val="0"/>
              </a:spcBef>
              <a:buNone/>
            </a:pPr>
            <a:endParaRPr lang="en-GB" sz="1400" dirty="0">
              <a:latin typeface="Arial" panose="020B0604020202020204" pitchFamily="34" charset="0"/>
              <a:cs typeface="Arial" panose="020B0604020202020204" pitchFamily="34" charset="0"/>
            </a:endParaRPr>
          </a:p>
          <a:p>
            <a:pPr marL="0" indent="0">
              <a:spcBef>
                <a:spcPts val="0"/>
              </a:spcBef>
              <a:buNone/>
            </a:pPr>
            <a:r>
              <a:rPr lang="en-GB" sz="1400" dirty="0">
                <a:latin typeface="Arial" panose="020B0604020202020204" pitchFamily="34" charset="0"/>
                <a:cs typeface="Arial" panose="020B0604020202020204" pitchFamily="34" charset="0"/>
              </a:rPr>
              <a:t>It also provides new information, emphasising: </a:t>
            </a:r>
          </a:p>
          <a:p>
            <a:pPr marL="0" indent="0">
              <a:spcBef>
                <a:spcPts val="0"/>
              </a:spcBef>
              <a:buNone/>
            </a:pPr>
            <a:r>
              <a:rPr lang="en-GB" sz="1400" dirty="0">
                <a:latin typeface="Arial" panose="020B0604020202020204" pitchFamily="34" charset="0"/>
                <a:cs typeface="Arial" panose="020B0604020202020204" pitchFamily="34" charset="0"/>
              </a:rPr>
              <a:t>• the importance of explaining to children that the law is in place to protect rather than criminalise them.</a:t>
            </a:r>
          </a:p>
          <a:p>
            <a:pPr marL="0" indent="0">
              <a:spcBef>
                <a:spcPts val="0"/>
              </a:spcBef>
              <a:buNone/>
            </a:pPr>
            <a:endParaRPr lang="en-GB" sz="800" dirty="0">
              <a:latin typeface="Arial" panose="020B0604020202020204" pitchFamily="34" charset="0"/>
              <a:cs typeface="Arial" panose="020B0604020202020204" pitchFamily="34" charset="0"/>
            </a:endParaRPr>
          </a:p>
          <a:p>
            <a:pPr marL="0" indent="0">
              <a:spcBef>
                <a:spcPts val="0"/>
              </a:spcBef>
              <a:buNone/>
            </a:pPr>
            <a:r>
              <a:rPr lang="en-GB" sz="1400" dirty="0">
                <a:latin typeface="Arial" panose="020B0604020202020204" pitchFamily="34" charset="0"/>
                <a:cs typeface="Arial" panose="020B0604020202020204" pitchFamily="34" charset="0"/>
              </a:rPr>
              <a:t>• the importance of understanding intra-familial harms, and any necessary support for siblings following incidents.</a:t>
            </a:r>
          </a:p>
          <a:p>
            <a:pPr marL="0" indent="0">
              <a:spcBef>
                <a:spcPts val="0"/>
              </a:spcBef>
              <a:buNone/>
            </a:pPr>
            <a:endParaRPr lang="en-GB" sz="800" dirty="0">
              <a:latin typeface="Arial" panose="020B0604020202020204" pitchFamily="34" charset="0"/>
              <a:cs typeface="Arial" panose="020B0604020202020204" pitchFamily="34" charset="0"/>
            </a:endParaRPr>
          </a:p>
          <a:p>
            <a:pPr marL="0" indent="0">
              <a:spcBef>
                <a:spcPts val="0"/>
              </a:spcBef>
              <a:buNone/>
            </a:pPr>
            <a:r>
              <a:rPr lang="en-GB" sz="1400" dirty="0">
                <a:latin typeface="Arial" panose="020B0604020202020204" pitchFamily="34" charset="0"/>
                <a:cs typeface="Arial" panose="020B0604020202020204" pitchFamily="34" charset="0"/>
              </a:rPr>
              <a:t>• the need for schools and colleges to be part of discussions with statutory safeguarding partners.</a:t>
            </a:r>
          </a:p>
          <a:p>
            <a:pPr marL="0" indent="0">
              <a:spcBef>
                <a:spcPts val="0"/>
              </a:spcBef>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27</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8683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1800" dirty="0"/>
              <a:t>Remember…</a:t>
            </a:r>
          </a:p>
        </p:txBody>
      </p:sp>
      <p:sp>
        <p:nvSpPr>
          <p:cNvPr id="9" name="Content Placeholder 8"/>
          <p:cNvSpPr>
            <a:spLocks noGrp="1"/>
          </p:cNvSpPr>
          <p:nvPr>
            <p:ph idx="1"/>
          </p:nvPr>
        </p:nvSpPr>
        <p:spPr>
          <a:xfrm>
            <a:off x="457200" y="1275606"/>
            <a:ext cx="8229600" cy="3178016"/>
          </a:xfrm>
        </p:spPr>
        <p:txBody>
          <a:bodyPr>
            <a:normAutofit/>
          </a:bodyPr>
          <a:lstStyle/>
          <a:p>
            <a:pPr marL="0" indent="0">
              <a:buNone/>
            </a:pPr>
            <a:r>
              <a:rPr lang="en-GB" sz="1400" dirty="0">
                <a:latin typeface="Arial" panose="020B0604020202020204" pitchFamily="34" charset="0"/>
                <a:cs typeface="Arial" panose="020B0604020202020204" pitchFamily="34" charset="0"/>
              </a:rPr>
              <a:t>Schools are encouraged to consider opportunities for teaching safeguarding as part of a broad and balanced curriculum and such opportunities can be found in the </a:t>
            </a:r>
            <a:r>
              <a:rPr lang="en-GB" sz="1400"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Relationships Education and the Relationships and Sex Education </a:t>
            </a:r>
            <a:r>
              <a:rPr lang="en-GB" sz="1400" dirty="0">
                <a:latin typeface="Arial" panose="020B0604020202020204" pitchFamily="34" charset="0"/>
                <a:cs typeface="Arial" panose="020B0604020202020204" pitchFamily="34" charset="0"/>
              </a:rPr>
              <a:t>guidance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Operation Encompass has developed useful tools to teach about Domestic Abuse and its impact</a:t>
            </a:r>
          </a:p>
          <a:p>
            <a:endParaRPr lang="en-GB" sz="8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Parentzone have developed resources on online safety</a:t>
            </a:r>
          </a:p>
          <a:p>
            <a:endParaRPr lang="en-GB" sz="1400" dirty="0">
              <a:latin typeface="Arial" panose="020B0604020202020204" pitchFamily="34" charset="0"/>
              <a:cs typeface="Arial" panose="020B0604020202020204" pitchFamily="34" charset="0"/>
            </a:endParaRPr>
          </a:p>
          <a:p>
            <a:pPr marL="0" indent="0" algn="ctr">
              <a:buNone/>
            </a:pPr>
            <a:r>
              <a:rPr lang="en-GB" sz="1600" b="1" dirty="0"/>
              <a:t>All are Free!</a:t>
            </a:r>
          </a:p>
          <a:p>
            <a:pPr marL="0" indent="0">
              <a:buNone/>
            </a:pPr>
            <a:endParaRPr lang="en-GB" sz="1700" dirty="0"/>
          </a:p>
        </p:txBody>
      </p:sp>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28</a:t>
            </a:fld>
            <a:endParaRPr lang="en-GB" dirty="0"/>
          </a:p>
        </p:txBody>
      </p:sp>
    </p:spTree>
    <p:extLst>
      <p:ext uri="{BB962C8B-B14F-4D97-AF65-F5344CB8AC3E}">
        <p14:creationId xmlns:p14="http://schemas.microsoft.com/office/powerpoint/2010/main" val="263467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a:t>Useful Links.</a:t>
            </a:r>
          </a:p>
        </p:txBody>
      </p:sp>
      <p:sp>
        <p:nvSpPr>
          <p:cNvPr id="9" name="Content Placeholder 8"/>
          <p:cNvSpPr>
            <a:spLocks noGrp="1"/>
          </p:cNvSpPr>
          <p:nvPr>
            <p:ph idx="1"/>
          </p:nvPr>
        </p:nvSpPr>
        <p:spPr>
          <a:xfrm>
            <a:off x="457200" y="977910"/>
            <a:ext cx="8229600" cy="3394040"/>
          </a:xfrm>
        </p:spPr>
        <p:txBody>
          <a:bodyPr>
            <a:normAutofit fontScale="92500" lnSpcReduction="20000"/>
          </a:bodyPr>
          <a:lstStyle/>
          <a:p>
            <a:pPr marL="0" indent="0">
              <a:spcBef>
                <a:spcPts val="0"/>
              </a:spcBef>
              <a:buNone/>
            </a:pPr>
            <a:r>
              <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Supporting practice in tackling child sexual abuse - CSA Centre</a:t>
            </a: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PACE Code C 2019 (accessible) - GOV.UK (www.gov.uk)</a:t>
            </a: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TeamOperationEncompassBirmingham</a:t>
            </a:r>
            <a:r>
              <a:rPr lang="en-GB" sz="1500" dirty="0">
                <a:solidFill>
                  <a:srgbClr val="0070C0"/>
                </a:solidFill>
                <a:latin typeface="Arial" panose="020B0604020202020204" pitchFamily="34" charset="0"/>
                <a:cs typeface="Arial" panose="020B0604020202020204" pitchFamily="34" charset="0"/>
              </a:rPr>
              <a:t> </a:t>
            </a:r>
          </a:p>
          <a:p>
            <a:pPr marL="0" indent="0">
              <a:spcBef>
                <a:spcPts val="0"/>
              </a:spcBef>
              <a:buNone/>
            </a:pP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Searching, screening and confiscation at school - GOV.UK (www.gov.uk)</a:t>
            </a: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x-none" sz="1500" dirty="0">
                <a:solidFill>
                  <a:srgbClr val="0070C0"/>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Working together to improve school attendance (publishing.service.gov.uk)</a:t>
            </a: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Human Rights Act 1998 (legislation.gov.uk)</a:t>
            </a: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rPr>
              <a:t>  </a:t>
            </a: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EqualityAct2010:guidance(www.gov.uk)</a:t>
            </a: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RHRTElearningBirmingham(lscpbirmingham.org.uk)</a:t>
            </a: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r>
              <a:rPr lang="en-GB" sz="1500" i="0" dirty="0">
                <a:solidFill>
                  <a:srgbClr val="0070C0"/>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BirminghamChildrensSafeguardingPartnershipTrainingOpportunities</a:t>
            </a: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endParaRPr lang="en-GB" sz="150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spcBef>
                <a:spcPts val="0"/>
              </a:spcBef>
              <a:buNone/>
            </a:pPr>
            <a:r>
              <a:rPr lang="en-GB" sz="15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Relationships Education and the Relationships and Sex Education</a:t>
            </a:r>
            <a:endParaRPr lang="en-GB" sz="1500" dirty="0">
              <a:solidFill>
                <a:srgbClr val="0070C0"/>
              </a:solidFill>
              <a:latin typeface="Arial" panose="020B0604020202020204" pitchFamily="34" charset="0"/>
              <a:cs typeface="Arial" panose="020B0604020202020204" pitchFamily="34" charset="0"/>
            </a:endParaRPr>
          </a:p>
          <a:p>
            <a:pPr marL="0" indent="0">
              <a:spcBef>
                <a:spcPts val="0"/>
              </a:spcBef>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29</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5540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Why are these updates are important?</a:t>
            </a:r>
          </a:p>
        </p:txBody>
      </p:sp>
      <p:sp>
        <p:nvSpPr>
          <p:cNvPr id="9" name="Content Placeholder 8"/>
          <p:cNvSpPr>
            <a:spLocks noGrp="1"/>
          </p:cNvSpPr>
          <p:nvPr>
            <p:ph idx="1"/>
          </p:nvPr>
        </p:nvSpPr>
        <p:spPr/>
        <p:txBody>
          <a:bodyPr>
            <a:normAutofit/>
          </a:bodyPr>
          <a:lstStyle/>
          <a:p>
            <a:r>
              <a:rPr lang="en-GB" sz="1500" dirty="0">
                <a:latin typeface="Arial" panose="020B0604020202020204" pitchFamily="34" charset="0"/>
                <a:cs typeface="Arial" panose="020B0604020202020204" pitchFamily="34" charset="0"/>
              </a:rPr>
              <a:t>The Statutory Guidance ‘Keeping children safe in education’ sets out what </a:t>
            </a:r>
            <a:r>
              <a:rPr lang="en-GB" sz="1500" b="1" u="sng" dirty="0">
                <a:latin typeface="Arial" panose="020B0604020202020204" pitchFamily="34" charset="0"/>
                <a:cs typeface="Arial" panose="020B0604020202020204" pitchFamily="34" charset="0"/>
              </a:rPr>
              <a:t>all</a:t>
            </a:r>
            <a:r>
              <a:rPr lang="en-GB" sz="1500" dirty="0">
                <a:latin typeface="Arial" panose="020B0604020202020204" pitchFamily="34" charset="0"/>
                <a:cs typeface="Arial" panose="020B0604020202020204" pitchFamily="34" charset="0"/>
              </a:rPr>
              <a:t> schools and colleges in England </a:t>
            </a:r>
            <a:r>
              <a:rPr lang="en-GB" sz="1500" b="1" u="sng" dirty="0">
                <a:latin typeface="Arial" panose="020B0604020202020204" pitchFamily="34" charset="0"/>
                <a:cs typeface="Arial" panose="020B0604020202020204" pitchFamily="34" charset="0"/>
              </a:rPr>
              <a:t>must</a:t>
            </a:r>
            <a:r>
              <a:rPr lang="en-GB" sz="1500" dirty="0">
                <a:latin typeface="Arial" panose="020B0604020202020204" pitchFamily="34" charset="0"/>
                <a:cs typeface="Arial" panose="020B0604020202020204" pitchFamily="34" charset="0"/>
              </a:rPr>
              <a:t> do to safeguard and promote the welfare of children and young people under the age of 18 and is for: </a:t>
            </a:r>
          </a:p>
          <a:p>
            <a:pPr marL="0" indent="0">
              <a:buNone/>
            </a:pPr>
            <a:endParaRPr lang="en-GB" sz="1500" dirty="0">
              <a:latin typeface="Arial" panose="020B0604020202020204" pitchFamily="34" charset="0"/>
              <a:cs typeface="Arial" panose="020B0604020202020204" pitchFamily="34" charset="0"/>
            </a:endParaRPr>
          </a:p>
          <a:p>
            <a:pPr lvl="1"/>
            <a:r>
              <a:rPr lang="en-GB" sz="1500" dirty="0">
                <a:latin typeface="Arial" panose="020B0604020202020204" pitchFamily="34" charset="0"/>
                <a:cs typeface="Arial" panose="020B0604020202020204" pitchFamily="34" charset="0"/>
              </a:rPr>
              <a:t>Headteachers</a:t>
            </a:r>
          </a:p>
          <a:p>
            <a:pPr lvl="1"/>
            <a:r>
              <a:rPr lang="en-GB" sz="1500" dirty="0">
                <a:latin typeface="Arial" panose="020B0604020202020204" pitchFamily="34" charset="0"/>
                <a:cs typeface="Arial" panose="020B0604020202020204" pitchFamily="34" charset="0"/>
              </a:rPr>
              <a:t>Teachers and education staff</a:t>
            </a:r>
          </a:p>
          <a:p>
            <a:pPr lvl="1"/>
            <a:r>
              <a:rPr lang="en-GB" sz="1500" dirty="0">
                <a:latin typeface="Arial" panose="020B0604020202020204" pitchFamily="34" charset="0"/>
                <a:cs typeface="Arial" panose="020B0604020202020204" pitchFamily="34" charset="0"/>
              </a:rPr>
              <a:t>Governing bodies and proprietors, management committees of pupil referral units</a:t>
            </a:r>
          </a:p>
          <a:p>
            <a:endParaRPr lang="en-GB" sz="1000" dirty="0">
              <a:latin typeface="Arial" panose="020B0604020202020204" pitchFamily="34" charset="0"/>
              <a:cs typeface="Arial" panose="020B0604020202020204" pitchFamily="34" charset="0"/>
            </a:endParaRPr>
          </a:p>
          <a:p>
            <a:r>
              <a:rPr lang="en-GB" sz="1500" dirty="0">
                <a:latin typeface="Arial" panose="020B0604020202020204" pitchFamily="34" charset="0"/>
                <a:cs typeface="Arial" panose="020B0604020202020204" pitchFamily="34" charset="0"/>
              </a:rPr>
              <a:t>The latest guidance replaces ‘Keeping children safe in education (2021)’ and comes into force on 1</a:t>
            </a:r>
            <a:r>
              <a:rPr lang="en-GB" sz="1500" baseline="30000" dirty="0">
                <a:latin typeface="Arial" panose="020B0604020202020204" pitchFamily="34" charset="0"/>
                <a:cs typeface="Arial" panose="020B0604020202020204" pitchFamily="34" charset="0"/>
              </a:rPr>
              <a:t>st</a:t>
            </a:r>
            <a:r>
              <a:rPr lang="en-GB" sz="1500" dirty="0">
                <a:latin typeface="Arial" panose="020B0604020202020204" pitchFamily="34" charset="0"/>
                <a:cs typeface="Arial" panose="020B0604020202020204" pitchFamily="34" charset="0"/>
              </a:rPr>
              <a:t> September 2022</a:t>
            </a:r>
          </a:p>
        </p:txBody>
      </p:sp>
      <p:sp>
        <p:nvSpPr>
          <p:cNvPr id="4" name="Slide Number Placeholder 3"/>
          <p:cNvSpPr>
            <a:spLocks noGrp="1"/>
          </p:cNvSpPr>
          <p:nvPr>
            <p:ph type="sldNum" sz="quarter" idx="4"/>
          </p:nvPr>
        </p:nvSpPr>
        <p:spPr/>
        <p:txBody>
          <a:bodyPr/>
          <a:lstStyle/>
          <a:p>
            <a:r>
              <a:rPr lang="en-GB" dirty="0"/>
              <a:t>PAGE </a:t>
            </a:r>
            <a:fld id="{45A89BE1-5792-4ACB-BF4C-7FAB88C6C5B7}" type="slidenum">
              <a:rPr lang="en-GB" smtClean="0"/>
              <a:pPr/>
              <a:t>3</a:t>
            </a:fld>
            <a:endParaRPr lang="en-GB" dirty="0"/>
          </a:p>
        </p:txBody>
      </p:sp>
    </p:spTree>
    <p:extLst>
      <p:ext uri="{BB962C8B-B14F-4D97-AF65-F5344CB8AC3E}">
        <p14:creationId xmlns:p14="http://schemas.microsoft.com/office/powerpoint/2010/main" val="210128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a:t>References</a:t>
            </a:r>
          </a:p>
        </p:txBody>
      </p:sp>
      <p:sp>
        <p:nvSpPr>
          <p:cNvPr id="9" name="Content Placeholder 8"/>
          <p:cNvSpPr>
            <a:spLocks noGrp="1"/>
          </p:cNvSpPr>
          <p:nvPr>
            <p:ph idx="1"/>
          </p:nvPr>
        </p:nvSpPr>
        <p:spPr>
          <a:xfrm>
            <a:off x="457200" y="977910"/>
            <a:ext cx="8229600" cy="3394040"/>
          </a:xfrm>
        </p:spPr>
        <p:txBody>
          <a:bodyPr>
            <a:normAutofit fontScale="85000" lnSpcReduction="20000"/>
          </a:bodyPr>
          <a:lstStyle/>
          <a:p>
            <a:pPr marL="0" indent="0">
              <a:spcBef>
                <a:spcPts val="0"/>
              </a:spcBef>
              <a:buNone/>
            </a:pPr>
            <a:r>
              <a:rPr lang="en-GB" sz="900" dirty="0">
                <a:latin typeface="Arial" panose="020B0604020202020204" pitchFamily="34" charset="0"/>
                <a:cs typeface="Arial" panose="020B0604020202020204" pitchFamily="34" charset="0"/>
              </a:rPr>
              <a:t>Department for Education (DfE) (2021) </a:t>
            </a:r>
            <a:r>
              <a:rPr lang="en-GB" sz="9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Keeping children safe in education 2021</a:t>
            </a:r>
            <a:r>
              <a:rPr lang="en-GB" sz="900" u="sng" dirty="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rPr>
              <a:t>[Accessed 13/07/2021]</a:t>
            </a:r>
          </a:p>
          <a:p>
            <a:pPr marL="0" indent="0">
              <a:spcBef>
                <a:spcPts val="0"/>
              </a:spcBef>
              <a:buNone/>
            </a:pPr>
            <a:endParaRPr lang="en-GB" sz="800" dirty="0">
              <a:latin typeface="Arial" panose="020B0604020202020204" pitchFamily="34" charset="0"/>
              <a:cs typeface="Arial" panose="020B0604020202020204" pitchFamily="34" charset="0"/>
            </a:endParaRPr>
          </a:p>
          <a:p>
            <a:pPr marL="0" indent="0">
              <a:spcBef>
                <a:spcPts val="0"/>
              </a:spcBef>
              <a:buNone/>
            </a:pPr>
            <a:endParaRPr lang="en-GB" sz="5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0" indent="0">
              <a:spcBef>
                <a:spcPts val="0"/>
              </a:spcBef>
              <a:buNone/>
            </a:pPr>
            <a:r>
              <a:rPr lang="en-GB" sz="9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CASPAR briefing Keeping children safe in education 2021</a:t>
            </a:r>
            <a:r>
              <a:rPr lang="en-GB" sz="900" dirty="0">
                <a:latin typeface="Arial" panose="020B0604020202020204" pitchFamily="34" charset="0"/>
                <a:cs typeface="Arial" panose="020B0604020202020204" pitchFamily="34" charset="0"/>
              </a:rPr>
              <a:t> [Accessed 13/07/2021]</a:t>
            </a:r>
          </a:p>
          <a:p>
            <a:pPr marL="0" indent="0">
              <a:spcBef>
                <a:spcPts val="0"/>
              </a:spcBef>
              <a:buNone/>
            </a:pPr>
            <a:endParaRPr lang="en-GB" sz="800" dirty="0">
              <a:latin typeface="Arial" panose="020B0604020202020204" pitchFamily="34" charset="0"/>
              <a:cs typeface="Arial" panose="020B0604020202020204" pitchFamily="34" charset="0"/>
            </a:endParaRPr>
          </a:p>
          <a:p>
            <a:pPr marL="0" indent="0">
              <a:spcBef>
                <a:spcPts val="0"/>
              </a:spcBef>
              <a:buNone/>
            </a:pPr>
            <a:endParaRPr lang="en-GB" sz="500" dirty="0">
              <a:latin typeface="Arial" panose="020B0604020202020204" pitchFamily="34" charset="0"/>
              <a:cs typeface="Arial" panose="020B0604020202020204" pitchFamily="34" charset="0"/>
            </a:endParaRPr>
          </a:p>
          <a:p>
            <a:pPr marL="0" indent="0">
              <a:spcBef>
                <a:spcPts val="0"/>
              </a:spcBef>
              <a:buNone/>
            </a:pPr>
            <a:r>
              <a:rPr lang="en-GB" sz="9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Relationships Education and the Relationships and Sex Education </a:t>
            </a:r>
            <a:endParaRPr lang="en-GB" sz="900" dirty="0">
              <a:latin typeface="Arial" panose="020B0604020202020204" pitchFamily="34" charset="0"/>
              <a:cs typeface="Arial" panose="020B0604020202020204" pitchFamily="34" charset="0"/>
            </a:endParaRPr>
          </a:p>
          <a:p>
            <a:pPr marL="0" indent="0">
              <a:spcBef>
                <a:spcPts val="0"/>
              </a:spcBef>
              <a:buNone/>
            </a:pPr>
            <a:endParaRPr lang="en-GB" sz="800" dirty="0">
              <a:solidFill>
                <a:srgbClr val="FF0000"/>
              </a:solidFill>
              <a:latin typeface="Arial" panose="020B0604020202020204" pitchFamily="34" charset="0"/>
              <a:cs typeface="Arial" panose="020B0604020202020204" pitchFamily="34" charset="0"/>
            </a:endParaRPr>
          </a:p>
          <a:p>
            <a:pPr marL="0" indent="0">
              <a:spcBef>
                <a:spcPts val="0"/>
              </a:spcBef>
              <a:buNone/>
            </a:pPr>
            <a:endParaRPr lang="en-GB" sz="500" dirty="0">
              <a:latin typeface="Arial" panose="020B0604020202020204" pitchFamily="34" charset="0"/>
              <a:cs typeface="Arial" panose="020B0604020202020204" pitchFamily="34" charset="0"/>
            </a:endParaRPr>
          </a:p>
          <a:p>
            <a:pPr marL="0" lvl="0" indent="0">
              <a:spcBef>
                <a:spcPts val="0"/>
              </a:spcBef>
              <a:buNone/>
            </a:pPr>
            <a:r>
              <a:rPr lang="en-GB" sz="9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Preventing youth violence and gang involvement </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8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endParaRPr>
          </a:p>
          <a:p>
            <a:pPr marL="0" lvl="0" indent="0">
              <a:spcBef>
                <a:spcPts val="0"/>
              </a:spcBef>
              <a:buNone/>
            </a:pPr>
            <a:r>
              <a:rPr lang="en-GB" sz="9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Criminal exploitation of children and vulnerable adults: county lines</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8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Advice for Practitioners Providing Safeguarding Services to Children, Young People, Parents and Carers </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Data protection: toolkit for schools </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endParaRPr>
          </a:p>
          <a:p>
            <a:pPr marL="0" lvl="0" indent="0">
              <a:buNone/>
            </a:pPr>
            <a:r>
              <a:rPr lang="en-GB" sz="900" dirty="0">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Sharing nudes and semi-nudes: advice for education settings working with children and young people</a:t>
            </a:r>
            <a:endParaRPr lang="en-GB" sz="900" dirty="0">
              <a:latin typeface="Arial" panose="020B0604020202020204" pitchFamily="34" charset="0"/>
              <a:cs typeface="Arial" panose="020B0604020202020204" pitchFamily="34" charset="0"/>
            </a:endParaRPr>
          </a:p>
          <a:p>
            <a:pPr marL="0" lvl="0" indent="0">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Mental health and behaviour in schools</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Better Heath - every mind matters</a:t>
            </a:r>
            <a:r>
              <a:rPr lang="en-GB" sz="900" dirty="0">
                <a:latin typeface="Arial" panose="020B0604020202020204" pitchFamily="34" charset="0"/>
                <a:cs typeface="Arial" panose="020B0604020202020204" pitchFamily="34" charset="0"/>
              </a:rPr>
              <a:t> </a:t>
            </a: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Exclusions from maintained schools, academies and pupil referral units in England</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endParaRPr>
          </a:p>
          <a:p>
            <a:pPr marL="0" lvl="0" indent="0">
              <a:spcBef>
                <a:spcPts val="0"/>
              </a:spcBef>
              <a:buNone/>
            </a:pPr>
            <a:r>
              <a:rPr lang="en-GB" sz="900" dirty="0">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Contextual Safeguarding</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Alternative provision - DfE Statutory Guidance</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500" dirty="0">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endParaRPr>
          </a:p>
          <a:p>
            <a:pPr marL="0" lvl="0" indent="0">
              <a:spcBef>
                <a:spcPts val="0"/>
              </a:spcBef>
              <a:buNone/>
            </a:pPr>
            <a:r>
              <a:rPr lang="en-GB" sz="900" dirty="0">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Education for children with health needs who cannot attend school</a:t>
            </a:r>
            <a:endParaRPr lang="en-GB" sz="900" dirty="0">
              <a:latin typeface="Arial" panose="020B0604020202020204" pitchFamily="34" charset="0"/>
              <a:cs typeface="Arial" panose="020B0604020202020204" pitchFamily="34" charset="0"/>
            </a:endParaRPr>
          </a:p>
          <a:p>
            <a:pPr marL="0" lvl="0" indent="0">
              <a:spcBef>
                <a:spcPts val="0"/>
              </a:spcBef>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30</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211806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09543-35E2-479E-943D-C77B4E576D32}"/>
              </a:ext>
            </a:extLst>
          </p:cNvPr>
          <p:cNvSpPr>
            <a:spLocks noGrp="1"/>
          </p:cNvSpPr>
          <p:nvPr>
            <p:ph type="title" idx="4294967295"/>
          </p:nvPr>
        </p:nvSpPr>
        <p:spPr>
          <a:xfrm>
            <a:off x="457200" y="-857250"/>
            <a:ext cx="8229600" cy="857250"/>
          </a:xfrm>
        </p:spPr>
        <p:txBody>
          <a:bodyPr/>
          <a:lstStyle/>
          <a:p>
            <a:r>
              <a:rPr lang="en-GB" dirty="0"/>
              <a:t>Social media final slide</a:t>
            </a:r>
          </a:p>
        </p:txBody>
      </p:sp>
    </p:spTree>
    <p:extLst>
      <p:ext uri="{BB962C8B-B14F-4D97-AF65-F5344CB8AC3E}">
        <p14:creationId xmlns:p14="http://schemas.microsoft.com/office/powerpoint/2010/main" val="8110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dirty="0"/>
              <a:t>Safeguarding Issues</a:t>
            </a:r>
          </a:p>
        </p:txBody>
      </p:sp>
      <p:sp>
        <p:nvSpPr>
          <p:cNvPr id="9" name="Content Placeholder 8"/>
          <p:cNvSpPr>
            <a:spLocks noGrp="1"/>
          </p:cNvSpPr>
          <p:nvPr>
            <p:ph idx="1"/>
          </p:nvPr>
        </p:nvSpPr>
        <p:spPr>
          <a:xfrm>
            <a:off x="457200" y="951570"/>
            <a:ext cx="8229600" cy="3394040"/>
          </a:xfrm>
        </p:spPr>
        <p:txBody>
          <a:bodyPr>
            <a:normAutofit fontScale="77500" lnSpcReduction="20000"/>
          </a:bodyPr>
          <a:lstStyle/>
          <a:p>
            <a:r>
              <a:rPr lang="en-GB" sz="1800" b="1" dirty="0">
                <a:solidFill>
                  <a:prstClr val="black"/>
                </a:solidFill>
                <a:latin typeface="Arial" panose="020B0604020202020204" pitchFamily="34" charset="0"/>
                <a:cs typeface="Arial" panose="020B0604020202020204" pitchFamily="34" charset="0"/>
              </a:rPr>
              <a:t>All staff should have an awareness of the variety safeguarding issues that can put children at risk of harm including:</a:t>
            </a:r>
          </a:p>
          <a:p>
            <a:endParaRPr lang="en-GB" sz="1700" dirty="0">
              <a:solidFill>
                <a:prstClr val="black"/>
              </a:solidFill>
              <a:latin typeface="Arial" panose="020B0604020202020204" pitchFamily="34" charset="0"/>
              <a:cs typeface="Arial" panose="020B0604020202020204" pitchFamily="34" charset="0"/>
            </a:endParaRPr>
          </a:p>
          <a:p>
            <a:pPr lvl="1"/>
            <a:r>
              <a:rPr lang="en-GB" sz="1800" i="1" dirty="0">
                <a:solidFill>
                  <a:prstClr val="black"/>
                </a:solidFill>
                <a:latin typeface="Arial" panose="020B0604020202020204" pitchFamily="34" charset="0"/>
                <a:cs typeface="Arial" panose="020B0604020202020204" pitchFamily="34" charset="0"/>
              </a:rPr>
              <a:t>Child on Child Abuse</a:t>
            </a:r>
          </a:p>
          <a:p>
            <a:pPr lvl="1"/>
            <a:r>
              <a:rPr lang="en-GB" sz="1800" i="1" dirty="0">
                <a:solidFill>
                  <a:prstClr val="black"/>
                </a:solidFill>
                <a:latin typeface="Arial" panose="020B0604020202020204" pitchFamily="34" charset="0"/>
                <a:cs typeface="Arial" panose="020B0604020202020204" pitchFamily="34" charset="0"/>
              </a:rPr>
              <a:t>Domestic Abuse</a:t>
            </a:r>
          </a:p>
          <a:p>
            <a:pPr lvl="1"/>
            <a:r>
              <a:rPr lang="en-GB" sz="1800" i="1" dirty="0">
                <a:solidFill>
                  <a:prstClr val="black"/>
                </a:solidFill>
                <a:latin typeface="Arial" panose="020B0604020202020204" pitchFamily="34" charset="0"/>
                <a:cs typeface="Arial" panose="020B0604020202020204" pitchFamily="34" charset="0"/>
              </a:rPr>
              <a:t>Serious Violence</a:t>
            </a:r>
          </a:p>
          <a:p>
            <a:pPr lvl="1"/>
            <a:r>
              <a:rPr lang="en-GB" sz="1800" i="1" dirty="0">
                <a:solidFill>
                  <a:prstClr val="black"/>
                </a:solidFill>
                <a:latin typeface="Arial" panose="020B0604020202020204" pitchFamily="34" charset="0"/>
                <a:cs typeface="Arial" panose="020B0604020202020204" pitchFamily="34" charset="0"/>
              </a:rPr>
              <a:t>Child Sexual Exploitation (CSE) </a:t>
            </a:r>
          </a:p>
          <a:p>
            <a:pPr lvl="1"/>
            <a:r>
              <a:rPr lang="en-GB" sz="1800" i="1" dirty="0">
                <a:solidFill>
                  <a:prstClr val="black"/>
                </a:solidFill>
                <a:latin typeface="Arial" panose="020B0604020202020204" pitchFamily="34" charset="0"/>
                <a:cs typeface="Arial" panose="020B0604020202020204" pitchFamily="34" charset="0"/>
              </a:rPr>
              <a:t>Child Criminal Exploitation (CCE)</a:t>
            </a:r>
          </a:p>
          <a:p>
            <a:pPr lvl="1"/>
            <a:r>
              <a:rPr lang="en-GB" sz="1800" i="1" dirty="0">
                <a:solidFill>
                  <a:prstClr val="black"/>
                </a:solidFill>
                <a:latin typeface="Arial" panose="020B0604020202020204" pitchFamily="34" charset="0"/>
                <a:cs typeface="Arial" panose="020B0604020202020204" pitchFamily="34" charset="0"/>
              </a:rPr>
              <a:t>Online Safety</a:t>
            </a:r>
          </a:p>
          <a:p>
            <a:pPr lvl="1"/>
            <a:r>
              <a:rPr lang="en-GB" sz="1800" i="1" dirty="0">
                <a:solidFill>
                  <a:prstClr val="black"/>
                </a:solidFill>
                <a:latin typeface="Arial" panose="020B0604020202020204" pitchFamily="34" charset="0"/>
                <a:cs typeface="Arial" panose="020B0604020202020204" pitchFamily="34" charset="0"/>
              </a:rPr>
              <a:t>Mental Health </a:t>
            </a:r>
          </a:p>
          <a:p>
            <a:pPr lvl="1"/>
            <a:r>
              <a:rPr lang="en-GB" sz="1800" i="1" dirty="0">
                <a:solidFill>
                  <a:prstClr val="black"/>
                </a:solidFill>
                <a:latin typeface="Arial" panose="020B0604020202020204" pitchFamily="34" charset="0"/>
                <a:cs typeface="Arial" panose="020B0604020202020204" pitchFamily="34" charset="0"/>
              </a:rPr>
              <a:t>FGM</a:t>
            </a:r>
          </a:p>
          <a:p>
            <a:pPr lvl="1"/>
            <a:r>
              <a:rPr lang="en-GB" sz="1800" i="1" dirty="0">
                <a:solidFill>
                  <a:prstClr val="black"/>
                </a:solidFill>
                <a:latin typeface="Arial" panose="020B0604020202020204" pitchFamily="34" charset="0"/>
                <a:cs typeface="Arial" panose="020B0604020202020204" pitchFamily="34" charset="0"/>
              </a:rPr>
              <a:t>Neglect</a:t>
            </a:r>
          </a:p>
          <a:p>
            <a:pPr lvl="1"/>
            <a:r>
              <a:rPr lang="en-GB" sz="1800" i="1" dirty="0">
                <a:solidFill>
                  <a:prstClr val="black"/>
                </a:solidFill>
                <a:latin typeface="Arial" panose="020B0604020202020204" pitchFamily="34" charset="0"/>
                <a:cs typeface="Arial" panose="020B0604020202020204" pitchFamily="34" charset="0"/>
              </a:rPr>
              <a:t>Physical, Sexual and Emotional abuse</a:t>
            </a:r>
          </a:p>
          <a:p>
            <a:pPr lvl="1"/>
            <a:endParaRPr lang="en-GB" sz="1800" i="1" dirty="0">
              <a:solidFill>
                <a:prstClr val="black"/>
              </a:solidFill>
              <a:latin typeface="Arial" panose="020B0604020202020204" pitchFamily="34" charset="0"/>
              <a:cs typeface="Arial" panose="020B0604020202020204" pitchFamily="34" charset="0"/>
            </a:endParaRPr>
          </a:p>
          <a:p>
            <a:pPr lvl="1"/>
            <a:r>
              <a:rPr lang="en-GB" sz="1800" b="1" dirty="0">
                <a:solidFill>
                  <a:prstClr val="black"/>
                </a:solidFill>
                <a:latin typeface="Arial" panose="020B0604020202020204" pitchFamily="34" charset="0"/>
                <a:cs typeface="Arial" panose="020B0604020202020204" pitchFamily="34" charset="0"/>
              </a:rPr>
              <a:t>All staff should know how to report and record concerns</a:t>
            </a:r>
            <a:r>
              <a:rPr lang="en-GB" b="1" dirty="0">
                <a:solidFill>
                  <a:prstClr val="black"/>
                </a:solidFill>
                <a:latin typeface="Arial" panose="020B0604020202020204" pitchFamily="34" charset="0"/>
                <a:cs typeface="Arial" panose="020B0604020202020204" pitchFamily="34" charset="0"/>
              </a:rPr>
              <a:t>.</a:t>
            </a:r>
          </a:p>
          <a:p>
            <a:pPr marL="0" indent="0">
              <a:buNone/>
            </a:pPr>
            <a:endParaRPr lang="en-GB" sz="1000" dirty="0">
              <a:latin typeface="Arial" panose="020B0604020202020204" pitchFamily="34" charset="0"/>
              <a:cs typeface="Arial" panose="020B0604020202020204" pitchFamily="34" charset="0"/>
            </a:endParaRPr>
          </a:p>
          <a:p>
            <a:pPr marL="0" indent="0">
              <a:buNone/>
            </a:pP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4</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2778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A2F94E-43EC-478F-A688-4F0A500007D2}"/>
              </a:ext>
            </a:extLst>
          </p:cNvPr>
          <p:cNvSpPr>
            <a:spLocks noGrp="1"/>
          </p:cNvSpPr>
          <p:nvPr>
            <p:ph type="sldNum" sz="quarter" idx="4"/>
          </p:nvPr>
        </p:nvSpPr>
        <p:spPr/>
        <p:txBody>
          <a:bodyPr/>
          <a:lstStyle/>
          <a:p>
            <a:r>
              <a:rPr lang="en-GB" dirty="0"/>
              <a:t>PAGE </a:t>
            </a:r>
            <a:fld id="{45A89BE1-5792-4ACB-BF4C-7FAB88C6C5B7}" type="slidenum">
              <a:rPr lang="en-GB" smtClean="0"/>
              <a:pPr/>
              <a:t>5</a:t>
            </a:fld>
            <a:endParaRPr lang="en-GB" dirty="0"/>
          </a:p>
        </p:txBody>
      </p:sp>
      <p:sp>
        <p:nvSpPr>
          <p:cNvPr id="5" name="Title 4">
            <a:extLst>
              <a:ext uri="{FF2B5EF4-FFF2-40B4-BE49-F238E27FC236}">
                <a16:creationId xmlns:a16="http://schemas.microsoft.com/office/drawing/2014/main" id="{1D243A89-2C91-45AC-82E4-A0AE0E829992}"/>
              </a:ext>
            </a:extLst>
          </p:cNvPr>
          <p:cNvSpPr>
            <a:spLocks noGrp="1"/>
          </p:cNvSpPr>
          <p:nvPr>
            <p:ph type="title" idx="4294967295"/>
          </p:nvPr>
        </p:nvSpPr>
        <p:spPr>
          <a:xfrm>
            <a:off x="827585" y="1923678"/>
            <a:ext cx="7212515" cy="954107"/>
          </a:xfrm>
        </p:spPr>
        <p:txBody>
          <a:bodyPr vert="horz" wrap="square" lIns="91440" tIns="45720" rIns="91440" bIns="45720" anchor="t" anchorCtr="0">
            <a:normAutofit/>
          </a:bodyPr>
          <a:lstStyle/>
          <a:p>
            <a:pPr algn="ctr"/>
            <a:r>
              <a:rPr lang="en-GB" sz="2800">
                <a:solidFill>
                  <a:srgbClr val="000000"/>
                </a:solidFill>
              </a:rPr>
              <a:t>KCSiE 2022 Part One  </a:t>
            </a:r>
            <a:br>
              <a:rPr lang="en-GB" sz="2800">
                <a:solidFill>
                  <a:srgbClr val="000000"/>
                </a:solidFill>
              </a:rPr>
            </a:br>
            <a:r>
              <a:rPr lang="en-GB" sz="2800">
                <a:solidFill>
                  <a:srgbClr val="000000"/>
                </a:solidFill>
              </a:rPr>
              <a:t>updates for all staff</a:t>
            </a:r>
          </a:p>
        </p:txBody>
      </p:sp>
    </p:spTree>
    <p:extLst>
      <p:ext uri="{BB962C8B-B14F-4D97-AF65-F5344CB8AC3E}">
        <p14:creationId xmlns:p14="http://schemas.microsoft.com/office/powerpoint/2010/main" val="36771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2FB995-6A8F-43FE-86DA-0F57C17F4AB8}"/>
              </a:ext>
            </a:extLst>
          </p:cNvPr>
          <p:cNvSpPr>
            <a:spLocks noGrp="1"/>
          </p:cNvSpPr>
          <p:nvPr>
            <p:ph type="title"/>
          </p:nvPr>
        </p:nvSpPr>
        <p:spPr/>
        <p:txBody>
          <a:bodyPr/>
          <a:lstStyle/>
          <a:p>
            <a:pPr algn="ctr"/>
            <a:r>
              <a:rPr lang="en-GB" dirty="0"/>
              <a:t>KCSiE 2022 Part One - updates for all staff</a:t>
            </a:r>
          </a:p>
        </p:txBody>
      </p:sp>
      <p:sp>
        <p:nvSpPr>
          <p:cNvPr id="9" name="Content Placeholder 8"/>
          <p:cNvSpPr>
            <a:spLocks noGrp="1"/>
          </p:cNvSpPr>
          <p:nvPr>
            <p:ph idx="1"/>
          </p:nvPr>
        </p:nvSpPr>
        <p:spPr/>
        <p:txBody>
          <a:bodyPr>
            <a:normAutofit lnSpcReduction="10000"/>
          </a:bodyPr>
          <a:lstStyle/>
          <a:p>
            <a:r>
              <a:rPr lang="en-GB" sz="1500" b="1" dirty="0">
                <a:latin typeface="Arial" panose="020B0604020202020204" pitchFamily="34" charset="0"/>
                <a:cs typeface="Arial" panose="020B0604020202020204" pitchFamily="34" charset="0"/>
              </a:rPr>
              <a:t>Child-on-child abuse </a:t>
            </a:r>
            <a:r>
              <a:rPr lang="en-GB" sz="17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replaces the term ‘peer-on-peer abuse’; there is a clear requirement that the school/college’s child protection policy should include procedures for dealing with child on child abuse, and all staff should be aware of this. (p12-13)</a:t>
            </a:r>
          </a:p>
          <a:p>
            <a:pPr marL="0" indent="0" algn="ctr">
              <a:buNone/>
            </a:pPr>
            <a:r>
              <a:rPr lang="en-GB" sz="1700" dirty="0">
                <a:latin typeface="+mj-lt"/>
                <a:cs typeface="Arial" panose="020B0604020202020204" pitchFamily="34" charset="0"/>
              </a:rPr>
              <a:t>     </a:t>
            </a:r>
            <a:r>
              <a:rPr lang="en-GB" sz="1400" b="1" i="1" dirty="0">
                <a:latin typeface="Arial" panose="020B0604020202020204" pitchFamily="34" charset="0"/>
                <a:cs typeface="Arial" panose="020B0604020202020204" pitchFamily="34" charset="0"/>
              </a:rPr>
              <a:t>Additional guidance relating to LGBT+ pupils and the need to further safeguard</a:t>
            </a:r>
          </a:p>
          <a:p>
            <a:pPr marL="0" indent="0" algn="ctr">
              <a:buNone/>
            </a:pPr>
            <a:r>
              <a:rPr lang="en-GB" sz="1400" b="1" i="1" dirty="0">
                <a:latin typeface="Arial" panose="020B0604020202020204" pitchFamily="34" charset="0"/>
                <a:cs typeface="Arial" panose="020B0604020202020204" pitchFamily="34" charset="0"/>
              </a:rPr>
              <a:t>     within the context of child-on-child abuse. This should be reflected in school policies.</a:t>
            </a:r>
          </a:p>
          <a:p>
            <a:pPr marL="0" indent="0" algn="ctr">
              <a:buNone/>
            </a:pPr>
            <a:endParaRPr lang="en-GB" sz="1400" b="1" i="1" dirty="0">
              <a:latin typeface="+mj-lt"/>
              <a:cs typeface="Arial" panose="020B0604020202020204" pitchFamily="34" charset="0"/>
            </a:endParaRPr>
          </a:p>
          <a:p>
            <a:r>
              <a:rPr lang="en-GB" sz="1500" b="1" dirty="0">
                <a:latin typeface="Arial" panose="020B0604020202020204" pitchFamily="34" charset="0"/>
                <a:cs typeface="Arial" panose="020B0604020202020204" pitchFamily="34" charset="0"/>
              </a:rPr>
              <a:t>Sexual Violence and Sexual Harassment in Schools: </a:t>
            </a:r>
            <a:r>
              <a:rPr lang="en-GB" sz="1400" dirty="0">
                <a:latin typeface="Arial" panose="020B0604020202020204" pitchFamily="34" charset="0"/>
                <a:cs typeface="Arial" panose="020B0604020202020204" pitchFamily="34" charset="0"/>
              </a:rPr>
              <a:t>The DfE’s advice on Sexual violence and sexual harassment between children in schools and colleges (DfE, 2021) has been merged into Keeping children safe in education 2022.</a:t>
            </a:r>
            <a:endParaRPr lang="en-GB" sz="1400" b="1" i="1"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Supporting victims of abuse </a:t>
            </a:r>
            <a:r>
              <a:rPr lang="en-GB" sz="170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there is an emphasis that all staff should be able to reassure victims of abuse that they are being taken seriously and will be supported; ensuring that children/ young people are never made to feel ashamed or that they are creating a problem by reporting abuse, sexual violence or sexual harassment.</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600" dirty="0"/>
          </a:p>
        </p:txBody>
      </p:sp>
      <p:sp>
        <p:nvSpPr>
          <p:cNvPr id="4" name="Slide Number Placeholder 3"/>
          <p:cNvSpPr>
            <a:spLocks noGrp="1"/>
          </p:cNvSpPr>
          <p:nvPr>
            <p:ph type="sldNum" sz="quarter" idx="4"/>
          </p:nvPr>
        </p:nvSpPr>
        <p:spPr/>
        <p:txBody>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tint val="7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6</a:t>
            </a:fld>
            <a:endParaRPr kumimoji="0" lang="en-GB" sz="900" b="1" i="0" u="none" strike="noStrike" kern="1200" cap="none" spc="0" normalizeH="0" baseline="0" noProof="0" dirty="0">
              <a:ln>
                <a:noFill/>
              </a:ln>
              <a:solidFill>
                <a:prstClr val="black">
                  <a:tint val="7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405456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FBEC-ECEA-4427-92E5-BCE43AC170DD}"/>
              </a:ext>
            </a:extLst>
          </p:cNvPr>
          <p:cNvSpPr>
            <a:spLocks noGrp="1"/>
          </p:cNvSpPr>
          <p:nvPr>
            <p:ph type="title"/>
          </p:nvPr>
        </p:nvSpPr>
        <p:spPr/>
        <p:txBody>
          <a:bodyPr/>
          <a:lstStyle/>
          <a:p>
            <a:r>
              <a:rPr lang="en-GB" dirty="0"/>
              <a:t>Part One – updates </a:t>
            </a:r>
          </a:p>
        </p:txBody>
      </p:sp>
      <p:sp>
        <p:nvSpPr>
          <p:cNvPr id="3" name="Content Placeholder 2">
            <a:extLst>
              <a:ext uri="{FF2B5EF4-FFF2-40B4-BE49-F238E27FC236}">
                <a16:creationId xmlns:a16="http://schemas.microsoft.com/office/drawing/2014/main" id="{23422CC2-F64E-473A-9D36-0367317B5A12}"/>
              </a:ext>
            </a:extLst>
          </p:cNvPr>
          <p:cNvSpPr>
            <a:spLocks noGrp="1"/>
          </p:cNvSpPr>
          <p:nvPr>
            <p:ph idx="1"/>
          </p:nvPr>
        </p:nvSpPr>
        <p:spPr/>
        <p:txBody>
          <a:bodyPr>
            <a:normAutofit/>
          </a:bodyPr>
          <a:lstStyle/>
          <a:p>
            <a:pPr marL="0" indent="0">
              <a:buNone/>
            </a:pPr>
            <a:r>
              <a:rPr lang="en-GB" sz="1600" b="1" dirty="0">
                <a:latin typeface="Arial" panose="020B0604020202020204" pitchFamily="34" charset="0"/>
                <a:cs typeface="Arial" panose="020B0604020202020204" pitchFamily="34" charset="0"/>
              </a:rPr>
              <a:t>Domestic Abuse: </a:t>
            </a:r>
          </a:p>
          <a:p>
            <a:pPr marL="0" indent="0">
              <a:buNone/>
            </a:pPr>
            <a:r>
              <a:rPr lang="en-GB" sz="1400" dirty="0">
                <a:latin typeface="Arial" panose="020B0604020202020204" pitchFamily="34" charset="0"/>
                <a:cs typeface="Arial" panose="020B0604020202020204" pitchFamily="34" charset="0"/>
              </a:rPr>
              <a:t>Domestic abuse has been added to the list of safeguarding issues that all staff should be aware of. The guidance makes it clear that domestic abuse: </a:t>
            </a:r>
          </a:p>
          <a:p>
            <a:r>
              <a:rPr lang="en-GB" sz="1400" dirty="0">
                <a:latin typeface="Arial" panose="020B0604020202020204" pitchFamily="34" charset="0"/>
                <a:cs typeface="Arial" panose="020B0604020202020204" pitchFamily="34" charset="0"/>
              </a:rPr>
              <a:t>can be psychological, physical, sexual, financial, or emotional </a:t>
            </a:r>
          </a:p>
          <a:p>
            <a:r>
              <a:rPr lang="en-GB" sz="1400" dirty="0">
                <a:latin typeface="Arial" panose="020B0604020202020204" pitchFamily="34" charset="0"/>
                <a:cs typeface="Arial" panose="020B0604020202020204" pitchFamily="34" charset="0"/>
              </a:rPr>
              <a:t>can impact on children through seeing, hearing or experiencing the effects of </a:t>
            </a:r>
          </a:p>
          <a:p>
            <a:r>
              <a:rPr lang="en-GB" sz="1400" dirty="0">
                <a:latin typeface="Arial" panose="020B0604020202020204" pitchFamily="34" charset="0"/>
                <a:cs typeface="Arial" panose="020B0604020202020204" pitchFamily="34" charset="0"/>
              </a:rPr>
              <a:t>domestic abuse and/or experiencing it through their own intimate relationships (teenage relationship abuse). </a:t>
            </a:r>
          </a:p>
          <a:p>
            <a:r>
              <a:rPr lang="en-GB" sz="1400" dirty="0">
                <a:latin typeface="Arial" panose="020B0604020202020204" pitchFamily="34" charset="0"/>
                <a:cs typeface="Arial" panose="020B0604020202020204" pitchFamily="34" charset="0"/>
              </a:rPr>
              <a:t>can encompass a wide range of behaviours and may be a single incident or a pattern of incidents. </a:t>
            </a:r>
          </a:p>
          <a:p>
            <a:r>
              <a:rPr lang="en-GB" sz="1400" dirty="0">
                <a:latin typeface="Arial" panose="020B0604020202020204" pitchFamily="34" charset="0"/>
                <a:cs typeface="Arial" panose="020B0604020202020204" pitchFamily="34" charset="0"/>
              </a:rPr>
              <a:t>all of which can have a detrimental and long-term impact on their health, well-being, development, and ability to learn. (KCSiE 2022, P14)</a:t>
            </a:r>
          </a:p>
          <a:p>
            <a:pPr marL="0" indent="0">
              <a:buNone/>
            </a:pPr>
            <a:endParaRPr lang="en-GB" sz="1300" dirty="0">
              <a:latin typeface="Arial" panose="020B0604020202020204" pitchFamily="34" charset="0"/>
              <a:cs typeface="Arial" panose="020B0604020202020204" pitchFamily="34" charset="0"/>
            </a:endParaRPr>
          </a:p>
          <a:p>
            <a:pPr marL="0" indent="0">
              <a:buNone/>
            </a:pPr>
            <a:r>
              <a:rPr lang="en-GB" sz="1500" b="1" dirty="0">
                <a:latin typeface="Arial" panose="020B0604020202020204" pitchFamily="34" charset="0"/>
                <a:cs typeface="Arial" panose="020B0604020202020204" pitchFamily="34" charset="0"/>
              </a:rPr>
              <a:t>Disclosures:</a:t>
            </a:r>
            <a:r>
              <a:rPr lang="en-GB" sz="1500" dirty="0">
                <a:latin typeface="Arial" panose="020B0604020202020204" pitchFamily="34" charset="0"/>
                <a:cs typeface="Arial" panose="020B0604020202020204" pitchFamily="34" charset="0"/>
              </a:rPr>
              <a:t> The updated guidance includes a new paragraph setting out that children may not feel ready or know how to tell someone they are being abused. </a:t>
            </a:r>
          </a:p>
          <a:p>
            <a:endParaRPr lang="en-GB" sz="1100"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B58B7548-BFDE-4727-BC0F-8E9CA9500B0B}"/>
              </a:ext>
            </a:extLst>
          </p:cNvPr>
          <p:cNvSpPr>
            <a:spLocks noGrp="1"/>
          </p:cNvSpPr>
          <p:nvPr>
            <p:ph type="sldNum" sz="quarter" idx="4"/>
          </p:nvPr>
        </p:nvSpPr>
        <p:spPr/>
        <p:txBody>
          <a:bodyPr/>
          <a:lstStyle/>
          <a:p>
            <a:r>
              <a:rPr lang="en-GB" dirty="0"/>
              <a:t>PAGE </a:t>
            </a:r>
            <a:fld id="{45A89BE1-5792-4ACB-BF4C-7FAB88C6C5B7}" type="slidenum">
              <a:rPr lang="en-GB" smtClean="0"/>
              <a:pPr/>
              <a:t>7</a:t>
            </a:fld>
            <a:endParaRPr lang="en-GB" dirty="0"/>
          </a:p>
        </p:txBody>
      </p:sp>
    </p:spTree>
    <p:extLst>
      <p:ext uri="{BB962C8B-B14F-4D97-AF65-F5344CB8AC3E}">
        <p14:creationId xmlns:p14="http://schemas.microsoft.com/office/powerpoint/2010/main" val="194368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9518-3720-4CA5-BB32-60D0C30E261D}"/>
              </a:ext>
            </a:extLst>
          </p:cNvPr>
          <p:cNvSpPr>
            <a:spLocks noGrp="1"/>
          </p:cNvSpPr>
          <p:nvPr>
            <p:ph type="title"/>
          </p:nvPr>
        </p:nvSpPr>
        <p:spPr/>
        <p:txBody>
          <a:bodyPr/>
          <a:lstStyle/>
          <a:p>
            <a:r>
              <a:rPr lang="en-GB" dirty="0"/>
              <a:t>Operation Encompass</a:t>
            </a:r>
          </a:p>
        </p:txBody>
      </p:sp>
      <p:sp>
        <p:nvSpPr>
          <p:cNvPr id="3" name="Content Placeholder 2">
            <a:extLst>
              <a:ext uri="{FF2B5EF4-FFF2-40B4-BE49-F238E27FC236}">
                <a16:creationId xmlns:a16="http://schemas.microsoft.com/office/drawing/2014/main" id="{6C462DC4-2F63-4671-A5DE-D2D08F84665D}"/>
              </a:ext>
            </a:extLst>
          </p:cNvPr>
          <p:cNvSpPr>
            <a:spLocks noGrp="1"/>
          </p:cNvSpPr>
          <p:nvPr>
            <p:ph idx="1"/>
          </p:nvPr>
        </p:nvSpPr>
        <p:spPr/>
        <p:txBody>
          <a:bodyPr>
            <a:normAutofit/>
          </a:bodyPr>
          <a:lstStyle/>
          <a:p>
            <a:r>
              <a:rPr lang="en-GB" sz="1500" b="1" dirty="0">
                <a:latin typeface="Arial" panose="020B0604020202020204" pitchFamily="34" charset="0"/>
                <a:cs typeface="Arial" panose="020B0604020202020204" pitchFamily="34" charset="0"/>
              </a:rPr>
              <a:t>As part of the city wide response to domestic abuse Birmingham Schools should:</a:t>
            </a:r>
          </a:p>
          <a:p>
            <a:pPr marL="0" indent="0">
              <a:buNone/>
            </a:pPr>
            <a:endParaRPr lang="en-GB" sz="1500" b="1"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GB" sz="1400" dirty="0">
                <a:solidFill>
                  <a:srgbClr val="242424"/>
                </a:solidFill>
                <a:latin typeface="Arial" panose="020B0604020202020204" pitchFamily="34" charset="0"/>
                <a:cs typeface="Arial" panose="020B0604020202020204" pitchFamily="34" charset="0"/>
              </a:rPr>
              <a:t>c</a:t>
            </a:r>
            <a:r>
              <a:rPr lang="en-GB" sz="1400" b="0" i="0" dirty="0">
                <a:solidFill>
                  <a:srgbClr val="242424"/>
                </a:solidFill>
                <a:effectLst/>
                <a:latin typeface="Arial" panose="020B0604020202020204" pitchFamily="34" charset="0"/>
                <a:cs typeface="Arial" panose="020B0604020202020204" pitchFamily="34" charset="0"/>
              </a:rPr>
              <a:t>omplete the Operation Encompass online training from Virtual College Online Key Adult Training. </a:t>
            </a:r>
            <a:r>
              <a:rPr lang="en-GB" sz="1400" b="0" i="0" u="none" strike="noStrike" dirty="0" err="1">
                <a:solidFill>
                  <a:srgbClr val="4F52B2"/>
                </a:solidFill>
                <a:effectLst/>
                <a:latin typeface="Arial" panose="020B0604020202020204" pitchFamily="34" charset="0"/>
                <a:cs typeface="Arial" panose="020B0604020202020204" pitchFamily="34" charset="0"/>
                <a:hlinkClick r:id="rId2" action="ppaction://hlinkfile" tooltip="https://eur01.safelinks.protection.outlook.com/?url=http%3a%2f%2fwww.operationencompass.org%2foperation-encompass-on-line-key-adult-briefing&amp;data=05%7c01%7copencompassbham%40birmingham.gov.uk%7cc3555f0050d344a9cadd08da3e4dcca3%7c699ace67d2e44bcdb303d2bbe2b9bbf1%7c0%7c0%7c637890801109384862%7cunknown%7ctwfpbgzsb3d8eyjwijoimc4wljawmdailcjqijoiv2lumziilcjbtii6ik1hawwilcjxvci6mn0%3d%7c3000%7c%7c%7c&amp;sdata=z%2blroebced5qwk0v5igg%2bmwg%2bwhx2zrdlsbnua20%2fcq%3d&amp;reserved=0"/>
              </a:rPr>
              <a:t>OperationEncompassKeyAdultTraining</a:t>
            </a:r>
            <a:endParaRPr lang="en-GB" sz="1400" b="0" i="0" u="none" strike="noStrike" dirty="0">
              <a:solidFill>
                <a:srgbClr val="4F52B2"/>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endParaRPr lang="en-GB" sz="800" b="0" i="0" dirty="0">
              <a:solidFill>
                <a:srgbClr val="242424"/>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400" dirty="0">
                <a:solidFill>
                  <a:srgbClr val="242424"/>
                </a:solidFill>
                <a:latin typeface="Arial" panose="020B0604020202020204" pitchFamily="34" charset="0"/>
                <a:cs typeface="Arial" panose="020B0604020202020204" pitchFamily="34" charset="0"/>
              </a:rPr>
              <a:t>o</a:t>
            </a:r>
            <a:r>
              <a:rPr lang="en-GB" sz="1400" b="0" i="0" dirty="0">
                <a:solidFill>
                  <a:srgbClr val="242424"/>
                </a:solidFill>
                <a:effectLst/>
                <a:latin typeface="Arial" panose="020B0604020202020204" pitchFamily="34" charset="0"/>
                <a:cs typeface="Arial" panose="020B0604020202020204" pitchFamily="34" charset="0"/>
              </a:rPr>
              <a:t>nce this is completed, send certificates in and the names and contact details of the Key Adults to  </a:t>
            </a:r>
            <a:r>
              <a:rPr lang="en-GB" sz="1400" b="0" i="0" u="none" strike="noStrike" dirty="0" err="1">
                <a:solidFill>
                  <a:srgbClr val="4F52B2"/>
                </a:solidFill>
                <a:effectLst/>
                <a:latin typeface="Arial" panose="020B0604020202020204" pitchFamily="34" charset="0"/>
                <a:cs typeface="Arial" panose="020B0604020202020204" pitchFamily="34" charset="0"/>
                <a:hlinkClick r:id="rId3" tooltip="mailto:opencompassbham@birmingham.gov.uk"/>
              </a:rPr>
              <a:t>OperationEncompassTeam</a:t>
            </a:r>
            <a:r>
              <a:rPr lang="en-GB" sz="1400" b="0" i="0" dirty="0">
                <a:solidFill>
                  <a:srgbClr val="242424"/>
                </a:solidFill>
                <a:effectLst/>
                <a:latin typeface="Arial" panose="020B0604020202020204" pitchFamily="34" charset="0"/>
                <a:cs typeface="Arial" panose="020B0604020202020204" pitchFamily="34" charset="0"/>
              </a:rPr>
              <a:t> </a:t>
            </a:r>
          </a:p>
          <a:p>
            <a:pPr algn="l">
              <a:buFont typeface="Arial" panose="020B0604020202020204" pitchFamily="34" charset="0"/>
              <a:buChar char="•"/>
            </a:pPr>
            <a:endParaRPr lang="en-GB" sz="800" b="0" i="0" dirty="0">
              <a:solidFill>
                <a:srgbClr val="242424"/>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400" b="0" i="0" dirty="0">
                <a:solidFill>
                  <a:srgbClr val="242424"/>
                </a:solidFill>
                <a:effectLst/>
                <a:latin typeface="Arial" panose="020B0604020202020204" pitchFamily="34" charset="0"/>
                <a:cs typeface="Arial" panose="020B0604020202020204" pitchFamily="34" charset="0"/>
              </a:rPr>
              <a:t>The key adults would then be set up on ECINS, which is the portal where you can access Operation Encompass notifications for your school. The email will come from ECDesk and is time sensitive, and needs to be accessed asap.</a:t>
            </a:r>
          </a:p>
          <a:p>
            <a:pPr algn="l">
              <a:buFont typeface="Arial" panose="020B0604020202020204" pitchFamily="34" charset="0"/>
              <a:buChar char="•"/>
            </a:pPr>
            <a:endParaRPr lang="en-GB" sz="800" b="0" i="0" dirty="0">
              <a:solidFill>
                <a:srgbClr val="242424"/>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400" dirty="0">
                <a:solidFill>
                  <a:srgbClr val="242424"/>
                </a:solidFill>
                <a:latin typeface="Arial" panose="020B0604020202020204" pitchFamily="34" charset="0"/>
                <a:cs typeface="Arial" panose="020B0604020202020204" pitchFamily="34" charset="0"/>
              </a:rPr>
              <a:t>c</a:t>
            </a:r>
            <a:r>
              <a:rPr lang="en-GB" sz="1400" b="0" i="0" dirty="0">
                <a:solidFill>
                  <a:srgbClr val="242424"/>
                </a:solidFill>
                <a:effectLst/>
                <a:latin typeface="Arial" panose="020B0604020202020204" pitchFamily="34" charset="0"/>
                <a:cs typeface="Arial" panose="020B0604020202020204" pitchFamily="34" charset="0"/>
              </a:rPr>
              <a:t>omplete the actions listed in the school’s Operation Encompass Action Plan (available on the Education Safeguarding website).</a:t>
            </a:r>
          </a:p>
          <a:p>
            <a:pPr marL="0" indent="0">
              <a:buNone/>
            </a:pPr>
            <a:endParaRPr lang="en-GB" dirty="0"/>
          </a:p>
        </p:txBody>
      </p:sp>
      <p:sp>
        <p:nvSpPr>
          <p:cNvPr id="4" name="Slide Number Placeholder 3">
            <a:extLst>
              <a:ext uri="{FF2B5EF4-FFF2-40B4-BE49-F238E27FC236}">
                <a16:creationId xmlns:a16="http://schemas.microsoft.com/office/drawing/2014/main" id="{7D59047A-2CEF-45AD-82AB-8449AA6A0A09}"/>
              </a:ext>
            </a:extLst>
          </p:cNvPr>
          <p:cNvSpPr>
            <a:spLocks noGrp="1"/>
          </p:cNvSpPr>
          <p:nvPr>
            <p:ph type="sldNum" sz="quarter" idx="4"/>
          </p:nvPr>
        </p:nvSpPr>
        <p:spPr/>
        <p:txBody>
          <a:bodyPr/>
          <a:lstStyle/>
          <a:p>
            <a:r>
              <a:rPr lang="en-GB" dirty="0"/>
              <a:t>PAGE </a:t>
            </a:r>
            <a:fld id="{45A89BE1-5792-4ACB-BF4C-7FAB88C6C5B7}" type="slidenum">
              <a:rPr lang="en-GB" smtClean="0"/>
              <a:pPr/>
              <a:t>8</a:t>
            </a:fld>
            <a:endParaRPr lang="en-GB" dirty="0"/>
          </a:p>
        </p:txBody>
      </p:sp>
    </p:spTree>
    <p:extLst>
      <p:ext uri="{BB962C8B-B14F-4D97-AF65-F5344CB8AC3E}">
        <p14:creationId xmlns:p14="http://schemas.microsoft.com/office/powerpoint/2010/main" val="38153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71E9-D41B-4230-BA6F-B050A344D7C2}"/>
              </a:ext>
            </a:extLst>
          </p:cNvPr>
          <p:cNvSpPr>
            <a:spLocks noGrp="1"/>
          </p:cNvSpPr>
          <p:nvPr>
            <p:ph type="title"/>
          </p:nvPr>
        </p:nvSpPr>
        <p:spPr>
          <a:xfrm>
            <a:off x="457200" y="205978"/>
            <a:ext cx="8229600" cy="493564"/>
          </a:xfrm>
        </p:spPr>
        <p:txBody>
          <a:bodyPr>
            <a:normAutofit/>
          </a:bodyPr>
          <a:lstStyle/>
          <a:p>
            <a:r>
              <a:rPr lang="en-GB" sz="2200" dirty="0"/>
              <a:t>Child on Child Abuse</a:t>
            </a:r>
          </a:p>
        </p:txBody>
      </p:sp>
      <p:sp>
        <p:nvSpPr>
          <p:cNvPr id="3" name="Content Placeholder 2">
            <a:extLst>
              <a:ext uri="{FF2B5EF4-FFF2-40B4-BE49-F238E27FC236}">
                <a16:creationId xmlns:a16="http://schemas.microsoft.com/office/drawing/2014/main" id="{6DF4883E-4EC2-47AE-B058-DDBEE13B33C6}"/>
              </a:ext>
            </a:extLst>
          </p:cNvPr>
          <p:cNvSpPr>
            <a:spLocks noGrp="1"/>
          </p:cNvSpPr>
          <p:nvPr>
            <p:ph idx="1"/>
          </p:nvPr>
        </p:nvSpPr>
        <p:spPr>
          <a:xfrm>
            <a:off x="457200" y="843558"/>
            <a:ext cx="8229600" cy="3528392"/>
          </a:xfrm>
        </p:spPr>
        <p:txBody>
          <a:bodyPr>
            <a:normAutofit/>
          </a:bodyPr>
          <a:lstStyle/>
          <a:p>
            <a:r>
              <a:rPr lang="en-GB" sz="1400" dirty="0">
                <a:latin typeface="Arial" panose="020B0604020202020204" pitchFamily="34" charset="0"/>
                <a:cs typeface="Arial" panose="020B0604020202020204" pitchFamily="34" charset="0"/>
              </a:rPr>
              <a:t>It is essential that all staff understand the importance of challenging inappropriate behaviours between children, many of which are listed below, that are abusive in nature. Downplaying certain behaviours, for example dismissing sexual harassment as “just banter”, “just having a laugh”, “part of growing up” or “boys being boys” can lead to a culture of unacceptable behaviours, an unsafe environment for children and in worst case scenarios a culture that normalises abuse leading to children accepting it as normal and not coming forward to report it.</a:t>
            </a:r>
          </a:p>
          <a:p>
            <a:endParaRPr lang="en-GB" sz="1400" dirty="0">
              <a:latin typeface="Arial" panose="020B0604020202020204" pitchFamily="34" charset="0"/>
              <a:cs typeface="Arial" panose="020B0604020202020204" pitchFamily="34" charset="0"/>
            </a:endParaRPr>
          </a:p>
          <a:p>
            <a:pPr marL="0" indent="0">
              <a:buNone/>
            </a:pPr>
            <a:r>
              <a:rPr lang="en-GB" sz="1500" b="1" dirty="0">
                <a:latin typeface="Arial" panose="020B0604020202020204" pitchFamily="34" charset="0"/>
                <a:cs typeface="Arial" panose="020B0604020202020204" pitchFamily="34" charset="0"/>
              </a:rPr>
              <a:t>Children who identify as LGBT+ </a:t>
            </a:r>
          </a:p>
          <a:p>
            <a:r>
              <a:rPr lang="en-GB" sz="1400" dirty="0">
                <a:latin typeface="Arial" panose="020B0604020202020204" pitchFamily="34" charset="0"/>
                <a:cs typeface="Arial" panose="020B0604020202020204" pitchFamily="34" charset="0"/>
              </a:rPr>
              <a:t>The fact that a child or a young person may be LGBT is not in itself an inherent risk factor for harm. However, children who are LGBT can be targeted by other children. In some cases, a child who is perceived by other children to be LGBT (whether they are or not) can be just as vulnerable as children who identify as LGBT. (KCSiE 2022, P49, Para 202)</a:t>
            </a:r>
          </a:p>
        </p:txBody>
      </p:sp>
      <p:sp>
        <p:nvSpPr>
          <p:cNvPr id="4" name="Slide Number Placeholder 3">
            <a:extLst>
              <a:ext uri="{FF2B5EF4-FFF2-40B4-BE49-F238E27FC236}">
                <a16:creationId xmlns:a16="http://schemas.microsoft.com/office/drawing/2014/main" id="{06A055FA-5451-424B-B92D-4D4738C35AD5}"/>
              </a:ext>
            </a:extLst>
          </p:cNvPr>
          <p:cNvSpPr>
            <a:spLocks noGrp="1"/>
          </p:cNvSpPr>
          <p:nvPr>
            <p:ph type="sldNum" sz="quarter" idx="4"/>
          </p:nvPr>
        </p:nvSpPr>
        <p:spPr/>
        <p:txBody>
          <a:bodyPr/>
          <a:lstStyle/>
          <a:p>
            <a:r>
              <a:rPr lang="en-GB" dirty="0"/>
              <a:t>PAGE </a:t>
            </a:r>
            <a:fld id="{45A89BE1-5792-4ACB-BF4C-7FAB88C6C5B7}" type="slidenum">
              <a:rPr lang="en-GB" smtClean="0"/>
              <a:pPr/>
              <a:t>9</a:t>
            </a:fld>
            <a:endParaRPr lang="en-GB" dirty="0"/>
          </a:p>
        </p:txBody>
      </p:sp>
    </p:spTree>
    <p:extLst>
      <p:ext uri="{BB962C8B-B14F-4D97-AF65-F5344CB8AC3E}">
        <p14:creationId xmlns:p14="http://schemas.microsoft.com/office/powerpoint/2010/main" val="19224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4ded371-4bf3-442d-97dd-485243810c16"/>
  <p:tag name="ASSISTID" val="421c3bec-2d87-422b-b7e0-cf22e6ac8a4e"/>
</p:tagLst>
</file>

<file path=ppt/theme/theme1.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5E21EBFDAC8044A73B5ADCD2D7B0E5" ma:contentTypeVersion="13" ma:contentTypeDescription="Create a new document." ma:contentTypeScope="" ma:versionID="30346daf33e210289d4611795d2b726e">
  <xsd:schema xmlns:xsd="http://www.w3.org/2001/XMLSchema" xmlns:xs="http://www.w3.org/2001/XMLSchema" xmlns:p="http://schemas.microsoft.com/office/2006/metadata/properties" xmlns:ns3="08faefa2-e6df-4059-a681-e9413148c5ca" xmlns:ns4="26576bdc-cbf0-4ede-ad96-f2a00baa6c8b" targetNamespace="http://schemas.microsoft.com/office/2006/metadata/properties" ma:root="true" ma:fieldsID="63e13b42fc46748914cd6c71703d137b" ns3:_="" ns4:_="">
    <xsd:import namespace="08faefa2-e6df-4059-a681-e9413148c5ca"/>
    <xsd:import namespace="26576bdc-cbf0-4ede-ad96-f2a00baa6c8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faefa2-e6df-4059-a681-e9413148c5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576bdc-cbf0-4ede-ad96-f2a00baa6c8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2.xml><?xml version="1.0" encoding="utf-8"?>
<ds:datastoreItem xmlns:ds="http://schemas.openxmlformats.org/officeDocument/2006/customXml" ds:itemID="{073E71AC-8744-49E0-8772-E20D2AA52C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faefa2-e6df-4059-a681-e9413148c5ca"/>
    <ds:schemaRef ds:uri="26576bdc-cbf0-4ede-ad96-f2a00baa6c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6E03D2-F375-46B2-A89A-B3E83DF0526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1624</TotalTime>
  <Words>2525</Words>
  <Application>Microsoft Office PowerPoint</Application>
  <PresentationFormat>On-screen Show (16:9)</PresentationFormat>
  <Paragraphs>321</Paragraphs>
  <Slides>31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Nova</vt:lpstr>
      <vt:lpstr>Arial Nova Light</vt:lpstr>
      <vt:lpstr>Calibri</vt:lpstr>
      <vt:lpstr>Open Sans</vt:lpstr>
      <vt:lpstr>Wingdings</vt:lpstr>
      <vt:lpstr>Birmingham_City_Council___corp_template_updated_Jan_2018 16x9</vt:lpstr>
      <vt:lpstr>Safeguarding Update . What’s new in Keeping Children Safe in Education 2022?    EducationSafeguarding@birmingham.gov.uk</vt:lpstr>
      <vt:lpstr>Aim of Session</vt:lpstr>
      <vt:lpstr>Why are these updates are important?</vt:lpstr>
      <vt:lpstr>Safeguarding Issues</vt:lpstr>
      <vt:lpstr>KCSiE 2022 Part One   updates for all staff</vt:lpstr>
      <vt:lpstr>KCSiE 2022 Part One - updates for all staff</vt:lpstr>
      <vt:lpstr>Part One – updates </vt:lpstr>
      <vt:lpstr>Operation Encompass</vt:lpstr>
      <vt:lpstr>Child on Child Abuse</vt:lpstr>
      <vt:lpstr>Consensual and non-consensual sharing of indecent images as part of child on child abuse.</vt:lpstr>
      <vt:lpstr>Serious Violence</vt:lpstr>
      <vt:lpstr>Right Help Right Time              RHRT</vt:lpstr>
      <vt:lpstr>KCSiE 2022 Part Two - Updates</vt:lpstr>
      <vt:lpstr> The Management of Safeguarding</vt:lpstr>
      <vt:lpstr> Part Two updates continued  </vt:lpstr>
      <vt:lpstr> Part Two updates continued  </vt:lpstr>
      <vt:lpstr>Children Missing Education and Attendance</vt:lpstr>
      <vt:lpstr> Part Two updates continued </vt:lpstr>
      <vt:lpstr> KCSiE 2022 Part Two updates continued </vt:lpstr>
      <vt:lpstr>KCSiE 2022 Part Three - Updates</vt:lpstr>
      <vt:lpstr>Safer Recruitment</vt:lpstr>
      <vt:lpstr>KCSiE 2022 Part Four - updates</vt:lpstr>
      <vt:lpstr>Low Level Concerns …</vt:lpstr>
      <vt:lpstr>Low Level Concerns…</vt:lpstr>
      <vt:lpstr>Low Level Concerns…</vt:lpstr>
      <vt:lpstr>KCSiE 2022 Part 5 - updates</vt:lpstr>
      <vt:lpstr>Child on Child Sexual Violence and Sexual Harassment</vt:lpstr>
      <vt:lpstr>Remember…</vt:lpstr>
      <vt:lpstr>Useful Links.</vt:lpstr>
      <vt:lpstr>References</vt:lpstr>
      <vt:lpstr>Social media final slide</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 - What's new in Keeping Children Safe in Education 2021</dc:title>
  <dc:creator>Dalbir Kaur</dc:creator>
  <cp:keywords>Birmingham City Council</cp:keywords>
  <cp:lastModifiedBy>Sue Hopkins</cp:lastModifiedBy>
  <cp:revision>26</cp:revision>
  <dcterms:created xsi:type="dcterms:W3CDTF">2021-03-24T14:08:26Z</dcterms:created>
  <dcterms:modified xsi:type="dcterms:W3CDTF">2022-07-14T15:55:07Z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0x010100A55E21EBFDAC8044A73B5ADCD2D7B0E5</vt:lpwstr>
  </property>
  <property fmtid="{D5CDD505-2E9C-101B-9397-08002B2CF9AE}" pid="3" name="CloudStatistics_StoryID">
    <vt:lpwstr>62ba3f54-edbd-433d-a011-cfb103c59010</vt:lpwstr>
  </property>
</Properties>
</file>