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6" r:id="rId5"/>
    <p:sldId id="461" r:id="rId6"/>
    <p:sldId id="452" r:id="rId7"/>
    <p:sldId id="458" r:id="rId8"/>
    <p:sldId id="459" r:id="rId9"/>
    <p:sldId id="451" r:id="rId10"/>
    <p:sldId id="457" r:id="rId11"/>
    <p:sldId id="453" r:id="rId12"/>
    <p:sldId id="462" r:id="rId13"/>
    <p:sldId id="449" r:id="rId14"/>
    <p:sldId id="263" r:id="rId15"/>
  </p:sldIdLst>
  <p:sldSz cx="12192000" cy="6858000"/>
  <p:notesSz cx="6858000" cy="9144000"/>
  <p:defaultTex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m, Scott" initials="TS" lastIdx="5" clrIdx="0">
    <p:extLst>
      <p:ext uri="{19B8F6BF-5375-455C-9EA6-DF929625EA0E}">
        <p15:presenceInfo xmlns:p15="http://schemas.microsoft.com/office/powerpoint/2012/main" userId="S-1-5-21-494842029-2985525290-4291120034-241676" providerId="AD"/>
      </p:ext>
    </p:extLst>
  </p:cmAuthor>
  <p:cmAuthor id="2" name="Thomas Harwood" initials="TH" lastIdx="4" clrIdx="1">
    <p:extLst>
      <p:ext uri="{19B8F6BF-5375-455C-9EA6-DF929625EA0E}">
        <p15:presenceInfo xmlns:p15="http://schemas.microsoft.com/office/powerpoint/2012/main" userId="S::Thomas.Harwood@birmingham.gov.uk::25ed72de-c5c1-4b95-989b-00f3deefc7e9" providerId="AD"/>
      </p:ext>
    </p:extLst>
  </p:cmAuthor>
  <p:cmAuthor id="3" name="Modupe Omonijo" initials="MO" lastIdx="4" clrIdx="2">
    <p:extLst>
      <p:ext uri="{19B8F6BF-5375-455C-9EA6-DF929625EA0E}">
        <p15:presenceInfo xmlns:p15="http://schemas.microsoft.com/office/powerpoint/2012/main" userId="S::modupe.omonijo@birmingham.gov.uk::b5d3e7e0-a919-4ae2-b042-5b8920ad44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E48E4-6B15-45BF-8BD4-DA208D876C1A}" v="31" dt="2021-06-23T11:12:55.933"/>
    <p1510:client id="{4CD343F8-E182-4C9E-BDB9-136078C2C2EA}" v="304" dt="2021-06-23T12:28:42.660"/>
    <p1510:client id="{72E9B6DD-556B-46F0-9DC6-B094BE3FB0DF}" v="5834" dt="2021-06-22T17:42:26.870"/>
    <p1510:client id="{DD5C4B9D-85C0-404B-BEB0-0A3DC3629020}" v="362" dt="2021-06-22T17:37:40.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8BB0F3-302B-456B-AE6B-FE45B184152C}"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GB"/>
        </a:p>
      </dgm:t>
    </dgm:pt>
    <dgm:pt modelId="{2982DD1F-496E-466D-A9C4-0A66EBBA1B32}">
      <dgm:prSet phldrT="[Text]" custT="1"/>
      <dgm:spPr/>
      <dgm:t>
        <a:bodyPr/>
        <a:lstStyle/>
        <a:p>
          <a:pPr>
            <a:buFont typeface="Arial" panose="020B0604020202020204" pitchFamily="34" charset="0"/>
            <a:buChar char="•"/>
          </a:pPr>
          <a:endParaRPr lang="en-GB" sz="1400" dirty="0"/>
        </a:p>
        <a:p>
          <a:pPr>
            <a:buFont typeface="Arial" panose="020B0604020202020204" pitchFamily="34" charset="0"/>
            <a:buChar char="•"/>
          </a:pPr>
          <a:r>
            <a:rPr lang="en-GB" sz="1400" dirty="0"/>
            <a:t>80+ years old case rate</a:t>
          </a:r>
        </a:p>
        <a:p>
          <a:pPr>
            <a:buFont typeface="Arial" panose="020B0604020202020204" pitchFamily="34" charset="0"/>
            <a:buChar char="•"/>
          </a:pPr>
          <a:r>
            <a:rPr lang="en-GB" sz="1400" dirty="0"/>
            <a:t>(11.3/100K)</a:t>
          </a:r>
        </a:p>
        <a:p>
          <a:pPr>
            <a:buFont typeface="Arial" panose="020B0604020202020204" pitchFamily="34" charset="0"/>
            <a:buChar char="•"/>
          </a:pPr>
          <a:endParaRPr lang="en-GB" sz="1400" dirty="0"/>
        </a:p>
      </dgm:t>
    </dgm:pt>
    <dgm:pt modelId="{26C73F5B-67EF-4F3D-8F7D-3937114FF525}" type="parTrans" cxnId="{EE241B41-7594-43D0-9527-506F5D5B339F}">
      <dgm:prSet/>
      <dgm:spPr/>
      <dgm:t>
        <a:bodyPr/>
        <a:lstStyle/>
        <a:p>
          <a:endParaRPr lang="en-GB"/>
        </a:p>
      </dgm:t>
    </dgm:pt>
    <dgm:pt modelId="{AE577BC8-5442-4041-9E70-08C9BFBBE9E9}" type="sibTrans" cxnId="{EE241B41-7594-43D0-9527-506F5D5B339F}">
      <dgm:prSet/>
      <dgm:spPr/>
      <dgm:t>
        <a:bodyPr/>
        <a:lstStyle/>
        <a:p>
          <a:endParaRPr lang="en-GB"/>
        </a:p>
      </dgm:t>
    </dgm:pt>
    <dgm:pt modelId="{AB1A3532-46CD-42C2-B9B5-4012F8C63098}">
      <dgm:prSet phldrT="[Text]" custT="1"/>
      <dgm:spPr/>
      <dgm:t>
        <a:bodyPr/>
        <a:lstStyle/>
        <a:p>
          <a:pPr>
            <a:buFont typeface="Arial" panose="020B0604020202020204" pitchFamily="34" charset="0"/>
            <a:buChar char="•"/>
          </a:pPr>
          <a:r>
            <a:rPr lang="en-GB" sz="1400" dirty="0"/>
            <a:t>60-79 year olds case rate (31.2/100K)</a:t>
          </a:r>
        </a:p>
      </dgm:t>
    </dgm:pt>
    <dgm:pt modelId="{7DA0C734-898A-4CB5-80BE-8682E29106BA}" type="parTrans" cxnId="{A903E0C2-D938-4BA0-841C-692B258BAD32}">
      <dgm:prSet/>
      <dgm:spPr/>
      <dgm:t>
        <a:bodyPr/>
        <a:lstStyle/>
        <a:p>
          <a:endParaRPr lang="en-GB"/>
        </a:p>
      </dgm:t>
    </dgm:pt>
    <dgm:pt modelId="{31106EC0-077A-410B-8F07-D945C24CCC54}" type="sibTrans" cxnId="{A903E0C2-D938-4BA0-841C-692B258BAD32}">
      <dgm:prSet/>
      <dgm:spPr/>
      <dgm:t>
        <a:bodyPr/>
        <a:lstStyle/>
        <a:p>
          <a:endParaRPr lang="en-GB"/>
        </a:p>
      </dgm:t>
    </dgm:pt>
    <dgm:pt modelId="{4804E7D8-216B-41AE-8202-48BDD385669A}">
      <dgm:prSet custT="1"/>
      <dgm:spPr/>
      <dgm:t>
        <a:bodyPr/>
        <a:lstStyle/>
        <a:p>
          <a:r>
            <a:rPr lang="en-GB" sz="1400" dirty="0"/>
            <a:t>40-59 year olds case rate (97.0/100K)</a:t>
          </a:r>
        </a:p>
      </dgm:t>
    </dgm:pt>
    <dgm:pt modelId="{94200F72-FD66-4F0B-818C-40885F55BE5F}" type="parTrans" cxnId="{F0B97341-59C4-4D19-ABAC-1E8FD58E25E5}">
      <dgm:prSet/>
      <dgm:spPr/>
      <dgm:t>
        <a:bodyPr/>
        <a:lstStyle/>
        <a:p>
          <a:endParaRPr lang="en-GB"/>
        </a:p>
      </dgm:t>
    </dgm:pt>
    <dgm:pt modelId="{BD2F4939-BDB2-40AB-8041-D6F4C5A22064}" type="sibTrans" cxnId="{F0B97341-59C4-4D19-ABAC-1E8FD58E25E5}">
      <dgm:prSet/>
      <dgm:spPr/>
      <dgm:t>
        <a:bodyPr/>
        <a:lstStyle/>
        <a:p>
          <a:endParaRPr lang="en-GB"/>
        </a:p>
      </dgm:t>
    </dgm:pt>
    <dgm:pt modelId="{3953EFE1-BCF3-45BA-B871-3B74A125083C}">
      <dgm:prSet custT="1"/>
      <dgm:spPr/>
      <dgm:t>
        <a:bodyPr/>
        <a:lstStyle/>
        <a:p>
          <a:r>
            <a:rPr lang="en-GB" sz="1400" dirty="0"/>
            <a:t>20-39 year olds </a:t>
          </a:r>
          <a:r>
            <a:rPr lang="en-GB" sz="1400" b="1" dirty="0"/>
            <a:t>highest</a:t>
          </a:r>
          <a:r>
            <a:rPr lang="en-GB" sz="1400" dirty="0"/>
            <a:t> case rate (211.6/100K)</a:t>
          </a:r>
        </a:p>
      </dgm:t>
    </dgm:pt>
    <dgm:pt modelId="{7F0CAB02-E1FC-4903-A130-ADCFA8389D63}" type="sibTrans" cxnId="{BC99EC8F-7AA0-4423-ADFC-5D618760D29A}">
      <dgm:prSet/>
      <dgm:spPr/>
      <dgm:t>
        <a:bodyPr/>
        <a:lstStyle/>
        <a:p>
          <a:endParaRPr lang="en-GB"/>
        </a:p>
      </dgm:t>
    </dgm:pt>
    <dgm:pt modelId="{B584AFDA-F46F-4325-8837-A8F58BB9F225}" type="parTrans" cxnId="{BC99EC8F-7AA0-4423-ADFC-5D618760D29A}">
      <dgm:prSet/>
      <dgm:spPr/>
      <dgm:t>
        <a:bodyPr/>
        <a:lstStyle/>
        <a:p>
          <a:endParaRPr lang="en-GB"/>
        </a:p>
      </dgm:t>
    </dgm:pt>
    <dgm:pt modelId="{3EAE2CCD-5E3F-42D6-B3D7-9AD503A22857}">
      <dgm:prSet custT="1"/>
      <dgm:spPr/>
      <dgm:t>
        <a:bodyPr/>
        <a:lstStyle/>
        <a:p>
          <a:r>
            <a:rPr lang="en-GB" sz="1400" dirty="0"/>
            <a:t>0-19 year olds </a:t>
          </a:r>
          <a:r>
            <a:rPr lang="en-GB" sz="1400" b="1" dirty="0"/>
            <a:t>2</a:t>
          </a:r>
          <a:r>
            <a:rPr lang="en-GB" sz="1400" b="1" baseline="30000" dirty="0"/>
            <a:t>nd</a:t>
          </a:r>
          <a:r>
            <a:rPr lang="en-GB" sz="1400" dirty="0"/>
            <a:t> </a:t>
          </a:r>
          <a:r>
            <a:rPr lang="en-GB" sz="1400" b="1" dirty="0"/>
            <a:t>highest</a:t>
          </a:r>
          <a:r>
            <a:rPr lang="en-GB" sz="1400" dirty="0"/>
            <a:t> case rate  (147.9/100K)</a:t>
          </a:r>
        </a:p>
      </dgm:t>
    </dgm:pt>
    <dgm:pt modelId="{B34639FC-BF1A-4653-8AED-1C9A35ADBF98}" type="parTrans" cxnId="{A35200EB-4B58-455E-9C4E-013790EF7889}">
      <dgm:prSet/>
      <dgm:spPr/>
      <dgm:t>
        <a:bodyPr/>
        <a:lstStyle/>
        <a:p>
          <a:endParaRPr lang="en-GB"/>
        </a:p>
      </dgm:t>
    </dgm:pt>
    <dgm:pt modelId="{E8DF5A13-91B9-4696-97C0-974522B303AE}" type="sibTrans" cxnId="{A35200EB-4B58-455E-9C4E-013790EF7889}">
      <dgm:prSet/>
      <dgm:spPr/>
      <dgm:t>
        <a:bodyPr/>
        <a:lstStyle/>
        <a:p>
          <a:endParaRPr lang="en-GB"/>
        </a:p>
      </dgm:t>
    </dgm:pt>
    <dgm:pt modelId="{FD727CC7-6D6C-4EF7-87D5-D1135BC6649A}" type="pres">
      <dgm:prSet presAssocID="{798BB0F3-302B-456B-AE6B-FE45B184152C}" presName="compositeShape" presStyleCnt="0">
        <dgm:presLayoutVars>
          <dgm:dir/>
          <dgm:resizeHandles/>
        </dgm:presLayoutVars>
      </dgm:prSet>
      <dgm:spPr/>
    </dgm:pt>
    <dgm:pt modelId="{D6F1E8F2-A454-4F36-BBC7-85C018859843}" type="pres">
      <dgm:prSet presAssocID="{798BB0F3-302B-456B-AE6B-FE45B184152C}" presName="pyramid" presStyleLbl="node1" presStyleIdx="0" presStyleCnt="1" custScaleX="111747" custScaleY="100000" custLinFactNeighborX="-31045" custLinFactNeighborY="1303"/>
      <dgm:spPr>
        <a:prstGeom prst="homePlate">
          <a:avLst/>
        </a:prstGeom>
      </dgm:spPr>
    </dgm:pt>
    <dgm:pt modelId="{97AD2729-F10B-4CB2-B92B-B902D7023EB1}" type="pres">
      <dgm:prSet presAssocID="{798BB0F3-302B-456B-AE6B-FE45B184152C}" presName="theList" presStyleCnt="0"/>
      <dgm:spPr/>
    </dgm:pt>
    <dgm:pt modelId="{22CBE6D0-FB60-4FDF-864A-36DFBC43C34D}" type="pres">
      <dgm:prSet presAssocID="{2982DD1F-496E-466D-A9C4-0A66EBBA1B32}" presName="aNode" presStyleLbl="fgAcc1" presStyleIdx="0" presStyleCnt="5" custScaleX="113526" custLinFactNeighborX="20634" custLinFactNeighborY="25812">
        <dgm:presLayoutVars>
          <dgm:bulletEnabled val="1"/>
        </dgm:presLayoutVars>
      </dgm:prSet>
      <dgm:spPr/>
    </dgm:pt>
    <dgm:pt modelId="{340619AF-5CBE-402D-AF4A-14CBB9200105}" type="pres">
      <dgm:prSet presAssocID="{2982DD1F-496E-466D-A9C4-0A66EBBA1B32}" presName="aSpace" presStyleCnt="0"/>
      <dgm:spPr/>
    </dgm:pt>
    <dgm:pt modelId="{E905949F-7921-4DCD-8B7C-3587E37F5C61}" type="pres">
      <dgm:prSet presAssocID="{AB1A3532-46CD-42C2-B9B5-4012F8C63098}" presName="aNode" presStyleLbl="fgAcc1" presStyleIdx="1" presStyleCnt="5" custScaleX="113526" custLinFactNeighborX="20634" custLinFactNeighborY="25812">
        <dgm:presLayoutVars>
          <dgm:bulletEnabled val="1"/>
        </dgm:presLayoutVars>
      </dgm:prSet>
      <dgm:spPr/>
    </dgm:pt>
    <dgm:pt modelId="{F188D690-DAD1-43D8-BE41-0A46E768AF17}" type="pres">
      <dgm:prSet presAssocID="{AB1A3532-46CD-42C2-B9B5-4012F8C63098}" presName="aSpace" presStyleCnt="0"/>
      <dgm:spPr/>
    </dgm:pt>
    <dgm:pt modelId="{18F1D091-A5A6-4847-834C-E3EE41DC108B}" type="pres">
      <dgm:prSet presAssocID="{4804E7D8-216B-41AE-8202-48BDD385669A}" presName="aNode" presStyleLbl="fgAcc1" presStyleIdx="2" presStyleCnt="5" custScaleX="113526" custLinFactNeighborX="20634" custLinFactNeighborY="25812">
        <dgm:presLayoutVars>
          <dgm:bulletEnabled val="1"/>
        </dgm:presLayoutVars>
      </dgm:prSet>
      <dgm:spPr/>
    </dgm:pt>
    <dgm:pt modelId="{1DF00A09-BCBB-45E1-AED8-B0931875D9F9}" type="pres">
      <dgm:prSet presAssocID="{4804E7D8-216B-41AE-8202-48BDD385669A}" presName="aSpace" presStyleCnt="0"/>
      <dgm:spPr/>
    </dgm:pt>
    <dgm:pt modelId="{036EF5CA-C531-4888-88B8-ADBEBFAD427B}" type="pres">
      <dgm:prSet presAssocID="{3953EFE1-BCF3-45BA-B871-3B74A125083C}" presName="aNode" presStyleLbl="fgAcc1" presStyleIdx="3" presStyleCnt="5" custScaleX="113526" custLinFactNeighborX="20634" custLinFactNeighborY="25812">
        <dgm:presLayoutVars>
          <dgm:bulletEnabled val="1"/>
        </dgm:presLayoutVars>
      </dgm:prSet>
      <dgm:spPr/>
    </dgm:pt>
    <dgm:pt modelId="{1EE0909B-6811-47A5-B586-9F87876AF2C7}" type="pres">
      <dgm:prSet presAssocID="{3953EFE1-BCF3-45BA-B871-3B74A125083C}" presName="aSpace" presStyleCnt="0"/>
      <dgm:spPr/>
    </dgm:pt>
    <dgm:pt modelId="{9317604F-D479-454B-B407-0EFE55356373}" type="pres">
      <dgm:prSet presAssocID="{3EAE2CCD-5E3F-42D6-B3D7-9AD503A22857}" presName="aNode" presStyleLbl="fgAcc1" presStyleIdx="4" presStyleCnt="5" custScaleX="114139" custLinFactNeighborX="21053" custLinFactNeighborY="57794">
        <dgm:presLayoutVars>
          <dgm:bulletEnabled val="1"/>
        </dgm:presLayoutVars>
      </dgm:prSet>
      <dgm:spPr/>
    </dgm:pt>
    <dgm:pt modelId="{9D1BCA38-922B-4B41-A851-82972AF1D3DB}" type="pres">
      <dgm:prSet presAssocID="{3EAE2CCD-5E3F-42D6-B3D7-9AD503A22857}" presName="aSpace" presStyleCnt="0"/>
      <dgm:spPr/>
    </dgm:pt>
  </dgm:ptLst>
  <dgm:cxnLst>
    <dgm:cxn modelId="{EE241B41-7594-43D0-9527-506F5D5B339F}" srcId="{798BB0F3-302B-456B-AE6B-FE45B184152C}" destId="{2982DD1F-496E-466D-A9C4-0A66EBBA1B32}" srcOrd="0" destOrd="0" parTransId="{26C73F5B-67EF-4F3D-8F7D-3937114FF525}" sibTransId="{AE577BC8-5442-4041-9E70-08C9BFBBE9E9}"/>
    <dgm:cxn modelId="{F0B97341-59C4-4D19-ABAC-1E8FD58E25E5}" srcId="{798BB0F3-302B-456B-AE6B-FE45B184152C}" destId="{4804E7D8-216B-41AE-8202-48BDD385669A}" srcOrd="2" destOrd="0" parTransId="{94200F72-FD66-4F0B-818C-40885F55BE5F}" sibTransId="{BD2F4939-BDB2-40AB-8041-D6F4C5A22064}"/>
    <dgm:cxn modelId="{BC99EC8F-7AA0-4423-ADFC-5D618760D29A}" srcId="{798BB0F3-302B-456B-AE6B-FE45B184152C}" destId="{3953EFE1-BCF3-45BA-B871-3B74A125083C}" srcOrd="3" destOrd="0" parTransId="{B584AFDA-F46F-4325-8837-A8F58BB9F225}" sibTransId="{7F0CAB02-E1FC-4903-A130-ADCFA8389D63}"/>
    <dgm:cxn modelId="{4328F691-9DA9-450C-B2A2-2D74F2A9F20C}" type="presOf" srcId="{2982DD1F-496E-466D-A9C4-0A66EBBA1B32}" destId="{22CBE6D0-FB60-4FDF-864A-36DFBC43C34D}" srcOrd="0" destOrd="0" presId="urn:microsoft.com/office/officeart/2005/8/layout/pyramid2"/>
    <dgm:cxn modelId="{2B8A7FBC-190B-4820-9DB0-B77B02358E41}" type="presOf" srcId="{3EAE2CCD-5E3F-42D6-B3D7-9AD503A22857}" destId="{9317604F-D479-454B-B407-0EFE55356373}" srcOrd="0" destOrd="0" presId="urn:microsoft.com/office/officeart/2005/8/layout/pyramid2"/>
    <dgm:cxn modelId="{A903E0C2-D938-4BA0-841C-692B258BAD32}" srcId="{798BB0F3-302B-456B-AE6B-FE45B184152C}" destId="{AB1A3532-46CD-42C2-B9B5-4012F8C63098}" srcOrd="1" destOrd="0" parTransId="{7DA0C734-898A-4CB5-80BE-8682E29106BA}" sibTransId="{31106EC0-077A-410B-8F07-D945C24CCC54}"/>
    <dgm:cxn modelId="{F2C0D1DD-B097-4408-B2B9-FB475D11D603}" type="presOf" srcId="{4804E7D8-216B-41AE-8202-48BDD385669A}" destId="{18F1D091-A5A6-4847-834C-E3EE41DC108B}" srcOrd="0" destOrd="0" presId="urn:microsoft.com/office/officeart/2005/8/layout/pyramid2"/>
    <dgm:cxn modelId="{14D43BE0-771A-491E-8DF5-49C9C77A148F}" type="presOf" srcId="{AB1A3532-46CD-42C2-B9B5-4012F8C63098}" destId="{E905949F-7921-4DCD-8B7C-3587E37F5C61}" srcOrd="0" destOrd="0" presId="urn:microsoft.com/office/officeart/2005/8/layout/pyramid2"/>
    <dgm:cxn modelId="{A35200EB-4B58-455E-9C4E-013790EF7889}" srcId="{798BB0F3-302B-456B-AE6B-FE45B184152C}" destId="{3EAE2CCD-5E3F-42D6-B3D7-9AD503A22857}" srcOrd="4" destOrd="0" parTransId="{B34639FC-BF1A-4653-8AED-1C9A35ADBF98}" sibTransId="{E8DF5A13-91B9-4696-97C0-974522B303AE}"/>
    <dgm:cxn modelId="{FF97F4F3-A9FA-43A6-BC2B-7616B1261889}" type="presOf" srcId="{798BB0F3-302B-456B-AE6B-FE45B184152C}" destId="{FD727CC7-6D6C-4EF7-87D5-D1135BC6649A}" srcOrd="0" destOrd="0" presId="urn:microsoft.com/office/officeart/2005/8/layout/pyramid2"/>
    <dgm:cxn modelId="{1DA183F9-1BF1-458F-9307-912526BD48E1}" type="presOf" srcId="{3953EFE1-BCF3-45BA-B871-3B74A125083C}" destId="{036EF5CA-C531-4888-88B8-ADBEBFAD427B}" srcOrd="0" destOrd="0" presId="urn:microsoft.com/office/officeart/2005/8/layout/pyramid2"/>
    <dgm:cxn modelId="{2A6D45E4-8F7C-4861-93CE-17BC11178BC8}" type="presParOf" srcId="{FD727CC7-6D6C-4EF7-87D5-D1135BC6649A}" destId="{D6F1E8F2-A454-4F36-BBC7-85C018859843}" srcOrd="0" destOrd="0" presId="urn:microsoft.com/office/officeart/2005/8/layout/pyramid2"/>
    <dgm:cxn modelId="{E360207C-A775-4512-86C6-CFFFCC51AE49}" type="presParOf" srcId="{FD727CC7-6D6C-4EF7-87D5-D1135BC6649A}" destId="{97AD2729-F10B-4CB2-B92B-B902D7023EB1}" srcOrd="1" destOrd="0" presId="urn:microsoft.com/office/officeart/2005/8/layout/pyramid2"/>
    <dgm:cxn modelId="{814E9096-590A-424A-BD77-E32211B3B7D1}" type="presParOf" srcId="{97AD2729-F10B-4CB2-B92B-B902D7023EB1}" destId="{22CBE6D0-FB60-4FDF-864A-36DFBC43C34D}" srcOrd="0" destOrd="0" presId="urn:microsoft.com/office/officeart/2005/8/layout/pyramid2"/>
    <dgm:cxn modelId="{43E5986B-4FA5-4211-B10C-4DE1977160BC}" type="presParOf" srcId="{97AD2729-F10B-4CB2-B92B-B902D7023EB1}" destId="{340619AF-5CBE-402D-AF4A-14CBB9200105}" srcOrd="1" destOrd="0" presId="urn:microsoft.com/office/officeart/2005/8/layout/pyramid2"/>
    <dgm:cxn modelId="{A3CCCF3B-C082-49E5-A4C7-8AB1D7D8F2FD}" type="presParOf" srcId="{97AD2729-F10B-4CB2-B92B-B902D7023EB1}" destId="{E905949F-7921-4DCD-8B7C-3587E37F5C61}" srcOrd="2" destOrd="0" presId="urn:microsoft.com/office/officeart/2005/8/layout/pyramid2"/>
    <dgm:cxn modelId="{5393B8C4-DE61-4FD0-86C6-3083C8D39FF3}" type="presParOf" srcId="{97AD2729-F10B-4CB2-B92B-B902D7023EB1}" destId="{F188D690-DAD1-43D8-BE41-0A46E768AF17}" srcOrd="3" destOrd="0" presId="urn:microsoft.com/office/officeart/2005/8/layout/pyramid2"/>
    <dgm:cxn modelId="{99CFE502-3BD8-4C68-A2FF-1F1CA6F8D232}" type="presParOf" srcId="{97AD2729-F10B-4CB2-B92B-B902D7023EB1}" destId="{18F1D091-A5A6-4847-834C-E3EE41DC108B}" srcOrd="4" destOrd="0" presId="urn:microsoft.com/office/officeart/2005/8/layout/pyramid2"/>
    <dgm:cxn modelId="{BEB76A73-C90B-414D-8D2E-891321671BA6}" type="presParOf" srcId="{97AD2729-F10B-4CB2-B92B-B902D7023EB1}" destId="{1DF00A09-BCBB-45E1-AED8-B0931875D9F9}" srcOrd="5" destOrd="0" presId="urn:microsoft.com/office/officeart/2005/8/layout/pyramid2"/>
    <dgm:cxn modelId="{10481D95-F763-4830-AF87-F4CE01D23D1C}" type="presParOf" srcId="{97AD2729-F10B-4CB2-B92B-B902D7023EB1}" destId="{036EF5CA-C531-4888-88B8-ADBEBFAD427B}" srcOrd="6" destOrd="0" presId="urn:microsoft.com/office/officeart/2005/8/layout/pyramid2"/>
    <dgm:cxn modelId="{CF213A9A-77AD-4D9C-8D2F-07F00110AF4F}" type="presParOf" srcId="{97AD2729-F10B-4CB2-B92B-B902D7023EB1}" destId="{1EE0909B-6811-47A5-B586-9F87876AF2C7}" srcOrd="7" destOrd="0" presId="urn:microsoft.com/office/officeart/2005/8/layout/pyramid2"/>
    <dgm:cxn modelId="{07B5D776-7AD8-41DA-B03A-DB44C6897B62}" type="presParOf" srcId="{97AD2729-F10B-4CB2-B92B-B902D7023EB1}" destId="{9317604F-D479-454B-B407-0EFE55356373}" srcOrd="8" destOrd="0" presId="urn:microsoft.com/office/officeart/2005/8/layout/pyramid2"/>
    <dgm:cxn modelId="{59C4D66C-BFCE-4B25-AE01-66FC62A02B2B}" type="presParOf" srcId="{97AD2729-F10B-4CB2-B92B-B902D7023EB1}" destId="{9D1BCA38-922B-4B41-A851-82972AF1D3DB}"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1E8F2-A454-4F36-BBC7-85C018859843}">
      <dsp:nvSpPr>
        <dsp:cNvPr id="0" name=""/>
        <dsp:cNvSpPr/>
      </dsp:nvSpPr>
      <dsp:spPr>
        <a:xfrm>
          <a:off x="0" y="0"/>
          <a:ext cx="4444626" cy="39774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BE6D0-FB60-4FDF-864A-36DFBC43C34D}">
      <dsp:nvSpPr>
        <dsp:cNvPr id="0" name=""/>
        <dsp:cNvSpPr/>
      </dsp:nvSpPr>
      <dsp:spPr>
        <a:xfrm>
          <a:off x="3561410" y="416375"/>
          <a:ext cx="2934999" cy="5655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endParaRPr lang="en-GB" sz="1400" kern="1200" dirty="0"/>
        </a:p>
        <a:p>
          <a:pPr marL="0" lvl="0" indent="0" algn="ctr" defTabSz="622300">
            <a:lnSpc>
              <a:spcPct val="90000"/>
            </a:lnSpc>
            <a:spcBef>
              <a:spcPct val="0"/>
            </a:spcBef>
            <a:spcAft>
              <a:spcPct val="35000"/>
            </a:spcAft>
            <a:buFont typeface="Arial" panose="020B0604020202020204" pitchFamily="34" charset="0"/>
            <a:buNone/>
          </a:pPr>
          <a:r>
            <a:rPr lang="en-GB" sz="1400" kern="1200" dirty="0"/>
            <a:t>80+ years old case rate</a:t>
          </a:r>
        </a:p>
        <a:p>
          <a:pPr marL="0" lvl="0" indent="0" algn="ctr" defTabSz="622300">
            <a:lnSpc>
              <a:spcPct val="90000"/>
            </a:lnSpc>
            <a:spcBef>
              <a:spcPct val="0"/>
            </a:spcBef>
            <a:spcAft>
              <a:spcPct val="35000"/>
            </a:spcAft>
            <a:buFont typeface="Arial" panose="020B0604020202020204" pitchFamily="34" charset="0"/>
            <a:buNone/>
          </a:pPr>
          <a:r>
            <a:rPr lang="en-GB" sz="1400" kern="1200" dirty="0"/>
            <a:t>(11.3/100K)</a:t>
          </a:r>
        </a:p>
        <a:p>
          <a:pPr marL="0" lvl="0" indent="0" algn="ctr" defTabSz="622300">
            <a:lnSpc>
              <a:spcPct val="90000"/>
            </a:lnSpc>
            <a:spcBef>
              <a:spcPct val="0"/>
            </a:spcBef>
            <a:spcAft>
              <a:spcPct val="35000"/>
            </a:spcAft>
            <a:buFont typeface="Arial" panose="020B0604020202020204" pitchFamily="34" charset="0"/>
            <a:buNone/>
          </a:pPr>
          <a:endParaRPr lang="en-GB" sz="1400" kern="1200" dirty="0"/>
        </a:p>
      </dsp:txBody>
      <dsp:txXfrm>
        <a:off x="3589017" y="443982"/>
        <a:ext cx="2879785" cy="510322"/>
      </dsp:txXfrm>
    </dsp:sp>
    <dsp:sp modelId="{E905949F-7921-4DCD-8B7C-3587E37F5C61}">
      <dsp:nvSpPr>
        <dsp:cNvPr id="0" name=""/>
        <dsp:cNvSpPr/>
      </dsp:nvSpPr>
      <dsp:spPr>
        <a:xfrm>
          <a:off x="3561410" y="1052604"/>
          <a:ext cx="2934999" cy="5655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GB" sz="1400" kern="1200" dirty="0"/>
            <a:t>60-79 year olds case rate (31.2/100K)</a:t>
          </a:r>
        </a:p>
      </dsp:txBody>
      <dsp:txXfrm>
        <a:off x="3589017" y="1080211"/>
        <a:ext cx="2879785" cy="510322"/>
      </dsp:txXfrm>
    </dsp:sp>
    <dsp:sp modelId="{18F1D091-A5A6-4847-834C-E3EE41DC108B}">
      <dsp:nvSpPr>
        <dsp:cNvPr id="0" name=""/>
        <dsp:cNvSpPr/>
      </dsp:nvSpPr>
      <dsp:spPr>
        <a:xfrm>
          <a:off x="3561410" y="1688833"/>
          <a:ext cx="2934999" cy="5655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40-59 year olds case rate (97.0/100K)</a:t>
          </a:r>
        </a:p>
      </dsp:txBody>
      <dsp:txXfrm>
        <a:off x="3589017" y="1716440"/>
        <a:ext cx="2879785" cy="510322"/>
      </dsp:txXfrm>
    </dsp:sp>
    <dsp:sp modelId="{036EF5CA-C531-4888-88B8-ADBEBFAD427B}">
      <dsp:nvSpPr>
        <dsp:cNvPr id="0" name=""/>
        <dsp:cNvSpPr/>
      </dsp:nvSpPr>
      <dsp:spPr>
        <a:xfrm>
          <a:off x="3561410" y="2325061"/>
          <a:ext cx="2934999" cy="5655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20-39 year olds </a:t>
          </a:r>
          <a:r>
            <a:rPr lang="en-GB" sz="1400" b="1" kern="1200" dirty="0"/>
            <a:t>highest</a:t>
          </a:r>
          <a:r>
            <a:rPr lang="en-GB" sz="1400" kern="1200" dirty="0"/>
            <a:t> case rate (211.6/100K)</a:t>
          </a:r>
        </a:p>
      </dsp:txBody>
      <dsp:txXfrm>
        <a:off x="3589017" y="2352668"/>
        <a:ext cx="2879785" cy="510322"/>
      </dsp:txXfrm>
    </dsp:sp>
    <dsp:sp modelId="{9317604F-D479-454B-B407-0EFE55356373}">
      <dsp:nvSpPr>
        <dsp:cNvPr id="0" name=""/>
        <dsp:cNvSpPr/>
      </dsp:nvSpPr>
      <dsp:spPr>
        <a:xfrm>
          <a:off x="3564318" y="2983899"/>
          <a:ext cx="2950847" cy="56553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0-19 year olds </a:t>
          </a:r>
          <a:r>
            <a:rPr lang="en-GB" sz="1400" b="1" kern="1200" dirty="0"/>
            <a:t>2</a:t>
          </a:r>
          <a:r>
            <a:rPr lang="en-GB" sz="1400" b="1" kern="1200" baseline="30000" dirty="0"/>
            <a:t>nd</a:t>
          </a:r>
          <a:r>
            <a:rPr lang="en-GB" sz="1400" kern="1200" dirty="0"/>
            <a:t> </a:t>
          </a:r>
          <a:r>
            <a:rPr lang="en-GB" sz="1400" b="1" kern="1200" dirty="0"/>
            <a:t>highest</a:t>
          </a:r>
          <a:r>
            <a:rPr lang="en-GB" sz="1400" kern="1200" dirty="0"/>
            <a:t> case rate  (147.9/100K)</a:t>
          </a:r>
        </a:p>
      </dsp:txBody>
      <dsp:txXfrm>
        <a:off x="3591925" y="3011506"/>
        <a:ext cx="2895633" cy="5103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1648B-7A0A-4479-9B30-1AEEBA63E956}" type="datetimeFigureOut">
              <a:rPr lang="en-GB" smtClean="0"/>
              <a:t>24/06/2021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ECEA-1700-43C6-BB1C-B8404CF145E6}" type="slidenum">
              <a:rPr lang="en-GB" smtClean="0"/>
              <a:t>‹#›</a:t>
            </a:fld>
            <a:endParaRPr lang="en-GB"/>
          </a:p>
        </p:txBody>
      </p:sp>
    </p:spTree>
    <p:extLst>
      <p:ext uri="{BB962C8B-B14F-4D97-AF65-F5344CB8AC3E}">
        <p14:creationId xmlns:p14="http://schemas.microsoft.com/office/powerpoint/2010/main" val="12248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5147A-32AB-48F5-AF24-21E175545C62}"/>
              </a:ext>
            </a:extLst>
          </p:cNvPr>
          <p:cNvPicPr>
            <a:picLocks noChangeAspect="1"/>
          </p:cNvPicPr>
          <p:nvPr/>
        </p:nvPicPr>
        <p:blipFill>
          <a:blip r:embed="rId2"/>
          <a:stretch>
            <a:fillRect/>
          </a:stretch>
        </p:blipFill>
        <p:spPr>
          <a:xfrm>
            <a:off x="4230" y="0"/>
            <a:ext cx="12183540" cy="6858000"/>
          </a:xfrm>
          <a:prstGeom prst="rect">
            <a:avLst/>
          </a:prstGeom>
        </p:spPr>
      </p:pic>
      <p:sp>
        <p:nvSpPr>
          <p:cNvPr id="2" name="Title 1"/>
          <p:cNvSpPr>
            <a:spLocks noGrp="1"/>
          </p:cNvSpPr>
          <p:nvPr>
            <p:ph type="ctrTitle"/>
          </p:nvPr>
        </p:nvSpPr>
        <p:spPr>
          <a:xfrm>
            <a:off x="626162" y="1748409"/>
            <a:ext cx="6995441" cy="1470025"/>
          </a:xfrm>
        </p:spPr>
        <p:txBody>
          <a:bodyPr>
            <a:normAutofit/>
          </a:bodyPr>
          <a:lstStyle>
            <a:lvl1pPr algn="l">
              <a:defRPr sz="3600" b="1">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43703" y="3260576"/>
            <a:ext cx="6958927" cy="1752600"/>
          </a:xfrm>
        </p:spPr>
        <p:txBody>
          <a:bodyPr>
            <a:normAutofit/>
          </a:bodyPr>
          <a:lstStyle>
            <a:lvl1pPr marL="0" indent="0" algn="l">
              <a:buNone/>
              <a:defRPr sz="2000">
                <a:solidFill>
                  <a:schemeClr val="tx1">
                    <a:tint val="75000"/>
                  </a:schemeClr>
                </a:solidFill>
                <a:latin typeface="Arial Nova" pitchFamily="34" charset="0"/>
              </a:defRPr>
            </a:lvl1pPr>
            <a:lvl2pPr marL="519488" indent="0" algn="ctr">
              <a:buNone/>
              <a:defRPr>
                <a:solidFill>
                  <a:schemeClr val="tx1">
                    <a:tint val="75000"/>
                  </a:schemeClr>
                </a:solidFill>
              </a:defRPr>
            </a:lvl2pPr>
            <a:lvl3pPr marL="1038977" indent="0" algn="ctr">
              <a:buNone/>
              <a:defRPr>
                <a:solidFill>
                  <a:schemeClr val="tx1">
                    <a:tint val="75000"/>
                  </a:schemeClr>
                </a:solidFill>
              </a:defRPr>
            </a:lvl3pPr>
            <a:lvl4pPr marL="1558465" indent="0" algn="ctr">
              <a:buNone/>
              <a:defRPr>
                <a:solidFill>
                  <a:schemeClr val="tx1">
                    <a:tint val="75000"/>
                  </a:schemeClr>
                </a:solidFill>
              </a:defRPr>
            </a:lvl4pPr>
            <a:lvl5pPr marL="2077952" indent="0" algn="ctr">
              <a:buNone/>
              <a:defRPr>
                <a:solidFill>
                  <a:schemeClr val="tx1">
                    <a:tint val="75000"/>
                  </a:schemeClr>
                </a:solidFill>
              </a:defRPr>
            </a:lvl5pPr>
            <a:lvl6pPr marL="2597440" indent="0" algn="ctr">
              <a:buNone/>
              <a:defRPr>
                <a:solidFill>
                  <a:schemeClr val="tx1">
                    <a:tint val="75000"/>
                  </a:schemeClr>
                </a:solidFill>
              </a:defRPr>
            </a:lvl6pPr>
            <a:lvl7pPr marL="3116929" indent="0" algn="ctr">
              <a:buNone/>
              <a:defRPr>
                <a:solidFill>
                  <a:schemeClr val="tx1">
                    <a:tint val="75000"/>
                  </a:schemeClr>
                </a:solidFill>
              </a:defRPr>
            </a:lvl7pPr>
            <a:lvl8pPr marL="3636417" indent="0" algn="ctr">
              <a:buNone/>
              <a:defRPr>
                <a:solidFill>
                  <a:schemeClr val="tx1">
                    <a:tint val="75000"/>
                  </a:schemeClr>
                </a:solidFill>
              </a:defRPr>
            </a:lvl8pPr>
            <a:lvl9pPr marL="4155905"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4649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3C6B5C-949A-435B-95F5-F4445309EB98}"/>
              </a:ext>
            </a:extLst>
          </p:cNvPr>
          <p:cNvPicPr>
            <a:picLocks noChangeAspect="1"/>
          </p:cNvPicPr>
          <p:nvPr/>
        </p:nvPicPr>
        <p:blipFill>
          <a:blip r:embed="rId2"/>
          <a:stretch>
            <a:fillRect/>
          </a:stretch>
        </p:blipFill>
        <p:spPr>
          <a:xfrm>
            <a:off x="5640" y="0"/>
            <a:ext cx="12180721" cy="6858000"/>
          </a:xfrm>
          <a:prstGeom prst="rect">
            <a:avLst/>
          </a:prstGeom>
        </p:spPr>
      </p:pic>
      <p:sp>
        <p:nvSpPr>
          <p:cNvPr id="2" name="Title 1"/>
          <p:cNvSpPr>
            <a:spLocks noGrp="1"/>
          </p:cNvSpPr>
          <p:nvPr>
            <p:ph type="title"/>
          </p:nvPr>
        </p:nvSpPr>
        <p:spPr>
          <a:xfrm>
            <a:off x="609601" y="273049"/>
            <a:ext cx="4011084" cy="1162051"/>
          </a:xfrm>
        </p:spPr>
        <p:txBody>
          <a:bodyPr anchor="t"/>
          <a:lstStyle>
            <a:lvl1pPr algn="l">
              <a:defRPr sz="2267" b="1"/>
            </a:lvl1pPr>
          </a:lstStyle>
          <a:p>
            <a:r>
              <a:rPr lang="en-US"/>
              <a:t>Click to edit Master title style</a:t>
            </a:r>
            <a:endParaRPr lang="en-GB"/>
          </a:p>
        </p:txBody>
      </p:sp>
      <p:sp>
        <p:nvSpPr>
          <p:cNvPr id="3" name="Content Placeholder 2"/>
          <p:cNvSpPr>
            <a:spLocks noGrp="1"/>
          </p:cNvSpPr>
          <p:nvPr>
            <p:ph idx="1"/>
          </p:nvPr>
        </p:nvSpPr>
        <p:spPr>
          <a:xfrm>
            <a:off x="4766735" y="273052"/>
            <a:ext cx="6815667" cy="5606963"/>
          </a:xfrm>
        </p:spPr>
        <p:txBody>
          <a:bodyPr>
            <a:normAutofit/>
          </a:bodyPr>
          <a:lstStyle>
            <a:lvl1pPr>
              <a:defRPr sz="2667"/>
            </a:lvl1pPr>
            <a:lvl2pPr>
              <a:defRPr sz="2267"/>
            </a:lvl2pPr>
            <a:lvl3pPr>
              <a:defRPr sz="2000"/>
            </a:lvl3pPr>
            <a:lvl4pPr>
              <a:defRPr sz="1867"/>
            </a:lvl4pPr>
            <a:lvl5pPr>
              <a:defRPr sz="18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2"/>
            <a:ext cx="4011084" cy="4493783"/>
          </a:xfrm>
        </p:spPr>
        <p:txBody>
          <a:bodyPr/>
          <a:lstStyle>
            <a:lvl1pPr marL="0" indent="0">
              <a:buNone/>
              <a:defRPr sz="1600"/>
            </a:lvl1pPr>
            <a:lvl2pPr marL="519488" indent="0">
              <a:buNone/>
              <a:defRPr sz="1333"/>
            </a:lvl2pPr>
            <a:lvl3pPr marL="1038977" indent="0">
              <a:buNone/>
              <a:defRPr sz="1200"/>
            </a:lvl3pPr>
            <a:lvl4pPr marL="1558465" indent="0">
              <a:buNone/>
              <a:defRPr sz="1067"/>
            </a:lvl4pPr>
            <a:lvl5pPr marL="2077952" indent="0">
              <a:buNone/>
              <a:defRPr sz="1067"/>
            </a:lvl5pPr>
            <a:lvl6pPr marL="2597440" indent="0">
              <a:buNone/>
              <a:defRPr sz="1067"/>
            </a:lvl6pPr>
            <a:lvl7pPr marL="3116929" indent="0">
              <a:buNone/>
              <a:defRPr sz="1067"/>
            </a:lvl7pPr>
            <a:lvl8pPr marL="3636417" indent="0">
              <a:buNone/>
              <a:defRPr sz="1067"/>
            </a:lvl8pPr>
            <a:lvl9pPr marL="4155905" indent="0">
              <a:buNone/>
              <a:defRPr sz="1067"/>
            </a:lvl9pPr>
          </a:lstStyle>
          <a:p>
            <a:pPr lvl="0"/>
            <a:r>
              <a:rPr lang="en-US"/>
              <a:t>Click to edit Master text styles</a:t>
            </a:r>
          </a:p>
        </p:txBody>
      </p:sp>
      <p:sp>
        <p:nvSpPr>
          <p:cNvPr id="10"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10321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pic>
        <p:nvPicPr>
          <p:cNvPr id="2" name="Picture 1">
            <a:extLst>
              <a:ext uri="{FF2B5EF4-FFF2-40B4-BE49-F238E27FC236}">
                <a16:creationId xmlns:a16="http://schemas.microsoft.com/office/drawing/2014/main" id="{DD4416BB-91CB-4933-A4B5-BEE140515ECC}"/>
              </a:ext>
            </a:extLst>
          </p:cNvPr>
          <p:cNvPicPr>
            <a:picLocks noChangeAspect="1"/>
          </p:cNvPicPr>
          <p:nvPr/>
        </p:nvPicPr>
        <p:blipFill>
          <a:blip r:embed="rId2"/>
          <a:stretch>
            <a:fillRect/>
          </a:stretch>
        </p:blipFill>
        <p:spPr>
          <a:xfrm>
            <a:off x="4230" y="0"/>
            <a:ext cx="12183540" cy="6858000"/>
          </a:xfrm>
          <a:prstGeom prst="rect">
            <a:avLst/>
          </a:prstGeom>
        </p:spPr>
      </p:pic>
    </p:spTree>
    <p:extLst>
      <p:ext uri="{BB962C8B-B14F-4D97-AF65-F5344CB8AC3E}">
        <p14:creationId xmlns:p14="http://schemas.microsoft.com/office/powerpoint/2010/main" val="206710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E93C4-DCDE-4B51-B9CC-31793DCF06E3}"/>
              </a:ext>
            </a:extLst>
          </p:cNvPr>
          <p:cNvPicPr>
            <a:picLocks noChangeAspect="1"/>
          </p:cNvPicPr>
          <p:nvPr/>
        </p:nvPicPr>
        <p:blipFill>
          <a:blip r:embed="rId2"/>
          <a:stretch>
            <a:fillRect/>
          </a:stretch>
        </p:blipFill>
        <p:spPr>
          <a:xfrm>
            <a:off x="5640" y="0"/>
            <a:ext cx="12180721" cy="6858000"/>
          </a:xfrm>
          <a:prstGeom prst="rect">
            <a:avLst/>
          </a:prstGeom>
        </p:spPr>
      </p:pic>
      <p:sp>
        <p:nvSpPr>
          <p:cNvPr id="2" name="Title 1"/>
          <p:cNvSpPr>
            <a:spLocks noGrp="1"/>
          </p:cNvSpPr>
          <p:nvPr>
            <p:ph type="title"/>
          </p:nvPr>
        </p:nvSpPr>
        <p:spPr>
          <a:xfrm>
            <a:off x="609600" y="274637"/>
            <a:ext cx="10972800" cy="994123"/>
          </a:xfr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609600" y="1412776"/>
            <a:ext cx="10972800" cy="4525387"/>
          </a:xfrm>
        </p:spPr>
        <p:txBody>
          <a:bodyPr>
            <a:normAutofit/>
          </a:bodyPr>
          <a:lstStyle>
            <a:lvl1pPr>
              <a:defRPr sz="2667"/>
            </a:lvl1pPr>
            <a:lvl2pPr>
              <a:defRPr sz="2267"/>
            </a:lvl2pPr>
            <a:lvl3pPr>
              <a:defRPr sz="2000"/>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202873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CB9943-DCDC-4D7D-A704-23D748B2E84B}"/>
              </a:ext>
            </a:extLst>
          </p:cNvPr>
          <p:cNvPicPr>
            <a:picLocks noChangeAspect="1"/>
          </p:cNvPicPr>
          <p:nvPr/>
        </p:nvPicPr>
        <p:blipFill>
          <a:blip r:embed="rId2"/>
          <a:stretch>
            <a:fillRect/>
          </a:stretch>
        </p:blipFill>
        <p:spPr>
          <a:xfrm>
            <a:off x="5640" y="0"/>
            <a:ext cx="12180721" cy="6858000"/>
          </a:xfrm>
          <a:prstGeom prst="rect">
            <a:avLst/>
          </a:prstGeom>
        </p:spPr>
      </p:pic>
      <p:sp>
        <p:nvSpPr>
          <p:cNvPr id="9" name="Title 1"/>
          <p:cNvSpPr>
            <a:spLocks noGrp="1"/>
          </p:cNvSpPr>
          <p:nvPr>
            <p:ph type="title"/>
          </p:nvPr>
        </p:nvSpPr>
        <p:spPr>
          <a:xfrm>
            <a:off x="609600" y="274637"/>
            <a:ext cx="10972800" cy="994123"/>
          </a:xfrm>
        </p:spPr>
        <p:txBody>
          <a:bodyPr>
            <a:normAutofit/>
          </a:bodyPr>
          <a:lstStyle>
            <a:lvl1pPr>
              <a:defRPr sz="3200"/>
            </a:lvl1pPr>
          </a:lstStyle>
          <a:p>
            <a:r>
              <a:rPr lang="en-US"/>
              <a:t>Click to edit Master title style</a:t>
            </a:r>
            <a:endParaRPr lang="en-GB"/>
          </a:p>
        </p:txBody>
      </p:sp>
      <p:sp>
        <p:nvSpPr>
          <p:cNvPr id="10" name="Content Placeholder 2"/>
          <p:cNvSpPr>
            <a:spLocks noGrp="1"/>
          </p:cNvSpPr>
          <p:nvPr>
            <p:ph idx="1"/>
          </p:nvPr>
        </p:nvSpPr>
        <p:spPr>
          <a:xfrm>
            <a:off x="609600" y="1412776"/>
            <a:ext cx="10972800" cy="4525387"/>
          </a:xfrm>
        </p:spPr>
        <p:txBody>
          <a:bodyPr>
            <a:normAutofit/>
          </a:bodyPr>
          <a:lstStyle>
            <a:lvl1pPr>
              <a:defRPr sz="2667"/>
            </a:lvl1pPr>
            <a:lvl2pPr>
              <a:defRPr sz="2267"/>
            </a:lvl2pPr>
            <a:lvl3pPr>
              <a:defRPr sz="2000"/>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txBox="1">
            <a:spLocks/>
          </p:cNvSpPr>
          <p:nvPr/>
        </p:nvSpPr>
        <p:spPr>
          <a:xfrm>
            <a:off x="455081" y="6412627"/>
            <a:ext cx="2844800" cy="365125"/>
          </a:xfrm>
          <a:prstGeom prst="rect">
            <a:avLst/>
          </a:prstGeom>
        </p:spPr>
        <p:txBody>
          <a:bodyPr vert="horz" lIns="103900" tIns="51951" rIns="103900" bIns="51951" rtlCol="0" anchor="ctr"/>
          <a:lstStyle>
            <a:defPPr>
              <a:defRPr lang="en-US"/>
            </a:defPPr>
            <a:lvl1pPr marL="0" algn="l" defTabSz="914400" rtl="0" eaLnBrk="1" latinLnBrk="0" hangingPunct="1">
              <a:defRPr sz="1000" b="1" kern="1200">
                <a:solidFill>
                  <a:schemeClr val="tx1">
                    <a:tint val="75000"/>
                  </a:schemeClr>
                </a:solidFill>
                <a:latin typeface="Arial Nov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a:solidFill>
                  <a:schemeClr val="bg1"/>
                </a:solidFill>
              </a:rPr>
              <a:t>PAGE </a:t>
            </a:r>
            <a:fld id="{45A89BE1-5792-4ACB-BF4C-7FAB88C6C5B7}" type="slidenum">
              <a:rPr lang="en-GB" sz="1333" smtClean="0">
                <a:solidFill>
                  <a:schemeClr val="bg1"/>
                </a:solidFill>
              </a:rPr>
              <a:pPr/>
              <a:t>‹#›</a:t>
            </a:fld>
            <a:endParaRPr lang="en-GB" sz="1333">
              <a:solidFill>
                <a:schemeClr val="bg1"/>
              </a:solidFill>
            </a:endParaRPr>
          </a:p>
        </p:txBody>
      </p:sp>
      <p:sp>
        <p:nvSpPr>
          <p:cNvPr id="7"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21815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898F08-6035-4825-9F35-1A5B35BE1BEA}"/>
              </a:ext>
            </a:extLst>
          </p:cNvPr>
          <p:cNvPicPr>
            <a:picLocks noChangeAspect="1"/>
          </p:cNvPicPr>
          <p:nvPr/>
        </p:nvPicPr>
        <p:blipFill>
          <a:blip r:embed="rId2"/>
          <a:stretch>
            <a:fillRect/>
          </a:stretch>
        </p:blipFill>
        <p:spPr>
          <a:xfrm>
            <a:off x="4230" y="0"/>
            <a:ext cx="12183540" cy="6858000"/>
          </a:xfrm>
          <a:prstGeom prst="rect">
            <a:avLst/>
          </a:prstGeom>
        </p:spPr>
      </p:pic>
      <p:sp>
        <p:nvSpPr>
          <p:cNvPr id="2" name="Title 1"/>
          <p:cNvSpPr>
            <a:spLocks noGrp="1"/>
          </p:cNvSpPr>
          <p:nvPr>
            <p:ph type="title"/>
          </p:nvPr>
        </p:nvSpPr>
        <p:spPr>
          <a:xfrm>
            <a:off x="645081" y="3705053"/>
            <a:ext cx="10363200" cy="1362075"/>
          </a:xfrm>
        </p:spPr>
        <p:txBody>
          <a:bodyPr anchor="t">
            <a:normAutofit/>
          </a:bodyPr>
          <a:lstStyle>
            <a:lvl1pPr algn="l">
              <a:defRPr sz="3600" b="1" cap="all">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645081" y="2204865"/>
            <a:ext cx="10363200" cy="1500187"/>
          </a:xfrm>
        </p:spPr>
        <p:txBody>
          <a:bodyPr anchor="b">
            <a:normAutofit/>
          </a:bodyPr>
          <a:lstStyle>
            <a:lvl1pPr marL="0" indent="0">
              <a:buNone/>
              <a:defRPr sz="2667">
                <a:solidFill>
                  <a:schemeClr val="bg1"/>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046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A4CEEF-ED48-489E-AC52-A3772ABC8113}"/>
              </a:ext>
            </a:extLst>
          </p:cNvPr>
          <p:cNvPicPr>
            <a:picLocks noChangeAspect="1"/>
          </p:cNvPicPr>
          <p:nvPr/>
        </p:nvPicPr>
        <p:blipFill>
          <a:blip r:embed="rId2"/>
          <a:stretch>
            <a:fillRect/>
          </a:stretch>
        </p:blipFill>
        <p:spPr>
          <a:xfrm>
            <a:off x="5640" y="0"/>
            <a:ext cx="12180721" cy="6858000"/>
          </a:xfrm>
          <a:prstGeom prst="rect">
            <a:avLst/>
          </a:prstGeom>
        </p:spPr>
      </p:pic>
      <p:sp>
        <p:nvSpPr>
          <p:cNvPr id="2" name="Title 1"/>
          <p:cNvSpPr>
            <a:spLocks noGrp="1"/>
          </p:cNvSpPr>
          <p:nvPr>
            <p:ph type="title"/>
          </p:nvPr>
        </p:nvSpPr>
        <p:spPr>
          <a:xfrm>
            <a:off x="645081" y="3705053"/>
            <a:ext cx="10363200" cy="1362075"/>
          </a:xfrm>
        </p:spPr>
        <p:txBody>
          <a:bodyPr anchor="t">
            <a:normAutofit/>
          </a:bodyPr>
          <a:lstStyle>
            <a:lvl1pPr algn="l">
              <a:defRPr sz="3600" b="1" cap="all">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645081" y="2204865"/>
            <a:ext cx="10363200" cy="1500187"/>
          </a:xfrm>
        </p:spPr>
        <p:txBody>
          <a:bodyPr anchor="b">
            <a:normAutofit/>
          </a:bodyPr>
          <a:lstStyle>
            <a:lvl1pPr marL="0" indent="0">
              <a:buNone/>
              <a:defRPr sz="2667">
                <a:solidFill>
                  <a:schemeClr val="accent1"/>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7120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F3B8C-5984-41B5-BF7A-912AFC8D9021}"/>
              </a:ext>
            </a:extLst>
          </p:cNvPr>
          <p:cNvPicPr>
            <a:picLocks noChangeAspect="1"/>
          </p:cNvPicPr>
          <p:nvPr/>
        </p:nvPicPr>
        <p:blipFill>
          <a:blip r:embed="rId2"/>
          <a:stretch>
            <a:fillRect/>
          </a:stretch>
        </p:blipFill>
        <p:spPr>
          <a:xfrm>
            <a:off x="5640" y="0"/>
            <a:ext cx="12180721" cy="6858000"/>
          </a:xfrm>
          <a:prstGeom prst="rect">
            <a:avLst/>
          </a:prstGeom>
        </p:spPr>
      </p:pic>
      <p:sp>
        <p:nvSpPr>
          <p:cNvPr id="3" name="Content Placeholder 2"/>
          <p:cNvSpPr>
            <a:spLocks noGrp="1"/>
          </p:cNvSpPr>
          <p:nvPr>
            <p:ph sz="half" idx="1"/>
          </p:nvPr>
        </p:nvSpPr>
        <p:spPr>
          <a:xfrm>
            <a:off x="601236" y="1412776"/>
            <a:ext cx="531090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9855" y="1412776"/>
            <a:ext cx="531090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11"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14473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768BB-D986-4127-891B-3ACA3D356685}"/>
              </a:ext>
            </a:extLst>
          </p:cNvPr>
          <p:cNvPicPr>
            <a:picLocks noChangeAspect="1"/>
          </p:cNvPicPr>
          <p:nvPr/>
        </p:nvPicPr>
        <p:blipFill>
          <a:blip r:embed="rId2"/>
          <a:stretch>
            <a:fillRect/>
          </a:stretch>
        </p:blipFill>
        <p:spPr>
          <a:xfrm>
            <a:off x="5640" y="0"/>
            <a:ext cx="12180721" cy="6858000"/>
          </a:xfrm>
          <a:prstGeom prst="rect">
            <a:avLst/>
          </a:prstGeom>
        </p:spPr>
      </p:pic>
      <p:sp>
        <p:nvSpPr>
          <p:cNvPr id="3" name="Text Placeholder 2"/>
          <p:cNvSpPr>
            <a:spLocks noGrp="1"/>
          </p:cNvSpPr>
          <p:nvPr>
            <p:ph type="body" idx="1"/>
          </p:nvPr>
        </p:nvSpPr>
        <p:spPr>
          <a:xfrm>
            <a:off x="609600" y="1356988"/>
            <a:ext cx="5386917" cy="639763"/>
          </a:xfrm>
        </p:spPr>
        <p:txBody>
          <a:bodyPr anchor="ctr">
            <a:normAutofit/>
          </a:bodyPr>
          <a:lstStyle>
            <a:lvl1pPr marL="0" indent="0">
              <a:buNone/>
              <a:defRPr sz="2267" b="1"/>
            </a:lvl1pPr>
            <a:lvl2pPr marL="519488" indent="0">
              <a:buNone/>
              <a:defRPr sz="2267" b="1"/>
            </a:lvl2pPr>
            <a:lvl3pPr marL="1038977" indent="0">
              <a:buNone/>
              <a:defRPr sz="2000" b="1"/>
            </a:lvl3pPr>
            <a:lvl4pPr marL="1558465" indent="0">
              <a:buNone/>
              <a:defRPr sz="1867" b="1"/>
            </a:lvl4pPr>
            <a:lvl5pPr marL="2077952" indent="0">
              <a:buNone/>
              <a:defRPr sz="1867" b="1"/>
            </a:lvl5pPr>
            <a:lvl6pPr marL="2597440" indent="0">
              <a:buNone/>
              <a:defRPr sz="1867" b="1"/>
            </a:lvl6pPr>
            <a:lvl7pPr marL="3116929" indent="0">
              <a:buNone/>
              <a:defRPr sz="1867" b="1"/>
            </a:lvl7pPr>
            <a:lvl8pPr marL="3636417" indent="0">
              <a:buNone/>
              <a:defRPr sz="1867" b="1"/>
            </a:lvl8pPr>
            <a:lvl9pPr marL="4155905" indent="0">
              <a:buNone/>
              <a:defRPr sz="1867" b="1"/>
            </a:lvl9pPr>
          </a:lstStyle>
          <a:p>
            <a:pPr lvl="0"/>
            <a:r>
              <a:rPr lang="en-US"/>
              <a:t>Click to edit Master text styles</a:t>
            </a:r>
          </a:p>
        </p:txBody>
      </p:sp>
      <p:sp>
        <p:nvSpPr>
          <p:cNvPr id="4" name="Content Placeholder 3"/>
          <p:cNvSpPr>
            <a:spLocks noGrp="1"/>
          </p:cNvSpPr>
          <p:nvPr>
            <p:ph sz="half" idx="2"/>
          </p:nvPr>
        </p:nvSpPr>
        <p:spPr>
          <a:xfrm>
            <a:off x="609600" y="1996751"/>
            <a:ext cx="5386917" cy="3951288"/>
          </a:xfrm>
        </p:spPr>
        <p:txBody>
          <a:bodyPr>
            <a:normAutofit/>
          </a:bodyPr>
          <a:lstStyle>
            <a:lvl1pPr>
              <a:defRPr sz="2267"/>
            </a:lvl1pPr>
            <a:lvl2pPr>
              <a:defRPr sz="2000"/>
            </a:lvl2pPr>
            <a:lvl3pPr>
              <a:defRPr sz="1867"/>
            </a:lvl3pPr>
            <a:lvl4pPr>
              <a:defRPr sz="1600"/>
            </a:lvl4pPr>
            <a:lvl5pPr>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356988"/>
            <a:ext cx="5389033" cy="639763"/>
          </a:xfrm>
        </p:spPr>
        <p:txBody>
          <a:bodyPr anchor="ctr">
            <a:normAutofit/>
          </a:bodyPr>
          <a:lstStyle>
            <a:lvl1pPr marL="0" indent="0">
              <a:buNone/>
              <a:defRPr sz="2267" b="1"/>
            </a:lvl1pPr>
            <a:lvl2pPr marL="519488" indent="0">
              <a:buNone/>
              <a:defRPr sz="2267" b="1"/>
            </a:lvl2pPr>
            <a:lvl3pPr marL="1038977" indent="0">
              <a:buNone/>
              <a:defRPr sz="2000" b="1"/>
            </a:lvl3pPr>
            <a:lvl4pPr marL="1558465" indent="0">
              <a:buNone/>
              <a:defRPr sz="1867" b="1"/>
            </a:lvl4pPr>
            <a:lvl5pPr marL="2077952" indent="0">
              <a:buNone/>
              <a:defRPr sz="1867" b="1"/>
            </a:lvl5pPr>
            <a:lvl6pPr marL="2597440" indent="0">
              <a:buNone/>
              <a:defRPr sz="1867" b="1"/>
            </a:lvl6pPr>
            <a:lvl7pPr marL="3116929" indent="0">
              <a:buNone/>
              <a:defRPr sz="1867" b="1"/>
            </a:lvl7pPr>
            <a:lvl8pPr marL="3636417" indent="0">
              <a:buNone/>
              <a:defRPr sz="1867" b="1"/>
            </a:lvl8pPr>
            <a:lvl9pPr marL="4155905" indent="0">
              <a:buNone/>
              <a:defRPr sz="1867" b="1"/>
            </a:lvl9pPr>
          </a:lstStyle>
          <a:p>
            <a:pPr lvl="0"/>
            <a:r>
              <a:rPr lang="en-US"/>
              <a:t>Click to edit Master text styles</a:t>
            </a:r>
          </a:p>
        </p:txBody>
      </p:sp>
      <p:sp>
        <p:nvSpPr>
          <p:cNvPr id="6" name="Content Placeholder 5"/>
          <p:cNvSpPr>
            <a:spLocks noGrp="1"/>
          </p:cNvSpPr>
          <p:nvPr>
            <p:ph sz="quarter" idx="4"/>
          </p:nvPr>
        </p:nvSpPr>
        <p:spPr>
          <a:xfrm>
            <a:off x="6193369" y="1996751"/>
            <a:ext cx="5389033" cy="3951288"/>
          </a:xfrm>
        </p:spPr>
        <p:txBody>
          <a:bodyPr>
            <a:normAutofit/>
          </a:bodyPr>
          <a:lstStyle>
            <a:lvl1pPr>
              <a:defRPr sz="2267"/>
            </a:lvl1pPr>
            <a:lvl2pPr>
              <a:defRPr sz="2000"/>
            </a:lvl2pPr>
            <a:lvl3pPr>
              <a:defRPr sz="1867"/>
            </a:lvl3pPr>
            <a:lvl4pPr>
              <a:defRPr sz="1600"/>
            </a:lvl4pPr>
            <a:lvl5pPr>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13" name="Slide Number Placeholder 5"/>
          <p:cNvSpPr>
            <a:spLocks noGrp="1"/>
          </p:cNvSpPr>
          <p:nvPr>
            <p:ph type="sldNum" sz="quarter" idx="10"/>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16128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EE15A-8FB3-45B9-9CA3-A634641804FD}"/>
              </a:ext>
            </a:extLst>
          </p:cNvPr>
          <p:cNvPicPr>
            <a:picLocks noChangeAspect="1"/>
          </p:cNvPicPr>
          <p:nvPr/>
        </p:nvPicPr>
        <p:blipFill>
          <a:blip r:embed="rId2"/>
          <a:stretch>
            <a:fillRect/>
          </a:stretch>
        </p:blipFill>
        <p:spPr>
          <a:xfrm>
            <a:off x="5640" y="0"/>
            <a:ext cx="12180721" cy="6858000"/>
          </a:xfrm>
          <a:prstGeom prst="rect">
            <a:avLst/>
          </a:prstGeom>
        </p:spPr>
      </p:pic>
      <p:sp>
        <p:nvSpPr>
          <p:cNvPr id="7"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9"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187888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AD234D-478D-4A6A-974E-79E62885FF52}"/>
              </a:ext>
            </a:extLst>
          </p:cNvPr>
          <p:cNvPicPr>
            <a:picLocks noChangeAspect="1"/>
          </p:cNvPicPr>
          <p:nvPr/>
        </p:nvPicPr>
        <p:blipFill>
          <a:blip r:embed="rId2"/>
          <a:stretch>
            <a:fillRect/>
          </a:stretch>
        </p:blipFill>
        <p:spPr>
          <a:xfrm>
            <a:off x="5640" y="0"/>
            <a:ext cx="12180721" cy="6858000"/>
          </a:xfrm>
          <a:prstGeom prst="rect">
            <a:avLst/>
          </a:prstGeom>
        </p:spPr>
      </p:pic>
      <p:sp>
        <p:nvSpPr>
          <p:cNvPr id="7" name="Slide Number Placeholder 5"/>
          <p:cNvSpPr>
            <a:spLocks noGrp="1"/>
          </p:cNvSpPr>
          <p:nvPr>
            <p:ph type="sldNum" sz="quarter" idx="4"/>
          </p:nvPr>
        </p:nvSpPr>
        <p:spPr>
          <a:xfrm>
            <a:off x="503817" y="6448252"/>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3281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517076"/>
            <a:ext cx="10972800" cy="4421087"/>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498928" y="6246504"/>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2B67B78-34D1-46EE-B933-B3BA6BD1E196}" type="slidenum">
              <a:rPr lang="en-GB" smtClean="0"/>
              <a:t>‹#›</a:t>
            </a:fld>
            <a:endParaRPr lang="en-GB"/>
          </a:p>
        </p:txBody>
      </p:sp>
    </p:spTree>
    <p:extLst>
      <p:ext uri="{BB962C8B-B14F-4D97-AF65-F5344CB8AC3E}">
        <p14:creationId xmlns:p14="http://schemas.microsoft.com/office/powerpoint/2010/main" val="4259193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p:titleStyle>
    <p:bodyStyle>
      <a:lvl1pPr marL="389616" indent="-389616" algn="l" defTabSz="1038977" rtl="0" eaLnBrk="1" latinLnBrk="0" hangingPunct="1">
        <a:spcBef>
          <a:spcPct val="20000"/>
        </a:spcBef>
        <a:buFont typeface="Wingdings" pitchFamily="2" charset="2"/>
        <a:buChar char="§"/>
        <a:defRPr sz="2667" kern="1200">
          <a:solidFill>
            <a:schemeClr val="tx1"/>
          </a:solidFill>
          <a:latin typeface="Arial Nova" pitchFamily="34" charset="0"/>
          <a:ea typeface="+mn-ea"/>
          <a:cs typeface="+mn-cs"/>
        </a:defRPr>
      </a:lvl1pPr>
      <a:lvl2pPr marL="844168" indent="-324680" algn="l" defTabSz="1038977" rtl="0" eaLnBrk="1" latinLnBrk="0" hangingPunct="1">
        <a:spcBef>
          <a:spcPct val="20000"/>
        </a:spcBef>
        <a:buFont typeface="Arial" pitchFamily="34" charset="0"/>
        <a:buChar char="•"/>
        <a:defRPr sz="2267" kern="1200">
          <a:solidFill>
            <a:schemeClr val="tx1"/>
          </a:solidFill>
          <a:latin typeface="Arial Nova Light" pitchFamily="34" charset="0"/>
          <a:ea typeface="+mn-ea"/>
          <a:cs typeface="Arial Nova Light" pitchFamily="34" charset="0"/>
        </a:defRPr>
      </a:lvl2pPr>
      <a:lvl3pPr marL="1298721" indent="-259744" algn="l" defTabSz="1038977" rtl="0" eaLnBrk="1" latinLnBrk="0" hangingPunct="1">
        <a:spcBef>
          <a:spcPct val="20000"/>
        </a:spcBef>
        <a:buFont typeface="Arial Nova Light" pitchFamily="34" charset="0"/>
        <a:buChar char="–"/>
        <a:defRPr sz="2000" kern="1200">
          <a:solidFill>
            <a:schemeClr val="tx1"/>
          </a:solidFill>
          <a:latin typeface="Arial Nova Light" pitchFamily="34" charset="0"/>
          <a:ea typeface="+mn-ea"/>
          <a:cs typeface="Arial Nova Light" pitchFamily="34" charset="0"/>
        </a:defRPr>
      </a:lvl3pPr>
      <a:lvl4pPr marL="1818208"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4pPr>
      <a:lvl5pPr marL="2337696"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5pPr>
      <a:lvl6pPr marL="2857185"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038977" rtl="0" eaLnBrk="1" latinLnBrk="0" hangingPunct="1">
        <a:defRPr sz="2000" kern="1200">
          <a:solidFill>
            <a:schemeClr val="tx1"/>
          </a:solidFill>
          <a:latin typeface="+mn-lt"/>
          <a:ea typeface="+mn-ea"/>
          <a:cs typeface="+mn-cs"/>
        </a:defRPr>
      </a:lvl1pPr>
      <a:lvl2pPr marL="519488" algn="l" defTabSz="1038977" rtl="0" eaLnBrk="1" latinLnBrk="0" hangingPunct="1">
        <a:defRPr sz="2000"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birmingham.gov.uk/downloads/download/3527/public_health_flowchart_for_schools" TargetMode="External"/><Relationship Id="rId3" Type="http://schemas.openxmlformats.org/officeDocument/2006/relationships/slideLayout" Target="../slideLayouts/slideLayout6.xml"/><Relationship Id="rId7" Type="http://schemas.openxmlformats.org/officeDocument/2006/relationships/hyperlink" Target="https://www.birmingham.gov.uk/COVID-19_Community_Champion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Juliet.C.Faulkner@birmingham.gov.uk" TargetMode="External"/><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mailto:Contacttracing@birmingham.gov.u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birmingham.gov.uk/downloads/download/3667/covid-19_community_champions"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birmingham.gov.uk/covid-19-vaccine-toolkit-download" TargetMode="External"/><Relationship Id="rId2" Type="http://schemas.openxmlformats.org/officeDocument/2006/relationships/hyperlink" Target="https://www.birmingham.gov.uk/downloads/download/4207/self_isolation_support_pack" TargetMode="External"/><Relationship Id="rId1" Type="http://schemas.openxmlformats.org/officeDocument/2006/relationships/slideLayout" Target="../slideLayouts/slideLayout2.xml"/><Relationship Id="rId5" Type="http://schemas.openxmlformats.org/officeDocument/2006/relationships/hyperlink" Target="https://www.nhs.uk/conditions/coronavirus-covid-19/coronavirus-vaccination/book-coronavirus-vaccination/" TargetMode="External"/><Relationship Id="rId4" Type="http://schemas.openxmlformats.org/officeDocument/2006/relationships/hyperlink" Target="https://www.birminghamandsolihullcovidvaccine.nhs.uk/walk-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birmingham.gov.uk/downloads/download/3473/risk_assessment_for_school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irmingham.gov.uk/downloads/download/3527/public_health_flowchart_for_schools" TargetMode="External"/><Relationship Id="rId2" Type="http://schemas.openxmlformats.org/officeDocument/2006/relationships/hyperlink" Target="https://www.birmingham.gov.uk/downloads/download/3473/risk_assessment_for_schools" TargetMode="External"/><Relationship Id="rId1" Type="http://schemas.openxmlformats.org/officeDocument/2006/relationships/slideLayout" Target="../slideLayouts/slideLayout2.xml"/><Relationship Id="rId4" Type="http://schemas.openxmlformats.org/officeDocument/2006/relationships/hyperlink" Target="mailto:Contacttracing@birmingham.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703" y="1316766"/>
            <a:ext cx="7564532" cy="1854068"/>
          </a:xfrm>
        </p:spPr>
        <p:txBody>
          <a:bodyPr>
            <a:normAutofit fontScale="90000"/>
          </a:bodyPr>
          <a:lstStyle/>
          <a:p>
            <a:r>
              <a:rPr lang="en-GB"/>
              <a:t>COVID-19 Overview for Education Settings (Schools)</a:t>
            </a:r>
            <a:br>
              <a:rPr lang="en-GB"/>
            </a:br>
            <a:br>
              <a:rPr lang="en-GB"/>
            </a:br>
            <a:endParaRPr lang="en-GB"/>
          </a:p>
        </p:txBody>
      </p:sp>
      <p:sp>
        <p:nvSpPr>
          <p:cNvPr id="3" name="Subtitle 2"/>
          <p:cNvSpPr>
            <a:spLocks noGrp="1"/>
          </p:cNvSpPr>
          <p:nvPr>
            <p:ph type="subTitle" idx="1"/>
          </p:nvPr>
        </p:nvSpPr>
        <p:spPr>
          <a:xfrm>
            <a:off x="643703" y="2773680"/>
            <a:ext cx="6935657" cy="1615427"/>
          </a:xfrm>
        </p:spPr>
        <p:txBody>
          <a:bodyPr vert="horz" lIns="77925" tIns="38963" rIns="77925" bIns="38963" rtlCol="0" anchor="t">
            <a:normAutofit/>
          </a:bodyPr>
          <a:lstStyle/>
          <a:p>
            <a:r>
              <a:rPr lang="en-GB">
                <a:latin typeface="Arial Nova"/>
              </a:rPr>
              <a:t>Modupe Omonijo, Consultant in Public Health</a:t>
            </a:r>
          </a:p>
          <a:p>
            <a:r>
              <a:rPr lang="en-GB">
                <a:latin typeface="Arial Nova"/>
              </a:rPr>
              <a:t>Birmingham City Council</a:t>
            </a:r>
          </a:p>
          <a:p>
            <a:endParaRPr lang="en-GB"/>
          </a:p>
          <a:p>
            <a:r>
              <a:rPr lang="en-GB">
                <a:latin typeface="Arial Nova"/>
              </a:rPr>
              <a:t>23 June 2021</a:t>
            </a:r>
          </a:p>
        </p:txBody>
      </p:sp>
    </p:spTree>
    <p:extLst>
      <p:ext uri="{BB962C8B-B14F-4D97-AF65-F5344CB8AC3E}">
        <p14:creationId xmlns:p14="http://schemas.microsoft.com/office/powerpoint/2010/main" val="35159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A01B9-E8EF-41CA-B3E3-25EFD10C3115}"/>
              </a:ext>
            </a:extLst>
          </p:cNvPr>
          <p:cNvSpPr>
            <a:spLocks noGrp="1"/>
          </p:cNvSpPr>
          <p:nvPr>
            <p:ph type="title"/>
          </p:nvPr>
        </p:nvSpPr>
        <p:spPr>
          <a:xfrm>
            <a:off x="506119" y="207895"/>
            <a:ext cx="10972800" cy="748519"/>
          </a:xfrm>
        </p:spPr>
        <p:txBody>
          <a:bodyPr>
            <a:normAutofit fontScale="90000"/>
          </a:bodyPr>
          <a:lstStyle/>
          <a:p>
            <a:r>
              <a:rPr lang="en-GB">
                <a:latin typeface="Arial Nova"/>
              </a:rPr>
              <a:t>Take Home Messages</a:t>
            </a:r>
            <a:br>
              <a:rPr lang="en-GB">
                <a:latin typeface="Arial Nova"/>
              </a:rPr>
            </a:br>
            <a:endParaRPr lang="en-GB" sz="2000">
              <a:latin typeface="Arial Nova"/>
            </a:endParaRPr>
          </a:p>
        </p:txBody>
      </p:sp>
      <p:sp>
        <p:nvSpPr>
          <p:cNvPr id="5" name="Slide Number Placeholder 4">
            <a:extLst>
              <a:ext uri="{FF2B5EF4-FFF2-40B4-BE49-F238E27FC236}">
                <a16:creationId xmlns:a16="http://schemas.microsoft.com/office/drawing/2014/main" id="{49DFEE39-EC0D-4858-9986-17D80B0B18C1}"/>
              </a:ext>
            </a:extLst>
          </p:cNvPr>
          <p:cNvSpPr>
            <a:spLocks noGrp="1"/>
          </p:cNvSpPr>
          <p:nvPr>
            <p:ph type="sldNum" sz="quarter" idx="4"/>
          </p:nvPr>
        </p:nvSpPr>
        <p:spPr/>
        <p:txBody>
          <a:bodyPr/>
          <a:lstStyle/>
          <a:p>
            <a:fld id="{A2B67B78-34D1-46EE-B933-B3BA6BD1E196}" type="slidenum">
              <a:rPr lang="en-GB" smtClean="0"/>
              <a:t>10</a:t>
            </a:fld>
            <a:endParaRPr lang="en-GB"/>
          </a:p>
        </p:txBody>
      </p:sp>
      <p:pic>
        <p:nvPicPr>
          <p:cNvPr id="3" name="VIDEO-2021-05-20-13-18-31">
            <a:hlinkClick r:id="" action="ppaction://media"/>
            <a:extLst>
              <a:ext uri="{FF2B5EF4-FFF2-40B4-BE49-F238E27FC236}">
                <a16:creationId xmlns:a16="http://schemas.microsoft.com/office/drawing/2014/main" id="{7F3638B6-4E9A-4570-83E9-1FB194DF6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72744" y="1480339"/>
            <a:ext cx="4064000" cy="2235200"/>
          </a:xfrm>
          <a:prstGeom prst="rect">
            <a:avLst/>
          </a:prstGeom>
          <a:ln w="57150">
            <a:solidFill>
              <a:srgbClr val="C00000"/>
            </a:solidFill>
          </a:ln>
        </p:spPr>
      </p:pic>
      <p:pic>
        <p:nvPicPr>
          <p:cNvPr id="7" name="Picture 6" descr="Logo&#10;&#10;Description automatically generated">
            <a:extLst>
              <a:ext uri="{FF2B5EF4-FFF2-40B4-BE49-F238E27FC236}">
                <a16:creationId xmlns:a16="http://schemas.microsoft.com/office/drawing/2014/main" id="{05FF93B0-335D-4030-B2CD-9941E7B83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4959" y="3778530"/>
            <a:ext cx="2747880" cy="1412019"/>
          </a:xfrm>
          <a:prstGeom prst="rect">
            <a:avLst/>
          </a:prstGeom>
        </p:spPr>
      </p:pic>
      <p:sp>
        <p:nvSpPr>
          <p:cNvPr id="9" name="TextBox 8">
            <a:extLst>
              <a:ext uri="{FF2B5EF4-FFF2-40B4-BE49-F238E27FC236}">
                <a16:creationId xmlns:a16="http://schemas.microsoft.com/office/drawing/2014/main" id="{8BFC98B0-8C92-4123-B3FE-DB452DA853D3}"/>
              </a:ext>
            </a:extLst>
          </p:cNvPr>
          <p:cNvSpPr txBox="1"/>
          <p:nvPr/>
        </p:nvSpPr>
        <p:spPr>
          <a:xfrm>
            <a:off x="7402623" y="816315"/>
            <a:ext cx="4720856" cy="553998"/>
          </a:xfrm>
          <a:prstGeom prst="rect">
            <a:avLst/>
          </a:prstGeom>
          <a:noFill/>
        </p:spPr>
        <p:txBody>
          <a:bodyPr wrap="square" rtlCol="0">
            <a:spAutoFit/>
          </a:bodyPr>
          <a:lstStyle/>
          <a:p>
            <a:pPr algn="ctr"/>
            <a:r>
              <a:rPr lang="en-GB"/>
              <a:t>Please click below to watch video with a message from our Youth Champion.</a:t>
            </a:r>
          </a:p>
        </p:txBody>
      </p:sp>
      <p:sp>
        <p:nvSpPr>
          <p:cNvPr id="8" name="TextBox 7">
            <a:extLst>
              <a:ext uri="{FF2B5EF4-FFF2-40B4-BE49-F238E27FC236}">
                <a16:creationId xmlns:a16="http://schemas.microsoft.com/office/drawing/2014/main" id="{97380EF9-BE19-45FC-A10D-34B03A57529E}"/>
              </a:ext>
            </a:extLst>
          </p:cNvPr>
          <p:cNvSpPr txBox="1"/>
          <p:nvPr/>
        </p:nvSpPr>
        <p:spPr>
          <a:xfrm>
            <a:off x="239999" y="1093066"/>
            <a:ext cx="6637865" cy="43242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dirty="0"/>
          </a:p>
          <a:p>
            <a:pPr marL="285750" indent="-285750">
              <a:buFont typeface="Arial"/>
              <a:buChar char="•"/>
            </a:pPr>
            <a:r>
              <a:rPr lang="en-GB" b="1" dirty="0"/>
              <a:t>Support the city-wide package</a:t>
            </a:r>
          </a:p>
          <a:p>
            <a:pPr marL="285750" indent="-285750">
              <a:buFont typeface="Arial"/>
              <a:buChar char="•"/>
            </a:pPr>
            <a:r>
              <a:rPr lang="en-GB" b="1" dirty="0"/>
              <a:t>Increase your community involvement </a:t>
            </a:r>
            <a:r>
              <a:rPr lang="en-GB" dirty="0"/>
              <a:t>through staff, parents and pupils support and feedback via champions and other key stakeholders</a:t>
            </a:r>
          </a:p>
          <a:p>
            <a:pPr marL="675005" lvl="1" indent="-285750">
              <a:buFont typeface="Arial"/>
              <a:buChar char="•"/>
            </a:pPr>
            <a:r>
              <a:rPr lang="en-GB" b="1" dirty="0"/>
              <a:t>More peer support for young people through Youth COVID-19 Champions (see awareness video and </a:t>
            </a:r>
            <a:r>
              <a:rPr lang="en-GB" b="1" dirty="0">
                <a:ea typeface="+mn-lt"/>
                <a:cs typeface="+mn-lt"/>
              </a:rPr>
              <a:t>joining instructions: send </a:t>
            </a:r>
            <a:r>
              <a:rPr lang="en-GB" dirty="0">
                <a:ea typeface="+mn-lt"/>
                <a:cs typeface="+mn-lt"/>
              </a:rPr>
              <a:t>email/text to Juliet – senior Youth worker  </a:t>
            </a:r>
            <a:r>
              <a:rPr lang="en-GB" dirty="0">
                <a:ea typeface="+mn-lt"/>
                <a:cs typeface="+mn-lt"/>
                <a:hlinkClick r:id="rId6"/>
              </a:rPr>
              <a:t>Juliet.C.Faulkner@birmingham.gov.uk</a:t>
            </a:r>
            <a:r>
              <a:rPr lang="en-GB" dirty="0">
                <a:ea typeface="+mn-lt"/>
                <a:cs typeface="+mn-lt"/>
              </a:rPr>
              <a:t> </a:t>
            </a:r>
          </a:p>
          <a:p>
            <a:pPr marL="675005" lvl="1" indent="-285750">
              <a:buFont typeface="Arial"/>
              <a:buChar char="•"/>
            </a:pPr>
            <a:r>
              <a:rPr lang="en-GB" sz="1400" b="1" dirty="0">
                <a:ea typeface="+mn-lt"/>
                <a:cs typeface="+mn-lt"/>
              </a:rPr>
              <a:t>Parents and staff can become</a:t>
            </a:r>
            <a:r>
              <a:rPr lang="en-GB" sz="1400" b="1" dirty="0"/>
              <a:t> COVID-19 Champion </a:t>
            </a:r>
            <a:r>
              <a:rPr lang="en-GB" sz="1400" dirty="0"/>
              <a:t>to help other residents find out more about COVID-19 and for their voices to be heard by signing up here: </a:t>
            </a:r>
            <a:r>
              <a:rPr lang="en-GB" sz="1400" dirty="0">
                <a:hlinkClick r:id="rId7"/>
              </a:rPr>
              <a:t>https://www.birmingham.gov.uk/COVID-19_Community_Champions</a:t>
            </a:r>
            <a:endParaRPr lang="en-GB" sz="1400" dirty="0"/>
          </a:p>
          <a:p>
            <a:pPr marL="285750" indent="-285750">
              <a:spcBef>
                <a:spcPct val="20000"/>
              </a:spcBef>
              <a:spcAft>
                <a:spcPct val="0"/>
              </a:spcAft>
              <a:buFont typeface="Arial"/>
              <a:buChar char="•"/>
            </a:pPr>
            <a:r>
              <a:rPr lang="en-GB" b="1" dirty="0">
                <a:ea typeface="+mn-lt"/>
                <a:cs typeface="+mn-lt"/>
              </a:rPr>
              <a:t>Notification of new cases</a:t>
            </a:r>
            <a:endParaRPr lang="en-GB" dirty="0">
              <a:ea typeface="+mn-lt"/>
              <a:cs typeface="+mn-lt"/>
            </a:endParaRPr>
          </a:p>
          <a:p>
            <a:pPr marL="739775" lvl="1" indent="-285750">
              <a:spcBef>
                <a:spcPct val="20000"/>
              </a:spcBef>
              <a:spcAft>
                <a:spcPct val="0"/>
              </a:spcAft>
              <a:buFont typeface="Arial"/>
              <a:buChar char="•"/>
            </a:pPr>
            <a:r>
              <a:rPr lang="en-GB" dirty="0">
                <a:ea typeface="+mn-lt"/>
                <a:cs typeface="+mn-lt"/>
              </a:rPr>
              <a:t>Please follow process in the </a:t>
            </a:r>
            <a:r>
              <a:rPr lang="en-GB" dirty="0">
                <a:ea typeface="+mn-lt"/>
                <a:cs typeface="+mn-lt"/>
                <a:hlinkClick r:id="rId8"/>
              </a:rPr>
              <a:t>Public Health Flowchart for Schools </a:t>
            </a:r>
            <a:r>
              <a:rPr lang="en-GB" dirty="0">
                <a:ea typeface="+mn-lt"/>
                <a:cs typeface="+mn-lt"/>
              </a:rPr>
              <a:t>to notify us of new cases.</a:t>
            </a:r>
            <a:endParaRPr lang="en-GB" dirty="0"/>
          </a:p>
          <a:p>
            <a:pPr marL="739775" lvl="1" indent="-285750">
              <a:spcBef>
                <a:spcPct val="20000"/>
              </a:spcBef>
              <a:spcAft>
                <a:spcPct val="0"/>
              </a:spcAft>
              <a:buFont typeface="Arial"/>
              <a:buChar char="•"/>
            </a:pPr>
            <a:r>
              <a:rPr lang="en-GB" b="1" dirty="0">
                <a:ea typeface="+mn-lt"/>
                <a:cs typeface="+mn-lt"/>
              </a:rPr>
              <a:t>Birmingham City Council Health Protection Team - </a:t>
            </a:r>
            <a:r>
              <a:rPr lang="en-GB" dirty="0">
                <a:ea typeface="+mn-lt"/>
                <a:cs typeface="+mn-lt"/>
                <a:hlinkClick r:id="rId9"/>
              </a:rPr>
              <a:t>Contacttracing@birmingham.gov.uk</a:t>
            </a:r>
            <a:r>
              <a:rPr lang="en-GB" dirty="0">
                <a:ea typeface="+mn-lt"/>
                <a:cs typeface="+mn-lt"/>
              </a:rPr>
              <a:t> </a:t>
            </a:r>
          </a:p>
          <a:p>
            <a:pPr marL="389255" lvl="1"/>
            <a:endParaRPr lang="en-GB" dirty="0">
              <a:ea typeface="+mn-lt"/>
              <a:cs typeface="+mn-lt"/>
            </a:endParaRPr>
          </a:p>
        </p:txBody>
      </p:sp>
    </p:spTree>
    <p:extLst>
      <p:ext uri="{BB962C8B-B14F-4D97-AF65-F5344CB8AC3E}">
        <p14:creationId xmlns:p14="http://schemas.microsoft.com/office/powerpoint/2010/main" val="37096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5C942-301B-40C0-B9A1-09012864E436}"/>
              </a:ext>
            </a:extLst>
          </p:cNvPr>
          <p:cNvSpPr>
            <a:spLocks noGrp="1"/>
          </p:cNvSpPr>
          <p:nvPr>
            <p:ph type="sldNum" sz="quarter" idx="4"/>
          </p:nvPr>
        </p:nvSpPr>
        <p:spPr/>
        <p:txBody>
          <a:bodyPr/>
          <a:lstStyle/>
          <a:p>
            <a:fld id="{A2B67B78-34D1-46EE-B933-B3BA6BD1E196}" type="slidenum">
              <a:rPr lang="en-GB" smtClean="0"/>
              <a:t>11</a:t>
            </a:fld>
            <a:endParaRPr lang="en-GB"/>
          </a:p>
        </p:txBody>
      </p:sp>
    </p:spTree>
    <p:extLst>
      <p:ext uri="{BB962C8B-B14F-4D97-AF65-F5344CB8AC3E}">
        <p14:creationId xmlns:p14="http://schemas.microsoft.com/office/powerpoint/2010/main" val="811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86BA-EB7C-48BE-848D-E6695D8CE131}"/>
              </a:ext>
            </a:extLst>
          </p:cNvPr>
          <p:cNvSpPr>
            <a:spLocks noGrp="1"/>
          </p:cNvSpPr>
          <p:nvPr>
            <p:ph type="title"/>
          </p:nvPr>
        </p:nvSpPr>
        <p:spPr/>
        <p:txBody>
          <a:bodyPr/>
          <a:lstStyle/>
          <a:p>
            <a:r>
              <a:rPr lang="en-GB" dirty="0"/>
              <a:t>Plan for today’s session</a:t>
            </a:r>
          </a:p>
        </p:txBody>
      </p:sp>
      <p:sp>
        <p:nvSpPr>
          <p:cNvPr id="3" name="Content Placeholder 2">
            <a:extLst>
              <a:ext uri="{FF2B5EF4-FFF2-40B4-BE49-F238E27FC236}">
                <a16:creationId xmlns:a16="http://schemas.microsoft.com/office/drawing/2014/main" id="{E3DAD7A3-6E7D-4942-9162-95EE8C4019C5}"/>
              </a:ext>
            </a:extLst>
          </p:cNvPr>
          <p:cNvSpPr>
            <a:spLocks noGrp="1"/>
          </p:cNvSpPr>
          <p:nvPr>
            <p:ph idx="1"/>
          </p:nvPr>
        </p:nvSpPr>
        <p:spPr/>
        <p:txBody>
          <a:bodyPr/>
          <a:lstStyle/>
          <a:p>
            <a:r>
              <a:rPr lang="en-GB" dirty="0"/>
              <a:t>Update on the current COVID position in Birmingham</a:t>
            </a:r>
          </a:p>
          <a:p>
            <a:r>
              <a:rPr lang="en-GB" dirty="0"/>
              <a:t>Birmingham as an area of enhanced support</a:t>
            </a:r>
          </a:p>
          <a:p>
            <a:r>
              <a:rPr lang="en-GB" dirty="0"/>
              <a:t>Implications for schools</a:t>
            </a:r>
          </a:p>
          <a:p>
            <a:r>
              <a:rPr lang="en-GB" dirty="0"/>
              <a:t>Questions and answers</a:t>
            </a:r>
          </a:p>
        </p:txBody>
      </p:sp>
      <p:sp>
        <p:nvSpPr>
          <p:cNvPr id="4" name="Slide Number Placeholder 3">
            <a:extLst>
              <a:ext uri="{FF2B5EF4-FFF2-40B4-BE49-F238E27FC236}">
                <a16:creationId xmlns:a16="http://schemas.microsoft.com/office/drawing/2014/main" id="{C15DB4A8-7233-41DD-BF9F-6D7BB6C6A2A3}"/>
              </a:ext>
            </a:extLst>
          </p:cNvPr>
          <p:cNvSpPr>
            <a:spLocks noGrp="1"/>
          </p:cNvSpPr>
          <p:nvPr>
            <p:ph type="sldNum" sz="quarter" idx="4"/>
          </p:nvPr>
        </p:nvSpPr>
        <p:spPr/>
        <p:txBody>
          <a:bodyPr/>
          <a:lstStyle/>
          <a:p>
            <a:fld id="{A2B67B78-34D1-46EE-B933-B3BA6BD1E196}" type="slidenum">
              <a:rPr lang="en-GB" smtClean="0"/>
              <a:t>2</a:t>
            </a:fld>
            <a:endParaRPr lang="en-GB"/>
          </a:p>
        </p:txBody>
      </p:sp>
    </p:spTree>
    <p:extLst>
      <p:ext uri="{BB962C8B-B14F-4D97-AF65-F5344CB8AC3E}">
        <p14:creationId xmlns:p14="http://schemas.microsoft.com/office/powerpoint/2010/main" val="340988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A09F76-C5DC-4581-8DBD-30FFC202C03D}"/>
              </a:ext>
            </a:extLst>
          </p:cNvPr>
          <p:cNvSpPr>
            <a:spLocks noGrp="1"/>
          </p:cNvSpPr>
          <p:nvPr>
            <p:ph type="sldNum" sz="quarter" idx="4"/>
          </p:nvPr>
        </p:nvSpPr>
        <p:spPr/>
        <p:txBody>
          <a:bodyPr/>
          <a:lstStyle/>
          <a:p>
            <a:fld id="{A2B67B78-34D1-46EE-B933-B3BA6BD1E196}" type="slidenum">
              <a:rPr lang="en-GB" dirty="0" smtClean="0"/>
              <a:t>3</a:t>
            </a:fld>
            <a:endParaRPr lang="en-GB"/>
          </a:p>
        </p:txBody>
      </p:sp>
      <p:sp>
        <p:nvSpPr>
          <p:cNvPr id="10" name="TextBox 9">
            <a:extLst>
              <a:ext uri="{FF2B5EF4-FFF2-40B4-BE49-F238E27FC236}">
                <a16:creationId xmlns:a16="http://schemas.microsoft.com/office/drawing/2014/main" id="{084D2C48-9861-428B-8980-C4C99CCD27E7}"/>
              </a:ext>
            </a:extLst>
          </p:cNvPr>
          <p:cNvSpPr txBox="1"/>
          <p:nvPr/>
        </p:nvSpPr>
        <p:spPr>
          <a:xfrm>
            <a:off x="292183" y="5232477"/>
            <a:ext cx="117017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Arial"/>
              </a:rPr>
              <a:t>More COVID-19 information here​: </a:t>
            </a:r>
            <a:r>
              <a:rPr lang="en-US" sz="1600" dirty="0">
                <a:solidFill>
                  <a:srgbClr val="0000FF"/>
                </a:solidFill>
                <a:cs typeface="Segoe UI"/>
                <a:hlinkClick r:id="rId2"/>
              </a:rPr>
              <a:t>https://www.birmingham.gov.uk/downloads/download/3667/covid-19_community_champions</a:t>
            </a:r>
            <a:r>
              <a:rPr lang="en-US" sz="1600" dirty="0">
                <a:cs typeface="Segoe UI"/>
              </a:rPr>
              <a:t>​</a:t>
            </a:r>
          </a:p>
        </p:txBody>
      </p:sp>
      <p:sp>
        <p:nvSpPr>
          <p:cNvPr id="12" name="Title 1">
            <a:extLst>
              <a:ext uri="{FF2B5EF4-FFF2-40B4-BE49-F238E27FC236}">
                <a16:creationId xmlns:a16="http://schemas.microsoft.com/office/drawing/2014/main" id="{80773F4D-52F7-41F2-B43C-8458D61F7C91}"/>
              </a:ext>
            </a:extLst>
          </p:cNvPr>
          <p:cNvSpPr txBox="1">
            <a:spLocks/>
          </p:cNvSpPr>
          <p:nvPr/>
        </p:nvSpPr>
        <p:spPr>
          <a:xfrm>
            <a:off x="609600" y="170951"/>
            <a:ext cx="10972800" cy="420272"/>
          </a:xfrm>
          <a:prstGeom prst="rect">
            <a:avLst/>
          </a:prstGeom>
        </p:spPr>
        <p:txBody>
          <a:bodyPr vert="horz" lIns="77925" tIns="38963" rIns="77925" bIns="38963" rtlCol="0" anchor="ctr">
            <a:normAutofit fontScale="82500" lnSpcReduction="20000"/>
          </a:bodyPr>
          <a:lst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a:lstStyle>
          <a:p>
            <a:r>
              <a:rPr lang="en-GB" dirty="0"/>
              <a:t>Birmingham COVID-19 UPDATE</a:t>
            </a:r>
            <a:endParaRPr lang="en-GB" dirty="0">
              <a:latin typeface="Arial Nova"/>
            </a:endParaRPr>
          </a:p>
        </p:txBody>
      </p:sp>
      <p:sp>
        <p:nvSpPr>
          <p:cNvPr id="7" name="Rectangle 6">
            <a:extLst>
              <a:ext uri="{FF2B5EF4-FFF2-40B4-BE49-F238E27FC236}">
                <a16:creationId xmlns:a16="http://schemas.microsoft.com/office/drawing/2014/main" id="{A81B05EC-E61D-4A88-98D0-2EBA76C85291}"/>
              </a:ext>
            </a:extLst>
          </p:cNvPr>
          <p:cNvSpPr/>
          <p:nvPr/>
        </p:nvSpPr>
        <p:spPr>
          <a:xfrm>
            <a:off x="7354141" y="537507"/>
            <a:ext cx="4463144" cy="4278094"/>
          </a:xfrm>
          <a:prstGeom prst="rect">
            <a:avLst/>
          </a:prstGeom>
          <a:solidFill>
            <a:schemeClr val="bg2"/>
          </a:solidFill>
          <a:ln cap="rnd">
            <a:solidFill>
              <a:srgbClr val="C00000"/>
            </a:solidFill>
            <a:bevel/>
          </a:ln>
        </p:spPr>
        <p:txBody>
          <a:bodyPr wrap="square">
            <a:spAutoFit/>
          </a:bodyPr>
          <a:lstStyle/>
          <a:p>
            <a:pPr algn="ctr"/>
            <a:r>
              <a:rPr lang="en-GB" sz="1600" b="1" i="1" dirty="0">
                <a:solidFill>
                  <a:srgbClr val="C00000"/>
                </a:solidFill>
              </a:rPr>
              <a:t>Observed increasing infections with inequalities across the city affecting specific groups including by ward, age group and ethnic group who are facing higher infection rates, lower vaccine uptake and lower testing rates based on 3 indicators below since start of June.</a:t>
            </a:r>
          </a:p>
          <a:p>
            <a:pPr algn="ctr"/>
            <a:endParaRPr lang="en-GB" sz="1600" b="1" i="1" dirty="0">
              <a:solidFill>
                <a:srgbClr val="C00000"/>
              </a:solidFill>
            </a:endParaRPr>
          </a:p>
          <a:p>
            <a:pPr marL="285750" indent="-285750">
              <a:buFont typeface="Arial" panose="020B0604020202020204" pitchFamily="34" charset="0"/>
              <a:buChar char="•"/>
            </a:pPr>
            <a:r>
              <a:rPr lang="en-GB" sz="1600" dirty="0"/>
              <a:t>7 day case rate per 100,000 population</a:t>
            </a:r>
          </a:p>
          <a:p>
            <a:pPr marL="285750" indent="-285750">
              <a:buFont typeface="Arial" panose="020B0604020202020204" pitchFamily="34" charset="0"/>
              <a:buChar char="•"/>
            </a:pPr>
            <a:r>
              <a:rPr lang="en-GB" sz="1600" dirty="0"/>
              <a:t>7 day testing rate per 100,000 population</a:t>
            </a:r>
          </a:p>
          <a:p>
            <a:pPr marL="285750" indent="-285750">
              <a:buFont typeface="Arial" panose="020B0604020202020204" pitchFamily="34" charset="0"/>
              <a:buChar char="•"/>
            </a:pPr>
            <a:r>
              <a:rPr lang="en-GB" sz="1600" dirty="0"/>
              <a:t>Vaccine uptake – 1st dose aged 50+</a:t>
            </a:r>
          </a:p>
          <a:p>
            <a:pPr lvl="1"/>
            <a:endParaRPr lang="en-GB" sz="1600" dirty="0"/>
          </a:p>
          <a:p>
            <a:r>
              <a:rPr lang="en-GB" sz="1600" b="1" dirty="0"/>
              <a:t>Focus wards: </a:t>
            </a:r>
            <a:r>
              <a:rPr lang="en-GB" sz="1600" dirty="0"/>
              <a:t>Alum Rock, </a:t>
            </a:r>
            <a:r>
              <a:rPr lang="en-GB" sz="1600" dirty="0" err="1"/>
              <a:t>Lozells</a:t>
            </a:r>
            <a:r>
              <a:rPr lang="en-GB" sz="1600" dirty="0"/>
              <a:t>, Bordesley &amp; Highgate, Heartlands, Bordesley Green, </a:t>
            </a:r>
            <a:r>
              <a:rPr lang="en-GB" sz="1600" dirty="0" err="1"/>
              <a:t>Sparkhill</a:t>
            </a:r>
            <a:r>
              <a:rPr lang="en-GB" sz="1600" dirty="0"/>
              <a:t>, Birchfield, Small Heath, Ward End, Newtown, Sparkbrook &amp; Balsall heath East, Aston, </a:t>
            </a:r>
            <a:r>
              <a:rPr lang="en-GB" sz="1600" dirty="0" err="1"/>
              <a:t>Nechells</a:t>
            </a:r>
            <a:r>
              <a:rPr lang="en-GB" sz="1600" dirty="0"/>
              <a:t>, Holyhead, Balsall Heath West.</a:t>
            </a:r>
            <a:endParaRPr lang="en-GB" b="1" dirty="0"/>
          </a:p>
        </p:txBody>
      </p:sp>
      <p:graphicFrame>
        <p:nvGraphicFramePr>
          <p:cNvPr id="14" name="Diagram 13">
            <a:extLst>
              <a:ext uri="{FF2B5EF4-FFF2-40B4-BE49-F238E27FC236}">
                <a16:creationId xmlns:a16="http://schemas.microsoft.com/office/drawing/2014/main" id="{1ADC8034-EED4-4CF3-944A-430CD13AAA66}"/>
              </a:ext>
            </a:extLst>
          </p:cNvPr>
          <p:cNvGraphicFramePr/>
          <p:nvPr>
            <p:extLst>
              <p:ext uri="{D42A27DB-BD31-4B8C-83A1-F6EECF244321}">
                <p14:modId xmlns:p14="http://schemas.microsoft.com/office/powerpoint/2010/main" val="1703366883"/>
              </p:ext>
            </p:extLst>
          </p:nvPr>
        </p:nvGraphicFramePr>
        <p:xfrm>
          <a:off x="374715" y="838200"/>
          <a:ext cx="6951370" cy="3977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A6441D8F-44FC-4A8B-A816-99E5B35622DB}"/>
              </a:ext>
            </a:extLst>
          </p:cNvPr>
          <p:cNvSpPr/>
          <p:nvPr/>
        </p:nvSpPr>
        <p:spPr>
          <a:xfrm>
            <a:off x="1926217" y="1456246"/>
            <a:ext cx="936726" cy="19727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extBox 15">
            <a:extLst>
              <a:ext uri="{FF2B5EF4-FFF2-40B4-BE49-F238E27FC236}">
                <a16:creationId xmlns:a16="http://schemas.microsoft.com/office/drawing/2014/main" id="{C37A7F00-9A84-4665-8853-F1D0A3269307}"/>
              </a:ext>
            </a:extLst>
          </p:cNvPr>
          <p:cNvSpPr txBox="1"/>
          <p:nvPr/>
        </p:nvSpPr>
        <p:spPr>
          <a:xfrm>
            <a:off x="374715" y="1325258"/>
            <a:ext cx="3718314" cy="3062377"/>
          </a:xfrm>
          <a:prstGeom prst="rect">
            <a:avLst/>
          </a:prstGeom>
          <a:noFill/>
        </p:spPr>
        <p:txBody>
          <a:bodyPr wrap="square" rtlCol="0">
            <a:spAutoFit/>
          </a:bodyPr>
          <a:lstStyle/>
          <a:p>
            <a:r>
              <a:rPr lang="en-GB" sz="1800" b="1" dirty="0">
                <a:solidFill>
                  <a:schemeClr val="bg1"/>
                </a:solidFill>
              </a:rPr>
              <a:t>          (14/06-20/06)</a:t>
            </a:r>
          </a:p>
          <a:p>
            <a:endParaRPr lang="en-GB" sz="1600" dirty="0"/>
          </a:p>
          <a:p>
            <a:pPr marL="285750" indent="-285750">
              <a:buFont typeface="Arial" panose="020B0604020202020204" pitchFamily="34" charset="0"/>
              <a:buChar char="•"/>
            </a:pPr>
            <a:r>
              <a:rPr lang="en-GB" sz="1600" b="1" dirty="0">
                <a:solidFill>
                  <a:schemeClr val="bg1"/>
                </a:solidFill>
              </a:rPr>
              <a:t>135.5 cases/100K all population case rate (increase)</a:t>
            </a:r>
          </a:p>
          <a:p>
            <a:endParaRPr lang="en-GB" sz="1600" b="1" dirty="0">
              <a:solidFill>
                <a:schemeClr val="bg1"/>
              </a:solidFill>
            </a:endParaRPr>
          </a:p>
          <a:p>
            <a:pPr marL="285750" indent="-285750">
              <a:buFont typeface="Arial" panose="020B0604020202020204" pitchFamily="34" charset="0"/>
              <a:buChar char="•"/>
            </a:pPr>
            <a:r>
              <a:rPr lang="en-GB" sz="1600" b="1" dirty="0">
                <a:solidFill>
                  <a:schemeClr val="bg1"/>
                </a:solidFill>
              </a:rPr>
              <a:t>7.1 % overall PCR positivity (increase) </a:t>
            </a:r>
          </a:p>
          <a:p>
            <a:endParaRPr lang="en-GB" sz="1600" b="1" dirty="0">
              <a:solidFill>
                <a:schemeClr val="bg1"/>
              </a:solidFill>
            </a:endParaRPr>
          </a:p>
          <a:p>
            <a:pPr marL="285750" indent="-285750">
              <a:buFont typeface="Arial" panose="020B0604020202020204" pitchFamily="34" charset="0"/>
              <a:buChar char="•"/>
            </a:pPr>
            <a:r>
              <a:rPr lang="en-GB" sz="1600" b="1" dirty="0">
                <a:solidFill>
                  <a:schemeClr val="bg1"/>
                </a:solidFill>
              </a:rPr>
              <a:t>NHS data suggests steady increase in hospital admissions and ITU admissions.</a:t>
            </a:r>
          </a:p>
          <a:p>
            <a:pPr marL="285750" indent="-285750" algn="ctr">
              <a:buFont typeface="Arial" panose="020B0604020202020204" pitchFamily="34" charset="0"/>
              <a:buChar char="•"/>
            </a:pPr>
            <a:endParaRPr lang="en-GB" dirty="0"/>
          </a:p>
        </p:txBody>
      </p:sp>
      <p:sp>
        <p:nvSpPr>
          <p:cNvPr id="2" name="TextBox 1">
            <a:extLst>
              <a:ext uri="{FF2B5EF4-FFF2-40B4-BE49-F238E27FC236}">
                <a16:creationId xmlns:a16="http://schemas.microsoft.com/office/drawing/2014/main" id="{7CD0898B-59A9-4496-81B6-02DCA8602BD6}"/>
              </a:ext>
            </a:extLst>
          </p:cNvPr>
          <p:cNvSpPr txBox="1"/>
          <p:nvPr/>
        </p:nvSpPr>
        <p:spPr>
          <a:xfrm>
            <a:off x="253864" y="4796844"/>
            <a:ext cx="6756535" cy="261610"/>
          </a:xfrm>
          <a:prstGeom prst="rect">
            <a:avLst/>
          </a:prstGeom>
          <a:noFill/>
        </p:spPr>
        <p:txBody>
          <a:bodyPr wrap="square" rtlCol="0">
            <a:spAutoFit/>
          </a:bodyPr>
          <a:lstStyle/>
          <a:p>
            <a:r>
              <a:rPr lang="en-GB" sz="1100" dirty="0"/>
              <a:t>Source: Public Health England COVID-19 Situation Awareness Explorer accessed 23/06/2021</a:t>
            </a:r>
          </a:p>
        </p:txBody>
      </p:sp>
      <p:sp>
        <p:nvSpPr>
          <p:cNvPr id="4" name="Arrow: Up 3">
            <a:extLst>
              <a:ext uri="{FF2B5EF4-FFF2-40B4-BE49-F238E27FC236}">
                <a16:creationId xmlns:a16="http://schemas.microsoft.com/office/drawing/2014/main" id="{85FF78A8-6D42-4377-A323-F16CCFFAD49C}"/>
              </a:ext>
            </a:extLst>
          </p:cNvPr>
          <p:cNvSpPr/>
          <p:nvPr/>
        </p:nvSpPr>
        <p:spPr>
          <a:xfrm>
            <a:off x="6531429" y="2083802"/>
            <a:ext cx="185057" cy="261610"/>
          </a:xfrm>
          <a:prstGeom prs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Arrow: Up 12">
            <a:extLst>
              <a:ext uri="{FF2B5EF4-FFF2-40B4-BE49-F238E27FC236}">
                <a16:creationId xmlns:a16="http://schemas.microsoft.com/office/drawing/2014/main" id="{D7D2D1AF-D46D-4ADA-BB57-CE022C275115}"/>
              </a:ext>
            </a:extLst>
          </p:cNvPr>
          <p:cNvSpPr/>
          <p:nvPr/>
        </p:nvSpPr>
        <p:spPr>
          <a:xfrm>
            <a:off x="6520544" y="2725641"/>
            <a:ext cx="185057" cy="261610"/>
          </a:xfrm>
          <a:prstGeom prs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 name="Arrow: Up 16">
            <a:extLst>
              <a:ext uri="{FF2B5EF4-FFF2-40B4-BE49-F238E27FC236}">
                <a16:creationId xmlns:a16="http://schemas.microsoft.com/office/drawing/2014/main" id="{1B5D0CD3-0063-4EE6-91E5-52985B9BAA2A}"/>
              </a:ext>
            </a:extLst>
          </p:cNvPr>
          <p:cNvSpPr/>
          <p:nvPr/>
        </p:nvSpPr>
        <p:spPr>
          <a:xfrm>
            <a:off x="6531429" y="3429000"/>
            <a:ext cx="185057" cy="261610"/>
          </a:xfrm>
          <a:prstGeom prs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Arrow: Up 17">
            <a:extLst>
              <a:ext uri="{FF2B5EF4-FFF2-40B4-BE49-F238E27FC236}">
                <a16:creationId xmlns:a16="http://schemas.microsoft.com/office/drawing/2014/main" id="{9A0BB839-7DF4-4CEA-A34B-CC3C6A5A3E0F}"/>
              </a:ext>
            </a:extLst>
          </p:cNvPr>
          <p:cNvSpPr/>
          <p:nvPr/>
        </p:nvSpPr>
        <p:spPr>
          <a:xfrm>
            <a:off x="6520544" y="4070839"/>
            <a:ext cx="185057" cy="261610"/>
          </a:xfrm>
          <a:prstGeom prst="up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Arrow: Right 5">
            <a:extLst>
              <a:ext uri="{FF2B5EF4-FFF2-40B4-BE49-F238E27FC236}">
                <a16:creationId xmlns:a16="http://schemas.microsoft.com/office/drawing/2014/main" id="{F5A8D5C5-CB92-4317-ABBC-114BB2643C6A}"/>
              </a:ext>
            </a:extLst>
          </p:cNvPr>
          <p:cNvSpPr/>
          <p:nvPr/>
        </p:nvSpPr>
        <p:spPr>
          <a:xfrm>
            <a:off x="6444343" y="1468444"/>
            <a:ext cx="261258" cy="229013"/>
          </a:xfrm>
          <a:prstGeom prst="righ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65507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A09F76-C5DC-4581-8DBD-30FFC202C03D}"/>
              </a:ext>
            </a:extLst>
          </p:cNvPr>
          <p:cNvSpPr>
            <a:spLocks noGrp="1"/>
          </p:cNvSpPr>
          <p:nvPr>
            <p:ph type="sldNum" sz="quarter" idx="4"/>
          </p:nvPr>
        </p:nvSpPr>
        <p:spPr/>
        <p:txBody>
          <a:bodyPr/>
          <a:lstStyle/>
          <a:p>
            <a:fld id="{A2B67B78-34D1-46EE-B933-B3BA6BD1E196}" type="slidenum">
              <a:rPr lang="en-GB" dirty="0" smtClean="0"/>
              <a:t>4</a:t>
            </a:fld>
            <a:endParaRPr lang="en-GB"/>
          </a:p>
        </p:txBody>
      </p:sp>
      <p:sp>
        <p:nvSpPr>
          <p:cNvPr id="12" name="Title 1">
            <a:extLst>
              <a:ext uri="{FF2B5EF4-FFF2-40B4-BE49-F238E27FC236}">
                <a16:creationId xmlns:a16="http://schemas.microsoft.com/office/drawing/2014/main" id="{80773F4D-52F7-41F2-B43C-8458D61F7C91}"/>
              </a:ext>
            </a:extLst>
          </p:cNvPr>
          <p:cNvSpPr txBox="1">
            <a:spLocks/>
          </p:cNvSpPr>
          <p:nvPr/>
        </p:nvSpPr>
        <p:spPr>
          <a:xfrm>
            <a:off x="315685" y="154233"/>
            <a:ext cx="10972800" cy="420272"/>
          </a:xfrm>
          <a:prstGeom prst="rect">
            <a:avLst/>
          </a:prstGeom>
        </p:spPr>
        <p:txBody>
          <a:bodyPr vert="horz" lIns="77925" tIns="38963" rIns="77925" bIns="38963" rtlCol="0" anchor="ctr">
            <a:normAutofit fontScale="82500" lnSpcReduction="20000"/>
          </a:bodyPr>
          <a:lst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a:lstStyle>
          <a:p>
            <a:r>
              <a:rPr lang="en-GB" dirty="0"/>
              <a:t>Birmingham COVID-19 UPDATE</a:t>
            </a:r>
            <a:endParaRPr lang="en-GB" dirty="0">
              <a:latin typeface="Arial Nova"/>
            </a:endParaRPr>
          </a:p>
        </p:txBody>
      </p:sp>
      <p:pic>
        <p:nvPicPr>
          <p:cNvPr id="2050" name="Chart 1">
            <a:extLst>
              <a:ext uri="{FF2B5EF4-FFF2-40B4-BE49-F238E27FC236}">
                <a16:creationId xmlns:a16="http://schemas.microsoft.com/office/drawing/2014/main" id="{0D225AF8-8752-4E11-8587-75FEC3A14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5" y="696685"/>
            <a:ext cx="8915400" cy="506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0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A09F76-C5DC-4581-8DBD-30FFC202C03D}"/>
              </a:ext>
            </a:extLst>
          </p:cNvPr>
          <p:cNvSpPr>
            <a:spLocks noGrp="1"/>
          </p:cNvSpPr>
          <p:nvPr>
            <p:ph type="sldNum" sz="quarter" idx="4"/>
          </p:nvPr>
        </p:nvSpPr>
        <p:spPr/>
        <p:txBody>
          <a:bodyPr/>
          <a:lstStyle/>
          <a:p>
            <a:fld id="{A2B67B78-34D1-46EE-B933-B3BA6BD1E196}" type="slidenum">
              <a:rPr lang="en-GB" dirty="0" smtClean="0"/>
              <a:t>5</a:t>
            </a:fld>
            <a:endParaRPr lang="en-GB"/>
          </a:p>
        </p:txBody>
      </p:sp>
      <p:sp>
        <p:nvSpPr>
          <p:cNvPr id="12" name="Title 1">
            <a:extLst>
              <a:ext uri="{FF2B5EF4-FFF2-40B4-BE49-F238E27FC236}">
                <a16:creationId xmlns:a16="http://schemas.microsoft.com/office/drawing/2014/main" id="{80773F4D-52F7-41F2-B43C-8458D61F7C91}"/>
              </a:ext>
            </a:extLst>
          </p:cNvPr>
          <p:cNvSpPr txBox="1">
            <a:spLocks/>
          </p:cNvSpPr>
          <p:nvPr/>
        </p:nvSpPr>
        <p:spPr>
          <a:xfrm>
            <a:off x="609600" y="306053"/>
            <a:ext cx="10972800" cy="420272"/>
          </a:xfrm>
          <a:prstGeom prst="rect">
            <a:avLst/>
          </a:prstGeom>
        </p:spPr>
        <p:txBody>
          <a:bodyPr vert="horz" lIns="77925" tIns="38963" rIns="77925" bIns="38963" rtlCol="0" anchor="ctr">
            <a:normAutofit fontScale="82500" lnSpcReduction="20000"/>
          </a:bodyPr>
          <a:lst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a:lstStyle>
          <a:p>
            <a:r>
              <a:rPr lang="en-GB" dirty="0"/>
              <a:t>Birmingham COVID-19 UPDATE</a:t>
            </a:r>
            <a:endParaRPr lang="en-GB" dirty="0">
              <a:latin typeface="Arial Nova"/>
            </a:endParaRPr>
          </a:p>
        </p:txBody>
      </p:sp>
      <p:pic>
        <p:nvPicPr>
          <p:cNvPr id="2" name="Picture 1">
            <a:extLst>
              <a:ext uri="{FF2B5EF4-FFF2-40B4-BE49-F238E27FC236}">
                <a16:creationId xmlns:a16="http://schemas.microsoft.com/office/drawing/2014/main" id="{F3729289-EC87-46D2-A544-B9E35E83776D}"/>
              </a:ext>
            </a:extLst>
          </p:cNvPr>
          <p:cNvPicPr>
            <a:picLocks noChangeAspect="1"/>
          </p:cNvPicPr>
          <p:nvPr/>
        </p:nvPicPr>
        <p:blipFill>
          <a:blip r:embed="rId2"/>
          <a:stretch>
            <a:fillRect/>
          </a:stretch>
        </p:blipFill>
        <p:spPr>
          <a:xfrm>
            <a:off x="6934201" y="306053"/>
            <a:ext cx="4560204" cy="5421131"/>
          </a:xfrm>
          <a:prstGeom prst="rect">
            <a:avLst/>
          </a:prstGeom>
        </p:spPr>
      </p:pic>
      <p:sp>
        <p:nvSpPr>
          <p:cNvPr id="11" name="Title 1">
            <a:extLst>
              <a:ext uri="{FF2B5EF4-FFF2-40B4-BE49-F238E27FC236}">
                <a16:creationId xmlns:a16="http://schemas.microsoft.com/office/drawing/2014/main" id="{FD473EBA-50EB-4727-957E-1F28CDD39CAB}"/>
              </a:ext>
            </a:extLst>
          </p:cNvPr>
          <p:cNvSpPr>
            <a:spLocks noGrp="1"/>
          </p:cNvSpPr>
          <p:nvPr>
            <p:ph type="title"/>
          </p:nvPr>
        </p:nvSpPr>
        <p:spPr>
          <a:xfrm>
            <a:off x="609600" y="888985"/>
            <a:ext cx="3861707" cy="745592"/>
          </a:xfrm>
        </p:spPr>
        <p:txBody>
          <a:bodyPr>
            <a:normAutofit/>
          </a:bodyPr>
          <a:lstStyle/>
          <a:p>
            <a:r>
              <a:rPr lang="en-GB" sz="1800" dirty="0"/>
              <a:t>VOC distribution by Area</a:t>
            </a:r>
          </a:p>
        </p:txBody>
      </p:sp>
      <p:sp>
        <p:nvSpPr>
          <p:cNvPr id="13" name="TextBox 12">
            <a:extLst>
              <a:ext uri="{FF2B5EF4-FFF2-40B4-BE49-F238E27FC236}">
                <a16:creationId xmlns:a16="http://schemas.microsoft.com/office/drawing/2014/main" id="{936AEEF7-D4E7-41C8-B906-3747249F049C}"/>
              </a:ext>
            </a:extLst>
          </p:cNvPr>
          <p:cNvSpPr txBox="1"/>
          <p:nvPr/>
        </p:nvSpPr>
        <p:spPr>
          <a:xfrm>
            <a:off x="609600" y="1634577"/>
            <a:ext cx="4865913" cy="2308324"/>
          </a:xfrm>
          <a:prstGeom prst="rect">
            <a:avLst/>
          </a:prstGeom>
          <a:noFill/>
        </p:spPr>
        <p:txBody>
          <a:bodyPr wrap="square" rtlCol="0">
            <a:spAutoFit/>
          </a:bodyPr>
          <a:lstStyle/>
          <a:p>
            <a:pPr marL="171450" marR="0" lvl="0" indent="-171450" algn="l" defTabSz="7792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Nova"/>
                <a:ea typeface="+mn-ea"/>
                <a:cs typeface="+mn-cs"/>
              </a:rPr>
              <a:t>Most cases are in West, Central and South East of the city.</a:t>
            </a:r>
          </a:p>
          <a:p>
            <a:pPr marL="171450" marR="0" lvl="0" indent="-171450" algn="l" defTabSz="7792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rial Nova"/>
              <a:ea typeface="+mn-ea"/>
              <a:cs typeface="+mn-cs"/>
            </a:endParaRPr>
          </a:p>
          <a:p>
            <a:pPr marL="171450" marR="0" lvl="0" indent="-171450" algn="l" defTabSz="7792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Nova"/>
                <a:ea typeface="+mn-ea"/>
                <a:cs typeface="+mn-cs"/>
              </a:rPr>
              <a:t>Delta variant now appears to be dominant and widespread across the entire city.</a:t>
            </a:r>
          </a:p>
          <a:p>
            <a:pPr marL="0" marR="0" lvl="0" indent="0" algn="l" defTabSz="779252"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Nova"/>
              <a:ea typeface="+mn-ea"/>
              <a:cs typeface="+mn-cs"/>
            </a:endParaRPr>
          </a:p>
          <a:p>
            <a:pPr marL="171450" marR="0" lvl="0" indent="-171450" algn="l" defTabSz="7792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Nova"/>
                <a:ea typeface="+mn-ea"/>
                <a:cs typeface="+mn-cs"/>
              </a:rPr>
              <a:t>Areas in the West of the city have low vaccine uptake and are therefore at a greater risk for cases resulting in severe illness.</a:t>
            </a:r>
          </a:p>
        </p:txBody>
      </p:sp>
    </p:spTree>
    <p:extLst>
      <p:ext uri="{BB962C8B-B14F-4D97-AF65-F5344CB8AC3E}">
        <p14:creationId xmlns:p14="http://schemas.microsoft.com/office/powerpoint/2010/main" val="26719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1277-B44E-4B89-A5EB-32E23D32830A}"/>
              </a:ext>
            </a:extLst>
          </p:cNvPr>
          <p:cNvSpPr>
            <a:spLocks noGrp="1"/>
          </p:cNvSpPr>
          <p:nvPr>
            <p:ph type="title"/>
          </p:nvPr>
        </p:nvSpPr>
        <p:spPr/>
        <p:txBody>
          <a:bodyPr/>
          <a:lstStyle/>
          <a:p>
            <a:r>
              <a:rPr lang="en-GB"/>
              <a:t>Why Enhanced Support?</a:t>
            </a:r>
          </a:p>
        </p:txBody>
      </p:sp>
      <p:sp>
        <p:nvSpPr>
          <p:cNvPr id="3" name="Content Placeholder 2">
            <a:extLst>
              <a:ext uri="{FF2B5EF4-FFF2-40B4-BE49-F238E27FC236}">
                <a16:creationId xmlns:a16="http://schemas.microsoft.com/office/drawing/2014/main" id="{13708F6C-1E70-48FE-BDC3-51D6C38E0B42}"/>
              </a:ext>
            </a:extLst>
          </p:cNvPr>
          <p:cNvSpPr>
            <a:spLocks noGrp="1"/>
          </p:cNvSpPr>
          <p:nvPr>
            <p:ph idx="1"/>
          </p:nvPr>
        </p:nvSpPr>
        <p:spPr>
          <a:xfrm>
            <a:off x="778934" y="1234036"/>
            <a:ext cx="10972800" cy="4271387"/>
          </a:xfrm>
        </p:spPr>
        <p:txBody>
          <a:bodyPr vert="horz" lIns="77925" tIns="38963" rIns="77925" bIns="38963" rtlCol="0" anchor="t">
            <a:normAutofit/>
          </a:bodyPr>
          <a:lstStyle/>
          <a:p>
            <a:pPr marL="389255" indent="-389255"/>
            <a:r>
              <a:rPr lang="en-GB" sz="2000" dirty="0">
                <a:latin typeface="Arial Nova"/>
              </a:rPr>
              <a:t>Birmingham became an area of enhanced support w/c 14th June.</a:t>
            </a:r>
          </a:p>
          <a:p>
            <a:pPr marL="389255" indent="-389255"/>
            <a:r>
              <a:rPr lang="en-GB" sz="2000" dirty="0">
                <a:latin typeface="Arial Nova"/>
              </a:rPr>
              <a:t>Increasing overall COVID-19 rates across Birmingham with Delta variant of concern exceeding Alpha variant locally.</a:t>
            </a:r>
          </a:p>
          <a:p>
            <a:pPr marL="843915" lvl="1" indent="-324485">
              <a:buFont typeface="Arial" pitchFamily="2" charset="2"/>
            </a:pPr>
            <a:r>
              <a:rPr lang="en-GB" sz="2000" dirty="0">
                <a:latin typeface="Arial Nova"/>
              </a:rPr>
              <a:t>Delta </a:t>
            </a:r>
            <a:r>
              <a:rPr lang="en-GB" sz="2000" dirty="0" err="1">
                <a:latin typeface="Arial Nova"/>
              </a:rPr>
              <a:t>VoC</a:t>
            </a:r>
            <a:r>
              <a:rPr lang="en-GB" sz="2000" dirty="0">
                <a:latin typeface="Arial Nova"/>
              </a:rPr>
              <a:t> is 1.6 times more transmissible and affects younger generation with more illness</a:t>
            </a:r>
          </a:p>
          <a:p>
            <a:pPr marL="843915" lvl="1" indent="-324485">
              <a:buFont typeface="Arial" pitchFamily="2" charset="2"/>
            </a:pPr>
            <a:r>
              <a:rPr lang="en-GB" sz="2000" dirty="0">
                <a:latin typeface="Arial Nova"/>
              </a:rPr>
              <a:t>multiple areas with case rates &gt;100 cases/100K, poor vaccination uptake, low testing, pivotal position nationally.</a:t>
            </a:r>
          </a:p>
          <a:p>
            <a:pPr marL="389255" indent="-389255"/>
            <a:r>
              <a:rPr lang="en-GB" sz="2000" dirty="0">
                <a:latin typeface="Arial Nova"/>
              </a:rPr>
              <a:t>Learning from success of enhanced support measures in the Northwest of England and South London show success across 3 main areas: testing, isolation and vaccination.</a:t>
            </a:r>
          </a:p>
          <a:p>
            <a:pPr marL="389255" indent="-389255"/>
            <a:r>
              <a:rPr lang="en-GB" sz="2000" dirty="0">
                <a:latin typeface="Arial Nova"/>
              </a:rPr>
              <a:t>Enhanced support package aims to suppress the spread of the Delta variant and break chains of transmission thereby stopping a rise in the number of cases </a:t>
            </a:r>
            <a:endParaRPr lang="en-GB" sz="2650" dirty="0"/>
          </a:p>
          <a:p>
            <a:pPr marL="389255" indent="-389255"/>
            <a:endParaRPr lang="en-GB" sz="2000" dirty="0">
              <a:latin typeface="Arial Nova"/>
            </a:endParaRPr>
          </a:p>
          <a:p>
            <a:pPr marL="0" indent="0">
              <a:buNone/>
            </a:pPr>
            <a:endParaRPr lang="en-GB" sz="2000" dirty="0">
              <a:latin typeface="Arial Nova"/>
            </a:endParaRPr>
          </a:p>
          <a:p>
            <a:pPr marL="389255" indent="-389255"/>
            <a:endParaRPr lang="en-GB" sz="2000" dirty="0">
              <a:latin typeface="Arial Nova"/>
            </a:endParaRPr>
          </a:p>
          <a:p>
            <a:pPr marL="389255" indent="-389255"/>
            <a:endParaRPr lang="en-GB" sz="2100" dirty="0"/>
          </a:p>
          <a:p>
            <a:endParaRPr lang="en-GB" dirty="0"/>
          </a:p>
        </p:txBody>
      </p:sp>
      <p:sp>
        <p:nvSpPr>
          <p:cNvPr id="4" name="Slide Number Placeholder 3">
            <a:extLst>
              <a:ext uri="{FF2B5EF4-FFF2-40B4-BE49-F238E27FC236}">
                <a16:creationId xmlns:a16="http://schemas.microsoft.com/office/drawing/2014/main" id="{8280BCC1-4DB6-4E31-B071-0983136292EC}"/>
              </a:ext>
            </a:extLst>
          </p:cNvPr>
          <p:cNvSpPr>
            <a:spLocks noGrp="1"/>
          </p:cNvSpPr>
          <p:nvPr>
            <p:ph type="sldNum" sz="quarter" idx="4"/>
          </p:nvPr>
        </p:nvSpPr>
        <p:spPr/>
        <p:txBody>
          <a:bodyPr/>
          <a:lstStyle/>
          <a:p>
            <a:fld id="{A2B67B78-34D1-46EE-B933-B3BA6BD1E196}" type="slidenum">
              <a:rPr lang="en-GB" smtClean="0"/>
              <a:t>6</a:t>
            </a:fld>
            <a:endParaRPr lang="en-GB"/>
          </a:p>
        </p:txBody>
      </p:sp>
    </p:spTree>
    <p:extLst>
      <p:ext uri="{BB962C8B-B14F-4D97-AF65-F5344CB8AC3E}">
        <p14:creationId xmlns:p14="http://schemas.microsoft.com/office/powerpoint/2010/main" val="126664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1277-B44E-4B89-A5EB-32E23D32830A}"/>
              </a:ext>
            </a:extLst>
          </p:cNvPr>
          <p:cNvSpPr>
            <a:spLocks noGrp="1"/>
          </p:cNvSpPr>
          <p:nvPr>
            <p:ph type="title"/>
          </p:nvPr>
        </p:nvSpPr>
        <p:spPr>
          <a:xfrm>
            <a:off x="609600" y="77302"/>
            <a:ext cx="10972800" cy="646049"/>
          </a:xfrm>
        </p:spPr>
        <p:txBody>
          <a:bodyPr/>
          <a:lstStyle/>
          <a:p>
            <a:r>
              <a:rPr lang="en-GB" dirty="0">
                <a:latin typeface="Arial Nova"/>
              </a:rPr>
              <a:t>Enhanced support package – 1 </a:t>
            </a:r>
          </a:p>
        </p:txBody>
      </p:sp>
      <p:sp>
        <p:nvSpPr>
          <p:cNvPr id="3" name="Content Placeholder 2">
            <a:extLst>
              <a:ext uri="{FF2B5EF4-FFF2-40B4-BE49-F238E27FC236}">
                <a16:creationId xmlns:a16="http://schemas.microsoft.com/office/drawing/2014/main" id="{13708F6C-1E70-48FE-BDC3-51D6C38E0B42}"/>
              </a:ext>
            </a:extLst>
          </p:cNvPr>
          <p:cNvSpPr>
            <a:spLocks noGrp="1"/>
          </p:cNvSpPr>
          <p:nvPr>
            <p:ph idx="1"/>
          </p:nvPr>
        </p:nvSpPr>
        <p:spPr>
          <a:xfrm>
            <a:off x="214492" y="1404257"/>
            <a:ext cx="11589923" cy="4261094"/>
          </a:xfrm>
        </p:spPr>
        <p:txBody>
          <a:bodyPr vert="horz" lIns="77925" tIns="38963" rIns="77925" bIns="38963" rtlCol="0" anchor="t">
            <a:normAutofit fontScale="70000" lnSpcReduction="20000"/>
          </a:bodyPr>
          <a:lstStyle/>
          <a:p>
            <a:pPr marL="389255" indent="-389255"/>
            <a:r>
              <a:rPr lang="en-GB" sz="1900" b="1" dirty="0">
                <a:latin typeface="Arial Nova"/>
              </a:rPr>
              <a:t>Testing support and increase access</a:t>
            </a:r>
            <a:endParaRPr lang="en-GB" sz="1900" dirty="0"/>
          </a:p>
          <a:p>
            <a:pPr marL="843915" lvl="1" indent="-324485"/>
            <a:r>
              <a:rPr lang="en-GB" sz="1900" dirty="0">
                <a:latin typeface="+mn-lt"/>
              </a:rPr>
              <a:t>Reminders about twice-weekly home testing for households and bubbles of staff and students.</a:t>
            </a:r>
          </a:p>
          <a:p>
            <a:pPr marL="843915" lvl="1" indent="-324485"/>
            <a:r>
              <a:rPr lang="en-GB" sz="1900" dirty="0">
                <a:latin typeface="+mn-lt"/>
              </a:rPr>
              <a:t>Door to Door lateral flow testing kits drop off across the city with demonstration sessions and pop-up tests planned.</a:t>
            </a:r>
          </a:p>
          <a:p>
            <a:pPr marL="843915" lvl="1" indent="-324485"/>
            <a:r>
              <a:rPr lang="en-GB" sz="1900" dirty="0">
                <a:latin typeface="+mn-lt"/>
              </a:rPr>
              <a:t>Provision of more test kits to schools and further education providers in target wards. </a:t>
            </a:r>
          </a:p>
          <a:p>
            <a:pPr marL="843915" lvl="1" indent="-324485"/>
            <a:r>
              <a:rPr lang="en-GB" sz="1900" dirty="0">
                <a:latin typeface="+mn-lt"/>
              </a:rPr>
              <a:t>PCR distribution to schools with outbreaks for home testing and universal offer return.</a:t>
            </a:r>
          </a:p>
          <a:p>
            <a:pPr marL="0" lvl="0" indent="0">
              <a:buNone/>
            </a:pPr>
            <a:endParaRPr lang="en-GB" sz="1900" dirty="0">
              <a:latin typeface="+mn-lt"/>
            </a:endParaRPr>
          </a:p>
          <a:p>
            <a:pPr marL="389255" indent="-389255"/>
            <a:r>
              <a:rPr lang="en-GB" sz="1900" b="1" dirty="0">
                <a:latin typeface="+mn-lt"/>
              </a:rPr>
              <a:t>Self-isolation support and awareness</a:t>
            </a:r>
          </a:p>
          <a:p>
            <a:pPr marL="843915" lvl="1" indent="-324485"/>
            <a:r>
              <a:rPr lang="en-GB" sz="1900" dirty="0">
                <a:latin typeface="+mn-lt"/>
              </a:rPr>
              <a:t>Encourage adherence to isolation guidance and answering queries.</a:t>
            </a:r>
          </a:p>
          <a:p>
            <a:pPr marL="843915" lvl="1" indent="-324485"/>
            <a:r>
              <a:rPr lang="en-GB" sz="1900" dirty="0">
                <a:latin typeface="+mn-lt"/>
              </a:rPr>
              <a:t>Environmental Health Officers support compliance through </a:t>
            </a:r>
            <a:r>
              <a:rPr lang="en-US" sz="1900" dirty="0">
                <a:latin typeface="+mn-lt"/>
                <a:cs typeface="Arial"/>
              </a:rPr>
              <a:t>enhanced contact tracing and </a:t>
            </a:r>
            <a:r>
              <a:rPr lang="en-GB" sz="1900" dirty="0">
                <a:latin typeface="+mn-lt"/>
              </a:rPr>
              <a:t>isolation checks with signposting to support during isolation period via Birmingham City Council’s Emergency Response Hub.</a:t>
            </a:r>
          </a:p>
          <a:p>
            <a:pPr marL="843915" lvl="1" indent="-324485"/>
            <a:r>
              <a:rPr lang="en-GB" sz="1900" dirty="0">
                <a:latin typeface="+mn-lt"/>
              </a:rPr>
              <a:t>Print and digital copies as well as accessible copies (translated and BSL) of isolation pack shared: </a:t>
            </a:r>
            <a:r>
              <a:rPr lang="en-GB" sz="1900" dirty="0">
                <a:latin typeface="+mn-lt"/>
                <a:hlinkClick r:id="rId2"/>
              </a:rPr>
              <a:t>https://www.birmingham.gov.uk/downloads/download/4207/self_isolation_support_pack</a:t>
            </a:r>
            <a:r>
              <a:rPr lang="en-GB" sz="1900" dirty="0">
                <a:latin typeface="+mn-lt"/>
              </a:rPr>
              <a:t> </a:t>
            </a:r>
          </a:p>
          <a:p>
            <a:pPr marL="519430" lvl="1" indent="0">
              <a:buNone/>
            </a:pPr>
            <a:endParaRPr lang="en-GB" sz="1900" dirty="0">
              <a:latin typeface="+mn-lt"/>
            </a:endParaRPr>
          </a:p>
          <a:p>
            <a:pPr marL="389255" indent="-389255"/>
            <a:r>
              <a:rPr lang="en-GB" sz="1900" b="1" dirty="0">
                <a:latin typeface="+mn-lt"/>
              </a:rPr>
              <a:t>Vaccination support to increase uptake and maximise capacity</a:t>
            </a:r>
          </a:p>
          <a:p>
            <a:pPr marL="843915" lvl="1" indent="-324485"/>
            <a:r>
              <a:rPr lang="en-GB" sz="1900" dirty="0">
                <a:latin typeface="+mn-lt"/>
              </a:rPr>
              <a:t>Encourage all eligible people to take up the vaccine offer PROMPTLY. </a:t>
            </a:r>
          </a:p>
          <a:p>
            <a:pPr marL="843915" lvl="1" indent="-324485"/>
            <a:r>
              <a:rPr lang="en-GB" sz="1900" dirty="0">
                <a:latin typeface="+mn-lt"/>
              </a:rPr>
              <a:t>Target low uptake communities and wards with mobile vaccine van now available across the city.</a:t>
            </a:r>
          </a:p>
          <a:p>
            <a:pPr marL="843915" lvl="1" indent="-324485"/>
            <a:r>
              <a:rPr lang="en-GB" sz="1900" dirty="0">
                <a:latin typeface="+mn-lt"/>
              </a:rPr>
              <a:t>Raise awareness using community voices and city-wide vaccination toolkit with useful information: </a:t>
            </a:r>
            <a:r>
              <a:rPr lang="en-GB" sz="1900" dirty="0">
                <a:latin typeface="+mn-lt"/>
                <a:hlinkClick r:id="rId3"/>
              </a:rPr>
              <a:t>https://www.birmingham.gov.uk/covid-19-vaccine-toolkit-download</a:t>
            </a:r>
            <a:r>
              <a:rPr lang="en-GB" sz="1900" dirty="0">
                <a:latin typeface="+mn-lt"/>
              </a:rPr>
              <a:t> </a:t>
            </a:r>
          </a:p>
          <a:p>
            <a:pPr marL="843915" lvl="1" indent="-324485"/>
            <a:r>
              <a:rPr lang="en-GB" sz="1900" dirty="0">
                <a:latin typeface="+mn-lt"/>
              </a:rPr>
              <a:t>Pop-up vaccination clinics and mobile vaccination van sites: updated schedule daily at </a:t>
            </a:r>
            <a:r>
              <a:rPr lang="en-GB" sz="1900" u="sng" dirty="0">
                <a:latin typeface="+mn-lt"/>
                <a:hlinkClick r:id="rId4" tooltip="https://www.birminghamandsolihullcovidvaccine.nhs.uk/walk-in/"/>
              </a:rPr>
              <a:t>https://www.birminghamandsolihullcovidvaccine.nhs.uk/walk-in/</a:t>
            </a:r>
            <a:r>
              <a:rPr lang="en-GB" sz="1900" dirty="0">
                <a:latin typeface="+mn-lt"/>
              </a:rPr>
              <a:t> </a:t>
            </a:r>
          </a:p>
          <a:p>
            <a:pPr marL="843915" lvl="1" indent="-324485"/>
            <a:r>
              <a:rPr lang="en-GB" sz="1900" dirty="0">
                <a:latin typeface="+mn-lt"/>
              </a:rPr>
              <a:t>Link to eligible vaccine age groups advertised: </a:t>
            </a:r>
            <a:r>
              <a:rPr lang="en-GB" sz="1900" dirty="0">
                <a:latin typeface="+mn-lt"/>
                <a:hlinkClick r:id="rId5"/>
              </a:rPr>
              <a:t>https://www.nhs.uk/conditions/coronavirus-covid-19/coronavirus-vaccination/book-coronavirus-vaccination/</a:t>
            </a:r>
            <a:endParaRPr lang="en-GB" sz="1800" dirty="0">
              <a:latin typeface="Arial Nova"/>
            </a:endParaRPr>
          </a:p>
        </p:txBody>
      </p:sp>
      <p:sp>
        <p:nvSpPr>
          <p:cNvPr id="4" name="Slide Number Placeholder 3">
            <a:extLst>
              <a:ext uri="{FF2B5EF4-FFF2-40B4-BE49-F238E27FC236}">
                <a16:creationId xmlns:a16="http://schemas.microsoft.com/office/drawing/2014/main" id="{8280BCC1-4DB6-4E31-B071-0983136292EC}"/>
              </a:ext>
            </a:extLst>
          </p:cNvPr>
          <p:cNvSpPr>
            <a:spLocks noGrp="1"/>
          </p:cNvSpPr>
          <p:nvPr>
            <p:ph type="sldNum" sz="quarter" idx="4"/>
          </p:nvPr>
        </p:nvSpPr>
        <p:spPr/>
        <p:txBody>
          <a:bodyPr/>
          <a:lstStyle/>
          <a:p>
            <a:fld id="{A2B67B78-34D1-46EE-B933-B3BA6BD1E196}" type="slidenum">
              <a:rPr lang="en-GB" smtClean="0"/>
              <a:t>7</a:t>
            </a:fld>
            <a:endParaRPr lang="en-GB"/>
          </a:p>
        </p:txBody>
      </p:sp>
      <p:sp>
        <p:nvSpPr>
          <p:cNvPr id="5" name="TextBox 4">
            <a:extLst>
              <a:ext uri="{FF2B5EF4-FFF2-40B4-BE49-F238E27FC236}">
                <a16:creationId xmlns:a16="http://schemas.microsoft.com/office/drawing/2014/main" id="{109098F7-0418-4997-AD54-BBDDF86FCF8A}"/>
              </a:ext>
            </a:extLst>
          </p:cNvPr>
          <p:cNvSpPr txBox="1"/>
          <p:nvPr/>
        </p:nvSpPr>
        <p:spPr>
          <a:xfrm>
            <a:off x="161809" y="726252"/>
            <a:ext cx="1164260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i="1">
                <a:solidFill>
                  <a:srgbClr val="C00000"/>
                </a:solidFill>
              </a:rPr>
              <a:t>Target safety measures across highest affected areas against a city-wide background of accelerated action on vaccination, home testing uptake and reinforcement of non-pharmaceutical interventions in line with national guidelines and advice.</a:t>
            </a:r>
            <a:endParaRPr lang="en-US"/>
          </a:p>
        </p:txBody>
      </p:sp>
    </p:spTree>
    <p:extLst>
      <p:ext uri="{BB962C8B-B14F-4D97-AF65-F5344CB8AC3E}">
        <p14:creationId xmlns:p14="http://schemas.microsoft.com/office/powerpoint/2010/main" val="161232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1277-B44E-4B89-A5EB-32E23D32830A}"/>
              </a:ext>
            </a:extLst>
          </p:cNvPr>
          <p:cNvSpPr>
            <a:spLocks noGrp="1"/>
          </p:cNvSpPr>
          <p:nvPr>
            <p:ph type="title"/>
          </p:nvPr>
        </p:nvSpPr>
        <p:spPr>
          <a:xfrm>
            <a:off x="609600" y="275121"/>
            <a:ext cx="10972800" cy="420272"/>
          </a:xfrm>
        </p:spPr>
        <p:txBody>
          <a:bodyPr>
            <a:normAutofit fontScale="90000"/>
          </a:bodyPr>
          <a:lstStyle/>
          <a:p>
            <a:r>
              <a:rPr lang="en-GB" sz="3600" dirty="0">
                <a:latin typeface="Arial Nova"/>
              </a:rPr>
              <a:t>Enhanced support package – 2</a:t>
            </a:r>
            <a:r>
              <a:rPr lang="en-GB" dirty="0">
                <a:latin typeface="Arial Nova"/>
              </a:rPr>
              <a:t> </a:t>
            </a:r>
            <a:endParaRPr lang="en-GB" b="0" dirty="0">
              <a:latin typeface="Arial Nova"/>
            </a:endParaRPr>
          </a:p>
          <a:p>
            <a:endParaRPr lang="en-GB" dirty="0"/>
          </a:p>
        </p:txBody>
      </p:sp>
      <p:sp>
        <p:nvSpPr>
          <p:cNvPr id="4" name="Slide Number Placeholder 3">
            <a:extLst>
              <a:ext uri="{FF2B5EF4-FFF2-40B4-BE49-F238E27FC236}">
                <a16:creationId xmlns:a16="http://schemas.microsoft.com/office/drawing/2014/main" id="{8280BCC1-4DB6-4E31-B071-0983136292EC}"/>
              </a:ext>
            </a:extLst>
          </p:cNvPr>
          <p:cNvSpPr>
            <a:spLocks noGrp="1"/>
          </p:cNvSpPr>
          <p:nvPr>
            <p:ph type="sldNum" sz="quarter" idx="4"/>
          </p:nvPr>
        </p:nvSpPr>
        <p:spPr/>
        <p:txBody>
          <a:bodyPr/>
          <a:lstStyle/>
          <a:p>
            <a:fld id="{A2B67B78-34D1-46EE-B933-B3BA6BD1E196}" type="slidenum">
              <a:rPr lang="en-GB" smtClean="0"/>
              <a:t>8</a:t>
            </a:fld>
            <a:endParaRPr lang="en-GB"/>
          </a:p>
        </p:txBody>
      </p:sp>
      <p:sp>
        <p:nvSpPr>
          <p:cNvPr id="7" name="TextBox 6">
            <a:extLst>
              <a:ext uri="{FF2B5EF4-FFF2-40B4-BE49-F238E27FC236}">
                <a16:creationId xmlns:a16="http://schemas.microsoft.com/office/drawing/2014/main" id="{292EC519-B8CD-4985-9549-D8F27DF8A0C1}"/>
              </a:ext>
            </a:extLst>
          </p:cNvPr>
          <p:cNvSpPr txBox="1"/>
          <p:nvPr/>
        </p:nvSpPr>
        <p:spPr>
          <a:xfrm>
            <a:off x="270127" y="1536174"/>
            <a:ext cx="6870901"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cs typeface="Arial"/>
              </a:rPr>
              <a:t>Extra guidance on </a:t>
            </a:r>
            <a:r>
              <a:rPr lang="en-US" dirty="0" err="1">
                <a:cs typeface="Arial"/>
              </a:rPr>
              <a:t>minimising</a:t>
            </a:r>
            <a:r>
              <a:rPr lang="en-US" dirty="0">
                <a:cs typeface="Arial"/>
              </a:rPr>
              <a:t> travel in and out of the affected areas, to keep their loved ones and their communities safe. </a:t>
            </a:r>
          </a:p>
          <a:p>
            <a:pPr marL="285750" indent="-285750">
              <a:buFont typeface="Arial" panose="020B0604020202020204" pitchFamily="34" charset="0"/>
              <a:buChar char="•"/>
            </a:pPr>
            <a:r>
              <a:rPr lang="en-US" dirty="0">
                <a:cs typeface="Arial"/>
              </a:rPr>
              <a:t>Wastewater testing samples being </a:t>
            </a:r>
            <a:r>
              <a:rPr lang="en-US" dirty="0" err="1">
                <a:cs typeface="Arial"/>
              </a:rPr>
              <a:t>prioritised</a:t>
            </a:r>
            <a:r>
              <a:rPr lang="en-US" dirty="0">
                <a:cs typeface="Arial"/>
              </a:rPr>
              <a:t> for sequencing;</a:t>
            </a:r>
          </a:p>
          <a:p>
            <a:pPr marL="285750" indent="-285750">
              <a:buFont typeface="Arial" panose="020B0604020202020204" pitchFamily="34" charset="0"/>
              <a:buChar char="•"/>
            </a:pPr>
            <a:r>
              <a:rPr lang="en-US" dirty="0">
                <a:cs typeface="Arial"/>
              </a:rPr>
              <a:t>Specialist communications support to increase awareness and focus engagement with disadvantaged groups;</a:t>
            </a:r>
          </a:p>
          <a:p>
            <a:pPr marL="285750" indent="-285750">
              <a:buFont typeface="Arial" panose="020B0604020202020204" pitchFamily="34" charset="0"/>
              <a:buChar char="•"/>
            </a:pPr>
            <a:r>
              <a:rPr lang="en-US" dirty="0">
                <a:cs typeface="Arial"/>
              </a:rPr>
              <a:t>Increasing local and targeted communications to reach different communities;</a:t>
            </a:r>
          </a:p>
          <a:p>
            <a:pPr marL="285750" indent="-285750">
              <a:buFont typeface="Arial" panose="020B0604020202020204" pitchFamily="34" charset="0"/>
              <a:buChar char="•"/>
            </a:pPr>
            <a:r>
              <a:rPr lang="en-US" dirty="0">
                <a:cs typeface="Arial"/>
              </a:rPr>
              <a:t>Reintroduction of face coverings in indoor communal areas and classrooms in schools is strongly advised by the Director of Public Health </a:t>
            </a:r>
          </a:p>
          <a:p>
            <a:pPr marL="285750" indent="-285750">
              <a:buFont typeface="Arial" panose="020B0604020202020204" pitchFamily="34" charset="0"/>
              <a:buChar char="•"/>
            </a:pPr>
            <a:r>
              <a:rPr lang="en-US" dirty="0">
                <a:cs typeface="Arial"/>
              </a:rPr>
              <a:t>Enhanced monitoring (genomic sequencing, genotype assay testing).</a:t>
            </a:r>
          </a:p>
          <a:p>
            <a:pPr marL="285750" indent="-285750">
              <a:buFont typeface="Arial" panose="020B0604020202020204" pitchFamily="34" charset="0"/>
              <a:buChar char="•"/>
            </a:pPr>
            <a:r>
              <a:rPr lang="en-US" dirty="0">
                <a:cs typeface="Arial"/>
              </a:rPr>
              <a:t>Other advice targeted at schools regarding transition day, open days another planned events including updated risk assessments and FAQs available: </a:t>
            </a:r>
            <a:r>
              <a:rPr lang="en-GB" u="sng" dirty="0">
                <a:hlinkClick r:id="rId2" tooltip="https://www.birmingham.gov.uk/downloads/download/3473/risk_assessment_for_schools"/>
              </a:rPr>
              <a:t>https://www.birmingham.gov.uk/downloads/download/3473/risk_assessment_for_schools</a:t>
            </a:r>
            <a:endParaRPr lang="en-GB" u="sng" dirty="0"/>
          </a:p>
          <a:p>
            <a:pPr marL="285750" indent="-285750">
              <a:buFont typeface="Arial" panose="020B0604020202020204" pitchFamily="34" charset="0"/>
              <a:buChar char="•"/>
            </a:pPr>
            <a:r>
              <a:rPr lang="en-GB" dirty="0">
                <a:cs typeface="Arial"/>
              </a:rPr>
              <a:t>More than just Step 3 and need for additional vigilance and adherence to legislations and guidance across the City.</a:t>
            </a:r>
            <a:endParaRPr lang="en-US" dirty="0">
              <a:cs typeface="Arial"/>
            </a:endParaRPr>
          </a:p>
        </p:txBody>
      </p:sp>
      <p:sp>
        <p:nvSpPr>
          <p:cNvPr id="3" name="TextBox 2">
            <a:extLst>
              <a:ext uri="{FF2B5EF4-FFF2-40B4-BE49-F238E27FC236}">
                <a16:creationId xmlns:a16="http://schemas.microsoft.com/office/drawing/2014/main" id="{70C5CA9C-E083-49A3-8955-68977D17F619}"/>
              </a:ext>
            </a:extLst>
          </p:cNvPr>
          <p:cNvSpPr txBox="1"/>
          <p:nvPr/>
        </p:nvSpPr>
        <p:spPr>
          <a:xfrm>
            <a:off x="425216" y="662023"/>
            <a:ext cx="1155995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solidFill>
                  <a:srgbClr val="C00000"/>
                </a:solidFill>
                <a:latin typeface="Arial"/>
              </a:rPr>
              <a:t>Testing, isolation and vaccinations will help suppress and control the spread of the virus and variants in both the short and longer term, when used in combination with people following existing guidance such as hands, face, space and fresh air.</a:t>
            </a:r>
            <a:endParaRPr lang="en-GB" b="1" i="1" dirty="0">
              <a:solidFill>
                <a:srgbClr val="C00000"/>
              </a:solidFill>
            </a:endParaRPr>
          </a:p>
        </p:txBody>
      </p:sp>
      <p:pic>
        <p:nvPicPr>
          <p:cNvPr id="5" name="Picture 4">
            <a:extLst>
              <a:ext uri="{FF2B5EF4-FFF2-40B4-BE49-F238E27FC236}">
                <a16:creationId xmlns:a16="http://schemas.microsoft.com/office/drawing/2014/main" id="{A9DC0606-8C07-4A80-9F78-0EBFFE5E7404}"/>
              </a:ext>
            </a:extLst>
          </p:cNvPr>
          <p:cNvPicPr>
            <a:picLocks noChangeAspect="1"/>
          </p:cNvPicPr>
          <p:nvPr/>
        </p:nvPicPr>
        <p:blipFill>
          <a:blip r:embed="rId3"/>
          <a:stretch>
            <a:fillRect/>
          </a:stretch>
        </p:blipFill>
        <p:spPr>
          <a:xfrm>
            <a:off x="7141029" y="1243909"/>
            <a:ext cx="4780844" cy="4370182"/>
          </a:xfrm>
          <a:prstGeom prst="rect">
            <a:avLst/>
          </a:prstGeom>
        </p:spPr>
      </p:pic>
    </p:spTree>
    <p:extLst>
      <p:ext uri="{BB962C8B-B14F-4D97-AF65-F5344CB8AC3E}">
        <p14:creationId xmlns:p14="http://schemas.microsoft.com/office/powerpoint/2010/main" val="299506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3D9E-C5AE-4CAB-B2B4-94D1908B999E}"/>
              </a:ext>
            </a:extLst>
          </p:cNvPr>
          <p:cNvSpPr>
            <a:spLocks noGrp="1"/>
          </p:cNvSpPr>
          <p:nvPr>
            <p:ph type="title"/>
          </p:nvPr>
        </p:nvSpPr>
        <p:spPr>
          <a:xfrm>
            <a:off x="328247" y="163608"/>
            <a:ext cx="10972800" cy="994123"/>
          </a:xfrm>
        </p:spPr>
        <p:txBody>
          <a:bodyPr/>
          <a:lstStyle/>
          <a:p>
            <a:r>
              <a:rPr lang="en-GB" dirty="0"/>
              <a:t>What this means for schools</a:t>
            </a:r>
          </a:p>
        </p:txBody>
      </p:sp>
      <p:sp>
        <p:nvSpPr>
          <p:cNvPr id="3" name="Content Placeholder 2">
            <a:extLst>
              <a:ext uri="{FF2B5EF4-FFF2-40B4-BE49-F238E27FC236}">
                <a16:creationId xmlns:a16="http://schemas.microsoft.com/office/drawing/2014/main" id="{A3DB484D-EBFD-4485-B6FA-0970DED5198B}"/>
              </a:ext>
            </a:extLst>
          </p:cNvPr>
          <p:cNvSpPr>
            <a:spLocks noGrp="1"/>
          </p:cNvSpPr>
          <p:nvPr>
            <p:ph idx="1"/>
          </p:nvPr>
        </p:nvSpPr>
        <p:spPr>
          <a:xfrm>
            <a:off x="436098" y="1157731"/>
            <a:ext cx="11755902" cy="4525387"/>
          </a:xfrm>
        </p:spPr>
        <p:txBody>
          <a:bodyPr>
            <a:normAutofit fontScale="92500" lnSpcReduction="20000"/>
          </a:bodyPr>
          <a:lstStyle/>
          <a:p>
            <a:r>
              <a:rPr lang="en-US" dirty="0">
                <a:cs typeface="Arial"/>
              </a:rPr>
              <a:t>Reintroduction of face coverings in indoor communal areas and classrooms in secondary schools is strongly advised by the Director of Public Health - schools with secondary pupils are advised to review their risk assessments</a:t>
            </a:r>
          </a:p>
          <a:p>
            <a:r>
              <a:rPr lang="en-US" dirty="0">
                <a:cs typeface="Arial"/>
              </a:rPr>
              <a:t>The council’s </a:t>
            </a:r>
            <a:r>
              <a:rPr lang="en-US" dirty="0">
                <a:cs typeface="Arial"/>
                <a:hlinkClick r:id="rId2"/>
              </a:rPr>
              <a:t>risk assessment template</a:t>
            </a:r>
            <a:r>
              <a:rPr lang="en-US" dirty="0">
                <a:cs typeface="Arial"/>
              </a:rPr>
              <a:t> has been updated to support schools consider:</a:t>
            </a:r>
          </a:p>
          <a:p>
            <a:pPr lvl="1"/>
            <a:r>
              <a:rPr lang="en-US" sz="2667" dirty="0">
                <a:latin typeface="Arial Nova" pitchFamily="34" charset="0"/>
                <a:cs typeface="Arial"/>
              </a:rPr>
              <a:t>Transition events (Public Health advice is for these to be held virtually)</a:t>
            </a:r>
          </a:p>
          <a:p>
            <a:pPr lvl="1"/>
            <a:r>
              <a:rPr lang="en-US" sz="2667" dirty="0">
                <a:latin typeface="Arial Nova" pitchFamily="34" charset="0"/>
                <a:cs typeface="Arial"/>
              </a:rPr>
              <a:t>School trips (Government guidance is to minimize travel into and out of Birmingham)</a:t>
            </a:r>
          </a:p>
          <a:p>
            <a:pPr lvl="1"/>
            <a:r>
              <a:rPr lang="en-US" sz="2667" dirty="0">
                <a:latin typeface="Arial Nova" pitchFamily="34" charset="0"/>
                <a:cs typeface="Arial"/>
              </a:rPr>
              <a:t>Other planned events</a:t>
            </a:r>
          </a:p>
          <a:p>
            <a:r>
              <a:rPr lang="en-GB" sz="2800" dirty="0">
                <a:cs typeface="Arial"/>
              </a:rPr>
              <a:t>Please continue to follow the process in </a:t>
            </a:r>
            <a:r>
              <a:rPr lang="en-GB" sz="2800" dirty="0">
                <a:ea typeface="+mn-lt"/>
                <a:cs typeface="+mn-lt"/>
              </a:rPr>
              <a:t>the </a:t>
            </a:r>
            <a:r>
              <a:rPr lang="en-GB" sz="2800" dirty="0">
                <a:ea typeface="+mn-lt"/>
                <a:cs typeface="+mn-lt"/>
                <a:hlinkClick r:id="rId3"/>
              </a:rPr>
              <a:t>Public Health Flowchart for Schools </a:t>
            </a:r>
            <a:r>
              <a:rPr lang="en-GB" sz="2800" dirty="0">
                <a:ea typeface="+mn-lt"/>
                <a:cs typeface="+mn-lt"/>
              </a:rPr>
              <a:t>to notify us of new cases.</a:t>
            </a:r>
          </a:p>
          <a:p>
            <a:r>
              <a:rPr lang="en-GB" sz="2700" dirty="0">
                <a:cs typeface="Arial"/>
              </a:rPr>
              <a:t>Birmingham City Council Health Protection Team - </a:t>
            </a:r>
            <a:r>
              <a:rPr lang="en-GB" sz="2700" dirty="0">
                <a:latin typeface="Arial Nova" panose="020B0504020202020204" pitchFamily="34" charset="0"/>
                <a:ea typeface="+mn-lt"/>
                <a:cs typeface="+mn-lt"/>
                <a:hlinkClick r:id="rId4"/>
              </a:rPr>
              <a:t>Contacttracing@birmingham.gov.uk</a:t>
            </a:r>
            <a:r>
              <a:rPr lang="en-GB" sz="2700" dirty="0">
                <a:latin typeface="Arial Nova" panose="020B0504020202020204" pitchFamily="34" charset="0"/>
                <a:ea typeface="+mn-lt"/>
                <a:cs typeface="+mn-lt"/>
              </a:rPr>
              <a:t> </a:t>
            </a:r>
          </a:p>
          <a:p>
            <a:pPr lvl="1"/>
            <a:endParaRPr lang="en-US" sz="2667" dirty="0">
              <a:latin typeface="Arial Nova" pitchFamily="34" charset="0"/>
              <a:cs typeface="Arial"/>
            </a:endParaRPr>
          </a:p>
          <a:p>
            <a:endParaRPr lang="en-US" dirty="0">
              <a:cs typeface="Arial"/>
            </a:endParaRPr>
          </a:p>
          <a:p>
            <a:endParaRPr lang="en-GB" dirty="0"/>
          </a:p>
        </p:txBody>
      </p:sp>
      <p:sp>
        <p:nvSpPr>
          <p:cNvPr id="4" name="Slide Number Placeholder 3">
            <a:extLst>
              <a:ext uri="{FF2B5EF4-FFF2-40B4-BE49-F238E27FC236}">
                <a16:creationId xmlns:a16="http://schemas.microsoft.com/office/drawing/2014/main" id="{E6A55BBB-708F-4235-AF90-7E3DA8BE0CEA}"/>
              </a:ext>
            </a:extLst>
          </p:cNvPr>
          <p:cNvSpPr>
            <a:spLocks noGrp="1"/>
          </p:cNvSpPr>
          <p:nvPr>
            <p:ph type="sldNum" sz="quarter" idx="4"/>
          </p:nvPr>
        </p:nvSpPr>
        <p:spPr/>
        <p:txBody>
          <a:bodyPr/>
          <a:lstStyle/>
          <a:p>
            <a:fld id="{A2B67B78-34D1-46EE-B933-B3BA6BD1E196}" type="slidenum">
              <a:rPr lang="en-GB" smtClean="0"/>
              <a:t>9</a:t>
            </a:fld>
            <a:endParaRPr lang="en-GB"/>
          </a:p>
        </p:txBody>
      </p:sp>
    </p:spTree>
    <p:extLst>
      <p:ext uri="{BB962C8B-B14F-4D97-AF65-F5344CB8AC3E}">
        <p14:creationId xmlns:p14="http://schemas.microsoft.com/office/powerpoint/2010/main" val="302554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irmingham_City_Council___corp_template_updated_Jan_2018 16x9">
  <a:themeElements>
    <a:clrScheme name="BCC corporate">
      <a:dk1>
        <a:sysClr val="windowText" lastClr="000000"/>
      </a:dk1>
      <a:lt1>
        <a:sysClr val="window" lastClr="FFFFFF"/>
      </a:lt1>
      <a:dk2>
        <a:srgbClr val="7F7F7F"/>
      </a:dk2>
      <a:lt2>
        <a:srgbClr val="FFFFFF"/>
      </a:lt2>
      <a:accent1>
        <a:srgbClr val="BB151C"/>
      </a:accent1>
      <a:accent2>
        <a:srgbClr val="5696D2"/>
      </a:accent2>
      <a:accent3>
        <a:srgbClr val="7B237A"/>
      </a:accent3>
      <a:accent4>
        <a:srgbClr val="EDC22E"/>
      </a:accent4>
      <a:accent5>
        <a:srgbClr val="6D9F40"/>
      </a:accent5>
      <a:accent6>
        <a:srgbClr val="92A8A9"/>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irmingham_City_Council___corp_template_updated_Nov_2020__AF_ (002)  -  Read-Only" id="{679AB17E-3BF7-4581-956D-9698102F5D1B}" vid="{762CCE73-1505-4464-9E44-EADC406F0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6A64E1603CC94483EEE42194532FB3" ma:contentTypeVersion="13" ma:contentTypeDescription="Create a new document." ma:contentTypeScope="" ma:versionID="491f0da70d2ec50a302d5e7f541d0f79">
  <xsd:schema xmlns:xsd="http://www.w3.org/2001/XMLSchema" xmlns:xs="http://www.w3.org/2001/XMLSchema" xmlns:p="http://schemas.microsoft.com/office/2006/metadata/properties" xmlns:ns3="b84c2923-7dc1-4011-9dab-556f2d96143f" xmlns:ns4="fd07eec3-795b-4a6e-b5a6-e147486edd52" targetNamespace="http://schemas.microsoft.com/office/2006/metadata/properties" ma:root="true" ma:fieldsID="c10a9bf6c9c8c8df377fc05c2a60c6ed" ns3:_="" ns4:_="">
    <xsd:import namespace="b84c2923-7dc1-4011-9dab-556f2d96143f"/>
    <xsd:import namespace="fd07eec3-795b-4a6e-b5a6-e147486edd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c2923-7dc1-4011-9dab-556f2d961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d07eec3-795b-4a6e-b5a6-e147486edd5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BCB2ED-C587-4053-A797-9218F1882F9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C4FB4D-3A62-4243-BC50-A338F3E20EEE}">
  <ds:schemaRefs>
    <ds:schemaRef ds:uri="http://schemas.microsoft.com/sharepoint/v3/contenttype/forms"/>
  </ds:schemaRefs>
</ds:datastoreItem>
</file>

<file path=customXml/itemProps3.xml><?xml version="1.0" encoding="utf-8"?>
<ds:datastoreItem xmlns:ds="http://schemas.openxmlformats.org/officeDocument/2006/customXml" ds:itemID="{C0116A63-D598-4595-A503-09C2EA5F6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c2923-7dc1-4011-9dab-556f2d96143f"/>
    <ds:schemaRef ds:uri="fd07eec3-795b-4a6e-b5a6-e147486edd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TotalTime>
  <Words>1249</Words>
  <Application>Microsoft Office PowerPoint</Application>
  <PresentationFormat>Widescreen</PresentationFormat>
  <Paragraphs>110</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Nova</vt:lpstr>
      <vt:lpstr>Arial Nova Light</vt:lpstr>
      <vt:lpstr>Calibri</vt:lpstr>
      <vt:lpstr>Wingdings</vt:lpstr>
      <vt:lpstr>Birmingham_City_Council___corp_template_updated_Jan_2018 16x9</vt:lpstr>
      <vt:lpstr>COVID-19 Overview for Education Settings (Schools)  </vt:lpstr>
      <vt:lpstr>Plan for today’s session</vt:lpstr>
      <vt:lpstr>PowerPoint Presentation</vt:lpstr>
      <vt:lpstr>PowerPoint Presentation</vt:lpstr>
      <vt:lpstr>VOC distribution by Area</vt:lpstr>
      <vt:lpstr>Why Enhanced Support?</vt:lpstr>
      <vt:lpstr>Enhanced support package – 1 </vt:lpstr>
      <vt:lpstr>Enhanced support package – 2  </vt:lpstr>
      <vt:lpstr>What this means for schools</vt:lpstr>
      <vt:lpstr>Take Home Messages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Overview for Education Settings (Schools)</dc:title>
  <dc:creator>Ibrahim Subdurally</dc:creator>
  <cp:lastModifiedBy>Laura Hendry</cp:lastModifiedBy>
  <cp:revision>9</cp:revision>
  <dcterms:created xsi:type="dcterms:W3CDTF">2021-05-14T14:32:49Z</dcterms:created>
  <dcterms:modified xsi:type="dcterms:W3CDTF">2021-06-24T12:29:34Z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0x010100406A64E1603CC94483EEE42194532FB3</vt:lpwstr>
  </property>
</Properties>
</file>