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8" r:id="rId5"/>
    <p:sldId id="273" r:id="rId6"/>
    <p:sldId id="257" r:id="rId7"/>
    <p:sldId id="262" r:id="rId8"/>
    <p:sldId id="259" r:id="rId9"/>
    <p:sldId id="258" r:id="rId10"/>
    <p:sldId id="274" r:id="rId11"/>
    <p:sldId id="281" r:id="rId12"/>
    <p:sldId id="266" r:id="rId13"/>
    <p:sldId id="267" r:id="rId14"/>
    <p:sldId id="263" r:id="rId15"/>
    <p:sldId id="279"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F050D8-D6B7-4935-8180-9E0EF608B0E2}">
          <p14:sldIdLst>
            <p14:sldId id="268"/>
            <p14:sldId id="273"/>
            <p14:sldId id="257"/>
            <p14:sldId id="262"/>
            <p14:sldId id="259"/>
            <p14:sldId id="258"/>
            <p14:sldId id="274"/>
            <p14:sldId id="281"/>
            <p14:sldId id="266"/>
            <p14:sldId id="267"/>
            <p14:sldId id="263"/>
            <p14:sldId id="279"/>
            <p14:sldId id="265"/>
          </p14:sldIdLst>
        </p14:section>
        <p14:section name="Untitled Section" id="{0B4697CF-5AB7-4F14-829F-717CFE5A0A4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0" autoAdjust="0"/>
    <p:restoredTop sz="89163" autoAdjust="0"/>
  </p:normalViewPr>
  <p:slideViewPr>
    <p:cSldViewPr snapToGrid="0">
      <p:cViewPr varScale="1">
        <p:scale>
          <a:sx n="203" d="100"/>
          <a:sy n="203" d="100"/>
        </p:scale>
        <p:origin x="1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5BE82-B3C8-4DCD-BF39-6FFF68F5D8E6}" type="datetimeFigureOut">
              <a:rPr lang="en-GB" smtClean="0"/>
              <a:t>18/05/2021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F6D69-B200-40E1-8B3B-B092B38A75E7}" type="slidenum">
              <a:rPr lang="en-GB" smtClean="0"/>
              <a:t>‹#›</a:t>
            </a:fld>
            <a:endParaRPr lang="en-GB"/>
          </a:p>
        </p:txBody>
      </p:sp>
    </p:spTree>
    <p:extLst>
      <p:ext uri="{BB962C8B-B14F-4D97-AF65-F5344CB8AC3E}">
        <p14:creationId xmlns:p14="http://schemas.microsoft.com/office/powerpoint/2010/main" val="296440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world peace important?</a:t>
            </a:r>
          </a:p>
        </p:txBody>
      </p:sp>
      <p:sp>
        <p:nvSpPr>
          <p:cNvPr id="4" name="Slide Number Placeholder 3"/>
          <p:cNvSpPr>
            <a:spLocks noGrp="1"/>
          </p:cNvSpPr>
          <p:nvPr>
            <p:ph type="sldNum" sz="quarter" idx="5"/>
          </p:nvPr>
        </p:nvSpPr>
        <p:spPr/>
        <p:txBody>
          <a:bodyPr/>
          <a:lstStyle/>
          <a:p>
            <a:fld id="{1ACF6D69-B200-40E1-8B3B-B092B38A75E7}" type="slidenum">
              <a:rPr lang="en-GB" smtClean="0"/>
              <a:t>5</a:t>
            </a:fld>
            <a:endParaRPr lang="en-GB"/>
          </a:p>
        </p:txBody>
      </p:sp>
    </p:spTree>
    <p:extLst>
      <p:ext uri="{BB962C8B-B14F-4D97-AF65-F5344CB8AC3E}">
        <p14:creationId xmlns:p14="http://schemas.microsoft.com/office/powerpoint/2010/main" val="45171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CF6D69-B200-40E1-8B3B-B092B38A75E7}" type="slidenum">
              <a:rPr lang="en-GB" smtClean="0"/>
              <a:t>7</a:t>
            </a:fld>
            <a:endParaRPr lang="en-GB"/>
          </a:p>
        </p:txBody>
      </p:sp>
    </p:spTree>
    <p:extLst>
      <p:ext uri="{BB962C8B-B14F-4D97-AF65-F5344CB8AC3E}">
        <p14:creationId xmlns:p14="http://schemas.microsoft.com/office/powerpoint/2010/main" val="309113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FFE6-833B-4951-9A4E-39718D085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111197-33D1-48CD-8F3F-41E26F67C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E487D6-7CC9-4CBC-8491-8979FE52916E}"/>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5" name="Footer Placeholder 4">
            <a:extLst>
              <a:ext uri="{FF2B5EF4-FFF2-40B4-BE49-F238E27FC236}">
                <a16:creationId xmlns:a16="http://schemas.microsoft.com/office/drawing/2014/main" id="{99BF857F-8FA8-4AFE-8611-E62562437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DD407-3728-410F-AA4B-D48E91FFB07D}"/>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346819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2FA2-A34D-436E-A2B5-6D67B064BB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D132E0-EF04-4E81-A70A-49A656BF9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32468-61CA-4910-B8FB-40D6DD3CEEA3}"/>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5" name="Footer Placeholder 4">
            <a:extLst>
              <a:ext uri="{FF2B5EF4-FFF2-40B4-BE49-F238E27FC236}">
                <a16:creationId xmlns:a16="http://schemas.microsoft.com/office/drawing/2014/main" id="{68C45F09-8F45-4BFC-A7DE-69DD056F9F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07191-17CF-4963-B57A-F3A7D74E79CA}"/>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416351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07C237-92F2-4DB2-925E-C945B9F9B8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3CA4AE-CC7D-458B-B70F-036F98496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0324D-14A3-4C6F-8140-51AB7BA10393}"/>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5" name="Footer Placeholder 4">
            <a:extLst>
              <a:ext uri="{FF2B5EF4-FFF2-40B4-BE49-F238E27FC236}">
                <a16:creationId xmlns:a16="http://schemas.microsoft.com/office/drawing/2014/main" id="{CCD3994A-9A73-4F3E-8BAD-038512B199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CB48F7-384D-4EFF-A800-0DD27B9A1500}"/>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18334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B0B5-6A86-4D8E-8D03-DF952EDC9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872124-6024-4E23-8C4F-0A3D65F11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51136-D5E6-4915-8540-F00CF964E778}"/>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5" name="Footer Placeholder 4">
            <a:extLst>
              <a:ext uri="{FF2B5EF4-FFF2-40B4-BE49-F238E27FC236}">
                <a16:creationId xmlns:a16="http://schemas.microsoft.com/office/drawing/2014/main" id="{C88B599F-7FBC-47B9-AC03-A128A2548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E2FCE-50F3-4E11-8C7A-A0FF4E20EEC4}"/>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428558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4852-29EC-4156-BBFE-7B6877C93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76EDE1-B05F-4714-8ABB-39540B9CE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F0672-4138-41F6-AA29-1F66B8086662}"/>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5" name="Footer Placeholder 4">
            <a:extLst>
              <a:ext uri="{FF2B5EF4-FFF2-40B4-BE49-F238E27FC236}">
                <a16:creationId xmlns:a16="http://schemas.microsoft.com/office/drawing/2014/main" id="{FC23A3D8-F836-4DC1-99B3-FB389CDB28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9B341D-1EE4-44B0-A9CC-50A43EE4B7C2}"/>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38736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CC38-E681-4195-B3C9-C988E6E00C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E77FF9-79EC-4511-92F6-721EC8043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2BAD29-F25E-4A4B-AAE2-B3A23778A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EB6B44-339A-47A1-8C22-6E80B46111A1}"/>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6" name="Footer Placeholder 5">
            <a:extLst>
              <a:ext uri="{FF2B5EF4-FFF2-40B4-BE49-F238E27FC236}">
                <a16:creationId xmlns:a16="http://schemas.microsoft.com/office/drawing/2014/main" id="{D94DA866-7E13-4081-A2F4-9BB2DA2897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57A747-1A5E-4FA0-9A30-D815DF4F6A07}"/>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215516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C5E-DDD5-4224-8CFC-0C021DAABC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E56A0F-95E4-41D9-AB96-D30C091DB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F8D1E-5531-446A-B238-8C8A5414C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C810D3-2FFE-4211-B88D-B04E81765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96165-69B4-49EC-BE17-625845C5A9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3168C5-862F-4E22-90C9-8750D2730026}"/>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8" name="Footer Placeholder 7">
            <a:extLst>
              <a:ext uri="{FF2B5EF4-FFF2-40B4-BE49-F238E27FC236}">
                <a16:creationId xmlns:a16="http://schemas.microsoft.com/office/drawing/2014/main" id="{F57CDD35-9527-4AAE-971E-FA1F0B7676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A4FEE0-7081-4228-A5E2-C9FE9DE48FC0}"/>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355231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3078-34B9-4B5A-8C78-7FB80D459D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F77DFC-C397-455F-9139-3CFEB7A34902}"/>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4" name="Footer Placeholder 3">
            <a:extLst>
              <a:ext uri="{FF2B5EF4-FFF2-40B4-BE49-F238E27FC236}">
                <a16:creationId xmlns:a16="http://schemas.microsoft.com/office/drawing/2014/main" id="{86E0E2E2-FA80-41BF-92DE-9EF2FD3029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7B9988-ABFC-4659-AFCD-2D281393F212}"/>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314002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1B66D8-FCF3-42B4-B5FB-91E655F4E2A8}"/>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3" name="Footer Placeholder 2">
            <a:extLst>
              <a:ext uri="{FF2B5EF4-FFF2-40B4-BE49-F238E27FC236}">
                <a16:creationId xmlns:a16="http://schemas.microsoft.com/office/drawing/2014/main" id="{28ED7BF9-48E0-4112-A812-E5F4CD87EC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6467-20BF-48D6-AA02-F4B9E344EAB0}"/>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104723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74BA-76CE-4959-990D-207D1E686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5FB947-A2E5-46FE-932D-7906917E1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051F2C-FB8C-40EF-A8C4-95E189BFF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54D6AA-AC05-410E-98AE-325102273A8E}"/>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6" name="Footer Placeholder 5">
            <a:extLst>
              <a:ext uri="{FF2B5EF4-FFF2-40B4-BE49-F238E27FC236}">
                <a16:creationId xmlns:a16="http://schemas.microsoft.com/office/drawing/2014/main" id="{921033EB-AF8D-47F4-8C31-7D4125C31F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CD91F2-46F2-4EC1-BE18-6C2A165737AE}"/>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32958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784-3410-4582-A3FD-2D51A0411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C9B271-9832-48B1-8E30-8CC5C8770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713F07-5502-49CB-8DE3-4BA1C704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7C957-98B7-4FB4-A514-EA880CF990D9}"/>
              </a:ext>
            </a:extLst>
          </p:cNvPr>
          <p:cNvSpPr>
            <a:spLocks noGrp="1"/>
          </p:cNvSpPr>
          <p:nvPr>
            <p:ph type="dt" sz="half" idx="10"/>
          </p:nvPr>
        </p:nvSpPr>
        <p:spPr/>
        <p:txBody>
          <a:bodyPr/>
          <a:lstStyle/>
          <a:p>
            <a:fld id="{23097778-DCA4-461F-B97A-D4FAC53C3256}" type="datetimeFigureOut">
              <a:rPr lang="en-GB" smtClean="0"/>
              <a:t>18/05/2021</a:t>
            </a:fld>
            <a:endParaRPr lang="en-GB"/>
          </a:p>
        </p:txBody>
      </p:sp>
      <p:sp>
        <p:nvSpPr>
          <p:cNvPr id="6" name="Footer Placeholder 5">
            <a:extLst>
              <a:ext uri="{FF2B5EF4-FFF2-40B4-BE49-F238E27FC236}">
                <a16:creationId xmlns:a16="http://schemas.microsoft.com/office/drawing/2014/main" id="{08A555DA-6129-4518-A989-333E2B9CB0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26282E-6F56-498E-9D99-FB2B8CFBFEC3}"/>
              </a:ext>
            </a:extLst>
          </p:cNvPr>
          <p:cNvSpPr>
            <a:spLocks noGrp="1"/>
          </p:cNvSpPr>
          <p:nvPr>
            <p:ph type="sldNum" sz="quarter" idx="12"/>
          </p:nvPr>
        </p:nvSpPr>
        <p:spPr/>
        <p:txBody>
          <a:bodyPr/>
          <a:lstStyle/>
          <a:p>
            <a:fld id="{4CDE086B-BCCE-45CC-9BF7-04063FBC3C34}" type="slidenum">
              <a:rPr lang="en-GB" smtClean="0"/>
              <a:t>‹#›</a:t>
            </a:fld>
            <a:endParaRPr lang="en-GB"/>
          </a:p>
        </p:txBody>
      </p:sp>
    </p:spTree>
    <p:extLst>
      <p:ext uri="{BB962C8B-B14F-4D97-AF65-F5344CB8AC3E}">
        <p14:creationId xmlns:p14="http://schemas.microsoft.com/office/powerpoint/2010/main" val="336204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D4213-967A-4775-9A6A-DBA18870C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7ECD01-F803-43DD-8800-2B149AE87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CCF5EE-02A1-40B4-AA56-0ECD77458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97778-DCA4-461F-B97A-D4FAC53C3256}" type="datetimeFigureOut">
              <a:rPr lang="en-GB" smtClean="0"/>
              <a:t>18/05/2021</a:t>
            </a:fld>
            <a:endParaRPr lang="en-GB"/>
          </a:p>
        </p:txBody>
      </p:sp>
      <p:sp>
        <p:nvSpPr>
          <p:cNvPr id="5" name="Footer Placeholder 4">
            <a:extLst>
              <a:ext uri="{FF2B5EF4-FFF2-40B4-BE49-F238E27FC236}">
                <a16:creationId xmlns:a16="http://schemas.microsoft.com/office/drawing/2014/main" id="{5AC8E618-5572-460F-AA9E-4317FE1FC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1CD52C-BBD8-489E-8CD9-F10377A33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E086B-BCCE-45CC-9BF7-04063FBC3C34}" type="slidenum">
              <a:rPr lang="en-GB" smtClean="0"/>
              <a:t>‹#›</a:t>
            </a:fld>
            <a:endParaRPr lang="en-GB"/>
          </a:p>
        </p:txBody>
      </p:sp>
    </p:spTree>
    <p:extLst>
      <p:ext uri="{BB962C8B-B14F-4D97-AF65-F5344CB8AC3E}">
        <p14:creationId xmlns:p14="http://schemas.microsoft.com/office/powerpoint/2010/main" val="79918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ur01.safelinks.protection.outlook.com/?url=https%3A%2F%2Ftellmamauk.org%2Fnational-mosques-security-panel%2F&amp;data=04%7C01%7CAyisha.Ali%40birmingham.gov.uk%7C502de8f64c5b4fe0905408d91948909f%7C699ace67d2e44bcdb303d2bbe2b9bbf1%7C0%7C0%7C637568621724489964%7CUnknown%7CTWFpbGZsb3d8eyJWIjoiMC4wLjAwMDAiLCJQIjoiV2luMzIiLCJBTiI6Ik1haWwiLCJXVCI6Mn0%3D%7C1000&amp;sdata=m2ruCfc2v0SmiYxHO6JZ5JbnCDK3P0kd6tq%2BdbCF%2F8k%3D&amp;reserved=0" TargetMode="External"/><Relationship Id="rId2" Type="http://schemas.openxmlformats.org/officeDocument/2006/relationships/hyperlink" Target="https://eur01.safelinks.protection.outlook.com/?url=https%3A%2F%2Ftellmamauk.org%2F&amp;data=04%7C01%7CAyisha.Ali%40birmingham.gov.uk%7C502de8f64c5b4fe0905408d91948909f%7C699ace67d2e44bcdb303d2bbe2b9bbf1%7C0%7C0%7C637568621724480001%7CUnknown%7CTWFpbGZsb3d8eyJWIjoiMC4wLjAwMDAiLCJQIjoiV2luMzIiLCJBTiI6Ik1haWwiLCJXVCI6Mn0%3D%7C1000&amp;sdata=Ick46%2FDyfNyFOAoPaYJG3kpz2cYa0N2aufFNUDXf4QU%3D&amp;reserved=0" TargetMode="External"/><Relationship Id="rId1" Type="http://schemas.openxmlformats.org/officeDocument/2006/relationships/slideLayout" Target="../slideLayouts/slideLayout2.xml"/><Relationship Id="rId6" Type="http://schemas.openxmlformats.org/officeDocument/2006/relationships/hyperlink" Target="https://eur01.safelinks.protection.outlook.com/?url=https%3A%2F%2Fwww.fodip.org.uk%2F&amp;data=04%7C01%7CAyisha.Ali%40birmingham.gov.uk%7C502de8f64c5b4fe0905408d91948909f%7C699ace67d2e44bcdb303d2bbe2b9bbf1%7C0%7C0%7C637568621724499916%7CUnknown%7CTWFpbGZsb3d8eyJWIjoiMC4wLjAwMDAiLCJQIjoiV2luMzIiLCJBTiI6Ik1haWwiLCJXVCI6Mn0%3D%7C1000&amp;sdata=L4vOwmMXU1xvi9nMUYlvD68%2BYbkhqzHWjf3rALHkVrs%3D&amp;reserved=0" TargetMode="External"/><Relationship Id="rId5" Type="http://schemas.openxmlformats.org/officeDocument/2006/relationships/hyperlink" Target="https://eur01.safelinks.protection.outlook.com/?url=https%3A%2F%2Fsolutionsnotsides.co.uk%2Flearning-resources&amp;data=04%7C01%7CAyisha.Ali%40birmingham.gov.uk%7C502de8f64c5b4fe0905408d91948909f%7C699ace67d2e44bcdb303d2bbe2b9bbf1%7C0%7C0%7C637568621724489964%7CUnknown%7CTWFpbGZsb3d8eyJWIjoiMC4wLjAwMDAiLCJQIjoiV2luMzIiLCJBTiI6Ik1haWwiLCJXVCI6Mn0%3D%7C1000&amp;sdata=kY3E5ivLhM8mAFTjBFBQ1puqsCmAf8Iy9IWQOBc6bW0%3D&amp;reserved=0" TargetMode="External"/><Relationship Id="rId4" Type="http://schemas.openxmlformats.org/officeDocument/2006/relationships/hyperlink" Target="https://eur01.safelinks.protection.outlook.com/?url=https%3A%2F%2Fsolutionsnotsides.co.uk%2Fnews-blog&amp;data=04%7C01%7CAyisha.Ali%40birmingham.gov.uk%7C502de8f64c5b4fe0905408d91948909f%7C699ace67d2e44bcdb303d2bbe2b9bbf1%7C0%7C0%7C637568621724489964%7CUnknown%7CTWFpbGZsb3d8eyJWIjoiMC4wLjAwMDAiLCJQIjoiV2luMzIiLCJBTiI6Ik1haWwiLCJXVCI6Mn0%3D%7C1000&amp;sdata=tFc5CZH4LAh2bTplMec08KOgmSWbPqDwVwggjjK2iNg%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spcc.org.uk/" TargetMode="External"/><Relationship Id="rId2" Type="http://schemas.openxmlformats.org/officeDocument/2006/relationships/hyperlink" Target="https://youngminds.org.uk/" TargetMode="External"/><Relationship Id="rId1" Type="http://schemas.openxmlformats.org/officeDocument/2006/relationships/slideLayout" Target="../slideLayouts/slideLayout2.xml"/><Relationship Id="rId6" Type="http://schemas.openxmlformats.org/officeDocument/2006/relationships/hyperlink" Target="https://www.annafreud.org/schools-and-colleges/resources/" TargetMode="External"/><Relationship Id="rId5" Type="http://schemas.openxmlformats.org/officeDocument/2006/relationships/hyperlink" Target="https://educateagainsthate.com/category/teachers/classroom-resources/" TargetMode="External"/><Relationship Id="rId4" Type="http://schemas.openxmlformats.org/officeDocument/2006/relationships/hyperlink" Target="https://www.saferinternet.org.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olutionsnotsides.co.uk/blog/2021/avoiding-antisemitic-islamophobic-hate-speech" TargetMode="External"/><Relationship Id="rId2" Type="http://schemas.openxmlformats.org/officeDocument/2006/relationships/hyperlink" Target="https://solutionsnotsides.co.uk/sites/sns.hocext.co.uk/files/2021-05/SNS%20TEACHER%20HANDBOOK.docx.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newsround/57068407"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bbc.co.uk/news/uk-57145232"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39E270-70D5-44E7-87B7-9637EA3E3189}"/>
              </a:ext>
            </a:extLst>
          </p:cNvPr>
          <p:cNvSpPr>
            <a:spLocks noGrp="1"/>
          </p:cNvSpPr>
          <p:nvPr>
            <p:ph type="ctrTitle"/>
          </p:nvPr>
        </p:nvSpPr>
        <p:spPr>
          <a:xfrm>
            <a:off x="795341" y="637953"/>
            <a:ext cx="10207603" cy="3189507"/>
          </a:xfrm>
        </p:spPr>
        <p:txBody>
          <a:bodyPr>
            <a:normAutofit fontScale="90000"/>
          </a:bodyPr>
          <a:lstStyle/>
          <a:p>
            <a:pPr algn="l"/>
            <a:r>
              <a:rPr lang="en-GB" sz="6800" b="1" dirty="0">
                <a:solidFill>
                  <a:srgbClr val="FFFFFF"/>
                </a:solidFill>
                <a:latin typeface="Aharoni" panose="02010803020104030203" pitchFamily="2" charset="-79"/>
                <a:cs typeface="Aharoni" panose="02010803020104030203" pitchFamily="2" charset="-79"/>
              </a:rPr>
              <a:t>PREVENT</a:t>
            </a:r>
            <a:br>
              <a:rPr lang="en-GB" sz="6800" b="1" dirty="0">
                <a:solidFill>
                  <a:srgbClr val="FFFFFF"/>
                </a:solidFill>
              </a:rPr>
            </a:br>
            <a:r>
              <a:rPr lang="en-GB" sz="6800" b="1" dirty="0">
                <a:solidFill>
                  <a:srgbClr val="FFFFFF"/>
                </a:solidFill>
              </a:rPr>
              <a:t>SCHOOL BRIEFING </a:t>
            </a:r>
            <a:br>
              <a:rPr lang="en-GB" sz="6800" b="1" dirty="0">
                <a:solidFill>
                  <a:srgbClr val="FFFFFF"/>
                </a:solidFill>
              </a:rPr>
            </a:br>
            <a:br>
              <a:rPr lang="en-GB" sz="6800" b="1" dirty="0">
                <a:solidFill>
                  <a:srgbClr val="FFFFFF"/>
                </a:solidFill>
              </a:rPr>
            </a:br>
            <a:endParaRPr lang="en-GB" sz="6800" dirty="0">
              <a:solidFill>
                <a:srgbClr val="FFFFFF"/>
              </a:solidFill>
            </a:endParaRPr>
          </a:p>
        </p:txBody>
      </p:sp>
      <p:sp>
        <p:nvSpPr>
          <p:cNvPr id="2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6771C9-B158-4B0F-B5D8-FFB787DB57E3}"/>
              </a:ext>
            </a:extLst>
          </p:cNvPr>
          <p:cNvSpPr txBox="1"/>
          <p:nvPr/>
        </p:nvSpPr>
        <p:spPr>
          <a:xfrm>
            <a:off x="1175657" y="4377267"/>
            <a:ext cx="4793064" cy="369332"/>
          </a:xfrm>
          <a:prstGeom prst="rect">
            <a:avLst/>
          </a:prstGeom>
          <a:noFill/>
        </p:spPr>
        <p:txBody>
          <a:bodyPr wrap="square" rtlCol="0">
            <a:spAutoFit/>
          </a:bodyPr>
          <a:lstStyle/>
          <a:p>
            <a:r>
              <a:rPr lang="en-GB" dirty="0"/>
              <a:t>The current situation in Israel/Palestine </a:t>
            </a:r>
          </a:p>
        </p:txBody>
      </p:sp>
    </p:spTree>
    <p:extLst>
      <p:ext uri="{BB962C8B-B14F-4D97-AF65-F5344CB8AC3E}">
        <p14:creationId xmlns:p14="http://schemas.microsoft.com/office/powerpoint/2010/main" val="20185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Rectangle 4">
            <a:extLst>
              <a:ext uri="{FF2B5EF4-FFF2-40B4-BE49-F238E27FC236}">
                <a16:creationId xmlns:a16="http://schemas.microsoft.com/office/drawing/2014/main" id="{B6385717-3A7D-45BB-BF5B-1BB06E1333A2}"/>
              </a:ext>
            </a:extLst>
          </p:cNvPr>
          <p:cNvSpPr/>
          <p:nvPr/>
        </p:nvSpPr>
        <p:spPr>
          <a:xfrm>
            <a:off x="206988" y="-596098"/>
            <a:ext cx="6807011" cy="3788830"/>
          </a:xfrm>
          <a:prstGeom prst="rect">
            <a:avLst/>
          </a:prstGeom>
        </p:spPr>
        <p:txBody>
          <a:bodyPr vert="horz" lIns="91440" tIns="45720" rIns="91440" bIns="45720" rtlCol="0" anchor="ctr">
            <a:normAutofit/>
          </a:bodyPr>
          <a:lstStyle/>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It's important to remember that being sad, worried or angry about awful things that happen in the world around you is okay and perfectly normal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You won't be the only one who feels that way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Adults get sad and confused too, so there is nothing wrong with feeling like this</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1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C9915F0-3B40-4DFA-A9AD-A02B43E98AB5}"/>
              </a:ext>
            </a:extLst>
          </p:cNvPr>
          <p:cNvPicPr>
            <a:picLocks noChangeAspect="1"/>
          </p:cNvPicPr>
          <p:nvPr/>
        </p:nvPicPr>
        <p:blipFill rotWithShape="1">
          <a:blip r:embed="rId3"/>
          <a:srcRect l="11437" r="39682"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Rectangle 3">
            <a:extLst>
              <a:ext uri="{FF2B5EF4-FFF2-40B4-BE49-F238E27FC236}">
                <a16:creationId xmlns:a16="http://schemas.microsoft.com/office/drawing/2014/main" id="{E008C93E-21DD-4785-9B36-1A54FC2D0CFC}"/>
              </a:ext>
            </a:extLst>
          </p:cNvPr>
          <p:cNvSpPr/>
          <p:nvPr/>
        </p:nvSpPr>
        <p:spPr>
          <a:xfrm>
            <a:off x="303429" y="400705"/>
            <a:ext cx="199387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It's normal to feel upset </a:t>
            </a:r>
          </a:p>
        </p:txBody>
      </p:sp>
      <p:sp>
        <p:nvSpPr>
          <p:cNvPr id="6" name="Rectangle 5">
            <a:extLst>
              <a:ext uri="{FF2B5EF4-FFF2-40B4-BE49-F238E27FC236}">
                <a16:creationId xmlns:a16="http://schemas.microsoft.com/office/drawing/2014/main" id="{8F4242EC-0411-4D21-B0F7-7955E9E49339}"/>
              </a:ext>
            </a:extLst>
          </p:cNvPr>
          <p:cNvSpPr/>
          <p:nvPr/>
        </p:nvSpPr>
        <p:spPr>
          <a:xfrm>
            <a:off x="206987" y="2001662"/>
            <a:ext cx="25011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Do things that make you happy</a:t>
            </a:r>
          </a:p>
        </p:txBody>
      </p:sp>
      <p:sp>
        <p:nvSpPr>
          <p:cNvPr id="9" name="Rectangle 8">
            <a:extLst>
              <a:ext uri="{FF2B5EF4-FFF2-40B4-BE49-F238E27FC236}">
                <a16:creationId xmlns:a16="http://schemas.microsoft.com/office/drawing/2014/main" id="{4F67ADA1-0BC2-4FDE-A70C-B655AE05E908}"/>
              </a:ext>
            </a:extLst>
          </p:cNvPr>
          <p:cNvSpPr/>
          <p:nvPr/>
        </p:nvSpPr>
        <p:spPr>
          <a:xfrm>
            <a:off x="146993" y="2323438"/>
            <a:ext cx="658864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Watch your favourite film, take your dog for a walk or read some of your favourite book.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Try to balance the news you read. If you read a sad story, then try and read a happy one before you go to bed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If being worried is making it more difficult to sleep or if you are having nightmares, it's really important to speak to an adult about this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Here are some things you can do if you are having worried thoughts when you go to bed: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Calibri" panose="020F0502020204030204"/>
              </a:rPr>
              <a:t>r</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emember</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things that make you happy and think about these as you're going to bed, so your head is full of positive thoughts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surround yourself with nice things by your bed - perhaps a happy photo that makes you smile - so this is the last thing you see before you sleep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Calibri" panose="020F0502020204030204"/>
              </a:rPr>
              <a:t>r</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ead</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 book you love that will help to settle your thoughts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Calibri" panose="020F0502020204030204"/>
              </a:rPr>
              <a:t>i</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 you have bad dreams, talk about it to someone you trust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Keep things with you that make you feel secure - even if it is your old teddy bear that you keep hidden from your </a:t>
            </a:r>
            <a:r>
              <a:rPr lang="en-GB" sz="1400" dirty="0">
                <a:solidFill>
                  <a:prstClr val="black"/>
                </a:solidFill>
                <a:latin typeface="Calibri" panose="020F0502020204030204"/>
              </a:rPr>
              <a:t>friends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647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Rectangle 3">
            <a:extLst>
              <a:ext uri="{FF2B5EF4-FFF2-40B4-BE49-F238E27FC236}">
                <a16:creationId xmlns:a16="http://schemas.microsoft.com/office/drawing/2014/main" id="{CD11962A-F2A4-49FD-BBF2-DCB246D86D09}"/>
              </a:ext>
            </a:extLst>
          </p:cNvPr>
          <p:cNvSpPr/>
          <p:nvPr/>
        </p:nvSpPr>
        <p:spPr>
          <a:xfrm>
            <a:off x="395078" y="283163"/>
            <a:ext cx="5486908" cy="553132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Don't forget -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terrible things are on the news because they are rare and do not happen very often.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Although people are spending a lot of time talking about it, it is still very unlikely that events like this will affect you or your family.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most important thing is that if you are feeling upset, don't keep what's troubling you about the news to yourself.</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Talk to an adult about the issue in the news that is worrying you.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School INSERT your school contacts here: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9E6CEC9-397A-4916-9F0E-2116F4C1EE4E}"/>
              </a:ext>
            </a:extLst>
          </p:cNvPr>
          <p:cNvPicPr>
            <a:picLocks noChangeAspect="1"/>
          </p:cNvPicPr>
          <p:nvPr/>
        </p:nvPicPr>
        <p:blipFill rotWithShape="1">
          <a:blip r:embed="rId3"/>
          <a:srcRect l="17265" r="33855" b="1"/>
          <a:stretch/>
        </p:blipFill>
        <p:spPr>
          <a:xfrm>
            <a:off x="6803615" y="609510"/>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7" name="Rectangle 6">
            <a:extLst>
              <a:ext uri="{FF2B5EF4-FFF2-40B4-BE49-F238E27FC236}">
                <a16:creationId xmlns:a16="http://schemas.microsoft.com/office/drawing/2014/main" id="{6F52B08E-79D5-44C4-B7B4-BE9324E2F017}"/>
              </a:ext>
            </a:extLst>
          </p:cNvPr>
          <p:cNvSpPr/>
          <p:nvPr/>
        </p:nvSpPr>
        <p:spPr>
          <a:xfrm>
            <a:off x="808814" y="5291272"/>
            <a:ext cx="4714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rPr>
              <a:t>Talking to an adult you trust could help you to feel better if there is anything in the news that is worrying you</a:t>
            </a:r>
          </a:p>
        </p:txBody>
      </p:sp>
    </p:spTree>
    <p:extLst>
      <p:ext uri="{BB962C8B-B14F-4D97-AF65-F5344CB8AC3E}">
        <p14:creationId xmlns:p14="http://schemas.microsoft.com/office/powerpoint/2010/main" val="371236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4217FF-9075-4849-A7C9-7ACA2D36B7A5}"/>
              </a:ext>
            </a:extLst>
          </p:cNvPr>
          <p:cNvSpPr/>
          <p:nvPr/>
        </p:nvSpPr>
        <p:spPr>
          <a:xfrm>
            <a:off x="210207" y="1027906"/>
            <a:ext cx="11340662" cy="4001095"/>
          </a:xfrm>
          <a:prstGeom prst="rect">
            <a:avLst/>
          </a:prstGeom>
        </p:spPr>
        <p:txBody>
          <a:bodyPr wrap="square">
            <a:spAutoFit/>
          </a:bodyPr>
          <a:lstStyle/>
          <a:p>
            <a:pPr marL="342900" lvl="0" indent="-342900">
              <a:spcAft>
                <a:spcPts val="120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Tell Mama is a confidential support service for those suffering from Islamophobia across the UK. Their website features a number of different ways to report anti-Muslim hate or Islamophobia, including via phone or WhatsApp: </a:t>
            </a:r>
            <a:r>
              <a:rPr lang="en-GB" u="sng" dirty="0">
                <a:solidFill>
                  <a:srgbClr val="0563C1"/>
                </a:solidFill>
                <a:latin typeface="Calibri" panose="020F0502020204030204" pitchFamily="34" charset="0"/>
                <a:ea typeface="Times New Roman" panose="02020603050405020304" pitchFamily="18" charset="0"/>
                <a:hlinkClick r:id="rId2"/>
              </a:rPr>
              <a:t>Report in Anti-Muslim Hate or Islamophobia (tellmamauk.org)</a:t>
            </a:r>
            <a:r>
              <a:rPr lang="en-GB" dirty="0">
                <a:latin typeface="Calibri" panose="020F0502020204030204" pitchFamily="34" charset="0"/>
                <a:ea typeface="Times New Roman" panose="02020603050405020304" pitchFamily="18" charset="0"/>
              </a:rPr>
              <a:t>. The site also hosts useful </a:t>
            </a:r>
            <a:r>
              <a:rPr lang="en-GB" u="sng" dirty="0">
                <a:solidFill>
                  <a:srgbClr val="0563C1"/>
                </a:solidFill>
                <a:latin typeface="Calibri" panose="020F0502020204030204" pitchFamily="34" charset="0"/>
                <a:ea typeface="Times New Roman" panose="02020603050405020304" pitchFamily="18" charset="0"/>
                <a:hlinkClick r:id="rId3"/>
              </a:rPr>
              <a:t>resources</a:t>
            </a:r>
            <a:r>
              <a:rPr lang="en-GB" dirty="0">
                <a:latin typeface="Calibri" panose="020F0502020204030204" pitchFamily="34" charset="0"/>
                <a:ea typeface="Times New Roman" panose="02020603050405020304" pitchFamily="18" charset="0"/>
              </a:rPr>
              <a:t>, including on mosque security.</a:t>
            </a:r>
            <a:endParaRPr lang="en-GB" dirty="0">
              <a:latin typeface="Calibri" panose="020F0502020204030204" pitchFamily="34" charset="0"/>
              <a:ea typeface="Calibri" panose="020F0502020204030204" pitchFamily="34" charset="0"/>
            </a:endParaRPr>
          </a:p>
          <a:p>
            <a:pPr marL="342900" lvl="0" indent="-342900">
              <a:spcAft>
                <a:spcPts val="120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Solutions not Sides is a programme aiming to tackle antisemitism, Islamophobia, and polarisation around the issue of the Israel-Palestine conflict in the UK by promoting critical thinking and open discussions to encourage a solutions-focussed approach. The group have published a number of </a:t>
            </a:r>
            <a:r>
              <a:rPr lang="en-GB" u="sng" dirty="0">
                <a:solidFill>
                  <a:srgbClr val="0563C1"/>
                </a:solidFill>
                <a:latin typeface="Calibri" panose="020F0502020204030204" pitchFamily="34" charset="0"/>
                <a:ea typeface="Times New Roman" panose="02020603050405020304" pitchFamily="18" charset="0"/>
                <a:hlinkClick r:id="rId4"/>
              </a:rPr>
              <a:t>blogs</a:t>
            </a:r>
            <a:r>
              <a:rPr lang="en-GB" dirty="0">
                <a:latin typeface="Calibri" panose="020F0502020204030204" pitchFamily="34" charset="0"/>
                <a:ea typeface="Times New Roman" panose="02020603050405020304" pitchFamily="18" charset="0"/>
              </a:rPr>
              <a:t> on the current situation, as well as a teachers’ handbook and resources on fact-checking. Resources can be found here: </a:t>
            </a:r>
            <a:r>
              <a:rPr lang="en-GB" u="sng" dirty="0">
                <a:solidFill>
                  <a:srgbClr val="0563C1"/>
                </a:solidFill>
                <a:latin typeface="Calibri" panose="020F0502020204030204" pitchFamily="34" charset="0"/>
                <a:ea typeface="Times New Roman" panose="02020603050405020304" pitchFamily="18" charset="0"/>
                <a:hlinkClick r:id="rId5"/>
              </a:rPr>
              <a:t>SNS Resources on Israel-Palestine for Students &amp; Teachers | SNS (solutionsnotsides.co.uk)</a:t>
            </a:r>
            <a:endParaRPr lang="en-GB"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The Forum for Discussion of Israel and Palestine runs a ‘Tough Options’ programme for 14-19 year olds’, which looks at how difficult issues impact communities here in the UK. Their website has a number of useful resources, including information on how to engage with Tough Voices and their other programmes: </a:t>
            </a:r>
            <a:r>
              <a:rPr lang="en-GB" u="sng" dirty="0">
                <a:solidFill>
                  <a:srgbClr val="0563C1"/>
                </a:solidFill>
                <a:latin typeface="Calibri" panose="020F0502020204030204" pitchFamily="34" charset="0"/>
                <a:ea typeface="Times New Roman" panose="02020603050405020304" pitchFamily="18" charset="0"/>
                <a:hlinkClick r:id="rId6"/>
              </a:rPr>
              <a:t>FODIP | Forum for Discussion of Israel &amp; Palestine</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600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836E-0C0A-48C9-8C3B-68F5A7979B5B}"/>
              </a:ext>
            </a:extLst>
          </p:cNvPr>
          <p:cNvSpPr>
            <a:spLocks noGrp="1"/>
          </p:cNvSpPr>
          <p:nvPr>
            <p:ph type="title"/>
          </p:nvPr>
        </p:nvSpPr>
        <p:spPr/>
        <p:txBody>
          <a:bodyPr/>
          <a:lstStyle/>
          <a:p>
            <a:r>
              <a:rPr lang="en-GB" b="1" dirty="0"/>
              <a:t>Useful websites</a:t>
            </a:r>
          </a:p>
        </p:txBody>
      </p:sp>
      <p:sp>
        <p:nvSpPr>
          <p:cNvPr id="4" name="Content Placeholder 3">
            <a:extLst>
              <a:ext uri="{FF2B5EF4-FFF2-40B4-BE49-F238E27FC236}">
                <a16:creationId xmlns:a16="http://schemas.microsoft.com/office/drawing/2014/main" id="{AB03E91F-5FFE-43EB-95D7-1DF1D25E808E}"/>
              </a:ext>
            </a:extLst>
          </p:cNvPr>
          <p:cNvSpPr>
            <a:spLocks noGrp="1"/>
          </p:cNvSpPr>
          <p:nvPr>
            <p:ph idx="1"/>
          </p:nvPr>
        </p:nvSpPr>
        <p:spPr>
          <a:xfrm>
            <a:off x="838200" y="1901825"/>
            <a:ext cx="10515600" cy="6028317"/>
          </a:xfrm>
          <a:prstGeom prst="rect">
            <a:avLst/>
          </a:prstGeom>
        </p:spPr>
        <p:txBody>
          <a:bodyPr>
            <a:spAutoFit/>
          </a:bodyPr>
          <a:lstStyle/>
          <a:p>
            <a:r>
              <a:rPr lang="en-GB" dirty="0">
                <a:hlinkClick r:id="rId2"/>
              </a:rPr>
              <a:t>https://youngminds.org.uk</a:t>
            </a:r>
            <a:endParaRPr lang="en-GB" dirty="0"/>
          </a:p>
          <a:p>
            <a:r>
              <a:rPr lang="en-GB" dirty="0">
                <a:hlinkClick r:id="rId3"/>
              </a:rPr>
              <a:t>https://www.nspcc.org.uk</a:t>
            </a:r>
            <a:endParaRPr lang="en-GB" dirty="0"/>
          </a:p>
          <a:p>
            <a:r>
              <a:rPr lang="en-GB" dirty="0">
                <a:hlinkClick r:id="rId4"/>
              </a:rPr>
              <a:t>https://www.saferinternet.org.uk</a:t>
            </a:r>
            <a:endParaRPr lang="en-GB" dirty="0"/>
          </a:p>
          <a:p>
            <a:pPr marL="0" indent="0">
              <a:buNone/>
            </a:pPr>
            <a:endParaRPr lang="en-GB" dirty="0"/>
          </a:p>
          <a:p>
            <a:pPr marL="0" indent="0">
              <a:buNone/>
            </a:pPr>
            <a:r>
              <a:rPr lang="en-GB" b="1" dirty="0"/>
              <a:t>Further curriculum resources </a:t>
            </a:r>
          </a:p>
          <a:p>
            <a:r>
              <a:rPr lang="en-GB" dirty="0">
                <a:hlinkClick r:id="rId5"/>
              </a:rPr>
              <a:t>https://educateagainsthate.com/category/teachers/classroom-resources/</a:t>
            </a:r>
            <a:endParaRPr lang="en-GB" dirty="0"/>
          </a:p>
          <a:p>
            <a:r>
              <a:rPr lang="en-GB" dirty="0">
                <a:hlinkClick r:id="rId6"/>
              </a:rPr>
              <a:t>https://www.annafreud.org/schools-and-colleges/resources/</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9594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06E0-7189-4599-86C3-D2B441D4526D}"/>
              </a:ext>
            </a:extLst>
          </p:cNvPr>
          <p:cNvSpPr>
            <a:spLocks noGrp="1"/>
          </p:cNvSpPr>
          <p:nvPr>
            <p:ph type="title"/>
          </p:nvPr>
        </p:nvSpPr>
        <p:spPr>
          <a:xfrm>
            <a:off x="438807" y="1045923"/>
            <a:ext cx="10515600" cy="1177672"/>
          </a:xfrm>
        </p:spPr>
        <p:txBody>
          <a:bodyPr>
            <a:normAutofit fontScale="90000"/>
          </a:bodyPr>
          <a:lstStyle/>
          <a:p>
            <a:br>
              <a:rPr lang="en-GB" sz="2200" b="1" dirty="0">
                <a:highlight>
                  <a:srgbClr val="FFFF00"/>
                </a:highlight>
              </a:rPr>
            </a:br>
            <a:r>
              <a:rPr lang="en-GB" sz="2200" b="1" dirty="0">
                <a:highlight>
                  <a:srgbClr val="FFFF00"/>
                </a:highlight>
              </a:rPr>
              <a:t>Teacher note only:</a:t>
            </a:r>
            <a:br>
              <a:rPr lang="en-GB" b="1" dirty="0">
                <a:highlight>
                  <a:srgbClr val="FFFF00"/>
                </a:highlight>
              </a:rPr>
            </a:br>
            <a:br>
              <a:rPr lang="en-GB" dirty="0"/>
            </a:br>
            <a:r>
              <a:rPr lang="en-GB" dirty="0"/>
              <a:t>Resources to support discussions:</a:t>
            </a:r>
            <a:br>
              <a:rPr lang="en-GB" dirty="0"/>
            </a:br>
            <a:br>
              <a:rPr lang="en-GB" dirty="0">
                <a:latin typeface="+mn-lt"/>
              </a:rPr>
            </a:br>
            <a:br>
              <a:rPr lang="en-GB" sz="2000" dirty="0">
                <a:latin typeface="+mn-lt"/>
              </a:rPr>
            </a:br>
            <a:r>
              <a:rPr lang="en-GB" sz="2000" dirty="0">
                <a:latin typeface="+mn-lt"/>
              </a:rPr>
              <a:t>This resource has </a:t>
            </a:r>
            <a:r>
              <a:rPr lang="en-US" sz="2000" b="1" dirty="0"/>
              <a:t>some slides that can be adapted for use with pupils and some for teachers only.</a:t>
            </a:r>
            <a:br>
              <a:rPr lang="en-US" sz="2000" b="1" dirty="0"/>
            </a:br>
            <a:br>
              <a:rPr lang="en-US" sz="2000" b="1" dirty="0"/>
            </a:br>
            <a:r>
              <a:rPr lang="en-US" sz="2000" b="1" dirty="0"/>
              <a:t>It contains some useful information and sources of support, including </a:t>
            </a:r>
            <a:r>
              <a:rPr lang="en-US" sz="2000" b="1" dirty="0" err="1"/>
              <a:t>Unicef</a:t>
            </a:r>
            <a:r>
              <a:rPr lang="en-US" sz="2000" b="1" dirty="0"/>
              <a:t> UK’s fundraising initiative. </a:t>
            </a:r>
            <a:br>
              <a:rPr lang="en-GB" sz="2000" dirty="0">
                <a:latin typeface="+mn-lt"/>
              </a:rPr>
            </a:br>
            <a:br>
              <a:rPr lang="en-GB" sz="2000" dirty="0">
                <a:latin typeface="+mn-lt"/>
              </a:rPr>
            </a:br>
            <a:r>
              <a:rPr lang="en-GB" sz="2000" dirty="0">
                <a:latin typeface="+mn-lt"/>
              </a:rPr>
              <a:t>Please find links below to useful resources created by Solutions Not Sides:</a:t>
            </a:r>
            <a:endParaRPr lang="en-GB" dirty="0">
              <a:latin typeface="+mn-lt"/>
            </a:endParaRPr>
          </a:p>
        </p:txBody>
      </p:sp>
      <p:sp>
        <p:nvSpPr>
          <p:cNvPr id="4" name="Rectangle 3">
            <a:extLst>
              <a:ext uri="{FF2B5EF4-FFF2-40B4-BE49-F238E27FC236}">
                <a16:creationId xmlns:a16="http://schemas.microsoft.com/office/drawing/2014/main" id="{C3FB7880-C26D-4981-99C5-02AA941FF694}"/>
              </a:ext>
            </a:extLst>
          </p:cNvPr>
          <p:cNvSpPr/>
          <p:nvPr/>
        </p:nvSpPr>
        <p:spPr>
          <a:xfrm>
            <a:off x="558360" y="4658349"/>
            <a:ext cx="11585029" cy="1200329"/>
          </a:xfrm>
          <a:prstGeom prst="rect">
            <a:avLst/>
          </a:prstGeom>
        </p:spPr>
        <p:txBody>
          <a:bodyPr wrap="square">
            <a:spAutoFit/>
          </a:bodyPr>
          <a:lstStyle/>
          <a:p>
            <a:r>
              <a:rPr lang="en-GB" dirty="0">
                <a:hlinkClick r:id="rId2"/>
              </a:rPr>
              <a:t>https://solutionsnotsides.co.uk/sites/sns.hocext.co.uk/files/2021-05/SNS%20TEACHER%20HANDBOOK.docx.pdf</a:t>
            </a: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9547F81A-C983-4D68-97A7-75BBBA3326C9}"/>
              </a:ext>
            </a:extLst>
          </p:cNvPr>
          <p:cNvSpPr/>
          <p:nvPr/>
        </p:nvSpPr>
        <p:spPr>
          <a:xfrm>
            <a:off x="558360" y="3761618"/>
            <a:ext cx="11399784" cy="646331"/>
          </a:xfrm>
          <a:prstGeom prst="rect">
            <a:avLst/>
          </a:prstGeom>
        </p:spPr>
        <p:txBody>
          <a:bodyPr wrap="square">
            <a:spAutoFit/>
          </a:bodyPr>
          <a:lstStyle/>
          <a:p>
            <a:r>
              <a:rPr lang="en-GB" dirty="0">
                <a:hlinkClick r:id="rId3"/>
              </a:rPr>
              <a:t>https://solutionsnotsides.co.uk/blog/2021/avoiding-antisemitic-islamophobic-hate-speech</a:t>
            </a:r>
            <a:endParaRPr lang="en-GB" dirty="0"/>
          </a:p>
          <a:p>
            <a:endParaRPr lang="en-GB" dirty="0"/>
          </a:p>
        </p:txBody>
      </p:sp>
      <p:pic>
        <p:nvPicPr>
          <p:cNvPr id="6" name="Picture 5">
            <a:extLst>
              <a:ext uri="{FF2B5EF4-FFF2-40B4-BE49-F238E27FC236}">
                <a16:creationId xmlns:a16="http://schemas.microsoft.com/office/drawing/2014/main" id="{7F7C618A-9555-4212-8DFC-6123DB6688A3}"/>
              </a:ext>
            </a:extLst>
          </p:cNvPr>
          <p:cNvPicPr>
            <a:picLocks noChangeAspect="1"/>
          </p:cNvPicPr>
          <p:nvPr/>
        </p:nvPicPr>
        <p:blipFill rotWithShape="1">
          <a:blip r:embed="rId4"/>
          <a:srcRect l="21552" t="29425" r="27586" b="39312"/>
          <a:stretch/>
        </p:blipFill>
        <p:spPr>
          <a:xfrm>
            <a:off x="662153" y="5083992"/>
            <a:ext cx="4481348" cy="1549372"/>
          </a:xfrm>
          <a:prstGeom prst="rect">
            <a:avLst/>
          </a:prstGeom>
        </p:spPr>
      </p:pic>
    </p:spTree>
    <p:extLst>
      <p:ext uri="{BB962C8B-B14F-4D97-AF65-F5344CB8AC3E}">
        <p14:creationId xmlns:p14="http://schemas.microsoft.com/office/powerpoint/2010/main" val="317424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40C052-AA64-4FED-8BB3-7E2EA15C19A3}"/>
              </a:ext>
            </a:extLst>
          </p:cNvPr>
          <p:cNvPicPr>
            <a:picLocks noChangeAspect="1"/>
          </p:cNvPicPr>
          <p:nvPr/>
        </p:nvPicPr>
        <p:blipFill rotWithShape="1">
          <a:blip r:embed="rId2"/>
          <a:srcRect l="2068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B1C8713-BE24-48C2-9605-CF100BC94FDF}"/>
              </a:ext>
            </a:extLst>
          </p:cNvPr>
          <p:cNvSpPr/>
          <p:nvPr/>
        </p:nvSpPr>
        <p:spPr>
          <a:xfrm>
            <a:off x="8086725" y="414065"/>
            <a:ext cx="4029075" cy="3742762"/>
          </a:xfrm>
          <a:prstGeom prst="rect">
            <a:avLst/>
          </a:prstGeom>
        </p:spPr>
        <p:txBody>
          <a:bodyPr vert="horz" lIns="91440" tIns="45720" rIns="91440" bIns="45720" rtlCol="0">
            <a:normAutofit/>
          </a:bodyPr>
          <a:lstStyle/>
          <a:p>
            <a:pPr>
              <a:lnSpc>
                <a:spcPct val="90000"/>
              </a:lnSpc>
              <a:spcAft>
                <a:spcPts val="600"/>
              </a:spcAft>
            </a:pPr>
            <a:r>
              <a:rPr lang="en-US" b="1" dirty="0"/>
              <a:t>Why are there protests?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Jerusalem is often at the centre of protests because the city is very important for religious reasons, and has many of the most important sites for Judaism, Islam and Christianity.</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After a war in 1948 the city of Jerusalem ended up being split. Jordan was left in control of East Jerusalem, and Israel in control of West Jerusalem.</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But after another war in 1967, Israel took control of the entire city and regards the whole of Jerusalem as its capital.</a:t>
            </a:r>
          </a:p>
          <a:p>
            <a:pPr indent="-228600">
              <a:lnSpc>
                <a:spcPct val="90000"/>
              </a:lnSpc>
              <a:spcAft>
                <a:spcPts val="600"/>
              </a:spcAft>
              <a:buFont typeface="Arial" panose="020B0604020202020204" pitchFamily="34" charset="0"/>
              <a:buChar char="•"/>
            </a:pPr>
            <a:endParaRPr lang="en-US" sz="1400" dirty="0"/>
          </a:p>
        </p:txBody>
      </p:sp>
      <p:sp>
        <p:nvSpPr>
          <p:cNvPr id="5" name="Rectangle 4">
            <a:extLst>
              <a:ext uri="{FF2B5EF4-FFF2-40B4-BE49-F238E27FC236}">
                <a16:creationId xmlns:a16="http://schemas.microsoft.com/office/drawing/2014/main" id="{7CAE0C47-A099-47E6-A5B3-D3E317740A35}"/>
              </a:ext>
            </a:extLst>
          </p:cNvPr>
          <p:cNvSpPr/>
          <p:nvPr/>
        </p:nvSpPr>
        <p:spPr>
          <a:xfrm>
            <a:off x="8191500" y="4572554"/>
            <a:ext cx="3924300" cy="1169551"/>
          </a:xfrm>
          <a:prstGeom prst="rect">
            <a:avLst/>
          </a:prstGeom>
          <a:solidFill>
            <a:schemeClr val="accent2">
              <a:lumMod val="20000"/>
              <a:lumOff val="80000"/>
            </a:schemeClr>
          </a:solidFill>
        </p:spPr>
        <p:txBody>
          <a:bodyPr wrap="square">
            <a:spAutoFit/>
          </a:bodyPr>
          <a:lstStyle/>
          <a:p>
            <a:pPr algn="just">
              <a:spcAft>
                <a:spcPts val="600"/>
              </a:spcAft>
            </a:pPr>
            <a:r>
              <a:rPr lang="en-GB" sz="1400" dirty="0"/>
              <a:t>However, Israel's right to Jerusalem is not recognised by many governments. According to a 1993 agreement between Israel and the Palestinians, the final status of Jerusalem is meant to be decided in peace talks.</a:t>
            </a:r>
          </a:p>
        </p:txBody>
      </p:sp>
    </p:spTree>
    <p:extLst>
      <p:ext uri="{BB962C8B-B14F-4D97-AF65-F5344CB8AC3E}">
        <p14:creationId xmlns:p14="http://schemas.microsoft.com/office/powerpoint/2010/main" val="156668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ADD86-B8C1-42A6-AAC7-D10490633837}"/>
              </a:ext>
            </a:extLst>
          </p:cNvPr>
          <p:cNvSpPr/>
          <p:nvPr/>
        </p:nvSpPr>
        <p:spPr>
          <a:xfrm>
            <a:off x="80362" y="365124"/>
            <a:ext cx="6015638" cy="3416320"/>
          </a:xfrm>
          <a:prstGeom prst="rect">
            <a:avLst/>
          </a:prstGeom>
          <a:solidFill>
            <a:schemeClr val="accent2">
              <a:lumMod val="20000"/>
              <a:lumOff val="80000"/>
            </a:schemeClr>
          </a:solidFill>
        </p:spPr>
        <p:txBody>
          <a:bodyPr wrap="square">
            <a:spAutoFit/>
          </a:bodyPr>
          <a:lstStyle/>
          <a:p>
            <a:r>
              <a:rPr lang="en-GB" dirty="0"/>
              <a:t>Tensions in East Jerusalem have risen since the start of the Muslim holy month of Ramadan on 13 April with many clashes between Palestinian groups, Israeli groups and police.</a:t>
            </a:r>
          </a:p>
          <a:p>
            <a:endParaRPr lang="en-GB" dirty="0"/>
          </a:p>
          <a:p>
            <a:r>
              <a:rPr lang="en-GB" dirty="0"/>
              <a:t>The latest rise in violence has come after Palestinians and Israeli police clashed in Jerusalem on Monday 10 May.</a:t>
            </a:r>
          </a:p>
          <a:p>
            <a:endParaRPr lang="en-GB" dirty="0"/>
          </a:p>
          <a:p>
            <a:r>
              <a:rPr lang="en-GB" dirty="0"/>
              <a:t>Palestinians accused the police of stopping them from congregating on steps outside Damascus Gate in East Jerusalem near to the Al-Aqsa mosque - which is an important holy site - to break their fast.</a:t>
            </a:r>
          </a:p>
          <a:p>
            <a:endParaRPr lang="en-GB" dirty="0"/>
          </a:p>
        </p:txBody>
      </p:sp>
      <p:pic>
        <p:nvPicPr>
          <p:cNvPr id="5" name="Picture 4">
            <a:extLst>
              <a:ext uri="{FF2B5EF4-FFF2-40B4-BE49-F238E27FC236}">
                <a16:creationId xmlns:a16="http://schemas.microsoft.com/office/drawing/2014/main" id="{B856506F-E9D4-43EB-BF7A-9007C9E047EB}"/>
              </a:ext>
            </a:extLst>
          </p:cNvPr>
          <p:cNvPicPr>
            <a:picLocks noChangeAspect="1"/>
          </p:cNvPicPr>
          <p:nvPr/>
        </p:nvPicPr>
        <p:blipFill>
          <a:blip r:embed="rId2"/>
          <a:stretch>
            <a:fillRect/>
          </a:stretch>
        </p:blipFill>
        <p:spPr>
          <a:xfrm>
            <a:off x="6616999" y="365124"/>
            <a:ext cx="5245324" cy="4528423"/>
          </a:xfrm>
          <a:prstGeom prst="rect">
            <a:avLst/>
          </a:prstGeom>
        </p:spPr>
      </p:pic>
      <p:sp>
        <p:nvSpPr>
          <p:cNvPr id="6" name="Rectangle 5">
            <a:extLst>
              <a:ext uri="{FF2B5EF4-FFF2-40B4-BE49-F238E27FC236}">
                <a16:creationId xmlns:a16="http://schemas.microsoft.com/office/drawing/2014/main" id="{42700FB1-5B97-4CA1-B968-7E8870C6627E}"/>
              </a:ext>
            </a:extLst>
          </p:cNvPr>
          <p:cNvSpPr/>
          <p:nvPr/>
        </p:nvSpPr>
        <p:spPr>
          <a:xfrm>
            <a:off x="80362" y="4046430"/>
            <a:ext cx="6368063" cy="2585323"/>
          </a:xfrm>
          <a:prstGeom prst="rect">
            <a:avLst/>
          </a:prstGeom>
        </p:spPr>
        <p:txBody>
          <a:bodyPr wrap="square">
            <a:spAutoFit/>
          </a:bodyPr>
          <a:lstStyle/>
          <a:p>
            <a:r>
              <a:rPr lang="en-GB" dirty="0"/>
              <a:t>Police say the measures were intended to help pedestrian flow into the Old City.</a:t>
            </a:r>
          </a:p>
          <a:p>
            <a:endParaRPr lang="en-GB" dirty="0"/>
          </a:p>
          <a:p>
            <a:r>
              <a:rPr lang="en-GB" dirty="0"/>
              <a:t>Many people were injured in the violence. Palestinians then fired rockets into Israel and the Israeli army responded with air strikes on targets in Gaza.</a:t>
            </a:r>
          </a:p>
          <a:p>
            <a:endParaRPr lang="en-GB" dirty="0"/>
          </a:p>
          <a:p>
            <a:r>
              <a:rPr lang="en-GB" dirty="0"/>
              <a:t>Violence has now spread to other cities with more attacks from both sides.</a:t>
            </a:r>
          </a:p>
        </p:txBody>
      </p:sp>
    </p:spTree>
    <p:extLst>
      <p:ext uri="{BB962C8B-B14F-4D97-AF65-F5344CB8AC3E}">
        <p14:creationId xmlns:p14="http://schemas.microsoft.com/office/powerpoint/2010/main" val="183133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CF85F-C1D7-4319-A1CE-BB25FE6E63E2}"/>
              </a:ext>
            </a:extLst>
          </p:cNvPr>
          <p:cNvSpPr/>
          <p:nvPr/>
        </p:nvSpPr>
        <p:spPr>
          <a:xfrm>
            <a:off x="129117" y="173323"/>
            <a:ext cx="5749169" cy="5078313"/>
          </a:xfrm>
          <a:prstGeom prst="rect">
            <a:avLst/>
          </a:prstGeom>
        </p:spPr>
        <p:txBody>
          <a:bodyPr wrap="square">
            <a:spAutoFit/>
          </a:bodyPr>
          <a:lstStyle/>
          <a:p>
            <a:r>
              <a:rPr lang="en-GB" b="1" dirty="0"/>
              <a:t>What have world leaders said?</a:t>
            </a:r>
          </a:p>
          <a:p>
            <a:endParaRPr lang="en-GB" dirty="0"/>
          </a:p>
          <a:p>
            <a:r>
              <a:rPr lang="en-GB" dirty="0"/>
              <a:t>The international community has urged both sides to end the escalation.</a:t>
            </a:r>
          </a:p>
          <a:p>
            <a:endParaRPr lang="en-GB" dirty="0"/>
          </a:p>
          <a:p>
            <a:r>
              <a:rPr lang="en-GB" dirty="0"/>
              <a:t>UK Prime Minister Boris Johnson urged Israel and the Palestinians to "step back from the brink".</a:t>
            </a:r>
          </a:p>
          <a:p>
            <a:endParaRPr lang="en-GB" dirty="0"/>
          </a:p>
          <a:p>
            <a:r>
              <a:rPr lang="en-GB" dirty="0"/>
              <a:t>"</a:t>
            </a:r>
            <a:r>
              <a:rPr lang="en-GB" i="1" dirty="0"/>
              <a:t>The UK is deeply concerned by the growing violence and civilian casualties and we want to see an urgent de-escalation of tensions</a:t>
            </a:r>
            <a:r>
              <a:rPr lang="en-GB" dirty="0"/>
              <a:t>," he said on social media.</a:t>
            </a:r>
          </a:p>
          <a:p>
            <a:endParaRPr lang="en-GB" dirty="0"/>
          </a:p>
          <a:p>
            <a:r>
              <a:rPr lang="en-GB" dirty="0"/>
              <a:t>US President Joe Biden expressed support for a ceasefire between Israel and Gaza’s militant rulers, Hamas, after a phone conversation with the Israeli prime minister, Benjamin Netanyahu.</a:t>
            </a:r>
          </a:p>
          <a:p>
            <a:endParaRPr lang="en-GB" dirty="0"/>
          </a:p>
          <a:p>
            <a:endParaRPr lang="en-GB" dirty="0"/>
          </a:p>
        </p:txBody>
      </p:sp>
      <p:pic>
        <p:nvPicPr>
          <p:cNvPr id="5" name="Picture 4">
            <a:extLst>
              <a:ext uri="{FF2B5EF4-FFF2-40B4-BE49-F238E27FC236}">
                <a16:creationId xmlns:a16="http://schemas.microsoft.com/office/drawing/2014/main" id="{BECA8FAE-3D40-42C0-8327-A6B66CB6549F}"/>
              </a:ext>
            </a:extLst>
          </p:cNvPr>
          <p:cNvPicPr>
            <a:picLocks noChangeAspect="1"/>
          </p:cNvPicPr>
          <p:nvPr/>
        </p:nvPicPr>
        <p:blipFill>
          <a:blip r:embed="rId3"/>
          <a:stretch>
            <a:fillRect/>
          </a:stretch>
        </p:blipFill>
        <p:spPr>
          <a:xfrm>
            <a:off x="6006041" y="371475"/>
            <a:ext cx="5604933" cy="3152775"/>
          </a:xfrm>
          <a:prstGeom prst="rect">
            <a:avLst/>
          </a:prstGeom>
        </p:spPr>
      </p:pic>
      <p:pic>
        <p:nvPicPr>
          <p:cNvPr id="6" name="Picture 5">
            <a:extLst>
              <a:ext uri="{FF2B5EF4-FFF2-40B4-BE49-F238E27FC236}">
                <a16:creationId xmlns:a16="http://schemas.microsoft.com/office/drawing/2014/main" id="{8833D6F4-1DDE-4210-9D31-2B2803A4B2CA}"/>
              </a:ext>
            </a:extLst>
          </p:cNvPr>
          <p:cNvPicPr>
            <a:picLocks noChangeAspect="1"/>
          </p:cNvPicPr>
          <p:nvPr/>
        </p:nvPicPr>
        <p:blipFill>
          <a:blip r:embed="rId4"/>
          <a:stretch>
            <a:fillRect/>
          </a:stretch>
        </p:blipFill>
        <p:spPr>
          <a:xfrm>
            <a:off x="6006040" y="3705225"/>
            <a:ext cx="5604933" cy="2936081"/>
          </a:xfrm>
          <a:prstGeom prst="rect">
            <a:avLst/>
          </a:prstGeom>
        </p:spPr>
      </p:pic>
      <p:sp>
        <p:nvSpPr>
          <p:cNvPr id="7" name="Rectangle 6">
            <a:extLst>
              <a:ext uri="{FF2B5EF4-FFF2-40B4-BE49-F238E27FC236}">
                <a16:creationId xmlns:a16="http://schemas.microsoft.com/office/drawing/2014/main" id="{A91CFC39-B5A0-49AD-81F7-EE3EBCED1BDD}"/>
              </a:ext>
            </a:extLst>
          </p:cNvPr>
          <p:cNvSpPr/>
          <p:nvPr/>
        </p:nvSpPr>
        <p:spPr>
          <a:xfrm>
            <a:off x="129117" y="5251636"/>
            <a:ext cx="5604933" cy="1477328"/>
          </a:xfrm>
          <a:prstGeom prst="rect">
            <a:avLst/>
          </a:prstGeom>
          <a:solidFill>
            <a:schemeClr val="accent2">
              <a:lumMod val="40000"/>
              <a:lumOff val="60000"/>
            </a:schemeClr>
          </a:solidFill>
        </p:spPr>
        <p:txBody>
          <a:bodyPr wrap="square">
            <a:spAutoFit/>
          </a:bodyPr>
          <a:lstStyle/>
          <a:p>
            <a:r>
              <a:rPr lang="en-GB" dirty="0"/>
              <a:t>The United Nations Security Council held an urgent meeting on Monday over the violence, with the UN's Middle East peace envoy, Tor </a:t>
            </a:r>
            <a:r>
              <a:rPr lang="en-GB" dirty="0" err="1"/>
              <a:t>Wennesland</a:t>
            </a:r>
            <a:r>
              <a:rPr lang="en-GB" dirty="0"/>
              <a:t>, saying he was worried the two sides were "escalating towards a full-scale war".</a:t>
            </a:r>
          </a:p>
        </p:txBody>
      </p:sp>
    </p:spTree>
    <p:extLst>
      <p:ext uri="{BB962C8B-B14F-4D97-AF65-F5344CB8AC3E}">
        <p14:creationId xmlns:p14="http://schemas.microsoft.com/office/powerpoint/2010/main" val="393074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CED9CF-EEB2-40C5-A0B6-A07501CFFC44}"/>
              </a:ext>
            </a:extLst>
          </p:cNvPr>
          <p:cNvSpPr/>
          <p:nvPr/>
        </p:nvSpPr>
        <p:spPr>
          <a:xfrm>
            <a:off x="6572436" y="316377"/>
            <a:ext cx="5385786" cy="4801314"/>
          </a:xfrm>
          <a:prstGeom prst="rect">
            <a:avLst/>
          </a:prstGeom>
        </p:spPr>
        <p:txBody>
          <a:bodyPr wrap="square">
            <a:spAutoFit/>
          </a:bodyPr>
          <a:lstStyle/>
          <a:p>
            <a:r>
              <a:rPr lang="en-GB" b="1" dirty="0"/>
              <a:t>Why is this happening?</a:t>
            </a:r>
          </a:p>
          <a:p>
            <a:endParaRPr lang="en-GB" b="1" dirty="0"/>
          </a:p>
          <a:p>
            <a:r>
              <a:rPr lang="en-GB" dirty="0"/>
              <a:t>According to BBC Middle East expert Jeremy Bowen, there are long-standing reasons for the return of violence.</a:t>
            </a:r>
          </a:p>
          <a:p>
            <a:endParaRPr lang="en-GB" dirty="0"/>
          </a:p>
          <a:p>
            <a:r>
              <a:rPr lang="en-GB" dirty="0"/>
              <a:t>This was a crisis waiting to happen... Leaders on both sides have concentrated on safeguarding their own positions. The biggest challenge, of making peace, has not been addressed seriously for years.</a:t>
            </a:r>
          </a:p>
          <a:p>
            <a:endParaRPr lang="en-GB" dirty="0"/>
          </a:p>
          <a:p>
            <a:r>
              <a:rPr lang="en-GB" dirty="0"/>
              <a:t>Jeremy Bowen, BBC Middle East editor</a:t>
            </a:r>
          </a:p>
          <a:p>
            <a:r>
              <a:rPr lang="en-GB" dirty="0"/>
              <a:t>It is part of the ongoing conflict between Jews and Arabs, which has gone on for generations, which largely began over who the land should belong to and how it should be divided up since the creation of the modern state of Israel in 1948.</a:t>
            </a:r>
          </a:p>
        </p:txBody>
      </p:sp>
      <p:pic>
        <p:nvPicPr>
          <p:cNvPr id="6" name="Picture 5">
            <a:extLst>
              <a:ext uri="{FF2B5EF4-FFF2-40B4-BE49-F238E27FC236}">
                <a16:creationId xmlns:a16="http://schemas.microsoft.com/office/drawing/2014/main" id="{CE4DE242-1718-4219-84DD-266D2E8238D0}"/>
              </a:ext>
            </a:extLst>
          </p:cNvPr>
          <p:cNvPicPr>
            <a:picLocks noChangeAspect="1"/>
          </p:cNvPicPr>
          <p:nvPr/>
        </p:nvPicPr>
        <p:blipFill rotWithShape="1">
          <a:blip r:embed="rId2"/>
          <a:srcRect l="30703" t="26528" r="31484" b="29415"/>
          <a:stretch/>
        </p:blipFill>
        <p:spPr>
          <a:xfrm>
            <a:off x="447489" y="388532"/>
            <a:ext cx="5772765" cy="4659718"/>
          </a:xfrm>
          <a:prstGeom prst="rect">
            <a:avLst/>
          </a:prstGeom>
        </p:spPr>
      </p:pic>
      <p:sp>
        <p:nvSpPr>
          <p:cNvPr id="7" name="Rectangle 6">
            <a:extLst>
              <a:ext uri="{FF2B5EF4-FFF2-40B4-BE49-F238E27FC236}">
                <a16:creationId xmlns:a16="http://schemas.microsoft.com/office/drawing/2014/main" id="{EDF47600-DBC0-453C-BC3D-8ADECED555C9}"/>
              </a:ext>
            </a:extLst>
          </p:cNvPr>
          <p:cNvSpPr/>
          <p:nvPr/>
        </p:nvSpPr>
        <p:spPr>
          <a:xfrm>
            <a:off x="6572436" y="5562600"/>
            <a:ext cx="4516493" cy="646331"/>
          </a:xfrm>
          <a:prstGeom prst="rect">
            <a:avLst/>
          </a:prstGeom>
        </p:spPr>
        <p:txBody>
          <a:bodyPr wrap="none">
            <a:spAutoFit/>
          </a:bodyPr>
          <a:lstStyle/>
          <a:p>
            <a:r>
              <a:rPr lang="en-GB" dirty="0">
                <a:hlinkClick r:id="rId3"/>
              </a:rPr>
              <a:t>https://www.bbc.co.uk/newsround/57068407</a:t>
            </a:r>
            <a:endParaRPr lang="en-GB" dirty="0"/>
          </a:p>
          <a:p>
            <a:endParaRPr lang="en-GB" dirty="0"/>
          </a:p>
        </p:txBody>
      </p:sp>
      <p:pic>
        <p:nvPicPr>
          <p:cNvPr id="13" name="Picture 12">
            <a:extLst>
              <a:ext uri="{FF2B5EF4-FFF2-40B4-BE49-F238E27FC236}">
                <a16:creationId xmlns:a16="http://schemas.microsoft.com/office/drawing/2014/main" id="{75C76C87-F223-494F-85C5-1EB935ADA8B2}"/>
              </a:ext>
            </a:extLst>
          </p:cNvPr>
          <p:cNvPicPr>
            <a:picLocks noChangeAspect="1"/>
          </p:cNvPicPr>
          <p:nvPr/>
        </p:nvPicPr>
        <p:blipFill>
          <a:blip r:embed="rId4"/>
          <a:stretch>
            <a:fillRect/>
          </a:stretch>
        </p:blipFill>
        <p:spPr>
          <a:xfrm>
            <a:off x="5391336" y="5166686"/>
            <a:ext cx="1181100" cy="1181100"/>
          </a:xfrm>
          <a:prstGeom prst="rect">
            <a:avLst/>
          </a:prstGeom>
        </p:spPr>
      </p:pic>
    </p:spTree>
    <p:extLst>
      <p:ext uri="{BB962C8B-B14F-4D97-AF65-F5344CB8AC3E}">
        <p14:creationId xmlns:p14="http://schemas.microsoft.com/office/powerpoint/2010/main" val="27457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E39B-82A9-4ADD-A5CF-BD8CC52EB153}"/>
              </a:ext>
            </a:extLst>
          </p:cNvPr>
          <p:cNvSpPr>
            <a:spLocks noGrp="1"/>
          </p:cNvSpPr>
          <p:nvPr>
            <p:ph type="title"/>
          </p:nvPr>
        </p:nvSpPr>
        <p:spPr>
          <a:xfrm>
            <a:off x="838200" y="365125"/>
            <a:ext cx="10515600" cy="1325563"/>
          </a:xfrm>
        </p:spPr>
        <p:txBody>
          <a:bodyPr/>
          <a:lstStyle/>
          <a:p>
            <a:endParaRPr lang="en-GB"/>
          </a:p>
        </p:txBody>
      </p:sp>
      <p:pic>
        <p:nvPicPr>
          <p:cNvPr id="10" name="Content Placeholder 9">
            <a:extLst>
              <a:ext uri="{FF2B5EF4-FFF2-40B4-BE49-F238E27FC236}">
                <a16:creationId xmlns:a16="http://schemas.microsoft.com/office/drawing/2014/main" id="{78FCD07F-9A99-F043-9791-280E60D95A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0314"/>
            <a:ext cx="3976222" cy="4351338"/>
          </a:xfrm>
        </p:spPr>
      </p:pic>
      <p:sp>
        <p:nvSpPr>
          <p:cNvPr id="5" name="Rectangle 4">
            <a:extLst>
              <a:ext uri="{FF2B5EF4-FFF2-40B4-BE49-F238E27FC236}">
                <a16:creationId xmlns:a16="http://schemas.microsoft.com/office/drawing/2014/main" id="{C95D8CFF-E2CF-4552-A1F1-55BA9E615350}"/>
              </a:ext>
            </a:extLst>
          </p:cNvPr>
          <p:cNvSpPr/>
          <p:nvPr/>
        </p:nvSpPr>
        <p:spPr>
          <a:xfrm>
            <a:off x="5764923" y="4752176"/>
            <a:ext cx="5877911" cy="1477328"/>
          </a:xfrm>
          <a:prstGeom prst="rect">
            <a:avLst/>
          </a:prstGeom>
        </p:spPr>
        <p:txBody>
          <a:bodyPr wrap="square">
            <a:spAutoFit/>
          </a:bodyPr>
          <a:lstStyle/>
          <a:p>
            <a:r>
              <a:rPr lang="en-GB" b="1" dirty="0"/>
              <a:t>There has been a "deeply disturbing" upsurge in anti-Semitism in recent years, the Communities Secretary says.</a:t>
            </a:r>
            <a:endParaRPr lang="en-GB" dirty="0"/>
          </a:p>
          <a:p>
            <a:r>
              <a:rPr lang="en-GB" dirty="0"/>
              <a:t>Robert </a:t>
            </a:r>
            <a:r>
              <a:rPr lang="en-GB" dirty="0" err="1"/>
              <a:t>Jenrick</a:t>
            </a:r>
            <a:r>
              <a:rPr lang="en-GB" dirty="0"/>
              <a:t> told MPs incidents over the weekend in north London and Essex were "intimidatory, racist and extremely serious crimes". </a:t>
            </a:r>
          </a:p>
        </p:txBody>
      </p:sp>
      <p:sp>
        <p:nvSpPr>
          <p:cNvPr id="6" name="Rectangle 5">
            <a:extLst>
              <a:ext uri="{FF2B5EF4-FFF2-40B4-BE49-F238E27FC236}">
                <a16:creationId xmlns:a16="http://schemas.microsoft.com/office/drawing/2014/main" id="{158CEA63-8E24-4776-882B-ED9C2EA8F9C3}"/>
              </a:ext>
            </a:extLst>
          </p:cNvPr>
          <p:cNvSpPr/>
          <p:nvPr/>
        </p:nvSpPr>
        <p:spPr>
          <a:xfrm>
            <a:off x="5764923" y="2112031"/>
            <a:ext cx="5602014" cy="2031325"/>
          </a:xfrm>
          <a:prstGeom prst="rect">
            <a:avLst/>
          </a:prstGeom>
        </p:spPr>
        <p:txBody>
          <a:bodyPr wrap="square">
            <a:spAutoFit/>
          </a:bodyPr>
          <a:lstStyle/>
          <a:p>
            <a:r>
              <a:rPr lang="en-GB" dirty="0"/>
              <a:t>London Mayor Sadiq Khan urged people to report anti-Semitism to police, saying any alleged hate crimes would be taken seriously.</a:t>
            </a:r>
          </a:p>
          <a:p>
            <a:r>
              <a:rPr lang="en-GB" dirty="0"/>
              <a:t>"Many of us are angry, upset, heartbroken by the events in Israel, the West Bank and Gaza….that's no excuse, though, for anti-Semitism.... we're not going to tolerate it in London," he told the BBC.</a:t>
            </a:r>
          </a:p>
        </p:txBody>
      </p:sp>
      <p:pic>
        <p:nvPicPr>
          <p:cNvPr id="7" name="Picture 6">
            <a:extLst>
              <a:ext uri="{FF2B5EF4-FFF2-40B4-BE49-F238E27FC236}">
                <a16:creationId xmlns:a16="http://schemas.microsoft.com/office/drawing/2014/main" id="{7CB45E61-1464-4BF5-A598-863D51494833}"/>
              </a:ext>
            </a:extLst>
          </p:cNvPr>
          <p:cNvPicPr>
            <a:picLocks noChangeAspect="1"/>
          </p:cNvPicPr>
          <p:nvPr/>
        </p:nvPicPr>
        <p:blipFill rotWithShape="1">
          <a:blip r:embed="rId4"/>
          <a:srcRect t="16266" r="32174"/>
          <a:stretch/>
        </p:blipFill>
        <p:spPr>
          <a:xfrm>
            <a:off x="9434227" y="295499"/>
            <a:ext cx="2208607" cy="1816532"/>
          </a:xfrm>
          <a:prstGeom prst="rect">
            <a:avLst/>
          </a:prstGeom>
        </p:spPr>
      </p:pic>
      <p:sp>
        <p:nvSpPr>
          <p:cNvPr id="8" name="Rectangle 7">
            <a:extLst>
              <a:ext uri="{FF2B5EF4-FFF2-40B4-BE49-F238E27FC236}">
                <a16:creationId xmlns:a16="http://schemas.microsoft.com/office/drawing/2014/main" id="{03BAF403-2444-4C91-B11B-4574994B264B}"/>
              </a:ext>
            </a:extLst>
          </p:cNvPr>
          <p:cNvSpPr/>
          <p:nvPr/>
        </p:nvSpPr>
        <p:spPr>
          <a:xfrm>
            <a:off x="629058" y="6416981"/>
            <a:ext cx="4249305" cy="646331"/>
          </a:xfrm>
          <a:prstGeom prst="rect">
            <a:avLst/>
          </a:prstGeom>
        </p:spPr>
        <p:txBody>
          <a:bodyPr wrap="none">
            <a:spAutoFit/>
          </a:bodyPr>
          <a:lstStyle/>
          <a:p>
            <a:r>
              <a:rPr lang="en-GB" dirty="0">
                <a:hlinkClick r:id="rId5"/>
              </a:rPr>
              <a:t>https://www.bbc.co.uk/news/uk-57145232</a:t>
            </a:r>
            <a:endParaRPr lang="en-GB" dirty="0"/>
          </a:p>
          <a:p>
            <a:endParaRPr lang="en-GB" dirty="0"/>
          </a:p>
        </p:txBody>
      </p:sp>
    </p:spTree>
    <p:extLst>
      <p:ext uri="{BB962C8B-B14F-4D97-AF65-F5344CB8AC3E}">
        <p14:creationId xmlns:p14="http://schemas.microsoft.com/office/powerpoint/2010/main" val="269939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6BE0-DE3B-AF41-950D-D928644AF423}"/>
              </a:ext>
            </a:extLst>
          </p:cNvPr>
          <p:cNvSpPr>
            <a:spLocks noGrp="1"/>
          </p:cNvSpPr>
          <p:nvPr>
            <p:ph type="title"/>
          </p:nvPr>
        </p:nvSpPr>
        <p:spPr/>
        <p:txBody>
          <a:bodyPr>
            <a:normAutofit fontScale="90000"/>
          </a:bodyPr>
          <a:lstStyle/>
          <a:p>
            <a:br>
              <a:rPr lang="en-GB" sz="3200" dirty="0"/>
            </a:br>
            <a:r>
              <a:rPr lang="en-GB" sz="3200" b="1" dirty="0"/>
              <a:t>UNICEF</a:t>
            </a:r>
            <a:r>
              <a:rPr lang="en-GB" sz="3200" dirty="0"/>
              <a:t> </a:t>
            </a:r>
            <a:r>
              <a:rPr lang="en-GB" sz="3200" b="1" dirty="0"/>
              <a:t>Humanitarian Action for Children Appeal</a:t>
            </a:r>
            <a:br>
              <a:rPr lang="en-GB" dirty="0"/>
            </a:br>
            <a:endParaRPr lang="en-US" dirty="0"/>
          </a:p>
        </p:txBody>
      </p:sp>
      <p:sp>
        <p:nvSpPr>
          <p:cNvPr id="3" name="Content Placeholder 2">
            <a:extLst>
              <a:ext uri="{FF2B5EF4-FFF2-40B4-BE49-F238E27FC236}">
                <a16:creationId xmlns:a16="http://schemas.microsoft.com/office/drawing/2014/main" id="{2EAC8312-04C8-5545-9812-5792498542DC}"/>
              </a:ext>
            </a:extLst>
          </p:cNvPr>
          <p:cNvSpPr>
            <a:spLocks noGrp="1"/>
          </p:cNvSpPr>
          <p:nvPr>
            <p:ph sz="half" idx="1"/>
          </p:nvPr>
        </p:nvSpPr>
        <p:spPr/>
        <p:txBody>
          <a:bodyPr>
            <a:normAutofit/>
          </a:bodyPr>
          <a:lstStyle/>
          <a:p>
            <a:pPr marL="0" indent="0">
              <a:buNone/>
            </a:pPr>
            <a:endParaRPr lang="en-GB" sz="2400" dirty="0"/>
          </a:p>
          <a:p>
            <a:pPr marL="0" indent="0">
              <a:buNone/>
            </a:pPr>
            <a:r>
              <a:rPr lang="en-GB" sz="2400" dirty="0"/>
              <a:t>UNICEF’s Humanitarian Action for Children appeal helps support the agency’s work as it</a:t>
            </a:r>
            <a:br>
              <a:rPr lang="en-GB" sz="2400" dirty="0"/>
            </a:br>
            <a:r>
              <a:rPr lang="en-GB" sz="2400" dirty="0"/>
              <a:t>provides conflict- and disaster-affected children with access to water, sanitation, nutrition,</a:t>
            </a:r>
            <a:br>
              <a:rPr lang="en-GB" sz="2400" dirty="0"/>
            </a:br>
            <a:r>
              <a:rPr lang="en-GB" sz="2400" dirty="0"/>
              <a:t>education, health and protection services.</a:t>
            </a:r>
          </a:p>
          <a:p>
            <a:pPr marL="0" indent="0">
              <a:buNone/>
            </a:pPr>
            <a:r>
              <a:rPr lang="en-US" sz="2400" i="1" dirty="0"/>
              <a:t>https://</a:t>
            </a:r>
            <a:r>
              <a:rPr lang="en-US" sz="2400" i="1" dirty="0" err="1"/>
              <a:t>www.unicef.org</a:t>
            </a:r>
            <a:r>
              <a:rPr lang="en-US" sz="2400" i="1" dirty="0"/>
              <a:t>/appeals/state-of-</a:t>
            </a:r>
            <a:r>
              <a:rPr lang="en-US" sz="2400" i="1" dirty="0" err="1"/>
              <a:t>palestine</a:t>
            </a:r>
            <a:endParaRPr lang="en-US" sz="2400" i="1" dirty="0"/>
          </a:p>
        </p:txBody>
      </p:sp>
      <p:pic>
        <p:nvPicPr>
          <p:cNvPr id="5" name="Content Placeholder 4">
            <a:extLst>
              <a:ext uri="{FF2B5EF4-FFF2-40B4-BE49-F238E27FC236}">
                <a16:creationId xmlns:a16="http://schemas.microsoft.com/office/drawing/2014/main" id="{AB9D4874-5635-FC49-800D-A6BA0ED83D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0150" y="1825625"/>
            <a:ext cx="5181600" cy="3982123"/>
          </a:xfrm>
          <a:prstGeom prst="rect">
            <a:avLst/>
          </a:prstGeom>
        </p:spPr>
      </p:pic>
      <p:pic>
        <p:nvPicPr>
          <p:cNvPr id="7" name="Picture 6">
            <a:extLst>
              <a:ext uri="{FF2B5EF4-FFF2-40B4-BE49-F238E27FC236}">
                <a16:creationId xmlns:a16="http://schemas.microsoft.com/office/drawing/2014/main" id="{ECA4EEC1-C211-B840-A7B3-9A3667C4F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711" y="643784"/>
            <a:ext cx="2469089" cy="668272"/>
          </a:xfrm>
          <a:prstGeom prst="rect">
            <a:avLst/>
          </a:prstGeom>
        </p:spPr>
      </p:pic>
    </p:spTree>
    <p:extLst>
      <p:ext uri="{BB962C8B-B14F-4D97-AF65-F5344CB8AC3E}">
        <p14:creationId xmlns:p14="http://schemas.microsoft.com/office/powerpoint/2010/main" val="221991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50E639-ECA7-46F5-B79B-C7D31C116E89}"/>
              </a:ext>
            </a:extLst>
          </p:cNvPr>
          <p:cNvPicPr>
            <a:picLocks noChangeAspect="1"/>
          </p:cNvPicPr>
          <p:nvPr/>
        </p:nvPicPr>
        <p:blipFill rotWithShape="1">
          <a:blip r:embed="rId2">
            <a:alphaModFix/>
          </a:blip>
          <a:srcRect l="23878" r="23676"/>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id="{EE80FB3A-C96A-40C8-8DE5-397D9127E316}"/>
              </a:ext>
            </a:extLst>
          </p:cNvPr>
          <p:cNvSpPr/>
          <p:nvPr/>
        </p:nvSpPr>
        <p:spPr>
          <a:xfrm>
            <a:off x="371260" y="683581"/>
            <a:ext cx="5425673" cy="173892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If you are upset by the news, it's important to know that you are not the only one and it’s </a:t>
            </a:r>
            <a:r>
              <a:rPr lang="en-US" sz="1600" dirty="0">
                <a:solidFill>
                  <a:srgbClr val="000000"/>
                </a:solidFill>
                <a:latin typeface="Calibri" panose="020F0502020204030204"/>
              </a:rPr>
              <a:t>okay</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to have those feelings.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This section gives you some tips about what to do if you are feeling sad about what you've seen, heard or read.</a:t>
            </a:r>
          </a:p>
        </p:txBody>
      </p:sp>
      <p:sp>
        <p:nvSpPr>
          <p:cNvPr id="4" name="Rectangle 3">
            <a:extLst>
              <a:ext uri="{FF2B5EF4-FFF2-40B4-BE49-F238E27FC236}">
                <a16:creationId xmlns:a16="http://schemas.microsoft.com/office/drawing/2014/main" id="{3679C57D-3FCE-41F8-8171-7238EB89EC7E}"/>
              </a:ext>
            </a:extLst>
          </p:cNvPr>
          <p:cNvSpPr/>
          <p:nvPr/>
        </p:nvSpPr>
        <p:spPr>
          <a:xfrm>
            <a:off x="371260" y="346075"/>
            <a:ext cx="46471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Advice for pupils if they are upset by the news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3580319-A029-472E-8A03-21164BDA5FD8}"/>
              </a:ext>
            </a:extLst>
          </p:cNvPr>
          <p:cNvSpPr/>
          <p:nvPr/>
        </p:nvSpPr>
        <p:spPr>
          <a:xfrm>
            <a:off x="392088" y="2529039"/>
            <a:ext cx="5405150" cy="26930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 to do if you're upset by the news?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Sometimes things that happen in the world can make us sad, anxious or confused.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It's important to remember that upsetting stories are in the news because they are rare - they don't happen very often.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But what can we do when the news makes us feel this way?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If the news has upset you, talk to an adult you trust about it. It's important to share what is troubling you.</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E0C5015-C1EB-41F8-852D-258B02396836}"/>
              </a:ext>
            </a:extLst>
          </p:cNvPr>
          <p:cNvSpPr/>
          <p:nvPr/>
        </p:nvSpPr>
        <p:spPr>
          <a:xfrm>
            <a:off x="8229295" y="5917152"/>
            <a:ext cx="39624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Talking to an adult you trust is a good idea if you are worried about anything</a:t>
            </a:r>
          </a:p>
        </p:txBody>
      </p:sp>
    </p:spTree>
    <p:extLst>
      <p:ext uri="{BB962C8B-B14F-4D97-AF65-F5344CB8AC3E}">
        <p14:creationId xmlns:p14="http://schemas.microsoft.com/office/powerpoint/2010/main" val="212339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42DBF74E46544D9222E7A47FFD408E" ma:contentTypeVersion="12" ma:contentTypeDescription="Create a new document." ma:contentTypeScope="" ma:versionID="db4c817ada88d62c07b7be992b41e3d6">
  <xsd:schema xmlns:xsd="http://www.w3.org/2001/XMLSchema" xmlns:xs="http://www.w3.org/2001/XMLSchema" xmlns:p="http://schemas.microsoft.com/office/2006/metadata/properties" xmlns:ns3="a142b80d-944f-44f2-a3ac-74f5a99804bb" xmlns:ns4="18d52200-c0d3-49d1-aefb-8e4a6e87486a" targetNamespace="http://schemas.microsoft.com/office/2006/metadata/properties" ma:root="true" ma:fieldsID="3900222e07d62bd500decf1fc0a7b32f" ns3:_="" ns4:_="">
    <xsd:import namespace="a142b80d-944f-44f2-a3ac-74f5a99804bb"/>
    <xsd:import namespace="18d52200-c0d3-49d1-aefb-8e4a6e87486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2b80d-944f-44f2-a3ac-74f5a99804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52200-c0d3-49d1-aefb-8e4a6e87486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4F379A-66C9-4D67-BC0D-A0D47E263924}">
  <ds:schemaRefs>
    <ds:schemaRef ds:uri="http://schemas.microsoft.com/sharepoint/v3/contenttype/forms"/>
  </ds:schemaRefs>
</ds:datastoreItem>
</file>

<file path=customXml/itemProps2.xml><?xml version="1.0" encoding="utf-8"?>
<ds:datastoreItem xmlns:ds="http://schemas.openxmlformats.org/officeDocument/2006/customXml" ds:itemID="{933764A4-90A4-4432-885F-F9F0DB4F9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2b80d-944f-44f2-a3ac-74f5a99804bb"/>
    <ds:schemaRef ds:uri="18d52200-c0d3-49d1-aefb-8e4a6e874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6207B9-EE93-434A-BA0A-D05E18ECEF32}">
  <ds:schemaRefs>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a142b80d-944f-44f2-a3ac-74f5a99804bb"/>
    <ds:schemaRef ds:uri="http://purl.org/dc/dcmitype/"/>
    <ds:schemaRef ds:uri="http://purl.org/dc/elements/1.1/"/>
    <ds:schemaRef ds:uri="18d52200-c0d3-49d1-aefb-8e4a6e87486a"/>
  </ds:schemaRefs>
</ds:datastoreItem>
</file>

<file path=docProps/app.xml><?xml version="1.0" encoding="utf-8"?>
<Properties xmlns="http://schemas.openxmlformats.org/officeDocument/2006/extended-properties" xmlns:vt="http://schemas.openxmlformats.org/officeDocument/2006/docPropsVTypes">
  <TotalTime>313</TotalTime>
  <Words>1655</Words>
  <Application>Microsoft Macintosh PowerPoint</Application>
  <PresentationFormat>Widescreen</PresentationFormat>
  <Paragraphs>111</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Arial</vt:lpstr>
      <vt:lpstr>Calibri</vt:lpstr>
      <vt:lpstr>Calibri Light</vt:lpstr>
      <vt:lpstr>Symbol</vt:lpstr>
      <vt:lpstr>Times New Roman</vt:lpstr>
      <vt:lpstr>Office Theme</vt:lpstr>
      <vt:lpstr>PREVENT SCHOOL BRIEFING   </vt:lpstr>
      <vt:lpstr> Teacher note only:  Resources to support discussions:   This resource has some slides that can be adapted for use with pupils and some for teachers only.  It contains some useful information and sources of support, including Unicef UK’s fundraising initiative.   Please find links below to useful resources created by Solutions Not Sides:</vt:lpstr>
      <vt:lpstr>PowerPoint Presentation</vt:lpstr>
      <vt:lpstr>PowerPoint Presentation</vt:lpstr>
      <vt:lpstr>PowerPoint Presentation</vt:lpstr>
      <vt:lpstr>PowerPoint Presentation</vt:lpstr>
      <vt:lpstr>PowerPoint Presentation</vt:lpstr>
      <vt:lpstr> UNICEF Humanitarian Action for Children Appeal </vt:lpstr>
      <vt:lpstr>PowerPoint Presentation</vt:lpstr>
      <vt:lpstr>PowerPoint Presentation</vt:lpstr>
      <vt:lpstr>PowerPoint Presentation</vt:lpstr>
      <vt:lpstr>PowerPoint Presentation</vt:lpstr>
      <vt:lpstr>Useful websites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Ali</dc:creator>
  <cp:lastModifiedBy>Microsoft Office User</cp:lastModifiedBy>
  <cp:revision>9</cp:revision>
  <dcterms:created xsi:type="dcterms:W3CDTF">2021-05-12T09:42:03Z</dcterms:created>
  <dcterms:modified xsi:type="dcterms:W3CDTF">2021-05-18T16:19:53Z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ies>
</file>