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419" r:id="rId6"/>
    <p:sldId id="445" r:id="rId7"/>
    <p:sldId id="446" r:id="rId8"/>
    <p:sldId id="447" r:id="rId9"/>
    <p:sldId id="424" r:id="rId10"/>
    <p:sldId id="448" r:id="rId11"/>
    <p:sldId id="449" r:id="rId12"/>
    <p:sldId id="442" r:id="rId13"/>
    <p:sldId id="263" r:id="rId14"/>
  </p:sldIdLst>
  <p:sldSz cx="12192000" cy="6858000"/>
  <p:notesSz cx="6858000" cy="9144000"/>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m, Scott" initials="TS" lastIdx="5" clrIdx="0">
    <p:extLst>
      <p:ext uri="{19B8F6BF-5375-455C-9EA6-DF929625EA0E}">
        <p15:presenceInfo xmlns:p15="http://schemas.microsoft.com/office/powerpoint/2012/main" userId="S-1-5-21-494842029-2985525290-4291120034-241676" providerId="AD"/>
      </p:ext>
    </p:extLst>
  </p:cmAuthor>
  <p:cmAuthor id="2" name="Thomas Harwood" initials="TH" lastIdx="4" clrIdx="1">
    <p:extLst>
      <p:ext uri="{19B8F6BF-5375-455C-9EA6-DF929625EA0E}">
        <p15:presenceInfo xmlns:p15="http://schemas.microsoft.com/office/powerpoint/2012/main" userId="S::Thomas.Harwood@birmingham.gov.uk::25ed72de-c5c1-4b95-989b-00f3deefc7e9" providerId="AD"/>
      </p:ext>
    </p:extLst>
  </p:cmAuthor>
  <p:cmAuthor id="3" name="Modupe Omonijo" initials="MO" lastIdx="4" clrIdx="2">
    <p:extLst>
      <p:ext uri="{19B8F6BF-5375-455C-9EA6-DF929625EA0E}">
        <p15:presenceInfo xmlns:p15="http://schemas.microsoft.com/office/powerpoint/2012/main" userId="S::modupe.omonijo@birmingham.gov.uk::b5d3e7e0-a919-4ae2-b042-5b8920ad44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9AEEE-134E-44E6-929A-2671439373A7}" v="6" dt="2021-05-14T16:50:58.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2" Type="http://schemas.openxmlformats.org/officeDocument/2006/relationships/hyperlink" Target="mailto:BCCCOVID19@birmingham.gov.uk" TargetMode="External"/><Relationship Id="rId1" Type="http://schemas.openxmlformats.org/officeDocument/2006/relationships/hyperlink" Target="https://www.gov.uk/government/publications/covid-19-stay-at-home-guidance/stay-at-home-guidance-for-households-with-possible-coronavirus-covid-19-infection#if-you-have-covid-19-symptoms-or-have-received-a-positive-covid-19-test-resul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BCCCOVID19@birmingham.gov.uk" TargetMode="External"/><Relationship Id="rId1" Type="http://schemas.openxmlformats.org/officeDocument/2006/relationships/hyperlink" Target="https://www.gov.uk/government/publications/covid-19-stay-at-home-guidance/stay-at-home-guidance-for-households-with-possible-coronavirus-covid-19-infection#if-you-have-covid-19-symptoms-or-have-received-a-positive-covid-19-test-resul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86736-D386-4174-95E0-AB0EA7988BEE}"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11941B82-4994-421D-8493-BA94F7A5E402}">
      <dgm:prSet custT="1"/>
      <dgm:spPr/>
      <dgm:t>
        <a:bodyPr/>
        <a:lstStyle/>
        <a:p>
          <a:pPr rtl="0"/>
          <a:r>
            <a:rPr lang="en-US" sz="1600" b="1" dirty="0">
              <a:solidFill>
                <a:srgbClr val="0070C0"/>
              </a:solidFill>
              <a:latin typeface="Arial Nova"/>
            </a:rPr>
            <a:t>IMPORTANT POINTS TO NOTE</a:t>
          </a:r>
        </a:p>
        <a:p>
          <a:pPr rtl="0"/>
          <a:r>
            <a:rPr lang="en-US" sz="1600" dirty="0">
              <a:latin typeface="Arial Nova"/>
            </a:rPr>
            <a:t>Everyone</a:t>
          </a:r>
          <a:r>
            <a:rPr lang="en-US" sz="1600" dirty="0"/>
            <a:t> </a:t>
          </a:r>
          <a:r>
            <a:rPr lang="en-US" sz="1600" dirty="0">
              <a:latin typeface="Arial Nova"/>
            </a:rPr>
            <a:t>MUST continue</a:t>
          </a:r>
          <a:r>
            <a:rPr lang="en-US" sz="1600" dirty="0"/>
            <a:t> to follow good hand and respiratory hygiene, wear face coverings (where appropriate) and observe social distancing measures regardless of whether they have been tested or vaccinated.</a:t>
          </a:r>
        </a:p>
        <a:p>
          <a:pPr rtl="0"/>
          <a:r>
            <a:rPr lang="en-US" sz="1600" dirty="0">
              <a:latin typeface="Arial Nova"/>
            </a:rPr>
            <a:t>Settings should follow </a:t>
          </a:r>
          <a:r>
            <a:rPr lang="en-US" sz="1600" dirty="0">
              <a:latin typeface="Arial Nova"/>
              <a:hlinkClick xmlns:r="http://schemas.openxmlformats.org/officeDocument/2006/relationships" r:id="rId1"/>
            </a:rPr>
            <a:t>guidance on isolation</a:t>
          </a:r>
          <a:r>
            <a:rPr lang="en-US" sz="1600" dirty="0">
              <a:latin typeface="Arial Nova"/>
            </a:rPr>
            <a:t>, ensure regular cleaning and good ventilation.</a:t>
          </a:r>
        </a:p>
        <a:p>
          <a:pPr rtl="0"/>
          <a:r>
            <a:rPr lang="en-GB" sz="1600" dirty="0">
              <a:latin typeface="Arial Nova"/>
            </a:rPr>
            <a:t>Anyone who tests positive or gets coronavirus symptoms should self-isolate quickly and follow advice/guidance and can </a:t>
          </a:r>
          <a:r>
            <a:rPr lang="en-GB" sz="1600" b="0" dirty="0">
              <a:latin typeface="Arial Nova"/>
            </a:rPr>
            <a:t>contact Birmingham City Council team for any assistance</a:t>
          </a:r>
        </a:p>
        <a:p>
          <a:r>
            <a:rPr lang="en-GB" sz="1600" dirty="0">
              <a:latin typeface="Arial Nova"/>
              <a:hlinkClick xmlns:r="http://schemas.openxmlformats.org/officeDocument/2006/relationships" r:id="rId2"/>
            </a:rPr>
            <a:t>BCCCOVID19@birmingham.gov.uk</a:t>
          </a:r>
          <a:endParaRPr lang="en-GB" sz="1600" dirty="0">
            <a:latin typeface="Arial Nova"/>
          </a:endParaRPr>
        </a:p>
      </dgm:t>
    </dgm:pt>
    <dgm:pt modelId="{B9755B8C-364E-4600-B3EF-418A62908999}" type="parTrans" cxnId="{D4E79AE5-7D46-4A78-88F5-5B503FE5537A}">
      <dgm:prSet/>
      <dgm:spPr/>
      <dgm:t>
        <a:bodyPr/>
        <a:lstStyle/>
        <a:p>
          <a:endParaRPr lang="en-US"/>
        </a:p>
      </dgm:t>
    </dgm:pt>
    <dgm:pt modelId="{4476F06B-B529-48F0-B16B-2E7AE562EB80}" type="sibTrans" cxnId="{D4E79AE5-7D46-4A78-88F5-5B503FE5537A}">
      <dgm:prSet/>
      <dgm:spPr/>
      <dgm:t>
        <a:bodyPr/>
        <a:lstStyle/>
        <a:p>
          <a:endParaRPr lang="en-US"/>
        </a:p>
      </dgm:t>
    </dgm:pt>
    <dgm:pt modelId="{FDD923BE-FBB9-4235-8D7A-305E89D83F85}">
      <dgm:prSet phldr="0" custT="1"/>
      <dgm:spPr/>
      <dgm:t>
        <a:bodyPr/>
        <a:lstStyle/>
        <a:p>
          <a:pPr rtl="0"/>
          <a:r>
            <a:rPr lang="en-US" sz="1600" b="1" dirty="0">
              <a:solidFill>
                <a:srgbClr val="0070C0"/>
              </a:solidFill>
            </a:rPr>
            <a:t>No test is 100% accurate</a:t>
          </a:r>
        </a:p>
        <a:p>
          <a:pPr rtl="0"/>
          <a:endParaRPr lang="en-US" sz="1600" b="1" dirty="0">
            <a:latin typeface="Arial Nova"/>
          </a:endParaRPr>
        </a:p>
        <a:p>
          <a:pPr rtl="0"/>
          <a:r>
            <a:rPr lang="en-US" sz="1600" b="1" dirty="0">
              <a:latin typeface="Arial Nova"/>
            </a:rPr>
            <a:t>Schools and colleges should make it clear that a negative test result does not remove the risk of transmission.   </a:t>
          </a:r>
        </a:p>
        <a:p>
          <a:pPr rtl="0"/>
          <a:r>
            <a:rPr lang="en-US" sz="1600" b="0" dirty="0">
              <a:latin typeface="Arial Nova"/>
            </a:rPr>
            <a:t>In some cases, someone who has tested negative may still have the undetected disease and be infectious.  </a:t>
          </a:r>
          <a:r>
            <a:rPr lang="en-US" sz="1600" dirty="0">
              <a:latin typeface="Arial Nova"/>
            </a:rPr>
            <a:t> </a:t>
          </a:r>
        </a:p>
        <a:p>
          <a:pPr rtl="0"/>
          <a:r>
            <a:rPr lang="en-GB" sz="1600" b="1" dirty="0">
              <a:latin typeface="+mn-lt"/>
            </a:rPr>
            <a:t>Testing is voluntary although participation in testing is strongly encouraged to support the control of infection transmission within education settings.  LFD tests</a:t>
          </a:r>
          <a:r>
            <a:rPr lang="en-GB" sz="1600" b="1" dirty="0">
              <a:latin typeface="+mn-lt"/>
              <a:ea typeface="+mn-lt"/>
              <a:cs typeface="+mn-lt"/>
            </a:rPr>
            <a:t> are for people without symptoms and PCR for those with symptoms.</a:t>
          </a:r>
          <a:endParaRPr lang="en-GB" sz="1600" dirty="0"/>
        </a:p>
      </dgm:t>
    </dgm:pt>
    <dgm:pt modelId="{40222080-5E02-4ADB-BA8A-A4863CFF48B7}" type="parTrans" cxnId="{16CB583A-1FD2-401B-B79E-1AEC57E55F76}">
      <dgm:prSet/>
      <dgm:spPr/>
      <dgm:t>
        <a:bodyPr/>
        <a:lstStyle/>
        <a:p>
          <a:endParaRPr lang="en-GB"/>
        </a:p>
      </dgm:t>
    </dgm:pt>
    <dgm:pt modelId="{A6CC05DD-01D4-4B81-9157-4629771D55C0}" type="sibTrans" cxnId="{16CB583A-1FD2-401B-B79E-1AEC57E55F76}">
      <dgm:prSet/>
      <dgm:spPr/>
      <dgm:t>
        <a:bodyPr/>
        <a:lstStyle/>
        <a:p>
          <a:endParaRPr lang="en-GB"/>
        </a:p>
      </dgm:t>
    </dgm:pt>
    <dgm:pt modelId="{E706F57D-6E5F-4158-95D3-28B54061E670}" type="pres">
      <dgm:prSet presAssocID="{0CA86736-D386-4174-95E0-AB0EA7988BEE}" presName="hierChild1" presStyleCnt="0">
        <dgm:presLayoutVars>
          <dgm:chPref val="1"/>
          <dgm:dir/>
          <dgm:animOne val="branch"/>
          <dgm:animLvl val="lvl"/>
          <dgm:resizeHandles/>
        </dgm:presLayoutVars>
      </dgm:prSet>
      <dgm:spPr/>
    </dgm:pt>
    <dgm:pt modelId="{1F30334F-9902-46CA-A59B-2884F53353C4}" type="pres">
      <dgm:prSet presAssocID="{FDD923BE-FBB9-4235-8D7A-305E89D83F85}" presName="hierRoot1" presStyleCnt="0"/>
      <dgm:spPr/>
    </dgm:pt>
    <dgm:pt modelId="{3D54CF2D-48D8-40C1-B653-DEEAFAF6F78C}" type="pres">
      <dgm:prSet presAssocID="{FDD923BE-FBB9-4235-8D7A-305E89D83F85}" presName="composite" presStyleCnt="0"/>
      <dgm:spPr/>
    </dgm:pt>
    <dgm:pt modelId="{381B1A7D-E959-44C5-9675-53D728D2E5A3}" type="pres">
      <dgm:prSet presAssocID="{FDD923BE-FBB9-4235-8D7A-305E89D83F85}" presName="background" presStyleLbl="node0" presStyleIdx="0" presStyleCnt="2"/>
      <dgm:spPr/>
    </dgm:pt>
    <dgm:pt modelId="{F3E14DF4-B464-4D36-BA3E-2877E8E6D8BA}" type="pres">
      <dgm:prSet presAssocID="{FDD923BE-FBB9-4235-8D7A-305E89D83F85}" presName="text" presStyleLbl="fgAcc0" presStyleIdx="0" presStyleCnt="2" custScaleX="240936" custScaleY="331543" custLinFactNeighborX="-3225" custLinFactNeighborY="-14427">
        <dgm:presLayoutVars>
          <dgm:chPref val="3"/>
        </dgm:presLayoutVars>
      </dgm:prSet>
      <dgm:spPr/>
    </dgm:pt>
    <dgm:pt modelId="{929A412A-646D-42B1-BD49-88CD965445C4}" type="pres">
      <dgm:prSet presAssocID="{FDD923BE-FBB9-4235-8D7A-305E89D83F85}" presName="hierChild2" presStyleCnt="0"/>
      <dgm:spPr/>
    </dgm:pt>
    <dgm:pt modelId="{ED9E5131-9698-43A7-8676-9F25DB91109F}" type="pres">
      <dgm:prSet presAssocID="{11941B82-4994-421D-8493-BA94F7A5E402}" presName="hierRoot1" presStyleCnt="0"/>
      <dgm:spPr/>
    </dgm:pt>
    <dgm:pt modelId="{61267CAA-DBFD-4F1A-922C-CD13B38EC143}" type="pres">
      <dgm:prSet presAssocID="{11941B82-4994-421D-8493-BA94F7A5E402}" presName="composite" presStyleCnt="0"/>
      <dgm:spPr/>
    </dgm:pt>
    <dgm:pt modelId="{0CEFAB58-F053-4271-A6B6-90AC2E7EBB47}" type="pres">
      <dgm:prSet presAssocID="{11941B82-4994-421D-8493-BA94F7A5E402}" presName="background" presStyleLbl="node0" presStyleIdx="1" presStyleCnt="2"/>
      <dgm:spPr/>
    </dgm:pt>
    <dgm:pt modelId="{2935E33D-1878-4E24-84C0-2272E9489DF6}" type="pres">
      <dgm:prSet presAssocID="{11941B82-4994-421D-8493-BA94F7A5E402}" presName="text" presStyleLbl="fgAcc0" presStyleIdx="1" presStyleCnt="2" custScaleX="273930" custScaleY="328057" custLinFactNeighborX="-265" custLinFactNeighborY="-12597">
        <dgm:presLayoutVars>
          <dgm:chPref val="3"/>
        </dgm:presLayoutVars>
      </dgm:prSet>
      <dgm:spPr/>
    </dgm:pt>
    <dgm:pt modelId="{2AB1DE12-4B9F-43A9-8835-9993A40AED84}" type="pres">
      <dgm:prSet presAssocID="{11941B82-4994-421D-8493-BA94F7A5E402}" presName="hierChild2" presStyleCnt="0"/>
      <dgm:spPr/>
    </dgm:pt>
  </dgm:ptLst>
  <dgm:cxnLst>
    <dgm:cxn modelId="{221DD125-1C11-4428-97A1-CB1838863393}" type="presOf" srcId="{FDD923BE-FBB9-4235-8D7A-305E89D83F85}" destId="{F3E14DF4-B464-4D36-BA3E-2877E8E6D8BA}" srcOrd="0" destOrd="0" presId="urn:microsoft.com/office/officeart/2005/8/layout/hierarchy1"/>
    <dgm:cxn modelId="{16CB583A-1FD2-401B-B79E-1AEC57E55F76}" srcId="{0CA86736-D386-4174-95E0-AB0EA7988BEE}" destId="{FDD923BE-FBB9-4235-8D7A-305E89D83F85}" srcOrd="0" destOrd="0" parTransId="{40222080-5E02-4ADB-BA8A-A4863CFF48B7}" sibTransId="{A6CC05DD-01D4-4B81-9157-4629771D55C0}"/>
    <dgm:cxn modelId="{D39EA590-E661-4893-B7E6-6CFF94A1C8D6}" type="presOf" srcId="{11941B82-4994-421D-8493-BA94F7A5E402}" destId="{2935E33D-1878-4E24-84C0-2272E9489DF6}" srcOrd="0" destOrd="0" presId="urn:microsoft.com/office/officeart/2005/8/layout/hierarchy1"/>
    <dgm:cxn modelId="{D4E79AE5-7D46-4A78-88F5-5B503FE5537A}" srcId="{0CA86736-D386-4174-95E0-AB0EA7988BEE}" destId="{11941B82-4994-421D-8493-BA94F7A5E402}" srcOrd="1" destOrd="0" parTransId="{B9755B8C-364E-4600-B3EF-418A62908999}" sibTransId="{4476F06B-B529-48F0-B16B-2E7AE562EB80}"/>
    <dgm:cxn modelId="{A00640E6-0AAE-4747-B248-9754D6835841}" type="presOf" srcId="{0CA86736-D386-4174-95E0-AB0EA7988BEE}" destId="{E706F57D-6E5F-4158-95D3-28B54061E670}" srcOrd="0" destOrd="0" presId="urn:microsoft.com/office/officeart/2005/8/layout/hierarchy1"/>
    <dgm:cxn modelId="{B08138CF-0A34-41A9-AB30-5CA87C82BF34}" type="presParOf" srcId="{E706F57D-6E5F-4158-95D3-28B54061E670}" destId="{1F30334F-9902-46CA-A59B-2884F53353C4}" srcOrd="0" destOrd="0" presId="urn:microsoft.com/office/officeart/2005/8/layout/hierarchy1"/>
    <dgm:cxn modelId="{5D44D846-0C3E-475E-AD77-99BCE6FC5336}" type="presParOf" srcId="{1F30334F-9902-46CA-A59B-2884F53353C4}" destId="{3D54CF2D-48D8-40C1-B653-DEEAFAF6F78C}" srcOrd="0" destOrd="0" presId="urn:microsoft.com/office/officeart/2005/8/layout/hierarchy1"/>
    <dgm:cxn modelId="{9E32FD55-BDFB-4EA4-AA8F-5D021719FB99}" type="presParOf" srcId="{3D54CF2D-48D8-40C1-B653-DEEAFAF6F78C}" destId="{381B1A7D-E959-44C5-9675-53D728D2E5A3}" srcOrd="0" destOrd="0" presId="urn:microsoft.com/office/officeart/2005/8/layout/hierarchy1"/>
    <dgm:cxn modelId="{AC8A0337-A984-4088-BF6B-7E68D45D2844}" type="presParOf" srcId="{3D54CF2D-48D8-40C1-B653-DEEAFAF6F78C}" destId="{F3E14DF4-B464-4D36-BA3E-2877E8E6D8BA}" srcOrd="1" destOrd="0" presId="urn:microsoft.com/office/officeart/2005/8/layout/hierarchy1"/>
    <dgm:cxn modelId="{D8982FE9-0B3B-42E5-AC23-6F0A9F9C2441}" type="presParOf" srcId="{1F30334F-9902-46CA-A59B-2884F53353C4}" destId="{929A412A-646D-42B1-BD49-88CD965445C4}" srcOrd="1" destOrd="0" presId="urn:microsoft.com/office/officeart/2005/8/layout/hierarchy1"/>
    <dgm:cxn modelId="{72589550-6291-4F4C-97BB-AB27F9303E0F}" type="presParOf" srcId="{E706F57D-6E5F-4158-95D3-28B54061E670}" destId="{ED9E5131-9698-43A7-8676-9F25DB91109F}" srcOrd="1" destOrd="0" presId="urn:microsoft.com/office/officeart/2005/8/layout/hierarchy1"/>
    <dgm:cxn modelId="{A459ADB4-7090-413C-9AA0-05C2EF2884EB}" type="presParOf" srcId="{ED9E5131-9698-43A7-8676-9F25DB91109F}" destId="{61267CAA-DBFD-4F1A-922C-CD13B38EC143}" srcOrd="0" destOrd="0" presId="urn:microsoft.com/office/officeart/2005/8/layout/hierarchy1"/>
    <dgm:cxn modelId="{D4E0B36D-8302-4D3B-AF98-B2C220735642}" type="presParOf" srcId="{61267CAA-DBFD-4F1A-922C-CD13B38EC143}" destId="{0CEFAB58-F053-4271-A6B6-90AC2E7EBB47}" srcOrd="0" destOrd="0" presId="urn:microsoft.com/office/officeart/2005/8/layout/hierarchy1"/>
    <dgm:cxn modelId="{6AB17225-E860-4787-8335-0F6AED8520A6}" type="presParOf" srcId="{61267CAA-DBFD-4F1A-922C-CD13B38EC143}" destId="{2935E33D-1878-4E24-84C0-2272E9489DF6}" srcOrd="1" destOrd="0" presId="urn:microsoft.com/office/officeart/2005/8/layout/hierarchy1"/>
    <dgm:cxn modelId="{25E5C631-8252-4B04-B5AA-47BC64BE0AC2}" type="presParOf" srcId="{ED9E5131-9698-43A7-8676-9F25DB91109F}" destId="{2AB1DE12-4B9F-43A9-8835-9993A40AED8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B1A7D-E959-44C5-9675-53D728D2E5A3}">
      <dsp:nvSpPr>
        <dsp:cNvPr id="0" name=""/>
        <dsp:cNvSpPr/>
      </dsp:nvSpPr>
      <dsp:spPr>
        <a:xfrm>
          <a:off x="-65375" y="138641"/>
          <a:ext cx="4982490" cy="435369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E14DF4-B464-4D36-BA3E-2877E8E6D8BA}">
      <dsp:nvSpPr>
        <dsp:cNvPr id="0" name=""/>
        <dsp:cNvSpPr/>
      </dsp:nvSpPr>
      <dsp:spPr>
        <a:xfrm>
          <a:off x="164398" y="356927"/>
          <a:ext cx="4982490" cy="43536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70C0"/>
              </a:solidFill>
            </a:rPr>
            <a:t>No test is 100% accurate</a:t>
          </a:r>
        </a:p>
        <a:p>
          <a:pPr marL="0" lvl="0" indent="0" algn="ctr" defTabSz="711200" rtl="0">
            <a:lnSpc>
              <a:spcPct val="90000"/>
            </a:lnSpc>
            <a:spcBef>
              <a:spcPct val="0"/>
            </a:spcBef>
            <a:spcAft>
              <a:spcPct val="35000"/>
            </a:spcAft>
            <a:buNone/>
          </a:pPr>
          <a:endParaRPr lang="en-US" sz="1600" b="1" kern="1200" dirty="0">
            <a:latin typeface="Arial Nova"/>
          </a:endParaRPr>
        </a:p>
        <a:p>
          <a:pPr marL="0" lvl="0" indent="0" algn="ctr" defTabSz="711200" rtl="0">
            <a:lnSpc>
              <a:spcPct val="90000"/>
            </a:lnSpc>
            <a:spcBef>
              <a:spcPct val="0"/>
            </a:spcBef>
            <a:spcAft>
              <a:spcPct val="35000"/>
            </a:spcAft>
            <a:buNone/>
          </a:pPr>
          <a:r>
            <a:rPr lang="en-US" sz="1600" b="1" kern="1200" dirty="0">
              <a:latin typeface="Arial Nova"/>
            </a:rPr>
            <a:t>Schools and colleges should make it clear that a negative test result does not remove the risk of transmission.   </a:t>
          </a:r>
        </a:p>
        <a:p>
          <a:pPr marL="0" lvl="0" indent="0" algn="ctr" defTabSz="711200" rtl="0">
            <a:lnSpc>
              <a:spcPct val="90000"/>
            </a:lnSpc>
            <a:spcBef>
              <a:spcPct val="0"/>
            </a:spcBef>
            <a:spcAft>
              <a:spcPct val="35000"/>
            </a:spcAft>
            <a:buNone/>
          </a:pPr>
          <a:r>
            <a:rPr lang="en-US" sz="1600" b="0" kern="1200" dirty="0">
              <a:latin typeface="Arial Nova"/>
            </a:rPr>
            <a:t>In some cases, someone who has tested negative may still have the undetected disease and be infectious.  </a:t>
          </a:r>
          <a:r>
            <a:rPr lang="en-US" sz="1600" kern="1200" dirty="0">
              <a:latin typeface="Arial Nova"/>
            </a:rPr>
            <a:t> </a:t>
          </a:r>
        </a:p>
        <a:p>
          <a:pPr marL="0" lvl="0" indent="0" algn="ctr" defTabSz="711200" rtl="0">
            <a:lnSpc>
              <a:spcPct val="90000"/>
            </a:lnSpc>
            <a:spcBef>
              <a:spcPct val="0"/>
            </a:spcBef>
            <a:spcAft>
              <a:spcPct val="35000"/>
            </a:spcAft>
            <a:buNone/>
          </a:pPr>
          <a:r>
            <a:rPr lang="en-GB" sz="1600" b="1" kern="1200" dirty="0">
              <a:latin typeface="+mn-lt"/>
            </a:rPr>
            <a:t>Testing is voluntary although participation in testing is strongly encouraged to support the control of infection transmission within education settings.  LFD tests</a:t>
          </a:r>
          <a:r>
            <a:rPr lang="en-GB" sz="1600" b="1" kern="1200" dirty="0">
              <a:latin typeface="+mn-lt"/>
              <a:ea typeface="+mn-lt"/>
              <a:cs typeface="+mn-lt"/>
            </a:rPr>
            <a:t> are for people without symptoms and PCR for those with symptoms.</a:t>
          </a:r>
          <a:endParaRPr lang="en-GB" sz="1600" kern="1200" dirty="0"/>
        </a:p>
      </dsp:txBody>
      <dsp:txXfrm>
        <a:off x="291913" y="484442"/>
        <a:ext cx="4727460" cy="4098668"/>
      </dsp:txXfrm>
    </dsp:sp>
    <dsp:sp modelId="{0CEFAB58-F053-4271-A6B6-90AC2E7EBB47}">
      <dsp:nvSpPr>
        <dsp:cNvPr id="0" name=""/>
        <dsp:cNvSpPr/>
      </dsp:nvSpPr>
      <dsp:spPr>
        <a:xfrm>
          <a:off x="5437876" y="162671"/>
          <a:ext cx="5664797" cy="43079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35E33D-1878-4E24-84C0-2272E9489DF6}">
      <dsp:nvSpPr>
        <dsp:cNvPr id="0" name=""/>
        <dsp:cNvSpPr/>
      </dsp:nvSpPr>
      <dsp:spPr>
        <a:xfrm>
          <a:off x="5667651" y="380957"/>
          <a:ext cx="5664797" cy="43079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rgbClr val="0070C0"/>
              </a:solidFill>
              <a:latin typeface="Arial Nova"/>
            </a:rPr>
            <a:t>IMPORTANT POINTS TO NOTE</a:t>
          </a:r>
        </a:p>
        <a:p>
          <a:pPr marL="0" lvl="0" indent="0" algn="ctr" defTabSz="711200" rtl="0">
            <a:lnSpc>
              <a:spcPct val="90000"/>
            </a:lnSpc>
            <a:spcBef>
              <a:spcPct val="0"/>
            </a:spcBef>
            <a:spcAft>
              <a:spcPct val="35000"/>
            </a:spcAft>
            <a:buNone/>
          </a:pPr>
          <a:r>
            <a:rPr lang="en-US" sz="1600" kern="1200" dirty="0">
              <a:latin typeface="Arial Nova"/>
            </a:rPr>
            <a:t>Everyone</a:t>
          </a:r>
          <a:r>
            <a:rPr lang="en-US" sz="1600" kern="1200" dirty="0"/>
            <a:t> </a:t>
          </a:r>
          <a:r>
            <a:rPr lang="en-US" sz="1600" kern="1200" dirty="0">
              <a:latin typeface="Arial Nova"/>
            </a:rPr>
            <a:t>MUST continue</a:t>
          </a:r>
          <a:r>
            <a:rPr lang="en-US" sz="1600" kern="1200" dirty="0"/>
            <a:t> to follow good hand and respiratory hygiene, wear face coverings (where appropriate) and observe social distancing measures regardless of whether they have been tested or vaccinated.</a:t>
          </a:r>
        </a:p>
        <a:p>
          <a:pPr marL="0" lvl="0" indent="0" algn="ctr" defTabSz="711200" rtl="0">
            <a:lnSpc>
              <a:spcPct val="90000"/>
            </a:lnSpc>
            <a:spcBef>
              <a:spcPct val="0"/>
            </a:spcBef>
            <a:spcAft>
              <a:spcPct val="35000"/>
            </a:spcAft>
            <a:buNone/>
          </a:pPr>
          <a:r>
            <a:rPr lang="en-US" sz="1600" kern="1200" dirty="0">
              <a:latin typeface="Arial Nova"/>
            </a:rPr>
            <a:t>Settings should follow </a:t>
          </a:r>
          <a:r>
            <a:rPr lang="en-US" sz="1600" kern="1200" dirty="0">
              <a:latin typeface="Arial Nova"/>
              <a:hlinkClick xmlns:r="http://schemas.openxmlformats.org/officeDocument/2006/relationships" r:id="rId1"/>
            </a:rPr>
            <a:t>guidance on isolation</a:t>
          </a:r>
          <a:r>
            <a:rPr lang="en-US" sz="1600" kern="1200" dirty="0">
              <a:latin typeface="Arial Nova"/>
            </a:rPr>
            <a:t>, ensure regular cleaning and good ventilation.</a:t>
          </a:r>
        </a:p>
        <a:p>
          <a:pPr marL="0" lvl="0" indent="0" algn="ctr" defTabSz="711200" rtl="0">
            <a:lnSpc>
              <a:spcPct val="90000"/>
            </a:lnSpc>
            <a:spcBef>
              <a:spcPct val="0"/>
            </a:spcBef>
            <a:spcAft>
              <a:spcPct val="35000"/>
            </a:spcAft>
            <a:buNone/>
          </a:pPr>
          <a:r>
            <a:rPr lang="en-GB" sz="1600" kern="1200" dirty="0">
              <a:latin typeface="Arial Nova"/>
            </a:rPr>
            <a:t>Anyone who tests positive or gets coronavirus symptoms should self-isolate quickly and follow advice/guidance and can </a:t>
          </a:r>
          <a:r>
            <a:rPr lang="en-GB" sz="1600" b="0" kern="1200" dirty="0">
              <a:latin typeface="Arial Nova"/>
            </a:rPr>
            <a:t>contact Birmingham City Council team for any assistance</a:t>
          </a:r>
        </a:p>
        <a:p>
          <a:pPr marL="0" lvl="0" indent="0" algn="ctr" defTabSz="711200">
            <a:lnSpc>
              <a:spcPct val="90000"/>
            </a:lnSpc>
            <a:spcBef>
              <a:spcPct val="0"/>
            </a:spcBef>
            <a:spcAft>
              <a:spcPct val="35000"/>
            </a:spcAft>
            <a:buNone/>
          </a:pPr>
          <a:r>
            <a:rPr lang="en-GB" sz="1600" kern="1200" dirty="0">
              <a:latin typeface="Arial Nova"/>
              <a:hlinkClick xmlns:r="http://schemas.openxmlformats.org/officeDocument/2006/relationships" r:id="rId2"/>
            </a:rPr>
            <a:t>BCCCOVID19@birmingham.gov.uk</a:t>
          </a:r>
          <a:endParaRPr lang="en-GB" sz="1600" kern="1200" dirty="0">
            <a:latin typeface="Arial Nova"/>
          </a:endParaRPr>
        </a:p>
      </dsp:txBody>
      <dsp:txXfrm>
        <a:off x="5793826" y="507132"/>
        <a:ext cx="5412447" cy="40555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1648B-7A0A-4479-9B30-1AEEBA63E956}" type="datetimeFigureOut">
              <a:rPr lang="en-GB" smtClean="0"/>
              <a:t>17/05/2021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ECEA-1700-43C6-BB1C-B8404CF145E6}" type="slidenum">
              <a:rPr lang="en-GB" smtClean="0"/>
              <a:t>‹#›</a:t>
            </a:fld>
            <a:endParaRPr lang="en-GB"/>
          </a:p>
        </p:txBody>
      </p:sp>
    </p:spTree>
    <p:extLst>
      <p:ext uri="{BB962C8B-B14F-4D97-AF65-F5344CB8AC3E}">
        <p14:creationId xmlns:p14="http://schemas.microsoft.com/office/powerpoint/2010/main" val="1224879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pPr marL="0" marR="0" lvl="0" indent="0" algn="r" defTabSz="779252" rtl="0" eaLnBrk="1" fontAlgn="auto" latinLnBrk="0" hangingPunct="1">
              <a:lnSpc>
                <a:spcPct val="100000"/>
              </a:lnSpc>
              <a:spcBef>
                <a:spcPts val="0"/>
              </a:spcBef>
              <a:spcAft>
                <a:spcPts val="0"/>
              </a:spcAft>
              <a:buClrTx/>
              <a:buSzTx/>
              <a:buFontTx/>
              <a:buNone/>
              <a:tabLst/>
              <a:defRPr/>
            </a:pPr>
            <a:fld id="{115F81BB-B9C6-4CE7-809E-CF200FC06B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79252"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836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4</a:t>
            </a:fld>
            <a:endParaRPr lang="en-GB"/>
          </a:p>
        </p:txBody>
      </p:sp>
    </p:spTree>
    <p:extLst>
      <p:ext uri="{BB962C8B-B14F-4D97-AF65-F5344CB8AC3E}">
        <p14:creationId xmlns:p14="http://schemas.microsoft.com/office/powerpoint/2010/main" val="13158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5</a:t>
            </a:fld>
            <a:endParaRPr lang="en-GB"/>
          </a:p>
        </p:txBody>
      </p:sp>
    </p:spTree>
    <p:extLst>
      <p:ext uri="{BB962C8B-B14F-4D97-AF65-F5344CB8AC3E}">
        <p14:creationId xmlns:p14="http://schemas.microsoft.com/office/powerpoint/2010/main" val="311564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BCU – Preparing for semester one https://www.bcu.ac.uk/student-info/preparing-for-semester-one</a:t>
            </a:r>
          </a:p>
        </p:txBody>
      </p:sp>
      <p:sp>
        <p:nvSpPr>
          <p:cNvPr id="4" name="Slide Number Placeholder 3"/>
          <p:cNvSpPr>
            <a:spLocks noGrp="1"/>
          </p:cNvSpPr>
          <p:nvPr>
            <p:ph type="sldNum" sz="quarter" idx="5"/>
          </p:nvPr>
        </p:nvSpPr>
        <p:spPr/>
        <p:txBody>
          <a:bodyPr/>
          <a:lstStyle/>
          <a:p>
            <a:fld id="{115F81BB-B9C6-4CE7-809E-CF200FC06B93}" type="slidenum">
              <a:rPr lang="en-GB" smtClean="0"/>
              <a:t>6</a:t>
            </a:fld>
            <a:endParaRPr lang="en-GB"/>
          </a:p>
        </p:txBody>
      </p:sp>
    </p:spTree>
    <p:extLst>
      <p:ext uri="{BB962C8B-B14F-4D97-AF65-F5344CB8AC3E}">
        <p14:creationId xmlns:p14="http://schemas.microsoft.com/office/powerpoint/2010/main" val="4031928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D5147A-32AB-48F5-AF24-21E175545C62}"/>
              </a:ext>
            </a:extLst>
          </p:cNvPr>
          <p:cNvPicPr>
            <a:picLocks noChangeAspect="1"/>
          </p:cNvPicPr>
          <p:nvPr/>
        </p:nvPicPr>
        <p:blipFill>
          <a:blip r:embed="rId2"/>
          <a:stretch>
            <a:fillRect/>
          </a:stretch>
        </p:blipFill>
        <p:spPr>
          <a:xfrm>
            <a:off x="4230" y="0"/>
            <a:ext cx="12183540" cy="6858000"/>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4649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C6B5C-949A-435B-95F5-F4445309EB98}"/>
              </a:ext>
            </a:extLst>
          </p:cNvPr>
          <p:cNvPicPr>
            <a:picLocks noChangeAspect="1"/>
          </p:cNvPicPr>
          <p:nvPr/>
        </p:nvPicPr>
        <p:blipFill>
          <a:blip r:embed="rId2"/>
          <a:stretch>
            <a:fillRect/>
          </a:stretch>
        </p:blipFill>
        <p:spPr>
          <a:xfrm>
            <a:off x="5640" y="0"/>
            <a:ext cx="12180721" cy="6858000"/>
          </a:xfrm>
          <a:prstGeom prst="rect">
            <a:avLst/>
          </a:prstGeom>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0321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pic>
        <p:nvPicPr>
          <p:cNvPr id="2" name="Picture 1">
            <a:extLst>
              <a:ext uri="{FF2B5EF4-FFF2-40B4-BE49-F238E27FC236}">
                <a16:creationId xmlns:a16="http://schemas.microsoft.com/office/drawing/2014/main" id="{DD4416BB-91CB-4933-A4B5-BEE140515ECC}"/>
              </a:ext>
            </a:extLst>
          </p:cNvPr>
          <p:cNvPicPr>
            <a:picLocks noChangeAspect="1"/>
          </p:cNvPicPr>
          <p:nvPr/>
        </p:nvPicPr>
        <p:blipFill>
          <a:blip r:embed="rId2"/>
          <a:stretch>
            <a:fillRect/>
          </a:stretch>
        </p:blipFill>
        <p:spPr>
          <a:xfrm>
            <a:off x="4230" y="0"/>
            <a:ext cx="12183540" cy="6858000"/>
          </a:xfrm>
          <a:prstGeom prst="rect">
            <a:avLst/>
          </a:prstGeom>
        </p:spPr>
      </p:pic>
    </p:spTree>
    <p:extLst>
      <p:ext uri="{BB962C8B-B14F-4D97-AF65-F5344CB8AC3E}">
        <p14:creationId xmlns:p14="http://schemas.microsoft.com/office/powerpoint/2010/main" val="20671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E93C4-DCDE-4B51-B9CC-31793DCF06E3}"/>
              </a:ext>
            </a:extLst>
          </p:cNvPr>
          <p:cNvPicPr>
            <a:picLocks noChangeAspect="1"/>
          </p:cNvPicPr>
          <p:nvPr/>
        </p:nvPicPr>
        <p:blipFill>
          <a:blip r:embed="rId2"/>
          <a:stretch>
            <a:fillRect/>
          </a:stretch>
        </p:blipFill>
        <p:spPr>
          <a:xfrm>
            <a:off x="5640" y="0"/>
            <a:ext cx="12180721" cy="6858000"/>
          </a:xfrm>
          <a:prstGeom prst="rect">
            <a:avLst/>
          </a:prstGeom>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20287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B9943-DCDC-4D7D-A704-23D748B2E84B}"/>
              </a:ext>
            </a:extLst>
          </p:cNvPr>
          <p:cNvPicPr>
            <a:picLocks noChangeAspect="1"/>
          </p:cNvPicPr>
          <p:nvPr/>
        </p:nvPicPr>
        <p:blipFill>
          <a:blip r:embed="rId2"/>
          <a:stretch>
            <a:fillRect/>
          </a:stretch>
        </p:blipFill>
        <p:spPr>
          <a:xfrm>
            <a:off x="5640" y="0"/>
            <a:ext cx="12180721" cy="6858000"/>
          </a:xfrm>
          <a:prstGeom prst="rect">
            <a:avLst/>
          </a:prstGeom>
        </p:spPr>
      </p:pic>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p:nvSpPr>
        <p:spPr>
          <a:xfrm>
            <a:off x="455081" y="6412627"/>
            <a:ext cx="2844800" cy="365125"/>
          </a:xfrm>
          <a:prstGeom prst="rect">
            <a:avLst/>
          </a:prstGeom>
        </p:spPr>
        <p:txBody>
          <a:bodyPr vert="horz" lIns="103900" tIns="51951" rIns="103900" bIns="51951"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a:solidFill>
                  <a:schemeClr val="bg1"/>
                </a:solidFill>
              </a:rPr>
              <a:t>PAGE </a:t>
            </a:r>
            <a:fld id="{45A89BE1-5792-4ACB-BF4C-7FAB88C6C5B7}" type="slidenum">
              <a:rPr lang="en-GB" sz="1333" smtClean="0">
                <a:solidFill>
                  <a:schemeClr val="bg1"/>
                </a:solidFill>
              </a:rPr>
              <a:pPr/>
              <a:t>‹#›</a:t>
            </a:fld>
            <a:endParaRPr lang="en-GB" sz="1333">
              <a:solidFill>
                <a:schemeClr val="bg1"/>
              </a:solidFill>
            </a:endParaRPr>
          </a:p>
        </p:txBody>
      </p:sp>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218156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898F08-6035-4825-9F35-1A5B35BE1BEA}"/>
              </a:ext>
            </a:extLst>
          </p:cNvPr>
          <p:cNvPicPr>
            <a:picLocks noChangeAspect="1"/>
          </p:cNvPicPr>
          <p:nvPr/>
        </p:nvPicPr>
        <p:blipFill>
          <a:blip r:embed="rId2"/>
          <a:stretch>
            <a:fillRect/>
          </a:stretch>
        </p:blipFill>
        <p:spPr>
          <a:xfrm>
            <a:off x="4230" y="0"/>
            <a:ext cx="1218354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04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4CEEF-ED48-489E-AC52-A3772ABC8113}"/>
              </a:ext>
            </a:extLst>
          </p:cNvPr>
          <p:cNvPicPr>
            <a:picLocks noChangeAspect="1"/>
          </p:cNvPicPr>
          <p:nvPr/>
        </p:nvPicPr>
        <p:blipFill>
          <a:blip r:embed="rId2"/>
          <a:stretch>
            <a:fillRect/>
          </a:stretch>
        </p:blipFill>
        <p:spPr>
          <a:xfrm>
            <a:off x="5640" y="0"/>
            <a:ext cx="12180721"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accent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120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F3B8C-5984-41B5-BF7A-912AFC8D9021}"/>
              </a:ext>
            </a:extLst>
          </p:cNvPr>
          <p:cNvPicPr>
            <a:picLocks noChangeAspect="1"/>
          </p:cNvPicPr>
          <p:nvPr/>
        </p:nvPicPr>
        <p:blipFill>
          <a:blip r:embed="rId2"/>
          <a:stretch>
            <a:fillRect/>
          </a:stretch>
        </p:blipFill>
        <p:spPr>
          <a:xfrm>
            <a:off x="5640" y="0"/>
            <a:ext cx="12180721" cy="6858000"/>
          </a:xfrm>
          <a:prstGeom prst="rect">
            <a:avLst/>
          </a:prstGeom>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44738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768BB-D986-4127-891B-3ACA3D356685}"/>
              </a:ext>
            </a:extLst>
          </p:cNvPr>
          <p:cNvPicPr>
            <a:picLocks noChangeAspect="1"/>
          </p:cNvPicPr>
          <p:nvPr/>
        </p:nvPicPr>
        <p:blipFill>
          <a:blip r:embed="rId2"/>
          <a:stretch>
            <a:fillRect/>
          </a:stretch>
        </p:blipFill>
        <p:spPr>
          <a:xfrm>
            <a:off x="5640" y="0"/>
            <a:ext cx="12180721" cy="6858000"/>
          </a:xfrm>
          <a:prstGeom prst="rect">
            <a:avLst/>
          </a:prstGeom>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6128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E15A-8FB3-45B9-9CA3-A634641804FD}"/>
              </a:ext>
            </a:extLst>
          </p:cNvPr>
          <p:cNvPicPr>
            <a:picLocks noChangeAspect="1"/>
          </p:cNvPicPr>
          <p:nvPr/>
        </p:nvPicPr>
        <p:blipFill>
          <a:blip r:embed="rId2"/>
          <a:stretch>
            <a:fillRect/>
          </a:stretch>
        </p:blipFill>
        <p:spPr>
          <a:xfrm>
            <a:off x="5640" y="0"/>
            <a:ext cx="12180721" cy="6858000"/>
          </a:xfrm>
          <a:prstGeom prst="rect">
            <a:avLst/>
          </a:prstGeom>
        </p:spPr>
      </p:pic>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9"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18788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D234D-478D-4A6A-974E-79E62885FF52}"/>
              </a:ext>
            </a:extLst>
          </p:cNvPr>
          <p:cNvPicPr>
            <a:picLocks noChangeAspect="1"/>
          </p:cNvPicPr>
          <p:nvPr/>
        </p:nvPicPr>
        <p:blipFill>
          <a:blip r:embed="rId2"/>
          <a:stretch>
            <a:fillRect/>
          </a:stretch>
        </p:blipFill>
        <p:spPr>
          <a:xfrm>
            <a:off x="5640" y="0"/>
            <a:ext cx="12180721" cy="6858000"/>
          </a:xfrm>
          <a:prstGeom prst="rect">
            <a:avLst/>
          </a:prstGeom>
        </p:spPr>
      </p:pic>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3281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2B67B78-34D1-46EE-B933-B3BA6BD1E196}" type="slidenum">
              <a:rPr lang="en-GB" smtClean="0"/>
              <a:t>‹#›</a:t>
            </a:fld>
            <a:endParaRPr lang="en-GB"/>
          </a:p>
        </p:txBody>
      </p:sp>
    </p:spTree>
    <p:extLst>
      <p:ext uri="{BB962C8B-B14F-4D97-AF65-F5344CB8AC3E}">
        <p14:creationId xmlns:p14="http://schemas.microsoft.com/office/powerpoint/2010/main" val="4259193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gov.uk/coronavirus/education-and-childcar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irmingham.gov.uk/downloads/download/3667/covid-19_community_champions"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birmingham.gov.uk/downloads/download/3667/covid-19_community_champion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eur01.safelinks.protection.outlook.com/?url=https%3A%2F%2Ftwitter.com%2Fhealthybrum%3Futm_content%3D%26utm_medium%3Demail%26utm_name%3D%26utm_source%3Dgovdelivery%26utm_term%3D&amp;data=04%7C01%7CHollie-Mae.Janes%40birmingham.gov.uk%7Cef865a0636084e7d3d0908d8fb671ddc%7C699ace67d2e44bcdb303d2bbe2b9bbf1%7C0%7C0%7C637535767580354954%7CUnknown%7CTWFpbGZsb3d8eyJWIjoiMC4wLjAwMDAiLCJQIjoiV2luMzIiLCJBTiI6Ik1haWwiLCJXVCI6Mn0%3D%7C1000&amp;sdata=QbLM4hR47hFwDa8IV0cJk9%2BzRnT9WaQIp4Vywlw1w%2Fg%3D&amp;reserved=0"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Juliet.c.Faulkner@birmimgham.gov.uk"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aps.test-and-trace.nhs.uk/" TargetMode="External"/><Relationship Id="rId7" Type="http://schemas.openxmlformats.org/officeDocument/2006/relationships/hyperlink" Target="https://www.birmingham.gov.uk/COVID-19_Community_Champions" TargetMode="External"/><Relationship Id="rId2" Type="http://schemas.openxmlformats.org/officeDocument/2006/relationships/hyperlink" Target="https://www.gov.uk/order-coronavirus-rapid-lateral-flow-tests" TargetMode="External"/><Relationship Id="rId1" Type="http://schemas.openxmlformats.org/officeDocument/2006/relationships/slideLayout" Target="../slideLayouts/slideLayout2.xml"/><Relationship Id="rId6" Type="http://schemas.openxmlformats.org/officeDocument/2006/relationships/hyperlink" Target="https://www.birmingham.gov.uk/downloads/download/3527/public_health_flowchart_for_schools" TargetMode="External"/><Relationship Id="rId5" Type="http://schemas.openxmlformats.org/officeDocument/2006/relationships/hyperlink" Target="mailto:Contacttracing@birmingham.gov.uk" TargetMode="External"/><Relationship Id="rId4" Type="http://schemas.openxmlformats.org/officeDocument/2006/relationships/hyperlink" Target="https://find-covid-19-rapid-test-sites.maps.test-and-trace.nhs.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3703" y="1316766"/>
            <a:ext cx="7564532" cy="1854068"/>
          </a:xfrm>
        </p:spPr>
        <p:txBody>
          <a:bodyPr>
            <a:normAutofit fontScale="90000"/>
          </a:bodyPr>
          <a:lstStyle/>
          <a:p>
            <a:r>
              <a:rPr lang="en-GB"/>
              <a:t>COVID-19 Overview for Education Settings (Schools)</a:t>
            </a:r>
            <a:br>
              <a:rPr lang="en-GB"/>
            </a:br>
            <a:br>
              <a:rPr lang="en-GB"/>
            </a:br>
            <a:endParaRPr lang="en-GB"/>
          </a:p>
        </p:txBody>
      </p:sp>
      <p:sp>
        <p:nvSpPr>
          <p:cNvPr id="3" name="Subtitle 2"/>
          <p:cNvSpPr>
            <a:spLocks noGrp="1"/>
          </p:cNvSpPr>
          <p:nvPr>
            <p:ph type="subTitle" idx="1"/>
          </p:nvPr>
        </p:nvSpPr>
        <p:spPr>
          <a:xfrm>
            <a:off x="643703" y="3260576"/>
            <a:ext cx="6958927" cy="1128531"/>
          </a:xfrm>
        </p:spPr>
        <p:txBody>
          <a:bodyPr vert="horz" lIns="77925" tIns="38963" rIns="77925" bIns="38963" rtlCol="0" anchor="t">
            <a:normAutofit/>
          </a:bodyPr>
          <a:lstStyle/>
          <a:p>
            <a:r>
              <a:rPr lang="en-GB" dirty="0">
                <a:latin typeface="Arial Nova"/>
              </a:rPr>
              <a:t>Modupe Omonijo, CPH, Birmingham City Council</a:t>
            </a:r>
          </a:p>
          <a:p>
            <a:endParaRPr lang="en-GB" dirty="0"/>
          </a:p>
          <a:p>
            <a:r>
              <a:rPr lang="en-GB" dirty="0">
                <a:latin typeface="Arial Nova"/>
              </a:rPr>
              <a:t>14 May 2021</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5C942-301B-40C0-B9A1-09012864E436}"/>
              </a:ext>
            </a:extLst>
          </p:cNvPr>
          <p:cNvSpPr>
            <a:spLocks noGrp="1"/>
          </p:cNvSpPr>
          <p:nvPr>
            <p:ph type="sldNum" sz="quarter" idx="4"/>
          </p:nvPr>
        </p:nvSpPr>
        <p:spPr/>
        <p:txBody>
          <a:bodyPr/>
          <a:lstStyle/>
          <a:p>
            <a:fld id="{A2B67B78-34D1-46EE-B933-B3BA6BD1E196}" type="slidenum">
              <a:rPr lang="en-GB" smtClean="0"/>
              <a:t>10</a:t>
            </a:fld>
            <a:endParaRPr lang="en-GB"/>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B2E8D-4387-46E5-9E8B-5C9317E059EE}"/>
              </a:ext>
            </a:extLst>
          </p:cNvPr>
          <p:cNvSpPr>
            <a:spLocks noGrp="1"/>
          </p:cNvSpPr>
          <p:nvPr>
            <p:ph type="title"/>
          </p:nvPr>
        </p:nvSpPr>
        <p:spPr>
          <a:xfrm>
            <a:off x="322458" y="42307"/>
            <a:ext cx="10972800" cy="620708"/>
          </a:xfrm>
        </p:spPr>
        <p:txBody>
          <a:bodyPr>
            <a:normAutofit/>
          </a:bodyPr>
          <a:lstStyle/>
          <a:p>
            <a:r>
              <a:rPr lang="en-GB" sz="2400">
                <a:latin typeface="Arial Nova"/>
              </a:rPr>
              <a:t>Return to school – Overview of guidance</a:t>
            </a:r>
            <a:endParaRPr lang="en-GB" sz="2400"/>
          </a:p>
        </p:txBody>
      </p:sp>
      <p:sp>
        <p:nvSpPr>
          <p:cNvPr id="16" name="Content Placeholder 2">
            <a:extLst>
              <a:ext uri="{FF2B5EF4-FFF2-40B4-BE49-F238E27FC236}">
                <a16:creationId xmlns:a16="http://schemas.microsoft.com/office/drawing/2014/main" id="{AF28BC13-EC63-4832-A08A-C0830214DD55}"/>
              </a:ext>
            </a:extLst>
          </p:cNvPr>
          <p:cNvSpPr>
            <a:spLocks noGrp="1"/>
          </p:cNvSpPr>
          <p:nvPr>
            <p:ph idx="1"/>
          </p:nvPr>
        </p:nvSpPr>
        <p:spPr>
          <a:xfrm>
            <a:off x="322458" y="663015"/>
            <a:ext cx="5062354" cy="3151311"/>
          </a:xfrm>
        </p:spPr>
        <p:txBody>
          <a:bodyPr>
            <a:noAutofit/>
          </a:bodyPr>
          <a:lstStyle/>
          <a:p>
            <a:pPr marL="0" lvl="0" indent="0">
              <a:buNone/>
            </a:pPr>
            <a:r>
              <a:rPr lang="en-GB" sz="1700" b="1">
                <a:hlinkClick r:id="rId2"/>
              </a:rPr>
              <a:t>Guidance and help</a:t>
            </a:r>
            <a:endParaRPr lang="en-GB" sz="1700" b="1"/>
          </a:p>
          <a:p>
            <a:pPr marL="0" indent="0">
              <a:buNone/>
            </a:pPr>
            <a:r>
              <a:rPr lang="en-GB" sz="1700" b="1">
                <a:latin typeface="Arial Nova"/>
              </a:rPr>
              <a:t>Testing</a:t>
            </a:r>
          </a:p>
          <a:p>
            <a:pPr marL="659765" indent="-659765"/>
            <a:r>
              <a:rPr lang="en-GB" sz="1600"/>
              <a:t>Twice-weekly testing for households and bubbles of staff </a:t>
            </a:r>
          </a:p>
          <a:p>
            <a:pPr marL="659765" indent="-659765"/>
            <a:r>
              <a:rPr lang="en-GB" sz="1600"/>
              <a:t>Testing in schools and colleges </a:t>
            </a:r>
          </a:p>
          <a:p>
            <a:pPr marL="659765" indent="-659765"/>
            <a:r>
              <a:rPr lang="en-GB" sz="1600"/>
              <a:t>Ordering home test kits for schools and further education providers </a:t>
            </a:r>
            <a:endParaRPr lang="en-GB" sz="1600" b="1">
              <a:latin typeface="Arial Nova"/>
            </a:endParaRPr>
          </a:p>
          <a:p>
            <a:pPr marL="0" indent="0">
              <a:buNone/>
            </a:pPr>
            <a:r>
              <a:rPr lang="en-GB" sz="1700" b="1">
                <a:latin typeface="Arial Nova"/>
              </a:rPr>
              <a:t>Exams</a:t>
            </a:r>
            <a:endParaRPr lang="en-GB" sz="1700"/>
          </a:p>
          <a:p>
            <a:pPr marL="659765" indent="-659765"/>
            <a:r>
              <a:rPr lang="en-GB" sz="1600"/>
              <a:t>Have your say: consultation on the alternative to exams </a:t>
            </a:r>
          </a:p>
          <a:p>
            <a:pPr marL="659765" indent="-659765"/>
            <a:r>
              <a:rPr lang="en-GB" sz="1600"/>
              <a:t>Awarding qualifications in summer 2021 </a:t>
            </a:r>
          </a:p>
          <a:p>
            <a:pPr marL="0" indent="0">
              <a:buNone/>
            </a:pPr>
            <a:endParaRPr lang="en-GB" sz="1400"/>
          </a:p>
          <a:p>
            <a:pPr marL="0" indent="0">
              <a:buNone/>
            </a:pPr>
            <a:endParaRPr lang="en-GB" sz="1400"/>
          </a:p>
        </p:txBody>
      </p:sp>
      <p:pic>
        <p:nvPicPr>
          <p:cNvPr id="3" name="Picture 2">
            <a:extLst>
              <a:ext uri="{FF2B5EF4-FFF2-40B4-BE49-F238E27FC236}">
                <a16:creationId xmlns:a16="http://schemas.microsoft.com/office/drawing/2014/main" id="{0C794801-7A7C-4BD3-8C46-D12E93899D90}"/>
              </a:ext>
            </a:extLst>
          </p:cNvPr>
          <p:cNvPicPr>
            <a:picLocks noChangeAspect="1"/>
          </p:cNvPicPr>
          <p:nvPr/>
        </p:nvPicPr>
        <p:blipFill>
          <a:blip r:embed="rId3"/>
          <a:stretch>
            <a:fillRect/>
          </a:stretch>
        </p:blipFill>
        <p:spPr>
          <a:xfrm>
            <a:off x="1317217" y="3814326"/>
            <a:ext cx="2702333" cy="1927098"/>
          </a:xfrm>
          <a:prstGeom prst="rect">
            <a:avLst/>
          </a:prstGeom>
        </p:spPr>
      </p:pic>
      <p:sp>
        <p:nvSpPr>
          <p:cNvPr id="4" name="Content Placeholder 2">
            <a:extLst>
              <a:ext uri="{FF2B5EF4-FFF2-40B4-BE49-F238E27FC236}">
                <a16:creationId xmlns:a16="http://schemas.microsoft.com/office/drawing/2014/main" id="{95E652BC-AE04-42FD-8793-F10CDD520DED}"/>
              </a:ext>
            </a:extLst>
          </p:cNvPr>
          <p:cNvSpPr txBox="1">
            <a:spLocks/>
          </p:cNvSpPr>
          <p:nvPr/>
        </p:nvSpPr>
        <p:spPr bwMode="auto">
          <a:xfrm>
            <a:off x="5384812" y="663015"/>
            <a:ext cx="6502199" cy="494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noAutofit/>
          </a:bodyPr>
          <a:lstStyle>
            <a:lvl1pPr marL="660117" indent="-660117" algn="l" defTabSz="1757921" rtl="0" eaLnBrk="1" fontAlgn="base" hangingPunct="1">
              <a:spcBef>
                <a:spcPct val="20000"/>
              </a:spcBef>
              <a:spcAft>
                <a:spcPct val="0"/>
              </a:spcAft>
              <a:buFont typeface="Wingdings" panose="05000000000000000000" pitchFamily="2" charset="2"/>
              <a:buChar char="§"/>
              <a:defRPr sz="4521" kern="1200">
                <a:solidFill>
                  <a:schemeClr val="tx1"/>
                </a:solidFill>
                <a:latin typeface="Arial Nova" pitchFamily="34" charset="0"/>
                <a:ea typeface="+mn-ea"/>
                <a:cs typeface="+mn-cs"/>
              </a:defRPr>
            </a:lvl1pPr>
            <a:lvl2pPr marL="1427866" indent="-548901" algn="l" defTabSz="1757921" rtl="0" eaLnBrk="1" fontAlgn="base" hangingPunct="1">
              <a:spcBef>
                <a:spcPct val="20000"/>
              </a:spcBef>
              <a:spcAft>
                <a:spcPct val="0"/>
              </a:spcAft>
              <a:buFont typeface="Arial" panose="020B0604020202020204" pitchFamily="34" charset="0"/>
              <a:buChar char="•"/>
              <a:defRPr sz="3844" kern="1200">
                <a:solidFill>
                  <a:schemeClr val="tx1"/>
                </a:solidFill>
                <a:latin typeface="Arial Nova Light" pitchFamily="34" charset="0"/>
                <a:ea typeface="Arial Nova Light" panose="020B0304020202020204" pitchFamily="34" charset="0"/>
                <a:cs typeface="Arial Nova Light" pitchFamily="34" charset="0"/>
              </a:defRPr>
            </a:lvl2pPr>
            <a:lvl3pPr marL="2199202" indent="-437689" algn="l" defTabSz="1757921" rtl="0" eaLnBrk="1" fontAlgn="base" hangingPunct="1">
              <a:spcBef>
                <a:spcPct val="20000"/>
              </a:spcBef>
              <a:spcAft>
                <a:spcPct val="0"/>
              </a:spcAft>
              <a:buFont typeface="Arial Nova Light" panose="020B0304020202020204" pitchFamily="34" charset="0"/>
              <a:buChar char="–"/>
              <a:defRPr sz="3390" kern="1200">
                <a:solidFill>
                  <a:schemeClr val="tx1"/>
                </a:solidFill>
                <a:latin typeface="Arial Nova Light" pitchFamily="34" charset="0"/>
                <a:ea typeface="Arial Nova Light" panose="020B0304020202020204" pitchFamily="34" charset="0"/>
                <a:cs typeface="Arial Nova Light" pitchFamily="34" charset="0"/>
              </a:defRPr>
            </a:lvl3pPr>
            <a:lvl4pPr marL="3081749" indent="-437689" algn="l" defTabSz="1757921" rtl="0" eaLnBrk="1" fontAlgn="base" hangingPunct="1">
              <a:spcBef>
                <a:spcPct val="20000"/>
              </a:spcBef>
              <a:spcAft>
                <a:spcPct val="0"/>
              </a:spcAft>
              <a:buFont typeface="Arial" panose="020B0604020202020204" pitchFamily="34" charset="0"/>
              <a:buChar char="–"/>
              <a:defRPr sz="3165" kern="1200">
                <a:solidFill>
                  <a:schemeClr val="tx1"/>
                </a:solidFill>
                <a:latin typeface="Arial Nova Light" pitchFamily="34" charset="0"/>
                <a:ea typeface="Arial Nova Light" panose="020B0304020202020204" pitchFamily="34" charset="0"/>
                <a:cs typeface="Arial Nova Light" pitchFamily="34" charset="0"/>
              </a:defRPr>
            </a:lvl4pPr>
            <a:lvl5pPr marL="3960708" indent="-437689" algn="l" defTabSz="1757921" rtl="0" eaLnBrk="1" fontAlgn="base" hangingPunct="1">
              <a:spcBef>
                <a:spcPct val="20000"/>
              </a:spcBef>
              <a:spcAft>
                <a:spcPct val="0"/>
              </a:spcAft>
              <a:buFont typeface="Arial" panose="020B0604020202020204" pitchFamily="34" charset="0"/>
              <a:buChar char="»"/>
              <a:defRPr sz="3165" kern="1200">
                <a:solidFill>
                  <a:schemeClr val="tx1"/>
                </a:solidFill>
                <a:latin typeface="Arial Nova Light" pitchFamily="34" charset="0"/>
                <a:ea typeface="Arial Nova Light" panose="020B0304020202020204" pitchFamily="34" charset="0"/>
                <a:cs typeface="Arial Nova Light" pitchFamily="34" charset="0"/>
              </a:defRPr>
            </a:lvl5pPr>
            <a:lvl6pPr marL="4842844"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6pPr>
            <a:lvl7pPr marL="5723361"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7pPr>
            <a:lvl8pPr marL="6603873"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8pPr>
            <a:lvl9pPr marL="7484395" indent="-440257" algn="l" defTabSz="1761034" rtl="0" eaLnBrk="1" latinLnBrk="0" hangingPunct="1">
              <a:spcBef>
                <a:spcPct val="20000"/>
              </a:spcBef>
              <a:buFont typeface="Arial" pitchFamily="34" charset="0"/>
              <a:buChar char="•"/>
              <a:defRPr sz="3844" kern="1200">
                <a:solidFill>
                  <a:schemeClr val="tx1"/>
                </a:solidFill>
                <a:latin typeface="+mn-lt"/>
                <a:ea typeface="+mn-ea"/>
                <a:cs typeface="+mn-cs"/>
              </a:defRPr>
            </a:lvl9pPr>
          </a:lstStyle>
          <a:p>
            <a:pPr marL="0" indent="0">
              <a:buNone/>
            </a:pPr>
            <a:r>
              <a:rPr lang="en-GB" sz="1700" b="1">
                <a:latin typeface="Arial Nova"/>
              </a:rPr>
              <a:t>Managing a school or early years setting</a:t>
            </a:r>
            <a:endParaRPr lang="en-GB" sz="1700"/>
          </a:p>
          <a:p>
            <a:pPr marL="659765" indent="-659765"/>
            <a:r>
              <a:rPr lang="en-GB" sz="1600"/>
              <a:t>Running a school during coronavirus </a:t>
            </a:r>
          </a:p>
          <a:p>
            <a:pPr marL="659765" indent="-659765"/>
            <a:r>
              <a:rPr lang="en-GB" sz="1600"/>
              <a:t>Running an early years setting during coronavirus </a:t>
            </a:r>
          </a:p>
          <a:p>
            <a:pPr marL="659765" indent="-659765"/>
            <a:r>
              <a:rPr lang="en-GB" sz="1600"/>
              <a:t>Guidance for special schools and other specialist settings </a:t>
            </a:r>
          </a:p>
          <a:p>
            <a:pPr marL="659765" indent="-659765"/>
            <a:r>
              <a:rPr lang="en-GB" sz="1600"/>
              <a:t>Out-of-school settings such as after-school clubs </a:t>
            </a:r>
          </a:p>
          <a:p>
            <a:pPr marL="659765" indent="-659765"/>
            <a:r>
              <a:rPr lang="en-GB" sz="1600"/>
              <a:t>Managing public transport to school or college </a:t>
            </a:r>
          </a:p>
          <a:p>
            <a:pPr marL="659765" indent="-659765"/>
            <a:r>
              <a:rPr lang="en-GB" sz="1600"/>
              <a:t>Recording attendance </a:t>
            </a:r>
          </a:p>
          <a:p>
            <a:pPr marL="659765" indent="-659765"/>
            <a:r>
              <a:rPr lang="en-GB" sz="1600"/>
              <a:t>Free school meals </a:t>
            </a:r>
            <a:endParaRPr lang="en-GB" sz="1600" b="1"/>
          </a:p>
          <a:p>
            <a:pPr marL="0" indent="0">
              <a:buFont typeface="Wingdings" panose="05000000000000000000" pitchFamily="2" charset="2"/>
              <a:buNone/>
            </a:pPr>
            <a:r>
              <a:rPr lang="en-GB" sz="1700" b="1"/>
              <a:t>Working safely</a:t>
            </a:r>
          </a:p>
          <a:p>
            <a:pPr marL="659765" indent="-659765"/>
            <a:r>
              <a:rPr lang="en-GB" sz="1600"/>
              <a:t>Contingency framework (not in place during the period of national restrictions) </a:t>
            </a:r>
          </a:p>
          <a:p>
            <a:pPr marL="659765" indent="-659765"/>
            <a:r>
              <a:rPr lang="en-GB" sz="1600"/>
              <a:t>Safe working in education, childcare and children’s social care </a:t>
            </a:r>
          </a:p>
          <a:p>
            <a:pPr marL="659765" indent="-659765"/>
            <a:r>
              <a:rPr lang="en-GB" sz="1600"/>
              <a:t>Safeguarding and remote education </a:t>
            </a:r>
          </a:p>
          <a:p>
            <a:pPr marL="659765" indent="-659765"/>
            <a:r>
              <a:rPr lang="en-GB" sz="1600"/>
              <a:t>Face coverings in education </a:t>
            </a:r>
          </a:p>
          <a:p>
            <a:pPr marL="0" indent="0">
              <a:buNone/>
            </a:pPr>
            <a:r>
              <a:rPr lang="en-GB" sz="1700" b="1">
                <a:latin typeface="Arial Nova"/>
              </a:rPr>
              <a:t>Funding and support</a:t>
            </a:r>
            <a:endParaRPr lang="en-US" sz="1700" b="1">
              <a:latin typeface="Arial Nova"/>
            </a:endParaRPr>
          </a:p>
          <a:p>
            <a:pPr marL="659765" indent="-659765"/>
            <a:r>
              <a:rPr lang="en-GB" sz="1600">
                <a:latin typeface="Arial Nova"/>
              </a:rPr>
              <a:t>Get technology support </a:t>
            </a:r>
            <a:endParaRPr lang="en-US" sz="1600">
              <a:latin typeface="Arial Nova"/>
            </a:endParaRPr>
          </a:p>
          <a:p>
            <a:pPr marL="659765" indent="-659765"/>
            <a:r>
              <a:rPr lang="en-GB" sz="1600">
                <a:latin typeface="Arial Nova"/>
              </a:rPr>
              <a:t>Get financial support </a:t>
            </a:r>
          </a:p>
          <a:p>
            <a:pPr marL="659765" indent="-659765"/>
            <a:endParaRPr lang="en-GB" sz="1400"/>
          </a:p>
          <a:p>
            <a:pPr marL="0" indent="0">
              <a:buNone/>
            </a:pPr>
            <a:endParaRPr lang="en-GB" sz="1400"/>
          </a:p>
          <a:p>
            <a:pPr marL="659765" indent="-659765"/>
            <a:endParaRPr lang="en-GB" sz="1400"/>
          </a:p>
        </p:txBody>
      </p:sp>
      <p:sp>
        <p:nvSpPr>
          <p:cNvPr id="5" name="Slide Number Placeholder 4">
            <a:extLst>
              <a:ext uri="{FF2B5EF4-FFF2-40B4-BE49-F238E27FC236}">
                <a16:creationId xmlns:a16="http://schemas.microsoft.com/office/drawing/2014/main" id="{C0408EEE-6E43-4727-AC77-B818A0156C25}"/>
              </a:ext>
            </a:extLst>
          </p:cNvPr>
          <p:cNvSpPr>
            <a:spLocks noGrp="1"/>
          </p:cNvSpPr>
          <p:nvPr>
            <p:ph type="sldNum" sz="quarter" idx="4"/>
          </p:nvPr>
        </p:nvSpPr>
        <p:spPr/>
        <p:txBody>
          <a:bodyPr/>
          <a:lstStyle/>
          <a:p>
            <a:fld id="{A2B67B78-34D1-46EE-B933-B3BA6BD1E196}" type="slidenum">
              <a:rPr lang="en-GB" smtClean="0"/>
              <a:t>2</a:t>
            </a:fld>
            <a:endParaRPr lang="en-GB"/>
          </a:p>
        </p:txBody>
      </p:sp>
    </p:spTree>
    <p:extLst>
      <p:ext uri="{BB962C8B-B14F-4D97-AF65-F5344CB8AC3E}">
        <p14:creationId xmlns:p14="http://schemas.microsoft.com/office/powerpoint/2010/main" val="292184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7A322-DD5A-46BA-8D40-E07D87B1083E}"/>
              </a:ext>
            </a:extLst>
          </p:cNvPr>
          <p:cNvSpPr/>
          <p:nvPr/>
        </p:nvSpPr>
        <p:spPr>
          <a:xfrm>
            <a:off x="526679" y="5373095"/>
            <a:ext cx="11052007" cy="369332"/>
          </a:xfrm>
          <a:prstGeom prst="rect">
            <a:avLst/>
          </a:prstGeom>
        </p:spPr>
        <p:txBody>
          <a:bodyPr wrap="square">
            <a:spAutoFit/>
          </a:bodyPr>
          <a:lstStyle/>
          <a:p>
            <a:pPr marL="0" marR="0" lvl="0" indent="0" algn="l" defTabSz="1757921" rtl="0" eaLnBrk="1" fontAlgn="base" latinLnBrk="0" hangingPunct="1">
              <a:lnSpc>
                <a:spcPct val="90000"/>
              </a:lnSpc>
              <a:spcBef>
                <a:spcPct val="2000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rial Nova"/>
                <a:ea typeface="+mn-ea"/>
                <a:cs typeface="+mn-cs"/>
              </a:rPr>
              <a:t>*Situations are events reported to the health protection team where COVID-19 infection is involved, and these can be classified as clusters, exposures or outbreaks. The data is subject to change and cases may overlap due to lag in test date and reporting. Testing is voluntary so figures do not necessarily indicate all cases in a setting.</a:t>
            </a:r>
          </a:p>
        </p:txBody>
      </p:sp>
      <p:sp>
        <p:nvSpPr>
          <p:cNvPr id="3" name="Slide Number Placeholder 2">
            <a:extLst>
              <a:ext uri="{FF2B5EF4-FFF2-40B4-BE49-F238E27FC236}">
                <a16:creationId xmlns:a16="http://schemas.microsoft.com/office/drawing/2014/main" id="{48D9B815-BC84-46F6-8642-B4793E0A4903}"/>
              </a:ext>
            </a:extLst>
          </p:cNvPr>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defPPr>
              <a:defRPr lang="en-US"/>
            </a:defPPr>
            <a:lvl1pPr marL="0" algn="l" defTabSz="779252" rtl="0" eaLnBrk="1" latinLnBrk="0" hangingPunct="1">
              <a:defRPr sz="12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fld id="{A2B67B78-34D1-46EE-B933-B3BA6BD1E196}" type="slidenum">
              <a:rPr kumimoji="0" lang="en-GB" sz="12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3</a:t>
            </a:fld>
            <a:endParaRPr kumimoji="0" lang="en-GB" sz="1200" b="1" i="0" u="none" strike="noStrike" kern="1200" cap="none" spc="0" normalizeH="0" baseline="0" noProof="0">
              <a:ln>
                <a:noFill/>
              </a:ln>
              <a:solidFill>
                <a:prstClr val="black">
                  <a:tint val="75000"/>
                </a:prstClr>
              </a:solidFill>
              <a:effectLst/>
              <a:uLnTx/>
              <a:uFillTx/>
              <a:latin typeface="Arial Nova" pitchFamily="34" charset="0"/>
              <a:ea typeface="+mn-ea"/>
              <a:cs typeface="+mn-cs"/>
            </a:endParaRPr>
          </a:p>
        </p:txBody>
      </p:sp>
      <p:sp>
        <p:nvSpPr>
          <p:cNvPr id="4" name="Rectangle 3">
            <a:extLst>
              <a:ext uri="{FF2B5EF4-FFF2-40B4-BE49-F238E27FC236}">
                <a16:creationId xmlns:a16="http://schemas.microsoft.com/office/drawing/2014/main" id="{57452490-5B2C-4B08-BBF2-B06382911939}"/>
              </a:ext>
            </a:extLst>
          </p:cNvPr>
          <p:cNvSpPr/>
          <p:nvPr/>
        </p:nvSpPr>
        <p:spPr>
          <a:xfrm>
            <a:off x="503817" y="4832228"/>
            <a:ext cx="11288133" cy="523220"/>
          </a:xfrm>
          <a:prstGeom prst="rect">
            <a:avLst/>
          </a:prstGeom>
        </p:spPr>
        <p:txBody>
          <a:bodyPr wrap="square">
            <a:spAutoFit/>
          </a:bodyPr>
          <a:lstStyle/>
          <a:p>
            <a:pPr marL="342900" marR="0" lvl="0" indent="-342900" algn="l" defTabSz="1757921" rtl="0" eaLnBrk="1" fontAlgn="auto" latinLnBrk="0" hangingPunct="1">
              <a:lnSpc>
                <a:spcPct val="90000"/>
              </a:lnSpc>
              <a:spcBef>
                <a:spcPct val="20000"/>
              </a:spcBef>
              <a:spcAft>
                <a:spcPct val="0"/>
              </a:spcAft>
              <a:buClrTx/>
              <a:buSzTx/>
              <a:buFont typeface="Arial"/>
              <a:buChar char="•"/>
              <a:tabLst/>
              <a:defRPr/>
            </a:pPr>
            <a:r>
              <a:rPr kumimoji="0" lang="en-US" sz="1400" b="0" i="0" u="none" strike="noStrike" kern="1200" cap="none" spc="0" normalizeH="0" baseline="0" noProof="0">
                <a:ln>
                  <a:noFill/>
                </a:ln>
                <a:solidFill>
                  <a:prstClr val="black"/>
                </a:solidFill>
                <a:effectLst/>
                <a:uLnTx/>
                <a:uFillTx/>
                <a:latin typeface="Arial Nova"/>
                <a:ea typeface="+mn-lt"/>
                <a:cs typeface="+mn-lt"/>
              </a:rPr>
              <a:t>More COVID-19 information here</a:t>
            </a:r>
          </a:p>
          <a:p>
            <a:pPr marL="389255" marR="0" lvl="1" indent="0" algn="l" defTabSz="1757921" rtl="0" eaLnBrk="1" fontAlgn="auto" latinLnBrk="0" hangingPunct="1">
              <a:lnSpc>
                <a:spcPct val="90000"/>
              </a:lnSpc>
              <a:spcBef>
                <a:spcPct val="20000"/>
              </a:spcBef>
              <a:spcAft>
                <a:spcPct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Nova"/>
                <a:ea typeface="+mn-lt"/>
                <a:cs typeface="+mn-lt"/>
                <a:hlinkClick r:id="rId3"/>
              </a:rPr>
              <a:t>https://www.birmingham.gov.uk/downloads/download/3667/covid-19_community_champions</a:t>
            </a:r>
            <a:endParaRPr kumimoji="0" lang="en-US" sz="1400" b="0" i="0" u="none" strike="noStrike" kern="1200" cap="none" spc="0" normalizeH="0" baseline="0" noProof="0">
              <a:ln>
                <a:noFill/>
              </a:ln>
              <a:solidFill>
                <a:prstClr val="black"/>
              </a:solidFill>
              <a:effectLst/>
              <a:uLnTx/>
              <a:uFillTx/>
              <a:latin typeface="Arial Nova"/>
              <a:ea typeface="+mn-ea"/>
              <a:cs typeface="+mn-cs"/>
            </a:endParaRPr>
          </a:p>
        </p:txBody>
      </p:sp>
      <p:sp>
        <p:nvSpPr>
          <p:cNvPr id="9" name="Title 1">
            <a:extLst>
              <a:ext uri="{FF2B5EF4-FFF2-40B4-BE49-F238E27FC236}">
                <a16:creationId xmlns:a16="http://schemas.microsoft.com/office/drawing/2014/main" id="{7D822E63-80CE-47B8-B8CC-1F99CECAF4F8}"/>
              </a:ext>
            </a:extLst>
          </p:cNvPr>
          <p:cNvSpPr txBox="1">
            <a:spLocks/>
          </p:cNvSpPr>
          <p:nvPr/>
        </p:nvSpPr>
        <p:spPr bwMode="auto">
          <a:xfrm>
            <a:off x="54792" y="159847"/>
            <a:ext cx="11995783" cy="5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noAutofit/>
          </a:bodyPr>
          <a:lstStyle>
            <a:lvl1pPr algn="l" defTabSz="1757921" rtl="0" eaLnBrk="1" fontAlgn="base" hangingPunct="1">
              <a:spcBef>
                <a:spcPct val="0"/>
              </a:spcBef>
              <a:spcAft>
                <a:spcPct val="0"/>
              </a:spcAft>
              <a:defRPr sz="3844" b="1" kern="1200">
                <a:solidFill>
                  <a:schemeClr val="tx1"/>
                </a:solidFill>
                <a:latin typeface="Arial Nova" pitchFamily="34" charset="0"/>
                <a:ea typeface="+mj-ea"/>
                <a:cs typeface="+mj-cs"/>
              </a:defRPr>
            </a:lvl1pPr>
            <a:lvl2pPr algn="l" defTabSz="1757921" rtl="0" eaLnBrk="1" fontAlgn="base" hangingPunct="1">
              <a:spcBef>
                <a:spcPct val="0"/>
              </a:spcBef>
              <a:spcAft>
                <a:spcPct val="0"/>
              </a:spcAft>
              <a:defRPr sz="5424" b="1">
                <a:solidFill>
                  <a:schemeClr val="tx1"/>
                </a:solidFill>
                <a:latin typeface="Arial Nova" panose="020B0504020202020204" pitchFamily="34" charset="0"/>
              </a:defRPr>
            </a:lvl2pPr>
            <a:lvl3pPr algn="l" defTabSz="1757921" rtl="0" eaLnBrk="1" fontAlgn="base" hangingPunct="1">
              <a:spcBef>
                <a:spcPct val="0"/>
              </a:spcBef>
              <a:spcAft>
                <a:spcPct val="0"/>
              </a:spcAft>
              <a:defRPr sz="5424" b="1">
                <a:solidFill>
                  <a:schemeClr val="tx1"/>
                </a:solidFill>
                <a:latin typeface="Arial Nova" panose="020B0504020202020204" pitchFamily="34" charset="0"/>
              </a:defRPr>
            </a:lvl3pPr>
            <a:lvl4pPr algn="l" defTabSz="1757921" rtl="0" eaLnBrk="1" fontAlgn="base" hangingPunct="1">
              <a:spcBef>
                <a:spcPct val="0"/>
              </a:spcBef>
              <a:spcAft>
                <a:spcPct val="0"/>
              </a:spcAft>
              <a:defRPr sz="5424" b="1">
                <a:solidFill>
                  <a:schemeClr val="tx1"/>
                </a:solidFill>
                <a:latin typeface="Arial Nova" panose="020B0504020202020204" pitchFamily="34" charset="0"/>
              </a:defRPr>
            </a:lvl4pPr>
            <a:lvl5pPr algn="l" defTabSz="1757921" rtl="0" eaLnBrk="1" fontAlgn="base" hangingPunct="1">
              <a:spcBef>
                <a:spcPct val="0"/>
              </a:spcBef>
              <a:spcAft>
                <a:spcPct val="0"/>
              </a:spcAft>
              <a:defRPr sz="5424" b="1">
                <a:solidFill>
                  <a:schemeClr val="tx1"/>
                </a:solidFill>
                <a:latin typeface="Arial Nova" panose="020B0504020202020204" pitchFamily="34" charset="0"/>
              </a:defRPr>
            </a:lvl5pPr>
            <a:lvl6pPr marL="1033227" algn="l" defTabSz="1757921" rtl="0" eaLnBrk="1" fontAlgn="base" hangingPunct="1">
              <a:spcBef>
                <a:spcPct val="0"/>
              </a:spcBef>
              <a:spcAft>
                <a:spcPct val="0"/>
              </a:spcAft>
              <a:defRPr sz="5424" b="1">
                <a:solidFill>
                  <a:schemeClr val="tx1"/>
                </a:solidFill>
                <a:latin typeface="Arial Nova" panose="020B0504020202020204" pitchFamily="34" charset="0"/>
              </a:defRPr>
            </a:lvl6pPr>
            <a:lvl7pPr marL="2066460" algn="l" defTabSz="1757921" rtl="0" eaLnBrk="1" fontAlgn="base" hangingPunct="1">
              <a:spcBef>
                <a:spcPct val="0"/>
              </a:spcBef>
              <a:spcAft>
                <a:spcPct val="0"/>
              </a:spcAft>
              <a:defRPr sz="5424" b="1">
                <a:solidFill>
                  <a:schemeClr val="tx1"/>
                </a:solidFill>
                <a:latin typeface="Arial Nova" panose="020B0504020202020204" pitchFamily="34" charset="0"/>
              </a:defRPr>
            </a:lvl7pPr>
            <a:lvl8pPr marL="3099684" algn="l" defTabSz="1757921" rtl="0" eaLnBrk="1" fontAlgn="base" hangingPunct="1">
              <a:spcBef>
                <a:spcPct val="0"/>
              </a:spcBef>
              <a:spcAft>
                <a:spcPct val="0"/>
              </a:spcAft>
              <a:defRPr sz="5424" b="1">
                <a:solidFill>
                  <a:schemeClr val="tx1"/>
                </a:solidFill>
                <a:latin typeface="Arial Nova" panose="020B0504020202020204" pitchFamily="34" charset="0"/>
              </a:defRPr>
            </a:lvl8pPr>
            <a:lvl9pPr marL="4132909" algn="l" defTabSz="1757921" rtl="0" eaLnBrk="1" fontAlgn="base" hangingPunct="1">
              <a:spcBef>
                <a:spcPct val="0"/>
              </a:spcBef>
              <a:spcAft>
                <a:spcPct val="0"/>
              </a:spcAft>
              <a:defRPr sz="5424" b="1">
                <a:solidFill>
                  <a:schemeClr val="tx1"/>
                </a:solidFill>
                <a:latin typeface="Arial Nova" panose="020B0504020202020204" pitchFamily="34" charset="0"/>
              </a:defRPr>
            </a:lvl9pPr>
          </a:lstStyle>
          <a:p>
            <a:pPr marL="0" marR="0" lvl="0" indent="0" algn="ctr" defTabSz="1757921"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Nova"/>
                <a:ea typeface="+mj-ea"/>
                <a:cs typeface="+mj-cs"/>
              </a:rPr>
              <a:t>Education COVID-19 Headlines</a:t>
            </a:r>
          </a:p>
        </p:txBody>
      </p:sp>
      <p:sp>
        <p:nvSpPr>
          <p:cNvPr id="11" name="Rectangle: Rounded Corners 10">
            <a:extLst>
              <a:ext uri="{FF2B5EF4-FFF2-40B4-BE49-F238E27FC236}">
                <a16:creationId xmlns:a16="http://schemas.microsoft.com/office/drawing/2014/main" id="{CD336EF6-5717-4D84-889C-790CFBBE40EB}"/>
              </a:ext>
            </a:extLst>
          </p:cNvPr>
          <p:cNvSpPr/>
          <p:nvPr/>
        </p:nvSpPr>
        <p:spPr>
          <a:xfrm>
            <a:off x="322074" y="2562979"/>
            <a:ext cx="2651760" cy="525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white"/>
                </a:solidFill>
                <a:effectLst/>
                <a:uLnTx/>
                <a:uFillTx/>
                <a:latin typeface="Arial Nova"/>
                <a:ea typeface="+mn-ea"/>
                <a:cs typeface="+mn-cs"/>
              </a:rPr>
              <a:t>Primary School</a:t>
            </a:r>
          </a:p>
        </p:txBody>
      </p:sp>
      <p:sp>
        <p:nvSpPr>
          <p:cNvPr id="16" name="Rectangle: Rounded Corners 15">
            <a:extLst>
              <a:ext uri="{FF2B5EF4-FFF2-40B4-BE49-F238E27FC236}">
                <a16:creationId xmlns:a16="http://schemas.microsoft.com/office/drawing/2014/main" id="{32D7F049-78A3-49B5-9A74-8D1ECCD4FDDF}"/>
              </a:ext>
            </a:extLst>
          </p:cNvPr>
          <p:cNvSpPr/>
          <p:nvPr/>
        </p:nvSpPr>
        <p:spPr>
          <a:xfrm>
            <a:off x="310003" y="3268911"/>
            <a:ext cx="2651760" cy="5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white"/>
                </a:solidFill>
                <a:effectLst/>
                <a:uLnTx/>
                <a:uFillTx/>
                <a:latin typeface="Arial Nova"/>
                <a:ea typeface="+mn-ea"/>
                <a:cs typeface="+mn-cs"/>
              </a:rPr>
              <a:t>Secondary School</a:t>
            </a:r>
          </a:p>
        </p:txBody>
      </p:sp>
      <p:sp>
        <p:nvSpPr>
          <p:cNvPr id="17" name="Rectangle: Rounded Corners 16">
            <a:extLst>
              <a:ext uri="{FF2B5EF4-FFF2-40B4-BE49-F238E27FC236}">
                <a16:creationId xmlns:a16="http://schemas.microsoft.com/office/drawing/2014/main" id="{E2306736-0F77-4300-BCCC-7FBEB9DCB461}"/>
              </a:ext>
            </a:extLst>
          </p:cNvPr>
          <p:cNvSpPr/>
          <p:nvPr/>
        </p:nvSpPr>
        <p:spPr>
          <a:xfrm>
            <a:off x="310003" y="3979429"/>
            <a:ext cx="2651760" cy="525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prstClr val="white"/>
                </a:solidFill>
                <a:effectLst/>
                <a:uLnTx/>
                <a:uFillTx/>
                <a:latin typeface="Arial Nova"/>
                <a:ea typeface="+mn-ea"/>
                <a:cs typeface="+mn-cs"/>
              </a:rPr>
              <a:t>Special School</a:t>
            </a:r>
          </a:p>
        </p:txBody>
      </p:sp>
      <p:sp>
        <p:nvSpPr>
          <p:cNvPr id="12" name="Rectangle: Rounded Corners 11">
            <a:extLst>
              <a:ext uri="{FF2B5EF4-FFF2-40B4-BE49-F238E27FC236}">
                <a16:creationId xmlns:a16="http://schemas.microsoft.com/office/drawing/2014/main" id="{18E7D90C-D84F-44D1-9DB1-66F394DB135D}"/>
              </a:ext>
            </a:extLst>
          </p:cNvPr>
          <p:cNvSpPr/>
          <p:nvPr/>
        </p:nvSpPr>
        <p:spPr>
          <a:xfrm>
            <a:off x="7063274" y="1557597"/>
            <a:ext cx="4673204" cy="1586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757921" rtl="0" eaLnBrk="1" fontAlgn="base" latinLnBrk="0" hangingPunct="1">
              <a:lnSpc>
                <a:spcPct val="90000"/>
              </a:lnSpc>
              <a:spcBef>
                <a:spcPct val="2000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Nova"/>
                <a:ea typeface="+mn-ea"/>
                <a:cs typeface="+mn-cs"/>
              </a:rPr>
              <a:t>During the period </a:t>
            </a:r>
            <a:r>
              <a:rPr kumimoji="0" lang="en-US" sz="1600" b="1" i="0" u="none" strike="noStrike" kern="1200" cap="none" spc="0" normalizeH="0" baseline="0" noProof="0" dirty="0">
                <a:ln>
                  <a:noFill/>
                </a:ln>
                <a:solidFill>
                  <a:prstClr val="white"/>
                </a:solidFill>
                <a:effectLst/>
                <a:uLnTx/>
                <a:uFillTx/>
                <a:latin typeface="Arial Nova"/>
                <a:ea typeface="+mn-ea"/>
                <a:cs typeface="+mn-cs"/>
              </a:rPr>
              <a:t>1</a:t>
            </a:r>
            <a:r>
              <a:rPr kumimoji="0" lang="en-US" sz="1600" b="1" i="0" u="none" strike="noStrike" kern="1200" cap="none" spc="0" normalizeH="0" baseline="30000" noProof="0" dirty="0">
                <a:ln>
                  <a:noFill/>
                </a:ln>
                <a:solidFill>
                  <a:prstClr val="white"/>
                </a:solidFill>
                <a:effectLst/>
                <a:uLnTx/>
                <a:uFillTx/>
                <a:latin typeface="Arial Nova"/>
                <a:ea typeface="+mn-ea"/>
                <a:cs typeface="+mn-cs"/>
              </a:rPr>
              <a:t>st</a:t>
            </a:r>
            <a:r>
              <a:rPr kumimoji="0" lang="en-US" sz="1600" b="1" i="0" u="none" strike="noStrike" kern="1200" cap="none" spc="0" normalizeH="0" baseline="0" noProof="0" dirty="0">
                <a:ln>
                  <a:noFill/>
                </a:ln>
                <a:solidFill>
                  <a:prstClr val="white"/>
                </a:solidFill>
                <a:effectLst/>
                <a:uLnTx/>
                <a:uFillTx/>
                <a:latin typeface="Arial Nova"/>
                <a:ea typeface="+mn-ea"/>
                <a:cs typeface="+mn-cs"/>
              </a:rPr>
              <a:t> March to 9</a:t>
            </a:r>
            <a:r>
              <a:rPr kumimoji="0" lang="en-US" sz="1600" b="1" i="0" u="none" strike="noStrike" kern="1200" cap="none" spc="0" normalizeH="0" baseline="30000" noProof="0" dirty="0">
                <a:ln>
                  <a:noFill/>
                </a:ln>
                <a:solidFill>
                  <a:prstClr val="white"/>
                </a:solidFill>
                <a:effectLst/>
                <a:uLnTx/>
                <a:uFillTx/>
                <a:latin typeface="Arial Nova"/>
                <a:ea typeface="+mn-ea"/>
                <a:cs typeface="+mn-cs"/>
              </a:rPr>
              <a:t>th</a:t>
            </a:r>
            <a:r>
              <a:rPr kumimoji="0" lang="en-US" sz="1600" b="1" i="0" u="none" strike="noStrike" kern="1200" cap="none" spc="0" normalizeH="0" baseline="0" noProof="0" dirty="0">
                <a:ln>
                  <a:noFill/>
                </a:ln>
                <a:solidFill>
                  <a:prstClr val="white"/>
                </a:solidFill>
                <a:effectLst/>
                <a:uLnTx/>
                <a:uFillTx/>
                <a:latin typeface="Arial Nova"/>
                <a:ea typeface="+mn-ea"/>
                <a:cs typeface="+mn-cs"/>
              </a:rPr>
              <a:t> May 2021</a:t>
            </a:r>
            <a:r>
              <a:rPr kumimoji="0" lang="en-US" sz="1600" b="0" i="0" u="none" strike="noStrike" kern="1200" cap="none" spc="0" normalizeH="0" baseline="0" noProof="0" dirty="0">
                <a:ln>
                  <a:noFill/>
                </a:ln>
                <a:solidFill>
                  <a:prstClr val="white"/>
                </a:solidFill>
                <a:effectLst/>
                <a:uLnTx/>
                <a:uFillTx/>
                <a:latin typeface="Arial Nova"/>
                <a:ea typeface="+mn-ea"/>
                <a:cs typeface="+mn-cs"/>
              </a:rPr>
              <a:t>* </a:t>
            </a:r>
            <a:r>
              <a:rPr kumimoji="0" lang="en-US" sz="1600" b="1" i="0" u="none" strike="noStrike" kern="1200" cap="none" spc="0" normalizeH="0" baseline="0" noProof="0" dirty="0">
                <a:ln>
                  <a:noFill/>
                </a:ln>
                <a:solidFill>
                  <a:prstClr val="white"/>
                </a:solidFill>
                <a:effectLst/>
                <a:uLnTx/>
                <a:uFillTx/>
                <a:latin typeface="Arial Nova"/>
                <a:ea typeface="+mn-ea"/>
                <a:cs typeface="+mn-cs"/>
              </a:rPr>
              <a:t>there were a Total of 406 Situations.</a:t>
            </a:r>
          </a:p>
          <a:p>
            <a:pPr marL="0" marR="0" lvl="0" indent="0" algn="ctr" defTabSz="1757921" rtl="0" eaLnBrk="1" fontAlgn="base" latinLnBrk="0" hangingPunct="1">
              <a:lnSpc>
                <a:spcPct val="90000"/>
              </a:lnSpc>
              <a:spcBef>
                <a:spcPct val="2000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a:ea typeface="+mn-ea"/>
                <a:cs typeface="+mn-cs"/>
              </a:rPr>
              <a:t>59%</a:t>
            </a:r>
            <a:r>
              <a:rPr kumimoji="0" lang="en-US" sz="1600" b="0" i="0" u="none" strike="noStrike" kern="1200" cap="none" spc="0" normalizeH="0" baseline="0" noProof="0" dirty="0">
                <a:ln>
                  <a:noFill/>
                </a:ln>
                <a:solidFill>
                  <a:prstClr val="white"/>
                </a:solidFill>
                <a:effectLst/>
                <a:uLnTx/>
                <a:uFillTx/>
                <a:latin typeface="Arial Nova"/>
                <a:ea typeface="+mn-ea"/>
                <a:cs typeface="+mn-cs"/>
              </a:rPr>
              <a:t> </a:t>
            </a:r>
            <a:r>
              <a:rPr kumimoji="0" lang="en-US" sz="1600" b="1" i="0" u="none" strike="noStrike" kern="1200" cap="none" spc="0" normalizeH="0" baseline="0" noProof="0" dirty="0">
                <a:ln>
                  <a:noFill/>
                </a:ln>
                <a:solidFill>
                  <a:prstClr val="white"/>
                </a:solidFill>
                <a:effectLst/>
                <a:uLnTx/>
                <a:uFillTx/>
                <a:latin typeface="Arial Nova"/>
                <a:ea typeface="+mn-ea"/>
                <a:cs typeface="+mn-cs"/>
              </a:rPr>
              <a:t>(243 situations) </a:t>
            </a:r>
            <a:r>
              <a:rPr kumimoji="0" lang="en-US" sz="1600" b="0" i="0" u="none" strike="noStrike" kern="1200" cap="none" spc="0" normalizeH="0" baseline="0" noProof="0" dirty="0">
                <a:ln>
                  <a:noFill/>
                </a:ln>
                <a:solidFill>
                  <a:prstClr val="white"/>
                </a:solidFill>
                <a:effectLst/>
                <a:uLnTx/>
                <a:uFillTx/>
                <a:latin typeface="Arial Nova"/>
                <a:ea typeface="+mn-ea"/>
                <a:cs typeface="+mn-cs"/>
              </a:rPr>
              <a:t>of all situations have been identified in an </a:t>
            </a:r>
            <a:r>
              <a:rPr kumimoji="0" lang="en-US" sz="1600" b="1" i="0" u="none" strike="noStrike" kern="1200" cap="none" spc="0" normalizeH="0" baseline="0" noProof="0" dirty="0">
                <a:ln>
                  <a:noFill/>
                </a:ln>
                <a:solidFill>
                  <a:prstClr val="white"/>
                </a:solidFill>
                <a:effectLst/>
                <a:uLnTx/>
                <a:uFillTx/>
                <a:latin typeface="Arial Nova"/>
                <a:ea typeface="+mn-ea"/>
                <a:cs typeface="+mn-cs"/>
              </a:rPr>
              <a:t>education setting</a:t>
            </a:r>
          </a:p>
        </p:txBody>
      </p:sp>
      <p:sp>
        <p:nvSpPr>
          <p:cNvPr id="18" name="Rectangle: Rounded Corners 17">
            <a:extLst>
              <a:ext uri="{FF2B5EF4-FFF2-40B4-BE49-F238E27FC236}">
                <a16:creationId xmlns:a16="http://schemas.microsoft.com/office/drawing/2014/main" id="{A2CCD0C3-B3D1-41A2-B465-A00CB399E185}"/>
              </a:ext>
            </a:extLst>
          </p:cNvPr>
          <p:cNvSpPr/>
          <p:nvPr/>
        </p:nvSpPr>
        <p:spPr>
          <a:xfrm>
            <a:off x="7016620" y="3536302"/>
            <a:ext cx="4841157" cy="1181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a:ea typeface="+mn-ea"/>
                <a:cs typeface="+mn-cs"/>
              </a:rPr>
              <a:t>77% of all education situations, (188 situations) were recorded in a Primary, Secondary and Special School setting.  </a:t>
            </a:r>
          </a:p>
        </p:txBody>
      </p:sp>
      <p:sp>
        <p:nvSpPr>
          <p:cNvPr id="19" name="Arrow: Down 18">
            <a:extLst>
              <a:ext uri="{FF2B5EF4-FFF2-40B4-BE49-F238E27FC236}">
                <a16:creationId xmlns:a16="http://schemas.microsoft.com/office/drawing/2014/main" id="{C3B19528-1D38-482A-9D83-339DFD7938C2}"/>
              </a:ext>
            </a:extLst>
          </p:cNvPr>
          <p:cNvSpPr/>
          <p:nvPr/>
        </p:nvSpPr>
        <p:spPr>
          <a:xfrm rot="10800000">
            <a:off x="5730191" y="3331026"/>
            <a:ext cx="198756" cy="2359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rial Nova"/>
              <a:ea typeface="+mn-ea"/>
              <a:cs typeface="+mn-cs"/>
            </a:endParaRPr>
          </a:p>
        </p:txBody>
      </p:sp>
      <p:sp>
        <p:nvSpPr>
          <p:cNvPr id="22" name="TextBox 21">
            <a:extLst>
              <a:ext uri="{FF2B5EF4-FFF2-40B4-BE49-F238E27FC236}">
                <a16:creationId xmlns:a16="http://schemas.microsoft.com/office/drawing/2014/main" id="{09D65154-EE09-4F01-ACED-18F11D4E2D1D}"/>
              </a:ext>
            </a:extLst>
          </p:cNvPr>
          <p:cNvSpPr txBox="1"/>
          <p:nvPr/>
        </p:nvSpPr>
        <p:spPr>
          <a:xfrm>
            <a:off x="2924210" y="2123088"/>
            <a:ext cx="1433108" cy="369332"/>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Nova"/>
                <a:ea typeface="+mn-ea"/>
                <a:cs typeface="+mn-cs"/>
              </a:rPr>
              <a:t>02/05/2021</a:t>
            </a:r>
          </a:p>
        </p:txBody>
      </p:sp>
      <p:sp>
        <p:nvSpPr>
          <p:cNvPr id="23" name="TextBox 22">
            <a:extLst>
              <a:ext uri="{FF2B5EF4-FFF2-40B4-BE49-F238E27FC236}">
                <a16:creationId xmlns:a16="http://schemas.microsoft.com/office/drawing/2014/main" id="{8F7F386C-422F-4CE0-A75B-C373C307F04A}"/>
              </a:ext>
            </a:extLst>
          </p:cNvPr>
          <p:cNvSpPr txBox="1"/>
          <p:nvPr/>
        </p:nvSpPr>
        <p:spPr>
          <a:xfrm>
            <a:off x="4246897" y="2127251"/>
            <a:ext cx="1433108" cy="369332"/>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Nova"/>
                <a:ea typeface="+mn-ea"/>
                <a:cs typeface="+mn-cs"/>
              </a:rPr>
              <a:t>25/04/2021</a:t>
            </a:r>
          </a:p>
        </p:txBody>
      </p:sp>
      <p:sp>
        <p:nvSpPr>
          <p:cNvPr id="24" name="TextBox 23">
            <a:extLst>
              <a:ext uri="{FF2B5EF4-FFF2-40B4-BE49-F238E27FC236}">
                <a16:creationId xmlns:a16="http://schemas.microsoft.com/office/drawing/2014/main" id="{478BEC64-62AA-43C9-B9E7-6E8AFC93ED70}"/>
              </a:ext>
            </a:extLst>
          </p:cNvPr>
          <p:cNvSpPr txBox="1"/>
          <p:nvPr/>
        </p:nvSpPr>
        <p:spPr>
          <a:xfrm>
            <a:off x="3186689" y="2714556"/>
            <a:ext cx="892301" cy="4770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black"/>
                </a:solidFill>
                <a:effectLst/>
                <a:uLnTx/>
                <a:uFillTx/>
                <a:latin typeface="Arial Nova"/>
                <a:ea typeface="+mn-ea"/>
                <a:cs typeface="+mn-cs"/>
              </a:rPr>
              <a:t>54%</a:t>
            </a:r>
          </a:p>
        </p:txBody>
      </p:sp>
      <p:sp>
        <p:nvSpPr>
          <p:cNvPr id="27" name="TextBox 26">
            <a:extLst>
              <a:ext uri="{FF2B5EF4-FFF2-40B4-BE49-F238E27FC236}">
                <a16:creationId xmlns:a16="http://schemas.microsoft.com/office/drawing/2014/main" id="{28B19C4F-E2EA-4F17-9B68-AE60ED0EBDF7}"/>
              </a:ext>
            </a:extLst>
          </p:cNvPr>
          <p:cNvSpPr txBox="1"/>
          <p:nvPr/>
        </p:nvSpPr>
        <p:spPr>
          <a:xfrm>
            <a:off x="4500120" y="2740789"/>
            <a:ext cx="892301" cy="4770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Arial Nova"/>
                <a:ea typeface="+mn-ea"/>
                <a:cs typeface="+mn-cs"/>
              </a:rPr>
              <a:t>40%</a:t>
            </a:r>
          </a:p>
        </p:txBody>
      </p:sp>
      <p:sp>
        <p:nvSpPr>
          <p:cNvPr id="28" name="TextBox 27">
            <a:extLst>
              <a:ext uri="{FF2B5EF4-FFF2-40B4-BE49-F238E27FC236}">
                <a16:creationId xmlns:a16="http://schemas.microsoft.com/office/drawing/2014/main" id="{E2C58D3A-4533-4830-A38E-F5B04BC58CA7}"/>
              </a:ext>
            </a:extLst>
          </p:cNvPr>
          <p:cNvSpPr txBox="1"/>
          <p:nvPr/>
        </p:nvSpPr>
        <p:spPr>
          <a:xfrm>
            <a:off x="3200638" y="3273004"/>
            <a:ext cx="892301" cy="4770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Arial Nova"/>
                <a:ea typeface="+mn-ea"/>
                <a:cs typeface="+mn-cs"/>
              </a:rPr>
              <a:t>32%</a:t>
            </a:r>
          </a:p>
        </p:txBody>
      </p:sp>
      <p:sp>
        <p:nvSpPr>
          <p:cNvPr id="29" name="TextBox 28">
            <a:extLst>
              <a:ext uri="{FF2B5EF4-FFF2-40B4-BE49-F238E27FC236}">
                <a16:creationId xmlns:a16="http://schemas.microsoft.com/office/drawing/2014/main" id="{D16D8E67-7B66-4A70-9444-C001D635E9D3}"/>
              </a:ext>
            </a:extLst>
          </p:cNvPr>
          <p:cNvSpPr txBox="1"/>
          <p:nvPr/>
        </p:nvSpPr>
        <p:spPr>
          <a:xfrm>
            <a:off x="4519237" y="3281824"/>
            <a:ext cx="873184" cy="4770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black"/>
                </a:solidFill>
                <a:effectLst/>
                <a:uLnTx/>
                <a:uFillTx/>
                <a:latin typeface="Arial Nova"/>
                <a:ea typeface="+mn-ea"/>
                <a:cs typeface="+mn-cs"/>
              </a:rPr>
              <a:t>31%</a:t>
            </a:r>
          </a:p>
        </p:txBody>
      </p:sp>
      <p:sp>
        <p:nvSpPr>
          <p:cNvPr id="30" name="TextBox 29">
            <a:extLst>
              <a:ext uri="{FF2B5EF4-FFF2-40B4-BE49-F238E27FC236}">
                <a16:creationId xmlns:a16="http://schemas.microsoft.com/office/drawing/2014/main" id="{1A435456-0F2F-4521-B24C-42FFBF8C6869}"/>
              </a:ext>
            </a:extLst>
          </p:cNvPr>
          <p:cNvSpPr txBox="1"/>
          <p:nvPr/>
        </p:nvSpPr>
        <p:spPr>
          <a:xfrm>
            <a:off x="3254986" y="3985129"/>
            <a:ext cx="892301" cy="4770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Arial Nova"/>
                <a:ea typeface="+mn-ea"/>
                <a:cs typeface="+mn-cs"/>
              </a:rPr>
              <a:t>  5%</a:t>
            </a:r>
          </a:p>
        </p:txBody>
      </p:sp>
      <p:sp>
        <p:nvSpPr>
          <p:cNvPr id="31" name="TextBox 30">
            <a:extLst>
              <a:ext uri="{FF2B5EF4-FFF2-40B4-BE49-F238E27FC236}">
                <a16:creationId xmlns:a16="http://schemas.microsoft.com/office/drawing/2014/main" id="{850644BE-6994-4AF8-9937-3C1863B4F724}"/>
              </a:ext>
            </a:extLst>
          </p:cNvPr>
          <p:cNvSpPr txBox="1"/>
          <p:nvPr/>
        </p:nvSpPr>
        <p:spPr>
          <a:xfrm>
            <a:off x="4500120" y="3995438"/>
            <a:ext cx="873184" cy="4770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a:ln>
                  <a:noFill/>
                </a:ln>
                <a:solidFill>
                  <a:prstClr val="black"/>
                </a:solidFill>
                <a:effectLst/>
                <a:uLnTx/>
                <a:uFillTx/>
                <a:latin typeface="Arial Nova"/>
                <a:ea typeface="+mn-ea"/>
                <a:cs typeface="+mn-cs"/>
              </a:rPr>
              <a:t>  6%</a:t>
            </a:r>
          </a:p>
        </p:txBody>
      </p:sp>
      <p:sp>
        <p:nvSpPr>
          <p:cNvPr id="45" name="TextBox 44">
            <a:extLst>
              <a:ext uri="{FF2B5EF4-FFF2-40B4-BE49-F238E27FC236}">
                <a16:creationId xmlns:a16="http://schemas.microsoft.com/office/drawing/2014/main" id="{34DA57B3-50EE-47A5-884E-4A5AE60AD425}"/>
              </a:ext>
            </a:extLst>
          </p:cNvPr>
          <p:cNvSpPr txBox="1"/>
          <p:nvPr/>
        </p:nvSpPr>
        <p:spPr>
          <a:xfrm>
            <a:off x="5631948" y="3512983"/>
            <a:ext cx="518579" cy="323165"/>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Arial Nova"/>
                <a:ea typeface="+mn-ea"/>
                <a:cs typeface="+mn-cs"/>
              </a:rPr>
              <a:t>1%</a:t>
            </a:r>
          </a:p>
        </p:txBody>
      </p:sp>
      <p:sp>
        <p:nvSpPr>
          <p:cNvPr id="46" name="TextBox 45">
            <a:extLst>
              <a:ext uri="{FF2B5EF4-FFF2-40B4-BE49-F238E27FC236}">
                <a16:creationId xmlns:a16="http://schemas.microsoft.com/office/drawing/2014/main" id="{35F0A436-E5C7-46D6-805E-D044C23F6156}"/>
              </a:ext>
            </a:extLst>
          </p:cNvPr>
          <p:cNvSpPr txBox="1"/>
          <p:nvPr/>
        </p:nvSpPr>
        <p:spPr>
          <a:xfrm>
            <a:off x="5484289" y="2143190"/>
            <a:ext cx="1205269" cy="338554"/>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Nova"/>
                <a:ea typeface="+mn-ea"/>
                <a:cs typeface="+mn-cs"/>
              </a:rPr>
              <a:t>% Change</a:t>
            </a:r>
          </a:p>
        </p:txBody>
      </p:sp>
      <p:sp>
        <p:nvSpPr>
          <p:cNvPr id="36" name="TextBox 35">
            <a:extLst>
              <a:ext uri="{FF2B5EF4-FFF2-40B4-BE49-F238E27FC236}">
                <a16:creationId xmlns:a16="http://schemas.microsoft.com/office/drawing/2014/main" id="{A1831D10-D0F3-4900-96ED-0A8E2575A563}"/>
              </a:ext>
            </a:extLst>
          </p:cNvPr>
          <p:cNvSpPr txBox="1"/>
          <p:nvPr/>
        </p:nvSpPr>
        <p:spPr>
          <a:xfrm>
            <a:off x="458026" y="1407013"/>
            <a:ext cx="5952934" cy="323165"/>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Arial Nova"/>
                <a:ea typeface="+mn-ea"/>
                <a:cs typeface="+mn-cs"/>
              </a:rPr>
              <a:t>Change in education situations with the previous week </a:t>
            </a:r>
          </a:p>
        </p:txBody>
      </p:sp>
      <p:sp>
        <p:nvSpPr>
          <p:cNvPr id="35" name="TextBox 34">
            <a:extLst>
              <a:ext uri="{FF2B5EF4-FFF2-40B4-BE49-F238E27FC236}">
                <a16:creationId xmlns:a16="http://schemas.microsoft.com/office/drawing/2014/main" id="{5FC0C53C-A6BB-472E-B1D5-8B3615186B2D}"/>
              </a:ext>
            </a:extLst>
          </p:cNvPr>
          <p:cNvSpPr txBox="1"/>
          <p:nvPr/>
        </p:nvSpPr>
        <p:spPr>
          <a:xfrm>
            <a:off x="5630860" y="2931702"/>
            <a:ext cx="911906" cy="323165"/>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Arial Nova"/>
                <a:ea typeface="+mn-ea"/>
                <a:cs typeface="+mn-cs"/>
              </a:rPr>
              <a:t>14%</a:t>
            </a:r>
          </a:p>
        </p:txBody>
      </p:sp>
      <p:sp>
        <p:nvSpPr>
          <p:cNvPr id="34" name="Arrow: Down 33">
            <a:extLst>
              <a:ext uri="{FF2B5EF4-FFF2-40B4-BE49-F238E27FC236}">
                <a16:creationId xmlns:a16="http://schemas.microsoft.com/office/drawing/2014/main" id="{B6EBDCD2-80A9-430F-AB13-A56A98D6B552}"/>
              </a:ext>
            </a:extLst>
          </p:cNvPr>
          <p:cNvSpPr/>
          <p:nvPr/>
        </p:nvSpPr>
        <p:spPr>
          <a:xfrm>
            <a:off x="5714173" y="2731686"/>
            <a:ext cx="198756" cy="23599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rial Nova"/>
              <a:ea typeface="+mn-ea"/>
              <a:cs typeface="+mn-cs"/>
            </a:endParaRPr>
          </a:p>
        </p:txBody>
      </p:sp>
      <p:sp>
        <p:nvSpPr>
          <p:cNvPr id="37" name="Arrow: Down 36">
            <a:extLst>
              <a:ext uri="{FF2B5EF4-FFF2-40B4-BE49-F238E27FC236}">
                <a16:creationId xmlns:a16="http://schemas.microsoft.com/office/drawing/2014/main" id="{DC7F0AB4-4496-4714-BEFF-6186AEE86A22}"/>
              </a:ext>
            </a:extLst>
          </p:cNvPr>
          <p:cNvSpPr/>
          <p:nvPr/>
        </p:nvSpPr>
        <p:spPr>
          <a:xfrm>
            <a:off x="5730191" y="4055995"/>
            <a:ext cx="198756" cy="235996"/>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prstClr val="white"/>
              </a:solidFill>
              <a:effectLst/>
              <a:uLnTx/>
              <a:uFillTx/>
              <a:latin typeface="Arial Nova"/>
              <a:ea typeface="+mn-ea"/>
              <a:cs typeface="+mn-cs"/>
            </a:endParaRPr>
          </a:p>
        </p:txBody>
      </p:sp>
      <p:sp>
        <p:nvSpPr>
          <p:cNvPr id="38" name="TextBox 37">
            <a:extLst>
              <a:ext uri="{FF2B5EF4-FFF2-40B4-BE49-F238E27FC236}">
                <a16:creationId xmlns:a16="http://schemas.microsoft.com/office/drawing/2014/main" id="{EE976600-AC4F-4537-801A-59FF365088EB}"/>
              </a:ext>
            </a:extLst>
          </p:cNvPr>
          <p:cNvSpPr txBox="1"/>
          <p:nvPr/>
        </p:nvSpPr>
        <p:spPr>
          <a:xfrm>
            <a:off x="5660523" y="4227358"/>
            <a:ext cx="518579" cy="323165"/>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lang="en-GB" sz="1500" dirty="0">
                <a:solidFill>
                  <a:prstClr val="black"/>
                </a:solidFill>
                <a:latin typeface="Arial Nova"/>
              </a:rPr>
              <a:t>1</a:t>
            </a:r>
            <a:r>
              <a:rPr kumimoji="0" lang="en-GB" sz="1500" b="0" i="0" u="none" strike="noStrike" kern="1200" cap="none" spc="0" normalizeH="0" baseline="0" noProof="0" dirty="0">
                <a:ln>
                  <a:noFill/>
                </a:ln>
                <a:solidFill>
                  <a:prstClr val="black"/>
                </a:solidFill>
                <a:effectLst/>
                <a:uLnTx/>
                <a:uFillTx/>
                <a:latin typeface="Arial Nova"/>
                <a:ea typeface="+mn-ea"/>
                <a:cs typeface="+mn-cs"/>
              </a:rPr>
              <a:t>%</a:t>
            </a:r>
          </a:p>
        </p:txBody>
      </p:sp>
    </p:spTree>
    <p:extLst>
      <p:ext uri="{BB962C8B-B14F-4D97-AF65-F5344CB8AC3E}">
        <p14:creationId xmlns:p14="http://schemas.microsoft.com/office/powerpoint/2010/main" val="93519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7A322-DD5A-46BA-8D40-E07D87B1083E}"/>
              </a:ext>
            </a:extLst>
          </p:cNvPr>
          <p:cNvSpPr/>
          <p:nvPr/>
        </p:nvSpPr>
        <p:spPr>
          <a:xfrm>
            <a:off x="569996" y="5362036"/>
            <a:ext cx="11052007" cy="369332"/>
          </a:xfrm>
          <a:prstGeom prst="rect">
            <a:avLst/>
          </a:prstGeom>
        </p:spPr>
        <p:txBody>
          <a:bodyPr wrap="square">
            <a:spAutoFit/>
          </a:bodyPr>
          <a:lstStyle/>
          <a:p>
            <a:pPr defTabSz="1757921" fontAlgn="base">
              <a:lnSpc>
                <a:spcPct val="90000"/>
              </a:lnSpc>
              <a:spcBef>
                <a:spcPct val="20000"/>
              </a:spcBef>
              <a:spcAft>
                <a:spcPct val="0"/>
              </a:spcAft>
            </a:pPr>
            <a:r>
              <a:rPr lang="en-US" sz="1000" b="1" dirty="0"/>
              <a:t>*Situations are events reported to the health protection team where COVID-19 infection is involved, and these can be classified as clusters, exposures or outbreaks. The data is subject to change and cases may overlap due to lag in test date and reporting. Testing is voluntary so figures do not necessarily indicate all cases in a setting.</a:t>
            </a:r>
          </a:p>
        </p:txBody>
      </p:sp>
      <p:sp>
        <p:nvSpPr>
          <p:cNvPr id="3" name="Slide Number Placeholder 2">
            <a:extLst>
              <a:ext uri="{FF2B5EF4-FFF2-40B4-BE49-F238E27FC236}">
                <a16:creationId xmlns:a16="http://schemas.microsoft.com/office/drawing/2014/main" id="{48D9B815-BC84-46F6-8642-B4793E0A4903}"/>
              </a:ext>
            </a:extLst>
          </p:cNvPr>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defPPr>
              <a:defRPr lang="en-US"/>
            </a:defPPr>
            <a:lvl1pPr marL="0" algn="l" defTabSz="779252" rtl="0" eaLnBrk="1" latinLnBrk="0" hangingPunct="1">
              <a:defRPr sz="12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A2B67B78-34D1-46EE-B933-B3BA6BD1E196}" type="slidenum">
              <a:rPr lang="en-GB" smtClean="0"/>
              <a:pPr/>
              <a:t>4</a:t>
            </a:fld>
            <a:endParaRPr lang="en-GB"/>
          </a:p>
        </p:txBody>
      </p:sp>
      <p:sp>
        <p:nvSpPr>
          <p:cNvPr id="4" name="Rectangle 3">
            <a:extLst>
              <a:ext uri="{FF2B5EF4-FFF2-40B4-BE49-F238E27FC236}">
                <a16:creationId xmlns:a16="http://schemas.microsoft.com/office/drawing/2014/main" id="{57452490-5B2C-4B08-BBF2-B06382911939}"/>
              </a:ext>
            </a:extLst>
          </p:cNvPr>
          <p:cNvSpPr/>
          <p:nvPr/>
        </p:nvSpPr>
        <p:spPr>
          <a:xfrm>
            <a:off x="561579" y="4881122"/>
            <a:ext cx="11288133" cy="523220"/>
          </a:xfrm>
          <a:prstGeom prst="rect">
            <a:avLst/>
          </a:prstGeom>
        </p:spPr>
        <p:txBody>
          <a:bodyPr wrap="square">
            <a:spAutoFit/>
          </a:bodyPr>
          <a:lstStyle/>
          <a:p>
            <a:pPr marL="342900" indent="-342900" defTabSz="1757921">
              <a:lnSpc>
                <a:spcPct val="90000"/>
              </a:lnSpc>
              <a:spcBef>
                <a:spcPct val="20000"/>
              </a:spcBef>
              <a:spcAft>
                <a:spcPct val="0"/>
              </a:spcAft>
              <a:buFont typeface="Arial"/>
              <a:buChar char="•"/>
            </a:pPr>
            <a:r>
              <a:rPr lang="en-US" sz="1400" dirty="0">
                <a:ea typeface="+mn-lt"/>
                <a:cs typeface="+mn-lt"/>
              </a:rPr>
              <a:t>More COVID-19 information here</a:t>
            </a:r>
          </a:p>
          <a:p>
            <a:pPr marL="389255" lvl="1" defTabSz="1757921">
              <a:lnSpc>
                <a:spcPct val="90000"/>
              </a:lnSpc>
              <a:spcBef>
                <a:spcPct val="20000"/>
              </a:spcBef>
              <a:spcAft>
                <a:spcPct val="0"/>
              </a:spcAft>
            </a:pPr>
            <a:r>
              <a:rPr lang="en-US" sz="1400" dirty="0">
                <a:ea typeface="+mn-lt"/>
                <a:cs typeface="+mn-lt"/>
                <a:hlinkClick r:id="rId3"/>
              </a:rPr>
              <a:t>https://www.birmingham.gov.uk/downloads/download/3667/covid-19_community_champions</a:t>
            </a:r>
            <a:endParaRPr lang="en-US" sz="1400" dirty="0"/>
          </a:p>
        </p:txBody>
      </p:sp>
      <p:sp>
        <p:nvSpPr>
          <p:cNvPr id="9" name="Title 1">
            <a:extLst>
              <a:ext uri="{FF2B5EF4-FFF2-40B4-BE49-F238E27FC236}">
                <a16:creationId xmlns:a16="http://schemas.microsoft.com/office/drawing/2014/main" id="{7D822E63-80CE-47B8-B8CC-1F99CECAF4F8}"/>
              </a:ext>
            </a:extLst>
          </p:cNvPr>
          <p:cNvSpPr txBox="1">
            <a:spLocks/>
          </p:cNvSpPr>
          <p:nvPr/>
        </p:nvSpPr>
        <p:spPr bwMode="auto">
          <a:xfrm>
            <a:off x="54792" y="109513"/>
            <a:ext cx="11995783" cy="5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noAutofit/>
          </a:bodyPr>
          <a:lstStyle>
            <a:lvl1pPr algn="l" defTabSz="1757921" rtl="0" eaLnBrk="1" fontAlgn="base" hangingPunct="1">
              <a:spcBef>
                <a:spcPct val="0"/>
              </a:spcBef>
              <a:spcAft>
                <a:spcPct val="0"/>
              </a:spcAft>
              <a:defRPr sz="3844" b="1" kern="1200">
                <a:solidFill>
                  <a:schemeClr val="tx1"/>
                </a:solidFill>
                <a:latin typeface="Arial Nova" pitchFamily="34" charset="0"/>
                <a:ea typeface="+mj-ea"/>
                <a:cs typeface="+mj-cs"/>
              </a:defRPr>
            </a:lvl1pPr>
            <a:lvl2pPr algn="l" defTabSz="1757921" rtl="0" eaLnBrk="1" fontAlgn="base" hangingPunct="1">
              <a:spcBef>
                <a:spcPct val="0"/>
              </a:spcBef>
              <a:spcAft>
                <a:spcPct val="0"/>
              </a:spcAft>
              <a:defRPr sz="5424" b="1">
                <a:solidFill>
                  <a:schemeClr val="tx1"/>
                </a:solidFill>
                <a:latin typeface="Arial Nova" panose="020B0504020202020204" pitchFamily="34" charset="0"/>
              </a:defRPr>
            </a:lvl2pPr>
            <a:lvl3pPr algn="l" defTabSz="1757921" rtl="0" eaLnBrk="1" fontAlgn="base" hangingPunct="1">
              <a:spcBef>
                <a:spcPct val="0"/>
              </a:spcBef>
              <a:spcAft>
                <a:spcPct val="0"/>
              </a:spcAft>
              <a:defRPr sz="5424" b="1">
                <a:solidFill>
                  <a:schemeClr val="tx1"/>
                </a:solidFill>
                <a:latin typeface="Arial Nova" panose="020B0504020202020204" pitchFamily="34" charset="0"/>
              </a:defRPr>
            </a:lvl3pPr>
            <a:lvl4pPr algn="l" defTabSz="1757921" rtl="0" eaLnBrk="1" fontAlgn="base" hangingPunct="1">
              <a:spcBef>
                <a:spcPct val="0"/>
              </a:spcBef>
              <a:spcAft>
                <a:spcPct val="0"/>
              </a:spcAft>
              <a:defRPr sz="5424" b="1">
                <a:solidFill>
                  <a:schemeClr val="tx1"/>
                </a:solidFill>
                <a:latin typeface="Arial Nova" panose="020B0504020202020204" pitchFamily="34" charset="0"/>
              </a:defRPr>
            </a:lvl4pPr>
            <a:lvl5pPr algn="l" defTabSz="1757921" rtl="0" eaLnBrk="1" fontAlgn="base" hangingPunct="1">
              <a:spcBef>
                <a:spcPct val="0"/>
              </a:spcBef>
              <a:spcAft>
                <a:spcPct val="0"/>
              </a:spcAft>
              <a:defRPr sz="5424" b="1">
                <a:solidFill>
                  <a:schemeClr val="tx1"/>
                </a:solidFill>
                <a:latin typeface="Arial Nova" panose="020B0504020202020204" pitchFamily="34" charset="0"/>
              </a:defRPr>
            </a:lvl5pPr>
            <a:lvl6pPr marL="1033227" algn="l" defTabSz="1757921" rtl="0" eaLnBrk="1" fontAlgn="base" hangingPunct="1">
              <a:spcBef>
                <a:spcPct val="0"/>
              </a:spcBef>
              <a:spcAft>
                <a:spcPct val="0"/>
              </a:spcAft>
              <a:defRPr sz="5424" b="1">
                <a:solidFill>
                  <a:schemeClr val="tx1"/>
                </a:solidFill>
                <a:latin typeface="Arial Nova" panose="020B0504020202020204" pitchFamily="34" charset="0"/>
              </a:defRPr>
            </a:lvl6pPr>
            <a:lvl7pPr marL="2066460" algn="l" defTabSz="1757921" rtl="0" eaLnBrk="1" fontAlgn="base" hangingPunct="1">
              <a:spcBef>
                <a:spcPct val="0"/>
              </a:spcBef>
              <a:spcAft>
                <a:spcPct val="0"/>
              </a:spcAft>
              <a:defRPr sz="5424" b="1">
                <a:solidFill>
                  <a:schemeClr val="tx1"/>
                </a:solidFill>
                <a:latin typeface="Arial Nova" panose="020B0504020202020204" pitchFamily="34" charset="0"/>
              </a:defRPr>
            </a:lvl7pPr>
            <a:lvl8pPr marL="3099684" algn="l" defTabSz="1757921" rtl="0" eaLnBrk="1" fontAlgn="base" hangingPunct="1">
              <a:spcBef>
                <a:spcPct val="0"/>
              </a:spcBef>
              <a:spcAft>
                <a:spcPct val="0"/>
              </a:spcAft>
              <a:defRPr sz="5424" b="1">
                <a:solidFill>
                  <a:schemeClr val="tx1"/>
                </a:solidFill>
                <a:latin typeface="Arial Nova" panose="020B0504020202020204" pitchFamily="34" charset="0"/>
              </a:defRPr>
            </a:lvl8pPr>
            <a:lvl9pPr marL="4132909" algn="l" defTabSz="1757921" rtl="0" eaLnBrk="1" fontAlgn="base" hangingPunct="1">
              <a:spcBef>
                <a:spcPct val="0"/>
              </a:spcBef>
              <a:spcAft>
                <a:spcPct val="0"/>
              </a:spcAft>
              <a:defRPr sz="5424" b="1">
                <a:solidFill>
                  <a:schemeClr val="tx1"/>
                </a:solidFill>
                <a:latin typeface="Arial Nova" panose="020B0504020202020204" pitchFamily="34" charset="0"/>
              </a:defRPr>
            </a:lvl9pPr>
          </a:lstStyle>
          <a:p>
            <a:pPr algn="ctr"/>
            <a:r>
              <a:rPr lang="en-GB" sz="2400" dirty="0">
                <a:latin typeface="Arial Nova"/>
              </a:rPr>
              <a:t>Education COVID-19 Headlines</a:t>
            </a:r>
          </a:p>
        </p:txBody>
      </p:sp>
      <p:sp>
        <p:nvSpPr>
          <p:cNvPr id="8" name="TextBox 7">
            <a:extLst>
              <a:ext uri="{FF2B5EF4-FFF2-40B4-BE49-F238E27FC236}">
                <a16:creationId xmlns:a16="http://schemas.microsoft.com/office/drawing/2014/main" id="{1354806A-6B03-4BFB-A692-1C8951E459F7}"/>
              </a:ext>
            </a:extLst>
          </p:cNvPr>
          <p:cNvSpPr txBox="1"/>
          <p:nvPr/>
        </p:nvSpPr>
        <p:spPr>
          <a:xfrm>
            <a:off x="8165765" y="425878"/>
            <a:ext cx="2057400" cy="184666"/>
          </a:xfrm>
          <a:prstGeom prst="rect">
            <a:avLst/>
          </a:prstGeom>
          <a:noFill/>
        </p:spPr>
        <p:txBody>
          <a:bodyPr wrap="square" lIns="36000" tIns="0" rIns="0" rtlCol="0">
            <a:spAutoFit/>
          </a:bodyPr>
          <a:lstStyle/>
          <a:p>
            <a:pPr algn="r"/>
            <a:r>
              <a:rPr lang="en-GB" sz="900" dirty="0"/>
              <a:t>Dates grouped by weekending date</a:t>
            </a:r>
          </a:p>
        </p:txBody>
      </p:sp>
      <p:pic>
        <p:nvPicPr>
          <p:cNvPr id="7" name="Picture 6">
            <a:extLst>
              <a:ext uri="{FF2B5EF4-FFF2-40B4-BE49-F238E27FC236}">
                <a16:creationId xmlns:a16="http://schemas.microsoft.com/office/drawing/2014/main" id="{F9F443F0-980D-4E51-9C4A-91ABC8A07DC3}"/>
              </a:ext>
            </a:extLst>
          </p:cNvPr>
          <p:cNvPicPr>
            <a:picLocks noChangeAspect="1"/>
          </p:cNvPicPr>
          <p:nvPr/>
        </p:nvPicPr>
        <p:blipFill>
          <a:blip r:embed="rId4"/>
          <a:stretch>
            <a:fillRect/>
          </a:stretch>
        </p:blipFill>
        <p:spPr>
          <a:xfrm>
            <a:off x="247253" y="1162163"/>
            <a:ext cx="5878518" cy="2374085"/>
          </a:xfrm>
          <a:prstGeom prst="rect">
            <a:avLst/>
          </a:prstGeom>
        </p:spPr>
      </p:pic>
      <p:pic>
        <p:nvPicPr>
          <p:cNvPr id="10" name="Picture 9">
            <a:extLst>
              <a:ext uri="{FF2B5EF4-FFF2-40B4-BE49-F238E27FC236}">
                <a16:creationId xmlns:a16="http://schemas.microsoft.com/office/drawing/2014/main" id="{A2FC2E93-0354-433E-9E50-451BB05C181D}"/>
              </a:ext>
            </a:extLst>
          </p:cNvPr>
          <p:cNvPicPr>
            <a:picLocks noChangeAspect="1"/>
          </p:cNvPicPr>
          <p:nvPr/>
        </p:nvPicPr>
        <p:blipFill>
          <a:blip r:embed="rId5"/>
          <a:stretch>
            <a:fillRect/>
          </a:stretch>
        </p:blipFill>
        <p:spPr>
          <a:xfrm>
            <a:off x="6072668" y="2154574"/>
            <a:ext cx="5586304" cy="2891326"/>
          </a:xfrm>
          <a:prstGeom prst="rect">
            <a:avLst/>
          </a:prstGeom>
        </p:spPr>
      </p:pic>
      <p:sp>
        <p:nvSpPr>
          <p:cNvPr id="39" name="TextBox 38">
            <a:extLst>
              <a:ext uri="{FF2B5EF4-FFF2-40B4-BE49-F238E27FC236}">
                <a16:creationId xmlns:a16="http://schemas.microsoft.com/office/drawing/2014/main" id="{6B9D36B8-FA4C-4E66-B96A-9589A139F84F}"/>
              </a:ext>
            </a:extLst>
          </p:cNvPr>
          <p:cNvSpPr txBox="1"/>
          <p:nvPr/>
        </p:nvSpPr>
        <p:spPr>
          <a:xfrm>
            <a:off x="258753" y="977497"/>
            <a:ext cx="58555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dirty="0"/>
              <a:t>Weekly breakdown of COVID-19 cases by Staff in Primary, Secondary and Special School Settings</a:t>
            </a:r>
          </a:p>
          <a:p>
            <a:pPr algn="ctr"/>
            <a:r>
              <a:rPr lang="en-GB" sz="900" dirty="0"/>
              <a:t>1st March – 9</a:t>
            </a:r>
            <a:r>
              <a:rPr lang="en-GB" sz="900" baseline="30000" dirty="0"/>
              <a:t>th</a:t>
            </a:r>
            <a:r>
              <a:rPr lang="en-GB" sz="900" dirty="0"/>
              <a:t> May 2021</a:t>
            </a:r>
          </a:p>
        </p:txBody>
      </p:sp>
      <p:sp>
        <p:nvSpPr>
          <p:cNvPr id="40" name="TextBox 39">
            <a:extLst>
              <a:ext uri="{FF2B5EF4-FFF2-40B4-BE49-F238E27FC236}">
                <a16:creationId xmlns:a16="http://schemas.microsoft.com/office/drawing/2014/main" id="{109D6BF4-9C95-49FC-BDDF-B2BF8150B3E2}"/>
              </a:ext>
            </a:extLst>
          </p:cNvPr>
          <p:cNvSpPr txBox="1"/>
          <p:nvPr/>
        </p:nvSpPr>
        <p:spPr>
          <a:xfrm>
            <a:off x="6205646" y="2092997"/>
            <a:ext cx="54802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900" dirty="0"/>
              <a:t>Weekly breakdown of COVID-19 cases by Pupils in Primary, Secondary and Special School Settings</a:t>
            </a:r>
          </a:p>
          <a:p>
            <a:pPr algn="ctr"/>
            <a:r>
              <a:rPr lang="en-GB" sz="900" dirty="0"/>
              <a:t>1st March – 9</a:t>
            </a:r>
            <a:r>
              <a:rPr lang="en-GB" sz="900" baseline="30000" dirty="0"/>
              <a:t>th</a:t>
            </a:r>
            <a:r>
              <a:rPr lang="en-GB" sz="900" dirty="0"/>
              <a:t> May 2021</a:t>
            </a:r>
          </a:p>
        </p:txBody>
      </p:sp>
    </p:spTree>
    <p:extLst>
      <p:ext uri="{BB962C8B-B14F-4D97-AF65-F5344CB8AC3E}">
        <p14:creationId xmlns:p14="http://schemas.microsoft.com/office/powerpoint/2010/main" val="356288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D822E63-80CE-47B8-B8CC-1F99CECAF4F8}"/>
              </a:ext>
            </a:extLst>
          </p:cNvPr>
          <p:cNvSpPr txBox="1">
            <a:spLocks/>
          </p:cNvSpPr>
          <p:nvPr/>
        </p:nvSpPr>
        <p:spPr bwMode="auto">
          <a:xfrm>
            <a:off x="2793683" y="126501"/>
            <a:ext cx="7569517" cy="58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noAutofit/>
          </a:bodyPr>
          <a:lstStyle>
            <a:lvl1pPr algn="l" defTabSz="1757921" rtl="0" eaLnBrk="1" fontAlgn="base" hangingPunct="1">
              <a:spcBef>
                <a:spcPct val="0"/>
              </a:spcBef>
              <a:spcAft>
                <a:spcPct val="0"/>
              </a:spcAft>
              <a:defRPr sz="3844" b="1" kern="1200">
                <a:solidFill>
                  <a:schemeClr val="tx1"/>
                </a:solidFill>
                <a:latin typeface="Arial Nova" pitchFamily="34" charset="0"/>
                <a:ea typeface="+mj-ea"/>
                <a:cs typeface="+mj-cs"/>
              </a:defRPr>
            </a:lvl1pPr>
            <a:lvl2pPr algn="l" defTabSz="1757921" rtl="0" eaLnBrk="1" fontAlgn="base" hangingPunct="1">
              <a:spcBef>
                <a:spcPct val="0"/>
              </a:spcBef>
              <a:spcAft>
                <a:spcPct val="0"/>
              </a:spcAft>
              <a:defRPr sz="5424" b="1">
                <a:solidFill>
                  <a:schemeClr val="tx1"/>
                </a:solidFill>
                <a:latin typeface="Arial Nova" panose="020B0504020202020204" pitchFamily="34" charset="0"/>
              </a:defRPr>
            </a:lvl2pPr>
            <a:lvl3pPr algn="l" defTabSz="1757921" rtl="0" eaLnBrk="1" fontAlgn="base" hangingPunct="1">
              <a:spcBef>
                <a:spcPct val="0"/>
              </a:spcBef>
              <a:spcAft>
                <a:spcPct val="0"/>
              </a:spcAft>
              <a:defRPr sz="5424" b="1">
                <a:solidFill>
                  <a:schemeClr val="tx1"/>
                </a:solidFill>
                <a:latin typeface="Arial Nova" panose="020B0504020202020204" pitchFamily="34" charset="0"/>
              </a:defRPr>
            </a:lvl3pPr>
            <a:lvl4pPr algn="l" defTabSz="1757921" rtl="0" eaLnBrk="1" fontAlgn="base" hangingPunct="1">
              <a:spcBef>
                <a:spcPct val="0"/>
              </a:spcBef>
              <a:spcAft>
                <a:spcPct val="0"/>
              </a:spcAft>
              <a:defRPr sz="5424" b="1">
                <a:solidFill>
                  <a:schemeClr val="tx1"/>
                </a:solidFill>
                <a:latin typeface="Arial Nova" panose="020B0504020202020204" pitchFamily="34" charset="0"/>
              </a:defRPr>
            </a:lvl4pPr>
            <a:lvl5pPr algn="l" defTabSz="1757921" rtl="0" eaLnBrk="1" fontAlgn="base" hangingPunct="1">
              <a:spcBef>
                <a:spcPct val="0"/>
              </a:spcBef>
              <a:spcAft>
                <a:spcPct val="0"/>
              </a:spcAft>
              <a:defRPr sz="5424" b="1">
                <a:solidFill>
                  <a:schemeClr val="tx1"/>
                </a:solidFill>
                <a:latin typeface="Arial Nova" panose="020B0504020202020204" pitchFamily="34" charset="0"/>
              </a:defRPr>
            </a:lvl5pPr>
            <a:lvl6pPr marL="1033227" algn="l" defTabSz="1757921" rtl="0" eaLnBrk="1" fontAlgn="base" hangingPunct="1">
              <a:spcBef>
                <a:spcPct val="0"/>
              </a:spcBef>
              <a:spcAft>
                <a:spcPct val="0"/>
              </a:spcAft>
              <a:defRPr sz="5424" b="1">
                <a:solidFill>
                  <a:schemeClr val="tx1"/>
                </a:solidFill>
                <a:latin typeface="Arial Nova" panose="020B0504020202020204" pitchFamily="34" charset="0"/>
              </a:defRPr>
            </a:lvl6pPr>
            <a:lvl7pPr marL="2066460" algn="l" defTabSz="1757921" rtl="0" eaLnBrk="1" fontAlgn="base" hangingPunct="1">
              <a:spcBef>
                <a:spcPct val="0"/>
              </a:spcBef>
              <a:spcAft>
                <a:spcPct val="0"/>
              </a:spcAft>
              <a:defRPr sz="5424" b="1">
                <a:solidFill>
                  <a:schemeClr val="tx1"/>
                </a:solidFill>
                <a:latin typeface="Arial Nova" panose="020B0504020202020204" pitchFamily="34" charset="0"/>
              </a:defRPr>
            </a:lvl7pPr>
            <a:lvl8pPr marL="3099684" algn="l" defTabSz="1757921" rtl="0" eaLnBrk="1" fontAlgn="base" hangingPunct="1">
              <a:spcBef>
                <a:spcPct val="0"/>
              </a:spcBef>
              <a:spcAft>
                <a:spcPct val="0"/>
              </a:spcAft>
              <a:defRPr sz="5424" b="1">
                <a:solidFill>
                  <a:schemeClr val="tx1"/>
                </a:solidFill>
                <a:latin typeface="Arial Nova" panose="020B0504020202020204" pitchFamily="34" charset="0"/>
              </a:defRPr>
            </a:lvl8pPr>
            <a:lvl9pPr marL="4132909" algn="l" defTabSz="1757921" rtl="0" eaLnBrk="1" fontAlgn="base" hangingPunct="1">
              <a:spcBef>
                <a:spcPct val="0"/>
              </a:spcBef>
              <a:spcAft>
                <a:spcPct val="0"/>
              </a:spcAft>
              <a:defRPr sz="5424" b="1">
                <a:solidFill>
                  <a:schemeClr val="tx1"/>
                </a:solidFill>
                <a:latin typeface="Arial Nova" panose="020B0504020202020204" pitchFamily="34" charset="0"/>
              </a:defRPr>
            </a:lvl9pPr>
          </a:lstStyle>
          <a:p>
            <a:r>
              <a:rPr lang="en-GB" sz="2400" dirty="0">
                <a:latin typeface="Arial Nova"/>
              </a:rPr>
              <a:t>Education COVID-19 Headlines by Situation type</a:t>
            </a:r>
          </a:p>
        </p:txBody>
      </p:sp>
      <p:sp>
        <p:nvSpPr>
          <p:cNvPr id="7" name="TextBox 6">
            <a:extLst>
              <a:ext uri="{FF2B5EF4-FFF2-40B4-BE49-F238E27FC236}">
                <a16:creationId xmlns:a16="http://schemas.microsoft.com/office/drawing/2014/main" id="{8FFE3980-3C7F-4141-937A-85B04592BD39}"/>
              </a:ext>
            </a:extLst>
          </p:cNvPr>
          <p:cNvSpPr txBox="1"/>
          <p:nvPr/>
        </p:nvSpPr>
        <p:spPr bwMode="auto">
          <a:xfrm>
            <a:off x="4408570" y="643047"/>
            <a:ext cx="4154405" cy="446688"/>
          </a:xfrm>
          <a:prstGeom prst="rect">
            <a:avLst/>
          </a:prstGeom>
          <a:noFill/>
          <a:ln>
            <a:noFill/>
          </a:ln>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defTabSz="1757921" fontAlgn="base">
              <a:lnSpc>
                <a:spcPct val="90000"/>
              </a:lnSpc>
              <a:spcBef>
                <a:spcPct val="20000"/>
              </a:spcBef>
              <a:spcAft>
                <a:spcPct val="0"/>
              </a:spcAft>
            </a:pPr>
            <a:r>
              <a:rPr lang="en-US" sz="1600" dirty="0"/>
              <a:t>During the period </a:t>
            </a:r>
            <a:r>
              <a:rPr lang="en-US" sz="1600" b="1" dirty="0"/>
              <a:t>1</a:t>
            </a:r>
            <a:r>
              <a:rPr lang="en-US" sz="1600" b="1" baseline="30000" dirty="0"/>
              <a:t>st</a:t>
            </a:r>
            <a:r>
              <a:rPr lang="en-US" sz="1600" b="1" dirty="0"/>
              <a:t> March to 9</a:t>
            </a:r>
            <a:r>
              <a:rPr lang="en-US" sz="1600" b="1" baseline="30000" dirty="0"/>
              <a:t>th</a:t>
            </a:r>
            <a:r>
              <a:rPr lang="en-US" sz="1600" b="1" dirty="0"/>
              <a:t> May 2021</a:t>
            </a:r>
            <a:r>
              <a:rPr lang="en-US" sz="1600" dirty="0"/>
              <a:t> </a:t>
            </a:r>
            <a:r>
              <a:rPr lang="en-US" sz="1600" b="1" dirty="0"/>
              <a:t>  </a:t>
            </a:r>
          </a:p>
          <a:p>
            <a:pPr defTabSz="1757921" fontAlgn="base">
              <a:lnSpc>
                <a:spcPct val="90000"/>
              </a:lnSpc>
              <a:spcBef>
                <a:spcPct val="20000"/>
              </a:spcBef>
              <a:spcAft>
                <a:spcPct val="0"/>
              </a:spcAft>
            </a:pPr>
            <a:endParaRPr lang="en-US" sz="1400" dirty="0"/>
          </a:p>
        </p:txBody>
      </p:sp>
      <p:sp>
        <p:nvSpPr>
          <p:cNvPr id="3" name="Slide Number Placeholder 2">
            <a:extLst>
              <a:ext uri="{FF2B5EF4-FFF2-40B4-BE49-F238E27FC236}">
                <a16:creationId xmlns:a16="http://schemas.microsoft.com/office/drawing/2014/main" id="{48D9B815-BC84-46F6-8642-B4793E0A4903}"/>
              </a:ext>
            </a:extLst>
          </p:cNvPr>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defPPr>
              <a:defRPr lang="en-US"/>
            </a:defPPr>
            <a:lvl1pPr marL="0" algn="l" defTabSz="779252" rtl="0" eaLnBrk="1" latinLnBrk="0" hangingPunct="1">
              <a:defRPr sz="12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A2B67B78-34D1-46EE-B933-B3BA6BD1E196}" type="slidenum">
              <a:rPr lang="en-GB" smtClean="0"/>
              <a:pPr/>
              <a:t>5</a:t>
            </a:fld>
            <a:endParaRPr lang="en-GB"/>
          </a:p>
        </p:txBody>
      </p:sp>
      <p:sp>
        <p:nvSpPr>
          <p:cNvPr id="10" name="TextBox 9">
            <a:extLst>
              <a:ext uri="{FF2B5EF4-FFF2-40B4-BE49-F238E27FC236}">
                <a16:creationId xmlns:a16="http://schemas.microsoft.com/office/drawing/2014/main" id="{57155D1C-B9BA-4FD0-94BE-DA954DF08A6E}"/>
              </a:ext>
            </a:extLst>
          </p:cNvPr>
          <p:cNvSpPr txBox="1"/>
          <p:nvPr/>
        </p:nvSpPr>
        <p:spPr>
          <a:xfrm>
            <a:off x="7212275" y="1234608"/>
            <a:ext cx="4571597" cy="4708981"/>
          </a:xfrm>
          <a:prstGeom prst="rect">
            <a:avLst/>
          </a:prstGeom>
          <a:noFill/>
        </p:spPr>
        <p:txBody>
          <a:bodyPr wrap="square" rtlCol="0">
            <a:spAutoFit/>
          </a:bodyPr>
          <a:lstStyle/>
          <a:p>
            <a:r>
              <a:rPr lang="en-GB" dirty="0"/>
              <a:t>A total of 243 situations within Education settings. Of these 188 were reported in a Primary, Secondary and special school setting.</a:t>
            </a:r>
          </a:p>
          <a:p>
            <a:endParaRPr lang="en-GB" dirty="0"/>
          </a:p>
          <a:p>
            <a:r>
              <a:rPr lang="en-GB" b="1" dirty="0"/>
              <a:t>Exposures: </a:t>
            </a:r>
            <a:r>
              <a:rPr lang="en-GB" dirty="0"/>
              <a:t>59% of all situations were recorded as Exposures (single case), which is a growth from previous week from 53%.  44% of all exposures in an education setting were found in Primary Schools, 25% in Secondary schools and 6% in Special schools. </a:t>
            </a:r>
          </a:p>
          <a:p>
            <a:endParaRPr lang="en-GB" dirty="0"/>
          </a:p>
          <a:p>
            <a:r>
              <a:rPr lang="en-GB" b="1" dirty="0"/>
              <a:t>Outbreaks: </a:t>
            </a:r>
            <a:r>
              <a:rPr lang="en-GB" dirty="0"/>
              <a:t>17% of situations were recorded as outbreaks (42 situations). 76% of outbreaks were found in a primary and secondary schools.  Special schools recorded one outbreak. </a:t>
            </a:r>
          </a:p>
          <a:p>
            <a:endParaRPr lang="en-GB" dirty="0"/>
          </a:p>
          <a:p>
            <a:r>
              <a:rPr lang="en-GB" b="1" dirty="0"/>
              <a:t>Clusters:  </a:t>
            </a:r>
            <a:r>
              <a:rPr lang="en-GB" dirty="0"/>
              <a:t>23% of situations were recorded as clusters (57 situations).  46% of clusters were found in Secondary schools and 33% in primary schools. </a:t>
            </a:r>
          </a:p>
          <a:p>
            <a:r>
              <a:rPr lang="en-GB" dirty="0"/>
              <a:t> </a:t>
            </a:r>
          </a:p>
        </p:txBody>
      </p:sp>
      <p:sp>
        <p:nvSpPr>
          <p:cNvPr id="11" name="Rectangle 10">
            <a:extLst>
              <a:ext uri="{FF2B5EF4-FFF2-40B4-BE49-F238E27FC236}">
                <a16:creationId xmlns:a16="http://schemas.microsoft.com/office/drawing/2014/main" id="{B8A330DF-683D-4FE9-A580-D312F35B5675}"/>
              </a:ext>
            </a:extLst>
          </p:cNvPr>
          <p:cNvSpPr/>
          <p:nvPr/>
        </p:nvSpPr>
        <p:spPr>
          <a:xfrm>
            <a:off x="482441" y="5697368"/>
            <a:ext cx="6096000" cy="246221"/>
          </a:xfrm>
          <a:prstGeom prst="rect">
            <a:avLst/>
          </a:prstGeom>
        </p:spPr>
        <p:txBody>
          <a:bodyPr>
            <a:spAutoFit/>
          </a:bodyPr>
          <a:lstStyle/>
          <a:p>
            <a:r>
              <a:rPr lang="en-GB" sz="1000" dirty="0">
                <a:latin typeface="Calibri" panose="020F0502020204030204" pitchFamily="34" charset="0"/>
              </a:rPr>
              <a:t>*Other includes Colleges, Holiday Clubs &amp; Through School (Nursery/Yr1 - Yr13)</a:t>
            </a:r>
            <a:r>
              <a:rPr lang="en-GB" sz="1000" dirty="0"/>
              <a:t> </a:t>
            </a:r>
          </a:p>
        </p:txBody>
      </p:sp>
      <p:pic>
        <p:nvPicPr>
          <p:cNvPr id="4" name="Picture 3">
            <a:extLst>
              <a:ext uri="{FF2B5EF4-FFF2-40B4-BE49-F238E27FC236}">
                <a16:creationId xmlns:a16="http://schemas.microsoft.com/office/drawing/2014/main" id="{BC8ABEDA-857E-469A-B442-C65519CDE442}"/>
              </a:ext>
            </a:extLst>
          </p:cNvPr>
          <p:cNvPicPr>
            <a:picLocks noChangeAspect="1"/>
          </p:cNvPicPr>
          <p:nvPr/>
        </p:nvPicPr>
        <p:blipFill>
          <a:blip r:embed="rId3"/>
          <a:stretch>
            <a:fillRect/>
          </a:stretch>
        </p:blipFill>
        <p:spPr>
          <a:xfrm>
            <a:off x="291952" y="1546158"/>
            <a:ext cx="6787148" cy="4030723"/>
          </a:xfrm>
          <a:prstGeom prst="rect">
            <a:avLst/>
          </a:prstGeom>
        </p:spPr>
      </p:pic>
    </p:spTree>
    <p:extLst>
      <p:ext uri="{BB962C8B-B14F-4D97-AF65-F5344CB8AC3E}">
        <p14:creationId xmlns:p14="http://schemas.microsoft.com/office/powerpoint/2010/main" val="397418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511B-972E-45BF-8B0E-E64E881195F1}"/>
              </a:ext>
            </a:extLst>
          </p:cNvPr>
          <p:cNvSpPr>
            <a:spLocks noGrp="1"/>
          </p:cNvSpPr>
          <p:nvPr>
            <p:ph type="title"/>
          </p:nvPr>
        </p:nvSpPr>
        <p:spPr>
          <a:xfrm>
            <a:off x="352746" y="44623"/>
            <a:ext cx="10972800" cy="994123"/>
          </a:xfrm>
        </p:spPr>
        <p:txBody>
          <a:bodyPr vert="horz" wrap="square" lIns="77925" tIns="38963" rIns="77925" bIns="38963" numCol="1" anchor="ctr" anchorCtr="0" compatLnSpc="1">
            <a:prstTxWarp prst="textNoShape">
              <a:avLst/>
            </a:prstTxWarp>
            <a:normAutofit/>
          </a:bodyPr>
          <a:lstStyle/>
          <a:p>
            <a:r>
              <a:rPr lang="en-GB" sz="2400">
                <a:latin typeface="Arial Nova"/>
              </a:rPr>
              <a:t>Control Measures – IMPORTANT POINT TO NOTE</a:t>
            </a:r>
          </a:p>
        </p:txBody>
      </p:sp>
      <p:graphicFrame>
        <p:nvGraphicFramePr>
          <p:cNvPr id="171" name="TextBox 3">
            <a:extLst>
              <a:ext uri="{FF2B5EF4-FFF2-40B4-BE49-F238E27FC236}">
                <a16:creationId xmlns:a16="http://schemas.microsoft.com/office/drawing/2014/main" id="{CE7233E8-8C5A-4538-91C3-673802B8A91F}"/>
              </a:ext>
            </a:extLst>
          </p:cNvPr>
          <p:cNvGraphicFramePr/>
          <p:nvPr>
            <p:extLst>
              <p:ext uri="{D42A27DB-BD31-4B8C-83A1-F6EECF244321}">
                <p14:modId xmlns:p14="http://schemas.microsoft.com/office/powerpoint/2010/main" val="1370218427"/>
              </p:ext>
            </p:extLst>
          </p:nvPr>
        </p:nvGraphicFramePr>
        <p:xfrm>
          <a:off x="578776" y="895230"/>
          <a:ext cx="11339245" cy="5228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EB82D09-9F82-40EF-93E1-7B5C065B317E}"/>
              </a:ext>
            </a:extLst>
          </p:cNvPr>
          <p:cNvSpPr>
            <a:spLocks noGrp="1"/>
          </p:cNvSpPr>
          <p:nvPr>
            <p:ph type="sldNum" sz="quarter" idx="4"/>
          </p:nvPr>
        </p:nvSpPr>
        <p:spPr/>
        <p:txBody>
          <a:bodyPr/>
          <a:lstStyle/>
          <a:p>
            <a:fld id="{A2B67B78-34D1-46EE-B933-B3BA6BD1E196}" type="slidenum">
              <a:rPr lang="en-GB" smtClean="0"/>
              <a:t>6</a:t>
            </a:fld>
            <a:endParaRPr lang="en-GB"/>
          </a:p>
        </p:txBody>
      </p:sp>
    </p:spTree>
    <p:extLst>
      <p:ext uri="{BB962C8B-B14F-4D97-AF65-F5344CB8AC3E}">
        <p14:creationId xmlns:p14="http://schemas.microsoft.com/office/powerpoint/2010/main" val="26647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r code&#10;&#10;Description automatically generated">
            <a:extLst>
              <a:ext uri="{FF2B5EF4-FFF2-40B4-BE49-F238E27FC236}">
                <a16:creationId xmlns:a16="http://schemas.microsoft.com/office/drawing/2014/main" id="{6E791DC0-C840-42F6-BCAD-5EEC9911A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614" y="1268758"/>
            <a:ext cx="2521651" cy="2521651"/>
          </a:xfrm>
          <a:prstGeom prst="rect">
            <a:avLst/>
          </a:prstGeom>
          <a:noFill/>
        </p:spPr>
      </p:pic>
      <p:sp>
        <p:nvSpPr>
          <p:cNvPr id="5" name="Rectangle 4">
            <a:extLst>
              <a:ext uri="{FF2B5EF4-FFF2-40B4-BE49-F238E27FC236}">
                <a16:creationId xmlns:a16="http://schemas.microsoft.com/office/drawing/2014/main" id="{67415527-A240-4213-8828-55FCBC67023A}"/>
              </a:ext>
            </a:extLst>
          </p:cNvPr>
          <p:cNvSpPr/>
          <p:nvPr/>
        </p:nvSpPr>
        <p:spPr>
          <a:xfrm>
            <a:off x="757817" y="1610360"/>
            <a:ext cx="6543039" cy="3830539"/>
          </a:xfrm>
          <a:prstGeom prst="rect">
            <a:avLst/>
          </a:prstGeom>
        </p:spPr>
        <p:txBody>
          <a:bodyPr vert="horz" lIns="77925" tIns="38963" rIns="77925" bIns="38963" rtlCol="0">
            <a:normAutofit lnSpcReduction="10000"/>
          </a:bodyPr>
          <a:lstStyle/>
          <a:p>
            <a:pPr defTabSz="1038977">
              <a:lnSpc>
                <a:spcPct val="90000"/>
              </a:lnSpc>
              <a:spcBef>
                <a:spcPct val="20000"/>
              </a:spcBef>
            </a:pPr>
            <a:r>
              <a:rPr lang="en-GB" sz="1900" dirty="0"/>
              <a:t>We invite you all to join the Healthy Brum twitter channel's </a:t>
            </a:r>
            <a:r>
              <a:rPr lang="en-GB" sz="1900" dirty="0" err="1"/>
              <a:t>Tweetathon</a:t>
            </a:r>
            <a:r>
              <a:rPr lang="en-GB" sz="1900" dirty="0"/>
              <a:t> on Monday 17th May.</a:t>
            </a:r>
          </a:p>
          <a:p>
            <a:pPr defTabSz="1038977">
              <a:lnSpc>
                <a:spcPct val="90000"/>
              </a:lnSpc>
              <a:spcBef>
                <a:spcPct val="20000"/>
              </a:spcBef>
            </a:pPr>
            <a:endParaRPr lang="en-GB" sz="1900" dirty="0"/>
          </a:p>
          <a:p>
            <a:pPr defTabSz="1038977">
              <a:lnSpc>
                <a:spcPct val="90000"/>
              </a:lnSpc>
              <a:spcBef>
                <a:spcPct val="20000"/>
              </a:spcBef>
            </a:pPr>
            <a:r>
              <a:rPr lang="en-GB" sz="1900" dirty="0"/>
              <a:t>To mark the next step of the government's roadmap out of lockdown, we would like to encourage safe behaviours through our twitter channel to make sure to spread the word that we need to work together to keep moving in the right direction.</a:t>
            </a:r>
          </a:p>
          <a:p>
            <a:pPr defTabSz="1038977">
              <a:lnSpc>
                <a:spcPct val="90000"/>
              </a:lnSpc>
              <a:spcBef>
                <a:spcPct val="20000"/>
              </a:spcBef>
            </a:pPr>
            <a:endParaRPr lang="en-GB" sz="1900" dirty="0"/>
          </a:p>
          <a:p>
            <a:pPr defTabSz="1038977">
              <a:lnSpc>
                <a:spcPct val="90000"/>
              </a:lnSpc>
              <a:spcBef>
                <a:spcPct val="20000"/>
              </a:spcBef>
            </a:pPr>
            <a:r>
              <a:rPr lang="en-GB" sz="1900" dirty="0"/>
              <a:t>Getting a rapid test twice a week, washing your hands and wearing a mask are all simple steps that help. Please share and engage with our posts and polls on @</a:t>
            </a:r>
            <a:r>
              <a:rPr lang="en-GB" sz="1900" dirty="0" err="1"/>
              <a:t>healthybrum</a:t>
            </a:r>
            <a:r>
              <a:rPr lang="en-GB" sz="1900" dirty="0"/>
              <a:t> - use the hashtags #</a:t>
            </a:r>
            <a:r>
              <a:rPr lang="en-GB" sz="1900" dirty="0" err="1"/>
              <a:t>keepbrumsafe</a:t>
            </a:r>
            <a:r>
              <a:rPr lang="en-GB" sz="1900" dirty="0"/>
              <a:t> and #</a:t>
            </a:r>
            <a:r>
              <a:rPr lang="en-GB" sz="1900" dirty="0" err="1"/>
              <a:t>testandtweet</a:t>
            </a:r>
            <a:r>
              <a:rPr lang="en-GB" sz="1900" dirty="0"/>
              <a:t>. Why not give us a follow too if you haven't already?</a:t>
            </a:r>
            <a:endParaRPr lang="en-GB" sz="1900" b="0" i="0" dirty="0">
              <a:effectLst/>
            </a:endParaRPr>
          </a:p>
        </p:txBody>
      </p:sp>
      <p:sp>
        <p:nvSpPr>
          <p:cNvPr id="12" name="Title 3">
            <a:extLst>
              <a:ext uri="{FF2B5EF4-FFF2-40B4-BE49-F238E27FC236}">
                <a16:creationId xmlns:a16="http://schemas.microsoft.com/office/drawing/2014/main" id="{F15B0F47-DC94-441D-B5DD-69BAB4F37E12}"/>
              </a:ext>
            </a:extLst>
          </p:cNvPr>
          <p:cNvSpPr>
            <a:spLocks noGrp="1"/>
          </p:cNvSpPr>
          <p:nvPr>
            <p:ph type="title"/>
          </p:nvPr>
        </p:nvSpPr>
        <p:spPr>
          <a:xfrm>
            <a:off x="757817" y="426838"/>
            <a:ext cx="10972800" cy="994123"/>
          </a:xfrm>
        </p:spPr>
        <p:txBody>
          <a:bodyPr>
            <a:normAutofit fontScale="90000"/>
          </a:bodyPr>
          <a:lstStyle/>
          <a:p>
            <a:r>
              <a:rPr lang="en-GB" dirty="0"/>
              <a:t>Join in on Healthy Brum's </a:t>
            </a:r>
            <a:r>
              <a:rPr lang="en-GB" dirty="0" err="1"/>
              <a:t>Tweetathon</a:t>
            </a:r>
            <a:br>
              <a:rPr lang="en-GB" dirty="0"/>
            </a:br>
            <a:endParaRPr lang="en-US" dirty="0"/>
          </a:p>
        </p:txBody>
      </p:sp>
      <p:sp>
        <p:nvSpPr>
          <p:cNvPr id="4" name="Slide Number Placeholder 3">
            <a:extLst>
              <a:ext uri="{FF2B5EF4-FFF2-40B4-BE49-F238E27FC236}">
                <a16:creationId xmlns:a16="http://schemas.microsoft.com/office/drawing/2014/main" id="{0629C459-F17C-454D-9D91-866F89210B3E}"/>
              </a:ext>
            </a:extLst>
          </p:cNvPr>
          <p:cNvSpPr>
            <a:spLocks noGrp="1"/>
          </p:cNvSpPr>
          <p:nvPr>
            <p:ph type="sldNum" sz="quarter" idx="4"/>
          </p:nvPr>
        </p:nvSpPr>
        <p:spPr>
          <a:xfrm>
            <a:off x="503817" y="6448252"/>
            <a:ext cx="2844800" cy="365125"/>
          </a:xfrm>
        </p:spPr>
        <p:txBody>
          <a:bodyPr vert="horz" lIns="77925" tIns="38963" rIns="77925" bIns="38963" rtlCol="0" anchor="ctr">
            <a:normAutofit/>
          </a:bodyPr>
          <a:lstStyle/>
          <a:p>
            <a:pPr>
              <a:spcAft>
                <a:spcPts val="600"/>
              </a:spcAft>
            </a:pPr>
            <a:fld id="{A2B67B78-34D1-46EE-B933-B3BA6BD1E196}" type="slidenum">
              <a:rPr lang="en-GB" smtClean="0"/>
              <a:pPr>
                <a:spcAft>
                  <a:spcPts val="600"/>
                </a:spcAft>
              </a:pPr>
              <a:t>7</a:t>
            </a:fld>
            <a:endParaRPr lang="en-GB"/>
          </a:p>
        </p:txBody>
      </p:sp>
      <p:sp>
        <p:nvSpPr>
          <p:cNvPr id="9" name="Rectangle 8">
            <a:extLst>
              <a:ext uri="{FF2B5EF4-FFF2-40B4-BE49-F238E27FC236}">
                <a16:creationId xmlns:a16="http://schemas.microsoft.com/office/drawing/2014/main" id="{BBA674B5-65B4-4AE4-A333-099B7DF051F5}"/>
              </a:ext>
            </a:extLst>
          </p:cNvPr>
          <p:cNvSpPr/>
          <p:nvPr/>
        </p:nvSpPr>
        <p:spPr>
          <a:xfrm>
            <a:off x="7853680" y="3722701"/>
            <a:ext cx="3728720" cy="1061829"/>
          </a:xfrm>
          <a:prstGeom prst="rect">
            <a:avLst/>
          </a:prstGeom>
        </p:spPr>
        <p:txBody>
          <a:bodyPr wrap="square">
            <a:spAutoFit/>
          </a:bodyPr>
          <a:lstStyle/>
          <a:p>
            <a:r>
              <a:rPr lang="en-GB" dirty="0">
                <a:latin typeface="Arial" panose="020B0604020202020204" pitchFamily="34" charset="0"/>
              </a:rPr>
              <a:t>Please share and engage with our posts - </a:t>
            </a:r>
            <a:r>
              <a:rPr lang="en-GB" sz="1600" dirty="0">
                <a:latin typeface="Arial" panose="020B0604020202020204" pitchFamily="34" charset="0"/>
              </a:rPr>
              <a:t>use the hashtags #</a:t>
            </a:r>
            <a:r>
              <a:rPr lang="en-GB" sz="1600" dirty="0" err="1">
                <a:latin typeface="Arial" panose="020B0604020202020204" pitchFamily="34" charset="0"/>
              </a:rPr>
              <a:t>keepbrumsafe</a:t>
            </a:r>
            <a:r>
              <a:rPr lang="en-GB" sz="1600" dirty="0">
                <a:latin typeface="Arial" panose="020B0604020202020204" pitchFamily="34" charset="0"/>
              </a:rPr>
              <a:t> and #</a:t>
            </a:r>
            <a:r>
              <a:rPr lang="en-GB" sz="1600" dirty="0" err="1">
                <a:latin typeface="Arial" panose="020B0604020202020204" pitchFamily="34" charset="0"/>
              </a:rPr>
              <a:t>testandtweet</a:t>
            </a:r>
            <a:r>
              <a:rPr lang="en-GB" sz="1600" dirty="0">
                <a:latin typeface="Arial" panose="020B0604020202020204" pitchFamily="34" charset="0"/>
              </a:rPr>
              <a:t> and follow us on twitter </a:t>
            </a:r>
            <a:r>
              <a:rPr lang="en-GB" sz="1600" u="sng" dirty="0">
                <a:solidFill>
                  <a:srgbClr val="6888C9"/>
                </a:solidFill>
                <a:latin typeface="Arial" panose="020B0604020202020204" pitchFamily="34" charset="0"/>
                <a:hlinkClick r:id="rId3" tooltip="https://eur01.safelinks.protection.outlook.com/?url=https%3a%2f%2ftwitter.com%2fhealthybrum%3futm_content%3d%26utm_medium%3demail%26utm_name%3d%26utm_source%3dgovdelivery%26utm_term%3d&amp;data=04%7c01%7chollie-mae.janes%40birmingham.gov.uk%7cef865a0636084e7d3d0908d8fb671ddc%7c699ace67d2e44bcdb303d2bbe2b9bbf1%7c0%7c0%7c637535767580354954%7cunknown%7ctwfpbgzsb3d8eyjwijoimc4wljawmdailcjqijoiv2lumziilcjbtii6ik1hawwilcjxvci6mn0%3d%7c1000&amp;sdata=qblm4hr47hfwda8iv0cjk9%2bzrnt9waqip4vywlw1w%2fg%3d&amp;reserved=0"/>
              </a:rPr>
              <a:t>here.</a:t>
            </a:r>
            <a:endParaRPr lang="en-GB" b="0" i="0" dirty="0">
              <a:effectLst/>
              <a:latin typeface="Calibri" panose="020F0502020204030204" pitchFamily="34" charset="0"/>
            </a:endParaRPr>
          </a:p>
        </p:txBody>
      </p:sp>
    </p:spTree>
    <p:extLst>
      <p:ext uri="{BB962C8B-B14F-4D97-AF65-F5344CB8AC3E}">
        <p14:creationId xmlns:p14="http://schemas.microsoft.com/office/powerpoint/2010/main" val="427297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95650B-295F-48DA-AA85-DB75894A469E}"/>
              </a:ext>
            </a:extLst>
          </p:cNvPr>
          <p:cNvSpPr>
            <a:spLocks noGrp="1"/>
          </p:cNvSpPr>
          <p:nvPr>
            <p:ph sz="half" idx="1"/>
          </p:nvPr>
        </p:nvSpPr>
        <p:spPr>
          <a:xfrm>
            <a:off x="609600" y="932795"/>
            <a:ext cx="5709920" cy="4525963"/>
          </a:xfrm>
        </p:spPr>
        <p:txBody>
          <a:bodyPr>
            <a:noAutofit/>
          </a:bodyPr>
          <a:lstStyle/>
          <a:p>
            <a:pPr marL="0" indent="0">
              <a:buNone/>
            </a:pPr>
            <a:r>
              <a:rPr lang="en-GB" sz="2100" b="1" dirty="0">
                <a:latin typeface="+mn-lt"/>
              </a:rPr>
              <a:t>Criteria for joining</a:t>
            </a:r>
          </a:p>
          <a:p>
            <a:pPr>
              <a:buFontTx/>
              <a:buChar char="-"/>
            </a:pPr>
            <a:r>
              <a:rPr lang="en-GB" sz="2100" dirty="0">
                <a:latin typeface="+mn-lt"/>
              </a:rPr>
              <a:t>Motivation to protect your loved ones</a:t>
            </a:r>
          </a:p>
          <a:p>
            <a:pPr marL="0" indent="0">
              <a:buNone/>
            </a:pPr>
            <a:r>
              <a:rPr lang="en-GB" sz="2100" b="1" dirty="0">
                <a:latin typeface="+mn-lt"/>
              </a:rPr>
              <a:t>What you will do</a:t>
            </a:r>
          </a:p>
          <a:p>
            <a:pPr>
              <a:buFontTx/>
              <a:buChar char="-"/>
            </a:pPr>
            <a:r>
              <a:rPr lang="en-GB" sz="2100" dirty="0">
                <a:latin typeface="+mn-lt"/>
              </a:rPr>
              <a:t>Spread Covid messaging</a:t>
            </a:r>
          </a:p>
          <a:p>
            <a:pPr>
              <a:buFontTx/>
              <a:buChar char="-"/>
            </a:pPr>
            <a:r>
              <a:rPr lang="en-GB" sz="2100" dirty="0">
                <a:latin typeface="+mn-lt"/>
              </a:rPr>
              <a:t>Be the voice of young people</a:t>
            </a:r>
          </a:p>
          <a:p>
            <a:pPr>
              <a:buFontTx/>
              <a:buChar char="-"/>
            </a:pPr>
            <a:r>
              <a:rPr lang="en-GB" sz="2100" dirty="0">
                <a:latin typeface="+mn-lt"/>
              </a:rPr>
              <a:t>Attend Covid Briefing Meetings every two weeks on Microsoft Teams</a:t>
            </a:r>
          </a:p>
          <a:p>
            <a:pPr marL="0" indent="0">
              <a:buNone/>
            </a:pPr>
            <a:r>
              <a:rPr lang="en-GB" sz="2100" b="1" dirty="0">
                <a:latin typeface="+mn-lt"/>
              </a:rPr>
              <a:t>What’s in it for you</a:t>
            </a:r>
          </a:p>
          <a:p>
            <a:pPr>
              <a:buFontTx/>
              <a:buChar char="-"/>
            </a:pPr>
            <a:r>
              <a:rPr lang="en-GB" sz="2100" dirty="0">
                <a:latin typeface="+mn-lt"/>
              </a:rPr>
              <a:t>Improve self-confidence</a:t>
            </a:r>
          </a:p>
          <a:p>
            <a:pPr>
              <a:buFontTx/>
              <a:buChar char="-"/>
            </a:pPr>
            <a:r>
              <a:rPr lang="en-GB" sz="2100" dirty="0">
                <a:latin typeface="+mn-lt"/>
              </a:rPr>
              <a:t>Improve self-esteem</a:t>
            </a:r>
          </a:p>
          <a:p>
            <a:pPr>
              <a:buFontTx/>
              <a:buChar char="-"/>
            </a:pPr>
            <a:r>
              <a:rPr lang="en-GB" sz="2100" dirty="0">
                <a:latin typeface="+mn-lt"/>
              </a:rPr>
              <a:t>Develop skills to use on school and beyond</a:t>
            </a:r>
          </a:p>
          <a:p>
            <a:pPr>
              <a:buFontTx/>
              <a:buChar char="-"/>
            </a:pPr>
            <a:r>
              <a:rPr lang="en-GB" sz="2100" dirty="0">
                <a:latin typeface="+mn-lt"/>
              </a:rPr>
              <a:t>Help keep your friends, family and communities safe</a:t>
            </a:r>
          </a:p>
        </p:txBody>
      </p:sp>
      <p:sp>
        <p:nvSpPr>
          <p:cNvPr id="4" name="Title 3">
            <a:extLst>
              <a:ext uri="{FF2B5EF4-FFF2-40B4-BE49-F238E27FC236}">
                <a16:creationId xmlns:a16="http://schemas.microsoft.com/office/drawing/2014/main" id="{89AA01B9-E8EF-41CA-B3E3-25EFD10C3115}"/>
              </a:ext>
            </a:extLst>
          </p:cNvPr>
          <p:cNvSpPr>
            <a:spLocks noGrp="1"/>
          </p:cNvSpPr>
          <p:nvPr>
            <p:ph type="title"/>
          </p:nvPr>
        </p:nvSpPr>
        <p:spPr>
          <a:xfrm>
            <a:off x="609600" y="66784"/>
            <a:ext cx="10972800" cy="994123"/>
          </a:xfrm>
        </p:spPr>
        <p:txBody>
          <a:bodyPr/>
          <a:lstStyle/>
          <a:p>
            <a:r>
              <a:rPr lang="en-GB" dirty="0"/>
              <a:t>Youth Covid Champions</a:t>
            </a:r>
          </a:p>
        </p:txBody>
      </p:sp>
      <p:sp>
        <p:nvSpPr>
          <p:cNvPr id="5" name="Slide Number Placeholder 4">
            <a:extLst>
              <a:ext uri="{FF2B5EF4-FFF2-40B4-BE49-F238E27FC236}">
                <a16:creationId xmlns:a16="http://schemas.microsoft.com/office/drawing/2014/main" id="{49DFEE39-EC0D-4858-9986-17D80B0B18C1}"/>
              </a:ext>
            </a:extLst>
          </p:cNvPr>
          <p:cNvSpPr>
            <a:spLocks noGrp="1"/>
          </p:cNvSpPr>
          <p:nvPr>
            <p:ph type="sldNum" sz="quarter" idx="4"/>
          </p:nvPr>
        </p:nvSpPr>
        <p:spPr/>
        <p:txBody>
          <a:bodyPr/>
          <a:lstStyle/>
          <a:p>
            <a:fld id="{A2B67B78-34D1-46EE-B933-B3BA6BD1E196}" type="slidenum">
              <a:rPr lang="en-GB" smtClean="0"/>
              <a:t>8</a:t>
            </a:fld>
            <a:endParaRPr lang="en-GB"/>
          </a:p>
        </p:txBody>
      </p:sp>
      <p:sp>
        <p:nvSpPr>
          <p:cNvPr id="6" name="TextBox 5">
            <a:extLst>
              <a:ext uri="{FF2B5EF4-FFF2-40B4-BE49-F238E27FC236}">
                <a16:creationId xmlns:a16="http://schemas.microsoft.com/office/drawing/2014/main" id="{B4DB7D8D-B3DF-43A6-8BFB-52F24F304BF6}"/>
              </a:ext>
            </a:extLst>
          </p:cNvPr>
          <p:cNvSpPr txBox="1"/>
          <p:nvPr/>
        </p:nvSpPr>
        <p:spPr>
          <a:xfrm>
            <a:off x="6319520" y="841387"/>
            <a:ext cx="5486400" cy="3970318"/>
          </a:xfrm>
          <a:prstGeom prst="rect">
            <a:avLst/>
          </a:prstGeom>
          <a:noFill/>
        </p:spPr>
        <p:txBody>
          <a:bodyPr wrap="square" rtlCol="0">
            <a:spAutoFit/>
          </a:bodyPr>
          <a:lstStyle/>
          <a:p>
            <a:r>
              <a:rPr lang="en-GB" sz="2100" b="1" dirty="0"/>
              <a:t>How to join </a:t>
            </a:r>
          </a:p>
          <a:p>
            <a:pPr marL="285750" indent="-285750">
              <a:buFontTx/>
              <a:buChar char="-"/>
            </a:pPr>
            <a:r>
              <a:rPr lang="en-GB" sz="2100" dirty="0"/>
              <a:t>Tell us (email/text Juliet – senior Youth worker </a:t>
            </a:r>
            <a:r>
              <a:rPr lang="en-GB" sz="2100" dirty="0">
                <a:hlinkClick r:id="rId2"/>
              </a:rPr>
              <a:t>Juliet.c.Faulkner@birmimgham.gov.uk</a:t>
            </a:r>
            <a:endParaRPr lang="en-GB" sz="2100" dirty="0"/>
          </a:p>
          <a:p>
            <a:r>
              <a:rPr lang="en-GB" sz="2100" dirty="0"/>
              <a:t>    Work Mobile Number 07917643383</a:t>
            </a:r>
          </a:p>
          <a:p>
            <a:pPr marL="285750" indent="-285750">
              <a:buFontTx/>
              <a:buChar char="-"/>
            </a:pPr>
            <a:r>
              <a:rPr lang="en-GB" sz="2100" dirty="0"/>
              <a:t>Meet with us – join </a:t>
            </a:r>
            <a:r>
              <a:rPr lang="en-GB" sz="2100" dirty="0" err="1"/>
              <a:t>ashort</a:t>
            </a:r>
            <a:r>
              <a:rPr lang="en-GB" sz="2100" dirty="0"/>
              <a:t> Microsoft teams meeting to give you more information after which you can make your decision</a:t>
            </a:r>
          </a:p>
          <a:p>
            <a:pPr marL="285750" indent="-285750">
              <a:buFontTx/>
              <a:buChar char="-"/>
            </a:pPr>
            <a:r>
              <a:rPr lang="en-GB" sz="2100" dirty="0"/>
              <a:t>Some forms to be filled by you and your parents/guardians</a:t>
            </a:r>
          </a:p>
          <a:p>
            <a:pPr marL="285750" indent="-285750">
              <a:buFontTx/>
              <a:buChar char="-"/>
            </a:pPr>
            <a:r>
              <a:rPr lang="en-GB" sz="2100" dirty="0"/>
              <a:t>Join us on WhatsApp and Instagram – if you like</a:t>
            </a:r>
          </a:p>
        </p:txBody>
      </p:sp>
      <p:pic>
        <p:nvPicPr>
          <p:cNvPr id="7" name="Picture 6" descr="Logo&#10;&#10;Description automatically generated">
            <a:extLst>
              <a:ext uri="{FF2B5EF4-FFF2-40B4-BE49-F238E27FC236}">
                <a16:creationId xmlns:a16="http://schemas.microsoft.com/office/drawing/2014/main" id="{05FF93B0-335D-4030-B2CD-9941E7B83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520" y="4429222"/>
            <a:ext cx="2747880" cy="1412019"/>
          </a:xfrm>
          <a:prstGeom prst="rect">
            <a:avLst/>
          </a:prstGeom>
        </p:spPr>
      </p:pic>
    </p:spTree>
    <p:extLst>
      <p:ext uri="{BB962C8B-B14F-4D97-AF65-F5344CB8AC3E}">
        <p14:creationId xmlns:p14="http://schemas.microsoft.com/office/powerpoint/2010/main" val="3709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9FFE-2F10-4846-A6ED-B7062031D94C}"/>
              </a:ext>
            </a:extLst>
          </p:cNvPr>
          <p:cNvSpPr>
            <a:spLocks noGrp="1"/>
          </p:cNvSpPr>
          <p:nvPr>
            <p:ph type="title"/>
          </p:nvPr>
        </p:nvSpPr>
        <p:spPr>
          <a:xfrm>
            <a:off x="410028" y="56923"/>
            <a:ext cx="10972800" cy="640338"/>
          </a:xfrm>
        </p:spPr>
        <p:txBody>
          <a:bodyPr>
            <a:normAutofit/>
          </a:bodyPr>
          <a:lstStyle/>
          <a:p>
            <a:r>
              <a:rPr lang="en-GB" sz="2400">
                <a:latin typeface="Arial Nova"/>
              </a:rPr>
              <a:t>Useful contacts</a:t>
            </a:r>
            <a:endParaRPr lang="en-US"/>
          </a:p>
        </p:txBody>
      </p:sp>
      <p:sp>
        <p:nvSpPr>
          <p:cNvPr id="3" name="Content Placeholder 2">
            <a:extLst>
              <a:ext uri="{FF2B5EF4-FFF2-40B4-BE49-F238E27FC236}">
                <a16:creationId xmlns:a16="http://schemas.microsoft.com/office/drawing/2014/main" id="{EE05A0A1-22FE-4407-A7E0-AC1FA934ACC9}"/>
              </a:ext>
            </a:extLst>
          </p:cNvPr>
          <p:cNvSpPr>
            <a:spLocks noGrp="1"/>
          </p:cNvSpPr>
          <p:nvPr>
            <p:ph idx="1"/>
          </p:nvPr>
        </p:nvSpPr>
        <p:spPr>
          <a:xfrm>
            <a:off x="410029" y="632634"/>
            <a:ext cx="11553373" cy="4951743"/>
          </a:xfrm>
        </p:spPr>
        <p:txBody>
          <a:bodyPr vert="horz" lIns="77925" tIns="38963" rIns="77925" bIns="38963" rtlCol="0" anchor="t">
            <a:noAutofit/>
          </a:bodyPr>
          <a:lstStyle/>
          <a:p>
            <a:pPr marL="0" indent="0">
              <a:buNone/>
            </a:pPr>
            <a:r>
              <a:rPr lang="en-GB" sz="1200" b="1" dirty="0">
                <a:latin typeface="Arial Nova"/>
              </a:rPr>
              <a:t>Are you having issues with LFD test kits delivery?</a:t>
            </a:r>
          </a:p>
          <a:p>
            <a:pPr marL="843807" lvl="1" indent="-389255"/>
            <a:r>
              <a:rPr lang="en-GB" sz="1200" b="1" dirty="0">
                <a:latin typeface="Arial Nova"/>
              </a:rPr>
              <a:t>Contact DfE on 08000468687</a:t>
            </a:r>
            <a:r>
              <a:rPr lang="en-GB" sz="1200" dirty="0">
                <a:latin typeface="Arial Nova"/>
              </a:rPr>
              <a:t>. </a:t>
            </a:r>
            <a:endParaRPr lang="en-GB" sz="1200" dirty="0"/>
          </a:p>
          <a:p>
            <a:pPr marL="1298575" lvl="2" indent="-259715"/>
            <a:r>
              <a:rPr lang="en-GB" sz="1200" dirty="0">
                <a:latin typeface="Arial Nova"/>
              </a:rPr>
              <a:t>DfE may place an emergency order for you. </a:t>
            </a:r>
            <a:r>
              <a:rPr lang="en-GB" sz="1200" b="1" dirty="0">
                <a:latin typeface="Arial Nova"/>
              </a:rPr>
              <a:t>This may not appear on the delivery schedule immediately</a:t>
            </a:r>
            <a:r>
              <a:rPr lang="en-GB" sz="1200" dirty="0">
                <a:latin typeface="Arial Nova"/>
              </a:rPr>
              <a:t> but re-check on Monday as this gets updated every Monday. </a:t>
            </a:r>
            <a:endParaRPr lang="en-GB" sz="1200" dirty="0"/>
          </a:p>
          <a:p>
            <a:pPr marL="843807" lvl="1" indent="-389255"/>
            <a:r>
              <a:rPr lang="en-GB" sz="1200" b="1" dirty="0">
                <a:latin typeface="Arial Nova"/>
              </a:rPr>
              <a:t>Follow interim process by encouraging parents and staff to </a:t>
            </a:r>
            <a:endParaRPr lang="en-GB" sz="1200" dirty="0"/>
          </a:p>
          <a:p>
            <a:pPr marL="1298575" lvl="2" indent="-259715"/>
            <a:r>
              <a:rPr lang="en-GB" sz="1200" dirty="0">
                <a:latin typeface="Arial Nova"/>
              </a:rPr>
              <a:t>Order home test kits. Individuals can order 1 pack (of 7 kits) per household per day on </a:t>
            </a:r>
            <a:r>
              <a:rPr lang="en-GB" sz="1200" dirty="0">
                <a:latin typeface="Arial Nova"/>
                <a:hlinkClick r:id="rId2"/>
              </a:rPr>
              <a:t>https://www.gov.uk/order-coronavirus-rapid-lateral-flow-tests</a:t>
            </a:r>
            <a:r>
              <a:rPr lang="en-GB" sz="1200" dirty="0">
                <a:latin typeface="Arial Nova"/>
              </a:rPr>
              <a:t> or by calling 119 (open 7am-11pm)  (delivery is within two days, usually the next)</a:t>
            </a:r>
            <a:endParaRPr lang="en-GB" sz="1200" dirty="0"/>
          </a:p>
          <a:p>
            <a:pPr marL="1298575" lvl="2" indent="-259715"/>
            <a:r>
              <a:rPr lang="en-GB" sz="1200" dirty="0">
                <a:latin typeface="Arial Nova"/>
                <a:hlinkClick r:id="rId3"/>
              </a:rPr>
              <a:t>find a pharmacy where they can collect tests</a:t>
            </a:r>
            <a:r>
              <a:rPr lang="en-GB" sz="1200" dirty="0">
                <a:latin typeface="Arial Nova"/>
              </a:rPr>
              <a:t> </a:t>
            </a:r>
          </a:p>
          <a:p>
            <a:pPr marL="1298575" lvl="2" indent="-259715"/>
            <a:r>
              <a:rPr lang="en-GB" sz="1200" dirty="0">
                <a:latin typeface="Arial Nova"/>
                <a:hlinkClick r:id="rId4"/>
              </a:rPr>
              <a:t>find a local site where they can collect tests</a:t>
            </a:r>
            <a:r>
              <a:rPr lang="en-GB" sz="1200" dirty="0">
                <a:latin typeface="Arial Nova"/>
              </a:rPr>
              <a:t>   </a:t>
            </a:r>
          </a:p>
          <a:p>
            <a:pPr marL="0" indent="0">
              <a:spcAft>
                <a:spcPct val="0"/>
              </a:spcAft>
              <a:buNone/>
            </a:pPr>
            <a:endParaRPr lang="en-GB" sz="1400" b="1" dirty="0">
              <a:solidFill>
                <a:srgbClr val="0070C0"/>
              </a:solidFill>
              <a:latin typeface="Arial Nova"/>
            </a:endParaRPr>
          </a:p>
          <a:p>
            <a:pPr marL="0" indent="0">
              <a:spcAft>
                <a:spcPct val="0"/>
              </a:spcAft>
              <a:buNone/>
            </a:pPr>
            <a:r>
              <a:rPr lang="en-GB" sz="1200" b="1" dirty="0">
                <a:latin typeface="Arial Nova"/>
              </a:rPr>
              <a:t>DfE coronavirus helpline </a:t>
            </a:r>
            <a:endParaRPr lang="en-US" sz="1200" dirty="0">
              <a:latin typeface="Arial Nova Light"/>
            </a:endParaRPr>
          </a:p>
          <a:p>
            <a:pPr marL="740302" lvl="1" indent="-285750">
              <a:spcAft>
                <a:spcPct val="0"/>
              </a:spcAft>
            </a:pPr>
            <a:r>
              <a:rPr lang="en-GB" sz="1200" b="1" dirty="0">
                <a:latin typeface="Arial Nova"/>
              </a:rPr>
              <a:t>T</a:t>
            </a:r>
            <a:r>
              <a:rPr lang="en-GB" sz="1200" b="1" dirty="0">
                <a:latin typeface="Arial Nova Light"/>
              </a:rPr>
              <a:t>elephone 0800 046 8687</a:t>
            </a:r>
            <a:r>
              <a:rPr lang="en-GB" sz="1200" dirty="0">
                <a:latin typeface="Arial Nova Light"/>
              </a:rPr>
              <a:t>. If you have a query about coronavirus (COVID-19) relating to schools and other educational establishments, and children's social care, in England contact our helpline.</a:t>
            </a:r>
            <a:endParaRPr lang="en-US" sz="1200" dirty="0">
              <a:latin typeface="Arial Nova Light"/>
            </a:endParaRPr>
          </a:p>
          <a:p>
            <a:pPr marL="740302" lvl="1" indent="-285750">
              <a:spcAft>
                <a:spcPct val="0"/>
              </a:spcAft>
            </a:pPr>
            <a:r>
              <a:rPr lang="en-GB" sz="1200" dirty="0">
                <a:latin typeface="Arial Nova Light"/>
              </a:rPr>
              <a:t>Helpline opening hours: Monday to Friday from 8am to 6pm, Saturday and Sunday from 10am to 6pm.</a:t>
            </a:r>
            <a:endParaRPr lang="en-US" sz="1200" dirty="0">
              <a:latin typeface="Arial Nova Light"/>
            </a:endParaRPr>
          </a:p>
          <a:p>
            <a:pPr marL="0" indent="0">
              <a:spcAft>
                <a:spcPct val="0"/>
              </a:spcAft>
              <a:buNone/>
            </a:pPr>
            <a:endParaRPr lang="en-GB" sz="1400" b="1" dirty="0">
              <a:solidFill>
                <a:srgbClr val="0070C0"/>
              </a:solidFill>
              <a:latin typeface="Arial Nova"/>
            </a:endParaRPr>
          </a:p>
          <a:p>
            <a:pPr marL="0" indent="0">
              <a:spcAft>
                <a:spcPct val="0"/>
              </a:spcAft>
              <a:buNone/>
            </a:pPr>
            <a:r>
              <a:rPr lang="en-GB" sz="1200" b="1" dirty="0">
                <a:latin typeface="Arial Nova"/>
              </a:rPr>
              <a:t>Birmingham City Council Health Protection Team - </a:t>
            </a:r>
            <a:r>
              <a:rPr lang="en-GB" sz="1200" dirty="0">
                <a:solidFill>
                  <a:srgbClr val="000000"/>
                </a:solidFill>
                <a:latin typeface="Arial Nova Light"/>
                <a:hlinkClick r:id="rId5"/>
              </a:rPr>
              <a:t>Contacttracing@birmingham.gov.uk</a:t>
            </a:r>
            <a:r>
              <a:rPr lang="en-GB" sz="1200" dirty="0">
                <a:solidFill>
                  <a:srgbClr val="000000"/>
                </a:solidFill>
                <a:latin typeface="Arial Nova Light"/>
              </a:rPr>
              <a:t> </a:t>
            </a:r>
            <a:endParaRPr lang="en-GB" sz="1200" dirty="0">
              <a:latin typeface="Arial Nova Light"/>
            </a:endParaRPr>
          </a:p>
          <a:p>
            <a:pPr marL="659765" indent="-659765">
              <a:spcAft>
                <a:spcPct val="0"/>
              </a:spcAft>
              <a:buFont typeface="Wingdings,Sans-Serif"/>
              <a:buChar char="§"/>
            </a:pPr>
            <a:endParaRPr lang="en-GB" sz="1400" dirty="0">
              <a:latin typeface="Arial Nova Light"/>
            </a:endParaRPr>
          </a:p>
          <a:p>
            <a:pPr marL="0" indent="0">
              <a:spcAft>
                <a:spcPct val="0"/>
              </a:spcAft>
              <a:buNone/>
            </a:pPr>
            <a:r>
              <a:rPr lang="en-GB" sz="1200" b="1" dirty="0">
                <a:latin typeface="Arial Nova"/>
              </a:rPr>
              <a:t>Notification of new cases</a:t>
            </a:r>
            <a:endParaRPr lang="en-GB" sz="1200" dirty="0">
              <a:latin typeface="Arial Nova Light"/>
            </a:endParaRPr>
          </a:p>
          <a:p>
            <a:pPr marL="740302" lvl="1" indent="-285750">
              <a:spcAft>
                <a:spcPct val="0"/>
              </a:spcAft>
            </a:pPr>
            <a:r>
              <a:rPr lang="en-GB" sz="1200" dirty="0">
                <a:solidFill>
                  <a:srgbClr val="000000"/>
                </a:solidFill>
                <a:latin typeface="Arial Nova Light"/>
              </a:rPr>
              <a:t>Please</a:t>
            </a:r>
            <a:r>
              <a:rPr lang="en-GB" sz="1200" dirty="0">
                <a:latin typeface="Arial Nova Light"/>
              </a:rPr>
              <a:t> follow process in the </a:t>
            </a:r>
            <a:r>
              <a:rPr lang="en-GB" sz="1200" dirty="0">
                <a:latin typeface="Arial Nova Light"/>
                <a:hlinkClick r:id="rId6"/>
              </a:rPr>
              <a:t>Public Health Flowchart for Schools </a:t>
            </a:r>
            <a:r>
              <a:rPr lang="en-GB" sz="1200" dirty="0">
                <a:latin typeface="Arial Nova Light"/>
              </a:rPr>
              <a:t>to notify us of new cases.</a:t>
            </a:r>
          </a:p>
          <a:p>
            <a:pPr marL="740302" lvl="1" indent="-285750">
              <a:spcAft>
                <a:spcPct val="0"/>
              </a:spcAft>
            </a:pPr>
            <a:endParaRPr lang="en-GB" sz="1200" dirty="0">
              <a:latin typeface="Arial Nova Light"/>
            </a:endParaRPr>
          </a:p>
          <a:p>
            <a:pPr marL="0" indent="0">
              <a:buNone/>
            </a:pPr>
            <a:r>
              <a:rPr lang="en-GB" sz="1200" b="1" dirty="0">
                <a:latin typeface="Arial Nova"/>
              </a:rPr>
              <a:t>Become a COVID-19 Champion! </a:t>
            </a:r>
            <a:r>
              <a:rPr lang="en-GB" sz="1200" dirty="0">
                <a:latin typeface="Arial Nova"/>
              </a:rPr>
              <a:t>Nearly 800 champions across the city and we recently launched the COVID-19 Youth Champions programme. Are you keen to help other residents find out more about COVID-19 and for your voice to be heard? Then do sign up and join the network. More information available here: </a:t>
            </a:r>
            <a:r>
              <a:rPr lang="en-GB" sz="1200" dirty="0">
                <a:latin typeface="Arial Nova"/>
                <a:hlinkClick r:id="rId7"/>
              </a:rPr>
              <a:t>https://www.birmingham.gov.uk/COVID-19_Community_Champions</a:t>
            </a:r>
            <a:endParaRPr lang="en-GB" sz="1200" dirty="0">
              <a:latin typeface="Arial Nova"/>
            </a:endParaRPr>
          </a:p>
        </p:txBody>
      </p:sp>
      <p:sp>
        <p:nvSpPr>
          <p:cNvPr id="4" name="Slide Number Placeholder 3">
            <a:extLst>
              <a:ext uri="{FF2B5EF4-FFF2-40B4-BE49-F238E27FC236}">
                <a16:creationId xmlns:a16="http://schemas.microsoft.com/office/drawing/2014/main" id="{7DF04235-B073-4375-8B15-F9AE5AAE997A}"/>
              </a:ext>
            </a:extLst>
          </p:cNvPr>
          <p:cNvSpPr>
            <a:spLocks noGrp="1"/>
          </p:cNvSpPr>
          <p:nvPr>
            <p:ph type="sldNum" sz="quarter" idx="4"/>
          </p:nvPr>
        </p:nvSpPr>
        <p:spPr/>
        <p:txBody>
          <a:bodyPr/>
          <a:lstStyle/>
          <a:p>
            <a:fld id="{A2B67B78-34D1-46EE-B933-B3BA6BD1E196}" type="slidenum">
              <a:rPr lang="en-GB" smtClean="0"/>
              <a:t>9</a:t>
            </a:fld>
            <a:endParaRPr lang="en-GB"/>
          </a:p>
        </p:txBody>
      </p:sp>
    </p:spTree>
    <p:extLst>
      <p:ext uri="{BB962C8B-B14F-4D97-AF65-F5344CB8AC3E}">
        <p14:creationId xmlns:p14="http://schemas.microsoft.com/office/powerpoint/2010/main" val="134498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irmingham_City_Council___corp_template_updated_Nov_2020__AF_ (002)  -  Read-Only" id="{679AB17E-3BF7-4581-956D-9698102F5D1B}" vid="{762CCE73-1505-4464-9E44-EADC406F03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6A64E1603CC94483EEE42194532FB3" ma:contentTypeVersion="12" ma:contentTypeDescription="Create a new document." ma:contentTypeScope="" ma:versionID="b8aaa68b20ca244425f1684fa3928565">
  <xsd:schema xmlns:xsd="http://www.w3.org/2001/XMLSchema" xmlns:xs="http://www.w3.org/2001/XMLSchema" xmlns:p="http://schemas.microsoft.com/office/2006/metadata/properties" xmlns:ns3="b84c2923-7dc1-4011-9dab-556f2d96143f" xmlns:ns4="fd07eec3-795b-4a6e-b5a6-e147486edd52" targetNamespace="http://schemas.microsoft.com/office/2006/metadata/properties" ma:root="true" ma:fieldsID="df60438f39bbb4b3f83f0ddb39019525" ns3:_="" ns4:_="">
    <xsd:import namespace="b84c2923-7dc1-4011-9dab-556f2d96143f"/>
    <xsd:import namespace="fd07eec3-795b-4a6e-b5a6-e147486edd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c2923-7dc1-4011-9dab-556f2d961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eec3-795b-4a6e-b5a6-e147486edd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4FB4D-3A62-4243-BC50-A338F3E20EEE}">
  <ds:schemaRefs>
    <ds:schemaRef ds:uri="http://schemas.microsoft.com/sharepoint/v3/contenttype/forms"/>
  </ds:schemaRefs>
</ds:datastoreItem>
</file>

<file path=customXml/itemProps2.xml><?xml version="1.0" encoding="utf-8"?>
<ds:datastoreItem xmlns:ds="http://schemas.openxmlformats.org/officeDocument/2006/customXml" ds:itemID="{BEBCB2ED-C587-4053-A797-9218F1882F99}">
  <ds:schemaRefs>
    <ds:schemaRef ds:uri="http://purl.org/dc/elements/1.1/"/>
    <ds:schemaRef ds:uri="http://schemas.microsoft.com/office/2006/metadata/properties"/>
    <ds:schemaRef ds:uri="http://purl.org/dc/terms/"/>
    <ds:schemaRef ds:uri="b84c2923-7dc1-4011-9dab-556f2d96143f"/>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fd07eec3-795b-4a6e-b5a6-e147486edd52"/>
    <ds:schemaRef ds:uri="http://www.w3.org/XML/1998/namespace"/>
  </ds:schemaRefs>
</ds:datastoreItem>
</file>

<file path=customXml/itemProps3.xml><?xml version="1.0" encoding="utf-8"?>
<ds:datastoreItem xmlns:ds="http://schemas.openxmlformats.org/officeDocument/2006/customXml" ds:itemID="{BF01FA8E-1D33-4530-88F2-FE4267599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c2923-7dc1-4011-9dab-556f2d96143f"/>
    <ds:schemaRef ds:uri="fd07eec3-795b-4a6e-b5a6-e147486edd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TotalTime>
  <Words>1476</Words>
  <Application>Microsoft Office PowerPoint</Application>
  <PresentationFormat>Widescreen</PresentationFormat>
  <Paragraphs>145</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Nova</vt:lpstr>
      <vt:lpstr>Arial Nova Light</vt:lpstr>
      <vt:lpstr>Calibri</vt:lpstr>
      <vt:lpstr>Wingdings</vt:lpstr>
      <vt:lpstr>Wingdings,Sans-Serif</vt:lpstr>
      <vt:lpstr>Birmingham_City_Council___corp_template_updated_Jan_2018 16x9</vt:lpstr>
      <vt:lpstr>COVID-19 Overview for Education Settings (Schools)  </vt:lpstr>
      <vt:lpstr>Return to school – Overview of guidance</vt:lpstr>
      <vt:lpstr>PowerPoint Presentation</vt:lpstr>
      <vt:lpstr>PowerPoint Presentation</vt:lpstr>
      <vt:lpstr>PowerPoint Presentation</vt:lpstr>
      <vt:lpstr>Control Measures – IMPORTANT POINT TO NOTE</vt:lpstr>
      <vt:lpstr>Join in on Healthy Brum's Tweetathon </vt:lpstr>
      <vt:lpstr>Youth Covid Champions</vt:lpstr>
      <vt:lpstr>Useful 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Overview for Education Settings (Schools)</dc:title>
  <dc:creator>Ibrahim Subdurally</dc:creator>
  <cp:lastModifiedBy>Modupe Omonijo</cp:lastModifiedBy>
  <cp:revision>3</cp:revision>
  <dcterms:created xsi:type="dcterms:W3CDTF">2021-05-14T14:32:49Z</dcterms:created>
  <dcterms:modified xsi:type="dcterms:W3CDTF">2021-05-17T10:23:23Z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0x010100406A64E1603CC94483EEE42194532FB3</vt:lpwstr>
  </property>
</Properties>
</file>