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28" r:id="rId5"/>
    <p:sldId id="329" r:id="rId6"/>
    <p:sldId id="334" r:id="rId7"/>
    <p:sldId id="330" r:id="rId8"/>
    <p:sldId id="332" r:id="rId9"/>
    <p:sldId id="335" r:id="rId10"/>
    <p:sldId id="336" r:id="rId11"/>
    <p:sldId id="331" r:id="rId12"/>
    <p:sldId id="337"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mailto:holidayactivities@birmingham.gov.uk"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holidayactivities@birmingham.gov.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holidayactivities@birmingham.gov.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holidayactivities@birmingham.gov.uk"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9EEE7-16BF-474A-89F3-8B62755BA102}"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en-US"/>
        </a:p>
      </dgm:t>
    </dgm:pt>
    <dgm:pt modelId="{5C5898DB-9018-4531-8CDD-D570FFCB4F85}">
      <dgm:prSet/>
      <dgm:spPr/>
      <dgm:t>
        <a:bodyPr/>
        <a:lstStyle/>
        <a:p>
          <a:r>
            <a:rPr lang="en-GB"/>
            <a:t>We are seeking funding applications from Birmingham schools who wish to be involved in the programme during summer and Christmas holidays.</a:t>
          </a:r>
          <a:endParaRPr lang="en-US"/>
        </a:p>
      </dgm:t>
    </dgm:pt>
    <dgm:pt modelId="{70E546E1-4987-40B4-97E4-A552037A9B42}" type="parTrans" cxnId="{8356F0E6-5430-4A28-9E53-E6CB333094F1}">
      <dgm:prSet/>
      <dgm:spPr/>
      <dgm:t>
        <a:bodyPr/>
        <a:lstStyle/>
        <a:p>
          <a:endParaRPr lang="en-US"/>
        </a:p>
      </dgm:t>
    </dgm:pt>
    <dgm:pt modelId="{1D0AAA3D-C0A5-4022-90CD-1950ABED8031}" type="sibTrans" cxnId="{8356F0E6-5430-4A28-9E53-E6CB333094F1}">
      <dgm:prSet/>
      <dgm:spPr/>
      <dgm:t>
        <a:bodyPr/>
        <a:lstStyle/>
        <a:p>
          <a:endParaRPr lang="en-US"/>
        </a:p>
      </dgm:t>
    </dgm:pt>
    <dgm:pt modelId="{B1A192F9-E426-4B4C-9D58-1D4D9FCD1387}">
      <dgm:prSet/>
      <dgm:spPr/>
      <dgm:t>
        <a:bodyPr/>
        <a:lstStyle/>
        <a:p>
          <a:r>
            <a:rPr lang="en-GB"/>
            <a:t>The funding application must set out how you propose to deliver this provision and how it meets the programme outcomes. The application will also have a breakdown of the grant will be spent. </a:t>
          </a:r>
          <a:endParaRPr lang="en-US"/>
        </a:p>
      </dgm:t>
    </dgm:pt>
    <dgm:pt modelId="{A6C25C63-445D-463C-84B3-0593D30A16A4}" type="parTrans" cxnId="{441A16D1-FB0C-4212-90E6-CBAF862DAC13}">
      <dgm:prSet/>
      <dgm:spPr/>
      <dgm:t>
        <a:bodyPr/>
        <a:lstStyle/>
        <a:p>
          <a:endParaRPr lang="en-US"/>
        </a:p>
      </dgm:t>
    </dgm:pt>
    <dgm:pt modelId="{40DD8DB4-822E-4CAE-B991-A430B14F9C65}" type="sibTrans" cxnId="{441A16D1-FB0C-4212-90E6-CBAF862DAC13}">
      <dgm:prSet/>
      <dgm:spPr/>
      <dgm:t>
        <a:bodyPr/>
        <a:lstStyle/>
        <a:p>
          <a:endParaRPr lang="en-US"/>
        </a:p>
      </dgm:t>
    </dgm:pt>
    <dgm:pt modelId="{5BFB9D87-F27D-4776-93EF-C190E16806BE}">
      <dgm:prSet/>
      <dgm:spPr/>
      <dgm:t>
        <a:bodyPr/>
        <a:lstStyle/>
        <a:p>
          <a:r>
            <a:rPr lang="en-GB"/>
            <a:t>Due to office closure the Council is only able to accept electronic applications and all queries and submissions should be sent to </a:t>
          </a:r>
          <a:r>
            <a:rPr lang="en-GB">
              <a:hlinkClick xmlns:r="http://schemas.openxmlformats.org/officeDocument/2006/relationships" r:id="rId1"/>
            </a:rPr>
            <a:t>holidayactivities@birmingham.gov.uk</a:t>
          </a:r>
          <a:endParaRPr lang="en-US"/>
        </a:p>
      </dgm:t>
    </dgm:pt>
    <dgm:pt modelId="{357C32B2-4674-4EEE-A123-549BAFE84501}" type="parTrans" cxnId="{26127064-C6CB-433E-840C-8F02F70062C2}">
      <dgm:prSet/>
      <dgm:spPr/>
      <dgm:t>
        <a:bodyPr/>
        <a:lstStyle/>
        <a:p>
          <a:endParaRPr lang="en-US"/>
        </a:p>
      </dgm:t>
    </dgm:pt>
    <dgm:pt modelId="{B8480B30-8186-4468-83AB-E2458144785C}" type="sibTrans" cxnId="{26127064-C6CB-433E-840C-8F02F70062C2}">
      <dgm:prSet/>
      <dgm:spPr/>
      <dgm:t>
        <a:bodyPr/>
        <a:lstStyle/>
        <a:p>
          <a:endParaRPr lang="en-US"/>
        </a:p>
      </dgm:t>
    </dgm:pt>
    <dgm:pt modelId="{360B83F5-09C0-4EC8-A9EF-C961ED304B9E}">
      <dgm:prSet/>
      <dgm:spPr/>
      <dgm:t>
        <a:bodyPr/>
        <a:lstStyle/>
        <a:p>
          <a:r>
            <a:rPr lang="en-GB"/>
            <a:t>The closing date for submissions is 17:00 on 14 May 2021 and we will aim to inform all applicants on the outcome on or before 18 June 2021. </a:t>
          </a:r>
          <a:endParaRPr lang="en-US"/>
        </a:p>
      </dgm:t>
    </dgm:pt>
    <dgm:pt modelId="{9BEEBB02-32DD-4ACE-9AE9-C2D7CD9B7E3A}" type="parTrans" cxnId="{0F10CB2D-3B54-4AC9-BF35-6B3F1FA09540}">
      <dgm:prSet/>
      <dgm:spPr/>
      <dgm:t>
        <a:bodyPr/>
        <a:lstStyle/>
        <a:p>
          <a:endParaRPr lang="en-US"/>
        </a:p>
      </dgm:t>
    </dgm:pt>
    <dgm:pt modelId="{CD4617EC-48BA-4AD2-92D2-EA230C5DD7FC}" type="sibTrans" cxnId="{0F10CB2D-3B54-4AC9-BF35-6B3F1FA09540}">
      <dgm:prSet/>
      <dgm:spPr/>
      <dgm:t>
        <a:bodyPr/>
        <a:lstStyle/>
        <a:p>
          <a:endParaRPr lang="en-US"/>
        </a:p>
      </dgm:t>
    </dgm:pt>
    <dgm:pt modelId="{58AE38E5-221C-48A0-AA1A-DEFE232F0397}">
      <dgm:prSet/>
      <dgm:spPr/>
      <dgm:t>
        <a:bodyPr/>
        <a:lstStyle/>
        <a:p>
          <a:r>
            <a:rPr lang="en-GB"/>
            <a:t>Each application will be evaluated by a panel of officers from across the Council and will be assessed against the eligibility criteria and how submission meets the programme outcomes. </a:t>
          </a:r>
          <a:endParaRPr lang="en-US"/>
        </a:p>
      </dgm:t>
    </dgm:pt>
    <dgm:pt modelId="{ABFBDC04-81C4-4F4C-9BEA-B4F3F6CB9EB9}" type="parTrans" cxnId="{B4EA03FD-3342-408E-951B-75C6076965EB}">
      <dgm:prSet/>
      <dgm:spPr/>
      <dgm:t>
        <a:bodyPr/>
        <a:lstStyle/>
        <a:p>
          <a:endParaRPr lang="en-US"/>
        </a:p>
      </dgm:t>
    </dgm:pt>
    <dgm:pt modelId="{9B8483D9-6E00-41C3-801B-EFD2E149A794}" type="sibTrans" cxnId="{B4EA03FD-3342-408E-951B-75C6076965EB}">
      <dgm:prSet/>
      <dgm:spPr/>
      <dgm:t>
        <a:bodyPr/>
        <a:lstStyle/>
        <a:p>
          <a:endParaRPr lang="en-US"/>
        </a:p>
      </dgm:t>
    </dgm:pt>
    <dgm:pt modelId="{77511D7A-2997-4B1F-BA29-F1FE43127D0A}" type="pres">
      <dgm:prSet presAssocID="{90D9EEE7-16BF-474A-89F3-8B62755BA102}" presName="vert0" presStyleCnt="0">
        <dgm:presLayoutVars>
          <dgm:dir/>
          <dgm:animOne val="branch"/>
          <dgm:animLvl val="lvl"/>
        </dgm:presLayoutVars>
      </dgm:prSet>
      <dgm:spPr/>
    </dgm:pt>
    <dgm:pt modelId="{9E4A8405-D8BB-43A6-B364-2545E53B58EC}" type="pres">
      <dgm:prSet presAssocID="{5C5898DB-9018-4531-8CDD-D570FFCB4F85}" presName="thickLine" presStyleLbl="alignNode1" presStyleIdx="0" presStyleCnt="5"/>
      <dgm:spPr/>
    </dgm:pt>
    <dgm:pt modelId="{5D4D5836-70E6-41BA-861E-E1DA73F62972}" type="pres">
      <dgm:prSet presAssocID="{5C5898DB-9018-4531-8CDD-D570FFCB4F85}" presName="horz1" presStyleCnt="0"/>
      <dgm:spPr/>
    </dgm:pt>
    <dgm:pt modelId="{50EFA2BD-BF86-480F-9BA5-78C2CE8BF003}" type="pres">
      <dgm:prSet presAssocID="{5C5898DB-9018-4531-8CDD-D570FFCB4F85}" presName="tx1" presStyleLbl="revTx" presStyleIdx="0" presStyleCnt="5"/>
      <dgm:spPr/>
    </dgm:pt>
    <dgm:pt modelId="{A3E9091D-890A-4561-9BFB-3CCD277BBFC6}" type="pres">
      <dgm:prSet presAssocID="{5C5898DB-9018-4531-8CDD-D570FFCB4F85}" presName="vert1" presStyleCnt="0"/>
      <dgm:spPr/>
    </dgm:pt>
    <dgm:pt modelId="{71ACFD2D-8221-48F0-9AD4-9D74B7F395E5}" type="pres">
      <dgm:prSet presAssocID="{B1A192F9-E426-4B4C-9D58-1D4D9FCD1387}" presName="thickLine" presStyleLbl="alignNode1" presStyleIdx="1" presStyleCnt="5"/>
      <dgm:spPr/>
    </dgm:pt>
    <dgm:pt modelId="{EA6784B0-1437-476D-B6D1-8436ACAD7CD1}" type="pres">
      <dgm:prSet presAssocID="{B1A192F9-E426-4B4C-9D58-1D4D9FCD1387}" presName="horz1" presStyleCnt="0"/>
      <dgm:spPr/>
    </dgm:pt>
    <dgm:pt modelId="{8AC2D15A-FBD1-4238-AD37-BB99D7F6DB53}" type="pres">
      <dgm:prSet presAssocID="{B1A192F9-E426-4B4C-9D58-1D4D9FCD1387}" presName="tx1" presStyleLbl="revTx" presStyleIdx="1" presStyleCnt="5"/>
      <dgm:spPr/>
    </dgm:pt>
    <dgm:pt modelId="{FB2904E4-932B-4282-B346-4A0F7DB785AC}" type="pres">
      <dgm:prSet presAssocID="{B1A192F9-E426-4B4C-9D58-1D4D9FCD1387}" presName="vert1" presStyleCnt="0"/>
      <dgm:spPr/>
    </dgm:pt>
    <dgm:pt modelId="{20ED91CF-5204-4BE4-A945-04C66D6C20D6}" type="pres">
      <dgm:prSet presAssocID="{5BFB9D87-F27D-4776-93EF-C190E16806BE}" presName="thickLine" presStyleLbl="alignNode1" presStyleIdx="2" presStyleCnt="5"/>
      <dgm:spPr/>
    </dgm:pt>
    <dgm:pt modelId="{9260899A-EF1C-4D3B-A1D0-31FA08F34397}" type="pres">
      <dgm:prSet presAssocID="{5BFB9D87-F27D-4776-93EF-C190E16806BE}" presName="horz1" presStyleCnt="0"/>
      <dgm:spPr/>
    </dgm:pt>
    <dgm:pt modelId="{4777A5A7-013D-4300-978E-089F25540BC2}" type="pres">
      <dgm:prSet presAssocID="{5BFB9D87-F27D-4776-93EF-C190E16806BE}" presName="tx1" presStyleLbl="revTx" presStyleIdx="2" presStyleCnt="5"/>
      <dgm:spPr/>
    </dgm:pt>
    <dgm:pt modelId="{EAD3E99B-9545-4FE1-AD56-AFF91E435434}" type="pres">
      <dgm:prSet presAssocID="{5BFB9D87-F27D-4776-93EF-C190E16806BE}" presName="vert1" presStyleCnt="0"/>
      <dgm:spPr/>
    </dgm:pt>
    <dgm:pt modelId="{40FCCDB1-5DD7-4C4F-88A8-96CBDBD5259A}" type="pres">
      <dgm:prSet presAssocID="{360B83F5-09C0-4EC8-A9EF-C961ED304B9E}" presName="thickLine" presStyleLbl="alignNode1" presStyleIdx="3" presStyleCnt="5"/>
      <dgm:spPr/>
    </dgm:pt>
    <dgm:pt modelId="{FE332102-6B5A-4D2C-9E1D-CB12CA12EB38}" type="pres">
      <dgm:prSet presAssocID="{360B83F5-09C0-4EC8-A9EF-C961ED304B9E}" presName="horz1" presStyleCnt="0"/>
      <dgm:spPr/>
    </dgm:pt>
    <dgm:pt modelId="{CEC93C26-7575-4ACA-BF74-D2C8497DE099}" type="pres">
      <dgm:prSet presAssocID="{360B83F5-09C0-4EC8-A9EF-C961ED304B9E}" presName="tx1" presStyleLbl="revTx" presStyleIdx="3" presStyleCnt="5"/>
      <dgm:spPr/>
    </dgm:pt>
    <dgm:pt modelId="{40D8D4FB-F1A8-4171-BCF9-58F59BEC1EE6}" type="pres">
      <dgm:prSet presAssocID="{360B83F5-09C0-4EC8-A9EF-C961ED304B9E}" presName="vert1" presStyleCnt="0"/>
      <dgm:spPr/>
    </dgm:pt>
    <dgm:pt modelId="{668C9B67-16D6-4FE1-813A-0A4A030C844B}" type="pres">
      <dgm:prSet presAssocID="{58AE38E5-221C-48A0-AA1A-DEFE232F0397}" presName="thickLine" presStyleLbl="alignNode1" presStyleIdx="4" presStyleCnt="5"/>
      <dgm:spPr/>
    </dgm:pt>
    <dgm:pt modelId="{122E4223-7FD2-48E2-A938-E09790D4D959}" type="pres">
      <dgm:prSet presAssocID="{58AE38E5-221C-48A0-AA1A-DEFE232F0397}" presName="horz1" presStyleCnt="0"/>
      <dgm:spPr/>
    </dgm:pt>
    <dgm:pt modelId="{9A70DC5C-D785-43B1-A720-9E8D0C13A8F4}" type="pres">
      <dgm:prSet presAssocID="{58AE38E5-221C-48A0-AA1A-DEFE232F0397}" presName="tx1" presStyleLbl="revTx" presStyleIdx="4" presStyleCnt="5"/>
      <dgm:spPr/>
    </dgm:pt>
    <dgm:pt modelId="{141D2813-4A0A-4C57-81A5-8B85F8DA5E69}" type="pres">
      <dgm:prSet presAssocID="{58AE38E5-221C-48A0-AA1A-DEFE232F0397}" presName="vert1" presStyleCnt="0"/>
      <dgm:spPr/>
    </dgm:pt>
  </dgm:ptLst>
  <dgm:cxnLst>
    <dgm:cxn modelId="{7DDCCE29-A09D-42F1-9E4E-69CCD35804A9}" type="presOf" srcId="{5BFB9D87-F27D-4776-93EF-C190E16806BE}" destId="{4777A5A7-013D-4300-978E-089F25540BC2}" srcOrd="0" destOrd="0" presId="urn:microsoft.com/office/officeart/2008/layout/LinedList"/>
    <dgm:cxn modelId="{0F10CB2D-3B54-4AC9-BF35-6B3F1FA09540}" srcId="{90D9EEE7-16BF-474A-89F3-8B62755BA102}" destId="{360B83F5-09C0-4EC8-A9EF-C961ED304B9E}" srcOrd="3" destOrd="0" parTransId="{9BEEBB02-32DD-4ACE-9AE9-C2D7CD9B7E3A}" sibTransId="{CD4617EC-48BA-4AD2-92D2-EA230C5DD7FC}"/>
    <dgm:cxn modelId="{2EB8DB5E-1697-4EB4-9E18-5C8C1F969E2D}" type="presOf" srcId="{B1A192F9-E426-4B4C-9D58-1D4D9FCD1387}" destId="{8AC2D15A-FBD1-4238-AD37-BB99D7F6DB53}" srcOrd="0" destOrd="0" presId="urn:microsoft.com/office/officeart/2008/layout/LinedList"/>
    <dgm:cxn modelId="{26127064-C6CB-433E-840C-8F02F70062C2}" srcId="{90D9EEE7-16BF-474A-89F3-8B62755BA102}" destId="{5BFB9D87-F27D-4776-93EF-C190E16806BE}" srcOrd="2" destOrd="0" parTransId="{357C32B2-4674-4EEE-A123-549BAFE84501}" sibTransId="{B8480B30-8186-4468-83AB-E2458144785C}"/>
    <dgm:cxn modelId="{3DF6A28F-6528-46CF-A5FB-0A9CF7CB697E}" type="presOf" srcId="{360B83F5-09C0-4EC8-A9EF-C961ED304B9E}" destId="{CEC93C26-7575-4ACA-BF74-D2C8497DE099}" srcOrd="0" destOrd="0" presId="urn:microsoft.com/office/officeart/2008/layout/LinedList"/>
    <dgm:cxn modelId="{A875C5B3-6596-4293-B1CB-DA715AA93CA4}" type="presOf" srcId="{5C5898DB-9018-4531-8CDD-D570FFCB4F85}" destId="{50EFA2BD-BF86-480F-9BA5-78C2CE8BF003}" srcOrd="0" destOrd="0" presId="urn:microsoft.com/office/officeart/2008/layout/LinedList"/>
    <dgm:cxn modelId="{441A16D1-FB0C-4212-90E6-CBAF862DAC13}" srcId="{90D9EEE7-16BF-474A-89F3-8B62755BA102}" destId="{B1A192F9-E426-4B4C-9D58-1D4D9FCD1387}" srcOrd="1" destOrd="0" parTransId="{A6C25C63-445D-463C-84B3-0593D30A16A4}" sibTransId="{40DD8DB4-822E-4CAE-B991-A430B14F9C65}"/>
    <dgm:cxn modelId="{0B74FAE2-DADC-41F0-9F05-9E4A4985A4A5}" type="presOf" srcId="{58AE38E5-221C-48A0-AA1A-DEFE232F0397}" destId="{9A70DC5C-D785-43B1-A720-9E8D0C13A8F4}" srcOrd="0" destOrd="0" presId="urn:microsoft.com/office/officeart/2008/layout/LinedList"/>
    <dgm:cxn modelId="{8356F0E6-5430-4A28-9E53-E6CB333094F1}" srcId="{90D9EEE7-16BF-474A-89F3-8B62755BA102}" destId="{5C5898DB-9018-4531-8CDD-D570FFCB4F85}" srcOrd="0" destOrd="0" parTransId="{70E546E1-4987-40B4-97E4-A552037A9B42}" sibTransId="{1D0AAA3D-C0A5-4022-90CD-1950ABED8031}"/>
    <dgm:cxn modelId="{F94403F3-22CE-48F8-8B27-210870A857C1}" type="presOf" srcId="{90D9EEE7-16BF-474A-89F3-8B62755BA102}" destId="{77511D7A-2997-4B1F-BA29-F1FE43127D0A}" srcOrd="0" destOrd="0" presId="urn:microsoft.com/office/officeart/2008/layout/LinedList"/>
    <dgm:cxn modelId="{B4EA03FD-3342-408E-951B-75C6076965EB}" srcId="{90D9EEE7-16BF-474A-89F3-8B62755BA102}" destId="{58AE38E5-221C-48A0-AA1A-DEFE232F0397}" srcOrd="4" destOrd="0" parTransId="{ABFBDC04-81C4-4F4C-9BEA-B4F3F6CB9EB9}" sibTransId="{9B8483D9-6E00-41C3-801B-EFD2E149A794}"/>
    <dgm:cxn modelId="{7D6646A2-6C11-4013-97EE-3B1E5028C94C}" type="presParOf" srcId="{77511D7A-2997-4B1F-BA29-F1FE43127D0A}" destId="{9E4A8405-D8BB-43A6-B364-2545E53B58EC}" srcOrd="0" destOrd="0" presId="urn:microsoft.com/office/officeart/2008/layout/LinedList"/>
    <dgm:cxn modelId="{B4CCB1A2-552E-41B1-8C05-719A68C0B4CC}" type="presParOf" srcId="{77511D7A-2997-4B1F-BA29-F1FE43127D0A}" destId="{5D4D5836-70E6-41BA-861E-E1DA73F62972}" srcOrd="1" destOrd="0" presId="urn:microsoft.com/office/officeart/2008/layout/LinedList"/>
    <dgm:cxn modelId="{DF0BE433-DF1C-466F-93AA-9D70617DB3F7}" type="presParOf" srcId="{5D4D5836-70E6-41BA-861E-E1DA73F62972}" destId="{50EFA2BD-BF86-480F-9BA5-78C2CE8BF003}" srcOrd="0" destOrd="0" presId="urn:microsoft.com/office/officeart/2008/layout/LinedList"/>
    <dgm:cxn modelId="{4F61A552-466E-41D2-9D15-AB927F845E67}" type="presParOf" srcId="{5D4D5836-70E6-41BA-861E-E1DA73F62972}" destId="{A3E9091D-890A-4561-9BFB-3CCD277BBFC6}" srcOrd="1" destOrd="0" presId="urn:microsoft.com/office/officeart/2008/layout/LinedList"/>
    <dgm:cxn modelId="{0106C684-4A13-414C-B09E-FC4E81580A0E}" type="presParOf" srcId="{77511D7A-2997-4B1F-BA29-F1FE43127D0A}" destId="{71ACFD2D-8221-48F0-9AD4-9D74B7F395E5}" srcOrd="2" destOrd="0" presId="urn:microsoft.com/office/officeart/2008/layout/LinedList"/>
    <dgm:cxn modelId="{1E9A6CBF-2E9C-4CC6-A8E5-313CA19C8851}" type="presParOf" srcId="{77511D7A-2997-4B1F-BA29-F1FE43127D0A}" destId="{EA6784B0-1437-476D-B6D1-8436ACAD7CD1}" srcOrd="3" destOrd="0" presId="urn:microsoft.com/office/officeart/2008/layout/LinedList"/>
    <dgm:cxn modelId="{E18E6531-C4F6-4EC8-9685-86FADCD1C947}" type="presParOf" srcId="{EA6784B0-1437-476D-B6D1-8436ACAD7CD1}" destId="{8AC2D15A-FBD1-4238-AD37-BB99D7F6DB53}" srcOrd="0" destOrd="0" presId="urn:microsoft.com/office/officeart/2008/layout/LinedList"/>
    <dgm:cxn modelId="{5454DC47-CD7F-4AA9-93D0-4192BE6E2823}" type="presParOf" srcId="{EA6784B0-1437-476D-B6D1-8436ACAD7CD1}" destId="{FB2904E4-932B-4282-B346-4A0F7DB785AC}" srcOrd="1" destOrd="0" presId="urn:microsoft.com/office/officeart/2008/layout/LinedList"/>
    <dgm:cxn modelId="{8A4787AB-DB09-4624-BBD5-A393D27BF7FA}" type="presParOf" srcId="{77511D7A-2997-4B1F-BA29-F1FE43127D0A}" destId="{20ED91CF-5204-4BE4-A945-04C66D6C20D6}" srcOrd="4" destOrd="0" presId="urn:microsoft.com/office/officeart/2008/layout/LinedList"/>
    <dgm:cxn modelId="{FF3EE0EB-6EE9-407A-B86A-14CC6049A4EC}" type="presParOf" srcId="{77511D7A-2997-4B1F-BA29-F1FE43127D0A}" destId="{9260899A-EF1C-4D3B-A1D0-31FA08F34397}" srcOrd="5" destOrd="0" presId="urn:microsoft.com/office/officeart/2008/layout/LinedList"/>
    <dgm:cxn modelId="{2DB30B80-B8A9-4F6D-A659-B990019E238F}" type="presParOf" srcId="{9260899A-EF1C-4D3B-A1D0-31FA08F34397}" destId="{4777A5A7-013D-4300-978E-089F25540BC2}" srcOrd="0" destOrd="0" presId="urn:microsoft.com/office/officeart/2008/layout/LinedList"/>
    <dgm:cxn modelId="{30FFB3C9-A07D-466A-AE79-E4FD261D8271}" type="presParOf" srcId="{9260899A-EF1C-4D3B-A1D0-31FA08F34397}" destId="{EAD3E99B-9545-4FE1-AD56-AFF91E435434}" srcOrd="1" destOrd="0" presId="urn:microsoft.com/office/officeart/2008/layout/LinedList"/>
    <dgm:cxn modelId="{8BF1B2D2-5D2C-4A0A-8BA4-3D77503D5F7C}" type="presParOf" srcId="{77511D7A-2997-4B1F-BA29-F1FE43127D0A}" destId="{40FCCDB1-5DD7-4C4F-88A8-96CBDBD5259A}" srcOrd="6" destOrd="0" presId="urn:microsoft.com/office/officeart/2008/layout/LinedList"/>
    <dgm:cxn modelId="{5493D699-E99A-4B1D-8EB1-B2703DDC9035}" type="presParOf" srcId="{77511D7A-2997-4B1F-BA29-F1FE43127D0A}" destId="{FE332102-6B5A-4D2C-9E1D-CB12CA12EB38}" srcOrd="7" destOrd="0" presId="urn:microsoft.com/office/officeart/2008/layout/LinedList"/>
    <dgm:cxn modelId="{5CA51A0A-A420-43A2-885C-B5A48723BB8C}" type="presParOf" srcId="{FE332102-6B5A-4D2C-9E1D-CB12CA12EB38}" destId="{CEC93C26-7575-4ACA-BF74-D2C8497DE099}" srcOrd="0" destOrd="0" presId="urn:microsoft.com/office/officeart/2008/layout/LinedList"/>
    <dgm:cxn modelId="{B13C62D6-5885-4D3C-A71A-89B7EFC92F35}" type="presParOf" srcId="{FE332102-6B5A-4D2C-9E1D-CB12CA12EB38}" destId="{40D8D4FB-F1A8-4171-BCF9-58F59BEC1EE6}" srcOrd="1" destOrd="0" presId="urn:microsoft.com/office/officeart/2008/layout/LinedList"/>
    <dgm:cxn modelId="{6033DCAC-316F-4CC3-9591-6442DFD84DE3}" type="presParOf" srcId="{77511D7A-2997-4B1F-BA29-F1FE43127D0A}" destId="{668C9B67-16D6-4FE1-813A-0A4A030C844B}" srcOrd="8" destOrd="0" presId="urn:microsoft.com/office/officeart/2008/layout/LinedList"/>
    <dgm:cxn modelId="{2D2CD54A-5B83-4EE1-9B9B-6C67E3818EEC}" type="presParOf" srcId="{77511D7A-2997-4B1F-BA29-F1FE43127D0A}" destId="{122E4223-7FD2-48E2-A938-E09790D4D959}" srcOrd="9" destOrd="0" presId="urn:microsoft.com/office/officeart/2008/layout/LinedList"/>
    <dgm:cxn modelId="{649743F7-4045-4525-8E3D-67DE71963E94}" type="presParOf" srcId="{122E4223-7FD2-48E2-A938-E09790D4D959}" destId="{9A70DC5C-D785-43B1-A720-9E8D0C13A8F4}" srcOrd="0" destOrd="0" presId="urn:microsoft.com/office/officeart/2008/layout/LinedList"/>
    <dgm:cxn modelId="{5DA82EFE-E7BA-4CB1-9D98-EB39C83999F8}" type="presParOf" srcId="{122E4223-7FD2-48E2-A938-E09790D4D959}" destId="{141D2813-4A0A-4C57-81A5-8B85F8DA5E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07B22-1ABB-49E9-9289-C3D2A46ED5BC}"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en-US"/>
        </a:p>
      </dgm:t>
    </dgm:pt>
    <dgm:pt modelId="{6B73DA96-6680-4A21-9026-E55C1D8F50CE}">
      <dgm:prSet/>
      <dgm:spPr/>
      <dgm:t>
        <a:bodyPr/>
        <a:lstStyle/>
        <a:p>
          <a:r>
            <a:rPr lang="en-GB"/>
            <a:t>The Council is in the process of commissioning a number of organisations to provide programme management, training, administration and other support to support schools and other voluntary and community organisations in delivering these services. </a:t>
          </a:r>
          <a:endParaRPr lang="en-US"/>
        </a:p>
      </dgm:t>
    </dgm:pt>
    <dgm:pt modelId="{4C8E67BF-E467-4481-82C3-34F08114B696}" type="parTrans" cxnId="{CE053E7D-7425-4D12-8657-1C5D6210E29A}">
      <dgm:prSet/>
      <dgm:spPr/>
      <dgm:t>
        <a:bodyPr/>
        <a:lstStyle/>
        <a:p>
          <a:endParaRPr lang="en-US"/>
        </a:p>
      </dgm:t>
    </dgm:pt>
    <dgm:pt modelId="{4F67E2C3-ED5F-4852-A02C-0ACD44D71462}" type="sibTrans" cxnId="{CE053E7D-7425-4D12-8657-1C5D6210E29A}">
      <dgm:prSet/>
      <dgm:spPr/>
      <dgm:t>
        <a:bodyPr/>
        <a:lstStyle/>
        <a:p>
          <a:endParaRPr lang="en-US"/>
        </a:p>
      </dgm:t>
    </dgm:pt>
    <dgm:pt modelId="{5E40FAC4-11DA-4F0A-939C-A2AE0B3C0714}">
      <dgm:prSet/>
      <dgm:spPr/>
      <dgm:t>
        <a:bodyPr/>
        <a:lstStyle/>
        <a:p>
          <a:r>
            <a:rPr lang="en-GB"/>
            <a:t>The Council will also be commissioning a number of large scale activity providers to ensure there is sufficient capacity within the city to meet the expected demand. </a:t>
          </a:r>
          <a:endParaRPr lang="en-US"/>
        </a:p>
      </dgm:t>
    </dgm:pt>
    <dgm:pt modelId="{55844F8E-AC66-4050-BCF7-F49FAC445E05}" type="parTrans" cxnId="{CAC890C4-3281-4C11-A190-F1C322234E13}">
      <dgm:prSet/>
      <dgm:spPr/>
      <dgm:t>
        <a:bodyPr/>
        <a:lstStyle/>
        <a:p>
          <a:endParaRPr lang="en-US"/>
        </a:p>
      </dgm:t>
    </dgm:pt>
    <dgm:pt modelId="{BA428C1E-5786-4ED0-962A-3558A901C5C7}" type="sibTrans" cxnId="{CAC890C4-3281-4C11-A190-F1C322234E13}">
      <dgm:prSet/>
      <dgm:spPr/>
      <dgm:t>
        <a:bodyPr/>
        <a:lstStyle/>
        <a:p>
          <a:endParaRPr lang="en-US"/>
        </a:p>
      </dgm:t>
    </dgm:pt>
    <dgm:pt modelId="{70B2391D-5B16-4F43-BD4F-FC32E72B07F1}">
      <dgm:prSet/>
      <dgm:spPr/>
      <dgm:t>
        <a:bodyPr/>
        <a:lstStyle/>
        <a:p>
          <a:r>
            <a:rPr lang="en-GB"/>
            <a:t>In the meantime, you are encourage to contact the Council’s Strategic Commissioning Function on </a:t>
          </a:r>
          <a:r>
            <a:rPr lang="en-GB">
              <a:hlinkClick xmlns:r="http://schemas.openxmlformats.org/officeDocument/2006/relationships" r:id="rId1"/>
            </a:rPr>
            <a:t>holidayactivities@birmingham.gov.uk</a:t>
          </a:r>
          <a:r>
            <a:rPr lang="en-GB"/>
            <a:t> to book a one-to-one session where support can be provided on completing the application. </a:t>
          </a:r>
          <a:endParaRPr lang="en-US"/>
        </a:p>
      </dgm:t>
    </dgm:pt>
    <dgm:pt modelId="{2010D46C-CC4B-4666-B152-F88887C29333}" type="parTrans" cxnId="{5A423F81-28F2-4CBF-8F80-D6944110E7B5}">
      <dgm:prSet/>
      <dgm:spPr/>
      <dgm:t>
        <a:bodyPr/>
        <a:lstStyle/>
        <a:p>
          <a:endParaRPr lang="en-US"/>
        </a:p>
      </dgm:t>
    </dgm:pt>
    <dgm:pt modelId="{0AC91A07-C04E-4029-9968-3C1B86C59B43}" type="sibTrans" cxnId="{5A423F81-28F2-4CBF-8F80-D6944110E7B5}">
      <dgm:prSet/>
      <dgm:spPr/>
      <dgm:t>
        <a:bodyPr/>
        <a:lstStyle/>
        <a:p>
          <a:endParaRPr lang="en-US"/>
        </a:p>
      </dgm:t>
    </dgm:pt>
    <dgm:pt modelId="{EED111D7-C951-48B3-930C-18501A888D88}">
      <dgm:prSet/>
      <dgm:spPr/>
      <dgm:t>
        <a:bodyPr/>
        <a:lstStyle/>
        <a:p>
          <a:r>
            <a:rPr lang="en-GB"/>
            <a:t>Alternatively, the Strategic Commissioning Function will also be running two engagement sessions via Microsoft Teams in April (dates and links on slide 7). </a:t>
          </a:r>
          <a:endParaRPr lang="en-US"/>
        </a:p>
      </dgm:t>
    </dgm:pt>
    <dgm:pt modelId="{898AF2B3-FDF7-49D7-B584-3D06C8BFD42E}" type="parTrans" cxnId="{AA0D5870-89AD-40C7-A49D-26FCDCB06269}">
      <dgm:prSet/>
      <dgm:spPr/>
      <dgm:t>
        <a:bodyPr/>
        <a:lstStyle/>
        <a:p>
          <a:endParaRPr lang="en-US"/>
        </a:p>
      </dgm:t>
    </dgm:pt>
    <dgm:pt modelId="{9B0D8440-5573-472F-A12B-E8AA6D852271}" type="sibTrans" cxnId="{AA0D5870-89AD-40C7-A49D-26FCDCB06269}">
      <dgm:prSet/>
      <dgm:spPr/>
      <dgm:t>
        <a:bodyPr/>
        <a:lstStyle/>
        <a:p>
          <a:endParaRPr lang="en-US"/>
        </a:p>
      </dgm:t>
    </dgm:pt>
    <dgm:pt modelId="{0C566EF4-5297-403B-B490-B8F5448A5610}" type="pres">
      <dgm:prSet presAssocID="{76F07B22-1ABB-49E9-9289-C3D2A46ED5BC}" presName="vert0" presStyleCnt="0">
        <dgm:presLayoutVars>
          <dgm:dir/>
          <dgm:animOne val="branch"/>
          <dgm:animLvl val="lvl"/>
        </dgm:presLayoutVars>
      </dgm:prSet>
      <dgm:spPr/>
    </dgm:pt>
    <dgm:pt modelId="{6743FD10-4DA2-42BD-9D21-359CCA6FB7BA}" type="pres">
      <dgm:prSet presAssocID="{6B73DA96-6680-4A21-9026-E55C1D8F50CE}" presName="thickLine" presStyleLbl="alignNode1" presStyleIdx="0" presStyleCnt="4"/>
      <dgm:spPr/>
    </dgm:pt>
    <dgm:pt modelId="{A175B21B-9BCC-490D-9225-AE487F60E478}" type="pres">
      <dgm:prSet presAssocID="{6B73DA96-6680-4A21-9026-E55C1D8F50CE}" presName="horz1" presStyleCnt="0"/>
      <dgm:spPr/>
    </dgm:pt>
    <dgm:pt modelId="{54B2F92B-7BC4-4623-9C7E-E6B38641F928}" type="pres">
      <dgm:prSet presAssocID="{6B73DA96-6680-4A21-9026-E55C1D8F50CE}" presName="tx1" presStyleLbl="revTx" presStyleIdx="0" presStyleCnt="4"/>
      <dgm:spPr/>
    </dgm:pt>
    <dgm:pt modelId="{946FF792-C96F-4860-8F31-B2B9F4A7CC7F}" type="pres">
      <dgm:prSet presAssocID="{6B73DA96-6680-4A21-9026-E55C1D8F50CE}" presName="vert1" presStyleCnt="0"/>
      <dgm:spPr/>
    </dgm:pt>
    <dgm:pt modelId="{8219991B-4464-4F09-877B-88E540DFC169}" type="pres">
      <dgm:prSet presAssocID="{5E40FAC4-11DA-4F0A-939C-A2AE0B3C0714}" presName="thickLine" presStyleLbl="alignNode1" presStyleIdx="1" presStyleCnt="4"/>
      <dgm:spPr/>
    </dgm:pt>
    <dgm:pt modelId="{2E77D849-1E51-4106-B31A-B84170B6B264}" type="pres">
      <dgm:prSet presAssocID="{5E40FAC4-11DA-4F0A-939C-A2AE0B3C0714}" presName="horz1" presStyleCnt="0"/>
      <dgm:spPr/>
    </dgm:pt>
    <dgm:pt modelId="{7A348D29-5378-4A62-A7B9-039C359C5252}" type="pres">
      <dgm:prSet presAssocID="{5E40FAC4-11DA-4F0A-939C-A2AE0B3C0714}" presName="tx1" presStyleLbl="revTx" presStyleIdx="1" presStyleCnt="4"/>
      <dgm:spPr/>
    </dgm:pt>
    <dgm:pt modelId="{794953C7-1122-41B1-9047-45092BB0182D}" type="pres">
      <dgm:prSet presAssocID="{5E40FAC4-11DA-4F0A-939C-A2AE0B3C0714}" presName="vert1" presStyleCnt="0"/>
      <dgm:spPr/>
    </dgm:pt>
    <dgm:pt modelId="{302E80CA-107E-4790-A178-28E7F640201E}" type="pres">
      <dgm:prSet presAssocID="{70B2391D-5B16-4F43-BD4F-FC32E72B07F1}" presName="thickLine" presStyleLbl="alignNode1" presStyleIdx="2" presStyleCnt="4"/>
      <dgm:spPr/>
    </dgm:pt>
    <dgm:pt modelId="{73B29158-3893-428D-AA4D-FC7030A47333}" type="pres">
      <dgm:prSet presAssocID="{70B2391D-5B16-4F43-BD4F-FC32E72B07F1}" presName="horz1" presStyleCnt="0"/>
      <dgm:spPr/>
    </dgm:pt>
    <dgm:pt modelId="{858FB539-0D2A-4D99-B560-2DA686D26D36}" type="pres">
      <dgm:prSet presAssocID="{70B2391D-5B16-4F43-BD4F-FC32E72B07F1}" presName="tx1" presStyleLbl="revTx" presStyleIdx="2" presStyleCnt="4"/>
      <dgm:spPr/>
    </dgm:pt>
    <dgm:pt modelId="{6F9D05DA-5958-4977-9C6C-08386E9426CC}" type="pres">
      <dgm:prSet presAssocID="{70B2391D-5B16-4F43-BD4F-FC32E72B07F1}" presName="vert1" presStyleCnt="0"/>
      <dgm:spPr/>
    </dgm:pt>
    <dgm:pt modelId="{F9CE25E8-487B-4948-AA12-57E58D4440E7}" type="pres">
      <dgm:prSet presAssocID="{EED111D7-C951-48B3-930C-18501A888D88}" presName="thickLine" presStyleLbl="alignNode1" presStyleIdx="3" presStyleCnt="4"/>
      <dgm:spPr/>
    </dgm:pt>
    <dgm:pt modelId="{938932D5-BEE3-4273-BC39-66A3AD1B525E}" type="pres">
      <dgm:prSet presAssocID="{EED111D7-C951-48B3-930C-18501A888D88}" presName="horz1" presStyleCnt="0"/>
      <dgm:spPr/>
    </dgm:pt>
    <dgm:pt modelId="{D339B94F-E6E7-43B0-9834-059A5F1EEAF6}" type="pres">
      <dgm:prSet presAssocID="{EED111D7-C951-48B3-930C-18501A888D88}" presName="tx1" presStyleLbl="revTx" presStyleIdx="3" presStyleCnt="4"/>
      <dgm:spPr/>
    </dgm:pt>
    <dgm:pt modelId="{29331E90-BDC3-4AD0-95ED-95FB6F39CB34}" type="pres">
      <dgm:prSet presAssocID="{EED111D7-C951-48B3-930C-18501A888D88}" presName="vert1" presStyleCnt="0"/>
      <dgm:spPr/>
    </dgm:pt>
  </dgm:ptLst>
  <dgm:cxnLst>
    <dgm:cxn modelId="{D1AD8606-781D-4DC4-B8DB-AA8492C0B974}" type="presOf" srcId="{6B73DA96-6680-4A21-9026-E55C1D8F50CE}" destId="{54B2F92B-7BC4-4623-9C7E-E6B38641F928}" srcOrd="0" destOrd="0" presId="urn:microsoft.com/office/officeart/2008/layout/LinedList"/>
    <dgm:cxn modelId="{41659231-3495-4659-B422-F3E067F61383}" type="presOf" srcId="{76F07B22-1ABB-49E9-9289-C3D2A46ED5BC}" destId="{0C566EF4-5297-403B-B490-B8F5448A5610}" srcOrd="0" destOrd="0" presId="urn:microsoft.com/office/officeart/2008/layout/LinedList"/>
    <dgm:cxn modelId="{AA0D5870-89AD-40C7-A49D-26FCDCB06269}" srcId="{76F07B22-1ABB-49E9-9289-C3D2A46ED5BC}" destId="{EED111D7-C951-48B3-930C-18501A888D88}" srcOrd="3" destOrd="0" parTransId="{898AF2B3-FDF7-49D7-B584-3D06C8BFD42E}" sibTransId="{9B0D8440-5573-472F-A12B-E8AA6D852271}"/>
    <dgm:cxn modelId="{76047674-EB4B-4F25-9CFD-B141757116E9}" type="presOf" srcId="{5E40FAC4-11DA-4F0A-939C-A2AE0B3C0714}" destId="{7A348D29-5378-4A62-A7B9-039C359C5252}" srcOrd="0" destOrd="0" presId="urn:microsoft.com/office/officeart/2008/layout/LinedList"/>
    <dgm:cxn modelId="{CE053E7D-7425-4D12-8657-1C5D6210E29A}" srcId="{76F07B22-1ABB-49E9-9289-C3D2A46ED5BC}" destId="{6B73DA96-6680-4A21-9026-E55C1D8F50CE}" srcOrd="0" destOrd="0" parTransId="{4C8E67BF-E467-4481-82C3-34F08114B696}" sibTransId="{4F67E2C3-ED5F-4852-A02C-0ACD44D71462}"/>
    <dgm:cxn modelId="{5A423F81-28F2-4CBF-8F80-D6944110E7B5}" srcId="{76F07B22-1ABB-49E9-9289-C3D2A46ED5BC}" destId="{70B2391D-5B16-4F43-BD4F-FC32E72B07F1}" srcOrd="2" destOrd="0" parTransId="{2010D46C-CC4B-4666-B152-F88887C29333}" sibTransId="{0AC91A07-C04E-4029-9968-3C1B86C59B43}"/>
    <dgm:cxn modelId="{E14BF8BE-5C7E-4BB8-BAAD-02DFAFA4B49C}" type="presOf" srcId="{EED111D7-C951-48B3-930C-18501A888D88}" destId="{D339B94F-E6E7-43B0-9834-059A5F1EEAF6}" srcOrd="0" destOrd="0" presId="urn:microsoft.com/office/officeart/2008/layout/LinedList"/>
    <dgm:cxn modelId="{CAC890C4-3281-4C11-A190-F1C322234E13}" srcId="{76F07B22-1ABB-49E9-9289-C3D2A46ED5BC}" destId="{5E40FAC4-11DA-4F0A-939C-A2AE0B3C0714}" srcOrd="1" destOrd="0" parTransId="{55844F8E-AC66-4050-BCF7-F49FAC445E05}" sibTransId="{BA428C1E-5786-4ED0-962A-3558A901C5C7}"/>
    <dgm:cxn modelId="{9FA2BACC-BEC2-4BCB-9F53-51BD3CC5ABFE}" type="presOf" srcId="{70B2391D-5B16-4F43-BD4F-FC32E72B07F1}" destId="{858FB539-0D2A-4D99-B560-2DA686D26D36}" srcOrd="0" destOrd="0" presId="urn:microsoft.com/office/officeart/2008/layout/LinedList"/>
    <dgm:cxn modelId="{3E59A597-3580-4E4C-9AF6-7E010F13EE66}" type="presParOf" srcId="{0C566EF4-5297-403B-B490-B8F5448A5610}" destId="{6743FD10-4DA2-42BD-9D21-359CCA6FB7BA}" srcOrd="0" destOrd="0" presId="urn:microsoft.com/office/officeart/2008/layout/LinedList"/>
    <dgm:cxn modelId="{A1FCF2EF-F929-4B65-A826-ACF2D046D2FB}" type="presParOf" srcId="{0C566EF4-5297-403B-B490-B8F5448A5610}" destId="{A175B21B-9BCC-490D-9225-AE487F60E478}" srcOrd="1" destOrd="0" presId="urn:microsoft.com/office/officeart/2008/layout/LinedList"/>
    <dgm:cxn modelId="{07654983-CE2C-465A-A834-2AE23124B05F}" type="presParOf" srcId="{A175B21B-9BCC-490D-9225-AE487F60E478}" destId="{54B2F92B-7BC4-4623-9C7E-E6B38641F928}" srcOrd="0" destOrd="0" presId="urn:microsoft.com/office/officeart/2008/layout/LinedList"/>
    <dgm:cxn modelId="{368862C0-7109-46DE-9708-C85CB67D0FFA}" type="presParOf" srcId="{A175B21B-9BCC-490D-9225-AE487F60E478}" destId="{946FF792-C96F-4860-8F31-B2B9F4A7CC7F}" srcOrd="1" destOrd="0" presId="urn:microsoft.com/office/officeart/2008/layout/LinedList"/>
    <dgm:cxn modelId="{24E348F1-56F0-4BFA-94D2-E8CFD2DDE57A}" type="presParOf" srcId="{0C566EF4-5297-403B-B490-B8F5448A5610}" destId="{8219991B-4464-4F09-877B-88E540DFC169}" srcOrd="2" destOrd="0" presId="urn:microsoft.com/office/officeart/2008/layout/LinedList"/>
    <dgm:cxn modelId="{C8360CB1-5B9E-468D-98C2-E44117256CED}" type="presParOf" srcId="{0C566EF4-5297-403B-B490-B8F5448A5610}" destId="{2E77D849-1E51-4106-B31A-B84170B6B264}" srcOrd="3" destOrd="0" presId="urn:microsoft.com/office/officeart/2008/layout/LinedList"/>
    <dgm:cxn modelId="{7FD4C820-0DFD-4398-A026-DBD6792E44A7}" type="presParOf" srcId="{2E77D849-1E51-4106-B31A-B84170B6B264}" destId="{7A348D29-5378-4A62-A7B9-039C359C5252}" srcOrd="0" destOrd="0" presId="urn:microsoft.com/office/officeart/2008/layout/LinedList"/>
    <dgm:cxn modelId="{99EEDE25-EABD-4271-8A1D-AE797AA2A0CA}" type="presParOf" srcId="{2E77D849-1E51-4106-B31A-B84170B6B264}" destId="{794953C7-1122-41B1-9047-45092BB0182D}" srcOrd="1" destOrd="0" presId="urn:microsoft.com/office/officeart/2008/layout/LinedList"/>
    <dgm:cxn modelId="{14552E2A-5CDF-4386-B0FC-859F944AF0D8}" type="presParOf" srcId="{0C566EF4-5297-403B-B490-B8F5448A5610}" destId="{302E80CA-107E-4790-A178-28E7F640201E}" srcOrd="4" destOrd="0" presId="urn:microsoft.com/office/officeart/2008/layout/LinedList"/>
    <dgm:cxn modelId="{5A90AB29-02DE-4224-9E81-1D8A78D7EE36}" type="presParOf" srcId="{0C566EF4-5297-403B-B490-B8F5448A5610}" destId="{73B29158-3893-428D-AA4D-FC7030A47333}" srcOrd="5" destOrd="0" presId="urn:microsoft.com/office/officeart/2008/layout/LinedList"/>
    <dgm:cxn modelId="{9AC8406A-A010-4444-9A7A-CB6FBA3DD592}" type="presParOf" srcId="{73B29158-3893-428D-AA4D-FC7030A47333}" destId="{858FB539-0D2A-4D99-B560-2DA686D26D36}" srcOrd="0" destOrd="0" presId="urn:microsoft.com/office/officeart/2008/layout/LinedList"/>
    <dgm:cxn modelId="{7E70BB20-8739-400A-A1A7-E633E2BE2BB1}" type="presParOf" srcId="{73B29158-3893-428D-AA4D-FC7030A47333}" destId="{6F9D05DA-5958-4977-9C6C-08386E9426CC}" srcOrd="1" destOrd="0" presId="urn:microsoft.com/office/officeart/2008/layout/LinedList"/>
    <dgm:cxn modelId="{50C07360-88EC-4CB1-A602-C1AB936AC098}" type="presParOf" srcId="{0C566EF4-5297-403B-B490-B8F5448A5610}" destId="{F9CE25E8-487B-4948-AA12-57E58D4440E7}" srcOrd="6" destOrd="0" presId="urn:microsoft.com/office/officeart/2008/layout/LinedList"/>
    <dgm:cxn modelId="{EA077D58-5371-4BC7-8F16-4ACD21DE18E6}" type="presParOf" srcId="{0C566EF4-5297-403B-B490-B8F5448A5610}" destId="{938932D5-BEE3-4273-BC39-66A3AD1B525E}" srcOrd="7" destOrd="0" presId="urn:microsoft.com/office/officeart/2008/layout/LinedList"/>
    <dgm:cxn modelId="{5DDBF29B-D115-407D-9835-2D16EC839779}" type="presParOf" srcId="{938932D5-BEE3-4273-BC39-66A3AD1B525E}" destId="{D339B94F-E6E7-43B0-9834-059A5F1EEAF6}" srcOrd="0" destOrd="0" presId="urn:microsoft.com/office/officeart/2008/layout/LinedList"/>
    <dgm:cxn modelId="{47381B5B-93D2-4716-B904-213B7CD113B2}" type="presParOf" srcId="{938932D5-BEE3-4273-BC39-66A3AD1B525E}" destId="{29331E90-BDC3-4AD0-95ED-95FB6F39CB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8405-D8BB-43A6-B364-2545E53B58EC}">
      <dsp:nvSpPr>
        <dsp:cNvPr id="0" name=""/>
        <dsp:cNvSpPr/>
      </dsp:nvSpPr>
      <dsp:spPr>
        <a:xfrm>
          <a:off x="0" y="552"/>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FA2BD-BF86-480F-9BA5-78C2CE8BF003}">
      <dsp:nvSpPr>
        <dsp:cNvPr id="0" name=""/>
        <dsp:cNvSpPr/>
      </dsp:nvSpPr>
      <dsp:spPr>
        <a:xfrm>
          <a:off x="0" y="552"/>
          <a:ext cx="10972800" cy="9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We are seeking funding applications from Birmingham schools who wish to be involved in the programme during summer and Christmas holidays.</a:t>
          </a:r>
          <a:endParaRPr lang="en-US" sz="2000" kern="1200"/>
        </a:p>
      </dsp:txBody>
      <dsp:txXfrm>
        <a:off x="0" y="552"/>
        <a:ext cx="10972800" cy="904856"/>
      </dsp:txXfrm>
    </dsp:sp>
    <dsp:sp modelId="{71ACFD2D-8221-48F0-9AD4-9D74B7F395E5}">
      <dsp:nvSpPr>
        <dsp:cNvPr id="0" name=""/>
        <dsp:cNvSpPr/>
      </dsp:nvSpPr>
      <dsp:spPr>
        <a:xfrm>
          <a:off x="0" y="905408"/>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2D15A-FBD1-4238-AD37-BB99D7F6DB53}">
      <dsp:nvSpPr>
        <dsp:cNvPr id="0" name=""/>
        <dsp:cNvSpPr/>
      </dsp:nvSpPr>
      <dsp:spPr>
        <a:xfrm>
          <a:off x="0" y="905408"/>
          <a:ext cx="10972800" cy="9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funding application must set out how you propose to deliver this provision and how it meets the programme outcomes. The application will also have a breakdown of the grant will be spent. </a:t>
          </a:r>
          <a:endParaRPr lang="en-US" sz="2000" kern="1200"/>
        </a:p>
      </dsp:txBody>
      <dsp:txXfrm>
        <a:off x="0" y="905408"/>
        <a:ext cx="10972800" cy="904856"/>
      </dsp:txXfrm>
    </dsp:sp>
    <dsp:sp modelId="{20ED91CF-5204-4BE4-A945-04C66D6C20D6}">
      <dsp:nvSpPr>
        <dsp:cNvPr id="0" name=""/>
        <dsp:cNvSpPr/>
      </dsp:nvSpPr>
      <dsp:spPr>
        <a:xfrm>
          <a:off x="0" y="1810265"/>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7A5A7-013D-4300-978E-089F25540BC2}">
      <dsp:nvSpPr>
        <dsp:cNvPr id="0" name=""/>
        <dsp:cNvSpPr/>
      </dsp:nvSpPr>
      <dsp:spPr>
        <a:xfrm>
          <a:off x="0" y="1810265"/>
          <a:ext cx="10972800" cy="9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Due to office closure the Council is only able to accept electronic applications and all queries and submissions should be sent to </a:t>
          </a:r>
          <a:r>
            <a:rPr lang="en-GB" sz="2000" kern="1200">
              <a:hlinkClick xmlns:r="http://schemas.openxmlformats.org/officeDocument/2006/relationships" r:id="rId1"/>
            </a:rPr>
            <a:t>holidayactivities@birmingham.gov.uk</a:t>
          </a:r>
          <a:endParaRPr lang="en-US" sz="2000" kern="1200"/>
        </a:p>
      </dsp:txBody>
      <dsp:txXfrm>
        <a:off x="0" y="1810265"/>
        <a:ext cx="10972800" cy="904856"/>
      </dsp:txXfrm>
    </dsp:sp>
    <dsp:sp modelId="{40FCCDB1-5DD7-4C4F-88A8-96CBDBD5259A}">
      <dsp:nvSpPr>
        <dsp:cNvPr id="0" name=""/>
        <dsp:cNvSpPr/>
      </dsp:nvSpPr>
      <dsp:spPr>
        <a:xfrm>
          <a:off x="0" y="2715121"/>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93C26-7575-4ACA-BF74-D2C8497DE099}">
      <dsp:nvSpPr>
        <dsp:cNvPr id="0" name=""/>
        <dsp:cNvSpPr/>
      </dsp:nvSpPr>
      <dsp:spPr>
        <a:xfrm>
          <a:off x="0" y="2715121"/>
          <a:ext cx="10972800" cy="9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closing date for submissions is 17:00 on 14 May 2021 and we will aim to inform all applicants on the outcome on or before 18 June 2021. </a:t>
          </a:r>
          <a:endParaRPr lang="en-US" sz="2000" kern="1200"/>
        </a:p>
      </dsp:txBody>
      <dsp:txXfrm>
        <a:off x="0" y="2715121"/>
        <a:ext cx="10972800" cy="904856"/>
      </dsp:txXfrm>
    </dsp:sp>
    <dsp:sp modelId="{668C9B67-16D6-4FE1-813A-0A4A030C844B}">
      <dsp:nvSpPr>
        <dsp:cNvPr id="0" name=""/>
        <dsp:cNvSpPr/>
      </dsp:nvSpPr>
      <dsp:spPr>
        <a:xfrm>
          <a:off x="0" y="3619978"/>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0DC5C-D785-43B1-A720-9E8D0C13A8F4}">
      <dsp:nvSpPr>
        <dsp:cNvPr id="0" name=""/>
        <dsp:cNvSpPr/>
      </dsp:nvSpPr>
      <dsp:spPr>
        <a:xfrm>
          <a:off x="0" y="3619978"/>
          <a:ext cx="10972800" cy="904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Each application will be evaluated by a panel of officers from across the Council and will be assessed against the eligibility criteria and how submission meets the programme outcomes. </a:t>
          </a:r>
          <a:endParaRPr lang="en-US" sz="2000" kern="1200"/>
        </a:p>
      </dsp:txBody>
      <dsp:txXfrm>
        <a:off x="0" y="3619978"/>
        <a:ext cx="10972800" cy="904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3FD10-4DA2-42BD-9D21-359CCA6FB7BA}">
      <dsp:nvSpPr>
        <dsp:cNvPr id="0" name=""/>
        <dsp:cNvSpPr/>
      </dsp:nvSpPr>
      <dsp:spPr>
        <a:xfrm>
          <a:off x="0" y="0"/>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2F92B-7BC4-4623-9C7E-E6B38641F928}">
      <dsp:nvSpPr>
        <dsp:cNvPr id="0" name=""/>
        <dsp:cNvSpPr/>
      </dsp:nvSpPr>
      <dsp:spPr>
        <a:xfrm>
          <a:off x="0" y="0"/>
          <a:ext cx="10972800" cy="113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The Council is in the process of commissioning a number of organisations to provide programme management, training, administration and other support to support schools and other voluntary and community organisations in delivering these services. </a:t>
          </a:r>
          <a:endParaRPr lang="en-US" sz="2200" kern="1200"/>
        </a:p>
      </dsp:txBody>
      <dsp:txXfrm>
        <a:off x="0" y="0"/>
        <a:ext cx="10972800" cy="1131346"/>
      </dsp:txXfrm>
    </dsp:sp>
    <dsp:sp modelId="{8219991B-4464-4F09-877B-88E540DFC169}">
      <dsp:nvSpPr>
        <dsp:cNvPr id="0" name=""/>
        <dsp:cNvSpPr/>
      </dsp:nvSpPr>
      <dsp:spPr>
        <a:xfrm>
          <a:off x="0" y="1131346"/>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48D29-5378-4A62-A7B9-039C359C5252}">
      <dsp:nvSpPr>
        <dsp:cNvPr id="0" name=""/>
        <dsp:cNvSpPr/>
      </dsp:nvSpPr>
      <dsp:spPr>
        <a:xfrm>
          <a:off x="0" y="1131346"/>
          <a:ext cx="10972800" cy="113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The Council will also be commissioning a number of large scale activity providers to ensure there is sufficient capacity within the city to meet the expected demand. </a:t>
          </a:r>
          <a:endParaRPr lang="en-US" sz="2200" kern="1200"/>
        </a:p>
      </dsp:txBody>
      <dsp:txXfrm>
        <a:off x="0" y="1131346"/>
        <a:ext cx="10972800" cy="1131346"/>
      </dsp:txXfrm>
    </dsp:sp>
    <dsp:sp modelId="{302E80CA-107E-4790-A178-28E7F640201E}">
      <dsp:nvSpPr>
        <dsp:cNvPr id="0" name=""/>
        <dsp:cNvSpPr/>
      </dsp:nvSpPr>
      <dsp:spPr>
        <a:xfrm>
          <a:off x="0" y="2262693"/>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FB539-0D2A-4D99-B560-2DA686D26D36}">
      <dsp:nvSpPr>
        <dsp:cNvPr id="0" name=""/>
        <dsp:cNvSpPr/>
      </dsp:nvSpPr>
      <dsp:spPr>
        <a:xfrm>
          <a:off x="0" y="2262693"/>
          <a:ext cx="10972800" cy="113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In the meantime, you are encourage to contact the Council’s Strategic Commissioning Function on </a:t>
          </a:r>
          <a:r>
            <a:rPr lang="en-GB" sz="2200" kern="1200">
              <a:hlinkClick xmlns:r="http://schemas.openxmlformats.org/officeDocument/2006/relationships" r:id="rId1"/>
            </a:rPr>
            <a:t>holidayactivities@birmingham.gov.uk</a:t>
          </a:r>
          <a:r>
            <a:rPr lang="en-GB" sz="2200" kern="1200"/>
            <a:t> to book a one-to-one session where support can be provided on completing the application. </a:t>
          </a:r>
          <a:endParaRPr lang="en-US" sz="2200" kern="1200"/>
        </a:p>
      </dsp:txBody>
      <dsp:txXfrm>
        <a:off x="0" y="2262693"/>
        <a:ext cx="10972800" cy="1131346"/>
      </dsp:txXfrm>
    </dsp:sp>
    <dsp:sp modelId="{F9CE25E8-487B-4948-AA12-57E58D4440E7}">
      <dsp:nvSpPr>
        <dsp:cNvPr id="0" name=""/>
        <dsp:cNvSpPr/>
      </dsp:nvSpPr>
      <dsp:spPr>
        <a:xfrm>
          <a:off x="0" y="3394040"/>
          <a:ext cx="109728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9B94F-E6E7-43B0-9834-059A5F1EEAF6}">
      <dsp:nvSpPr>
        <dsp:cNvPr id="0" name=""/>
        <dsp:cNvSpPr/>
      </dsp:nvSpPr>
      <dsp:spPr>
        <a:xfrm>
          <a:off x="0" y="3394040"/>
          <a:ext cx="10972800" cy="113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Alternatively, the Strategic Commissioning Function will also be running two engagement sessions via Microsoft Teams in April (dates and links on slide 7). </a:t>
          </a:r>
          <a:endParaRPr lang="en-US" sz="2200" kern="1200"/>
        </a:p>
      </dsp:txBody>
      <dsp:txXfrm>
        <a:off x="0" y="3394040"/>
        <a:ext cx="10972800" cy="11313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0A802-5389-4E54-8BEC-1CDB5F755325}"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78984-9EA2-4DDE-890A-FD84355B69F0}" type="slidenum">
              <a:rPr lang="en-GB" smtClean="0"/>
              <a:t>‹#›</a:t>
            </a:fld>
            <a:endParaRPr lang="en-GB"/>
          </a:p>
        </p:txBody>
      </p:sp>
    </p:spTree>
    <p:extLst>
      <p:ext uri="{BB962C8B-B14F-4D97-AF65-F5344CB8AC3E}">
        <p14:creationId xmlns:p14="http://schemas.microsoft.com/office/powerpoint/2010/main" val="21814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Anju</a:t>
            </a:r>
            <a:endParaRPr lang="en-GB" dirty="0"/>
          </a:p>
          <a:p>
            <a:pPr fontAlgn="base"/>
            <a:r>
              <a:rPr lang="en-GB" sz="1200" kern="1200" dirty="0">
                <a:solidFill>
                  <a:schemeClr val="tx1"/>
                </a:solidFill>
                <a:effectLst/>
                <a:latin typeface="+mn-lt"/>
                <a:ea typeface="+mn-ea"/>
                <a:cs typeface="+mn-cs"/>
              </a:rPr>
              <a:t>Thank you inviting Sharan and I, from Organisational Development, to talk about employee health and wellbeing. It’s true to say the health and wellbeing of BCC employees has been tested since the pandemic from March 2020 to today. Here are some of the examples that staff have shared in the health and wellbeing survey and through discussions with us. </a:t>
            </a:r>
          </a:p>
          <a:p>
            <a:pPr fontAlgn="base"/>
            <a:r>
              <a:rPr lang="en-GB" sz="1200" kern="1200" dirty="0">
                <a:solidFill>
                  <a:schemeClr val="tx1"/>
                </a:solidFill>
                <a:effectLst/>
                <a:latin typeface="+mn-lt"/>
                <a:ea typeface="+mn-ea"/>
                <a:cs typeface="+mn-cs"/>
              </a:rPr>
              <a:t> </a:t>
            </a:r>
          </a:p>
          <a:p>
            <a:pPr lvl="0" fontAlgn="base"/>
            <a:r>
              <a:rPr lang="en-GB" sz="1200" kern="1200" dirty="0">
                <a:solidFill>
                  <a:schemeClr val="tx1"/>
                </a:solidFill>
                <a:effectLst/>
                <a:latin typeface="+mn-lt"/>
                <a:ea typeface="+mn-ea"/>
                <a:cs typeface="+mn-cs"/>
              </a:rPr>
              <a:t>I feel increased stress and anxiety from the fear of the unknown and catching the virus, who can I talk to?</a:t>
            </a:r>
          </a:p>
          <a:p>
            <a:pPr lvl="0" fontAlgn="base"/>
            <a:r>
              <a:rPr lang="en-GB" sz="1200" kern="1200" dirty="0">
                <a:solidFill>
                  <a:schemeClr val="tx1"/>
                </a:solidFill>
                <a:effectLst/>
                <a:latin typeface="+mn-lt"/>
                <a:ea typeface="+mn-ea"/>
                <a:cs typeface="+mn-cs"/>
              </a:rPr>
              <a:t>If schools close, how am I supposed to work and care for my child? </a:t>
            </a:r>
          </a:p>
          <a:p>
            <a:pPr lvl="0" fontAlgn="base"/>
            <a:r>
              <a:rPr lang="en-GB" sz="1200" kern="1200" dirty="0">
                <a:solidFill>
                  <a:schemeClr val="tx1"/>
                </a:solidFill>
                <a:effectLst/>
                <a:latin typeface="+mn-lt"/>
                <a:ea typeface="+mn-ea"/>
                <a:cs typeface="+mn-cs"/>
              </a:rPr>
              <a:t>I have caring responsibilities to my elderly parents, what happens if I am ill? </a:t>
            </a:r>
          </a:p>
          <a:p>
            <a:pPr lvl="0" fontAlgn="base"/>
            <a:r>
              <a:rPr lang="en-GB" sz="1200" kern="1200" dirty="0">
                <a:solidFill>
                  <a:schemeClr val="tx1"/>
                </a:solidFill>
                <a:effectLst/>
                <a:latin typeface="+mn-lt"/>
                <a:ea typeface="+mn-ea"/>
                <a:cs typeface="+mn-cs"/>
              </a:rPr>
              <a:t>How financially stable are we if my partner is made redundant? </a:t>
            </a:r>
          </a:p>
          <a:p>
            <a:pPr lvl="0" fontAlgn="base"/>
            <a:r>
              <a:rPr lang="en-GB" sz="1200" kern="1200" dirty="0">
                <a:solidFill>
                  <a:schemeClr val="tx1"/>
                </a:solidFill>
                <a:effectLst/>
                <a:latin typeface="+mn-lt"/>
                <a:ea typeface="+mn-ea"/>
                <a:cs typeface="+mn-cs"/>
              </a:rPr>
              <a:t>I am living alone and feel isolated, I really need someone to talk to?  </a:t>
            </a:r>
          </a:p>
          <a:p>
            <a:pPr lvl="0" fontAlgn="base"/>
            <a:r>
              <a:rPr lang="en-GB" sz="1200" kern="1200" dirty="0">
                <a:solidFill>
                  <a:schemeClr val="tx1"/>
                </a:solidFill>
                <a:effectLst/>
                <a:latin typeface="+mn-lt"/>
                <a:ea typeface="+mn-ea"/>
                <a:cs typeface="+mn-cs"/>
              </a:rPr>
              <a:t>I am struggling with the loss of my parent, I need bereavement support. </a:t>
            </a:r>
          </a:p>
          <a:p>
            <a:pPr lvl="0" fontAlgn="base"/>
            <a:r>
              <a:rPr lang="en-GB" sz="1200" kern="1200" dirty="0">
                <a:solidFill>
                  <a:schemeClr val="tx1"/>
                </a:solidFill>
                <a:effectLst/>
                <a:latin typeface="+mn-lt"/>
                <a:ea typeface="+mn-ea"/>
                <a:cs typeface="+mn-cs"/>
              </a:rPr>
              <a:t>My manager is busy, and I am unsure of what is happening in my team because we do not communicate often? </a:t>
            </a:r>
          </a:p>
          <a:p>
            <a:pPr lvl="0" fontAlgn="base"/>
            <a:r>
              <a:rPr lang="en-GB" sz="1200" kern="1200" dirty="0">
                <a:solidFill>
                  <a:schemeClr val="tx1"/>
                </a:solidFill>
                <a:effectLst/>
                <a:latin typeface="+mn-lt"/>
                <a:ea typeface="+mn-ea"/>
                <a:cs typeface="+mn-cs"/>
              </a:rPr>
              <a:t>I feel unsafe from working at home and being around my partner all the time.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Health and wellbeing is not a one size fits all, and many staff are feeling the benefits of working from home as well as riding the highs and lows that each day brings.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Today, Sharan and I will speak about the health and wellbeing survey results, sickness absence data, workforce plans, how yourselves as management teams can drive employee health and wellbeing, and how we can support Neighbourhoods management team to support employee’s health and wellbeing. ​</a:t>
            </a:r>
          </a:p>
          <a:p>
            <a:pPr fontAlgn="base"/>
            <a:r>
              <a:rPr lang="en-GB" sz="1200" kern="1200" dirty="0">
                <a:solidFill>
                  <a:schemeClr val="tx1"/>
                </a:solidFill>
                <a:effectLst/>
                <a:latin typeface="+mn-lt"/>
                <a:ea typeface="+mn-ea"/>
                <a:cs typeface="+mn-cs"/>
              </a:rPr>
              <a:t>We are happy for questions as we go along, and we’ll ask a few as well, so please unmute and speak rather than putting your hand up.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B9BCE-8699-4432-9915-4DD2524AC3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3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11141" cy="701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26161" y="1748409"/>
            <a:ext cx="6995441" cy="1470025"/>
          </a:xfrm>
        </p:spPr>
        <p:txBody>
          <a:bodyPr>
            <a:normAutofit/>
          </a:bodyPr>
          <a:lstStyle>
            <a:lvl1pPr algn="l">
              <a:defRPr sz="32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2" y="3260576"/>
            <a:ext cx="6958927" cy="1752600"/>
          </a:xfrm>
        </p:spPr>
        <p:txBody>
          <a:bodyPr>
            <a:normAutofit/>
          </a:bodyPr>
          <a:lstStyle>
            <a:lvl1pPr marL="0" indent="0" algn="l">
              <a:buNone/>
              <a:defRPr sz="1800">
                <a:solidFill>
                  <a:schemeClr val="tx1">
                    <a:tint val="75000"/>
                  </a:schemeClr>
                </a:solidFill>
                <a:latin typeface="Arial Nov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994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2" name="Title 1"/>
          <p:cNvSpPr>
            <a:spLocks noGrp="1"/>
          </p:cNvSpPr>
          <p:nvPr>
            <p:ph type="title"/>
          </p:nvPr>
        </p:nvSpPr>
        <p:spPr>
          <a:xfrm>
            <a:off x="609600" y="273050"/>
            <a:ext cx="4011084" cy="1162050"/>
          </a:xfrm>
        </p:spPr>
        <p:txBody>
          <a:bodyPr anchor="t"/>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6" cy="560696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2"/>
            <a:ext cx="4011084" cy="4493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41743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84"/>
          <a:stretch/>
        </p:blipFill>
        <p:spPr bwMode="auto">
          <a:xfrm>
            <a:off x="0" y="1733798"/>
            <a:ext cx="12211141" cy="515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4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39"/>
          <a:stretch/>
        </p:blipFill>
        <p:spPr bwMode="auto">
          <a:xfrm>
            <a:off x="-21642" y="0"/>
            <a:ext cx="122327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95081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a:p>
        </p:txBody>
      </p:sp>
      <p:sp>
        <p:nvSpPr>
          <p:cNvPr id="10"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455082" y="6412627"/>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solidFill>
              </a:rPr>
              <a:t>PAGE </a:t>
            </a:r>
            <a:fld id="{45A89BE1-5792-4ACB-BF4C-7FAB88C6C5B7}" type="slidenum">
              <a:rPr lang="en-GB" sz="1000" smtClean="0">
                <a:solidFill>
                  <a:schemeClr val="bg1"/>
                </a:solidFill>
              </a:rPr>
              <a:pPr/>
              <a:t>‹#›</a:t>
            </a:fld>
            <a:endParaRPr lang="en-GB" sz="1000">
              <a:solidFill>
                <a:schemeClr val="bg1"/>
              </a:solidFill>
            </a:endParaRPr>
          </a:p>
        </p:txBody>
      </p:sp>
      <p:sp>
        <p:nvSpPr>
          <p:cNvPr id="7"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8077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76"/>
          <a:stretch/>
        </p:blipFill>
        <p:spPr bwMode="auto">
          <a:xfrm>
            <a:off x="0" y="0"/>
            <a:ext cx="12211141"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896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35"/>
          <a:stretch/>
        </p:blipFill>
        <p:spPr bwMode="auto">
          <a:xfrm>
            <a:off x="0" y="1"/>
            <a:ext cx="12211141" cy="630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87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3" name="Content Placeholder 2"/>
          <p:cNvSpPr>
            <a:spLocks noGrp="1"/>
          </p:cNvSpPr>
          <p:nvPr>
            <p:ph sz="half" idx="1"/>
          </p:nvPr>
        </p:nvSpPr>
        <p:spPr>
          <a:xfrm>
            <a:off x="60123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8"/>
            <a:ext cx="10972800" cy="99412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596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3" name="Text Placeholder 2"/>
          <p:cNvSpPr>
            <a:spLocks noGrp="1"/>
          </p:cNvSpPr>
          <p:nvPr>
            <p:ph type="body" idx="1"/>
          </p:nvPr>
        </p:nvSpPr>
        <p:spPr>
          <a:xfrm>
            <a:off x="609600" y="1356988"/>
            <a:ext cx="538691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96750"/>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356988"/>
            <a:ext cx="5389034"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996750"/>
            <a:ext cx="538903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8"/>
            <a:ext cx="10972800" cy="99412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15228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7" name="Title 1"/>
          <p:cNvSpPr>
            <a:spLocks noGrp="1"/>
          </p:cNvSpPr>
          <p:nvPr>
            <p:ph type="title"/>
          </p:nvPr>
        </p:nvSpPr>
        <p:spPr>
          <a:xfrm>
            <a:off x="609600" y="274638"/>
            <a:ext cx="10972800" cy="99412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25011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7"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3713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125242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b="1" kern="1200">
          <a:solidFill>
            <a:schemeClr val="tx1"/>
          </a:solidFill>
          <a:latin typeface="Arial Nova"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ov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Nova Light" pitchFamily="34" charset="0"/>
          <a:ea typeface="+mn-ea"/>
          <a:cs typeface="Arial Nova Light" pitchFamily="34" charset="0"/>
        </a:defRPr>
      </a:lvl2pPr>
      <a:lvl3pPr marL="1143000" indent="-228600" algn="l" defTabSz="914400" rtl="0" eaLnBrk="1" latinLnBrk="0" hangingPunct="1">
        <a:spcBef>
          <a:spcPct val="20000"/>
        </a:spcBef>
        <a:buFont typeface="Arial Nova Light" pitchFamily="34" charset="0"/>
        <a:buChar char="–"/>
        <a:defRPr sz="1800" kern="1200">
          <a:solidFill>
            <a:schemeClr val="tx1"/>
          </a:solidFill>
          <a:latin typeface="Arial Nova Light" pitchFamily="34" charset="0"/>
          <a:ea typeface="+mn-ea"/>
          <a:cs typeface="Arial Nova Light"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our-plan-to-rebuild-the-uk-governments-covid-19-recovery-strategy" TargetMode="External"/><Relationship Id="rId2" Type="http://schemas.openxmlformats.org/officeDocument/2006/relationships/hyperlink" Target="http://www.gov.uk/coronavir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r01.safelinks.protection.outlook.com/ap/t-59584e83/?url=https%3A%2F%2Fteams.microsoft.com%2Fl%2Fmeetup-join%2F19%253ameeting_MzdjYmUwZjAtNjBhNS00OWY1LThiMzMtOGJmMmVjN2RhMmQ0%2540thread.v2%2F0%3Fcontext%3D%257b%2522Tid%2522%253a%2522699ace67-d2e4-4bcd-b303-d2bbe2b9bbf1%2522%252c%2522Oid%2522%253a%252278447869-3ebe-4e56-ae80-cf2d2b1e5c09%2522%257d&amp;data=04%7C01%7CDavid.Erfani%40birmingham.gov.uk%7C37cc17281b7c405a566f08d8f2c2241d%7C699ace67d2e44bcdb303d2bbe2b9bbf1%7C0%7C0%7C637526262951770580%7CUnknown%7CTWFpbGZsb3d8eyJWIjoiMC4wLjAwMDAiLCJQIjoiV2luMzIiLCJBTiI6Ik1haWwiLCJXVCI6Mn0%3D%7C1000&amp;sdata=bpDNMBvfxvkuj4TbOWg1f1%2F892P2JcBFwapOts%2BnYqs%3D&amp;reserved=0" TargetMode="External"/><Relationship Id="rId2" Type="http://schemas.openxmlformats.org/officeDocument/2006/relationships/hyperlink" Target="https://eur01.safelinks.protection.outlook.com/ap/t-59584e83/?url=https%3A%2F%2Fteams.microsoft.com%2Fl%2Fmeetup-join%2F19%253ameeting_YzdhYWNkOWYtYjczNC00OTgwLTgyYTQtMzI2MWIwZDE3OTVh%2540thread.v2%2F0%3Fcontext%3D%257b%2522Tid%2522%253a%2522699ace67-d2e4-4bcd-b303-d2bbe2b9bbf1%2522%252c%2522Oid%2522%253a%252278447869-3ebe-4e56-ae80-cf2d2b1e5c09%2522%257d&amp;data=04%7C01%7CDavid.Erfani%40birmingham.gov.uk%7C1c70736156f041607b6a08d8f2c2045c%7C699ace67d2e44bcdb303d2bbe2b9bbf1%7C0%7C0%7C637526262389283121%7CUnknown%7CTWFpbGZsb3d8eyJWIjoiMC4wLjAwMDAiLCJQIjoiV2luMzIiLCJBTiI6Ik1haWwiLCJXVCI6Mn0%3D%7C1000&amp;sdata=YTovPWuOuSJFmW9ZCZd3wsua%2FsgkqdQuLLSWwZJ%2Fqls%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holidayactivities@birmingham.gov.u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206F-1589-494B-ABFB-3C504D621D10}"/>
              </a:ext>
            </a:extLst>
          </p:cNvPr>
          <p:cNvSpPr>
            <a:spLocks noGrp="1"/>
          </p:cNvSpPr>
          <p:nvPr>
            <p:ph type="ctrTitle"/>
          </p:nvPr>
        </p:nvSpPr>
        <p:spPr>
          <a:xfrm>
            <a:off x="1426019" y="2693987"/>
            <a:ext cx="9339961" cy="1470025"/>
          </a:xfrm>
        </p:spPr>
        <p:txBody>
          <a:bodyPr>
            <a:normAutofit fontScale="90000"/>
          </a:bodyPr>
          <a:lstStyle/>
          <a:p>
            <a:r>
              <a:rPr lang="en-GB" dirty="0"/>
              <a:t>Holiday Food and Activity Programme 2021</a:t>
            </a:r>
            <a:br>
              <a:rPr lang="en-GB" dirty="0"/>
            </a:br>
            <a:br>
              <a:rPr lang="en-GB" dirty="0"/>
            </a:br>
            <a:r>
              <a:rPr lang="en-GB" dirty="0"/>
              <a:t>Background information for schools</a:t>
            </a:r>
            <a:br>
              <a:rPr lang="en-GB" dirty="0">
                <a:solidFill>
                  <a:srgbClr val="C00000"/>
                </a:solidFill>
              </a:rPr>
            </a:br>
            <a:br>
              <a:rPr lang="en-GB" sz="1800" dirty="0">
                <a:solidFill>
                  <a:srgbClr val="C00000"/>
                </a:solidFill>
              </a:rPr>
            </a:br>
            <a:br>
              <a:rPr lang="en-GB" sz="1800" dirty="0"/>
            </a:br>
            <a:br>
              <a:rPr lang="en-GB" dirty="0"/>
            </a:br>
            <a:endParaRPr lang="en-GB" sz="2000" dirty="0"/>
          </a:p>
        </p:txBody>
      </p:sp>
    </p:spTree>
    <p:extLst>
      <p:ext uri="{BB962C8B-B14F-4D97-AF65-F5344CB8AC3E}">
        <p14:creationId xmlns:p14="http://schemas.microsoft.com/office/powerpoint/2010/main" val="219019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9C5E-5D2F-44E4-937A-95B856000D2B}"/>
              </a:ext>
            </a:extLst>
          </p:cNvPr>
          <p:cNvSpPr>
            <a:spLocks noGrp="1"/>
          </p:cNvSpPr>
          <p:nvPr>
            <p:ph type="title"/>
          </p:nvPr>
        </p:nvSpPr>
        <p:spPr/>
        <p:txBody>
          <a:bodyPr/>
          <a:lstStyle/>
          <a:p>
            <a:r>
              <a:rPr lang="en-GB" dirty="0"/>
              <a:t>What is HAF 2021? </a:t>
            </a:r>
          </a:p>
        </p:txBody>
      </p:sp>
      <p:sp>
        <p:nvSpPr>
          <p:cNvPr id="3" name="Content Placeholder 2">
            <a:extLst>
              <a:ext uri="{FF2B5EF4-FFF2-40B4-BE49-F238E27FC236}">
                <a16:creationId xmlns:a16="http://schemas.microsoft.com/office/drawing/2014/main" id="{E4104AB7-736E-47C6-AC07-F1E96C1D963B}"/>
              </a:ext>
            </a:extLst>
          </p:cNvPr>
          <p:cNvSpPr>
            <a:spLocks noGrp="1"/>
          </p:cNvSpPr>
          <p:nvPr>
            <p:ph idx="1"/>
          </p:nvPr>
        </p:nvSpPr>
        <p:spPr/>
        <p:txBody>
          <a:bodyPr>
            <a:normAutofit fontScale="70000" lnSpcReduction="20000"/>
          </a:bodyPr>
          <a:lstStyle/>
          <a:p>
            <a:r>
              <a:rPr lang="en-GB" sz="2800" dirty="0"/>
              <a:t>The Council has received a DfE grant to coordinate and facilitate healthy food and enriching activities to disadvantaged children in the city who are eligible for Free School Meals (FSM) and those who are considered disadvantaged. The funding allocated is available for activities in the summer and Christmas school holidays. </a:t>
            </a:r>
          </a:p>
          <a:p>
            <a:pPr marL="0" indent="0">
              <a:buNone/>
            </a:pPr>
            <a:endParaRPr lang="en-GB" sz="2800" dirty="0"/>
          </a:p>
          <a:p>
            <a:r>
              <a:rPr lang="en-GB" sz="2800" dirty="0"/>
              <a:t>The Council has set aside a proportion of funding </a:t>
            </a:r>
            <a:r>
              <a:rPr lang="en-GB" sz="2800" b="1" dirty="0"/>
              <a:t>to support schools and other community and voluntary organisation to enhance existing or create new provision in the school holidays </a:t>
            </a:r>
            <a:r>
              <a:rPr lang="en-GB" sz="2800" dirty="0"/>
              <a:t>that support the programmes outcomes. </a:t>
            </a:r>
          </a:p>
          <a:p>
            <a:pPr marL="0" indent="0">
              <a:buNone/>
            </a:pPr>
            <a:endParaRPr lang="en-GB" sz="2800" dirty="0"/>
          </a:p>
          <a:p>
            <a:r>
              <a:rPr lang="en-GB" sz="2800" dirty="0"/>
              <a:t>Children who are eligible to attend this free provision are: </a:t>
            </a:r>
          </a:p>
          <a:p>
            <a:pPr lvl="1"/>
            <a:r>
              <a:rPr lang="en-GB" dirty="0"/>
              <a:t>aged 5 – 16</a:t>
            </a:r>
          </a:p>
          <a:p>
            <a:pPr lvl="1"/>
            <a:r>
              <a:rPr lang="en-GB" dirty="0"/>
              <a:t>live in Birmingham</a:t>
            </a:r>
          </a:p>
          <a:p>
            <a:pPr lvl="1"/>
            <a:r>
              <a:rPr lang="en-GB" dirty="0"/>
              <a:t>in receipt of FSM*  </a:t>
            </a:r>
          </a:p>
          <a:p>
            <a:pPr lvl="1"/>
            <a:endParaRPr lang="en-GB" dirty="0"/>
          </a:p>
          <a:p>
            <a:pPr lvl="1"/>
            <a:endParaRPr lang="en-GB" dirty="0"/>
          </a:p>
          <a:p>
            <a:pPr lvl="1"/>
            <a:endParaRPr lang="en-GB" dirty="0"/>
          </a:p>
          <a:p>
            <a:pPr marL="457200" lvl="1" indent="0">
              <a:buNone/>
            </a:pPr>
            <a:r>
              <a:rPr lang="en-GB" sz="1400" dirty="0"/>
              <a:t>*An allocation of up to 15% is available to support disadvantage children and young people. </a:t>
            </a:r>
            <a:r>
              <a:rPr lang="en-GB" sz="1400" dirty="0" err="1"/>
              <a:t>CiC</a:t>
            </a:r>
            <a:r>
              <a:rPr lang="en-GB" sz="1400" dirty="0"/>
              <a:t>, SEND etc. </a:t>
            </a:r>
          </a:p>
        </p:txBody>
      </p:sp>
      <p:sp>
        <p:nvSpPr>
          <p:cNvPr id="4" name="Slide Number Placeholder 3">
            <a:extLst>
              <a:ext uri="{FF2B5EF4-FFF2-40B4-BE49-F238E27FC236}">
                <a16:creationId xmlns:a16="http://schemas.microsoft.com/office/drawing/2014/main" id="{738F368F-BFD2-489F-BBF8-9F4AB7B83B22}"/>
              </a:ext>
            </a:extLst>
          </p:cNvPr>
          <p:cNvSpPr>
            <a:spLocks noGrp="1"/>
          </p:cNvSpPr>
          <p:nvPr>
            <p:ph type="sldNum" sz="quarter" idx="4"/>
          </p:nvPr>
        </p:nvSpPr>
        <p:spPr/>
        <p:txBody>
          <a:bodyPr/>
          <a:lstStyle/>
          <a:p>
            <a:r>
              <a:rPr lang="en-GB"/>
              <a:t>PAGE </a:t>
            </a:r>
            <a:fld id="{45A89BE1-5792-4ACB-BF4C-7FAB88C6C5B7}" type="slidenum">
              <a:rPr lang="en-GB" smtClean="0"/>
              <a:pPr/>
              <a:t>2</a:t>
            </a:fld>
            <a:endParaRPr lang="en-GB"/>
          </a:p>
        </p:txBody>
      </p:sp>
    </p:spTree>
    <p:extLst>
      <p:ext uri="{BB962C8B-B14F-4D97-AF65-F5344CB8AC3E}">
        <p14:creationId xmlns:p14="http://schemas.microsoft.com/office/powerpoint/2010/main" val="21542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D283-5009-4ED6-B88E-7E71CEA1F4E4}"/>
              </a:ext>
            </a:extLst>
          </p:cNvPr>
          <p:cNvSpPr>
            <a:spLocks noGrp="1"/>
          </p:cNvSpPr>
          <p:nvPr>
            <p:ph type="title"/>
          </p:nvPr>
        </p:nvSpPr>
        <p:spPr>
          <a:xfrm>
            <a:off x="609600" y="274638"/>
            <a:ext cx="10972800" cy="994122"/>
          </a:xfrm>
        </p:spPr>
        <p:txBody>
          <a:bodyPr anchor="ctr">
            <a:normAutofit/>
          </a:bodyPr>
          <a:lstStyle/>
          <a:p>
            <a:r>
              <a:rPr lang="en-GB" dirty="0"/>
              <a:t>Process to apply</a:t>
            </a:r>
          </a:p>
        </p:txBody>
      </p:sp>
      <p:sp>
        <p:nvSpPr>
          <p:cNvPr id="4" name="Slide Number Placeholder 3">
            <a:extLst>
              <a:ext uri="{FF2B5EF4-FFF2-40B4-BE49-F238E27FC236}">
                <a16:creationId xmlns:a16="http://schemas.microsoft.com/office/drawing/2014/main" id="{051D7B5C-64E6-409F-84EB-C44323AB6503}"/>
              </a:ext>
            </a:extLst>
          </p:cNvPr>
          <p:cNvSpPr>
            <a:spLocks noGrp="1"/>
          </p:cNvSpPr>
          <p:nvPr>
            <p:ph type="sldNum" sz="quarter" idx="4"/>
          </p:nvPr>
        </p:nvSpPr>
        <p:spPr>
          <a:xfrm>
            <a:off x="503818" y="6448252"/>
            <a:ext cx="2844800" cy="365125"/>
          </a:xfrm>
        </p:spPr>
        <p:txBody>
          <a:bodyPr anchor="ctr">
            <a:normAutofit/>
          </a:bodyPr>
          <a:lstStyle/>
          <a:p>
            <a:pPr>
              <a:spcAft>
                <a:spcPts val="600"/>
              </a:spcAft>
            </a:pPr>
            <a:r>
              <a:rPr lang="en-GB"/>
              <a:t>PAGE </a:t>
            </a:r>
            <a:fld id="{45A89BE1-5792-4ACB-BF4C-7FAB88C6C5B7}" type="slidenum">
              <a:rPr lang="en-GB" smtClean="0"/>
              <a:pPr>
                <a:spcAft>
                  <a:spcPts val="600"/>
                </a:spcAft>
              </a:pPr>
              <a:t>3</a:t>
            </a:fld>
            <a:endParaRPr lang="en-GB"/>
          </a:p>
        </p:txBody>
      </p:sp>
      <p:graphicFrame>
        <p:nvGraphicFramePr>
          <p:cNvPr id="6" name="Content Placeholder 2">
            <a:extLst>
              <a:ext uri="{FF2B5EF4-FFF2-40B4-BE49-F238E27FC236}">
                <a16:creationId xmlns:a16="http://schemas.microsoft.com/office/drawing/2014/main" id="{B23FAA6C-43BE-4C48-BEB2-1AB03A2753E5}"/>
              </a:ext>
            </a:extLst>
          </p:cNvPr>
          <p:cNvGraphicFramePr>
            <a:graphicFrameLocks noGrp="1"/>
          </p:cNvGraphicFramePr>
          <p:nvPr>
            <p:ph idx="1"/>
            <p:extLst>
              <p:ext uri="{D42A27DB-BD31-4B8C-83A1-F6EECF244321}">
                <p14:modId xmlns:p14="http://schemas.microsoft.com/office/powerpoint/2010/main" val="274092659"/>
              </p:ext>
            </p:extLst>
          </p:nvPr>
        </p:nvGraphicFramePr>
        <p:xfrm>
          <a:off x="609600" y="1412777"/>
          <a:ext cx="10972800" cy="452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27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85C5-9E5F-4C66-B6CE-4CABBB97869D}"/>
              </a:ext>
            </a:extLst>
          </p:cNvPr>
          <p:cNvSpPr>
            <a:spLocks noGrp="1"/>
          </p:cNvSpPr>
          <p:nvPr>
            <p:ph type="title"/>
          </p:nvPr>
        </p:nvSpPr>
        <p:spPr>
          <a:xfrm>
            <a:off x="609600" y="274638"/>
            <a:ext cx="10972800" cy="994122"/>
          </a:xfrm>
        </p:spPr>
        <p:txBody>
          <a:bodyPr anchor="ctr">
            <a:normAutofit/>
          </a:bodyPr>
          <a:lstStyle/>
          <a:p>
            <a:r>
              <a:rPr lang="en-GB" dirty="0"/>
              <a:t>Programme outcomes</a:t>
            </a:r>
          </a:p>
        </p:txBody>
      </p:sp>
      <p:sp>
        <p:nvSpPr>
          <p:cNvPr id="3" name="Content Placeholder 2">
            <a:extLst>
              <a:ext uri="{FF2B5EF4-FFF2-40B4-BE49-F238E27FC236}">
                <a16:creationId xmlns:a16="http://schemas.microsoft.com/office/drawing/2014/main" id="{B8B0F526-059E-40A0-9281-852D58248701}"/>
              </a:ext>
            </a:extLst>
          </p:cNvPr>
          <p:cNvSpPr>
            <a:spLocks noGrp="1"/>
          </p:cNvSpPr>
          <p:nvPr>
            <p:ph idx="1"/>
          </p:nvPr>
        </p:nvSpPr>
        <p:spPr>
          <a:xfrm>
            <a:off x="609600" y="1412777"/>
            <a:ext cx="10972800" cy="4525387"/>
          </a:xfrm>
        </p:spPr>
        <p:txBody>
          <a:bodyPr>
            <a:normAutofit/>
          </a:bodyPr>
          <a:lstStyle/>
          <a:p>
            <a:pPr>
              <a:lnSpc>
                <a:spcPct val="90000"/>
              </a:lnSpc>
            </a:pPr>
            <a:r>
              <a:rPr lang="en-GB" sz="1500" dirty="0"/>
              <a:t>We want children and young people who attend this provision: </a:t>
            </a:r>
          </a:p>
          <a:p>
            <a:pPr marL="857250" lvl="1" indent="-457200">
              <a:lnSpc>
                <a:spcPct val="90000"/>
              </a:lnSpc>
              <a:buFont typeface="+mj-lt"/>
              <a:buAutoNum type="arabicParenR"/>
            </a:pPr>
            <a:r>
              <a:rPr lang="en-GB" sz="1500" dirty="0"/>
              <a:t>to eat more healthily over the school holidays;  </a:t>
            </a:r>
          </a:p>
          <a:p>
            <a:pPr marL="857250" lvl="1" indent="-457200">
              <a:lnSpc>
                <a:spcPct val="90000"/>
              </a:lnSpc>
              <a:buFont typeface="+mj-lt"/>
              <a:buAutoNum type="arabicParenR"/>
            </a:pPr>
            <a:r>
              <a:rPr lang="en-GB" sz="1500" dirty="0"/>
              <a:t>to be more active during the school holidays;  </a:t>
            </a:r>
          </a:p>
          <a:p>
            <a:pPr marL="857250" lvl="1" indent="-457200">
              <a:lnSpc>
                <a:spcPct val="90000"/>
              </a:lnSpc>
              <a:buFont typeface="+mj-lt"/>
              <a:buAutoNum type="arabicParenR"/>
            </a:pPr>
            <a:r>
              <a:rPr lang="en-GB" sz="1500" dirty="0"/>
              <a:t>to take part in engaging and enriching activities which support the development of resilience, character and wellbeing along with their wider educational attainment;  </a:t>
            </a:r>
          </a:p>
          <a:p>
            <a:pPr marL="857250" lvl="1" indent="-457200">
              <a:lnSpc>
                <a:spcPct val="90000"/>
              </a:lnSpc>
              <a:buFont typeface="+mj-lt"/>
              <a:buAutoNum type="arabicParenR"/>
            </a:pPr>
            <a:r>
              <a:rPr lang="en-GB" sz="1500" dirty="0"/>
              <a:t>to be safe and not to be socially isolated;  </a:t>
            </a:r>
          </a:p>
          <a:p>
            <a:pPr marL="857250" lvl="1" indent="-457200">
              <a:lnSpc>
                <a:spcPct val="90000"/>
              </a:lnSpc>
              <a:buFont typeface="+mj-lt"/>
              <a:buAutoNum type="arabicParenR"/>
            </a:pPr>
            <a:r>
              <a:rPr lang="en-GB" sz="1500" dirty="0"/>
              <a:t>to have greater knowledge of health and nutrition; and  </a:t>
            </a:r>
          </a:p>
          <a:p>
            <a:pPr marL="857250" lvl="1" indent="-457200">
              <a:lnSpc>
                <a:spcPct val="90000"/>
              </a:lnSpc>
              <a:buFont typeface="+mj-lt"/>
              <a:buAutoNum type="arabicParenR"/>
            </a:pPr>
            <a:r>
              <a:rPr lang="en-GB" sz="1500" dirty="0"/>
              <a:t>to be more engaged with school and other local services.</a:t>
            </a:r>
          </a:p>
          <a:p>
            <a:pPr marL="400050" lvl="1" indent="0">
              <a:lnSpc>
                <a:spcPct val="90000"/>
              </a:lnSpc>
              <a:buNone/>
            </a:pPr>
            <a:endParaRPr lang="en-GB" sz="1500" dirty="0"/>
          </a:p>
          <a:p>
            <a:pPr marL="342900" lvl="1" indent="-342900">
              <a:lnSpc>
                <a:spcPct val="90000"/>
              </a:lnSpc>
              <a:buFont typeface="Wingdings" pitchFamily="2" charset="2"/>
              <a:buChar char="§"/>
            </a:pPr>
            <a:r>
              <a:rPr lang="en-GB" sz="1500" dirty="0"/>
              <a:t>The provision must: </a:t>
            </a:r>
          </a:p>
          <a:p>
            <a:pPr marL="857250" lvl="1" indent="-457200">
              <a:lnSpc>
                <a:spcPct val="90000"/>
              </a:lnSpc>
              <a:buFont typeface="+mj-lt"/>
              <a:buAutoNum type="arabicParenR"/>
            </a:pPr>
            <a:r>
              <a:rPr lang="en-GB" sz="1500" dirty="0"/>
              <a:t>support young people to be more physically active;</a:t>
            </a:r>
          </a:p>
          <a:p>
            <a:pPr marL="857250" lvl="1" indent="-457200">
              <a:lnSpc>
                <a:spcPct val="90000"/>
              </a:lnSpc>
              <a:buFont typeface="+mj-lt"/>
              <a:buAutoNum type="arabicParenR"/>
            </a:pPr>
            <a:r>
              <a:rPr lang="en-GB" sz="1500" dirty="0"/>
              <a:t>support young people and families to be more informed about healthy eating;</a:t>
            </a:r>
          </a:p>
          <a:p>
            <a:pPr marL="857250" lvl="1" indent="-457200">
              <a:lnSpc>
                <a:spcPct val="90000"/>
              </a:lnSpc>
              <a:buFont typeface="+mj-lt"/>
              <a:buAutoNum type="arabicParenR"/>
            </a:pPr>
            <a:r>
              <a:rPr lang="en-GB" sz="1500" dirty="0"/>
              <a:t>run for four weeks during the summer holiday and one week at Christmas;</a:t>
            </a:r>
          </a:p>
          <a:p>
            <a:pPr marL="857250" lvl="1" indent="-457200">
              <a:lnSpc>
                <a:spcPct val="90000"/>
              </a:lnSpc>
              <a:buFont typeface="+mj-lt"/>
              <a:buAutoNum type="arabicParenR"/>
            </a:pPr>
            <a:r>
              <a:rPr lang="en-GB" sz="1500" dirty="0"/>
              <a:t>run for a minimum of 4 hours a day, 4 days a week; </a:t>
            </a:r>
          </a:p>
          <a:p>
            <a:pPr marL="857250" lvl="1" indent="-457200">
              <a:lnSpc>
                <a:spcPct val="90000"/>
              </a:lnSpc>
              <a:buFont typeface="+mj-lt"/>
              <a:buAutoNum type="arabicParenR"/>
            </a:pPr>
            <a:r>
              <a:rPr lang="en-GB" sz="1500" dirty="0"/>
              <a:t>provide a meal a day during activities: breakfast, lunch or dinner; and</a:t>
            </a:r>
          </a:p>
          <a:p>
            <a:pPr marL="857250" lvl="1" indent="-457200">
              <a:lnSpc>
                <a:spcPct val="90000"/>
              </a:lnSpc>
              <a:buFont typeface="+mj-lt"/>
              <a:buAutoNum type="arabicParenR"/>
            </a:pPr>
            <a:r>
              <a:rPr lang="en-GB" sz="1500" dirty="0"/>
              <a:t>engage and enriching activities which support the development of resilience, character and wellbeing.</a:t>
            </a:r>
          </a:p>
        </p:txBody>
      </p:sp>
      <p:sp>
        <p:nvSpPr>
          <p:cNvPr id="4" name="Slide Number Placeholder 3">
            <a:extLst>
              <a:ext uri="{FF2B5EF4-FFF2-40B4-BE49-F238E27FC236}">
                <a16:creationId xmlns:a16="http://schemas.microsoft.com/office/drawing/2014/main" id="{4C7E53C7-84DA-4E09-B575-84F6B0FAC0C0}"/>
              </a:ext>
            </a:extLst>
          </p:cNvPr>
          <p:cNvSpPr>
            <a:spLocks noGrp="1"/>
          </p:cNvSpPr>
          <p:nvPr>
            <p:ph type="sldNum" sz="quarter" idx="4"/>
          </p:nvPr>
        </p:nvSpPr>
        <p:spPr>
          <a:xfrm>
            <a:off x="503818" y="6448252"/>
            <a:ext cx="2844800" cy="365125"/>
          </a:xfrm>
        </p:spPr>
        <p:txBody>
          <a:bodyPr anchor="ctr">
            <a:normAutofit/>
          </a:bodyPr>
          <a:lstStyle/>
          <a:p>
            <a:pPr>
              <a:spcAft>
                <a:spcPts val="600"/>
              </a:spcAft>
            </a:pPr>
            <a:r>
              <a:rPr lang="en-GB"/>
              <a:t>PAGE </a:t>
            </a:r>
            <a:fld id="{45A89BE1-5792-4ACB-BF4C-7FAB88C6C5B7}" type="slidenum">
              <a:rPr lang="en-GB" smtClean="0"/>
              <a:pPr>
                <a:spcAft>
                  <a:spcPts val="600"/>
                </a:spcAft>
              </a:pPr>
              <a:t>4</a:t>
            </a:fld>
            <a:endParaRPr lang="en-GB"/>
          </a:p>
        </p:txBody>
      </p:sp>
    </p:spTree>
    <p:extLst>
      <p:ext uri="{BB962C8B-B14F-4D97-AF65-F5344CB8AC3E}">
        <p14:creationId xmlns:p14="http://schemas.microsoft.com/office/powerpoint/2010/main" val="197522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DDAE-C326-42E9-87BA-90D714206BEC}"/>
              </a:ext>
            </a:extLst>
          </p:cNvPr>
          <p:cNvSpPr>
            <a:spLocks noGrp="1"/>
          </p:cNvSpPr>
          <p:nvPr>
            <p:ph type="title"/>
          </p:nvPr>
        </p:nvSpPr>
        <p:spPr>
          <a:xfrm>
            <a:off x="609600" y="274638"/>
            <a:ext cx="10972800" cy="994122"/>
          </a:xfrm>
        </p:spPr>
        <p:txBody>
          <a:bodyPr anchor="ctr">
            <a:normAutofit/>
          </a:bodyPr>
          <a:lstStyle/>
          <a:p>
            <a:r>
              <a:rPr lang="en-GB" dirty="0"/>
              <a:t>Programme management and operational support</a:t>
            </a:r>
          </a:p>
        </p:txBody>
      </p:sp>
      <p:sp>
        <p:nvSpPr>
          <p:cNvPr id="4" name="Slide Number Placeholder 3">
            <a:extLst>
              <a:ext uri="{FF2B5EF4-FFF2-40B4-BE49-F238E27FC236}">
                <a16:creationId xmlns:a16="http://schemas.microsoft.com/office/drawing/2014/main" id="{4700DF8F-5CC3-4352-88EB-E98F44C24F2E}"/>
              </a:ext>
            </a:extLst>
          </p:cNvPr>
          <p:cNvSpPr>
            <a:spLocks noGrp="1"/>
          </p:cNvSpPr>
          <p:nvPr>
            <p:ph type="sldNum" sz="quarter" idx="4"/>
          </p:nvPr>
        </p:nvSpPr>
        <p:spPr>
          <a:xfrm>
            <a:off x="503818" y="6448252"/>
            <a:ext cx="2844800" cy="365125"/>
          </a:xfrm>
        </p:spPr>
        <p:txBody>
          <a:bodyPr anchor="ctr">
            <a:normAutofit/>
          </a:bodyPr>
          <a:lstStyle/>
          <a:p>
            <a:pPr>
              <a:spcAft>
                <a:spcPts val="600"/>
              </a:spcAft>
            </a:pPr>
            <a:r>
              <a:rPr lang="en-GB"/>
              <a:t>PAGE </a:t>
            </a:r>
            <a:fld id="{45A89BE1-5792-4ACB-BF4C-7FAB88C6C5B7}" type="slidenum">
              <a:rPr lang="en-GB" smtClean="0"/>
              <a:pPr>
                <a:spcAft>
                  <a:spcPts val="600"/>
                </a:spcAft>
              </a:pPr>
              <a:t>5</a:t>
            </a:fld>
            <a:endParaRPr lang="en-GB"/>
          </a:p>
        </p:txBody>
      </p:sp>
      <p:graphicFrame>
        <p:nvGraphicFramePr>
          <p:cNvPr id="6" name="Content Placeholder 2">
            <a:extLst>
              <a:ext uri="{FF2B5EF4-FFF2-40B4-BE49-F238E27FC236}">
                <a16:creationId xmlns:a16="http://schemas.microsoft.com/office/drawing/2014/main" id="{DE046136-619D-4C18-A271-817A77B6071B}"/>
              </a:ext>
            </a:extLst>
          </p:cNvPr>
          <p:cNvGraphicFramePr>
            <a:graphicFrameLocks noGrp="1"/>
          </p:cNvGraphicFramePr>
          <p:nvPr>
            <p:ph idx="1"/>
            <p:extLst>
              <p:ext uri="{D42A27DB-BD31-4B8C-83A1-F6EECF244321}">
                <p14:modId xmlns:p14="http://schemas.microsoft.com/office/powerpoint/2010/main" val="3198825714"/>
              </p:ext>
            </p:extLst>
          </p:nvPr>
        </p:nvGraphicFramePr>
        <p:xfrm>
          <a:off x="609600" y="1412777"/>
          <a:ext cx="10972800" cy="452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1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650C-29F2-408F-B855-C260E0ACFE7F}"/>
              </a:ext>
            </a:extLst>
          </p:cNvPr>
          <p:cNvSpPr>
            <a:spLocks noGrp="1"/>
          </p:cNvSpPr>
          <p:nvPr>
            <p:ph type="title"/>
          </p:nvPr>
        </p:nvSpPr>
        <p:spPr/>
        <p:txBody>
          <a:bodyPr/>
          <a:lstStyle/>
          <a:p>
            <a:r>
              <a:rPr lang="en-GB" dirty="0"/>
              <a:t>COVID-19 </a:t>
            </a:r>
          </a:p>
        </p:txBody>
      </p:sp>
      <p:sp>
        <p:nvSpPr>
          <p:cNvPr id="3" name="Content Placeholder 2">
            <a:extLst>
              <a:ext uri="{FF2B5EF4-FFF2-40B4-BE49-F238E27FC236}">
                <a16:creationId xmlns:a16="http://schemas.microsoft.com/office/drawing/2014/main" id="{58EAACB9-3B4C-4406-8505-8840CF5D5285}"/>
              </a:ext>
            </a:extLst>
          </p:cNvPr>
          <p:cNvSpPr>
            <a:spLocks noGrp="1"/>
          </p:cNvSpPr>
          <p:nvPr>
            <p:ph idx="1"/>
          </p:nvPr>
        </p:nvSpPr>
        <p:spPr/>
        <p:txBody>
          <a:bodyPr/>
          <a:lstStyle/>
          <a:p>
            <a:r>
              <a:rPr lang="en-GB" dirty="0"/>
              <a:t>Working on the basis that restrictions will be eased on 21 June 2021 we are expecting provision to be based onsite, some social distancing may still be applicable. </a:t>
            </a:r>
          </a:p>
          <a:p>
            <a:r>
              <a:rPr lang="en-GB" dirty="0"/>
              <a:t>However, the Council is aware that these are uncertain times and we will be available to support schools through any major disruption to the delivery of this programme. </a:t>
            </a:r>
          </a:p>
          <a:p>
            <a:endParaRPr lang="en-GB" dirty="0"/>
          </a:p>
          <a:p>
            <a:pPr marL="0" indent="0">
              <a:buNone/>
            </a:pPr>
            <a:r>
              <a:rPr lang="en-GB" dirty="0"/>
              <a:t>Latest guidance available: </a:t>
            </a:r>
          </a:p>
          <a:p>
            <a:pPr marL="0" indent="0">
              <a:buNone/>
            </a:pPr>
            <a:r>
              <a:rPr lang="en-GB" u="sng" dirty="0">
                <a:hlinkClick r:id="rId2"/>
              </a:rPr>
              <a:t>www.gov.uk/coronavirus</a:t>
            </a:r>
            <a:r>
              <a:rPr lang="en-GB" dirty="0"/>
              <a:t> </a:t>
            </a:r>
          </a:p>
          <a:p>
            <a:pPr marL="0" indent="0">
              <a:buNone/>
            </a:pPr>
            <a:r>
              <a:rPr lang="en-GB" u="sng" dirty="0">
                <a:hlinkClick r:id="rId3"/>
              </a:rPr>
              <a:t>https://www.gov.uk/government/publications/our-plan-to-rebuild-the-uk-governments-covid-19-recovery-strategy</a:t>
            </a:r>
            <a:r>
              <a:rPr lang="en-GB" dirty="0"/>
              <a:t> </a:t>
            </a:r>
          </a:p>
          <a:p>
            <a:pPr marL="0" indent="0">
              <a:buNone/>
            </a:pPr>
            <a:endParaRPr lang="en-GB" dirty="0"/>
          </a:p>
        </p:txBody>
      </p:sp>
      <p:sp>
        <p:nvSpPr>
          <p:cNvPr id="4" name="Slide Number Placeholder 3">
            <a:extLst>
              <a:ext uri="{FF2B5EF4-FFF2-40B4-BE49-F238E27FC236}">
                <a16:creationId xmlns:a16="http://schemas.microsoft.com/office/drawing/2014/main" id="{5D2AFB74-0C56-4893-9F6B-48D5E6352395}"/>
              </a:ext>
            </a:extLst>
          </p:cNvPr>
          <p:cNvSpPr>
            <a:spLocks noGrp="1"/>
          </p:cNvSpPr>
          <p:nvPr>
            <p:ph type="sldNum" sz="quarter" idx="4"/>
          </p:nvPr>
        </p:nvSpPr>
        <p:spPr/>
        <p:txBody>
          <a:bodyPr/>
          <a:lstStyle/>
          <a:p>
            <a:r>
              <a:rPr lang="en-GB"/>
              <a:t>PAGE </a:t>
            </a:r>
            <a:fld id="{45A89BE1-5792-4ACB-BF4C-7FAB88C6C5B7}" type="slidenum">
              <a:rPr lang="en-GB" smtClean="0"/>
              <a:pPr/>
              <a:t>6</a:t>
            </a:fld>
            <a:endParaRPr lang="en-GB"/>
          </a:p>
        </p:txBody>
      </p:sp>
    </p:spTree>
    <p:extLst>
      <p:ext uri="{BB962C8B-B14F-4D97-AF65-F5344CB8AC3E}">
        <p14:creationId xmlns:p14="http://schemas.microsoft.com/office/powerpoint/2010/main" val="198206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0B48-804E-4389-B320-652649C3E4E8}"/>
              </a:ext>
            </a:extLst>
          </p:cNvPr>
          <p:cNvSpPr>
            <a:spLocks noGrp="1"/>
          </p:cNvSpPr>
          <p:nvPr>
            <p:ph type="title"/>
          </p:nvPr>
        </p:nvSpPr>
        <p:spPr/>
        <p:txBody>
          <a:bodyPr/>
          <a:lstStyle/>
          <a:p>
            <a:r>
              <a:rPr lang="en-GB" dirty="0"/>
              <a:t>Polices and procedures </a:t>
            </a:r>
          </a:p>
        </p:txBody>
      </p:sp>
      <p:sp>
        <p:nvSpPr>
          <p:cNvPr id="3" name="Content Placeholder 2">
            <a:extLst>
              <a:ext uri="{FF2B5EF4-FFF2-40B4-BE49-F238E27FC236}">
                <a16:creationId xmlns:a16="http://schemas.microsoft.com/office/drawing/2014/main" id="{FEA38A84-B833-4CC0-997F-375ECCEEF18B}"/>
              </a:ext>
            </a:extLst>
          </p:cNvPr>
          <p:cNvSpPr>
            <a:spLocks noGrp="1"/>
          </p:cNvSpPr>
          <p:nvPr>
            <p:ph idx="1"/>
          </p:nvPr>
        </p:nvSpPr>
        <p:spPr/>
        <p:txBody>
          <a:bodyPr>
            <a:normAutofit lnSpcReduction="10000"/>
          </a:bodyPr>
          <a:lstStyle/>
          <a:p>
            <a:r>
              <a:rPr lang="en-GB" dirty="0"/>
              <a:t>If your application is successful the Council will require the following policies and procedures to be in place for the delivery of the programme:</a:t>
            </a:r>
          </a:p>
          <a:p>
            <a:pPr lvl="1"/>
            <a:r>
              <a:rPr lang="en-GB" dirty="0"/>
              <a:t>Safeguarding </a:t>
            </a:r>
          </a:p>
          <a:p>
            <a:pPr lvl="1"/>
            <a:r>
              <a:rPr lang="en-GB" dirty="0"/>
              <a:t>Living Wage (where applicable)</a:t>
            </a:r>
          </a:p>
          <a:p>
            <a:pPr lvl="1"/>
            <a:r>
              <a:rPr lang="en-GB" dirty="0"/>
              <a:t>Correct insurances</a:t>
            </a:r>
          </a:p>
          <a:p>
            <a:pPr lvl="1"/>
            <a:r>
              <a:rPr lang="en-GB" dirty="0"/>
              <a:t>Financial monitoring</a:t>
            </a:r>
          </a:p>
          <a:p>
            <a:pPr lvl="1"/>
            <a:r>
              <a:rPr lang="en-GB" dirty="0"/>
              <a:t>Counter fraud and anti-corruption </a:t>
            </a:r>
          </a:p>
          <a:p>
            <a:pPr lvl="1"/>
            <a:r>
              <a:rPr lang="en-GB" dirty="0"/>
              <a:t>Complaints</a:t>
            </a:r>
          </a:p>
          <a:p>
            <a:pPr lvl="1"/>
            <a:r>
              <a:rPr lang="en-GB" dirty="0"/>
              <a:t>Health and safety </a:t>
            </a:r>
          </a:p>
          <a:p>
            <a:pPr lvl="1"/>
            <a:r>
              <a:rPr lang="en-GB" dirty="0"/>
              <a:t>Equality and diversity </a:t>
            </a:r>
          </a:p>
          <a:p>
            <a:pPr lvl="1"/>
            <a:r>
              <a:rPr lang="en-GB" dirty="0"/>
              <a:t>Whistleblowing </a:t>
            </a:r>
          </a:p>
          <a:p>
            <a:pPr marL="0" lvl="1" indent="0">
              <a:buNone/>
            </a:pPr>
            <a:r>
              <a:rPr lang="en-GB" sz="2400" dirty="0">
                <a:latin typeface="Arial Nova" pitchFamily="34" charset="0"/>
                <a:cs typeface="+mn-cs"/>
              </a:rPr>
              <a:t>The Council may request to see copies of these policies prior to awarding any funding.  </a:t>
            </a:r>
          </a:p>
          <a:p>
            <a:pPr lvl="1"/>
            <a:endParaRPr lang="en-GB" dirty="0"/>
          </a:p>
        </p:txBody>
      </p:sp>
      <p:sp>
        <p:nvSpPr>
          <p:cNvPr id="4" name="Slide Number Placeholder 3">
            <a:extLst>
              <a:ext uri="{FF2B5EF4-FFF2-40B4-BE49-F238E27FC236}">
                <a16:creationId xmlns:a16="http://schemas.microsoft.com/office/drawing/2014/main" id="{32291AF5-7DD3-47EE-AF25-F9D3030A1F57}"/>
              </a:ext>
            </a:extLst>
          </p:cNvPr>
          <p:cNvSpPr>
            <a:spLocks noGrp="1"/>
          </p:cNvSpPr>
          <p:nvPr>
            <p:ph type="sldNum" sz="quarter" idx="4"/>
          </p:nvPr>
        </p:nvSpPr>
        <p:spPr/>
        <p:txBody>
          <a:bodyPr/>
          <a:lstStyle/>
          <a:p>
            <a:r>
              <a:rPr lang="en-GB"/>
              <a:t>PAGE </a:t>
            </a:r>
            <a:fld id="{45A89BE1-5792-4ACB-BF4C-7FAB88C6C5B7}" type="slidenum">
              <a:rPr lang="en-GB" smtClean="0"/>
              <a:pPr/>
              <a:t>7</a:t>
            </a:fld>
            <a:endParaRPr lang="en-GB"/>
          </a:p>
        </p:txBody>
      </p:sp>
    </p:spTree>
    <p:extLst>
      <p:ext uri="{BB962C8B-B14F-4D97-AF65-F5344CB8AC3E}">
        <p14:creationId xmlns:p14="http://schemas.microsoft.com/office/powerpoint/2010/main" val="107735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C388-89C5-44BD-AFEE-ACF8EEA06909}"/>
              </a:ext>
            </a:extLst>
          </p:cNvPr>
          <p:cNvSpPr>
            <a:spLocks noGrp="1"/>
          </p:cNvSpPr>
          <p:nvPr>
            <p:ph type="title"/>
          </p:nvPr>
        </p:nvSpPr>
        <p:spPr/>
        <p:txBody>
          <a:bodyPr/>
          <a:lstStyle/>
          <a:p>
            <a:r>
              <a:rPr lang="en-GB" dirty="0"/>
              <a:t>Key dates for project delivery</a:t>
            </a:r>
          </a:p>
        </p:txBody>
      </p:sp>
      <p:graphicFrame>
        <p:nvGraphicFramePr>
          <p:cNvPr id="5" name="Table 5">
            <a:extLst>
              <a:ext uri="{FF2B5EF4-FFF2-40B4-BE49-F238E27FC236}">
                <a16:creationId xmlns:a16="http://schemas.microsoft.com/office/drawing/2014/main" id="{D43984C1-4B4E-4D9D-82A2-5BFF1207EFF9}"/>
              </a:ext>
            </a:extLst>
          </p:cNvPr>
          <p:cNvGraphicFramePr>
            <a:graphicFrameLocks noGrp="1"/>
          </p:cNvGraphicFramePr>
          <p:nvPr>
            <p:ph idx="1"/>
            <p:extLst>
              <p:ext uri="{D42A27DB-BD31-4B8C-83A1-F6EECF244321}">
                <p14:modId xmlns:p14="http://schemas.microsoft.com/office/powerpoint/2010/main" val="3228120309"/>
              </p:ext>
            </p:extLst>
          </p:nvPr>
        </p:nvGraphicFramePr>
        <p:xfrm>
          <a:off x="609600" y="1412875"/>
          <a:ext cx="10972800" cy="4592320"/>
        </p:xfrm>
        <a:graphic>
          <a:graphicData uri="http://schemas.openxmlformats.org/drawingml/2006/table">
            <a:tbl>
              <a:tblPr firstRow="1" bandRow="1">
                <a:tableStyleId>{073A0DAA-6AF3-43AB-8588-CEC1D06C72B9}</a:tableStyleId>
              </a:tblPr>
              <a:tblGrid>
                <a:gridCol w="4620126">
                  <a:extLst>
                    <a:ext uri="{9D8B030D-6E8A-4147-A177-3AD203B41FA5}">
                      <a16:colId xmlns:a16="http://schemas.microsoft.com/office/drawing/2014/main" val="2104097474"/>
                    </a:ext>
                  </a:extLst>
                </a:gridCol>
                <a:gridCol w="6352674">
                  <a:extLst>
                    <a:ext uri="{9D8B030D-6E8A-4147-A177-3AD203B41FA5}">
                      <a16:colId xmlns:a16="http://schemas.microsoft.com/office/drawing/2014/main" val="1632544364"/>
                    </a:ext>
                  </a:extLst>
                </a:gridCol>
              </a:tblGrid>
              <a:tr h="370840">
                <a:tc>
                  <a:txBody>
                    <a:bodyPr/>
                    <a:lstStyle/>
                    <a:p>
                      <a:r>
                        <a:rPr lang="en-GB" dirty="0"/>
                        <a:t>Activity </a:t>
                      </a:r>
                    </a:p>
                  </a:txBody>
                  <a:tcPr/>
                </a:tc>
                <a:tc>
                  <a:txBody>
                    <a:bodyPr/>
                    <a:lstStyle/>
                    <a:p>
                      <a:r>
                        <a:rPr lang="en-GB" dirty="0"/>
                        <a:t>Date </a:t>
                      </a:r>
                    </a:p>
                  </a:txBody>
                  <a:tcPr/>
                </a:tc>
                <a:extLst>
                  <a:ext uri="{0D108BD9-81ED-4DB2-BD59-A6C34878D82A}">
                    <a16:rowId xmlns:a16="http://schemas.microsoft.com/office/drawing/2014/main" val="684225714"/>
                  </a:ext>
                </a:extLst>
              </a:tr>
              <a:tr h="370840">
                <a:tc>
                  <a:txBody>
                    <a:bodyPr/>
                    <a:lstStyle/>
                    <a:p>
                      <a:r>
                        <a:rPr lang="en-GB" dirty="0"/>
                        <a:t>Grant application released</a:t>
                      </a:r>
                    </a:p>
                  </a:txBody>
                  <a:tcPr/>
                </a:tc>
                <a:tc>
                  <a:txBody>
                    <a:bodyPr/>
                    <a:lstStyle/>
                    <a:p>
                      <a:r>
                        <a:rPr lang="en-GB" dirty="0"/>
                        <a:t>1 April 2021</a:t>
                      </a:r>
                    </a:p>
                  </a:txBody>
                  <a:tcPr/>
                </a:tc>
                <a:extLst>
                  <a:ext uri="{0D108BD9-81ED-4DB2-BD59-A6C34878D82A}">
                    <a16:rowId xmlns:a16="http://schemas.microsoft.com/office/drawing/2014/main" val="1655844104"/>
                  </a:ext>
                </a:extLst>
              </a:tr>
              <a:tr h="370840">
                <a:tc>
                  <a:txBody>
                    <a:bodyPr/>
                    <a:lstStyle/>
                    <a:p>
                      <a:r>
                        <a:rPr lang="en-GB" dirty="0"/>
                        <a:t>Virtual information session one</a:t>
                      </a:r>
                    </a:p>
                  </a:txBody>
                  <a:tcPr/>
                </a:tc>
                <a:tc>
                  <a:txBody>
                    <a:bodyPr/>
                    <a:lstStyle/>
                    <a:p>
                      <a:r>
                        <a:rPr lang="en-GB" dirty="0"/>
                        <a:t>20 April 2021 – 10:30 – 11:30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200" dirty="0">
                        <a:solidFill>
                          <a:schemeClr val="dk1"/>
                        </a:solidFill>
                        <a:effectLst/>
                        <a:latin typeface="+mn-lt"/>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dirty="0">
                          <a:solidFill>
                            <a:schemeClr val="dk1"/>
                          </a:solidFill>
                          <a:effectLst/>
                          <a:latin typeface="+mn-lt"/>
                          <a:ea typeface="+mn-ea"/>
                          <a:cs typeface="+mn-cs"/>
                          <a:hlinkClick r:id="rId2"/>
                        </a:rPr>
                        <a:t>Please click this link to be taken to the Teams meeting</a:t>
                      </a:r>
                      <a:r>
                        <a:rPr lang="en-GB" sz="1800" kern="1200" dirty="0">
                          <a:solidFill>
                            <a:schemeClr val="dk1"/>
                          </a:solidFill>
                          <a:effectLst/>
                          <a:latin typeface="+mn-lt"/>
                          <a:ea typeface="+mn-ea"/>
                          <a:cs typeface="+mn-cs"/>
                        </a:rPr>
                        <a:t> </a:t>
                      </a:r>
                    </a:p>
                  </a:txBody>
                  <a:tcPr/>
                </a:tc>
                <a:extLst>
                  <a:ext uri="{0D108BD9-81ED-4DB2-BD59-A6C34878D82A}">
                    <a16:rowId xmlns:a16="http://schemas.microsoft.com/office/drawing/2014/main" val="971546756"/>
                  </a:ext>
                </a:extLst>
              </a:tr>
              <a:tr h="370840">
                <a:tc>
                  <a:txBody>
                    <a:bodyPr/>
                    <a:lstStyle/>
                    <a:p>
                      <a:r>
                        <a:rPr lang="en-GB" dirty="0"/>
                        <a:t>Virtual information session two</a:t>
                      </a:r>
                    </a:p>
                  </a:txBody>
                  <a:tcPr/>
                </a:tc>
                <a:tc>
                  <a:txBody>
                    <a:bodyPr/>
                    <a:lstStyle/>
                    <a:p>
                      <a:r>
                        <a:rPr lang="en-GB" dirty="0"/>
                        <a:t>22 April 2021 – 14:00 – 15:00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dirty="0">
                          <a:solidFill>
                            <a:schemeClr val="dk1"/>
                          </a:solidFill>
                          <a:effectLst/>
                          <a:latin typeface="+mn-lt"/>
                          <a:ea typeface="+mn-ea"/>
                          <a:cs typeface="+mn-cs"/>
                          <a:hlinkClick r:id="rId3"/>
                        </a:rPr>
                        <a:t>Please click this link to be taken to the Teams meeting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159467189"/>
                  </a:ext>
                </a:extLst>
              </a:tr>
              <a:tr h="370840">
                <a:tc>
                  <a:txBody>
                    <a:bodyPr/>
                    <a:lstStyle/>
                    <a:p>
                      <a:r>
                        <a:rPr lang="en-GB" b="1" dirty="0"/>
                        <a:t>Grant application deadline</a:t>
                      </a:r>
                    </a:p>
                  </a:txBody>
                  <a:tcPr/>
                </a:tc>
                <a:tc>
                  <a:txBody>
                    <a:bodyPr/>
                    <a:lstStyle/>
                    <a:p>
                      <a:r>
                        <a:rPr lang="en-GB" b="1" dirty="0"/>
                        <a:t>14 May 2021</a:t>
                      </a:r>
                    </a:p>
                  </a:txBody>
                  <a:tcPr/>
                </a:tc>
                <a:extLst>
                  <a:ext uri="{0D108BD9-81ED-4DB2-BD59-A6C34878D82A}">
                    <a16:rowId xmlns:a16="http://schemas.microsoft.com/office/drawing/2014/main" val="914367210"/>
                  </a:ext>
                </a:extLst>
              </a:tr>
              <a:tr h="370840">
                <a:tc>
                  <a:txBody>
                    <a:bodyPr/>
                    <a:lstStyle/>
                    <a:p>
                      <a:r>
                        <a:rPr lang="en-GB" dirty="0"/>
                        <a:t>Notification of approval </a:t>
                      </a:r>
                    </a:p>
                  </a:txBody>
                  <a:tcPr/>
                </a:tc>
                <a:tc>
                  <a:txBody>
                    <a:bodyPr/>
                    <a:lstStyle/>
                    <a:p>
                      <a:r>
                        <a:rPr lang="en-GB" dirty="0"/>
                        <a:t>18 June 2021</a:t>
                      </a:r>
                    </a:p>
                  </a:txBody>
                  <a:tcPr/>
                </a:tc>
                <a:extLst>
                  <a:ext uri="{0D108BD9-81ED-4DB2-BD59-A6C34878D82A}">
                    <a16:rowId xmlns:a16="http://schemas.microsoft.com/office/drawing/2014/main" val="2076486919"/>
                  </a:ext>
                </a:extLst>
              </a:tr>
              <a:tr h="370840">
                <a:tc>
                  <a:txBody>
                    <a:bodyPr/>
                    <a:lstStyle/>
                    <a:p>
                      <a:r>
                        <a:rPr lang="en-GB" dirty="0"/>
                        <a:t>Delivery dates</a:t>
                      </a:r>
                    </a:p>
                  </a:txBody>
                  <a:tcPr/>
                </a:tc>
                <a:tc>
                  <a:txBody>
                    <a:bodyPr/>
                    <a:lstStyle/>
                    <a:p>
                      <a:r>
                        <a:rPr lang="en-GB" dirty="0"/>
                        <a:t>21 July 2021 – 27 August 2021 (summer) </a:t>
                      </a:r>
                    </a:p>
                    <a:p>
                      <a:r>
                        <a:rPr lang="en-GB" dirty="0"/>
                        <a:t>20 December 2021 – 31 December 2021 (Christmas)</a:t>
                      </a:r>
                    </a:p>
                  </a:txBody>
                  <a:tcPr/>
                </a:tc>
                <a:extLst>
                  <a:ext uri="{0D108BD9-81ED-4DB2-BD59-A6C34878D82A}">
                    <a16:rowId xmlns:a16="http://schemas.microsoft.com/office/drawing/2014/main" val="1941371467"/>
                  </a:ext>
                </a:extLst>
              </a:tr>
              <a:tr h="370840">
                <a:tc>
                  <a:txBody>
                    <a:bodyPr/>
                    <a:lstStyle/>
                    <a:p>
                      <a:r>
                        <a:rPr lang="en-GB" dirty="0"/>
                        <a:t>Evaluation dates</a:t>
                      </a:r>
                    </a:p>
                  </a:txBody>
                  <a:tcPr/>
                </a:tc>
                <a:tc>
                  <a:txBody>
                    <a:bodyPr/>
                    <a:lstStyle/>
                    <a:p>
                      <a:r>
                        <a:rPr lang="en-GB" dirty="0"/>
                        <a:t>10 September 2021</a:t>
                      </a:r>
                    </a:p>
                    <a:p>
                      <a:r>
                        <a:rPr lang="en-GB" dirty="0"/>
                        <a:t>7 January 2021 </a:t>
                      </a:r>
                    </a:p>
                  </a:txBody>
                  <a:tcPr/>
                </a:tc>
                <a:extLst>
                  <a:ext uri="{0D108BD9-81ED-4DB2-BD59-A6C34878D82A}">
                    <a16:rowId xmlns:a16="http://schemas.microsoft.com/office/drawing/2014/main" val="3897733759"/>
                  </a:ext>
                </a:extLst>
              </a:tr>
            </a:tbl>
          </a:graphicData>
        </a:graphic>
      </p:graphicFrame>
      <p:sp>
        <p:nvSpPr>
          <p:cNvPr id="4" name="Slide Number Placeholder 3">
            <a:extLst>
              <a:ext uri="{FF2B5EF4-FFF2-40B4-BE49-F238E27FC236}">
                <a16:creationId xmlns:a16="http://schemas.microsoft.com/office/drawing/2014/main" id="{1553AC13-499E-4F61-B5D3-5A6FDA7C1BFA}"/>
              </a:ext>
            </a:extLst>
          </p:cNvPr>
          <p:cNvSpPr>
            <a:spLocks noGrp="1"/>
          </p:cNvSpPr>
          <p:nvPr>
            <p:ph type="sldNum" sz="quarter" idx="4"/>
          </p:nvPr>
        </p:nvSpPr>
        <p:spPr/>
        <p:txBody>
          <a:bodyPr/>
          <a:lstStyle/>
          <a:p>
            <a:r>
              <a:rPr lang="en-GB"/>
              <a:t>PAGE </a:t>
            </a:r>
            <a:fld id="{45A89BE1-5792-4ACB-BF4C-7FAB88C6C5B7}" type="slidenum">
              <a:rPr lang="en-GB" smtClean="0"/>
              <a:pPr/>
              <a:t>8</a:t>
            </a:fld>
            <a:endParaRPr lang="en-GB"/>
          </a:p>
        </p:txBody>
      </p:sp>
    </p:spTree>
    <p:extLst>
      <p:ext uri="{BB962C8B-B14F-4D97-AF65-F5344CB8AC3E}">
        <p14:creationId xmlns:p14="http://schemas.microsoft.com/office/powerpoint/2010/main" val="2367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3EC6-C30A-432E-A10C-D4CD2F7B3750}"/>
              </a:ext>
            </a:extLst>
          </p:cNvPr>
          <p:cNvSpPr>
            <a:spLocks noGrp="1"/>
          </p:cNvSpPr>
          <p:nvPr>
            <p:ph type="ctrTitle"/>
          </p:nvPr>
        </p:nvSpPr>
        <p:spPr>
          <a:xfrm>
            <a:off x="626161" y="1748409"/>
            <a:ext cx="6995441" cy="1470025"/>
          </a:xfrm>
        </p:spPr>
        <p:txBody>
          <a:bodyPr anchor="ctr">
            <a:normAutofit/>
          </a:bodyPr>
          <a:lstStyle/>
          <a:p>
            <a:r>
              <a:rPr lang="en-GB" dirty="0"/>
              <a:t>Contact us</a:t>
            </a:r>
          </a:p>
        </p:txBody>
      </p:sp>
      <p:sp>
        <p:nvSpPr>
          <p:cNvPr id="3" name="Content Placeholder 2">
            <a:extLst>
              <a:ext uri="{FF2B5EF4-FFF2-40B4-BE49-F238E27FC236}">
                <a16:creationId xmlns:a16="http://schemas.microsoft.com/office/drawing/2014/main" id="{101E1268-C1E0-432F-AB8C-75344E75D416}"/>
              </a:ext>
            </a:extLst>
          </p:cNvPr>
          <p:cNvSpPr>
            <a:spLocks noGrp="1"/>
          </p:cNvSpPr>
          <p:nvPr>
            <p:ph type="subTitle" idx="1"/>
          </p:nvPr>
        </p:nvSpPr>
        <p:spPr>
          <a:xfrm>
            <a:off x="643702" y="3260576"/>
            <a:ext cx="6958927" cy="1752600"/>
          </a:xfrm>
        </p:spPr>
        <p:txBody>
          <a:bodyPr>
            <a:normAutofit/>
          </a:bodyPr>
          <a:lstStyle/>
          <a:p>
            <a:r>
              <a:rPr lang="en-GB" dirty="0"/>
              <a:t>Should you require any further information or support please contact the Council on: </a:t>
            </a:r>
            <a:r>
              <a:rPr lang="en-GB" dirty="0">
                <a:hlinkClick r:id="rId2"/>
              </a:rPr>
              <a:t>holidayactivities@birmingham.gov.uk</a:t>
            </a:r>
            <a:r>
              <a:rPr lang="en-GB" dirty="0"/>
              <a:t> </a:t>
            </a:r>
          </a:p>
        </p:txBody>
      </p:sp>
      <p:sp>
        <p:nvSpPr>
          <p:cNvPr id="4" name="Slide Number Placeholder 3" hidden="1">
            <a:extLst>
              <a:ext uri="{FF2B5EF4-FFF2-40B4-BE49-F238E27FC236}">
                <a16:creationId xmlns:a16="http://schemas.microsoft.com/office/drawing/2014/main" id="{8091A182-4F25-4B21-8805-970640FBC15A}"/>
              </a:ext>
            </a:extLst>
          </p:cNvPr>
          <p:cNvSpPr>
            <a:spLocks noGrp="1"/>
          </p:cNvSpPr>
          <p:nvPr>
            <p:ph type="sldNum" sz="quarter" idx="4294967295"/>
          </p:nvPr>
        </p:nvSpPr>
        <p:spPr>
          <a:xfrm>
            <a:off x="503818" y="6448252"/>
            <a:ext cx="2844800" cy="365125"/>
          </a:xfrm>
        </p:spPr>
        <p:txBody>
          <a:bodyPr/>
          <a:lstStyle/>
          <a:p>
            <a:pPr>
              <a:spcAft>
                <a:spcPts val="600"/>
              </a:spcAft>
            </a:pPr>
            <a:r>
              <a:rPr lang="en-GB"/>
              <a:t>PAGE </a:t>
            </a:r>
            <a:fld id="{45A89BE1-5792-4ACB-BF4C-7FAB88C6C5B7}" type="slidenum">
              <a:rPr lang="en-GB" smtClean="0"/>
              <a:pPr>
                <a:spcAft>
                  <a:spcPts val="600"/>
                </a:spcAft>
              </a:pPr>
              <a:t>9</a:t>
            </a:fld>
            <a:endParaRPr lang="en-GB"/>
          </a:p>
        </p:txBody>
      </p:sp>
    </p:spTree>
    <p:extLst>
      <p:ext uri="{BB962C8B-B14F-4D97-AF65-F5344CB8AC3E}">
        <p14:creationId xmlns:p14="http://schemas.microsoft.com/office/powerpoint/2010/main" val="31467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0dcb25b2-1390-4bb6-991d-d204dda9fbc3"/>
</p:tagLst>
</file>

<file path=ppt/theme/theme1.xml><?xml version="1.0" encoding="utf-8"?>
<a:theme xmlns:a="http://schemas.openxmlformats.org/drawingml/2006/main" name="Slide title goes he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_template_landscape_colour  -  Read-Only" id="{007C2896-D606-402E-9E90-A1088274C26E}" vid="{EF6944FB-088D-4E2D-84F3-36D7D3FB7A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618E886DC8248B467BA3D45E4D97C" ma:contentTypeVersion="13" ma:contentTypeDescription="Create a new document." ma:contentTypeScope="" ma:versionID="a0d13cfce30768c47d80ebdd364b6177">
  <xsd:schema xmlns:xsd="http://www.w3.org/2001/XMLSchema" xmlns:xs="http://www.w3.org/2001/XMLSchema" xmlns:p="http://schemas.microsoft.com/office/2006/metadata/properties" xmlns:ns3="cf4fbdc1-3486-4097-bd2f-409effe17552" xmlns:ns4="a44b952a-cdab-49d8-a572-68fa4f4b8e9d" targetNamespace="http://schemas.microsoft.com/office/2006/metadata/properties" ma:root="true" ma:fieldsID="99c8bfe87b9a1479f209d7fe9681910f" ns3:_="" ns4:_="">
    <xsd:import namespace="cf4fbdc1-3486-4097-bd2f-409effe17552"/>
    <xsd:import namespace="a44b952a-cdab-49d8-a572-68fa4f4b8e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fbdc1-3486-4097-bd2f-409effe17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4b952a-cdab-49d8-a572-68fa4f4b8e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8F9C03-037C-471F-B51F-08DB4593E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fbdc1-3486-4097-bd2f-409effe17552"/>
    <ds:schemaRef ds:uri="a44b952a-cdab-49d8-a572-68fa4f4b8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7BA52C-3353-4F69-A02D-66D9AF239B87}">
  <ds:schemaRefs>
    <ds:schemaRef ds:uri="http://schemas.microsoft.com/sharepoint/v3/contenttype/forms"/>
  </ds:schemaRefs>
</ds:datastoreItem>
</file>

<file path=customXml/itemProps3.xml><?xml version="1.0" encoding="utf-8"?>
<ds:datastoreItem xmlns:ds="http://schemas.openxmlformats.org/officeDocument/2006/customXml" ds:itemID="{BD6E68A1-6235-4782-BF05-50C092F5FA1A}">
  <ds:schemaRefs>
    <ds:schemaRef ds:uri="a44b952a-cdab-49d8-a572-68fa4f4b8e9d"/>
    <ds:schemaRef ds:uri="http://purl.org/dc/terms/"/>
    <ds:schemaRef ds:uri="cf4fbdc1-3486-4097-bd2f-409effe17552"/>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231</TotalTime>
  <Words>955</Words>
  <Application>Microsoft Office PowerPoint</Application>
  <PresentationFormat>Widescreen</PresentationFormat>
  <Paragraphs>110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Nova</vt:lpstr>
      <vt:lpstr>Arial Nova Light</vt:lpstr>
      <vt:lpstr>Calibri</vt:lpstr>
      <vt:lpstr>Wingdings</vt:lpstr>
      <vt:lpstr>Slide title goes here</vt:lpstr>
      <vt:lpstr>Holiday Food and Activity Programme 2021  Background information for schools    </vt:lpstr>
      <vt:lpstr>What is HAF 2021? </vt:lpstr>
      <vt:lpstr>Process to apply</vt:lpstr>
      <vt:lpstr>Programme outcomes</vt:lpstr>
      <vt:lpstr>Programme management and operational support</vt:lpstr>
      <vt:lpstr>COVID-19 </vt:lpstr>
      <vt:lpstr>Polices and procedures </vt:lpstr>
      <vt:lpstr>Key dates for project delivery</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Wellbeing Survey January 2021  Culture Change Team, Organisational Development wellbeingteam@birmingham.gov.uk</dc:title>
  <dc:creator>Stacey Corbett</dc:creator>
  <cp:lastModifiedBy>Brianne Thomas</cp:lastModifiedBy>
  <cp:revision>26</cp:revision>
  <dcterms:created xsi:type="dcterms:W3CDTF">2021-02-26T11:28:19Z</dcterms:created>
  <dcterms:modified xsi:type="dcterms:W3CDTF">2021-03-30T20:14:08Z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0x010100991618E886DC8248B467BA3D45E4D97C</vt:lpwstr>
  </property>
</Properties>
</file>