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257" r:id="rId6"/>
    <p:sldId id="419" r:id="rId7"/>
    <p:sldId id="430" r:id="rId8"/>
    <p:sldId id="443" r:id="rId9"/>
    <p:sldId id="440" r:id="rId10"/>
    <p:sldId id="424" r:id="rId11"/>
    <p:sldId id="441" r:id="rId12"/>
    <p:sldId id="433" r:id="rId13"/>
    <p:sldId id="439" r:id="rId14"/>
    <p:sldId id="442" r:id="rId15"/>
    <p:sldId id="263" r:id="rId16"/>
  </p:sldIdLst>
  <p:sldSz cx="12192000" cy="6858000"/>
  <p:notesSz cx="6858000" cy="9144000"/>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m, Scott" initials="TS" lastIdx="5" clrIdx="0">
    <p:extLst>
      <p:ext uri="{19B8F6BF-5375-455C-9EA6-DF929625EA0E}">
        <p15:presenceInfo xmlns:p15="http://schemas.microsoft.com/office/powerpoint/2012/main" userId="S-1-5-21-494842029-2985525290-4291120034-241676" providerId="AD"/>
      </p:ext>
    </p:extLst>
  </p:cmAuthor>
  <p:cmAuthor id="2" name="Thomas Harwood" initials="TH" lastIdx="4" clrIdx="1">
    <p:extLst>
      <p:ext uri="{19B8F6BF-5375-455C-9EA6-DF929625EA0E}">
        <p15:presenceInfo xmlns:p15="http://schemas.microsoft.com/office/powerpoint/2012/main" userId="S::Thomas.Harwood@birmingham.gov.uk::25ed72de-c5c1-4b95-989b-00f3deefc7e9" providerId="AD"/>
      </p:ext>
    </p:extLst>
  </p:cmAuthor>
  <p:cmAuthor id="3" name="Modupe Omonijo" initials="MO" lastIdx="5" clrIdx="2">
    <p:extLst>
      <p:ext uri="{19B8F6BF-5375-455C-9EA6-DF929625EA0E}">
        <p15:presenceInfo xmlns:p15="http://schemas.microsoft.com/office/powerpoint/2012/main" userId="S::modupe.omonijo@birmingham.gov.uk::b5d3e7e0-a919-4ae2-b042-5b8920ad44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2BB5F-82B3-4B82-BDDC-92BF61FDEC25}" v="21" dt="2021-04-14T12:09:20.769"/>
    <p1510:client id="{4AA7F2CC-8500-4935-8D79-61AD2E7D9424}" v="267" dt="2021-04-22T14:09:41.725"/>
    <p1510:client id="{636322D5-DC03-43D1-BFE4-E2941403BF64}" v="422" dt="2021-04-14T14:03:20.719"/>
    <p1510:client id="{9BC62134-EC39-4A27-9355-44F8286F3C0E}" v="309" dt="2021-04-22T14:46:10.799"/>
    <p1510:client id="{9D1DCD25-475B-461E-94F9-EC8F743C7481}" v="51" dt="2021-04-14T14:05:08.916"/>
    <p1510:client id="{9E158A10-FC60-4B7F-ACA0-0748BBFDFC86}" v="372" dt="2021-04-28T18:51:26.150"/>
    <p1510:client id="{B4571E01-A682-46AB-A56C-E13D856FFD34}" v="10" dt="2021-04-14T13:53:59.034"/>
    <p1510:client id="{E5B1AF96-0B3B-4B0C-87CC-A3B45908D1B8}" v="17" dt="2021-04-22T15:07:09.426"/>
    <p1510:client id="{EE348698-2FA4-4D5E-B8E5-E99C070BCEA5}" v="127" dt="2021-04-22T14:57:41.049"/>
    <p1510:client id="{F46E0931-18FE-4E9C-A047-D8B7F7C1E4AB}" v="170" dt="2021-04-22T14:55:59.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2" Type="http://schemas.openxmlformats.org/officeDocument/2006/relationships/hyperlink" Target="mailto:BCCCOVID19@birmingham.gov.uk" TargetMode="External"/><Relationship Id="rId1" Type="http://schemas.openxmlformats.org/officeDocument/2006/relationships/hyperlink" Target="https://www.gov.uk/government/publications/covid-19-stay-at-home-guidance/stay-at-home-guidance-for-households-with-possible-coronavirus-covid-19-infection#if-you-have-covid-19-symptoms-or-have-received-a-positive-covid-19-test-result"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hyperlink" Target="mailto:BCCCOVID19@birmingham.gov.uk" TargetMode="External"/><Relationship Id="rId1" Type="http://schemas.openxmlformats.org/officeDocument/2006/relationships/hyperlink" Target="https://www.gov.uk/government/publications/covid-19-stay-at-home-guidance/stay-at-home-guidance-for-households-with-possible-coronavirus-covid-19-infection#if-you-have-covid-19-symptoms-or-have-received-a-positive-covid-19-test-resul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12827-2952-4C6B-93FD-9FBF77CBC7F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A9BC6A2-EB4A-4B74-A597-586F373DFB53}">
      <dgm:prSet phldr="0" custT="1"/>
      <dgm:spPr/>
      <dgm:t>
        <a:bodyPr/>
        <a:lstStyle/>
        <a:p>
          <a:pPr>
            <a:lnSpc>
              <a:spcPct val="100000"/>
            </a:lnSpc>
          </a:pPr>
          <a:r>
            <a:rPr lang="en-GB" sz="1700" b="1">
              <a:latin typeface="Arial Nova"/>
            </a:rPr>
            <a:t>Return to school</a:t>
          </a:r>
          <a:endParaRPr lang="en-US" sz="1700" b="1"/>
        </a:p>
      </dgm:t>
    </dgm:pt>
    <dgm:pt modelId="{F37FAB43-ABEC-49D7-8267-9E36B471454B}" type="parTrans" cxnId="{39C89AF8-5589-4A11-938B-8D4055CD5823}">
      <dgm:prSet/>
      <dgm:spPr/>
      <dgm:t>
        <a:bodyPr/>
        <a:lstStyle/>
        <a:p>
          <a:endParaRPr lang="en-US"/>
        </a:p>
      </dgm:t>
    </dgm:pt>
    <dgm:pt modelId="{75333125-3996-4A80-8A76-095304192757}" type="sibTrans" cxnId="{39C89AF8-5589-4A11-938B-8D4055CD5823}">
      <dgm:prSet/>
      <dgm:spPr/>
      <dgm:t>
        <a:bodyPr/>
        <a:lstStyle/>
        <a:p>
          <a:pPr>
            <a:lnSpc>
              <a:spcPct val="100000"/>
            </a:lnSpc>
          </a:pPr>
          <a:endParaRPr lang="en-US"/>
        </a:p>
      </dgm:t>
    </dgm:pt>
    <dgm:pt modelId="{3D574047-8EC6-42D4-B793-8AC40A4DCB0C}">
      <dgm:prSet custT="1"/>
      <dgm:spPr/>
      <dgm:t>
        <a:bodyPr/>
        <a:lstStyle/>
        <a:p>
          <a:pPr>
            <a:lnSpc>
              <a:spcPct val="100000"/>
            </a:lnSpc>
          </a:pPr>
          <a:r>
            <a:rPr lang="en-GB" sz="1700" b="1">
              <a:latin typeface="Arial Nova"/>
            </a:rPr>
            <a:t>Control measures</a:t>
          </a:r>
          <a:endParaRPr lang="en-GB" sz="1700" b="1"/>
        </a:p>
      </dgm:t>
    </dgm:pt>
    <dgm:pt modelId="{6507CA66-9FB7-4E49-9AE0-09B3D6D99EC6}" type="parTrans" cxnId="{D252C51C-099D-4304-8C46-D784189CF30E}">
      <dgm:prSet/>
      <dgm:spPr/>
      <dgm:t>
        <a:bodyPr/>
        <a:lstStyle/>
        <a:p>
          <a:endParaRPr lang="en-US"/>
        </a:p>
      </dgm:t>
    </dgm:pt>
    <dgm:pt modelId="{AF8A7B32-5286-4190-9FDD-F406CD45D50D}" type="sibTrans" cxnId="{D252C51C-099D-4304-8C46-D784189CF30E}">
      <dgm:prSet/>
      <dgm:spPr/>
      <dgm:t>
        <a:bodyPr/>
        <a:lstStyle/>
        <a:p>
          <a:pPr>
            <a:lnSpc>
              <a:spcPct val="100000"/>
            </a:lnSpc>
          </a:pPr>
          <a:endParaRPr lang="en-US"/>
        </a:p>
      </dgm:t>
    </dgm:pt>
    <dgm:pt modelId="{43BD99A4-5F0C-4058-97C0-771245EDE248}">
      <dgm:prSet custT="1"/>
      <dgm:spPr/>
      <dgm:t>
        <a:bodyPr/>
        <a:lstStyle/>
        <a:p>
          <a:pPr>
            <a:lnSpc>
              <a:spcPct val="100000"/>
            </a:lnSpc>
          </a:pPr>
          <a:r>
            <a:rPr lang="en-GB" sz="1700" b="1"/>
            <a:t>Headlines</a:t>
          </a:r>
          <a:endParaRPr lang="en-US" sz="1700" b="1"/>
        </a:p>
      </dgm:t>
    </dgm:pt>
    <dgm:pt modelId="{F1EDC332-F1C6-421C-94B7-7344323C09FC}" type="parTrans" cxnId="{EF532AA3-9270-49E7-8B58-819FC5453C98}">
      <dgm:prSet/>
      <dgm:spPr/>
      <dgm:t>
        <a:bodyPr/>
        <a:lstStyle/>
        <a:p>
          <a:endParaRPr lang="en-US"/>
        </a:p>
      </dgm:t>
    </dgm:pt>
    <dgm:pt modelId="{3CC142FE-8640-4BA0-934C-BCDD17A4657C}" type="sibTrans" cxnId="{EF532AA3-9270-49E7-8B58-819FC5453C98}">
      <dgm:prSet/>
      <dgm:spPr/>
      <dgm:t>
        <a:bodyPr/>
        <a:lstStyle/>
        <a:p>
          <a:pPr>
            <a:lnSpc>
              <a:spcPct val="100000"/>
            </a:lnSpc>
          </a:pPr>
          <a:endParaRPr lang="en-US"/>
        </a:p>
      </dgm:t>
    </dgm:pt>
    <dgm:pt modelId="{89D347F7-4CD2-4494-BEF6-98FA934310EA}">
      <dgm:prSet phldr="0" custT="1"/>
      <dgm:spPr/>
      <dgm:t>
        <a:bodyPr/>
        <a:lstStyle/>
        <a:p>
          <a:pPr rtl="0">
            <a:lnSpc>
              <a:spcPct val="100000"/>
            </a:lnSpc>
          </a:pPr>
          <a:r>
            <a:rPr lang="en-GB" sz="1700" b="1" kern="1200">
              <a:solidFill>
                <a:prstClr val="black">
                  <a:hueOff val="0"/>
                  <a:satOff val="0"/>
                  <a:lumOff val="0"/>
                  <a:alphaOff val="0"/>
                </a:prstClr>
              </a:solidFill>
              <a:latin typeface="Arial Nova"/>
              <a:ea typeface="+mn-ea"/>
              <a:cs typeface="+mn-cs"/>
            </a:rPr>
            <a:t>Useful contacts</a:t>
          </a:r>
        </a:p>
      </dgm:t>
    </dgm:pt>
    <dgm:pt modelId="{2825CF5A-5B60-4E75-96AD-3E8BB2794C95}" type="parTrans" cxnId="{E0D46584-695D-45D0-B8FE-6ECB1E170B0F}">
      <dgm:prSet/>
      <dgm:spPr/>
      <dgm:t>
        <a:bodyPr/>
        <a:lstStyle/>
        <a:p>
          <a:endParaRPr lang="en-GB"/>
        </a:p>
      </dgm:t>
    </dgm:pt>
    <dgm:pt modelId="{3225D066-330E-4DB9-83D4-3562BB4A390B}" type="sibTrans" cxnId="{E0D46584-695D-45D0-B8FE-6ECB1E170B0F}">
      <dgm:prSet/>
      <dgm:spPr/>
      <dgm:t>
        <a:bodyPr/>
        <a:lstStyle/>
        <a:p>
          <a:pPr>
            <a:lnSpc>
              <a:spcPct val="100000"/>
            </a:lnSpc>
          </a:pPr>
          <a:endParaRPr lang="en-GB"/>
        </a:p>
      </dgm:t>
    </dgm:pt>
    <dgm:pt modelId="{F4CB2A0D-F973-4B6D-AFAE-C455A6D12AC1}" type="pres">
      <dgm:prSet presAssocID="{54512827-2952-4C6B-93FD-9FBF77CBC7F2}" presName="root" presStyleCnt="0">
        <dgm:presLayoutVars>
          <dgm:dir/>
          <dgm:resizeHandles val="exact"/>
        </dgm:presLayoutVars>
      </dgm:prSet>
      <dgm:spPr/>
    </dgm:pt>
    <dgm:pt modelId="{0BBF4B8C-726B-44B0-9183-040B76AA2022}" type="pres">
      <dgm:prSet presAssocID="{54512827-2952-4C6B-93FD-9FBF77CBC7F2}" presName="container" presStyleCnt="0">
        <dgm:presLayoutVars>
          <dgm:dir/>
          <dgm:resizeHandles val="exact"/>
        </dgm:presLayoutVars>
      </dgm:prSet>
      <dgm:spPr/>
    </dgm:pt>
    <dgm:pt modelId="{3AE0A8CF-F43F-4671-82D1-FDD24E301A03}" type="pres">
      <dgm:prSet presAssocID="{DA9BC6A2-EB4A-4B74-A597-586F373DFB53}" presName="compNode" presStyleCnt="0"/>
      <dgm:spPr/>
    </dgm:pt>
    <dgm:pt modelId="{D50373FE-94B4-446E-8AC5-7ECB92861FD2}" type="pres">
      <dgm:prSet presAssocID="{DA9BC6A2-EB4A-4B74-A597-586F373DFB53}" presName="iconBgRect" presStyleLbl="bgShp" presStyleIdx="0" presStyleCnt="4"/>
      <dgm:spPr/>
    </dgm:pt>
    <dgm:pt modelId="{3E30395D-730A-462F-8372-F5784122163C}" type="pres">
      <dgm:prSet presAssocID="{DA9BC6A2-EB4A-4B74-A597-586F373DFB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092559D0-5E63-4EEA-8D1C-CE32BD56263D}" type="pres">
      <dgm:prSet presAssocID="{DA9BC6A2-EB4A-4B74-A597-586F373DFB53}" presName="spaceRect" presStyleCnt="0"/>
      <dgm:spPr/>
    </dgm:pt>
    <dgm:pt modelId="{B78F073E-9421-4C53-8DD0-E67B35BF7276}" type="pres">
      <dgm:prSet presAssocID="{DA9BC6A2-EB4A-4B74-A597-586F373DFB53}" presName="textRect" presStyleLbl="revTx" presStyleIdx="0" presStyleCnt="4">
        <dgm:presLayoutVars>
          <dgm:chMax val="1"/>
          <dgm:chPref val="1"/>
        </dgm:presLayoutVars>
      </dgm:prSet>
      <dgm:spPr/>
    </dgm:pt>
    <dgm:pt modelId="{9A42A469-3086-49AD-8533-80A6D0E2721A}" type="pres">
      <dgm:prSet presAssocID="{75333125-3996-4A80-8A76-095304192757}" presName="sibTrans" presStyleLbl="sibTrans2D1" presStyleIdx="0" presStyleCnt="0"/>
      <dgm:spPr/>
    </dgm:pt>
    <dgm:pt modelId="{DF0F00D4-1CAA-416F-8DF4-24C6E467C6EA}" type="pres">
      <dgm:prSet presAssocID="{3D574047-8EC6-42D4-B793-8AC40A4DCB0C}" presName="compNode" presStyleCnt="0"/>
      <dgm:spPr/>
    </dgm:pt>
    <dgm:pt modelId="{37814EAE-499F-446F-B477-4E8A37FB283C}" type="pres">
      <dgm:prSet presAssocID="{3D574047-8EC6-42D4-B793-8AC40A4DCB0C}" presName="iconBgRect" presStyleLbl="bgShp" presStyleIdx="1" presStyleCnt="4"/>
      <dgm:spPr/>
    </dgm:pt>
    <dgm:pt modelId="{973F58CF-E24D-4E7D-A2ED-B2C9FAF14A77}" type="pres">
      <dgm:prSet presAssocID="{3D574047-8EC6-42D4-B793-8AC40A4DCB0C}" presName="iconRect" presStyleLbl="node1" presStyleIdx="1" presStyleCnt="4" custLinFactNeighborX="14004" custLinFactNeighborY="127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B4CEE283-D13D-4E3E-B3DA-AA3BB4C08CC8}" type="pres">
      <dgm:prSet presAssocID="{3D574047-8EC6-42D4-B793-8AC40A4DCB0C}" presName="spaceRect" presStyleCnt="0"/>
      <dgm:spPr/>
    </dgm:pt>
    <dgm:pt modelId="{3EF250CE-C319-45C3-8A0F-E4A838773B8F}" type="pres">
      <dgm:prSet presAssocID="{3D574047-8EC6-42D4-B793-8AC40A4DCB0C}" presName="textRect" presStyleLbl="revTx" presStyleIdx="1" presStyleCnt="4">
        <dgm:presLayoutVars>
          <dgm:chMax val="1"/>
          <dgm:chPref val="1"/>
        </dgm:presLayoutVars>
      </dgm:prSet>
      <dgm:spPr/>
    </dgm:pt>
    <dgm:pt modelId="{4222665E-34CA-44A0-96A6-B999195840D1}" type="pres">
      <dgm:prSet presAssocID="{AF8A7B32-5286-4190-9FDD-F406CD45D50D}" presName="sibTrans" presStyleLbl="sibTrans2D1" presStyleIdx="0" presStyleCnt="0"/>
      <dgm:spPr/>
    </dgm:pt>
    <dgm:pt modelId="{A5729884-24DB-4FF3-99AB-5807983FC37F}" type="pres">
      <dgm:prSet presAssocID="{43BD99A4-5F0C-4058-97C0-771245EDE248}" presName="compNode" presStyleCnt="0"/>
      <dgm:spPr/>
    </dgm:pt>
    <dgm:pt modelId="{A6757377-E037-47B0-88C3-E2E1680088AC}" type="pres">
      <dgm:prSet presAssocID="{43BD99A4-5F0C-4058-97C0-771245EDE248}" presName="iconBgRect" presStyleLbl="bgShp" presStyleIdx="2" presStyleCnt="4"/>
      <dgm:spPr/>
    </dgm:pt>
    <dgm:pt modelId="{40415141-5606-44BD-B4AB-4B06874DD2FF}" type="pres">
      <dgm:prSet presAssocID="{43BD99A4-5F0C-4058-97C0-771245EDE248}"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Newspaper"/>
        </a:ext>
      </dgm:extLst>
    </dgm:pt>
    <dgm:pt modelId="{78F52FA8-0EAA-4D46-B83C-1A4281379C3E}" type="pres">
      <dgm:prSet presAssocID="{43BD99A4-5F0C-4058-97C0-771245EDE248}" presName="spaceRect" presStyleCnt="0"/>
      <dgm:spPr/>
    </dgm:pt>
    <dgm:pt modelId="{CEA50BDE-39EB-49CD-A567-031F31EB30D9}" type="pres">
      <dgm:prSet presAssocID="{43BD99A4-5F0C-4058-97C0-771245EDE248}" presName="textRect" presStyleLbl="revTx" presStyleIdx="2" presStyleCnt="4">
        <dgm:presLayoutVars>
          <dgm:chMax val="1"/>
          <dgm:chPref val="1"/>
        </dgm:presLayoutVars>
      </dgm:prSet>
      <dgm:spPr/>
    </dgm:pt>
    <dgm:pt modelId="{1B1C4C77-99F8-49E3-9333-620FCEA19482}" type="pres">
      <dgm:prSet presAssocID="{3CC142FE-8640-4BA0-934C-BCDD17A4657C}" presName="sibTrans" presStyleLbl="sibTrans2D1" presStyleIdx="0" presStyleCnt="0"/>
      <dgm:spPr/>
    </dgm:pt>
    <dgm:pt modelId="{37D69F1E-2777-4E83-A9DE-088C0A9B1C8D}" type="pres">
      <dgm:prSet presAssocID="{89D347F7-4CD2-4494-BEF6-98FA934310EA}" presName="compNode" presStyleCnt="0"/>
      <dgm:spPr/>
    </dgm:pt>
    <dgm:pt modelId="{69A43856-4AFB-4B08-BFB7-5472820FAE09}" type="pres">
      <dgm:prSet presAssocID="{89D347F7-4CD2-4494-BEF6-98FA934310EA}" presName="iconBgRect" presStyleLbl="bgShp" presStyleIdx="3" presStyleCnt="4"/>
      <dgm:spPr/>
    </dgm:pt>
    <dgm:pt modelId="{9E5C4E33-3086-4AE7-A1A6-59AE9B3F2129}" type="pres">
      <dgm:prSet presAssocID="{89D347F7-4CD2-4494-BEF6-98FA934310EA}"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Employee badge"/>
        </a:ext>
      </dgm:extLst>
    </dgm:pt>
    <dgm:pt modelId="{E1F669C0-4BE1-4F9C-94BB-F3828B9B8153}" type="pres">
      <dgm:prSet presAssocID="{89D347F7-4CD2-4494-BEF6-98FA934310EA}" presName="spaceRect" presStyleCnt="0"/>
      <dgm:spPr/>
    </dgm:pt>
    <dgm:pt modelId="{A252F3C5-C41A-40EF-8EA4-3DB0E4436DB2}" type="pres">
      <dgm:prSet presAssocID="{89D347F7-4CD2-4494-BEF6-98FA934310EA}" presName="textRect" presStyleLbl="revTx" presStyleIdx="3" presStyleCnt="4">
        <dgm:presLayoutVars>
          <dgm:chMax val="1"/>
          <dgm:chPref val="1"/>
        </dgm:presLayoutVars>
      </dgm:prSet>
      <dgm:spPr/>
    </dgm:pt>
  </dgm:ptLst>
  <dgm:cxnLst>
    <dgm:cxn modelId="{249FAC00-107C-4A7C-BA3C-2ED9FFAFC06B}" type="presOf" srcId="{DA9BC6A2-EB4A-4B74-A597-586F373DFB53}" destId="{B78F073E-9421-4C53-8DD0-E67B35BF7276}" srcOrd="0" destOrd="0" presId="urn:microsoft.com/office/officeart/2018/2/layout/IconCircleList"/>
    <dgm:cxn modelId="{70400B11-C0DF-4AAE-AF4A-44707AAB446F}" type="presOf" srcId="{3D574047-8EC6-42D4-B793-8AC40A4DCB0C}" destId="{3EF250CE-C319-45C3-8A0F-E4A838773B8F}" srcOrd="0" destOrd="0" presId="urn:microsoft.com/office/officeart/2018/2/layout/IconCircleList"/>
    <dgm:cxn modelId="{D252C51C-099D-4304-8C46-D784189CF30E}" srcId="{54512827-2952-4C6B-93FD-9FBF77CBC7F2}" destId="{3D574047-8EC6-42D4-B793-8AC40A4DCB0C}" srcOrd="1" destOrd="0" parTransId="{6507CA66-9FB7-4E49-9AE0-09B3D6D99EC6}" sibTransId="{AF8A7B32-5286-4190-9FDD-F406CD45D50D}"/>
    <dgm:cxn modelId="{D1363730-4B0D-4528-A8F3-0D0CEA84D37A}" type="presOf" srcId="{89D347F7-4CD2-4494-BEF6-98FA934310EA}" destId="{A252F3C5-C41A-40EF-8EA4-3DB0E4436DB2}" srcOrd="0" destOrd="0" presId="urn:microsoft.com/office/officeart/2018/2/layout/IconCircleList"/>
    <dgm:cxn modelId="{E5E1E25D-DB4B-49B5-956D-CC5A26BCD94E}" type="presOf" srcId="{75333125-3996-4A80-8A76-095304192757}" destId="{9A42A469-3086-49AD-8533-80A6D0E2721A}" srcOrd="0" destOrd="0" presId="urn:microsoft.com/office/officeart/2018/2/layout/IconCircleList"/>
    <dgm:cxn modelId="{B826356D-D368-43D6-AE44-0A37AEABA3B1}" type="presOf" srcId="{AF8A7B32-5286-4190-9FDD-F406CD45D50D}" destId="{4222665E-34CA-44A0-96A6-B999195840D1}" srcOrd="0" destOrd="0" presId="urn:microsoft.com/office/officeart/2018/2/layout/IconCircleList"/>
    <dgm:cxn modelId="{8FCE944D-2A2A-4EA3-BB85-4FDF1712EAEA}" type="presOf" srcId="{3CC142FE-8640-4BA0-934C-BCDD17A4657C}" destId="{1B1C4C77-99F8-49E3-9333-620FCEA19482}" srcOrd="0" destOrd="0" presId="urn:microsoft.com/office/officeart/2018/2/layout/IconCircleList"/>
    <dgm:cxn modelId="{E0D46584-695D-45D0-B8FE-6ECB1E170B0F}" srcId="{54512827-2952-4C6B-93FD-9FBF77CBC7F2}" destId="{89D347F7-4CD2-4494-BEF6-98FA934310EA}" srcOrd="3" destOrd="0" parTransId="{2825CF5A-5B60-4E75-96AD-3E8BB2794C95}" sibTransId="{3225D066-330E-4DB9-83D4-3562BB4A390B}"/>
    <dgm:cxn modelId="{EF532AA3-9270-49E7-8B58-819FC5453C98}" srcId="{54512827-2952-4C6B-93FD-9FBF77CBC7F2}" destId="{43BD99A4-5F0C-4058-97C0-771245EDE248}" srcOrd="2" destOrd="0" parTransId="{F1EDC332-F1C6-421C-94B7-7344323C09FC}" sibTransId="{3CC142FE-8640-4BA0-934C-BCDD17A4657C}"/>
    <dgm:cxn modelId="{14F4B3AB-3EAB-4B12-9C0D-8FCF1CED4E71}" type="presOf" srcId="{54512827-2952-4C6B-93FD-9FBF77CBC7F2}" destId="{F4CB2A0D-F973-4B6D-AFAE-C455A6D12AC1}" srcOrd="0" destOrd="0" presId="urn:microsoft.com/office/officeart/2018/2/layout/IconCircleList"/>
    <dgm:cxn modelId="{32338AE7-BF9C-4473-BE86-625ABBFCCE8E}" type="presOf" srcId="{43BD99A4-5F0C-4058-97C0-771245EDE248}" destId="{CEA50BDE-39EB-49CD-A567-031F31EB30D9}" srcOrd="0" destOrd="0" presId="urn:microsoft.com/office/officeart/2018/2/layout/IconCircleList"/>
    <dgm:cxn modelId="{39C89AF8-5589-4A11-938B-8D4055CD5823}" srcId="{54512827-2952-4C6B-93FD-9FBF77CBC7F2}" destId="{DA9BC6A2-EB4A-4B74-A597-586F373DFB53}" srcOrd="0" destOrd="0" parTransId="{F37FAB43-ABEC-49D7-8267-9E36B471454B}" sibTransId="{75333125-3996-4A80-8A76-095304192757}"/>
    <dgm:cxn modelId="{82746D34-67ED-4F73-B9BA-16F351D283ED}" type="presParOf" srcId="{F4CB2A0D-F973-4B6D-AFAE-C455A6D12AC1}" destId="{0BBF4B8C-726B-44B0-9183-040B76AA2022}" srcOrd="0" destOrd="0" presId="urn:microsoft.com/office/officeart/2018/2/layout/IconCircleList"/>
    <dgm:cxn modelId="{0CD10574-ECD7-4AEB-B566-F299F82F2CC7}" type="presParOf" srcId="{0BBF4B8C-726B-44B0-9183-040B76AA2022}" destId="{3AE0A8CF-F43F-4671-82D1-FDD24E301A03}" srcOrd="0" destOrd="0" presId="urn:microsoft.com/office/officeart/2018/2/layout/IconCircleList"/>
    <dgm:cxn modelId="{E770EE12-7F65-451A-8D94-77D236B785AF}" type="presParOf" srcId="{3AE0A8CF-F43F-4671-82D1-FDD24E301A03}" destId="{D50373FE-94B4-446E-8AC5-7ECB92861FD2}" srcOrd="0" destOrd="0" presId="urn:microsoft.com/office/officeart/2018/2/layout/IconCircleList"/>
    <dgm:cxn modelId="{B90E1621-B8A6-424D-8D70-D59450F2B6A6}" type="presParOf" srcId="{3AE0A8CF-F43F-4671-82D1-FDD24E301A03}" destId="{3E30395D-730A-462F-8372-F5784122163C}" srcOrd="1" destOrd="0" presId="urn:microsoft.com/office/officeart/2018/2/layout/IconCircleList"/>
    <dgm:cxn modelId="{FAF77573-A67D-4468-BEC8-825456F6D81E}" type="presParOf" srcId="{3AE0A8CF-F43F-4671-82D1-FDD24E301A03}" destId="{092559D0-5E63-4EEA-8D1C-CE32BD56263D}" srcOrd="2" destOrd="0" presId="urn:microsoft.com/office/officeart/2018/2/layout/IconCircleList"/>
    <dgm:cxn modelId="{A95ECB3E-B1D8-4DC3-8F3B-DD92B58EC506}" type="presParOf" srcId="{3AE0A8CF-F43F-4671-82D1-FDD24E301A03}" destId="{B78F073E-9421-4C53-8DD0-E67B35BF7276}" srcOrd="3" destOrd="0" presId="urn:microsoft.com/office/officeart/2018/2/layout/IconCircleList"/>
    <dgm:cxn modelId="{45229B77-B091-43E1-BCE4-CF96910D08CC}" type="presParOf" srcId="{0BBF4B8C-726B-44B0-9183-040B76AA2022}" destId="{9A42A469-3086-49AD-8533-80A6D0E2721A}" srcOrd="1" destOrd="0" presId="urn:microsoft.com/office/officeart/2018/2/layout/IconCircleList"/>
    <dgm:cxn modelId="{B236B6A4-8F8F-440B-A133-14CB4B27999C}" type="presParOf" srcId="{0BBF4B8C-726B-44B0-9183-040B76AA2022}" destId="{DF0F00D4-1CAA-416F-8DF4-24C6E467C6EA}" srcOrd="2" destOrd="0" presId="urn:microsoft.com/office/officeart/2018/2/layout/IconCircleList"/>
    <dgm:cxn modelId="{CB7C2E6C-86F5-4D8E-A969-2B66705C5212}" type="presParOf" srcId="{DF0F00D4-1CAA-416F-8DF4-24C6E467C6EA}" destId="{37814EAE-499F-446F-B477-4E8A37FB283C}" srcOrd="0" destOrd="0" presId="urn:microsoft.com/office/officeart/2018/2/layout/IconCircleList"/>
    <dgm:cxn modelId="{EC575101-7EA9-4F0E-A5B2-739FEF5601B4}" type="presParOf" srcId="{DF0F00D4-1CAA-416F-8DF4-24C6E467C6EA}" destId="{973F58CF-E24D-4E7D-A2ED-B2C9FAF14A77}" srcOrd="1" destOrd="0" presId="urn:microsoft.com/office/officeart/2018/2/layout/IconCircleList"/>
    <dgm:cxn modelId="{77E3DE65-6A39-4E97-A287-66DE8E188DD5}" type="presParOf" srcId="{DF0F00D4-1CAA-416F-8DF4-24C6E467C6EA}" destId="{B4CEE283-D13D-4E3E-B3DA-AA3BB4C08CC8}" srcOrd="2" destOrd="0" presId="urn:microsoft.com/office/officeart/2018/2/layout/IconCircleList"/>
    <dgm:cxn modelId="{6F54F97A-2AE0-4051-9262-D14BAC5B51BD}" type="presParOf" srcId="{DF0F00D4-1CAA-416F-8DF4-24C6E467C6EA}" destId="{3EF250CE-C319-45C3-8A0F-E4A838773B8F}" srcOrd="3" destOrd="0" presId="urn:microsoft.com/office/officeart/2018/2/layout/IconCircleList"/>
    <dgm:cxn modelId="{2E34974A-6352-41C7-88A7-8AD3565FF504}" type="presParOf" srcId="{0BBF4B8C-726B-44B0-9183-040B76AA2022}" destId="{4222665E-34CA-44A0-96A6-B999195840D1}" srcOrd="3" destOrd="0" presId="urn:microsoft.com/office/officeart/2018/2/layout/IconCircleList"/>
    <dgm:cxn modelId="{6855CEAC-3CA6-4B1C-BB47-CED2892BE8D7}" type="presParOf" srcId="{0BBF4B8C-726B-44B0-9183-040B76AA2022}" destId="{A5729884-24DB-4FF3-99AB-5807983FC37F}" srcOrd="4" destOrd="0" presId="urn:microsoft.com/office/officeart/2018/2/layout/IconCircleList"/>
    <dgm:cxn modelId="{FE9F0ECF-4ABE-4856-9D75-34942215AF7B}" type="presParOf" srcId="{A5729884-24DB-4FF3-99AB-5807983FC37F}" destId="{A6757377-E037-47B0-88C3-E2E1680088AC}" srcOrd="0" destOrd="0" presId="urn:microsoft.com/office/officeart/2018/2/layout/IconCircleList"/>
    <dgm:cxn modelId="{AED2320D-8F30-477F-84F2-90C7CA7A158E}" type="presParOf" srcId="{A5729884-24DB-4FF3-99AB-5807983FC37F}" destId="{40415141-5606-44BD-B4AB-4B06874DD2FF}" srcOrd="1" destOrd="0" presId="urn:microsoft.com/office/officeart/2018/2/layout/IconCircleList"/>
    <dgm:cxn modelId="{58049E3B-0318-4984-A0E3-7EFB43276AF2}" type="presParOf" srcId="{A5729884-24DB-4FF3-99AB-5807983FC37F}" destId="{78F52FA8-0EAA-4D46-B83C-1A4281379C3E}" srcOrd="2" destOrd="0" presId="urn:microsoft.com/office/officeart/2018/2/layout/IconCircleList"/>
    <dgm:cxn modelId="{93A3D1D5-B154-4284-A0F1-6057E0D58D7D}" type="presParOf" srcId="{A5729884-24DB-4FF3-99AB-5807983FC37F}" destId="{CEA50BDE-39EB-49CD-A567-031F31EB30D9}" srcOrd="3" destOrd="0" presId="urn:microsoft.com/office/officeart/2018/2/layout/IconCircleList"/>
    <dgm:cxn modelId="{4B7EE5E0-BE3D-470E-8FBD-362981B58D6C}" type="presParOf" srcId="{0BBF4B8C-726B-44B0-9183-040B76AA2022}" destId="{1B1C4C77-99F8-49E3-9333-620FCEA19482}" srcOrd="5" destOrd="0" presId="urn:microsoft.com/office/officeart/2018/2/layout/IconCircleList"/>
    <dgm:cxn modelId="{8FF56E60-C00B-4DF5-B156-21B4957A876B}" type="presParOf" srcId="{0BBF4B8C-726B-44B0-9183-040B76AA2022}" destId="{37D69F1E-2777-4E83-A9DE-088C0A9B1C8D}" srcOrd="6" destOrd="0" presId="urn:microsoft.com/office/officeart/2018/2/layout/IconCircleList"/>
    <dgm:cxn modelId="{25A189F4-B606-45D9-9D37-BC0401806CD7}" type="presParOf" srcId="{37D69F1E-2777-4E83-A9DE-088C0A9B1C8D}" destId="{69A43856-4AFB-4B08-BFB7-5472820FAE09}" srcOrd="0" destOrd="0" presId="urn:microsoft.com/office/officeart/2018/2/layout/IconCircleList"/>
    <dgm:cxn modelId="{B7EEF72B-30C9-4BE4-BBB9-DF9376EA2F76}" type="presParOf" srcId="{37D69F1E-2777-4E83-A9DE-088C0A9B1C8D}" destId="{9E5C4E33-3086-4AE7-A1A6-59AE9B3F2129}" srcOrd="1" destOrd="0" presId="urn:microsoft.com/office/officeart/2018/2/layout/IconCircleList"/>
    <dgm:cxn modelId="{F0AEB733-E90F-4537-9A63-680362A46967}" type="presParOf" srcId="{37D69F1E-2777-4E83-A9DE-088C0A9B1C8D}" destId="{E1F669C0-4BE1-4F9C-94BB-F3828B9B8153}" srcOrd="2" destOrd="0" presId="urn:microsoft.com/office/officeart/2018/2/layout/IconCircleList"/>
    <dgm:cxn modelId="{E22DAF2E-7B36-4F0D-9049-C19F567E8069}" type="presParOf" srcId="{37D69F1E-2777-4E83-A9DE-088C0A9B1C8D}" destId="{A252F3C5-C41A-40EF-8EA4-3DB0E4436DB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A86736-D386-4174-95E0-AB0EA7988BEE}"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43AF95B-BEEC-44E1-9371-1308C0424F12}">
      <dgm:prSet custT="1"/>
      <dgm:spPr/>
      <dgm:t>
        <a:bodyPr/>
        <a:lstStyle/>
        <a:p>
          <a:pPr algn="l" rtl="0"/>
          <a:r>
            <a:rPr lang="en-US" sz="1800" b="1" dirty="0">
              <a:solidFill>
                <a:srgbClr val="0070C0"/>
              </a:solidFill>
            </a:rPr>
            <a:t>No test is 100% accurate</a:t>
          </a:r>
          <a:r>
            <a:rPr lang="en-US" sz="1800" b="1" dirty="0">
              <a:solidFill>
                <a:srgbClr val="0070C0"/>
              </a:solidFill>
              <a:latin typeface="Arial Nova"/>
            </a:rPr>
            <a:t> </a:t>
          </a:r>
          <a:endParaRPr lang="en-US" sz="1800" b="1" dirty="0">
            <a:solidFill>
              <a:srgbClr val="0070C0"/>
            </a:solidFill>
          </a:endParaRPr>
        </a:p>
        <a:p>
          <a:pPr algn="l" rtl="0"/>
          <a:r>
            <a:rPr lang="en-US" sz="1800" b="1" dirty="0">
              <a:solidFill>
                <a:srgbClr val="0070C0"/>
              </a:solidFill>
              <a:latin typeface="Arial Nova"/>
            </a:rPr>
            <a:t>                                 </a:t>
          </a:r>
        </a:p>
        <a:p>
          <a:pPr algn="l" rtl="0"/>
          <a:r>
            <a:rPr lang="en-US" sz="1800" b="0" dirty="0">
              <a:latin typeface="Arial Nova"/>
            </a:rPr>
            <a:t>Schools</a:t>
          </a:r>
          <a:r>
            <a:rPr lang="en-US" sz="1800" b="0" dirty="0"/>
            <a:t> and colleges should make it clear that a negative test result does not remove the risk of transmission</a:t>
          </a:r>
          <a:r>
            <a:rPr lang="en-US" sz="1800" b="0" dirty="0">
              <a:latin typeface="Arial Nova"/>
            </a:rPr>
            <a:t>.</a:t>
          </a:r>
          <a:r>
            <a:rPr lang="en-US" sz="1800" b="0" dirty="0"/>
            <a:t>  </a:t>
          </a:r>
          <a:endParaRPr lang="en-GB" sz="1800" b="1" dirty="0"/>
        </a:p>
      </dgm:t>
    </dgm:pt>
    <dgm:pt modelId="{DFA9B0E8-3F7E-4F6E-B99B-FA2B84306B37}" type="parTrans" cxnId="{A06DDA27-8CDA-4AFF-84F3-39FA926CD77F}">
      <dgm:prSet/>
      <dgm:spPr/>
      <dgm:t>
        <a:bodyPr/>
        <a:lstStyle/>
        <a:p>
          <a:endParaRPr lang="en-US"/>
        </a:p>
      </dgm:t>
    </dgm:pt>
    <dgm:pt modelId="{60512C52-ACC7-4E79-A07A-B8B3EFB24F53}" type="sibTrans" cxnId="{A06DDA27-8CDA-4AFF-84F3-39FA926CD77F}">
      <dgm:prSet/>
      <dgm:spPr/>
      <dgm:t>
        <a:bodyPr/>
        <a:lstStyle/>
        <a:p>
          <a:endParaRPr lang="en-US"/>
        </a:p>
      </dgm:t>
    </dgm:pt>
    <dgm:pt modelId="{11941B82-4994-421D-8493-BA94F7A5E402}">
      <dgm:prSet custT="1"/>
      <dgm:spPr/>
      <dgm:t>
        <a:bodyPr/>
        <a:lstStyle/>
        <a:p>
          <a:pPr rtl="0"/>
          <a:r>
            <a:rPr lang="en-US" sz="1600" b="1" dirty="0">
              <a:solidFill>
                <a:srgbClr val="0070C0"/>
              </a:solidFill>
              <a:latin typeface="Arial Nova"/>
            </a:rPr>
            <a:t> REMEMBER</a:t>
          </a:r>
        </a:p>
        <a:p>
          <a:pPr rtl="0"/>
          <a:r>
            <a:rPr lang="en-US" sz="1600" dirty="0">
              <a:latin typeface="Arial Nova"/>
            </a:rPr>
            <a:t>Everyone</a:t>
          </a:r>
          <a:r>
            <a:rPr lang="en-US" sz="1600" dirty="0"/>
            <a:t> </a:t>
          </a:r>
          <a:r>
            <a:rPr lang="en-US" sz="1600" dirty="0">
              <a:latin typeface="Arial Nova"/>
            </a:rPr>
            <a:t>MUST continue</a:t>
          </a:r>
          <a:r>
            <a:rPr lang="en-US" sz="1600" dirty="0"/>
            <a:t> to follow good hand and respiratory hygiene, wear face coverings (where appropriate) and observe social distancing measures regardless of whether they have been tested or vaccinated.</a:t>
          </a:r>
        </a:p>
        <a:p>
          <a:pPr rtl="0"/>
          <a:r>
            <a:rPr lang="en-US" sz="1600" dirty="0">
              <a:latin typeface="Arial Nova"/>
            </a:rPr>
            <a:t>Settings should follow </a:t>
          </a:r>
          <a:r>
            <a:rPr lang="en-US" sz="1600" dirty="0">
              <a:latin typeface="Arial Nova"/>
              <a:hlinkClick xmlns:r="http://schemas.openxmlformats.org/officeDocument/2006/relationships" r:id="rId1"/>
            </a:rPr>
            <a:t>guidance on isolation</a:t>
          </a:r>
          <a:r>
            <a:rPr lang="en-US" sz="1600" dirty="0">
              <a:latin typeface="Arial Nova"/>
            </a:rPr>
            <a:t>, ensure regular cleaning and good ventilation.</a:t>
          </a:r>
        </a:p>
        <a:p>
          <a:pPr rtl="0"/>
          <a:r>
            <a:rPr lang="en-GB" sz="1600" dirty="0">
              <a:latin typeface="Arial Nova"/>
            </a:rPr>
            <a:t>Anyone who tests positive or gets coronavirus symptoms should self-isolate quickly and follow advice/guidance and can </a:t>
          </a:r>
          <a:r>
            <a:rPr lang="en-GB" sz="1600" b="0" dirty="0">
              <a:latin typeface="Arial Nova"/>
            </a:rPr>
            <a:t>contact Birmingham City Council team for any assistance</a:t>
          </a:r>
        </a:p>
        <a:p>
          <a:r>
            <a:rPr lang="en-GB" sz="1600" dirty="0">
              <a:latin typeface="Arial Nova"/>
              <a:hlinkClick xmlns:r="http://schemas.openxmlformats.org/officeDocument/2006/relationships" r:id="rId2"/>
            </a:rPr>
            <a:t>BCCCOVID19@birmingham.gov.uk</a:t>
          </a:r>
          <a:endParaRPr lang="en-GB" sz="1600" dirty="0">
            <a:latin typeface="Arial Nova"/>
          </a:endParaRPr>
        </a:p>
      </dgm:t>
    </dgm:pt>
    <dgm:pt modelId="{B9755B8C-364E-4600-B3EF-418A62908999}" type="parTrans" cxnId="{D4E79AE5-7D46-4A78-88F5-5B503FE5537A}">
      <dgm:prSet/>
      <dgm:spPr/>
      <dgm:t>
        <a:bodyPr/>
        <a:lstStyle/>
        <a:p>
          <a:endParaRPr lang="en-US"/>
        </a:p>
      </dgm:t>
    </dgm:pt>
    <dgm:pt modelId="{4476F06B-B529-48F0-B16B-2E7AE562EB80}" type="sibTrans" cxnId="{D4E79AE5-7D46-4A78-88F5-5B503FE5537A}">
      <dgm:prSet/>
      <dgm:spPr/>
      <dgm:t>
        <a:bodyPr/>
        <a:lstStyle/>
        <a:p>
          <a:endParaRPr lang="en-US"/>
        </a:p>
      </dgm:t>
    </dgm:pt>
    <dgm:pt modelId="{FDD923BE-FBB9-4235-8D7A-305E89D83F85}">
      <dgm:prSet phldr="0" custT="1"/>
      <dgm:spPr/>
      <dgm:t>
        <a:bodyPr/>
        <a:lstStyle/>
        <a:p>
          <a:pPr rtl="0"/>
          <a:r>
            <a:rPr lang="en-US" sz="1600" b="0" dirty="0">
              <a:latin typeface="Arial Nova"/>
            </a:rPr>
            <a:t>In some cases, someone who has tested negative may still have the undetected disease and be infectious.  </a:t>
          </a:r>
          <a:r>
            <a:rPr lang="en-US" sz="1600" dirty="0">
              <a:latin typeface="Arial Nova"/>
            </a:rPr>
            <a:t> </a:t>
          </a:r>
          <a:endParaRPr lang="en-US" sz="1600" dirty="0"/>
        </a:p>
        <a:p>
          <a:pPr rtl="0"/>
          <a:r>
            <a:rPr lang="en-GB" sz="1600" b="1" dirty="0">
              <a:latin typeface="+mn-lt"/>
            </a:rPr>
            <a:t>Testing is voluntary although participation in testing is strongly encouraged to support the control of infection transmission within education settings.  LFD tests</a:t>
          </a:r>
          <a:r>
            <a:rPr lang="en-GB" sz="1600" b="1" dirty="0">
              <a:latin typeface="+mn-lt"/>
              <a:ea typeface="+mn-lt"/>
              <a:cs typeface="+mn-lt"/>
            </a:rPr>
            <a:t> are for people without symptoms and PCR for those with symptoms.</a:t>
          </a:r>
          <a:endParaRPr lang="en-GB" sz="1600" dirty="0"/>
        </a:p>
      </dgm:t>
    </dgm:pt>
    <dgm:pt modelId="{40222080-5E02-4ADB-BA8A-A4863CFF48B7}" type="parTrans" cxnId="{16CB583A-1FD2-401B-B79E-1AEC57E55F76}">
      <dgm:prSet/>
      <dgm:spPr/>
      <dgm:t>
        <a:bodyPr/>
        <a:lstStyle/>
        <a:p>
          <a:endParaRPr lang="en-GB"/>
        </a:p>
      </dgm:t>
    </dgm:pt>
    <dgm:pt modelId="{A6CC05DD-01D4-4B81-9157-4629771D55C0}" type="sibTrans" cxnId="{16CB583A-1FD2-401B-B79E-1AEC57E55F76}">
      <dgm:prSet/>
      <dgm:spPr/>
      <dgm:t>
        <a:bodyPr/>
        <a:lstStyle/>
        <a:p>
          <a:endParaRPr lang="en-GB"/>
        </a:p>
      </dgm:t>
    </dgm:pt>
    <dgm:pt modelId="{E706F57D-6E5F-4158-95D3-28B54061E670}" type="pres">
      <dgm:prSet presAssocID="{0CA86736-D386-4174-95E0-AB0EA7988BEE}" presName="hierChild1" presStyleCnt="0">
        <dgm:presLayoutVars>
          <dgm:chPref val="1"/>
          <dgm:dir/>
          <dgm:animOne val="branch"/>
          <dgm:animLvl val="lvl"/>
          <dgm:resizeHandles/>
        </dgm:presLayoutVars>
      </dgm:prSet>
      <dgm:spPr/>
    </dgm:pt>
    <dgm:pt modelId="{0B9DB79E-11E8-4E87-ADB2-1555FA45C2BF}" type="pres">
      <dgm:prSet presAssocID="{443AF95B-BEEC-44E1-9371-1308C0424F12}" presName="hierRoot1" presStyleCnt="0"/>
      <dgm:spPr/>
    </dgm:pt>
    <dgm:pt modelId="{3F21A200-D63B-480B-BD11-D252139D4D06}" type="pres">
      <dgm:prSet presAssocID="{443AF95B-BEEC-44E1-9371-1308C0424F12}" presName="composite" presStyleCnt="0"/>
      <dgm:spPr/>
    </dgm:pt>
    <dgm:pt modelId="{2ED9E915-3239-4F1C-A3E1-7750F0F1016A}" type="pres">
      <dgm:prSet presAssocID="{443AF95B-BEEC-44E1-9371-1308C0424F12}" presName="background" presStyleLbl="node0" presStyleIdx="0" presStyleCnt="3"/>
      <dgm:spPr/>
    </dgm:pt>
    <dgm:pt modelId="{88CE3910-347D-4B3C-9817-21D698C5BB30}" type="pres">
      <dgm:prSet presAssocID="{443AF95B-BEEC-44E1-9371-1308C0424F12}" presName="text" presStyleLbl="fgAcc0" presStyleIdx="0" presStyleCnt="3" custScaleX="181964" custScaleY="350502">
        <dgm:presLayoutVars>
          <dgm:chPref val="3"/>
        </dgm:presLayoutVars>
      </dgm:prSet>
      <dgm:spPr/>
    </dgm:pt>
    <dgm:pt modelId="{34CDBFB5-C6D2-42F2-A4CD-BA8E08C5D538}" type="pres">
      <dgm:prSet presAssocID="{443AF95B-BEEC-44E1-9371-1308C0424F12}" presName="hierChild2" presStyleCnt="0"/>
      <dgm:spPr/>
    </dgm:pt>
    <dgm:pt modelId="{1F30334F-9902-46CA-A59B-2884F53353C4}" type="pres">
      <dgm:prSet presAssocID="{FDD923BE-FBB9-4235-8D7A-305E89D83F85}" presName="hierRoot1" presStyleCnt="0"/>
      <dgm:spPr/>
    </dgm:pt>
    <dgm:pt modelId="{3D54CF2D-48D8-40C1-B653-DEEAFAF6F78C}" type="pres">
      <dgm:prSet presAssocID="{FDD923BE-FBB9-4235-8D7A-305E89D83F85}" presName="composite" presStyleCnt="0"/>
      <dgm:spPr/>
    </dgm:pt>
    <dgm:pt modelId="{381B1A7D-E959-44C5-9675-53D728D2E5A3}" type="pres">
      <dgm:prSet presAssocID="{FDD923BE-FBB9-4235-8D7A-305E89D83F85}" presName="background" presStyleLbl="node0" presStyleIdx="1" presStyleCnt="3"/>
      <dgm:spPr/>
    </dgm:pt>
    <dgm:pt modelId="{F3E14DF4-B464-4D36-BA3E-2877E8E6D8BA}" type="pres">
      <dgm:prSet presAssocID="{FDD923BE-FBB9-4235-8D7A-305E89D83F85}" presName="text" presStyleLbl="fgAcc0" presStyleIdx="1" presStyleCnt="3" custScaleX="193003" custScaleY="406376">
        <dgm:presLayoutVars>
          <dgm:chPref val="3"/>
        </dgm:presLayoutVars>
      </dgm:prSet>
      <dgm:spPr/>
    </dgm:pt>
    <dgm:pt modelId="{929A412A-646D-42B1-BD49-88CD965445C4}" type="pres">
      <dgm:prSet presAssocID="{FDD923BE-FBB9-4235-8D7A-305E89D83F85}" presName="hierChild2" presStyleCnt="0"/>
      <dgm:spPr/>
    </dgm:pt>
    <dgm:pt modelId="{ED9E5131-9698-43A7-8676-9F25DB91109F}" type="pres">
      <dgm:prSet presAssocID="{11941B82-4994-421D-8493-BA94F7A5E402}" presName="hierRoot1" presStyleCnt="0"/>
      <dgm:spPr/>
    </dgm:pt>
    <dgm:pt modelId="{61267CAA-DBFD-4F1A-922C-CD13B38EC143}" type="pres">
      <dgm:prSet presAssocID="{11941B82-4994-421D-8493-BA94F7A5E402}" presName="composite" presStyleCnt="0"/>
      <dgm:spPr/>
    </dgm:pt>
    <dgm:pt modelId="{0CEFAB58-F053-4271-A6B6-90AC2E7EBB47}" type="pres">
      <dgm:prSet presAssocID="{11941B82-4994-421D-8493-BA94F7A5E402}" presName="background" presStyleLbl="node0" presStyleIdx="2" presStyleCnt="3"/>
      <dgm:spPr/>
    </dgm:pt>
    <dgm:pt modelId="{2935E33D-1878-4E24-84C0-2272E9489DF6}" type="pres">
      <dgm:prSet presAssocID="{11941B82-4994-421D-8493-BA94F7A5E402}" presName="text" presStyleLbl="fgAcc0" presStyleIdx="2" presStyleCnt="3" custScaleX="228382" custScaleY="441309" custLinFactNeighborX="-265" custLinFactNeighborY="-12597">
        <dgm:presLayoutVars>
          <dgm:chPref val="3"/>
        </dgm:presLayoutVars>
      </dgm:prSet>
      <dgm:spPr/>
    </dgm:pt>
    <dgm:pt modelId="{2AB1DE12-4B9F-43A9-8835-9993A40AED84}" type="pres">
      <dgm:prSet presAssocID="{11941B82-4994-421D-8493-BA94F7A5E402}" presName="hierChild2" presStyleCnt="0"/>
      <dgm:spPr/>
    </dgm:pt>
  </dgm:ptLst>
  <dgm:cxnLst>
    <dgm:cxn modelId="{94323F0C-FD14-4AE2-9D91-ED632E281CCF}" type="presOf" srcId="{443AF95B-BEEC-44E1-9371-1308C0424F12}" destId="{88CE3910-347D-4B3C-9817-21D698C5BB30}" srcOrd="0" destOrd="0" presId="urn:microsoft.com/office/officeart/2005/8/layout/hierarchy1"/>
    <dgm:cxn modelId="{221DD125-1C11-4428-97A1-CB1838863393}" type="presOf" srcId="{FDD923BE-FBB9-4235-8D7A-305E89D83F85}" destId="{F3E14DF4-B464-4D36-BA3E-2877E8E6D8BA}" srcOrd="0" destOrd="0" presId="urn:microsoft.com/office/officeart/2005/8/layout/hierarchy1"/>
    <dgm:cxn modelId="{A06DDA27-8CDA-4AFF-84F3-39FA926CD77F}" srcId="{0CA86736-D386-4174-95E0-AB0EA7988BEE}" destId="{443AF95B-BEEC-44E1-9371-1308C0424F12}" srcOrd="0" destOrd="0" parTransId="{DFA9B0E8-3F7E-4F6E-B99B-FA2B84306B37}" sibTransId="{60512C52-ACC7-4E79-A07A-B8B3EFB24F53}"/>
    <dgm:cxn modelId="{16CB583A-1FD2-401B-B79E-1AEC57E55F76}" srcId="{0CA86736-D386-4174-95E0-AB0EA7988BEE}" destId="{FDD923BE-FBB9-4235-8D7A-305E89D83F85}" srcOrd="1" destOrd="0" parTransId="{40222080-5E02-4ADB-BA8A-A4863CFF48B7}" sibTransId="{A6CC05DD-01D4-4B81-9157-4629771D55C0}"/>
    <dgm:cxn modelId="{D39EA590-E661-4893-B7E6-6CFF94A1C8D6}" type="presOf" srcId="{11941B82-4994-421D-8493-BA94F7A5E402}" destId="{2935E33D-1878-4E24-84C0-2272E9489DF6}" srcOrd="0" destOrd="0" presId="urn:microsoft.com/office/officeart/2005/8/layout/hierarchy1"/>
    <dgm:cxn modelId="{D4E79AE5-7D46-4A78-88F5-5B503FE5537A}" srcId="{0CA86736-D386-4174-95E0-AB0EA7988BEE}" destId="{11941B82-4994-421D-8493-BA94F7A5E402}" srcOrd="2" destOrd="0" parTransId="{B9755B8C-364E-4600-B3EF-418A62908999}" sibTransId="{4476F06B-B529-48F0-B16B-2E7AE562EB80}"/>
    <dgm:cxn modelId="{A00640E6-0AAE-4747-B248-9754D6835841}" type="presOf" srcId="{0CA86736-D386-4174-95E0-AB0EA7988BEE}" destId="{E706F57D-6E5F-4158-95D3-28B54061E670}" srcOrd="0" destOrd="0" presId="urn:microsoft.com/office/officeart/2005/8/layout/hierarchy1"/>
    <dgm:cxn modelId="{DB621324-669C-486B-9A2D-149D569098B0}" type="presParOf" srcId="{E706F57D-6E5F-4158-95D3-28B54061E670}" destId="{0B9DB79E-11E8-4E87-ADB2-1555FA45C2BF}" srcOrd="0" destOrd="0" presId="urn:microsoft.com/office/officeart/2005/8/layout/hierarchy1"/>
    <dgm:cxn modelId="{B2E27FF3-145D-4CBC-A7CC-5C8C5487B521}" type="presParOf" srcId="{0B9DB79E-11E8-4E87-ADB2-1555FA45C2BF}" destId="{3F21A200-D63B-480B-BD11-D252139D4D06}" srcOrd="0" destOrd="0" presId="urn:microsoft.com/office/officeart/2005/8/layout/hierarchy1"/>
    <dgm:cxn modelId="{AA68754B-E430-41C7-A3C9-C2943B4C2581}" type="presParOf" srcId="{3F21A200-D63B-480B-BD11-D252139D4D06}" destId="{2ED9E915-3239-4F1C-A3E1-7750F0F1016A}" srcOrd="0" destOrd="0" presId="urn:microsoft.com/office/officeart/2005/8/layout/hierarchy1"/>
    <dgm:cxn modelId="{4262048B-B23B-4907-9850-C265447A38E8}" type="presParOf" srcId="{3F21A200-D63B-480B-BD11-D252139D4D06}" destId="{88CE3910-347D-4B3C-9817-21D698C5BB30}" srcOrd="1" destOrd="0" presId="urn:microsoft.com/office/officeart/2005/8/layout/hierarchy1"/>
    <dgm:cxn modelId="{9154347F-5BEE-4FE9-9EBE-DC1A4BCDC2F8}" type="presParOf" srcId="{0B9DB79E-11E8-4E87-ADB2-1555FA45C2BF}" destId="{34CDBFB5-C6D2-42F2-A4CD-BA8E08C5D538}" srcOrd="1" destOrd="0" presId="urn:microsoft.com/office/officeart/2005/8/layout/hierarchy1"/>
    <dgm:cxn modelId="{B08138CF-0A34-41A9-AB30-5CA87C82BF34}" type="presParOf" srcId="{E706F57D-6E5F-4158-95D3-28B54061E670}" destId="{1F30334F-9902-46CA-A59B-2884F53353C4}" srcOrd="1" destOrd="0" presId="urn:microsoft.com/office/officeart/2005/8/layout/hierarchy1"/>
    <dgm:cxn modelId="{5D44D846-0C3E-475E-AD77-99BCE6FC5336}" type="presParOf" srcId="{1F30334F-9902-46CA-A59B-2884F53353C4}" destId="{3D54CF2D-48D8-40C1-B653-DEEAFAF6F78C}" srcOrd="0" destOrd="0" presId="urn:microsoft.com/office/officeart/2005/8/layout/hierarchy1"/>
    <dgm:cxn modelId="{9E32FD55-BDFB-4EA4-AA8F-5D021719FB99}" type="presParOf" srcId="{3D54CF2D-48D8-40C1-B653-DEEAFAF6F78C}" destId="{381B1A7D-E959-44C5-9675-53D728D2E5A3}" srcOrd="0" destOrd="0" presId="urn:microsoft.com/office/officeart/2005/8/layout/hierarchy1"/>
    <dgm:cxn modelId="{AC8A0337-A984-4088-BF6B-7E68D45D2844}" type="presParOf" srcId="{3D54CF2D-48D8-40C1-B653-DEEAFAF6F78C}" destId="{F3E14DF4-B464-4D36-BA3E-2877E8E6D8BA}" srcOrd="1" destOrd="0" presId="urn:microsoft.com/office/officeart/2005/8/layout/hierarchy1"/>
    <dgm:cxn modelId="{D8982FE9-0B3B-42E5-AC23-6F0A9F9C2441}" type="presParOf" srcId="{1F30334F-9902-46CA-A59B-2884F53353C4}" destId="{929A412A-646D-42B1-BD49-88CD965445C4}" srcOrd="1" destOrd="0" presId="urn:microsoft.com/office/officeart/2005/8/layout/hierarchy1"/>
    <dgm:cxn modelId="{72589550-6291-4F4C-97BB-AB27F9303E0F}" type="presParOf" srcId="{E706F57D-6E5F-4158-95D3-28B54061E670}" destId="{ED9E5131-9698-43A7-8676-9F25DB91109F}" srcOrd="2" destOrd="0" presId="urn:microsoft.com/office/officeart/2005/8/layout/hierarchy1"/>
    <dgm:cxn modelId="{A459ADB4-7090-413C-9AA0-05C2EF2884EB}" type="presParOf" srcId="{ED9E5131-9698-43A7-8676-9F25DB91109F}" destId="{61267CAA-DBFD-4F1A-922C-CD13B38EC143}" srcOrd="0" destOrd="0" presId="urn:microsoft.com/office/officeart/2005/8/layout/hierarchy1"/>
    <dgm:cxn modelId="{D4E0B36D-8302-4D3B-AF98-B2C220735642}" type="presParOf" srcId="{61267CAA-DBFD-4F1A-922C-CD13B38EC143}" destId="{0CEFAB58-F053-4271-A6B6-90AC2E7EBB47}" srcOrd="0" destOrd="0" presId="urn:microsoft.com/office/officeart/2005/8/layout/hierarchy1"/>
    <dgm:cxn modelId="{6AB17225-E860-4787-8335-0F6AED8520A6}" type="presParOf" srcId="{61267CAA-DBFD-4F1A-922C-CD13B38EC143}" destId="{2935E33D-1878-4E24-84C0-2272E9489DF6}" srcOrd="1" destOrd="0" presId="urn:microsoft.com/office/officeart/2005/8/layout/hierarchy1"/>
    <dgm:cxn modelId="{25E5C631-8252-4B04-B5AA-47BC64BE0AC2}" type="presParOf" srcId="{ED9E5131-9698-43A7-8676-9F25DB91109F}" destId="{2AB1DE12-4B9F-43A9-8835-9993A40AED8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373FE-94B4-446E-8AC5-7ECB92861FD2}">
      <dsp:nvSpPr>
        <dsp:cNvPr id="0" name=""/>
        <dsp:cNvSpPr/>
      </dsp:nvSpPr>
      <dsp:spPr>
        <a:xfrm>
          <a:off x="38439" y="893042"/>
          <a:ext cx="973966" cy="973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0395D-730A-462F-8372-F5784122163C}">
      <dsp:nvSpPr>
        <dsp:cNvPr id="0" name=""/>
        <dsp:cNvSpPr/>
      </dsp:nvSpPr>
      <dsp:spPr>
        <a:xfrm>
          <a:off x="242971" y="1097575"/>
          <a:ext cx="564900" cy="564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8F073E-9421-4C53-8DD0-E67B35BF7276}">
      <dsp:nvSpPr>
        <dsp:cNvPr id="0" name=""/>
        <dsp:cNvSpPr/>
      </dsp:nvSpPr>
      <dsp:spPr>
        <a:xfrm>
          <a:off x="1221112" y="893042"/>
          <a:ext cx="2295776" cy="97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b="1" kern="1200">
              <a:latin typeface="Arial Nova"/>
            </a:rPr>
            <a:t>Return to school</a:t>
          </a:r>
          <a:endParaRPr lang="en-US" sz="1700" b="1" kern="1200"/>
        </a:p>
      </dsp:txBody>
      <dsp:txXfrm>
        <a:off x="1221112" y="893042"/>
        <a:ext cx="2295776" cy="973966"/>
      </dsp:txXfrm>
    </dsp:sp>
    <dsp:sp modelId="{37814EAE-499F-446F-B477-4E8A37FB283C}">
      <dsp:nvSpPr>
        <dsp:cNvPr id="0" name=""/>
        <dsp:cNvSpPr/>
      </dsp:nvSpPr>
      <dsp:spPr>
        <a:xfrm>
          <a:off x="3916910" y="893042"/>
          <a:ext cx="973966" cy="973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F58CF-E24D-4E7D-A2ED-B2C9FAF14A77}">
      <dsp:nvSpPr>
        <dsp:cNvPr id="0" name=""/>
        <dsp:cNvSpPr/>
      </dsp:nvSpPr>
      <dsp:spPr>
        <a:xfrm>
          <a:off x="4200552" y="1104766"/>
          <a:ext cx="564900" cy="5649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F250CE-C319-45C3-8A0F-E4A838773B8F}">
      <dsp:nvSpPr>
        <dsp:cNvPr id="0" name=""/>
        <dsp:cNvSpPr/>
      </dsp:nvSpPr>
      <dsp:spPr>
        <a:xfrm>
          <a:off x="5099583" y="893042"/>
          <a:ext cx="2295776" cy="97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b="1" kern="1200">
              <a:latin typeface="Arial Nova"/>
            </a:rPr>
            <a:t>Control measures</a:t>
          </a:r>
          <a:endParaRPr lang="en-GB" sz="1700" b="1" kern="1200"/>
        </a:p>
      </dsp:txBody>
      <dsp:txXfrm>
        <a:off x="5099583" y="893042"/>
        <a:ext cx="2295776" cy="973966"/>
      </dsp:txXfrm>
    </dsp:sp>
    <dsp:sp modelId="{A6757377-E037-47B0-88C3-E2E1680088AC}">
      <dsp:nvSpPr>
        <dsp:cNvPr id="0" name=""/>
        <dsp:cNvSpPr/>
      </dsp:nvSpPr>
      <dsp:spPr>
        <a:xfrm>
          <a:off x="38439" y="2631806"/>
          <a:ext cx="973966" cy="973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415141-5606-44BD-B4AB-4B06874DD2FF}">
      <dsp:nvSpPr>
        <dsp:cNvPr id="0" name=""/>
        <dsp:cNvSpPr/>
      </dsp:nvSpPr>
      <dsp:spPr>
        <a:xfrm>
          <a:off x="242971" y="2836339"/>
          <a:ext cx="564900" cy="5649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A50BDE-39EB-49CD-A567-031F31EB30D9}">
      <dsp:nvSpPr>
        <dsp:cNvPr id="0" name=""/>
        <dsp:cNvSpPr/>
      </dsp:nvSpPr>
      <dsp:spPr>
        <a:xfrm>
          <a:off x="1221112" y="2631806"/>
          <a:ext cx="2295776" cy="97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b="1" kern="1200"/>
            <a:t>Headlines</a:t>
          </a:r>
          <a:endParaRPr lang="en-US" sz="1700" b="1" kern="1200"/>
        </a:p>
      </dsp:txBody>
      <dsp:txXfrm>
        <a:off x="1221112" y="2631806"/>
        <a:ext cx="2295776" cy="973966"/>
      </dsp:txXfrm>
    </dsp:sp>
    <dsp:sp modelId="{69A43856-4AFB-4B08-BFB7-5472820FAE09}">
      <dsp:nvSpPr>
        <dsp:cNvPr id="0" name=""/>
        <dsp:cNvSpPr/>
      </dsp:nvSpPr>
      <dsp:spPr>
        <a:xfrm>
          <a:off x="3916910" y="2631806"/>
          <a:ext cx="973966" cy="973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C4E33-3086-4AE7-A1A6-59AE9B3F2129}">
      <dsp:nvSpPr>
        <dsp:cNvPr id="0" name=""/>
        <dsp:cNvSpPr/>
      </dsp:nvSpPr>
      <dsp:spPr>
        <a:xfrm>
          <a:off x="4121443" y="2836339"/>
          <a:ext cx="564900" cy="56490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2F3C5-C41A-40EF-8EA4-3DB0E4436DB2}">
      <dsp:nvSpPr>
        <dsp:cNvPr id="0" name=""/>
        <dsp:cNvSpPr/>
      </dsp:nvSpPr>
      <dsp:spPr>
        <a:xfrm>
          <a:off x="5099583" y="2631806"/>
          <a:ext cx="2295776" cy="97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rtl="0">
            <a:lnSpc>
              <a:spcPct val="100000"/>
            </a:lnSpc>
            <a:spcBef>
              <a:spcPct val="0"/>
            </a:spcBef>
            <a:spcAft>
              <a:spcPct val="35000"/>
            </a:spcAft>
            <a:buNone/>
          </a:pPr>
          <a:r>
            <a:rPr lang="en-GB" sz="1700" b="1" kern="1200">
              <a:solidFill>
                <a:prstClr val="black">
                  <a:hueOff val="0"/>
                  <a:satOff val="0"/>
                  <a:lumOff val="0"/>
                  <a:alphaOff val="0"/>
                </a:prstClr>
              </a:solidFill>
              <a:latin typeface="Arial Nova"/>
              <a:ea typeface="+mn-ea"/>
              <a:cs typeface="+mn-cs"/>
            </a:rPr>
            <a:t>Useful contacts</a:t>
          </a:r>
        </a:p>
      </dsp:txBody>
      <dsp:txXfrm>
        <a:off x="5099583" y="2631806"/>
        <a:ext cx="2295776" cy="973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9E915-3239-4F1C-A3E1-7750F0F1016A}">
      <dsp:nvSpPr>
        <dsp:cNvPr id="0" name=""/>
        <dsp:cNvSpPr/>
      </dsp:nvSpPr>
      <dsp:spPr>
        <a:xfrm>
          <a:off x="5817" y="114541"/>
          <a:ext cx="3128248" cy="382630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8CE3910-347D-4B3C-9817-21D698C5BB30}">
      <dsp:nvSpPr>
        <dsp:cNvPr id="0" name=""/>
        <dsp:cNvSpPr/>
      </dsp:nvSpPr>
      <dsp:spPr>
        <a:xfrm>
          <a:off x="196834" y="296008"/>
          <a:ext cx="3128248" cy="3826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rgbClr val="0070C0"/>
              </a:solidFill>
            </a:rPr>
            <a:t>No test is 100% accurate</a:t>
          </a:r>
          <a:r>
            <a:rPr lang="en-US" sz="1800" b="1" kern="1200" dirty="0">
              <a:solidFill>
                <a:srgbClr val="0070C0"/>
              </a:solidFill>
              <a:latin typeface="Arial Nova"/>
            </a:rPr>
            <a:t> </a:t>
          </a:r>
          <a:endParaRPr lang="en-US" sz="1800" b="1" kern="1200" dirty="0">
            <a:solidFill>
              <a:srgbClr val="0070C0"/>
            </a:solidFill>
          </a:endParaRPr>
        </a:p>
        <a:p>
          <a:pPr marL="0" lvl="0" indent="0" algn="l" defTabSz="800100" rtl="0">
            <a:lnSpc>
              <a:spcPct val="90000"/>
            </a:lnSpc>
            <a:spcBef>
              <a:spcPct val="0"/>
            </a:spcBef>
            <a:spcAft>
              <a:spcPct val="35000"/>
            </a:spcAft>
            <a:buNone/>
          </a:pPr>
          <a:r>
            <a:rPr lang="en-US" sz="1800" b="1" kern="1200" dirty="0">
              <a:solidFill>
                <a:srgbClr val="0070C0"/>
              </a:solidFill>
              <a:latin typeface="Arial Nova"/>
            </a:rPr>
            <a:t>                                 </a:t>
          </a:r>
        </a:p>
        <a:p>
          <a:pPr marL="0" lvl="0" indent="0" algn="l" defTabSz="800100" rtl="0">
            <a:lnSpc>
              <a:spcPct val="90000"/>
            </a:lnSpc>
            <a:spcBef>
              <a:spcPct val="0"/>
            </a:spcBef>
            <a:spcAft>
              <a:spcPct val="35000"/>
            </a:spcAft>
            <a:buNone/>
          </a:pPr>
          <a:r>
            <a:rPr lang="en-US" sz="1800" b="0" kern="1200" dirty="0">
              <a:latin typeface="Arial Nova"/>
            </a:rPr>
            <a:t>Schools</a:t>
          </a:r>
          <a:r>
            <a:rPr lang="en-US" sz="1800" b="0" kern="1200" dirty="0"/>
            <a:t> and colleges should make it clear that a negative test result does not remove the risk of transmission</a:t>
          </a:r>
          <a:r>
            <a:rPr lang="en-US" sz="1800" b="0" kern="1200" dirty="0">
              <a:latin typeface="Arial Nova"/>
            </a:rPr>
            <a:t>.</a:t>
          </a:r>
          <a:r>
            <a:rPr lang="en-US" sz="1800" b="0" kern="1200" dirty="0"/>
            <a:t>  </a:t>
          </a:r>
          <a:endParaRPr lang="en-GB" sz="1800" b="1" kern="1200" dirty="0"/>
        </a:p>
      </dsp:txBody>
      <dsp:txXfrm>
        <a:off x="288457" y="387631"/>
        <a:ext cx="2945002" cy="3643062"/>
      </dsp:txXfrm>
    </dsp:sp>
    <dsp:sp modelId="{381B1A7D-E959-44C5-9675-53D728D2E5A3}">
      <dsp:nvSpPr>
        <dsp:cNvPr id="0" name=""/>
        <dsp:cNvSpPr/>
      </dsp:nvSpPr>
      <dsp:spPr>
        <a:xfrm>
          <a:off x="3516101" y="114541"/>
          <a:ext cx="3318026" cy="44362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E14DF4-B464-4D36-BA3E-2877E8E6D8BA}">
      <dsp:nvSpPr>
        <dsp:cNvPr id="0" name=""/>
        <dsp:cNvSpPr/>
      </dsp:nvSpPr>
      <dsp:spPr>
        <a:xfrm>
          <a:off x="3707118" y="296008"/>
          <a:ext cx="3318026" cy="44362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dirty="0">
              <a:latin typeface="Arial Nova"/>
            </a:rPr>
            <a:t>In some cases, someone who has tested negative may still have the undetected disease and be infectious.  </a:t>
          </a:r>
          <a:r>
            <a:rPr lang="en-US" sz="1600" kern="1200" dirty="0">
              <a:latin typeface="Arial Nova"/>
            </a:rPr>
            <a:t> </a:t>
          </a:r>
          <a:endParaRPr lang="en-US" sz="1600" kern="1200" dirty="0"/>
        </a:p>
        <a:p>
          <a:pPr marL="0" lvl="0" indent="0" algn="ctr" defTabSz="711200" rtl="0">
            <a:lnSpc>
              <a:spcPct val="90000"/>
            </a:lnSpc>
            <a:spcBef>
              <a:spcPct val="0"/>
            </a:spcBef>
            <a:spcAft>
              <a:spcPct val="35000"/>
            </a:spcAft>
            <a:buNone/>
          </a:pPr>
          <a:r>
            <a:rPr lang="en-GB" sz="1600" b="1" kern="1200" dirty="0">
              <a:latin typeface="+mn-lt"/>
            </a:rPr>
            <a:t>Testing is voluntary although participation in testing is strongly encouraged to support the control of infection transmission within education settings.  LFD tests</a:t>
          </a:r>
          <a:r>
            <a:rPr lang="en-GB" sz="1600" b="1" kern="1200" dirty="0">
              <a:latin typeface="+mn-lt"/>
              <a:ea typeface="+mn-lt"/>
              <a:cs typeface="+mn-lt"/>
            </a:rPr>
            <a:t> are for people without symptoms and PCR for those with symptoms.</a:t>
          </a:r>
          <a:endParaRPr lang="en-GB" sz="1600" kern="1200" dirty="0"/>
        </a:p>
      </dsp:txBody>
      <dsp:txXfrm>
        <a:off x="3804300" y="393190"/>
        <a:ext cx="3123662" cy="4241901"/>
      </dsp:txXfrm>
    </dsp:sp>
    <dsp:sp modelId="{0CEFAB58-F053-4271-A6B6-90AC2E7EBB47}">
      <dsp:nvSpPr>
        <dsp:cNvPr id="0" name=""/>
        <dsp:cNvSpPr/>
      </dsp:nvSpPr>
      <dsp:spPr>
        <a:xfrm>
          <a:off x="7211606" y="-22975"/>
          <a:ext cx="3926247" cy="481761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35E33D-1878-4E24-84C0-2272E9489DF6}">
      <dsp:nvSpPr>
        <dsp:cNvPr id="0" name=""/>
        <dsp:cNvSpPr/>
      </dsp:nvSpPr>
      <dsp:spPr>
        <a:xfrm>
          <a:off x="7402624" y="158491"/>
          <a:ext cx="3926247" cy="48176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70C0"/>
              </a:solidFill>
              <a:latin typeface="Arial Nova"/>
            </a:rPr>
            <a:t> REMEMBER</a:t>
          </a:r>
        </a:p>
        <a:p>
          <a:pPr marL="0" lvl="0" indent="0" algn="ctr" defTabSz="711200" rtl="0">
            <a:lnSpc>
              <a:spcPct val="90000"/>
            </a:lnSpc>
            <a:spcBef>
              <a:spcPct val="0"/>
            </a:spcBef>
            <a:spcAft>
              <a:spcPct val="35000"/>
            </a:spcAft>
            <a:buNone/>
          </a:pPr>
          <a:r>
            <a:rPr lang="en-US" sz="1600" kern="1200" dirty="0">
              <a:latin typeface="Arial Nova"/>
            </a:rPr>
            <a:t>Everyone</a:t>
          </a:r>
          <a:r>
            <a:rPr lang="en-US" sz="1600" kern="1200" dirty="0"/>
            <a:t> </a:t>
          </a:r>
          <a:r>
            <a:rPr lang="en-US" sz="1600" kern="1200" dirty="0">
              <a:latin typeface="Arial Nova"/>
            </a:rPr>
            <a:t>MUST continue</a:t>
          </a:r>
          <a:r>
            <a:rPr lang="en-US" sz="1600" kern="1200" dirty="0"/>
            <a:t> to follow good hand and respiratory hygiene, wear face coverings (where appropriate) and observe social distancing measures regardless of whether they have been tested or vaccinated.</a:t>
          </a:r>
        </a:p>
        <a:p>
          <a:pPr marL="0" lvl="0" indent="0" algn="ctr" defTabSz="711200" rtl="0">
            <a:lnSpc>
              <a:spcPct val="90000"/>
            </a:lnSpc>
            <a:spcBef>
              <a:spcPct val="0"/>
            </a:spcBef>
            <a:spcAft>
              <a:spcPct val="35000"/>
            </a:spcAft>
            <a:buNone/>
          </a:pPr>
          <a:r>
            <a:rPr lang="en-US" sz="1600" kern="1200" dirty="0">
              <a:latin typeface="Arial Nova"/>
            </a:rPr>
            <a:t>Settings should follow </a:t>
          </a:r>
          <a:r>
            <a:rPr lang="en-US" sz="1600" kern="1200" dirty="0">
              <a:latin typeface="Arial Nova"/>
              <a:hlinkClick xmlns:r="http://schemas.openxmlformats.org/officeDocument/2006/relationships" r:id="rId1"/>
            </a:rPr>
            <a:t>guidance on isolation</a:t>
          </a:r>
          <a:r>
            <a:rPr lang="en-US" sz="1600" kern="1200" dirty="0">
              <a:latin typeface="Arial Nova"/>
            </a:rPr>
            <a:t>, ensure regular cleaning and good ventilation.</a:t>
          </a:r>
        </a:p>
        <a:p>
          <a:pPr marL="0" lvl="0" indent="0" algn="ctr" defTabSz="711200" rtl="0">
            <a:lnSpc>
              <a:spcPct val="90000"/>
            </a:lnSpc>
            <a:spcBef>
              <a:spcPct val="0"/>
            </a:spcBef>
            <a:spcAft>
              <a:spcPct val="35000"/>
            </a:spcAft>
            <a:buNone/>
          </a:pPr>
          <a:r>
            <a:rPr lang="en-GB" sz="1600" kern="1200" dirty="0">
              <a:latin typeface="Arial Nova"/>
            </a:rPr>
            <a:t>Anyone who tests positive or gets coronavirus symptoms should self-isolate quickly and follow advice/guidance and can </a:t>
          </a:r>
          <a:r>
            <a:rPr lang="en-GB" sz="1600" b="0" kern="1200" dirty="0">
              <a:latin typeface="Arial Nova"/>
            </a:rPr>
            <a:t>contact Birmingham City Council team for any assistance</a:t>
          </a:r>
        </a:p>
        <a:p>
          <a:pPr marL="0" lvl="0" indent="0" algn="ctr" defTabSz="711200">
            <a:lnSpc>
              <a:spcPct val="90000"/>
            </a:lnSpc>
            <a:spcBef>
              <a:spcPct val="0"/>
            </a:spcBef>
            <a:spcAft>
              <a:spcPct val="35000"/>
            </a:spcAft>
            <a:buNone/>
          </a:pPr>
          <a:r>
            <a:rPr lang="en-GB" sz="1600" kern="1200" dirty="0">
              <a:latin typeface="Arial Nova"/>
              <a:hlinkClick xmlns:r="http://schemas.openxmlformats.org/officeDocument/2006/relationships" r:id="rId2"/>
            </a:rPr>
            <a:t>BCCCOVID19@birmingham.gov.uk</a:t>
          </a:r>
          <a:endParaRPr lang="en-GB" sz="1600" kern="1200" dirty="0">
            <a:latin typeface="Arial Nova"/>
          </a:endParaRPr>
        </a:p>
      </dsp:txBody>
      <dsp:txXfrm>
        <a:off x="7517620" y="273487"/>
        <a:ext cx="3696255" cy="458762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1648B-7A0A-4479-9B30-1AEEBA63E956}" type="datetimeFigureOut">
              <a:rPr lang="en-GB" smtClean="0"/>
              <a:t>29/04/2021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ECEA-1700-43C6-BB1C-B8404CF145E6}" type="slidenum">
              <a:rPr lang="en-GB" smtClean="0"/>
              <a:t>‹#›</a:t>
            </a:fld>
            <a:endParaRPr lang="en-GB"/>
          </a:p>
        </p:txBody>
      </p:sp>
    </p:spTree>
    <p:extLst>
      <p:ext uri="{BB962C8B-B14F-4D97-AF65-F5344CB8AC3E}">
        <p14:creationId xmlns:p14="http://schemas.microsoft.com/office/powerpoint/2010/main" val="122487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BCU – Preparing for semester one https://www.bcu.ac.uk/student-info/preparing-for-semester-one</a:t>
            </a:r>
          </a:p>
        </p:txBody>
      </p:sp>
      <p:sp>
        <p:nvSpPr>
          <p:cNvPr id="4" name="Slide Number Placeholder 3"/>
          <p:cNvSpPr>
            <a:spLocks noGrp="1"/>
          </p:cNvSpPr>
          <p:nvPr>
            <p:ph type="sldNum" sz="quarter" idx="5"/>
          </p:nvPr>
        </p:nvSpPr>
        <p:spPr/>
        <p:txBody>
          <a:bodyPr/>
          <a:lstStyle/>
          <a:p>
            <a:fld id="{115F81BB-B9C6-4CE7-809E-CF200FC06B93}" type="slidenum">
              <a:rPr lang="en-GB" smtClean="0"/>
              <a:t>4</a:t>
            </a:fld>
            <a:endParaRPr lang="en-GB"/>
          </a:p>
        </p:txBody>
      </p:sp>
    </p:spTree>
    <p:extLst>
      <p:ext uri="{BB962C8B-B14F-4D97-AF65-F5344CB8AC3E}">
        <p14:creationId xmlns:p14="http://schemas.microsoft.com/office/powerpoint/2010/main" val="21883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BCU – Preparing for semester one https://www.bcu.ac.uk/student-info/preparing-for-semester-one</a:t>
            </a:r>
          </a:p>
        </p:txBody>
      </p:sp>
      <p:sp>
        <p:nvSpPr>
          <p:cNvPr id="4" name="Slide Number Placeholder 3"/>
          <p:cNvSpPr>
            <a:spLocks noGrp="1"/>
          </p:cNvSpPr>
          <p:nvPr>
            <p:ph type="sldNum" sz="quarter" idx="5"/>
          </p:nvPr>
        </p:nvSpPr>
        <p:spPr/>
        <p:txBody>
          <a:bodyPr/>
          <a:lstStyle/>
          <a:p>
            <a:fld id="{115F81BB-B9C6-4CE7-809E-CF200FC06B93}" type="slidenum">
              <a:rPr lang="en-GB" smtClean="0"/>
              <a:t>5</a:t>
            </a:fld>
            <a:endParaRPr lang="en-GB"/>
          </a:p>
        </p:txBody>
      </p:sp>
    </p:spTree>
    <p:extLst>
      <p:ext uri="{BB962C8B-B14F-4D97-AF65-F5344CB8AC3E}">
        <p14:creationId xmlns:p14="http://schemas.microsoft.com/office/powerpoint/2010/main" val="101971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BCU – Preparing for semester one https://www.bcu.ac.uk/student-info/preparing-for-semester-one</a:t>
            </a:r>
          </a:p>
        </p:txBody>
      </p:sp>
      <p:sp>
        <p:nvSpPr>
          <p:cNvPr id="4" name="Slide Number Placeholder 3"/>
          <p:cNvSpPr>
            <a:spLocks noGrp="1"/>
          </p:cNvSpPr>
          <p:nvPr>
            <p:ph type="sldNum" sz="quarter" idx="5"/>
          </p:nvPr>
        </p:nvSpPr>
        <p:spPr/>
        <p:txBody>
          <a:bodyPr/>
          <a:lstStyle/>
          <a:p>
            <a:fld id="{115F81BB-B9C6-4CE7-809E-CF200FC06B93}" type="slidenum">
              <a:rPr lang="en-GB" smtClean="0"/>
              <a:t>6</a:t>
            </a:fld>
            <a:endParaRPr lang="en-GB"/>
          </a:p>
        </p:txBody>
      </p:sp>
    </p:spTree>
    <p:extLst>
      <p:ext uri="{BB962C8B-B14F-4D97-AF65-F5344CB8AC3E}">
        <p14:creationId xmlns:p14="http://schemas.microsoft.com/office/powerpoint/2010/main" val="311564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BCU – Preparing for semester one https://www.bcu.ac.uk/student-info/preparing-for-semester-one</a:t>
            </a:r>
          </a:p>
        </p:txBody>
      </p:sp>
      <p:sp>
        <p:nvSpPr>
          <p:cNvPr id="4" name="Slide Number Placeholder 3"/>
          <p:cNvSpPr>
            <a:spLocks noGrp="1"/>
          </p:cNvSpPr>
          <p:nvPr>
            <p:ph type="sldNum" sz="quarter" idx="5"/>
          </p:nvPr>
        </p:nvSpPr>
        <p:spPr/>
        <p:txBody>
          <a:bodyPr/>
          <a:lstStyle/>
          <a:p>
            <a:fld id="{115F81BB-B9C6-4CE7-809E-CF200FC06B93}" type="slidenum">
              <a:rPr lang="en-GB" smtClean="0"/>
              <a:t>7</a:t>
            </a:fld>
            <a:endParaRPr lang="en-GB"/>
          </a:p>
        </p:txBody>
      </p:sp>
    </p:spTree>
    <p:extLst>
      <p:ext uri="{BB962C8B-B14F-4D97-AF65-F5344CB8AC3E}">
        <p14:creationId xmlns:p14="http://schemas.microsoft.com/office/powerpoint/2010/main" val="4031928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D5147A-32AB-48F5-AF24-21E175545C62}"/>
              </a:ext>
            </a:extLst>
          </p:cNvPr>
          <p:cNvPicPr>
            <a:picLocks noChangeAspect="1"/>
          </p:cNvPicPr>
          <p:nvPr/>
        </p:nvPicPr>
        <p:blipFill>
          <a:blip r:embed="rId2"/>
          <a:stretch>
            <a:fillRect/>
          </a:stretch>
        </p:blipFill>
        <p:spPr>
          <a:xfrm>
            <a:off x="4230" y="0"/>
            <a:ext cx="12183540" cy="6858000"/>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tint val="75000"/>
                  </a:schemeClr>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46494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3C6B5C-949A-435B-95F5-F4445309EB98}"/>
              </a:ext>
            </a:extLst>
          </p:cNvPr>
          <p:cNvPicPr>
            <a:picLocks noChangeAspect="1"/>
          </p:cNvPicPr>
          <p:nvPr/>
        </p:nvPicPr>
        <p:blipFill>
          <a:blip r:embed="rId2"/>
          <a:stretch>
            <a:fillRect/>
          </a:stretch>
        </p:blipFill>
        <p:spPr>
          <a:xfrm>
            <a:off x="5640" y="0"/>
            <a:ext cx="12180721" cy="6858000"/>
          </a:xfrm>
          <a:prstGeom prst="rect">
            <a:avLst/>
          </a:prstGeom>
        </p:spPr>
      </p:pic>
      <p:sp>
        <p:nvSpPr>
          <p:cNvPr id="2" name="Title 1"/>
          <p:cNvSpPr>
            <a:spLocks noGrp="1"/>
          </p:cNvSpPr>
          <p:nvPr>
            <p:ph type="title"/>
          </p:nvPr>
        </p:nvSpPr>
        <p:spPr>
          <a:xfrm>
            <a:off x="609601" y="273049"/>
            <a:ext cx="4011084" cy="1162051"/>
          </a:xfrm>
        </p:spPr>
        <p:txBody>
          <a:bodyPr anchor="t"/>
          <a:lstStyle>
            <a:lvl1pPr algn="l">
              <a:defRPr sz="2267" b="1"/>
            </a:lvl1pPr>
          </a:lstStyle>
          <a:p>
            <a:r>
              <a:rPr lang="en-US"/>
              <a:t>Click to edit Master title style</a:t>
            </a:r>
            <a:endParaRPr lang="en-GB"/>
          </a:p>
        </p:txBody>
      </p:sp>
      <p:sp>
        <p:nvSpPr>
          <p:cNvPr id="3" name="Content Placeholder 2"/>
          <p:cNvSpPr>
            <a:spLocks noGrp="1"/>
          </p:cNvSpPr>
          <p:nvPr>
            <p:ph idx="1"/>
          </p:nvPr>
        </p:nvSpPr>
        <p:spPr>
          <a:xfrm>
            <a:off x="4766735" y="273052"/>
            <a:ext cx="6815667" cy="5606963"/>
          </a:xfrm>
        </p:spPr>
        <p:txBody>
          <a:bodyPr>
            <a:normAutofit/>
          </a:bodyPr>
          <a:lstStyle>
            <a:lvl1pPr>
              <a:defRPr sz="2667"/>
            </a:lvl1pPr>
            <a:lvl2pPr>
              <a:defRPr sz="2267"/>
            </a:lvl2pPr>
            <a:lvl3pPr>
              <a:defRPr sz="2000"/>
            </a:lvl3pPr>
            <a:lvl4pPr>
              <a:defRPr sz="1867"/>
            </a:lvl4pPr>
            <a:lvl5pPr>
              <a:defRPr sz="18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2"/>
            <a:ext cx="4011084" cy="449378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a:t>Click to edit Master text styles</a:t>
            </a:r>
          </a:p>
        </p:txBody>
      </p:sp>
      <p:sp>
        <p:nvSpPr>
          <p:cNvPr id="10"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10321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pic>
        <p:nvPicPr>
          <p:cNvPr id="2" name="Picture 1">
            <a:extLst>
              <a:ext uri="{FF2B5EF4-FFF2-40B4-BE49-F238E27FC236}">
                <a16:creationId xmlns:a16="http://schemas.microsoft.com/office/drawing/2014/main" id="{DD4416BB-91CB-4933-A4B5-BEE140515ECC}"/>
              </a:ext>
            </a:extLst>
          </p:cNvPr>
          <p:cNvPicPr>
            <a:picLocks noChangeAspect="1"/>
          </p:cNvPicPr>
          <p:nvPr/>
        </p:nvPicPr>
        <p:blipFill>
          <a:blip r:embed="rId2"/>
          <a:stretch>
            <a:fillRect/>
          </a:stretch>
        </p:blipFill>
        <p:spPr>
          <a:xfrm>
            <a:off x="4230" y="0"/>
            <a:ext cx="12183540" cy="6858000"/>
          </a:xfrm>
          <a:prstGeom prst="rect">
            <a:avLst/>
          </a:prstGeom>
        </p:spPr>
      </p:pic>
    </p:spTree>
    <p:extLst>
      <p:ext uri="{BB962C8B-B14F-4D97-AF65-F5344CB8AC3E}">
        <p14:creationId xmlns:p14="http://schemas.microsoft.com/office/powerpoint/2010/main" val="20671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E93C4-DCDE-4B51-B9CC-31793DCF06E3}"/>
              </a:ext>
            </a:extLst>
          </p:cNvPr>
          <p:cNvPicPr>
            <a:picLocks noChangeAspect="1"/>
          </p:cNvPicPr>
          <p:nvPr/>
        </p:nvPicPr>
        <p:blipFill>
          <a:blip r:embed="rId2"/>
          <a:stretch>
            <a:fillRect/>
          </a:stretch>
        </p:blipFill>
        <p:spPr>
          <a:xfrm>
            <a:off x="5640" y="0"/>
            <a:ext cx="12180721" cy="6858000"/>
          </a:xfrm>
          <a:prstGeom prst="rect">
            <a:avLst/>
          </a:prstGeom>
        </p:spPr>
      </p:pic>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202873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CB9943-DCDC-4D7D-A704-23D748B2E84B}"/>
              </a:ext>
            </a:extLst>
          </p:cNvPr>
          <p:cNvPicPr>
            <a:picLocks noChangeAspect="1"/>
          </p:cNvPicPr>
          <p:nvPr/>
        </p:nvPicPr>
        <p:blipFill>
          <a:blip r:embed="rId2"/>
          <a:stretch>
            <a:fillRect/>
          </a:stretch>
        </p:blipFill>
        <p:spPr>
          <a:xfrm>
            <a:off x="5640" y="0"/>
            <a:ext cx="12180721" cy="6858000"/>
          </a:xfrm>
          <a:prstGeom prst="rect">
            <a:avLst/>
          </a:prstGeom>
        </p:spPr>
      </p:pic>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10"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p:nvSpPr>
        <p:spPr>
          <a:xfrm>
            <a:off x="455081" y="6412627"/>
            <a:ext cx="2844800" cy="365125"/>
          </a:xfrm>
          <a:prstGeom prst="rect">
            <a:avLst/>
          </a:prstGeom>
        </p:spPr>
        <p:txBody>
          <a:bodyPr vert="horz" lIns="103900" tIns="51951" rIns="103900" bIns="51951"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33">
                <a:solidFill>
                  <a:schemeClr val="bg1"/>
                </a:solidFill>
              </a:rPr>
              <a:t>PAGE </a:t>
            </a:r>
            <a:fld id="{45A89BE1-5792-4ACB-BF4C-7FAB88C6C5B7}" type="slidenum">
              <a:rPr lang="en-GB" sz="1333" smtClean="0">
                <a:solidFill>
                  <a:schemeClr val="bg1"/>
                </a:solidFill>
              </a:rPr>
              <a:pPr/>
              <a:t>‹#›</a:t>
            </a:fld>
            <a:endParaRPr lang="en-GB" sz="1333">
              <a:solidFill>
                <a:schemeClr val="bg1"/>
              </a:solidFill>
            </a:endParaRPr>
          </a:p>
        </p:txBody>
      </p:sp>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21815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898F08-6035-4825-9F35-1A5B35BE1BEA}"/>
              </a:ext>
            </a:extLst>
          </p:cNvPr>
          <p:cNvPicPr>
            <a:picLocks noChangeAspect="1"/>
          </p:cNvPicPr>
          <p:nvPr/>
        </p:nvPicPr>
        <p:blipFill>
          <a:blip r:embed="rId2"/>
          <a:stretch>
            <a:fillRect/>
          </a:stretch>
        </p:blipFill>
        <p:spPr>
          <a:xfrm>
            <a:off x="4230" y="0"/>
            <a:ext cx="1218354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04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4CEEF-ED48-489E-AC52-A3772ABC8113}"/>
              </a:ext>
            </a:extLst>
          </p:cNvPr>
          <p:cNvPicPr>
            <a:picLocks noChangeAspect="1"/>
          </p:cNvPicPr>
          <p:nvPr/>
        </p:nvPicPr>
        <p:blipFill>
          <a:blip r:embed="rId2"/>
          <a:stretch>
            <a:fillRect/>
          </a:stretch>
        </p:blipFill>
        <p:spPr>
          <a:xfrm>
            <a:off x="5640" y="0"/>
            <a:ext cx="12180721"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accent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120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7F3B8C-5984-41B5-BF7A-912AFC8D9021}"/>
              </a:ext>
            </a:extLst>
          </p:cNvPr>
          <p:cNvPicPr>
            <a:picLocks noChangeAspect="1"/>
          </p:cNvPicPr>
          <p:nvPr/>
        </p:nvPicPr>
        <p:blipFill>
          <a:blip r:embed="rId2"/>
          <a:stretch>
            <a:fillRect/>
          </a:stretch>
        </p:blipFill>
        <p:spPr>
          <a:xfrm>
            <a:off x="5640" y="0"/>
            <a:ext cx="12180721" cy="6858000"/>
          </a:xfrm>
          <a:prstGeom prst="rect">
            <a:avLst/>
          </a:prstGeom>
        </p:spPr>
      </p:pic>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144738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768BB-D986-4127-891B-3ACA3D356685}"/>
              </a:ext>
            </a:extLst>
          </p:cNvPr>
          <p:cNvPicPr>
            <a:picLocks noChangeAspect="1"/>
          </p:cNvPicPr>
          <p:nvPr/>
        </p:nvPicPr>
        <p:blipFill>
          <a:blip r:embed="rId2"/>
          <a:stretch>
            <a:fillRect/>
          </a:stretch>
        </p:blipFill>
        <p:spPr>
          <a:xfrm>
            <a:off x="5640" y="0"/>
            <a:ext cx="12180721" cy="6858000"/>
          </a:xfrm>
          <a:prstGeom prst="rect">
            <a:avLst/>
          </a:prstGeom>
        </p:spPr>
      </p:pic>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16128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EE15A-8FB3-45B9-9CA3-A634641804FD}"/>
              </a:ext>
            </a:extLst>
          </p:cNvPr>
          <p:cNvPicPr>
            <a:picLocks noChangeAspect="1"/>
          </p:cNvPicPr>
          <p:nvPr/>
        </p:nvPicPr>
        <p:blipFill>
          <a:blip r:embed="rId2"/>
          <a:stretch>
            <a:fillRect/>
          </a:stretch>
        </p:blipFill>
        <p:spPr>
          <a:xfrm>
            <a:off x="5640" y="0"/>
            <a:ext cx="12180721" cy="6858000"/>
          </a:xfrm>
          <a:prstGeom prst="rect">
            <a:avLst/>
          </a:prstGeom>
        </p:spPr>
      </p:pic>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187888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D234D-478D-4A6A-974E-79E62885FF52}"/>
              </a:ext>
            </a:extLst>
          </p:cNvPr>
          <p:cNvPicPr>
            <a:picLocks noChangeAspect="1"/>
          </p:cNvPicPr>
          <p:nvPr/>
        </p:nvPicPr>
        <p:blipFill>
          <a:blip r:embed="rId2"/>
          <a:stretch>
            <a:fillRect/>
          </a:stretch>
        </p:blipFill>
        <p:spPr>
          <a:xfrm>
            <a:off x="5640" y="0"/>
            <a:ext cx="12180721" cy="6858000"/>
          </a:xfrm>
          <a:prstGeom prst="rect">
            <a:avLst/>
          </a:prstGeom>
        </p:spPr>
      </p:pic>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3281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4259193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rmingham.gov.uk/info/50231/coronavirus_covid-19/2308/covid-19_lateral_flow_device_lfd_testing_information/2" TargetMode="External"/><Relationship Id="rId2" Type="http://schemas.openxmlformats.org/officeDocument/2006/relationships/hyperlink" Target="https://www.gov.uk/report-covid19-result"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maps.test-and-trace.nhs.uk/" TargetMode="External"/><Relationship Id="rId2" Type="http://schemas.openxmlformats.org/officeDocument/2006/relationships/hyperlink" Target="https://www.gov.uk/order-coronavirus-rapid-lateral-flow-tests" TargetMode="External"/><Relationship Id="rId1" Type="http://schemas.openxmlformats.org/officeDocument/2006/relationships/slideLayout" Target="../slideLayouts/slideLayout2.xml"/><Relationship Id="rId6" Type="http://schemas.openxmlformats.org/officeDocument/2006/relationships/hyperlink" Target="https://www.birmingham.gov.uk/downloads/download/3527/public_health_flowchart_for_schools" TargetMode="External"/><Relationship Id="rId5" Type="http://schemas.openxmlformats.org/officeDocument/2006/relationships/hyperlink" Target="mailto:BCCCOVID19@birmingham.gov.uk" TargetMode="External"/><Relationship Id="rId4" Type="http://schemas.openxmlformats.org/officeDocument/2006/relationships/hyperlink" Target="https://find-covid-19-rapid-test-sites.maps.test-and-trace.nhs.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gov.uk/coronavirus/education-and-childca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rmingham.gov.uk/downloads/download/3667/covid-19_community_champions"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ypSQhhYPa5g" TargetMode="External"/><Relationship Id="rId2" Type="http://schemas.openxmlformats.org/officeDocument/2006/relationships/slideLayout" Target="../slideLayouts/slideLayout7.xml"/><Relationship Id="rId1" Type="http://schemas.openxmlformats.org/officeDocument/2006/relationships/video" Target="https://www.youtube.com/embed/ypSQhhYPa5g?feature=oembed"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s://www.birmingham.gov.uk/info/50231/coronavirus_covid-19/2308/covid-19_lateral_flow_device_lfd_testing_information/7" TargetMode="External"/><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hyperlink" Target="https://www.birmingham.gov.uk/info/50233/support_for_residents_during_the_coronavirus_covid-19/2319/extra_testing_to_monitor_and_suppress_spread_of_covid-19_variant" TargetMode="External"/><Relationship Id="rId4" Type="http://schemas.openxmlformats.org/officeDocument/2006/relationships/hyperlink" Target="https://www.birmingham.gov.uk/COVID-19_Community_Champ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703" y="1316766"/>
            <a:ext cx="7564532" cy="1854068"/>
          </a:xfrm>
        </p:spPr>
        <p:txBody>
          <a:bodyPr>
            <a:normAutofit fontScale="90000"/>
          </a:bodyPr>
          <a:lstStyle/>
          <a:p>
            <a:r>
              <a:rPr lang="en-GB"/>
              <a:t>COVID-19 Overview for Education Settings (Schools)</a:t>
            </a:r>
            <a:br>
              <a:rPr lang="en-GB"/>
            </a:br>
            <a:br>
              <a:rPr lang="en-GB"/>
            </a:br>
            <a:endParaRPr lang="en-GB"/>
          </a:p>
        </p:txBody>
      </p:sp>
      <p:sp>
        <p:nvSpPr>
          <p:cNvPr id="3" name="Subtitle 2"/>
          <p:cNvSpPr>
            <a:spLocks noGrp="1"/>
          </p:cNvSpPr>
          <p:nvPr>
            <p:ph type="subTitle" idx="1"/>
          </p:nvPr>
        </p:nvSpPr>
        <p:spPr>
          <a:xfrm>
            <a:off x="643703" y="3260576"/>
            <a:ext cx="6958927" cy="1128531"/>
          </a:xfrm>
        </p:spPr>
        <p:txBody>
          <a:bodyPr vert="horz" lIns="77925" tIns="38963" rIns="77925" bIns="38963" rtlCol="0" anchor="t">
            <a:normAutofit/>
          </a:bodyPr>
          <a:lstStyle/>
          <a:p>
            <a:r>
              <a:rPr lang="en-GB" dirty="0">
                <a:latin typeface="Arial Nova"/>
              </a:rPr>
              <a:t>Modupe Omonijo, CPH, Birmingham City Council</a:t>
            </a:r>
          </a:p>
          <a:p>
            <a:endParaRPr lang="en-GB" dirty="0"/>
          </a:p>
          <a:p>
            <a:r>
              <a:rPr lang="en-GB" dirty="0">
                <a:latin typeface="Arial Nova"/>
              </a:rPr>
              <a:t>27 April 2021</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0E23E9-6689-40CA-B393-BC146E86F279}"/>
              </a:ext>
            </a:extLst>
          </p:cNvPr>
          <p:cNvSpPr/>
          <p:nvPr/>
        </p:nvSpPr>
        <p:spPr>
          <a:xfrm>
            <a:off x="5445245" y="1412776"/>
            <a:ext cx="6145519" cy="4525963"/>
          </a:xfrm>
          <a:prstGeom prst="rect">
            <a:avLst/>
          </a:prstGeom>
        </p:spPr>
        <p:txBody>
          <a:bodyPr vert="horz" lIns="77925" tIns="38963" rIns="77925" bIns="38963" rtlCol="0">
            <a:normAutofit/>
          </a:bodyPr>
          <a:lstStyle/>
          <a:p>
            <a:pPr defTabSz="1038977">
              <a:lnSpc>
                <a:spcPct val="90000"/>
              </a:lnSpc>
              <a:spcBef>
                <a:spcPct val="20000"/>
              </a:spcBef>
            </a:pPr>
            <a:endParaRPr lang="en-GB" sz="2500"/>
          </a:p>
        </p:txBody>
      </p:sp>
      <p:sp>
        <p:nvSpPr>
          <p:cNvPr id="2" name="Title 1">
            <a:extLst>
              <a:ext uri="{FF2B5EF4-FFF2-40B4-BE49-F238E27FC236}">
                <a16:creationId xmlns:a16="http://schemas.microsoft.com/office/drawing/2014/main" id="{023EB19C-0C26-417B-A695-B40AD861D050}"/>
              </a:ext>
            </a:extLst>
          </p:cNvPr>
          <p:cNvSpPr>
            <a:spLocks noGrp="1"/>
          </p:cNvSpPr>
          <p:nvPr>
            <p:ph type="title"/>
          </p:nvPr>
        </p:nvSpPr>
        <p:spPr>
          <a:xfrm>
            <a:off x="503817" y="48567"/>
            <a:ext cx="10972800" cy="658483"/>
          </a:xfrm>
        </p:spPr>
        <p:txBody>
          <a:bodyPr vert="horz" lIns="77925" tIns="38963" rIns="77925" bIns="38963" rtlCol="0" anchor="ctr">
            <a:normAutofit/>
          </a:bodyPr>
          <a:lstStyle/>
          <a:p>
            <a:r>
              <a:rPr lang="en-GB">
                <a:latin typeface="Arial Nova"/>
              </a:rPr>
              <a:t>Updated Testing Guidance</a:t>
            </a:r>
            <a:endParaRPr lang="en-GB" i="1" err="1"/>
          </a:p>
        </p:txBody>
      </p:sp>
      <p:sp>
        <p:nvSpPr>
          <p:cNvPr id="4" name="Slide Number Placeholder 3">
            <a:extLst>
              <a:ext uri="{FF2B5EF4-FFF2-40B4-BE49-F238E27FC236}">
                <a16:creationId xmlns:a16="http://schemas.microsoft.com/office/drawing/2014/main" id="{99385094-A6BC-47EB-B009-98B1CE16DD15}"/>
              </a:ext>
            </a:extLst>
          </p:cNvPr>
          <p:cNvSpPr>
            <a:spLocks noGrp="1"/>
          </p:cNvSpPr>
          <p:nvPr>
            <p:ph type="sldNum" sz="quarter" idx="4"/>
          </p:nvPr>
        </p:nvSpPr>
        <p:spPr>
          <a:xfrm>
            <a:off x="503817" y="6448252"/>
            <a:ext cx="2844800" cy="365125"/>
          </a:xfrm>
        </p:spPr>
        <p:txBody>
          <a:bodyPr vert="horz" lIns="77925" tIns="38963" rIns="77925" bIns="38963" rtlCol="0" anchor="ctr">
            <a:normAutofit/>
          </a:bodyPr>
          <a:lstStyle/>
          <a:p>
            <a:pPr>
              <a:spcAft>
                <a:spcPts val="600"/>
              </a:spcAft>
            </a:pPr>
            <a:fld id="{A2B67B78-34D1-46EE-B933-B3BA6BD1E196}" type="slidenum">
              <a:rPr lang="en-GB" smtClean="0"/>
              <a:pPr>
                <a:spcAft>
                  <a:spcPts val="600"/>
                </a:spcAft>
              </a:pPr>
              <a:t>10</a:t>
            </a:fld>
            <a:endParaRPr lang="en-GB"/>
          </a:p>
        </p:txBody>
      </p:sp>
      <p:sp>
        <p:nvSpPr>
          <p:cNvPr id="6" name="TextBox 5">
            <a:extLst>
              <a:ext uri="{FF2B5EF4-FFF2-40B4-BE49-F238E27FC236}">
                <a16:creationId xmlns:a16="http://schemas.microsoft.com/office/drawing/2014/main" id="{129AF24A-D9BF-49E2-8A5F-814194D10C9C}"/>
              </a:ext>
            </a:extLst>
          </p:cNvPr>
          <p:cNvSpPr txBox="1"/>
          <p:nvPr/>
        </p:nvSpPr>
        <p:spPr>
          <a:xfrm>
            <a:off x="392975" y="655792"/>
            <a:ext cx="11179265" cy="1323439"/>
          </a:xfrm>
          <a:prstGeom prst="rect">
            <a:avLst/>
          </a:prstGeom>
          <a:noFill/>
        </p:spPr>
        <p:txBody>
          <a:bodyPr wrap="square" lIns="91440" tIns="45720" rIns="91440" bIns="45720" rtlCol="0" anchor="t">
            <a:spAutoFit/>
          </a:bodyPr>
          <a:lstStyle/>
          <a:p>
            <a:r>
              <a:rPr lang="en-GB" sz="1600" b="1"/>
              <a:t>Assisted test</a:t>
            </a:r>
          </a:p>
          <a:p>
            <a:pPr marL="285750" indent="-285750">
              <a:buFontTx/>
              <a:buChar char="-"/>
            </a:pPr>
            <a:r>
              <a:rPr lang="en-GB" sz="1600"/>
              <a:t>Supervised by trained operator who processes test, reads and reports result.</a:t>
            </a:r>
          </a:p>
          <a:p>
            <a:r>
              <a:rPr lang="en-GB" sz="1600" b="1"/>
              <a:t>Non-assisted test</a:t>
            </a:r>
          </a:p>
          <a:p>
            <a:pPr marL="285750" indent="-285750">
              <a:buFont typeface="Arial"/>
              <a:buChar char="•"/>
            </a:pPr>
            <a:r>
              <a:rPr lang="en-GB" sz="1600"/>
              <a:t>Un-supervised (i.e. carried out at home) and self-reported: see </a:t>
            </a:r>
            <a:r>
              <a:rPr lang="en-GB" sz="1600">
                <a:hlinkClick r:id="rId2"/>
              </a:rPr>
              <a:t>link to self-report</a:t>
            </a:r>
            <a:endParaRPr lang="en-GB" sz="1600">
              <a:ea typeface="+mn-lt"/>
              <a:cs typeface="+mn-lt"/>
            </a:endParaRPr>
          </a:p>
          <a:p>
            <a:pPr marL="285750" indent="-285750">
              <a:buFont typeface="Arial"/>
              <a:buChar char="•"/>
            </a:pPr>
            <a:endParaRPr lang="en-GB" sz="1600">
              <a:ea typeface="+mn-lt"/>
              <a:cs typeface="+mn-lt"/>
            </a:endParaRPr>
          </a:p>
        </p:txBody>
      </p:sp>
      <p:sp>
        <p:nvSpPr>
          <p:cNvPr id="8" name="TextBox 7">
            <a:extLst>
              <a:ext uri="{FF2B5EF4-FFF2-40B4-BE49-F238E27FC236}">
                <a16:creationId xmlns:a16="http://schemas.microsoft.com/office/drawing/2014/main" id="{A1BFA1EB-793B-4DAB-AE89-ABF38542B581}"/>
              </a:ext>
            </a:extLst>
          </p:cNvPr>
          <p:cNvSpPr txBox="1"/>
          <p:nvPr/>
        </p:nvSpPr>
        <p:spPr>
          <a:xfrm>
            <a:off x="278104" y="5247283"/>
            <a:ext cx="11311345" cy="523220"/>
          </a:xfrm>
          <a:prstGeom prst="rect">
            <a:avLst/>
          </a:prstGeom>
          <a:noFill/>
        </p:spPr>
        <p:txBody>
          <a:bodyPr wrap="square" lIns="91440" tIns="45720" rIns="91440" bIns="45720" rtlCol="0" anchor="t">
            <a:spAutoFit/>
          </a:bodyPr>
          <a:lstStyle/>
          <a:p>
            <a:r>
              <a:rPr lang="en-GB" sz="1400" b="1"/>
              <a:t>Note – In all positive diagnosis, if a person has symptoms and has a test date within 5 days of the symptoms, day 0 is when symptoms started.</a:t>
            </a:r>
          </a:p>
        </p:txBody>
      </p:sp>
      <p:sp>
        <p:nvSpPr>
          <p:cNvPr id="10" name="Rectangle 9">
            <a:extLst>
              <a:ext uri="{FF2B5EF4-FFF2-40B4-BE49-F238E27FC236}">
                <a16:creationId xmlns:a16="http://schemas.microsoft.com/office/drawing/2014/main" id="{18777C5B-3C22-4650-9802-B35156C3700D}"/>
              </a:ext>
            </a:extLst>
          </p:cNvPr>
          <p:cNvSpPr/>
          <p:nvPr/>
        </p:nvSpPr>
        <p:spPr>
          <a:xfrm>
            <a:off x="873760" y="4978038"/>
            <a:ext cx="10302240" cy="323165"/>
          </a:xfrm>
          <a:prstGeom prst="rect">
            <a:avLst/>
          </a:prstGeom>
        </p:spPr>
        <p:txBody>
          <a:bodyPr wrap="square">
            <a:spAutoFit/>
          </a:bodyPr>
          <a:lstStyle/>
          <a:p>
            <a:r>
              <a:rPr lang="en-GB" b="1"/>
              <a:t>See more on testing – </a:t>
            </a:r>
            <a:r>
              <a:rPr lang="en-GB" b="1">
                <a:hlinkClick r:id="rId3"/>
              </a:rPr>
              <a:t>Covid-19 LFD Testing Information</a:t>
            </a:r>
            <a:r>
              <a:rPr lang="en-GB" b="1"/>
              <a:t> (includes how to book PCR test, too)</a:t>
            </a:r>
            <a:endParaRPr lang="en-GB"/>
          </a:p>
        </p:txBody>
      </p:sp>
      <p:pic>
        <p:nvPicPr>
          <p:cNvPr id="11" name="Picture 11">
            <a:extLst>
              <a:ext uri="{FF2B5EF4-FFF2-40B4-BE49-F238E27FC236}">
                <a16:creationId xmlns:a16="http://schemas.microsoft.com/office/drawing/2014/main" id="{BE1A493B-2C7C-430A-87FA-BC4753ED52C7}"/>
              </a:ext>
            </a:extLst>
          </p:cNvPr>
          <p:cNvPicPr>
            <a:picLocks noChangeAspect="1"/>
          </p:cNvPicPr>
          <p:nvPr/>
        </p:nvPicPr>
        <p:blipFill>
          <a:blip r:embed="rId4"/>
          <a:stretch>
            <a:fillRect/>
          </a:stretch>
        </p:blipFill>
        <p:spPr>
          <a:xfrm>
            <a:off x="2248003" y="1721882"/>
            <a:ext cx="6270659" cy="3257065"/>
          </a:xfrm>
          <a:prstGeom prst="rect">
            <a:avLst/>
          </a:prstGeom>
        </p:spPr>
      </p:pic>
    </p:spTree>
    <p:extLst>
      <p:ext uri="{BB962C8B-B14F-4D97-AF65-F5344CB8AC3E}">
        <p14:creationId xmlns:p14="http://schemas.microsoft.com/office/powerpoint/2010/main" val="16418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9FFE-2F10-4846-A6ED-B7062031D94C}"/>
              </a:ext>
            </a:extLst>
          </p:cNvPr>
          <p:cNvSpPr>
            <a:spLocks noGrp="1"/>
          </p:cNvSpPr>
          <p:nvPr>
            <p:ph type="title"/>
          </p:nvPr>
        </p:nvSpPr>
        <p:spPr>
          <a:xfrm>
            <a:off x="410028" y="56923"/>
            <a:ext cx="10972800" cy="640338"/>
          </a:xfrm>
        </p:spPr>
        <p:txBody>
          <a:bodyPr>
            <a:normAutofit/>
          </a:bodyPr>
          <a:lstStyle/>
          <a:p>
            <a:r>
              <a:rPr lang="en-GB" sz="2400">
                <a:latin typeface="Arial Nova"/>
              </a:rPr>
              <a:t>Useful contacts</a:t>
            </a:r>
            <a:endParaRPr lang="en-US"/>
          </a:p>
        </p:txBody>
      </p:sp>
      <p:sp>
        <p:nvSpPr>
          <p:cNvPr id="3" name="Content Placeholder 2">
            <a:extLst>
              <a:ext uri="{FF2B5EF4-FFF2-40B4-BE49-F238E27FC236}">
                <a16:creationId xmlns:a16="http://schemas.microsoft.com/office/drawing/2014/main" id="{EE05A0A1-22FE-4407-A7E0-AC1FA934ACC9}"/>
              </a:ext>
            </a:extLst>
          </p:cNvPr>
          <p:cNvSpPr>
            <a:spLocks noGrp="1"/>
          </p:cNvSpPr>
          <p:nvPr>
            <p:ph idx="1"/>
          </p:nvPr>
        </p:nvSpPr>
        <p:spPr>
          <a:xfrm>
            <a:off x="410028" y="609126"/>
            <a:ext cx="11553374" cy="5163712"/>
          </a:xfrm>
        </p:spPr>
        <p:txBody>
          <a:bodyPr vert="horz" lIns="77925" tIns="38963" rIns="77925" bIns="38963" rtlCol="0" anchor="t">
            <a:noAutofit/>
          </a:bodyPr>
          <a:lstStyle/>
          <a:p>
            <a:pPr marL="0" indent="0">
              <a:buNone/>
            </a:pPr>
            <a:r>
              <a:rPr lang="en-GB" sz="1600" b="1" dirty="0">
                <a:latin typeface="Arial Nova"/>
              </a:rPr>
              <a:t>Are you having issues with LFD test kits delivery?</a:t>
            </a:r>
            <a:endParaRPr lang="en-US" sz="1600" dirty="0"/>
          </a:p>
          <a:p>
            <a:pPr marL="389255" indent="-389255"/>
            <a:r>
              <a:rPr lang="en-GB" sz="1600" b="1" dirty="0">
                <a:latin typeface="Arial Nova"/>
              </a:rPr>
              <a:t>Contact DfE on 08000468687</a:t>
            </a:r>
            <a:r>
              <a:rPr lang="en-GB" sz="1600" dirty="0">
                <a:latin typeface="Arial Nova"/>
              </a:rPr>
              <a:t>. </a:t>
            </a:r>
            <a:endParaRPr lang="en-GB" sz="1600" dirty="0"/>
          </a:p>
          <a:p>
            <a:pPr marL="1298575" lvl="2" indent="-259715"/>
            <a:r>
              <a:rPr lang="en-GB" sz="1600" dirty="0">
                <a:latin typeface="Arial Nova"/>
              </a:rPr>
              <a:t>DfE may place an emergency order for you. </a:t>
            </a:r>
            <a:r>
              <a:rPr lang="en-GB" sz="1600" b="1" dirty="0">
                <a:latin typeface="Arial Nova"/>
              </a:rPr>
              <a:t>This may not appear on the delivery schedule immediately</a:t>
            </a:r>
            <a:r>
              <a:rPr lang="en-GB" sz="1600" dirty="0">
                <a:latin typeface="Arial Nova"/>
              </a:rPr>
              <a:t> but re-check on Monday as this gets updated every Monday. </a:t>
            </a:r>
            <a:endParaRPr lang="en-GB" sz="1600" dirty="0"/>
          </a:p>
          <a:p>
            <a:pPr marL="389255" indent="-389255"/>
            <a:r>
              <a:rPr lang="en-GB" sz="1600" b="1" dirty="0">
                <a:latin typeface="Arial Nova"/>
              </a:rPr>
              <a:t>Follow interim process by encouraging parents and staff to </a:t>
            </a:r>
            <a:endParaRPr lang="en-GB" sz="1600" dirty="0"/>
          </a:p>
          <a:p>
            <a:pPr marL="1298575" lvl="2" indent="-259715"/>
            <a:r>
              <a:rPr lang="en-GB" sz="1600" dirty="0">
                <a:latin typeface="Arial Nova"/>
              </a:rPr>
              <a:t>Order home test kits. Individuals can order 1 pack (of 7 kits) per household per day on </a:t>
            </a:r>
            <a:r>
              <a:rPr lang="en-GB" sz="1600" dirty="0">
                <a:latin typeface="Arial Nova"/>
                <a:hlinkClick r:id="rId2"/>
              </a:rPr>
              <a:t>https://www.gov.uk/order-coronavirus-rapid-lateral-flow-tests</a:t>
            </a:r>
            <a:r>
              <a:rPr lang="en-GB" sz="1600" dirty="0">
                <a:latin typeface="Arial Nova"/>
              </a:rPr>
              <a:t> or by calling 119 (open 7am-11pm)  (delivery is within two days, usually the next)</a:t>
            </a:r>
            <a:endParaRPr lang="en-GB" sz="1600" dirty="0"/>
          </a:p>
          <a:p>
            <a:pPr marL="1298575" lvl="2" indent="-259715"/>
            <a:r>
              <a:rPr lang="en-GB" sz="1600" dirty="0">
                <a:latin typeface="Arial Nova"/>
                <a:hlinkClick r:id="rId3"/>
              </a:rPr>
              <a:t>find a pharmacy where they can collect tests</a:t>
            </a:r>
            <a:r>
              <a:rPr lang="en-GB" sz="1600" dirty="0">
                <a:latin typeface="Arial Nova"/>
              </a:rPr>
              <a:t> </a:t>
            </a:r>
          </a:p>
          <a:p>
            <a:pPr marL="1298575" lvl="2" indent="-259715"/>
            <a:r>
              <a:rPr lang="en-GB" sz="1600" dirty="0">
                <a:latin typeface="Arial Nova"/>
                <a:hlinkClick r:id="rId4"/>
              </a:rPr>
              <a:t>find a local site where they can collect tests</a:t>
            </a:r>
            <a:r>
              <a:rPr lang="en-GB" sz="1600" dirty="0">
                <a:latin typeface="Arial Nova"/>
              </a:rPr>
              <a:t>   </a:t>
            </a:r>
          </a:p>
          <a:p>
            <a:pPr marL="0" indent="0">
              <a:spcAft>
                <a:spcPct val="0"/>
              </a:spcAft>
              <a:buNone/>
            </a:pPr>
            <a:r>
              <a:rPr lang="en-GB" sz="1600" b="1" dirty="0">
                <a:latin typeface="Arial Nova"/>
              </a:rPr>
              <a:t>DfE coronavirus helpline </a:t>
            </a:r>
            <a:endParaRPr lang="en-US" sz="1600" dirty="0">
              <a:latin typeface="Arial Nova Light"/>
            </a:endParaRPr>
          </a:p>
          <a:p>
            <a:pPr marL="285750" indent="-285750">
              <a:spcAft>
                <a:spcPct val="0"/>
              </a:spcAft>
            </a:pPr>
            <a:r>
              <a:rPr lang="en-GB" sz="1600" b="1" dirty="0">
                <a:latin typeface="Arial Nova"/>
              </a:rPr>
              <a:t>T</a:t>
            </a:r>
            <a:r>
              <a:rPr lang="en-GB" sz="1600" b="1" dirty="0">
                <a:latin typeface="Arial Nova Light"/>
              </a:rPr>
              <a:t>elephone 0800 046 8687</a:t>
            </a:r>
            <a:r>
              <a:rPr lang="en-GB" sz="1600" dirty="0">
                <a:latin typeface="Arial Nova Light"/>
              </a:rPr>
              <a:t>. If you have a query about coronavirus (COVID-19) relating to schools and other educational establishments, and children's social care, in England contact our helpline.</a:t>
            </a:r>
            <a:endParaRPr lang="en-US" sz="1600" dirty="0">
              <a:latin typeface="Arial Nova Light"/>
            </a:endParaRPr>
          </a:p>
          <a:p>
            <a:pPr marL="285750" indent="-285750">
              <a:spcAft>
                <a:spcPct val="0"/>
              </a:spcAft>
            </a:pPr>
            <a:r>
              <a:rPr lang="en-GB" sz="1600" dirty="0">
                <a:latin typeface="Arial Nova Light"/>
              </a:rPr>
              <a:t>Helpline opening hours: Monday to Friday from 8am to 6pm, Saturday and Sunday from 10am to 6pm.</a:t>
            </a:r>
            <a:endParaRPr lang="en-US" sz="1600" dirty="0">
              <a:latin typeface="Arial Nova Light"/>
            </a:endParaRPr>
          </a:p>
          <a:p>
            <a:pPr marL="0" indent="0">
              <a:spcAft>
                <a:spcPct val="0"/>
              </a:spcAft>
              <a:buNone/>
            </a:pPr>
            <a:r>
              <a:rPr lang="en-GB" sz="1600" b="1" dirty="0">
                <a:latin typeface="Arial Nova"/>
              </a:rPr>
              <a:t>Birmingham City Council team</a:t>
            </a:r>
            <a:endParaRPr lang="en-GB" sz="1600" dirty="0">
              <a:latin typeface="Arial Nova Light"/>
            </a:endParaRPr>
          </a:p>
          <a:p>
            <a:pPr marL="285750" indent="-285750">
              <a:spcAft>
                <a:spcPct val="0"/>
              </a:spcAft>
            </a:pPr>
            <a:r>
              <a:rPr lang="en-GB" sz="1600" dirty="0">
                <a:solidFill>
                  <a:srgbClr val="000000"/>
                </a:solidFill>
                <a:latin typeface="Arial Nova Light"/>
                <a:hlinkClick r:id="rId5"/>
              </a:rPr>
              <a:t>BCCCOVID19</a:t>
            </a:r>
            <a:r>
              <a:rPr lang="en-GB" sz="1600" dirty="0">
                <a:latin typeface="Arial Nova Light"/>
                <a:hlinkClick r:id="rId5"/>
              </a:rPr>
              <a:t>@birmingham.gov.uk</a:t>
            </a:r>
            <a:endParaRPr lang="en-GB" sz="1600" dirty="0">
              <a:latin typeface="Arial Nova Light"/>
            </a:endParaRPr>
          </a:p>
          <a:p>
            <a:pPr marL="0" indent="0">
              <a:spcAft>
                <a:spcPct val="0"/>
              </a:spcAft>
              <a:buNone/>
            </a:pPr>
            <a:r>
              <a:rPr lang="en-GB" sz="1600" b="1" dirty="0">
                <a:latin typeface="Arial Nova"/>
              </a:rPr>
              <a:t>Notification of new cases</a:t>
            </a:r>
            <a:endParaRPr lang="en-GB" sz="1600" dirty="0">
              <a:latin typeface="Arial Nova Light"/>
            </a:endParaRPr>
          </a:p>
          <a:p>
            <a:pPr marL="285750" indent="-285750">
              <a:spcAft>
                <a:spcPct val="0"/>
              </a:spcAft>
            </a:pPr>
            <a:r>
              <a:rPr lang="en-GB" sz="1600" dirty="0">
                <a:solidFill>
                  <a:srgbClr val="000000"/>
                </a:solidFill>
                <a:latin typeface="Arial Nova Light"/>
              </a:rPr>
              <a:t>Please</a:t>
            </a:r>
            <a:r>
              <a:rPr lang="en-GB" sz="1600" dirty="0">
                <a:latin typeface="Arial Nova Light"/>
              </a:rPr>
              <a:t> follow process in the </a:t>
            </a:r>
            <a:r>
              <a:rPr lang="en-GB" sz="1600" dirty="0">
                <a:latin typeface="Arial Nova Light"/>
                <a:hlinkClick r:id="rId6"/>
              </a:rPr>
              <a:t>Public Health Flowchart for Schools </a:t>
            </a:r>
            <a:r>
              <a:rPr lang="en-GB" sz="1600" dirty="0">
                <a:latin typeface="Arial Nova Light"/>
              </a:rPr>
              <a:t>to notify us of new cases.</a:t>
            </a:r>
          </a:p>
        </p:txBody>
      </p:sp>
      <p:sp>
        <p:nvSpPr>
          <p:cNvPr id="4" name="Slide Number Placeholder 3">
            <a:extLst>
              <a:ext uri="{FF2B5EF4-FFF2-40B4-BE49-F238E27FC236}">
                <a16:creationId xmlns:a16="http://schemas.microsoft.com/office/drawing/2014/main" id="{7DF04235-B073-4375-8B15-F9AE5AAE997A}"/>
              </a:ext>
            </a:extLst>
          </p:cNvPr>
          <p:cNvSpPr>
            <a:spLocks noGrp="1"/>
          </p:cNvSpPr>
          <p:nvPr>
            <p:ph type="sldNum" sz="quarter" idx="4"/>
          </p:nvPr>
        </p:nvSpPr>
        <p:spPr/>
        <p:txBody>
          <a:bodyPr/>
          <a:lstStyle/>
          <a:p>
            <a:fld id="{A2B67B78-34D1-46EE-B933-B3BA6BD1E196}" type="slidenum">
              <a:rPr lang="en-GB" smtClean="0"/>
              <a:t>11</a:t>
            </a:fld>
            <a:endParaRPr lang="en-GB"/>
          </a:p>
        </p:txBody>
      </p:sp>
    </p:spTree>
    <p:extLst>
      <p:ext uri="{BB962C8B-B14F-4D97-AF65-F5344CB8AC3E}">
        <p14:creationId xmlns:p14="http://schemas.microsoft.com/office/powerpoint/2010/main" val="134498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5C942-301B-40C0-B9A1-09012864E436}"/>
              </a:ext>
            </a:extLst>
          </p:cNvPr>
          <p:cNvSpPr>
            <a:spLocks noGrp="1"/>
          </p:cNvSpPr>
          <p:nvPr>
            <p:ph type="sldNum" sz="quarter" idx="4"/>
          </p:nvPr>
        </p:nvSpPr>
        <p:spPr/>
        <p:txBody>
          <a:bodyPr/>
          <a:lstStyle/>
          <a:p>
            <a:fld id="{A2B67B78-34D1-46EE-B933-B3BA6BD1E196}" type="slidenum">
              <a:rPr lang="en-GB" smtClean="0"/>
              <a:t>12</a:t>
            </a:fld>
            <a:endParaRPr lang="en-GB"/>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2400"/>
              <a:t>Introduction</a:t>
            </a:r>
          </a:p>
        </p:txBody>
      </p:sp>
      <p:sp>
        <p:nvSpPr>
          <p:cNvPr id="4" name="Slide Number Placeholder 3"/>
          <p:cNvSpPr>
            <a:spLocks noGrp="1"/>
          </p:cNvSpPr>
          <p:nvPr>
            <p:ph type="sldNum" sz="quarter" idx="4"/>
          </p:nvPr>
        </p:nvSpPr>
        <p:spPr/>
        <p:txBody>
          <a:bodyPr/>
          <a:lstStyle/>
          <a:p>
            <a:fld id="{45A89BE1-5792-4ACB-BF4C-7FAB88C6C5B7}" type="slidenum">
              <a:rPr lang="en-GB" smtClean="0"/>
              <a:pPr/>
              <a:t>2</a:t>
            </a:fld>
            <a:endParaRPr lang="en-GB"/>
          </a:p>
        </p:txBody>
      </p:sp>
      <p:graphicFrame>
        <p:nvGraphicFramePr>
          <p:cNvPr id="7" name="Content Placeholder 2">
            <a:extLst>
              <a:ext uri="{FF2B5EF4-FFF2-40B4-BE49-F238E27FC236}">
                <a16:creationId xmlns:a16="http://schemas.microsoft.com/office/drawing/2014/main" id="{21218018-996C-41CF-B963-8517D9E8DEEF}"/>
              </a:ext>
            </a:extLst>
          </p:cNvPr>
          <p:cNvGraphicFramePr>
            <a:graphicFrameLocks/>
          </p:cNvGraphicFramePr>
          <p:nvPr>
            <p:extLst>
              <p:ext uri="{D42A27DB-BD31-4B8C-83A1-F6EECF244321}">
                <p14:modId xmlns:p14="http://schemas.microsoft.com/office/powerpoint/2010/main" val="1982523813"/>
              </p:ext>
            </p:extLst>
          </p:nvPr>
        </p:nvGraphicFramePr>
        <p:xfrm>
          <a:off x="2158256" y="964324"/>
          <a:ext cx="7433800" cy="4498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2E8D-4387-46E5-9E8B-5C9317E059EE}"/>
              </a:ext>
            </a:extLst>
          </p:cNvPr>
          <p:cNvSpPr>
            <a:spLocks noGrp="1"/>
          </p:cNvSpPr>
          <p:nvPr>
            <p:ph type="title"/>
          </p:nvPr>
        </p:nvSpPr>
        <p:spPr>
          <a:xfrm>
            <a:off x="322458" y="42307"/>
            <a:ext cx="10972800" cy="620708"/>
          </a:xfrm>
        </p:spPr>
        <p:txBody>
          <a:bodyPr>
            <a:normAutofit/>
          </a:bodyPr>
          <a:lstStyle/>
          <a:p>
            <a:r>
              <a:rPr lang="en-GB" sz="2400" dirty="0">
                <a:latin typeface="Arial Nova"/>
              </a:rPr>
              <a:t> Overview of COVD-19 Education Guidance - </a:t>
            </a:r>
            <a:endParaRPr lang="en-GB" sz="2400" dirty="0"/>
          </a:p>
        </p:txBody>
      </p:sp>
      <p:sp>
        <p:nvSpPr>
          <p:cNvPr id="16" name="Content Placeholder 2">
            <a:extLst>
              <a:ext uri="{FF2B5EF4-FFF2-40B4-BE49-F238E27FC236}">
                <a16:creationId xmlns:a16="http://schemas.microsoft.com/office/drawing/2014/main" id="{AF28BC13-EC63-4832-A08A-C0830214DD55}"/>
              </a:ext>
            </a:extLst>
          </p:cNvPr>
          <p:cNvSpPr>
            <a:spLocks noGrp="1"/>
          </p:cNvSpPr>
          <p:nvPr>
            <p:ph idx="1"/>
          </p:nvPr>
        </p:nvSpPr>
        <p:spPr>
          <a:xfrm>
            <a:off x="322458" y="663015"/>
            <a:ext cx="5062354" cy="3151311"/>
          </a:xfrm>
        </p:spPr>
        <p:txBody>
          <a:bodyPr>
            <a:noAutofit/>
          </a:bodyPr>
          <a:lstStyle/>
          <a:p>
            <a:pPr marL="0" lvl="0" indent="0">
              <a:buNone/>
            </a:pPr>
            <a:r>
              <a:rPr lang="en-GB" sz="1700" b="1">
                <a:hlinkClick r:id="rId2"/>
              </a:rPr>
              <a:t>Guidance and help</a:t>
            </a:r>
            <a:endParaRPr lang="en-GB" sz="1700" b="1"/>
          </a:p>
          <a:p>
            <a:pPr marL="0" indent="0">
              <a:buNone/>
            </a:pPr>
            <a:r>
              <a:rPr lang="en-GB" sz="1700" b="1">
                <a:latin typeface="Arial Nova"/>
              </a:rPr>
              <a:t>Testing</a:t>
            </a:r>
          </a:p>
          <a:p>
            <a:pPr marL="659765" indent="-659765"/>
            <a:r>
              <a:rPr lang="en-GB" sz="1600"/>
              <a:t>Twice-weekly testing for households and bubbles of staff </a:t>
            </a:r>
          </a:p>
          <a:p>
            <a:pPr marL="659765" indent="-659765"/>
            <a:r>
              <a:rPr lang="en-GB" sz="1600"/>
              <a:t>Testing in schools and colleges </a:t>
            </a:r>
          </a:p>
          <a:p>
            <a:pPr marL="659765" indent="-659765"/>
            <a:r>
              <a:rPr lang="en-GB" sz="1600"/>
              <a:t>Ordering home test kits for schools and further education providers </a:t>
            </a:r>
            <a:endParaRPr lang="en-GB" sz="1600" b="1">
              <a:latin typeface="Arial Nova"/>
            </a:endParaRPr>
          </a:p>
          <a:p>
            <a:pPr marL="0" indent="0">
              <a:buNone/>
            </a:pPr>
            <a:r>
              <a:rPr lang="en-GB" sz="1700" b="1">
                <a:latin typeface="Arial Nova"/>
              </a:rPr>
              <a:t>Exams</a:t>
            </a:r>
            <a:endParaRPr lang="en-GB" sz="1700"/>
          </a:p>
          <a:p>
            <a:pPr marL="659765" indent="-659765"/>
            <a:r>
              <a:rPr lang="en-GB" sz="1600"/>
              <a:t>Have your say: consultation on the alternative to exams </a:t>
            </a:r>
          </a:p>
          <a:p>
            <a:pPr marL="659765" indent="-659765"/>
            <a:r>
              <a:rPr lang="en-GB" sz="1600"/>
              <a:t>Awarding qualifications in summer 2021 </a:t>
            </a:r>
          </a:p>
          <a:p>
            <a:pPr marL="0" indent="0">
              <a:buNone/>
            </a:pPr>
            <a:endParaRPr lang="en-GB" sz="1400"/>
          </a:p>
          <a:p>
            <a:pPr marL="0" indent="0">
              <a:buNone/>
            </a:pPr>
            <a:endParaRPr lang="en-GB" sz="1400"/>
          </a:p>
        </p:txBody>
      </p:sp>
      <p:pic>
        <p:nvPicPr>
          <p:cNvPr id="3" name="Picture 2">
            <a:extLst>
              <a:ext uri="{FF2B5EF4-FFF2-40B4-BE49-F238E27FC236}">
                <a16:creationId xmlns:a16="http://schemas.microsoft.com/office/drawing/2014/main" id="{0C794801-7A7C-4BD3-8C46-D12E93899D90}"/>
              </a:ext>
            </a:extLst>
          </p:cNvPr>
          <p:cNvPicPr>
            <a:picLocks noChangeAspect="1"/>
          </p:cNvPicPr>
          <p:nvPr/>
        </p:nvPicPr>
        <p:blipFill>
          <a:blip r:embed="rId3"/>
          <a:stretch>
            <a:fillRect/>
          </a:stretch>
        </p:blipFill>
        <p:spPr>
          <a:xfrm>
            <a:off x="1317217" y="3814326"/>
            <a:ext cx="2702333" cy="1927098"/>
          </a:xfrm>
          <a:prstGeom prst="rect">
            <a:avLst/>
          </a:prstGeom>
        </p:spPr>
      </p:pic>
      <p:sp>
        <p:nvSpPr>
          <p:cNvPr id="4" name="Content Placeholder 2">
            <a:extLst>
              <a:ext uri="{FF2B5EF4-FFF2-40B4-BE49-F238E27FC236}">
                <a16:creationId xmlns:a16="http://schemas.microsoft.com/office/drawing/2014/main" id="{95E652BC-AE04-42FD-8793-F10CDD520DED}"/>
              </a:ext>
            </a:extLst>
          </p:cNvPr>
          <p:cNvSpPr txBox="1">
            <a:spLocks/>
          </p:cNvSpPr>
          <p:nvPr/>
        </p:nvSpPr>
        <p:spPr bwMode="auto">
          <a:xfrm>
            <a:off x="5384812" y="663015"/>
            <a:ext cx="6502199" cy="494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noAutofit/>
          </a:bodyPr>
          <a:lstStyle>
            <a:lvl1pPr marL="660117" indent="-660117" algn="l" defTabSz="1757921" rtl="0" eaLnBrk="1" fontAlgn="base" hangingPunct="1">
              <a:spcBef>
                <a:spcPct val="20000"/>
              </a:spcBef>
              <a:spcAft>
                <a:spcPct val="0"/>
              </a:spcAft>
              <a:buFont typeface="Wingdings" panose="05000000000000000000" pitchFamily="2" charset="2"/>
              <a:buChar char="§"/>
              <a:defRPr sz="4521" kern="1200">
                <a:solidFill>
                  <a:schemeClr val="tx1"/>
                </a:solidFill>
                <a:latin typeface="Arial Nova" pitchFamily="34" charset="0"/>
                <a:ea typeface="+mn-ea"/>
                <a:cs typeface="+mn-cs"/>
              </a:defRPr>
            </a:lvl1pPr>
            <a:lvl2pPr marL="1427866" indent="-548901" algn="l" defTabSz="1757921" rtl="0" eaLnBrk="1" fontAlgn="base" hangingPunct="1">
              <a:spcBef>
                <a:spcPct val="20000"/>
              </a:spcBef>
              <a:spcAft>
                <a:spcPct val="0"/>
              </a:spcAft>
              <a:buFont typeface="Arial" panose="020B0604020202020204" pitchFamily="34" charset="0"/>
              <a:buChar char="•"/>
              <a:defRPr sz="3844" kern="1200">
                <a:solidFill>
                  <a:schemeClr val="tx1"/>
                </a:solidFill>
                <a:latin typeface="Arial Nova Light" pitchFamily="34" charset="0"/>
                <a:ea typeface="Arial Nova Light" panose="020B0304020202020204" pitchFamily="34" charset="0"/>
                <a:cs typeface="Arial Nova Light" pitchFamily="34" charset="0"/>
              </a:defRPr>
            </a:lvl2pPr>
            <a:lvl3pPr marL="2199202" indent="-437689" algn="l" defTabSz="1757921" rtl="0" eaLnBrk="1" fontAlgn="base" hangingPunct="1">
              <a:spcBef>
                <a:spcPct val="20000"/>
              </a:spcBef>
              <a:spcAft>
                <a:spcPct val="0"/>
              </a:spcAft>
              <a:buFont typeface="Arial Nova Light" panose="020B0304020202020204" pitchFamily="34" charset="0"/>
              <a:buChar char="–"/>
              <a:defRPr sz="3390" kern="1200">
                <a:solidFill>
                  <a:schemeClr val="tx1"/>
                </a:solidFill>
                <a:latin typeface="Arial Nova Light" pitchFamily="34" charset="0"/>
                <a:ea typeface="Arial Nova Light" panose="020B0304020202020204" pitchFamily="34" charset="0"/>
                <a:cs typeface="Arial Nova Light" pitchFamily="34" charset="0"/>
              </a:defRPr>
            </a:lvl3pPr>
            <a:lvl4pPr marL="3081749" indent="-437689" algn="l" defTabSz="1757921" rtl="0" eaLnBrk="1" fontAlgn="base" hangingPunct="1">
              <a:spcBef>
                <a:spcPct val="20000"/>
              </a:spcBef>
              <a:spcAft>
                <a:spcPct val="0"/>
              </a:spcAft>
              <a:buFont typeface="Arial" panose="020B0604020202020204" pitchFamily="34" charset="0"/>
              <a:buChar char="–"/>
              <a:defRPr sz="3165" kern="1200">
                <a:solidFill>
                  <a:schemeClr val="tx1"/>
                </a:solidFill>
                <a:latin typeface="Arial Nova Light" pitchFamily="34" charset="0"/>
                <a:ea typeface="Arial Nova Light" panose="020B0304020202020204" pitchFamily="34" charset="0"/>
                <a:cs typeface="Arial Nova Light" pitchFamily="34" charset="0"/>
              </a:defRPr>
            </a:lvl4pPr>
            <a:lvl5pPr marL="3960708" indent="-437689" algn="l" defTabSz="1757921" rtl="0" eaLnBrk="1" fontAlgn="base" hangingPunct="1">
              <a:spcBef>
                <a:spcPct val="20000"/>
              </a:spcBef>
              <a:spcAft>
                <a:spcPct val="0"/>
              </a:spcAft>
              <a:buFont typeface="Arial" panose="020B0604020202020204" pitchFamily="34" charset="0"/>
              <a:buChar char="»"/>
              <a:defRPr sz="3165" kern="1200">
                <a:solidFill>
                  <a:schemeClr val="tx1"/>
                </a:solidFill>
                <a:latin typeface="Arial Nova Light" pitchFamily="34" charset="0"/>
                <a:ea typeface="Arial Nova Light" panose="020B0304020202020204" pitchFamily="34" charset="0"/>
                <a:cs typeface="Arial Nova Light" pitchFamily="34" charset="0"/>
              </a:defRPr>
            </a:lvl5pPr>
            <a:lvl6pPr marL="4842844" indent="-440257" algn="l" defTabSz="1761034" rtl="0" eaLnBrk="1" latinLnBrk="0" hangingPunct="1">
              <a:spcBef>
                <a:spcPct val="20000"/>
              </a:spcBef>
              <a:buFont typeface="Arial" pitchFamily="34" charset="0"/>
              <a:buChar char="•"/>
              <a:defRPr sz="3844" kern="1200">
                <a:solidFill>
                  <a:schemeClr val="tx1"/>
                </a:solidFill>
                <a:latin typeface="+mn-lt"/>
                <a:ea typeface="+mn-ea"/>
                <a:cs typeface="+mn-cs"/>
              </a:defRPr>
            </a:lvl6pPr>
            <a:lvl7pPr marL="5723361" indent="-440257" algn="l" defTabSz="1761034" rtl="0" eaLnBrk="1" latinLnBrk="0" hangingPunct="1">
              <a:spcBef>
                <a:spcPct val="20000"/>
              </a:spcBef>
              <a:buFont typeface="Arial" pitchFamily="34" charset="0"/>
              <a:buChar char="•"/>
              <a:defRPr sz="3844" kern="1200">
                <a:solidFill>
                  <a:schemeClr val="tx1"/>
                </a:solidFill>
                <a:latin typeface="+mn-lt"/>
                <a:ea typeface="+mn-ea"/>
                <a:cs typeface="+mn-cs"/>
              </a:defRPr>
            </a:lvl7pPr>
            <a:lvl8pPr marL="6603873" indent="-440257" algn="l" defTabSz="1761034" rtl="0" eaLnBrk="1" latinLnBrk="0" hangingPunct="1">
              <a:spcBef>
                <a:spcPct val="20000"/>
              </a:spcBef>
              <a:buFont typeface="Arial" pitchFamily="34" charset="0"/>
              <a:buChar char="•"/>
              <a:defRPr sz="3844" kern="1200">
                <a:solidFill>
                  <a:schemeClr val="tx1"/>
                </a:solidFill>
                <a:latin typeface="+mn-lt"/>
                <a:ea typeface="+mn-ea"/>
                <a:cs typeface="+mn-cs"/>
              </a:defRPr>
            </a:lvl8pPr>
            <a:lvl9pPr marL="7484395" indent="-440257" algn="l" defTabSz="1761034" rtl="0" eaLnBrk="1" latinLnBrk="0" hangingPunct="1">
              <a:spcBef>
                <a:spcPct val="20000"/>
              </a:spcBef>
              <a:buFont typeface="Arial" pitchFamily="34" charset="0"/>
              <a:buChar char="•"/>
              <a:defRPr sz="3844" kern="1200">
                <a:solidFill>
                  <a:schemeClr val="tx1"/>
                </a:solidFill>
                <a:latin typeface="+mn-lt"/>
                <a:ea typeface="+mn-ea"/>
                <a:cs typeface="+mn-cs"/>
              </a:defRPr>
            </a:lvl9pPr>
          </a:lstStyle>
          <a:p>
            <a:pPr marL="0" indent="0">
              <a:buNone/>
            </a:pPr>
            <a:r>
              <a:rPr lang="en-GB" sz="1700" b="1">
                <a:latin typeface="Arial Nova"/>
              </a:rPr>
              <a:t>Managing a school or early years setting</a:t>
            </a:r>
            <a:endParaRPr lang="en-GB" sz="1700"/>
          </a:p>
          <a:p>
            <a:pPr marL="659765" indent="-659765"/>
            <a:r>
              <a:rPr lang="en-GB" sz="1600"/>
              <a:t>Running a school during coronavirus </a:t>
            </a:r>
          </a:p>
          <a:p>
            <a:pPr marL="659765" indent="-659765"/>
            <a:r>
              <a:rPr lang="en-GB" sz="1600"/>
              <a:t>Running an early years setting during coronavirus </a:t>
            </a:r>
          </a:p>
          <a:p>
            <a:pPr marL="659765" indent="-659765"/>
            <a:r>
              <a:rPr lang="en-GB" sz="1600"/>
              <a:t>Guidance for special schools and other specialist settings </a:t>
            </a:r>
          </a:p>
          <a:p>
            <a:pPr marL="659765" indent="-659765"/>
            <a:r>
              <a:rPr lang="en-GB" sz="1600"/>
              <a:t>Out-of-school settings such as after-school clubs </a:t>
            </a:r>
          </a:p>
          <a:p>
            <a:pPr marL="659765" indent="-659765"/>
            <a:r>
              <a:rPr lang="en-GB" sz="1600"/>
              <a:t>Managing public transport to school or college </a:t>
            </a:r>
          </a:p>
          <a:p>
            <a:pPr marL="659765" indent="-659765"/>
            <a:r>
              <a:rPr lang="en-GB" sz="1600"/>
              <a:t>Recording attendance </a:t>
            </a:r>
          </a:p>
          <a:p>
            <a:pPr marL="659765" indent="-659765"/>
            <a:r>
              <a:rPr lang="en-GB" sz="1600"/>
              <a:t>Free school meals </a:t>
            </a:r>
            <a:endParaRPr lang="en-GB" sz="1600" b="1"/>
          </a:p>
          <a:p>
            <a:pPr marL="0" indent="0">
              <a:buFont typeface="Wingdings" panose="05000000000000000000" pitchFamily="2" charset="2"/>
              <a:buNone/>
            </a:pPr>
            <a:r>
              <a:rPr lang="en-GB" sz="1700" b="1"/>
              <a:t>Working safely</a:t>
            </a:r>
          </a:p>
          <a:p>
            <a:pPr marL="659765" indent="-659765"/>
            <a:r>
              <a:rPr lang="en-GB" sz="1600"/>
              <a:t>Contingency framework (not in place during the period of national restrictions) </a:t>
            </a:r>
          </a:p>
          <a:p>
            <a:pPr marL="659765" indent="-659765"/>
            <a:r>
              <a:rPr lang="en-GB" sz="1600"/>
              <a:t>Safe working in education, childcare and children’s social care </a:t>
            </a:r>
          </a:p>
          <a:p>
            <a:pPr marL="659765" indent="-659765"/>
            <a:r>
              <a:rPr lang="en-GB" sz="1600"/>
              <a:t>Safeguarding and remote education </a:t>
            </a:r>
          </a:p>
          <a:p>
            <a:pPr marL="659765" indent="-659765"/>
            <a:r>
              <a:rPr lang="en-GB" sz="1600"/>
              <a:t>Face coverings in education </a:t>
            </a:r>
          </a:p>
          <a:p>
            <a:pPr marL="0" indent="0">
              <a:buNone/>
            </a:pPr>
            <a:r>
              <a:rPr lang="en-GB" sz="1700" b="1">
                <a:latin typeface="Arial Nova"/>
              </a:rPr>
              <a:t>Funding and support</a:t>
            </a:r>
            <a:endParaRPr lang="en-US" sz="1700" b="1">
              <a:latin typeface="Arial Nova"/>
            </a:endParaRPr>
          </a:p>
          <a:p>
            <a:pPr marL="659765" indent="-659765"/>
            <a:r>
              <a:rPr lang="en-GB" sz="1600">
                <a:latin typeface="Arial Nova"/>
              </a:rPr>
              <a:t>Get technology support </a:t>
            </a:r>
            <a:endParaRPr lang="en-US" sz="1600">
              <a:latin typeface="Arial Nova"/>
            </a:endParaRPr>
          </a:p>
          <a:p>
            <a:pPr marL="659765" indent="-659765"/>
            <a:r>
              <a:rPr lang="en-GB" sz="1600">
                <a:latin typeface="Arial Nova"/>
              </a:rPr>
              <a:t>Get financial support </a:t>
            </a:r>
          </a:p>
          <a:p>
            <a:pPr marL="659765" indent="-659765"/>
            <a:endParaRPr lang="en-GB" sz="1400"/>
          </a:p>
          <a:p>
            <a:pPr marL="0" indent="0">
              <a:buNone/>
            </a:pPr>
            <a:endParaRPr lang="en-GB" sz="1400"/>
          </a:p>
          <a:p>
            <a:pPr marL="659765" indent="-659765"/>
            <a:endParaRPr lang="en-GB" sz="1400"/>
          </a:p>
        </p:txBody>
      </p:sp>
      <p:sp>
        <p:nvSpPr>
          <p:cNvPr id="5" name="Slide Number Placeholder 4">
            <a:extLst>
              <a:ext uri="{FF2B5EF4-FFF2-40B4-BE49-F238E27FC236}">
                <a16:creationId xmlns:a16="http://schemas.microsoft.com/office/drawing/2014/main" id="{C0408EEE-6E43-4727-AC77-B818A0156C25}"/>
              </a:ext>
            </a:extLst>
          </p:cNvPr>
          <p:cNvSpPr>
            <a:spLocks noGrp="1"/>
          </p:cNvSpPr>
          <p:nvPr>
            <p:ph type="sldNum" sz="quarter" idx="4"/>
          </p:nvPr>
        </p:nvSpPr>
        <p:spPr/>
        <p:txBody>
          <a:bodyPr/>
          <a:lstStyle/>
          <a:p>
            <a:fld id="{A2B67B78-34D1-46EE-B933-B3BA6BD1E196}" type="slidenum">
              <a:rPr lang="en-GB" smtClean="0"/>
              <a:t>3</a:t>
            </a:fld>
            <a:endParaRPr lang="en-GB"/>
          </a:p>
        </p:txBody>
      </p:sp>
    </p:spTree>
    <p:extLst>
      <p:ext uri="{BB962C8B-B14F-4D97-AF65-F5344CB8AC3E}">
        <p14:creationId xmlns:p14="http://schemas.microsoft.com/office/powerpoint/2010/main" val="292184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57A322-DD5A-46BA-8D40-E07D87B1083E}"/>
              </a:ext>
            </a:extLst>
          </p:cNvPr>
          <p:cNvSpPr/>
          <p:nvPr/>
        </p:nvSpPr>
        <p:spPr>
          <a:xfrm>
            <a:off x="561432" y="5402940"/>
            <a:ext cx="11052007" cy="369332"/>
          </a:xfrm>
          <a:prstGeom prst="rect">
            <a:avLst/>
          </a:prstGeom>
        </p:spPr>
        <p:txBody>
          <a:bodyPr wrap="square">
            <a:spAutoFit/>
          </a:bodyPr>
          <a:lstStyle/>
          <a:p>
            <a:pPr defTabSz="1757921" fontAlgn="base">
              <a:lnSpc>
                <a:spcPct val="90000"/>
              </a:lnSpc>
              <a:spcBef>
                <a:spcPct val="20000"/>
              </a:spcBef>
              <a:spcAft>
                <a:spcPct val="0"/>
              </a:spcAft>
            </a:pPr>
            <a:r>
              <a:rPr lang="en-US" sz="1000" b="1"/>
              <a:t>*Situations are events reported to the health protection team where COVID-19 infection is involved, and these can be classified as clusters, exposures or outbreaks. The data is subject to change and cases may overlap due to lag in test date and reporting. Testing is voluntary so figures do not necessarily indicate all cases in a setting.</a:t>
            </a:r>
          </a:p>
        </p:txBody>
      </p:sp>
      <p:sp>
        <p:nvSpPr>
          <p:cNvPr id="3" name="Slide Number Placeholder 2">
            <a:extLst>
              <a:ext uri="{FF2B5EF4-FFF2-40B4-BE49-F238E27FC236}">
                <a16:creationId xmlns:a16="http://schemas.microsoft.com/office/drawing/2014/main" id="{48D9B815-BC84-46F6-8642-B4793E0A4903}"/>
              </a:ext>
            </a:extLst>
          </p:cNvPr>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defPPr>
              <a:defRPr lang="en-US"/>
            </a:defPPr>
            <a:lvl1pPr marL="0" algn="l" defTabSz="779252" rtl="0" eaLnBrk="1" latinLnBrk="0" hangingPunct="1">
              <a:defRPr sz="12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A2B67B78-34D1-46EE-B933-B3BA6BD1E196}" type="slidenum">
              <a:rPr lang="en-GB" smtClean="0"/>
              <a:pPr/>
              <a:t>4</a:t>
            </a:fld>
            <a:endParaRPr lang="en-GB"/>
          </a:p>
        </p:txBody>
      </p:sp>
      <p:sp>
        <p:nvSpPr>
          <p:cNvPr id="4" name="Rectangle 3">
            <a:extLst>
              <a:ext uri="{FF2B5EF4-FFF2-40B4-BE49-F238E27FC236}">
                <a16:creationId xmlns:a16="http://schemas.microsoft.com/office/drawing/2014/main" id="{57452490-5B2C-4B08-BBF2-B06382911939}"/>
              </a:ext>
            </a:extLst>
          </p:cNvPr>
          <p:cNvSpPr/>
          <p:nvPr/>
        </p:nvSpPr>
        <p:spPr>
          <a:xfrm>
            <a:off x="296382" y="4778034"/>
            <a:ext cx="11595606" cy="523220"/>
          </a:xfrm>
          <a:prstGeom prst="rect">
            <a:avLst/>
          </a:prstGeom>
        </p:spPr>
        <p:txBody>
          <a:bodyPr wrap="square" lIns="91440" tIns="45720" rIns="91440" bIns="45720" anchor="t">
            <a:spAutoFit/>
          </a:bodyPr>
          <a:lstStyle/>
          <a:p>
            <a:pPr marL="342900" indent="-342900" defTabSz="1757921">
              <a:lnSpc>
                <a:spcPct val="90000"/>
              </a:lnSpc>
              <a:spcBef>
                <a:spcPct val="20000"/>
              </a:spcBef>
              <a:spcAft>
                <a:spcPct val="0"/>
              </a:spcAft>
              <a:buFont typeface="Arial"/>
              <a:buChar char="•"/>
            </a:pPr>
            <a:r>
              <a:rPr lang="en-US" sz="1400" b="1" dirty="0">
                <a:ea typeface="+mn-lt"/>
                <a:cs typeface="+mn-lt"/>
              </a:rPr>
              <a:t>More COVID-19 information here</a:t>
            </a:r>
          </a:p>
          <a:p>
            <a:pPr marL="389255" lvl="1" defTabSz="1757921">
              <a:lnSpc>
                <a:spcPct val="90000"/>
              </a:lnSpc>
              <a:spcBef>
                <a:spcPct val="20000"/>
              </a:spcBef>
              <a:spcAft>
                <a:spcPct val="0"/>
              </a:spcAft>
            </a:pPr>
            <a:r>
              <a:rPr lang="en-US" sz="1400" dirty="0">
                <a:ea typeface="+mn-lt"/>
                <a:cs typeface="+mn-lt"/>
                <a:hlinkClick r:id="rId3"/>
              </a:rPr>
              <a:t>https://www.birmingham.gov.uk/downloads/download/3667/covid-19_community_champions</a:t>
            </a:r>
            <a:endParaRPr lang="en-US" sz="1400" dirty="0"/>
          </a:p>
        </p:txBody>
      </p:sp>
      <p:grpSp>
        <p:nvGrpSpPr>
          <p:cNvPr id="44" name="Group 43">
            <a:extLst>
              <a:ext uri="{FF2B5EF4-FFF2-40B4-BE49-F238E27FC236}">
                <a16:creationId xmlns:a16="http://schemas.microsoft.com/office/drawing/2014/main" id="{688579F0-EBB2-4756-BF09-83B8835B81DA}"/>
              </a:ext>
            </a:extLst>
          </p:cNvPr>
          <p:cNvGrpSpPr/>
          <p:nvPr/>
        </p:nvGrpSpPr>
        <p:grpSpPr>
          <a:xfrm>
            <a:off x="252558" y="1531"/>
            <a:ext cx="11600492" cy="4699374"/>
            <a:chOff x="373534" y="27158"/>
            <a:chExt cx="11600492" cy="4699374"/>
          </a:xfrm>
        </p:grpSpPr>
        <p:sp>
          <p:nvSpPr>
            <p:cNvPr id="9" name="Title 1">
              <a:extLst>
                <a:ext uri="{FF2B5EF4-FFF2-40B4-BE49-F238E27FC236}">
                  <a16:creationId xmlns:a16="http://schemas.microsoft.com/office/drawing/2014/main" id="{7D822E63-80CE-47B8-B8CC-1F99CECAF4F8}"/>
                </a:ext>
              </a:extLst>
            </p:cNvPr>
            <p:cNvSpPr txBox="1">
              <a:spLocks/>
            </p:cNvSpPr>
            <p:nvPr/>
          </p:nvSpPr>
          <p:spPr bwMode="auto">
            <a:xfrm>
              <a:off x="449957" y="27158"/>
              <a:ext cx="11524069" cy="5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noAutofit/>
            </a:bodyPr>
            <a:lstStyle>
              <a:lvl1pPr algn="l" defTabSz="1757921" rtl="0" eaLnBrk="1" fontAlgn="base" hangingPunct="1">
                <a:spcBef>
                  <a:spcPct val="0"/>
                </a:spcBef>
                <a:spcAft>
                  <a:spcPct val="0"/>
                </a:spcAft>
                <a:defRPr sz="3844" b="1" kern="1200">
                  <a:solidFill>
                    <a:schemeClr val="tx1"/>
                  </a:solidFill>
                  <a:latin typeface="Arial Nova" pitchFamily="34" charset="0"/>
                  <a:ea typeface="+mj-ea"/>
                  <a:cs typeface="+mj-cs"/>
                </a:defRPr>
              </a:lvl1pPr>
              <a:lvl2pPr algn="l" defTabSz="1757921" rtl="0" eaLnBrk="1" fontAlgn="base" hangingPunct="1">
                <a:spcBef>
                  <a:spcPct val="0"/>
                </a:spcBef>
                <a:spcAft>
                  <a:spcPct val="0"/>
                </a:spcAft>
                <a:defRPr sz="5424" b="1">
                  <a:solidFill>
                    <a:schemeClr val="tx1"/>
                  </a:solidFill>
                  <a:latin typeface="Arial Nova" panose="020B0504020202020204" pitchFamily="34" charset="0"/>
                </a:defRPr>
              </a:lvl2pPr>
              <a:lvl3pPr algn="l" defTabSz="1757921" rtl="0" eaLnBrk="1" fontAlgn="base" hangingPunct="1">
                <a:spcBef>
                  <a:spcPct val="0"/>
                </a:spcBef>
                <a:spcAft>
                  <a:spcPct val="0"/>
                </a:spcAft>
                <a:defRPr sz="5424" b="1">
                  <a:solidFill>
                    <a:schemeClr val="tx1"/>
                  </a:solidFill>
                  <a:latin typeface="Arial Nova" panose="020B0504020202020204" pitchFamily="34" charset="0"/>
                </a:defRPr>
              </a:lvl3pPr>
              <a:lvl4pPr algn="l" defTabSz="1757921" rtl="0" eaLnBrk="1" fontAlgn="base" hangingPunct="1">
                <a:spcBef>
                  <a:spcPct val="0"/>
                </a:spcBef>
                <a:spcAft>
                  <a:spcPct val="0"/>
                </a:spcAft>
                <a:defRPr sz="5424" b="1">
                  <a:solidFill>
                    <a:schemeClr val="tx1"/>
                  </a:solidFill>
                  <a:latin typeface="Arial Nova" panose="020B0504020202020204" pitchFamily="34" charset="0"/>
                </a:defRPr>
              </a:lvl4pPr>
              <a:lvl5pPr algn="l" defTabSz="1757921" rtl="0" eaLnBrk="1" fontAlgn="base" hangingPunct="1">
                <a:spcBef>
                  <a:spcPct val="0"/>
                </a:spcBef>
                <a:spcAft>
                  <a:spcPct val="0"/>
                </a:spcAft>
                <a:defRPr sz="5424" b="1">
                  <a:solidFill>
                    <a:schemeClr val="tx1"/>
                  </a:solidFill>
                  <a:latin typeface="Arial Nova" panose="020B0504020202020204" pitchFamily="34" charset="0"/>
                </a:defRPr>
              </a:lvl5pPr>
              <a:lvl6pPr marL="1033227" algn="l" defTabSz="1757921" rtl="0" eaLnBrk="1" fontAlgn="base" hangingPunct="1">
                <a:spcBef>
                  <a:spcPct val="0"/>
                </a:spcBef>
                <a:spcAft>
                  <a:spcPct val="0"/>
                </a:spcAft>
                <a:defRPr sz="5424" b="1">
                  <a:solidFill>
                    <a:schemeClr val="tx1"/>
                  </a:solidFill>
                  <a:latin typeface="Arial Nova" panose="020B0504020202020204" pitchFamily="34" charset="0"/>
                </a:defRPr>
              </a:lvl6pPr>
              <a:lvl7pPr marL="2066460" algn="l" defTabSz="1757921" rtl="0" eaLnBrk="1" fontAlgn="base" hangingPunct="1">
                <a:spcBef>
                  <a:spcPct val="0"/>
                </a:spcBef>
                <a:spcAft>
                  <a:spcPct val="0"/>
                </a:spcAft>
                <a:defRPr sz="5424" b="1">
                  <a:solidFill>
                    <a:schemeClr val="tx1"/>
                  </a:solidFill>
                  <a:latin typeface="Arial Nova" panose="020B0504020202020204" pitchFamily="34" charset="0"/>
                </a:defRPr>
              </a:lvl7pPr>
              <a:lvl8pPr marL="3099684" algn="l" defTabSz="1757921" rtl="0" eaLnBrk="1" fontAlgn="base" hangingPunct="1">
                <a:spcBef>
                  <a:spcPct val="0"/>
                </a:spcBef>
                <a:spcAft>
                  <a:spcPct val="0"/>
                </a:spcAft>
                <a:defRPr sz="5424" b="1">
                  <a:solidFill>
                    <a:schemeClr val="tx1"/>
                  </a:solidFill>
                  <a:latin typeface="Arial Nova" panose="020B0504020202020204" pitchFamily="34" charset="0"/>
                </a:defRPr>
              </a:lvl8pPr>
              <a:lvl9pPr marL="4132909" algn="l" defTabSz="1757921" rtl="0" eaLnBrk="1" fontAlgn="base" hangingPunct="1">
                <a:spcBef>
                  <a:spcPct val="0"/>
                </a:spcBef>
                <a:spcAft>
                  <a:spcPct val="0"/>
                </a:spcAft>
                <a:defRPr sz="5424" b="1">
                  <a:solidFill>
                    <a:schemeClr val="tx1"/>
                  </a:solidFill>
                  <a:latin typeface="Arial Nova" panose="020B0504020202020204" pitchFamily="34" charset="0"/>
                </a:defRPr>
              </a:lvl9pPr>
            </a:lstStyle>
            <a:p>
              <a:r>
                <a:rPr lang="en-GB" sz="2400" dirty="0">
                  <a:latin typeface="Arial Nova"/>
                </a:rPr>
                <a:t>Education COVID-19 Headlines (1)</a:t>
              </a:r>
              <a:endParaRPr lang="en-US" dirty="0"/>
            </a:p>
          </p:txBody>
        </p:sp>
        <p:grpSp>
          <p:nvGrpSpPr>
            <p:cNvPr id="43" name="Group 42">
              <a:extLst>
                <a:ext uri="{FF2B5EF4-FFF2-40B4-BE49-F238E27FC236}">
                  <a16:creationId xmlns:a16="http://schemas.microsoft.com/office/drawing/2014/main" id="{A6D7A84A-EB57-4A29-BB65-E5752E42BD2B}"/>
                </a:ext>
              </a:extLst>
            </p:cNvPr>
            <p:cNvGrpSpPr/>
            <p:nvPr/>
          </p:nvGrpSpPr>
          <p:grpSpPr>
            <a:xfrm>
              <a:off x="373534" y="631098"/>
              <a:ext cx="11199186" cy="4095434"/>
              <a:chOff x="373534" y="631098"/>
              <a:chExt cx="11199186" cy="4095434"/>
            </a:xfrm>
          </p:grpSpPr>
          <p:sp>
            <p:nvSpPr>
              <p:cNvPr id="11" name="Rectangle: Rounded Corners 10">
                <a:extLst>
                  <a:ext uri="{FF2B5EF4-FFF2-40B4-BE49-F238E27FC236}">
                    <a16:creationId xmlns:a16="http://schemas.microsoft.com/office/drawing/2014/main" id="{CD336EF6-5717-4D84-889C-790CFBBE40EB}"/>
                  </a:ext>
                </a:extLst>
              </p:cNvPr>
              <p:cNvSpPr/>
              <p:nvPr/>
            </p:nvSpPr>
            <p:spPr>
              <a:xfrm>
                <a:off x="457158" y="2817702"/>
                <a:ext cx="3293894" cy="525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Primary School</a:t>
                </a:r>
              </a:p>
            </p:txBody>
          </p:sp>
          <p:sp>
            <p:nvSpPr>
              <p:cNvPr id="16" name="Rectangle: Rounded Corners 15">
                <a:extLst>
                  <a:ext uri="{FF2B5EF4-FFF2-40B4-BE49-F238E27FC236}">
                    <a16:creationId xmlns:a16="http://schemas.microsoft.com/office/drawing/2014/main" id="{32D7F049-78A3-49B5-9A74-8D1ECCD4FDDF}"/>
                  </a:ext>
                </a:extLst>
              </p:cNvPr>
              <p:cNvSpPr/>
              <p:nvPr/>
            </p:nvSpPr>
            <p:spPr>
              <a:xfrm>
                <a:off x="462210" y="3497949"/>
                <a:ext cx="3319580" cy="5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Secondary School</a:t>
                </a:r>
              </a:p>
            </p:txBody>
          </p:sp>
          <p:sp>
            <p:nvSpPr>
              <p:cNvPr id="17" name="Rectangle: Rounded Corners 16">
                <a:extLst>
                  <a:ext uri="{FF2B5EF4-FFF2-40B4-BE49-F238E27FC236}">
                    <a16:creationId xmlns:a16="http://schemas.microsoft.com/office/drawing/2014/main" id="{E2306736-0F77-4300-BCCC-7FBEB9DCB461}"/>
                  </a:ext>
                </a:extLst>
              </p:cNvPr>
              <p:cNvSpPr/>
              <p:nvPr/>
            </p:nvSpPr>
            <p:spPr>
              <a:xfrm>
                <a:off x="462210" y="4200932"/>
                <a:ext cx="3302456" cy="5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Special School</a:t>
                </a:r>
              </a:p>
            </p:txBody>
          </p:sp>
          <p:sp>
            <p:nvSpPr>
              <p:cNvPr id="12" name="Rectangle: Rounded Corners 11">
                <a:extLst>
                  <a:ext uri="{FF2B5EF4-FFF2-40B4-BE49-F238E27FC236}">
                    <a16:creationId xmlns:a16="http://schemas.microsoft.com/office/drawing/2014/main" id="{18E7D90C-D84F-44D1-9DB1-66F394DB135D}"/>
                  </a:ext>
                </a:extLst>
              </p:cNvPr>
              <p:cNvSpPr/>
              <p:nvPr/>
            </p:nvSpPr>
            <p:spPr>
              <a:xfrm>
                <a:off x="373534" y="631098"/>
                <a:ext cx="11147815" cy="617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57921" fontAlgn="base">
                  <a:lnSpc>
                    <a:spcPct val="90000"/>
                  </a:lnSpc>
                  <a:spcBef>
                    <a:spcPct val="20000"/>
                  </a:spcBef>
                  <a:spcAft>
                    <a:spcPct val="0"/>
                  </a:spcAft>
                </a:pPr>
                <a:r>
                  <a:rPr lang="en-US" sz="1600" dirty="0"/>
                  <a:t>During the period </a:t>
                </a:r>
                <a:r>
                  <a:rPr lang="en-US" sz="1600" b="1" dirty="0"/>
                  <a:t>1</a:t>
                </a:r>
                <a:r>
                  <a:rPr lang="en-US" sz="1600" b="1" baseline="30000" dirty="0"/>
                  <a:t>st</a:t>
                </a:r>
                <a:r>
                  <a:rPr lang="en-US" sz="1600" b="1" dirty="0"/>
                  <a:t> March to 25</a:t>
                </a:r>
                <a:r>
                  <a:rPr lang="en-US" sz="1600" b="1" baseline="30000" dirty="0"/>
                  <a:t>th</a:t>
                </a:r>
                <a:r>
                  <a:rPr lang="en-US" sz="1600" b="1" dirty="0"/>
                  <a:t> April 2021</a:t>
                </a:r>
                <a:r>
                  <a:rPr lang="en-US" sz="1600" dirty="0"/>
                  <a:t>* </a:t>
                </a:r>
                <a:r>
                  <a:rPr lang="en-US" sz="1600" b="1" dirty="0"/>
                  <a:t>there were a Total of 384 Situations.</a:t>
                </a:r>
              </a:p>
              <a:p>
                <a:pPr algn="ctr" defTabSz="1757921" fontAlgn="base">
                  <a:lnSpc>
                    <a:spcPct val="90000"/>
                  </a:lnSpc>
                  <a:spcBef>
                    <a:spcPct val="20000"/>
                  </a:spcBef>
                  <a:spcAft>
                    <a:spcPct val="0"/>
                  </a:spcAft>
                </a:pPr>
                <a:r>
                  <a:rPr lang="en-US" sz="1600" b="1" dirty="0"/>
                  <a:t>57%</a:t>
                </a:r>
                <a:r>
                  <a:rPr lang="en-US" sz="1600" dirty="0"/>
                  <a:t>  </a:t>
                </a:r>
                <a:r>
                  <a:rPr lang="en-US" sz="1600" b="1" dirty="0"/>
                  <a:t>(217 situations) </a:t>
                </a:r>
                <a:r>
                  <a:rPr lang="en-US" sz="1600" dirty="0"/>
                  <a:t>of all situations have been identified in an </a:t>
                </a:r>
                <a:r>
                  <a:rPr lang="en-US" sz="1600" b="1" dirty="0"/>
                  <a:t>education setting</a:t>
                </a:r>
              </a:p>
            </p:txBody>
          </p:sp>
          <p:sp>
            <p:nvSpPr>
              <p:cNvPr id="18" name="Rectangle: Rounded Corners 17">
                <a:extLst>
                  <a:ext uri="{FF2B5EF4-FFF2-40B4-BE49-F238E27FC236}">
                    <a16:creationId xmlns:a16="http://schemas.microsoft.com/office/drawing/2014/main" id="{A2CCD0C3-B3D1-41A2-B465-A00CB399E185}"/>
                  </a:ext>
                </a:extLst>
              </p:cNvPr>
              <p:cNvSpPr/>
              <p:nvPr/>
            </p:nvSpPr>
            <p:spPr>
              <a:xfrm>
                <a:off x="373534" y="1393271"/>
                <a:ext cx="11199186" cy="482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76% of all education situations, (165 situations) were recorded in a Primary, Secondary and Special School setting.  </a:t>
                </a:r>
              </a:p>
            </p:txBody>
          </p:sp>
          <p:grpSp>
            <p:nvGrpSpPr>
              <p:cNvPr id="32" name="Group 31">
                <a:extLst>
                  <a:ext uri="{FF2B5EF4-FFF2-40B4-BE49-F238E27FC236}">
                    <a16:creationId xmlns:a16="http://schemas.microsoft.com/office/drawing/2014/main" id="{F4316611-F08B-4BDF-8A6F-58EBB6140F17}"/>
                  </a:ext>
                </a:extLst>
              </p:cNvPr>
              <p:cNvGrpSpPr/>
              <p:nvPr/>
            </p:nvGrpSpPr>
            <p:grpSpPr>
              <a:xfrm>
                <a:off x="4078147" y="2253548"/>
                <a:ext cx="4930885" cy="2455824"/>
                <a:chOff x="4360118" y="2041189"/>
                <a:chExt cx="4930885" cy="2455824"/>
              </a:xfrm>
            </p:grpSpPr>
            <p:sp>
              <p:nvSpPr>
                <p:cNvPr id="21" name="Arrow: Left-Right 20">
                  <a:extLst>
                    <a:ext uri="{FF2B5EF4-FFF2-40B4-BE49-F238E27FC236}">
                      <a16:creationId xmlns:a16="http://schemas.microsoft.com/office/drawing/2014/main" id="{6183569B-2375-4FF3-BCF8-10CB9D51DFA3}"/>
                    </a:ext>
                  </a:extLst>
                </p:cNvPr>
                <p:cNvSpPr/>
                <p:nvPr/>
              </p:nvSpPr>
              <p:spPr>
                <a:xfrm>
                  <a:off x="8948138" y="4084934"/>
                  <a:ext cx="342865" cy="2178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9D65154-EE09-4F01-ACED-18F11D4E2D1D}"/>
                    </a:ext>
                  </a:extLst>
                </p:cNvPr>
                <p:cNvSpPr txBox="1"/>
                <p:nvPr/>
              </p:nvSpPr>
              <p:spPr>
                <a:xfrm>
                  <a:off x="4360118" y="2045587"/>
                  <a:ext cx="1433108" cy="323165"/>
                </a:xfrm>
                <a:prstGeom prst="rect">
                  <a:avLst/>
                </a:prstGeom>
                <a:noFill/>
              </p:spPr>
              <p:txBody>
                <a:bodyPr wrap="square" rtlCol="0">
                  <a:spAutoFit/>
                </a:bodyPr>
                <a:lstStyle/>
                <a:p>
                  <a:r>
                    <a:rPr lang="en-GB" b="1" dirty="0"/>
                    <a:t>25/04/2021</a:t>
                  </a:r>
                </a:p>
              </p:txBody>
            </p:sp>
            <p:sp>
              <p:nvSpPr>
                <p:cNvPr id="23" name="TextBox 22">
                  <a:extLst>
                    <a:ext uri="{FF2B5EF4-FFF2-40B4-BE49-F238E27FC236}">
                      <a16:creationId xmlns:a16="http://schemas.microsoft.com/office/drawing/2014/main" id="{8F7F386C-422F-4CE0-A75B-C373C307F04A}"/>
                    </a:ext>
                  </a:extLst>
                </p:cNvPr>
                <p:cNvSpPr txBox="1"/>
                <p:nvPr/>
              </p:nvSpPr>
              <p:spPr>
                <a:xfrm>
                  <a:off x="6453367" y="2041189"/>
                  <a:ext cx="1433108" cy="323165"/>
                </a:xfrm>
                <a:prstGeom prst="rect">
                  <a:avLst/>
                </a:prstGeom>
                <a:noFill/>
              </p:spPr>
              <p:txBody>
                <a:bodyPr wrap="square" rtlCol="0">
                  <a:spAutoFit/>
                </a:bodyPr>
                <a:lstStyle/>
                <a:p>
                  <a:r>
                    <a:rPr lang="en-GB" b="1" dirty="0"/>
                    <a:t>18/04/2021</a:t>
                  </a:r>
                </a:p>
              </p:txBody>
            </p:sp>
            <p:sp>
              <p:nvSpPr>
                <p:cNvPr id="24" name="TextBox 23">
                  <a:extLst>
                    <a:ext uri="{FF2B5EF4-FFF2-40B4-BE49-F238E27FC236}">
                      <a16:creationId xmlns:a16="http://schemas.microsoft.com/office/drawing/2014/main" id="{478BEC64-62AA-43C9-B9E7-6E8AFC93ED70}"/>
                    </a:ext>
                  </a:extLst>
                </p:cNvPr>
                <p:cNvSpPr txBox="1"/>
                <p:nvPr/>
              </p:nvSpPr>
              <p:spPr>
                <a:xfrm>
                  <a:off x="4519856" y="2654178"/>
                  <a:ext cx="1258038" cy="477054"/>
                </a:xfrm>
                <a:prstGeom prst="rect">
                  <a:avLst/>
                </a:prstGeom>
                <a:noFill/>
              </p:spPr>
              <p:txBody>
                <a:bodyPr wrap="square" rtlCol="0">
                  <a:spAutoFit/>
                </a:bodyPr>
                <a:lstStyle/>
                <a:p>
                  <a:r>
                    <a:rPr lang="en-GB" sz="2500" dirty="0"/>
                    <a:t>39%</a:t>
                  </a:r>
                </a:p>
              </p:txBody>
            </p:sp>
            <p:sp>
              <p:nvSpPr>
                <p:cNvPr id="27" name="TextBox 26">
                  <a:extLst>
                    <a:ext uri="{FF2B5EF4-FFF2-40B4-BE49-F238E27FC236}">
                      <a16:creationId xmlns:a16="http://schemas.microsoft.com/office/drawing/2014/main" id="{28B19C4F-E2EA-4F17-9B68-AE60ED0EBDF7}"/>
                    </a:ext>
                  </a:extLst>
                </p:cNvPr>
                <p:cNvSpPr txBox="1"/>
                <p:nvPr/>
              </p:nvSpPr>
              <p:spPr>
                <a:xfrm>
                  <a:off x="6646657" y="2611917"/>
                  <a:ext cx="1026870" cy="477054"/>
                </a:xfrm>
                <a:prstGeom prst="rect">
                  <a:avLst/>
                </a:prstGeom>
                <a:noFill/>
              </p:spPr>
              <p:txBody>
                <a:bodyPr wrap="square" rtlCol="0">
                  <a:spAutoFit/>
                </a:bodyPr>
                <a:lstStyle/>
                <a:p>
                  <a:r>
                    <a:rPr lang="en-GB" sz="2500"/>
                    <a:t>41%</a:t>
                  </a:r>
                </a:p>
              </p:txBody>
            </p:sp>
            <p:sp>
              <p:nvSpPr>
                <p:cNvPr id="28" name="TextBox 27">
                  <a:extLst>
                    <a:ext uri="{FF2B5EF4-FFF2-40B4-BE49-F238E27FC236}">
                      <a16:creationId xmlns:a16="http://schemas.microsoft.com/office/drawing/2014/main" id="{E2C58D3A-4533-4830-A38E-F5B04BC58CA7}"/>
                    </a:ext>
                  </a:extLst>
                </p:cNvPr>
                <p:cNvSpPr txBox="1"/>
                <p:nvPr/>
              </p:nvSpPr>
              <p:spPr>
                <a:xfrm>
                  <a:off x="4516681" y="3298245"/>
                  <a:ext cx="1129611" cy="477054"/>
                </a:xfrm>
                <a:prstGeom prst="rect">
                  <a:avLst/>
                </a:prstGeom>
                <a:noFill/>
              </p:spPr>
              <p:txBody>
                <a:bodyPr wrap="square" rtlCol="0">
                  <a:spAutoFit/>
                </a:bodyPr>
                <a:lstStyle/>
                <a:p>
                  <a:r>
                    <a:rPr lang="en-GB" sz="2500" dirty="0"/>
                    <a:t>31%</a:t>
                  </a:r>
                </a:p>
              </p:txBody>
            </p:sp>
            <p:sp>
              <p:nvSpPr>
                <p:cNvPr id="29" name="TextBox 28">
                  <a:extLst>
                    <a:ext uri="{FF2B5EF4-FFF2-40B4-BE49-F238E27FC236}">
                      <a16:creationId xmlns:a16="http://schemas.microsoft.com/office/drawing/2014/main" id="{D16D8E67-7B66-4A70-9444-C001D635E9D3}"/>
                    </a:ext>
                  </a:extLst>
                </p:cNvPr>
                <p:cNvSpPr txBox="1"/>
                <p:nvPr/>
              </p:nvSpPr>
              <p:spPr>
                <a:xfrm>
                  <a:off x="6605842" y="3238571"/>
                  <a:ext cx="992623" cy="485615"/>
                </a:xfrm>
                <a:prstGeom prst="rect">
                  <a:avLst/>
                </a:prstGeom>
                <a:noFill/>
              </p:spPr>
              <p:txBody>
                <a:bodyPr wrap="square" rtlCol="0">
                  <a:spAutoFit/>
                </a:bodyPr>
                <a:lstStyle/>
                <a:p>
                  <a:r>
                    <a:rPr lang="en-GB" sz="2500" dirty="0"/>
                    <a:t>28%</a:t>
                  </a:r>
                </a:p>
              </p:txBody>
            </p:sp>
            <p:sp>
              <p:nvSpPr>
                <p:cNvPr id="30" name="TextBox 29">
                  <a:extLst>
                    <a:ext uri="{FF2B5EF4-FFF2-40B4-BE49-F238E27FC236}">
                      <a16:creationId xmlns:a16="http://schemas.microsoft.com/office/drawing/2014/main" id="{1A435456-0F2F-4521-B24C-42FFBF8C6869}"/>
                    </a:ext>
                  </a:extLst>
                </p:cNvPr>
                <p:cNvSpPr txBox="1"/>
                <p:nvPr/>
              </p:nvSpPr>
              <p:spPr>
                <a:xfrm>
                  <a:off x="4442603" y="4019959"/>
                  <a:ext cx="1266600" cy="477054"/>
                </a:xfrm>
                <a:prstGeom prst="rect">
                  <a:avLst/>
                </a:prstGeom>
                <a:noFill/>
              </p:spPr>
              <p:txBody>
                <a:bodyPr wrap="square" rtlCol="0">
                  <a:spAutoFit/>
                </a:bodyPr>
                <a:lstStyle/>
                <a:p>
                  <a:r>
                    <a:rPr lang="en-GB" sz="2500" dirty="0"/>
                    <a:t>  6%</a:t>
                  </a:r>
                </a:p>
              </p:txBody>
            </p:sp>
            <p:sp>
              <p:nvSpPr>
                <p:cNvPr id="31" name="TextBox 30">
                  <a:extLst>
                    <a:ext uri="{FF2B5EF4-FFF2-40B4-BE49-F238E27FC236}">
                      <a16:creationId xmlns:a16="http://schemas.microsoft.com/office/drawing/2014/main" id="{850644BE-6994-4AF8-9937-3C1863B4F724}"/>
                    </a:ext>
                  </a:extLst>
                </p:cNvPr>
                <p:cNvSpPr txBox="1"/>
                <p:nvPr/>
              </p:nvSpPr>
              <p:spPr>
                <a:xfrm>
                  <a:off x="6501107" y="3996020"/>
                  <a:ext cx="1163859" cy="477054"/>
                </a:xfrm>
                <a:prstGeom prst="rect">
                  <a:avLst/>
                </a:prstGeom>
                <a:noFill/>
              </p:spPr>
              <p:txBody>
                <a:bodyPr wrap="square" rtlCol="0">
                  <a:spAutoFit/>
                </a:bodyPr>
                <a:lstStyle/>
                <a:p>
                  <a:r>
                    <a:rPr lang="en-GB" sz="2500"/>
                    <a:t>  6%</a:t>
                  </a:r>
                </a:p>
              </p:txBody>
            </p:sp>
          </p:grpSp>
        </p:grpSp>
      </p:grpSp>
      <p:sp>
        <p:nvSpPr>
          <p:cNvPr id="46" name="TextBox 45">
            <a:extLst>
              <a:ext uri="{FF2B5EF4-FFF2-40B4-BE49-F238E27FC236}">
                <a16:creationId xmlns:a16="http://schemas.microsoft.com/office/drawing/2014/main" id="{35F0A436-E5C7-46D6-805E-D044C23F6156}"/>
              </a:ext>
            </a:extLst>
          </p:cNvPr>
          <p:cNvSpPr txBox="1"/>
          <p:nvPr/>
        </p:nvSpPr>
        <p:spPr>
          <a:xfrm>
            <a:off x="8367202" y="2230940"/>
            <a:ext cx="1032077" cy="369332"/>
          </a:xfrm>
          <a:prstGeom prst="rect">
            <a:avLst/>
          </a:prstGeom>
          <a:noFill/>
        </p:spPr>
        <p:txBody>
          <a:bodyPr wrap="square" rtlCol="0">
            <a:spAutoFit/>
          </a:bodyPr>
          <a:lstStyle/>
          <a:p>
            <a:r>
              <a:rPr lang="en-GB" b="1"/>
              <a:t>Change</a:t>
            </a:r>
          </a:p>
        </p:txBody>
      </p:sp>
      <p:sp>
        <p:nvSpPr>
          <p:cNvPr id="36" name="TextBox 35">
            <a:extLst>
              <a:ext uri="{FF2B5EF4-FFF2-40B4-BE49-F238E27FC236}">
                <a16:creationId xmlns:a16="http://schemas.microsoft.com/office/drawing/2014/main" id="{A1831D10-D0F3-4900-96ED-0A8E2575A563}"/>
              </a:ext>
            </a:extLst>
          </p:cNvPr>
          <p:cNvSpPr txBox="1"/>
          <p:nvPr/>
        </p:nvSpPr>
        <p:spPr>
          <a:xfrm>
            <a:off x="263604" y="1902988"/>
            <a:ext cx="11275510" cy="323165"/>
          </a:xfrm>
          <a:prstGeom prst="rect">
            <a:avLst/>
          </a:prstGeom>
          <a:noFill/>
        </p:spPr>
        <p:txBody>
          <a:bodyPr wrap="square" rtlCol="0">
            <a:spAutoFit/>
          </a:bodyPr>
          <a:lstStyle/>
          <a:p>
            <a:r>
              <a:rPr lang="en-GB" b="1"/>
              <a:t>Change in education situations with the previous week </a:t>
            </a:r>
          </a:p>
        </p:txBody>
      </p:sp>
      <p:sp>
        <p:nvSpPr>
          <p:cNvPr id="33" name="TextBox 32">
            <a:extLst>
              <a:ext uri="{FF2B5EF4-FFF2-40B4-BE49-F238E27FC236}">
                <a16:creationId xmlns:a16="http://schemas.microsoft.com/office/drawing/2014/main" id="{807E44BD-5DC2-47CB-B3CE-88B065394D20}"/>
              </a:ext>
            </a:extLst>
          </p:cNvPr>
          <p:cNvSpPr txBox="1"/>
          <p:nvPr/>
        </p:nvSpPr>
        <p:spPr>
          <a:xfrm>
            <a:off x="8499669" y="3742516"/>
            <a:ext cx="518579" cy="369332"/>
          </a:xfrm>
          <a:prstGeom prst="rect">
            <a:avLst/>
          </a:prstGeom>
          <a:noFill/>
        </p:spPr>
        <p:txBody>
          <a:bodyPr wrap="square" rtlCol="0">
            <a:spAutoFit/>
          </a:bodyPr>
          <a:lstStyle/>
          <a:p>
            <a:r>
              <a:rPr lang="en-GB" dirty="0"/>
              <a:t>3%</a:t>
            </a:r>
          </a:p>
        </p:txBody>
      </p:sp>
      <p:sp>
        <p:nvSpPr>
          <p:cNvPr id="35" name="Arrow: Down 34">
            <a:extLst>
              <a:ext uri="{FF2B5EF4-FFF2-40B4-BE49-F238E27FC236}">
                <a16:creationId xmlns:a16="http://schemas.microsoft.com/office/drawing/2014/main" id="{45B94CB0-DF74-4502-A762-2367E48B1590}"/>
              </a:ext>
            </a:extLst>
          </p:cNvPr>
          <p:cNvSpPr/>
          <p:nvPr/>
        </p:nvSpPr>
        <p:spPr>
          <a:xfrm>
            <a:off x="8605870" y="2969848"/>
            <a:ext cx="198756" cy="23599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807E65D-0638-4B6E-B30E-84A582CA8F5D}"/>
              </a:ext>
            </a:extLst>
          </p:cNvPr>
          <p:cNvSpPr txBox="1"/>
          <p:nvPr/>
        </p:nvSpPr>
        <p:spPr>
          <a:xfrm>
            <a:off x="8498581" y="3161235"/>
            <a:ext cx="518579" cy="369332"/>
          </a:xfrm>
          <a:prstGeom prst="rect">
            <a:avLst/>
          </a:prstGeom>
          <a:noFill/>
        </p:spPr>
        <p:txBody>
          <a:bodyPr wrap="square" rtlCol="0">
            <a:spAutoFit/>
          </a:bodyPr>
          <a:lstStyle/>
          <a:p>
            <a:r>
              <a:rPr lang="en-GB" dirty="0"/>
              <a:t>2%</a:t>
            </a:r>
          </a:p>
        </p:txBody>
      </p:sp>
      <p:sp>
        <p:nvSpPr>
          <p:cNvPr id="38" name="Arrow: Down 37">
            <a:extLst>
              <a:ext uri="{FF2B5EF4-FFF2-40B4-BE49-F238E27FC236}">
                <a16:creationId xmlns:a16="http://schemas.microsoft.com/office/drawing/2014/main" id="{952D8C11-87BB-44ED-B7BB-2C80BCFDE5D3}"/>
              </a:ext>
            </a:extLst>
          </p:cNvPr>
          <p:cNvSpPr/>
          <p:nvPr/>
        </p:nvSpPr>
        <p:spPr>
          <a:xfrm rot="10800000">
            <a:off x="8597911" y="3564052"/>
            <a:ext cx="198756" cy="2359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9832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57A322-DD5A-46BA-8D40-E07D87B1083E}"/>
              </a:ext>
            </a:extLst>
          </p:cNvPr>
          <p:cNvSpPr/>
          <p:nvPr/>
        </p:nvSpPr>
        <p:spPr>
          <a:xfrm>
            <a:off x="335877" y="5447096"/>
            <a:ext cx="11418538" cy="369332"/>
          </a:xfrm>
          <a:prstGeom prst="rect">
            <a:avLst/>
          </a:prstGeom>
        </p:spPr>
        <p:txBody>
          <a:bodyPr wrap="square">
            <a:spAutoFit/>
          </a:bodyPr>
          <a:lstStyle/>
          <a:p>
            <a:pPr defTabSz="1757921" fontAlgn="base">
              <a:lnSpc>
                <a:spcPct val="90000"/>
              </a:lnSpc>
              <a:spcBef>
                <a:spcPct val="20000"/>
              </a:spcBef>
              <a:spcAft>
                <a:spcPct val="0"/>
              </a:spcAft>
            </a:pPr>
            <a:r>
              <a:rPr lang="en-US" sz="1000" b="1"/>
              <a:t>*Situations are events reported to the health protection team where COVID-19 infection is involved, and these can be classified as clusters, exposures or outbreaks. The data is subject to change and cases may overlap due to lag in test date and reporting. Testing is voluntary so figures do not necessarily indicate all cases in a setting.</a:t>
            </a:r>
          </a:p>
        </p:txBody>
      </p:sp>
      <p:sp>
        <p:nvSpPr>
          <p:cNvPr id="3" name="Slide Number Placeholder 2">
            <a:extLst>
              <a:ext uri="{FF2B5EF4-FFF2-40B4-BE49-F238E27FC236}">
                <a16:creationId xmlns:a16="http://schemas.microsoft.com/office/drawing/2014/main" id="{48D9B815-BC84-46F6-8642-B4793E0A4903}"/>
              </a:ext>
            </a:extLst>
          </p:cNvPr>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defPPr>
              <a:defRPr lang="en-US"/>
            </a:defPPr>
            <a:lvl1pPr marL="0" algn="l" defTabSz="779252" rtl="0" eaLnBrk="1" latinLnBrk="0" hangingPunct="1">
              <a:defRPr sz="12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A2B67B78-34D1-46EE-B933-B3BA6BD1E196}" type="slidenum">
              <a:rPr lang="en-GB" smtClean="0"/>
              <a:pPr/>
              <a:t>5</a:t>
            </a:fld>
            <a:endParaRPr lang="en-GB"/>
          </a:p>
        </p:txBody>
      </p:sp>
      <p:sp>
        <p:nvSpPr>
          <p:cNvPr id="5" name="Title 1">
            <a:extLst>
              <a:ext uri="{FF2B5EF4-FFF2-40B4-BE49-F238E27FC236}">
                <a16:creationId xmlns:a16="http://schemas.microsoft.com/office/drawing/2014/main" id="{CFFEE9CC-601E-4B4F-B7EC-77BF9DC10A33}"/>
              </a:ext>
            </a:extLst>
          </p:cNvPr>
          <p:cNvSpPr txBox="1">
            <a:spLocks/>
          </p:cNvSpPr>
          <p:nvPr/>
        </p:nvSpPr>
        <p:spPr bwMode="auto">
          <a:xfrm>
            <a:off x="233170" y="61464"/>
            <a:ext cx="11705498" cy="5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noAutofit/>
          </a:bodyPr>
          <a:lstStyle>
            <a:lvl1pPr algn="l" defTabSz="1757921" rtl="0" eaLnBrk="1" fontAlgn="base" hangingPunct="1">
              <a:spcBef>
                <a:spcPct val="0"/>
              </a:spcBef>
              <a:spcAft>
                <a:spcPct val="0"/>
              </a:spcAft>
              <a:defRPr sz="3844" b="1" kern="1200">
                <a:solidFill>
                  <a:schemeClr val="tx1"/>
                </a:solidFill>
                <a:latin typeface="Arial Nova" pitchFamily="34" charset="0"/>
                <a:ea typeface="+mj-ea"/>
                <a:cs typeface="+mj-cs"/>
              </a:defRPr>
            </a:lvl1pPr>
            <a:lvl2pPr algn="l" defTabSz="1757921" rtl="0" eaLnBrk="1" fontAlgn="base" hangingPunct="1">
              <a:spcBef>
                <a:spcPct val="0"/>
              </a:spcBef>
              <a:spcAft>
                <a:spcPct val="0"/>
              </a:spcAft>
              <a:defRPr sz="5424" b="1">
                <a:solidFill>
                  <a:schemeClr val="tx1"/>
                </a:solidFill>
                <a:latin typeface="Arial Nova" panose="020B0504020202020204" pitchFamily="34" charset="0"/>
              </a:defRPr>
            </a:lvl2pPr>
            <a:lvl3pPr algn="l" defTabSz="1757921" rtl="0" eaLnBrk="1" fontAlgn="base" hangingPunct="1">
              <a:spcBef>
                <a:spcPct val="0"/>
              </a:spcBef>
              <a:spcAft>
                <a:spcPct val="0"/>
              </a:spcAft>
              <a:defRPr sz="5424" b="1">
                <a:solidFill>
                  <a:schemeClr val="tx1"/>
                </a:solidFill>
                <a:latin typeface="Arial Nova" panose="020B0504020202020204" pitchFamily="34" charset="0"/>
              </a:defRPr>
            </a:lvl3pPr>
            <a:lvl4pPr algn="l" defTabSz="1757921" rtl="0" eaLnBrk="1" fontAlgn="base" hangingPunct="1">
              <a:spcBef>
                <a:spcPct val="0"/>
              </a:spcBef>
              <a:spcAft>
                <a:spcPct val="0"/>
              </a:spcAft>
              <a:defRPr sz="5424" b="1">
                <a:solidFill>
                  <a:schemeClr val="tx1"/>
                </a:solidFill>
                <a:latin typeface="Arial Nova" panose="020B0504020202020204" pitchFamily="34" charset="0"/>
              </a:defRPr>
            </a:lvl4pPr>
            <a:lvl5pPr algn="l" defTabSz="1757921" rtl="0" eaLnBrk="1" fontAlgn="base" hangingPunct="1">
              <a:spcBef>
                <a:spcPct val="0"/>
              </a:spcBef>
              <a:spcAft>
                <a:spcPct val="0"/>
              </a:spcAft>
              <a:defRPr sz="5424" b="1">
                <a:solidFill>
                  <a:schemeClr val="tx1"/>
                </a:solidFill>
                <a:latin typeface="Arial Nova" panose="020B0504020202020204" pitchFamily="34" charset="0"/>
              </a:defRPr>
            </a:lvl5pPr>
            <a:lvl6pPr marL="1033227" algn="l" defTabSz="1757921" rtl="0" eaLnBrk="1" fontAlgn="base" hangingPunct="1">
              <a:spcBef>
                <a:spcPct val="0"/>
              </a:spcBef>
              <a:spcAft>
                <a:spcPct val="0"/>
              </a:spcAft>
              <a:defRPr sz="5424" b="1">
                <a:solidFill>
                  <a:schemeClr val="tx1"/>
                </a:solidFill>
                <a:latin typeface="Arial Nova" panose="020B0504020202020204" pitchFamily="34" charset="0"/>
              </a:defRPr>
            </a:lvl6pPr>
            <a:lvl7pPr marL="2066460" algn="l" defTabSz="1757921" rtl="0" eaLnBrk="1" fontAlgn="base" hangingPunct="1">
              <a:spcBef>
                <a:spcPct val="0"/>
              </a:spcBef>
              <a:spcAft>
                <a:spcPct val="0"/>
              </a:spcAft>
              <a:defRPr sz="5424" b="1">
                <a:solidFill>
                  <a:schemeClr val="tx1"/>
                </a:solidFill>
                <a:latin typeface="Arial Nova" panose="020B0504020202020204" pitchFamily="34" charset="0"/>
              </a:defRPr>
            </a:lvl7pPr>
            <a:lvl8pPr marL="3099684" algn="l" defTabSz="1757921" rtl="0" eaLnBrk="1" fontAlgn="base" hangingPunct="1">
              <a:spcBef>
                <a:spcPct val="0"/>
              </a:spcBef>
              <a:spcAft>
                <a:spcPct val="0"/>
              </a:spcAft>
              <a:defRPr sz="5424" b="1">
                <a:solidFill>
                  <a:schemeClr val="tx1"/>
                </a:solidFill>
                <a:latin typeface="Arial Nova" panose="020B0504020202020204" pitchFamily="34" charset="0"/>
              </a:defRPr>
            </a:lvl8pPr>
            <a:lvl9pPr marL="4132909" algn="l" defTabSz="1757921" rtl="0" eaLnBrk="1" fontAlgn="base" hangingPunct="1">
              <a:spcBef>
                <a:spcPct val="0"/>
              </a:spcBef>
              <a:spcAft>
                <a:spcPct val="0"/>
              </a:spcAft>
              <a:defRPr sz="5424" b="1">
                <a:solidFill>
                  <a:schemeClr val="tx1"/>
                </a:solidFill>
                <a:latin typeface="Arial Nova" panose="020B0504020202020204" pitchFamily="34" charset="0"/>
              </a:defRPr>
            </a:lvl9pPr>
          </a:lstStyle>
          <a:p>
            <a:r>
              <a:rPr lang="en-GB" sz="2400" dirty="0">
                <a:latin typeface="Arial Nova"/>
              </a:rPr>
              <a:t>Education COVID-19 Headlines (2)</a:t>
            </a:r>
          </a:p>
        </p:txBody>
      </p:sp>
      <p:pic>
        <p:nvPicPr>
          <p:cNvPr id="8" name="Picture 7">
            <a:extLst>
              <a:ext uri="{FF2B5EF4-FFF2-40B4-BE49-F238E27FC236}">
                <a16:creationId xmlns:a16="http://schemas.microsoft.com/office/drawing/2014/main" id="{E42A48F4-A222-4357-BFA7-A8DABDE39059}"/>
              </a:ext>
            </a:extLst>
          </p:cNvPr>
          <p:cNvPicPr>
            <a:picLocks noChangeAspect="1"/>
          </p:cNvPicPr>
          <p:nvPr/>
        </p:nvPicPr>
        <p:blipFill>
          <a:blip r:embed="rId3"/>
          <a:stretch>
            <a:fillRect/>
          </a:stretch>
        </p:blipFill>
        <p:spPr>
          <a:xfrm>
            <a:off x="5640513" y="2783343"/>
            <a:ext cx="6504207" cy="2668384"/>
          </a:xfrm>
          <a:prstGeom prst="rect">
            <a:avLst/>
          </a:prstGeom>
        </p:spPr>
      </p:pic>
      <p:pic>
        <p:nvPicPr>
          <p:cNvPr id="7" name="Picture 6">
            <a:extLst>
              <a:ext uri="{FF2B5EF4-FFF2-40B4-BE49-F238E27FC236}">
                <a16:creationId xmlns:a16="http://schemas.microsoft.com/office/drawing/2014/main" id="{8BDF3744-3E16-42F6-AE2A-914C9E0742D1}"/>
              </a:ext>
            </a:extLst>
          </p:cNvPr>
          <p:cNvPicPr>
            <a:picLocks noChangeAspect="1"/>
          </p:cNvPicPr>
          <p:nvPr/>
        </p:nvPicPr>
        <p:blipFill>
          <a:blip r:embed="rId4"/>
          <a:stretch>
            <a:fillRect/>
          </a:stretch>
        </p:blipFill>
        <p:spPr>
          <a:xfrm>
            <a:off x="237888" y="578478"/>
            <a:ext cx="5971403" cy="2895338"/>
          </a:xfrm>
          <a:prstGeom prst="rect">
            <a:avLst/>
          </a:prstGeom>
        </p:spPr>
      </p:pic>
    </p:spTree>
    <p:extLst>
      <p:ext uri="{BB962C8B-B14F-4D97-AF65-F5344CB8AC3E}">
        <p14:creationId xmlns:p14="http://schemas.microsoft.com/office/powerpoint/2010/main" val="38065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D822E63-80CE-47B8-B8CC-1F99CECAF4F8}"/>
              </a:ext>
            </a:extLst>
          </p:cNvPr>
          <p:cNvSpPr txBox="1">
            <a:spLocks/>
          </p:cNvSpPr>
          <p:nvPr/>
        </p:nvSpPr>
        <p:spPr bwMode="auto">
          <a:xfrm>
            <a:off x="98108" y="95652"/>
            <a:ext cx="11995783" cy="5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noAutofit/>
          </a:bodyPr>
          <a:lstStyle>
            <a:lvl1pPr algn="l" defTabSz="1757921" rtl="0" eaLnBrk="1" fontAlgn="base" hangingPunct="1">
              <a:spcBef>
                <a:spcPct val="0"/>
              </a:spcBef>
              <a:spcAft>
                <a:spcPct val="0"/>
              </a:spcAft>
              <a:defRPr sz="3844" b="1" kern="1200">
                <a:solidFill>
                  <a:schemeClr val="tx1"/>
                </a:solidFill>
                <a:latin typeface="Arial Nova" pitchFamily="34" charset="0"/>
                <a:ea typeface="+mj-ea"/>
                <a:cs typeface="+mj-cs"/>
              </a:defRPr>
            </a:lvl1pPr>
            <a:lvl2pPr algn="l" defTabSz="1757921" rtl="0" eaLnBrk="1" fontAlgn="base" hangingPunct="1">
              <a:spcBef>
                <a:spcPct val="0"/>
              </a:spcBef>
              <a:spcAft>
                <a:spcPct val="0"/>
              </a:spcAft>
              <a:defRPr sz="5424" b="1">
                <a:solidFill>
                  <a:schemeClr val="tx1"/>
                </a:solidFill>
                <a:latin typeface="Arial Nova" panose="020B0504020202020204" pitchFamily="34" charset="0"/>
              </a:defRPr>
            </a:lvl2pPr>
            <a:lvl3pPr algn="l" defTabSz="1757921" rtl="0" eaLnBrk="1" fontAlgn="base" hangingPunct="1">
              <a:spcBef>
                <a:spcPct val="0"/>
              </a:spcBef>
              <a:spcAft>
                <a:spcPct val="0"/>
              </a:spcAft>
              <a:defRPr sz="5424" b="1">
                <a:solidFill>
                  <a:schemeClr val="tx1"/>
                </a:solidFill>
                <a:latin typeface="Arial Nova" panose="020B0504020202020204" pitchFamily="34" charset="0"/>
              </a:defRPr>
            </a:lvl3pPr>
            <a:lvl4pPr algn="l" defTabSz="1757921" rtl="0" eaLnBrk="1" fontAlgn="base" hangingPunct="1">
              <a:spcBef>
                <a:spcPct val="0"/>
              </a:spcBef>
              <a:spcAft>
                <a:spcPct val="0"/>
              </a:spcAft>
              <a:defRPr sz="5424" b="1">
                <a:solidFill>
                  <a:schemeClr val="tx1"/>
                </a:solidFill>
                <a:latin typeface="Arial Nova" panose="020B0504020202020204" pitchFamily="34" charset="0"/>
              </a:defRPr>
            </a:lvl4pPr>
            <a:lvl5pPr algn="l" defTabSz="1757921" rtl="0" eaLnBrk="1" fontAlgn="base" hangingPunct="1">
              <a:spcBef>
                <a:spcPct val="0"/>
              </a:spcBef>
              <a:spcAft>
                <a:spcPct val="0"/>
              </a:spcAft>
              <a:defRPr sz="5424" b="1">
                <a:solidFill>
                  <a:schemeClr val="tx1"/>
                </a:solidFill>
                <a:latin typeface="Arial Nova" panose="020B0504020202020204" pitchFamily="34" charset="0"/>
              </a:defRPr>
            </a:lvl5pPr>
            <a:lvl6pPr marL="1033227" algn="l" defTabSz="1757921" rtl="0" eaLnBrk="1" fontAlgn="base" hangingPunct="1">
              <a:spcBef>
                <a:spcPct val="0"/>
              </a:spcBef>
              <a:spcAft>
                <a:spcPct val="0"/>
              </a:spcAft>
              <a:defRPr sz="5424" b="1">
                <a:solidFill>
                  <a:schemeClr val="tx1"/>
                </a:solidFill>
                <a:latin typeface="Arial Nova" panose="020B0504020202020204" pitchFamily="34" charset="0"/>
              </a:defRPr>
            </a:lvl6pPr>
            <a:lvl7pPr marL="2066460" algn="l" defTabSz="1757921" rtl="0" eaLnBrk="1" fontAlgn="base" hangingPunct="1">
              <a:spcBef>
                <a:spcPct val="0"/>
              </a:spcBef>
              <a:spcAft>
                <a:spcPct val="0"/>
              </a:spcAft>
              <a:defRPr sz="5424" b="1">
                <a:solidFill>
                  <a:schemeClr val="tx1"/>
                </a:solidFill>
                <a:latin typeface="Arial Nova" panose="020B0504020202020204" pitchFamily="34" charset="0"/>
              </a:defRPr>
            </a:lvl7pPr>
            <a:lvl8pPr marL="3099684" algn="l" defTabSz="1757921" rtl="0" eaLnBrk="1" fontAlgn="base" hangingPunct="1">
              <a:spcBef>
                <a:spcPct val="0"/>
              </a:spcBef>
              <a:spcAft>
                <a:spcPct val="0"/>
              </a:spcAft>
              <a:defRPr sz="5424" b="1">
                <a:solidFill>
                  <a:schemeClr val="tx1"/>
                </a:solidFill>
                <a:latin typeface="Arial Nova" panose="020B0504020202020204" pitchFamily="34" charset="0"/>
              </a:defRPr>
            </a:lvl8pPr>
            <a:lvl9pPr marL="4132909" algn="l" defTabSz="1757921" rtl="0" eaLnBrk="1" fontAlgn="base" hangingPunct="1">
              <a:spcBef>
                <a:spcPct val="0"/>
              </a:spcBef>
              <a:spcAft>
                <a:spcPct val="0"/>
              </a:spcAft>
              <a:defRPr sz="5424" b="1">
                <a:solidFill>
                  <a:schemeClr val="tx1"/>
                </a:solidFill>
                <a:latin typeface="Arial Nova" panose="020B0504020202020204" pitchFamily="34" charset="0"/>
              </a:defRPr>
            </a:lvl9pPr>
          </a:lstStyle>
          <a:p>
            <a:r>
              <a:rPr lang="en-GB" sz="2400">
                <a:latin typeface="Arial Nova"/>
              </a:rPr>
              <a:t>Education COVID-19 Headlines by Situation type</a:t>
            </a:r>
          </a:p>
        </p:txBody>
      </p:sp>
      <p:sp>
        <p:nvSpPr>
          <p:cNvPr id="7" name="TextBox 6">
            <a:extLst>
              <a:ext uri="{FF2B5EF4-FFF2-40B4-BE49-F238E27FC236}">
                <a16:creationId xmlns:a16="http://schemas.microsoft.com/office/drawing/2014/main" id="{8FFE3980-3C7F-4141-937A-85B04592BD39}"/>
              </a:ext>
            </a:extLst>
          </p:cNvPr>
          <p:cNvSpPr txBox="1"/>
          <p:nvPr/>
        </p:nvSpPr>
        <p:spPr bwMode="auto">
          <a:xfrm>
            <a:off x="251692" y="656498"/>
            <a:ext cx="11370310" cy="350233"/>
          </a:xfrm>
          <a:prstGeom prst="rect">
            <a:avLst/>
          </a:prstGeom>
          <a:noFill/>
          <a:ln>
            <a:noFill/>
          </a:ln>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defTabSz="1757921" fontAlgn="base">
              <a:lnSpc>
                <a:spcPct val="90000"/>
              </a:lnSpc>
              <a:spcBef>
                <a:spcPct val="20000"/>
              </a:spcBef>
              <a:spcAft>
                <a:spcPct val="0"/>
              </a:spcAft>
            </a:pPr>
            <a:r>
              <a:rPr lang="en-US" sz="1600" dirty="0"/>
              <a:t>During the period </a:t>
            </a:r>
            <a:r>
              <a:rPr lang="en-US" sz="1600" b="1" dirty="0"/>
              <a:t>1</a:t>
            </a:r>
            <a:r>
              <a:rPr lang="en-US" sz="1600" b="1" baseline="30000" dirty="0"/>
              <a:t>st</a:t>
            </a:r>
            <a:r>
              <a:rPr lang="en-US" sz="1600" b="1" dirty="0"/>
              <a:t> March to 25</a:t>
            </a:r>
            <a:r>
              <a:rPr lang="en-US" sz="1600" b="1" baseline="30000" dirty="0"/>
              <a:t>th</a:t>
            </a:r>
            <a:r>
              <a:rPr lang="en-US" sz="1600" b="1" dirty="0"/>
              <a:t> April 2021</a:t>
            </a:r>
            <a:r>
              <a:rPr lang="en-US" sz="1600" dirty="0"/>
              <a:t> </a:t>
            </a:r>
            <a:r>
              <a:rPr lang="en-US" sz="1600" b="1" dirty="0"/>
              <a:t>  </a:t>
            </a:r>
          </a:p>
          <a:p>
            <a:pPr defTabSz="1757921" fontAlgn="base">
              <a:lnSpc>
                <a:spcPct val="90000"/>
              </a:lnSpc>
              <a:spcBef>
                <a:spcPct val="20000"/>
              </a:spcBef>
              <a:spcAft>
                <a:spcPct val="0"/>
              </a:spcAft>
            </a:pPr>
            <a:endParaRPr lang="en-US" sz="1400" dirty="0"/>
          </a:p>
        </p:txBody>
      </p:sp>
      <p:sp>
        <p:nvSpPr>
          <p:cNvPr id="3" name="Slide Number Placeholder 2">
            <a:extLst>
              <a:ext uri="{FF2B5EF4-FFF2-40B4-BE49-F238E27FC236}">
                <a16:creationId xmlns:a16="http://schemas.microsoft.com/office/drawing/2014/main" id="{48D9B815-BC84-46F6-8642-B4793E0A4903}"/>
              </a:ext>
            </a:extLst>
          </p:cNvPr>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defPPr>
              <a:defRPr lang="en-US"/>
            </a:defPPr>
            <a:lvl1pPr marL="0" algn="l" defTabSz="779252" rtl="0" eaLnBrk="1" latinLnBrk="0" hangingPunct="1">
              <a:defRPr sz="12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A2B67B78-34D1-46EE-B933-B3BA6BD1E196}" type="slidenum">
              <a:rPr lang="en-GB" smtClean="0"/>
              <a:pPr/>
              <a:t>6</a:t>
            </a:fld>
            <a:endParaRPr lang="en-GB"/>
          </a:p>
        </p:txBody>
      </p:sp>
      <p:sp>
        <p:nvSpPr>
          <p:cNvPr id="11" name="TextBox 10">
            <a:extLst>
              <a:ext uri="{FF2B5EF4-FFF2-40B4-BE49-F238E27FC236}">
                <a16:creationId xmlns:a16="http://schemas.microsoft.com/office/drawing/2014/main" id="{63A376DC-E6B7-4B99-9562-669B8D0D91F5}"/>
              </a:ext>
            </a:extLst>
          </p:cNvPr>
          <p:cNvSpPr txBox="1"/>
          <p:nvPr/>
        </p:nvSpPr>
        <p:spPr>
          <a:xfrm>
            <a:off x="7277743" y="688424"/>
            <a:ext cx="4571597" cy="4939814"/>
          </a:xfrm>
          <a:prstGeom prst="rect">
            <a:avLst/>
          </a:prstGeom>
          <a:noFill/>
        </p:spPr>
        <p:txBody>
          <a:bodyPr wrap="square" lIns="91440" tIns="45720" rIns="91440" bIns="45720" rtlCol="0" anchor="t">
            <a:spAutoFit/>
          </a:bodyPr>
          <a:lstStyle/>
          <a:p>
            <a:pPr algn="ctr"/>
            <a:r>
              <a:rPr lang="en-GB" b="1" dirty="0"/>
              <a:t>Breakdown of  the165 situations reported in a Primary, Secondary and special school setting by type.</a:t>
            </a:r>
            <a:endParaRPr lang="en-US" b="1" dirty="0"/>
          </a:p>
          <a:p>
            <a:r>
              <a:rPr lang="en-GB" dirty="0"/>
              <a:t>  </a:t>
            </a:r>
            <a:endParaRPr lang="en-GB"/>
          </a:p>
          <a:p>
            <a:r>
              <a:rPr lang="en-GB" b="1" dirty="0"/>
              <a:t>Exposures: </a:t>
            </a:r>
            <a:r>
              <a:rPr lang="en-GB" dirty="0"/>
              <a:t>Half (50%) of all situations were recorded as Exposures (single case), this is slightly higher than the previous week (48%).  62% of all exposures in an education setting were found in Primary Schools, 28% in a secondary school and 10% in a special school.   </a:t>
            </a:r>
          </a:p>
          <a:p>
            <a:r>
              <a:rPr lang="en-GB" dirty="0"/>
              <a:t>    </a:t>
            </a:r>
            <a:endParaRPr lang="en-GB"/>
          </a:p>
          <a:p>
            <a:r>
              <a:rPr lang="en-GB" b="1" dirty="0"/>
              <a:t>Outbreaks: </a:t>
            </a:r>
            <a:r>
              <a:rPr lang="en-GB" dirty="0"/>
              <a:t>19% of situations were recorded as outbreaks (30 situations).  50% of outbreaks were found in a primary setting and 47% in secondary schools.  Special schools recorded one outbreak.</a:t>
            </a:r>
          </a:p>
          <a:p>
            <a:r>
              <a:rPr lang="en-GB" dirty="0"/>
              <a:t>  </a:t>
            </a:r>
            <a:endParaRPr lang="en-GB"/>
          </a:p>
          <a:p>
            <a:r>
              <a:rPr lang="en-GB" b="1" dirty="0"/>
              <a:t>Clusters: </a:t>
            </a:r>
            <a:r>
              <a:rPr lang="en-GB" dirty="0"/>
              <a:t> 30% of situations were recorded as clusters (27 situations).</a:t>
            </a:r>
            <a:r>
              <a:rPr lang="en-GB" b="1" dirty="0"/>
              <a:t>  </a:t>
            </a:r>
            <a:r>
              <a:rPr lang="en-GB" dirty="0"/>
              <a:t>The number of clusters increased by 1 since last week.  53% of clusters were found in Secondary schools and 40% in primary schools.   </a:t>
            </a:r>
          </a:p>
        </p:txBody>
      </p:sp>
      <p:pic>
        <p:nvPicPr>
          <p:cNvPr id="12" name="Picture 11">
            <a:extLst>
              <a:ext uri="{FF2B5EF4-FFF2-40B4-BE49-F238E27FC236}">
                <a16:creationId xmlns:a16="http://schemas.microsoft.com/office/drawing/2014/main" id="{0B69D970-32E2-4854-B425-65BFBC40F816}"/>
              </a:ext>
            </a:extLst>
          </p:cNvPr>
          <p:cNvPicPr>
            <a:picLocks noChangeAspect="1"/>
          </p:cNvPicPr>
          <p:nvPr/>
        </p:nvPicPr>
        <p:blipFill>
          <a:blip r:embed="rId3"/>
          <a:stretch>
            <a:fillRect/>
          </a:stretch>
        </p:blipFill>
        <p:spPr>
          <a:xfrm>
            <a:off x="253992" y="988392"/>
            <a:ext cx="6796069" cy="4876800"/>
          </a:xfrm>
          <a:prstGeom prst="rect">
            <a:avLst/>
          </a:prstGeom>
        </p:spPr>
      </p:pic>
      <p:sp>
        <p:nvSpPr>
          <p:cNvPr id="2" name="Rectangle 1">
            <a:extLst>
              <a:ext uri="{FF2B5EF4-FFF2-40B4-BE49-F238E27FC236}">
                <a16:creationId xmlns:a16="http://schemas.microsoft.com/office/drawing/2014/main" id="{B53440C0-C9B7-4F2A-A412-F837E9BA4E74}"/>
              </a:ext>
            </a:extLst>
          </p:cNvPr>
          <p:cNvSpPr/>
          <p:nvPr/>
        </p:nvSpPr>
        <p:spPr>
          <a:xfrm>
            <a:off x="98533" y="5746899"/>
            <a:ext cx="11418538" cy="369332"/>
          </a:xfrm>
          <a:prstGeom prst="rect">
            <a:avLst/>
          </a:prstGeom>
        </p:spPr>
        <p:txBody>
          <a:bodyPr wrap="square">
            <a:spAutoFit/>
          </a:bodyPr>
          <a:lstStyle/>
          <a:p>
            <a:pPr defTabSz="1757921" fontAlgn="base">
              <a:lnSpc>
                <a:spcPct val="90000"/>
              </a:lnSpc>
              <a:spcBef>
                <a:spcPct val="20000"/>
              </a:spcBef>
              <a:spcAft>
                <a:spcPct val="0"/>
              </a:spcAft>
            </a:pPr>
            <a:r>
              <a:rPr lang="en-US" sz="1000" b="1"/>
              <a:t>*Situations are events reported to the health protection team where COVID-19 infection is involved, and these can be classified as clusters, exposures or outbreaks. The data is subject to change and cases may overlap due to lag in test date and reporting. Testing is voluntary so figures do not necessarily indicate all cases in a setting.</a:t>
            </a:r>
          </a:p>
        </p:txBody>
      </p:sp>
    </p:spTree>
    <p:extLst>
      <p:ext uri="{BB962C8B-B14F-4D97-AF65-F5344CB8AC3E}">
        <p14:creationId xmlns:p14="http://schemas.microsoft.com/office/powerpoint/2010/main" val="397418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511B-972E-45BF-8B0E-E64E881195F1}"/>
              </a:ext>
            </a:extLst>
          </p:cNvPr>
          <p:cNvSpPr>
            <a:spLocks noGrp="1"/>
          </p:cNvSpPr>
          <p:nvPr>
            <p:ph type="title"/>
          </p:nvPr>
        </p:nvSpPr>
        <p:spPr>
          <a:xfrm>
            <a:off x="352746" y="44623"/>
            <a:ext cx="10972800" cy="994123"/>
          </a:xfrm>
        </p:spPr>
        <p:txBody>
          <a:bodyPr vert="horz" wrap="square" lIns="77925" tIns="38963" rIns="77925" bIns="38963" numCol="1" anchor="ctr" anchorCtr="0" compatLnSpc="1">
            <a:prstTxWarp prst="textNoShape">
              <a:avLst/>
            </a:prstTxWarp>
            <a:normAutofit/>
          </a:bodyPr>
          <a:lstStyle/>
          <a:p>
            <a:r>
              <a:rPr lang="en-GB" sz="2400" dirty="0">
                <a:latin typeface="Arial Nova"/>
              </a:rPr>
              <a:t>Control Measures – IMPORTANT  POINTS TO NOTE </a:t>
            </a:r>
          </a:p>
        </p:txBody>
      </p:sp>
      <p:graphicFrame>
        <p:nvGraphicFramePr>
          <p:cNvPr id="171" name="TextBox 3">
            <a:extLst>
              <a:ext uri="{FF2B5EF4-FFF2-40B4-BE49-F238E27FC236}">
                <a16:creationId xmlns:a16="http://schemas.microsoft.com/office/drawing/2014/main" id="{CE7233E8-8C5A-4538-91C3-673802B8A91F}"/>
              </a:ext>
            </a:extLst>
          </p:cNvPr>
          <p:cNvGraphicFramePr/>
          <p:nvPr>
            <p:extLst>
              <p:ext uri="{D42A27DB-BD31-4B8C-83A1-F6EECF244321}">
                <p14:modId xmlns:p14="http://schemas.microsoft.com/office/powerpoint/2010/main" val="1698080993"/>
              </p:ext>
            </p:extLst>
          </p:nvPr>
        </p:nvGraphicFramePr>
        <p:xfrm>
          <a:off x="609599" y="679472"/>
          <a:ext cx="11339245" cy="522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EB82D09-9F82-40EF-93E1-7B5C065B317E}"/>
              </a:ext>
            </a:extLst>
          </p:cNvPr>
          <p:cNvSpPr>
            <a:spLocks noGrp="1"/>
          </p:cNvSpPr>
          <p:nvPr>
            <p:ph type="sldNum" sz="quarter" idx="4"/>
          </p:nvPr>
        </p:nvSpPr>
        <p:spPr/>
        <p:txBody>
          <a:bodyPr/>
          <a:lstStyle/>
          <a:p>
            <a:fld id="{A2B67B78-34D1-46EE-B933-B3BA6BD1E196}" type="slidenum">
              <a:rPr lang="en-GB" smtClean="0"/>
              <a:t>7</a:t>
            </a:fld>
            <a:endParaRPr lang="en-GB"/>
          </a:p>
        </p:txBody>
      </p:sp>
    </p:spTree>
    <p:extLst>
      <p:ext uri="{BB962C8B-B14F-4D97-AF65-F5344CB8AC3E}">
        <p14:creationId xmlns:p14="http://schemas.microsoft.com/office/powerpoint/2010/main" val="26647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BCBC359-E378-4BE8-9FD8-E1BD60D3B1AA}"/>
              </a:ext>
            </a:extLst>
          </p:cNvPr>
          <p:cNvSpPr>
            <a:spLocks noGrp="1"/>
          </p:cNvSpPr>
          <p:nvPr>
            <p:ph type="body" idx="1"/>
          </p:nvPr>
        </p:nvSpPr>
        <p:spPr>
          <a:xfrm>
            <a:off x="4138386" y="5261403"/>
            <a:ext cx="4742845" cy="639763"/>
          </a:xfrm>
        </p:spPr>
        <p:txBody>
          <a:bodyPr>
            <a:normAutofit/>
          </a:bodyPr>
          <a:lstStyle/>
          <a:p>
            <a:r>
              <a:rPr lang="en-GB"/>
              <a:t>LFD Test at Home – Video Tutorial </a:t>
            </a:r>
          </a:p>
        </p:txBody>
      </p:sp>
      <p:sp>
        <p:nvSpPr>
          <p:cNvPr id="6" name="Content Placeholder 5">
            <a:extLst>
              <a:ext uri="{FF2B5EF4-FFF2-40B4-BE49-F238E27FC236}">
                <a16:creationId xmlns:a16="http://schemas.microsoft.com/office/drawing/2014/main" id="{5393310E-858A-4DD6-8387-27666F214281}"/>
              </a:ext>
            </a:extLst>
          </p:cNvPr>
          <p:cNvSpPr>
            <a:spLocks noGrp="1"/>
          </p:cNvSpPr>
          <p:nvPr>
            <p:ph sz="half" idx="2"/>
          </p:nvPr>
        </p:nvSpPr>
        <p:spPr>
          <a:xfrm>
            <a:off x="609600" y="956331"/>
            <a:ext cx="11128513" cy="1327809"/>
          </a:xfrm>
        </p:spPr>
        <p:txBody>
          <a:bodyPr vert="horz" lIns="77925" tIns="38963" rIns="77925" bIns="38963" rtlCol="0" anchor="t">
            <a:normAutofit lnSpcReduction="10000"/>
          </a:bodyPr>
          <a:lstStyle/>
          <a:p>
            <a:pPr marL="0" indent="0" algn="ctr">
              <a:buNone/>
            </a:pPr>
            <a:r>
              <a:rPr lang="en-GB" sz="2000">
                <a:latin typeface="Arial Nova"/>
              </a:rPr>
              <a:t>On our HealthyBrum YouTube channel you can find a step-by-step guide on how to complete the LFD Test at home, recorded by Caitlin </a:t>
            </a:r>
            <a:r>
              <a:rPr lang="en-GB" sz="2000" err="1">
                <a:latin typeface="Arial Nova"/>
              </a:rPr>
              <a:t>Kisumba</a:t>
            </a:r>
            <a:r>
              <a:rPr lang="en-GB" sz="2000">
                <a:latin typeface="Arial Nova"/>
              </a:rPr>
              <a:t>. </a:t>
            </a:r>
          </a:p>
          <a:p>
            <a:pPr marL="0" indent="0" algn="ctr">
              <a:buNone/>
            </a:pPr>
            <a:r>
              <a:rPr lang="en-GB" sz="2000">
                <a:latin typeface="Arial Nova"/>
              </a:rPr>
              <a:t>The video is user friendly and suitable for all ages. </a:t>
            </a:r>
            <a:r>
              <a:rPr lang="en-GB" sz="2000">
                <a:latin typeface="Arial Nova"/>
                <a:hlinkClick r:id="rId3"/>
              </a:rPr>
              <a:t>Click Here</a:t>
            </a:r>
            <a:endParaRPr lang="en-GB" sz="2000">
              <a:latin typeface="Arial Nova"/>
            </a:endParaRPr>
          </a:p>
          <a:p>
            <a:pPr marL="0" indent="0" algn="ctr">
              <a:buNone/>
            </a:pPr>
            <a:r>
              <a:rPr lang="en-GB" sz="2000">
                <a:latin typeface="Arial Nova"/>
              </a:rPr>
              <a:t>Make sure to check out all the other useful videos on the channel.</a:t>
            </a:r>
          </a:p>
          <a:p>
            <a:pPr marL="0" indent="0" algn="ctr">
              <a:buNone/>
            </a:pPr>
            <a:endParaRPr lang="en-GB" sz="2000"/>
          </a:p>
          <a:p>
            <a:pPr marL="0" indent="0" algn="ctr">
              <a:buNone/>
            </a:pPr>
            <a:endParaRPr lang="en-GB" sz="2000"/>
          </a:p>
        </p:txBody>
      </p:sp>
      <p:pic>
        <p:nvPicPr>
          <p:cNvPr id="10" name="Online Media 9" title="How to use an Lateral FlowTest at home kit. -  Step by Step">
            <a:hlinkClick r:id="" action="ppaction://media"/>
            <a:extLst>
              <a:ext uri="{FF2B5EF4-FFF2-40B4-BE49-F238E27FC236}">
                <a16:creationId xmlns:a16="http://schemas.microsoft.com/office/drawing/2014/main" id="{DD325D2D-D2D5-4D48-944D-29711E616CEB}"/>
              </a:ext>
            </a:extLst>
          </p:cNvPr>
          <p:cNvPicPr>
            <a:picLocks noGrp="1" noRot="1" noChangeAspect="1"/>
          </p:cNvPicPr>
          <p:nvPr>
            <p:ph sz="quarter" idx="4"/>
            <a:videoFile r:link="rId1"/>
          </p:nvPr>
        </p:nvPicPr>
        <p:blipFill>
          <a:blip r:embed="rId4"/>
          <a:stretch>
            <a:fillRect/>
          </a:stretch>
        </p:blipFill>
        <p:spPr>
          <a:xfrm>
            <a:off x="3576006" y="2290446"/>
            <a:ext cx="5389562" cy="3044825"/>
          </a:xfrm>
          <a:prstGeom prst="rect">
            <a:avLst/>
          </a:prstGeom>
        </p:spPr>
      </p:pic>
      <p:sp>
        <p:nvSpPr>
          <p:cNvPr id="2" name="Title 1">
            <a:extLst>
              <a:ext uri="{FF2B5EF4-FFF2-40B4-BE49-F238E27FC236}">
                <a16:creationId xmlns:a16="http://schemas.microsoft.com/office/drawing/2014/main" id="{466EF1AD-B752-42C6-8B19-5C269DABC6FF}"/>
              </a:ext>
            </a:extLst>
          </p:cNvPr>
          <p:cNvSpPr>
            <a:spLocks noGrp="1"/>
          </p:cNvSpPr>
          <p:nvPr>
            <p:ph type="title"/>
          </p:nvPr>
        </p:nvSpPr>
        <p:spPr>
          <a:xfrm>
            <a:off x="609600" y="150031"/>
            <a:ext cx="10972800" cy="658481"/>
          </a:xfrm>
        </p:spPr>
        <p:txBody>
          <a:bodyPr>
            <a:normAutofit fontScale="90000"/>
          </a:bodyPr>
          <a:lstStyle/>
          <a:p>
            <a:r>
              <a:rPr lang="en-GB" dirty="0">
                <a:latin typeface="Arial Nova"/>
              </a:rPr>
              <a:t>Supporting our community testing – How To Test at Home</a:t>
            </a:r>
          </a:p>
        </p:txBody>
      </p:sp>
      <p:sp>
        <p:nvSpPr>
          <p:cNvPr id="5" name="Slide Number Placeholder 4">
            <a:extLst>
              <a:ext uri="{FF2B5EF4-FFF2-40B4-BE49-F238E27FC236}">
                <a16:creationId xmlns:a16="http://schemas.microsoft.com/office/drawing/2014/main" id="{772953D4-A4FB-454A-90B3-0A61643520B6}"/>
              </a:ext>
            </a:extLst>
          </p:cNvPr>
          <p:cNvSpPr>
            <a:spLocks noGrp="1"/>
          </p:cNvSpPr>
          <p:nvPr>
            <p:ph type="sldNum" sz="quarter" idx="10"/>
          </p:nvPr>
        </p:nvSpPr>
        <p:spPr/>
        <p:txBody>
          <a:bodyPr/>
          <a:lstStyle/>
          <a:p>
            <a:fld id="{A2B67B78-34D1-46EE-B933-B3BA6BD1E196}" type="slidenum">
              <a:rPr lang="en-GB" smtClean="0"/>
              <a:t>8</a:t>
            </a:fld>
            <a:endParaRPr lang="en-GB"/>
          </a:p>
        </p:txBody>
      </p:sp>
    </p:spTree>
    <p:extLst>
      <p:ext uri="{BB962C8B-B14F-4D97-AF65-F5344CB8AC3E}">
        <p14:creationId xmlns:p14="http://schemas.microsoft.com/office/powerpoint/2010/main" val="410579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42A0E-4202-4ECC-9EC1-0FDD1BA71750}"/>
              </a:ext>
            </a:extLst>
          </p:cNvPr>
          <p:cNvPicPr>
            <a:picLocks noChangeAspect="1"/>
          </p:cNvPicPr>
          <p:nvPr/>
        </p:nvPicPr>
        <p:blipFill>
          <a:blip r:embed="rId2"/>
          <a:stretch>
            <a:fillRect/>
          </a:stretch>
        </p:blipFill>
        <p:spPr>
          <a:xfrm>
            <a:off x="357180" y="1038474"/>
            <a:ext cx="3106686" cy="4407408"/>
          </a:xfrm>
          <a:prstGeom prst="rect">
            <a:avLst/>
          </a:prstGeom>
          <a:ln>
            <a:solidFill>
              <a:schemeClr val="tx1"/>
            </a:solidFill>
          </a:ln>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B44B7B98-C09D-4CCC-9974-BBAA205156BF}"/>
              </a:ext>
            </a:extLst>
          </p:cNvPr>
          <p:cNvSpPr>
            <a:spLocks noGrp="1"/>
          </p:cNvSpPr>
          <p:nvPr>
            <p:ph type="title"/>
          </p:nvPr>
        </p:nvSpPr>
        <p:spPr>
          <a:xfrm>
            <a:off x="174289" y="200896"/>
            <a:ext cx="11287124" cy="536574"/>
          </a:xfrm>
        </p:spPr>
        <p:txBody>
          <a:bodyPr>
            <a:normAutofit/>
          </a:bodyPr>
          <a:lstStyle/>
          <a:p>
            <a:r>
              <a:rPr lang="en-GB" sz="2400">
                <a:latin typeface="Arial Nova"/>
              </a:rPr>
              <a:t>Supporting our Schools testing programme</a:t>
            </a:r>
            <a:endParaRPr lang="en-GB" sz="2400"/>
          </a:p>
        </p:txBody>
      </p:sp>
      <p:grpSp>
        <p:nvGrpSpPr>
          <p:cNvPr id="3" name="Group 2">
            <a:extLst>
              <a:ext uri="{FF2B5EF4-FFF2-40B4-BE49-F238E27FC236}">
                <a16:creationId xmlns:a16="http://schemas.microsoft.com/office/drawing/2014/main" id="{8547BBBE-E5F5-4D53-BCF7-D115AD357304}"/>
              </a:ext>
            </a:extLst>
          </p:cNvPr>
          <p:cNvGrpSpPr/>
          <p:nvPr/>
        </p:nvGrpSpPr>
        <p:grpSpPr>
          <a:xfrm>
            <a:off x="4026215" y="899177"/>
            <a:ext cx="7717734" cy="2161711"/>
            <a:chOff x="4512005" y="1026473"/>
            <a:chExt cx="8086911" cy="3087462"/>
          </a:xfrm>
        </p:grpSpPr>
        <p:sp>
          <p:nvSpPr>
            <p:cNvPr id="9" name="Rectangle 8">
              <a:extLst>
                <a:ext uri="{FF2B5EF4-FFF2-40B4-BE49-F238E27FC236}">
                  <a16:creationId xmlns:a16="http://schemas.microsoft.com/office/drawing/2014/main" id="{48EC9BFC-1483-444B-94EE-4419ED15DFD1}"/>
                </a:ext>
              </a:extLst>
            </p:cNvPr>
            <p:cNvSpPr/>
            <p:nvPr/>
          </p:nvSpPr>
          <p:spPr>
            <a:xfrm>
              <a:off x="5029539" y="1646940"/>
              <a:ext cx="7121947" cy="2466995"/>
            </a:xfrm>
            <a:prstGeom prst="rect">
              <a:avLst/>
            </a:prstGeom>
          </p:spPr>
          <p:txBody>
            <a:bodyPr wrap="square">
              <a:spAutoFit/>
            </a:bodyPr>
            <a:lstStyle/>
            <a:p>
              <a:r>
                <a:rPr lang="en-GB" dirty="0"/>
                <a:t>Regular rapid testing is a key safety measure to support children’s return to school by helping us to identify people with coronavirus infection and may not have symptoms. By everyone testing regularly we can identify cases more quickly and act faster to reduce the spread of the virus in education settings.</a:t>
              </a:r>
            </a:p>
            <a:p>
              <a:r>
                <a:rPr lang="en-GB" i="1" dirty="0"/>
                <a:t>		- Dr Justin Varney </a:t>
              </a:r>
              <a:r>
                <a:rPr lang="en-GB" dirty="0">
                  <a:solidFill>
                    <a:srgbClr val="0070C0"/>
                  </a:solidFill>
                  <a:hlinkClick r:id="rId3">
                    <a:extLst>
                      <a:ext uri="{A12FA001-AC4F-418D-AE19-62706E023703}">
                        <ahyp:hlinkClr xmlns:ahyp="http://schemas.microsoft.com/office/drawing/2018/hyperlinkcolor" val="tx"/>
                      </a:ext>
                    </a:extLst>
                  </a:hlinkClick>
                </a:rPr>
                <a:t>Link to Director of Public Health Letter</a:t>
              </a:r>
              <a:endParaRPr lang="en-GB" dirty="0">
                <a:solidFill>
                  <a:srgbClr val="0070C0"/>
                </a:solidFill>
              </a:endParaRPr>
            </a:p>
            <a:p>
              <a:endParaRPr lang="en-GB" i="1" dirty="0"/>
            </a:p>
            <a:p>
              <a:endParaRPr lang="en-GB" dirty="0"/>
            </a:p>
            <a:p>
              <a:endParaRPr lang="en-GB" dirty="0"/>
            </a:p>
          </p:txBody>
        </p:sp>
        <p:sp>
          <p:nvSpPr>
            <p:cNvPr id="10" name="Rectangle 9">
              <a:extLst>
                <a:ext uri="{FF2B5EF4-FFF2-40B4-BE49-F238E27FC236}">
                  <a16:creationId xmlns:a16="http://schemas.microsoft.com/office/drawing/2014/main" id="{47318F1B-5228-4F22-B724-E35A3F7E8238}"/>
                </a:ext>
              </a:extLst>
            </p:cNvPr>
            <p:cNvSpPr/>
            <p:nvPr/>
          </p:nvSpPr>
          <p:spPr>
            <a:xfrm>
              <a:off x="4512005" y="1026473"/>
              <a:ext cx="713232" cy="1446550"/>
            </a:xfrm>
            <a:prstGeom prst="rect">
              <a:avLst/>
            </a:prstGeom>
          </p:spPr>
          <p:txBody>
            <a:bodyPr wrap="square">
              <a:spAutoFit/>
            </a:bodyPr>
            <a:lstStyle/>
            <a:p>
              <a:r>
                <a:rPr lang="en-GB" sz="8800">
                  <a:solidFill>
                    <a:srgbClr val="FF0000"/>
                  </a:solidFill>
                </a:rPr>
                <a:t>“</a:t>
              </a:r>
            </a:p>
          </p:txBody>
        </p:sp>
        <p:sp>
          <p:nvSpPr>
            <p:cNvPr id="11" name="Rectangle 10">
              <a:extLst>
                <a:ext uri="{FF2B5EF4-FFF2-40B4-BE49-F238E27FC236}">
                  <a16:creationId xmlns:a16="http://schemas.microsoft.com/office/drawing/2014/main" id="{E8452DA8-89CA-4D20-A778-931C6871A220}"/>
                </a:ext>
              </a:extLst>
            </p:cNvPr>
            <p:cNvSpPr/>
            <p:nvPr/>
          </p:nvSpPr>
          <p:spPr>
            <a:xfrm>
              <a:off x="11955788" y="1939858"/>
              <a:ext cx="643128" cy="1446549"/>
            </a:xfrm>
            <a:prstGeom prst="rect">
              <a:avLst/>
            </a:prstGeom>
          </p:spPr>
          <p:txBody>
            <a:bodyPr wrap="square">
              <a:spAutoFit/>
            </a:bodyPr>
            <a:lstStyle/>
            <a:p>
              <a:r>
                <a:rPr lang="en-GB" sz="8800" dirty="0">
                  <a:solidFill>
                    <a:srgbClr val="FF0000"/>
                  </a:solidFill>
                </a:rPr>
                <a:t>”</a:t>
              </a:r>
            </a:p>
          </p:txBody>
        </p:sp>
      </p:grpSp>
      <p:sp>
        <p:nvSpPr>
          <p:cNvPr id="15" name="Rectangle 14">
            <a:extLst>
              <a:ext uri="{FF2B5EF4-FFF2-40B4-BE49-F238E27FC236}">
                <a16:creationId xmlns:a16="http://schemas.microsoft.com/office/drawing/2014/main" id="{E05FC732-CC9F-40C5-9AF6-679F7F5E4F49}"/>
              </a:ext>
            </a:extLst>
          </p:cNvPr>
          <p:cNvSpPr/>
          <p:nvPr/>
        </p:nvSpPr>
        <p:spPr>
          <a:xfrm>
            <a:off x="3646582" y="2431244"/>
            <a:ext cx="8278267" cy="3323987"/>
          </a:xfrm>
          <a:prstGeom prst="rect">
            <a:avLst/>
          </a:prstGeom>
        </p:spPr>
        <p:txBody>
          <a:bodyPr wrap="square">
            <a:spAutoFit/>
          </a:bodyPr>
          <a:lstStyle/>
          <a:p>
            <a:endParaRPr lang="en-GB" dirty="0"/>
          </a:p>
          <a:p>
            <a:pPr marL="285750" indent="-285750">
              <a:buFont typeface="Arial" panose="020B0604020202020204" pitchFamily="34" charset="0"/>
              <a:buChar char="•"/>
            </a:pPr>
            <a:r>
              <a:rPr lang="en-GB" b="1" dirty="0"/>
              <a:t>Become a COVID-19 Champion! </a:t>
            </a:r>
            <a:r>
              <a:rPr lang="en-GB" dirty="0"/>
              <a:t>Nearly 800 champions across the city and we recently launched the COVID-19 Youth champions programme. Are you keen to help other residents find out more about COVID-19 and for your voice to be heard? Then do sign up and join the network. More information available here: </a:t>
            </a:r>
            <a:r>
              <a:rPr lang="en-GB" dirty="0">
                <a:hlinkClick r:id="rId4"/>
              </a:rPr>
              <a:t>https://www.birmingham.gov.uk/COVID-19_Community_Champions</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Surge Testing for COVID-19 variant</a:t>
            </a:r>
          </a:p>
          <a:p>
            <a:pPr marL="675376" lvl="1" indent="-285750">
              <a:buFont typeface="Arial" panose="020B0604020202020204" pitchFamily="34" charset="0"/>
              <a:buChar char="•"/>
            </a:pPr>
            <a:r>
              <a:rPr lang="en-GB" dirty="0"/>
              <a:t>People 16 years and over in target areas offered PCR testing to monitor COVID-19 variant.</a:t>
            </a:r>
          </a:p>
          <a:p>
            <a:pPr marL="675376" lvl="1" indent="-285750">
              <a:buFont typeface="Arial" panose="020B0604020202020204" pitchFamily="34" charset="0"/>
              <a:buChar char="•"/>
            </a:pPr>
            <a:r>
              <a:rPr lang="en-GB" dirty="0"/>
              <a:t>Please continue using twice-weekly rapid testing alongside the PCR test. </a:t>
            </a:r>
          </a:p>
          <a:p>
            <a:pPr marL="675376" lvl="1" indent="-285750">
              <a:buFont typeface="Arial" panose="020B0604020202020204" pitchFamily="34" charset="0"/>
              <a:buChar char="•"/>
            </a:pPr>
            <a:r>
              <a:rPr lang="en-GB" dirty="0"/>
              <a:t>Check our website to confirm if your postcode falls under testing for the new variant – </a:t>
            </a:r>
            <a:r>
              <a:rPr lang="en-GB" dirty="0">
                <a:hlinkClick r:id="rId5"/>
              </a:rPr>
              <a:t>https://www.birmingham.gov.uk/info/50233/support_for_residents_during_the_coronavirus_covid-19/2319/extra_testing_to_monitor_and_suppress_spread_of_covid-19_variant</a:t>
            </a:r>
            <a:endParaRPr lang="en-GB" dirty="0"/>
          </a:p>
        </p:txBody>
      </p:sp>
      <p:sp>
        <p:nvSpPr>
          <p:cNvPr id="2" name="Rectangle 1">
            <a:extLst>
              <a:ext uri="{FF2B5EF4-FFF2-40B4-BE49-F238E27FC236}">
                <a16:creationId xmlns:a16="http://schemas.microsoft.com/office/drawing/2014/main" id="{D59FDBD4-BF19-45CD-92CF-BF43D366A00A}"/>
              </a:ext>
            </a:extLst>
          </p:cNvPr>
          <p:cNvSpPr/>
          <p:nvPr/>
        </p:nvSpPr>
        <p:spPr>
          <a:xfrm>
            <a:off x="3566289" y="947113"/>
            <a:ext cx="7230616" cy="338554"/>
          </a:xfrm>
          <a:prstGeom prst="rect">
            <a:avLst/>
          </a:prstGeom>
        </p:spPr>
        <p:txBody>
          <a:bodyPr wrap="square">
            <a:spAutoFit/>
          </a:bodyPr>
          <a:lstStyle/>
          <a:p>
            <a:pPr marL="285750" indent="-285750">
              <a:buFont typeface="Arial" panose="020B0604020202020204" pitchFamily="34" charset="0"/>
              <a:buChar char="•"/>
            </a:pPr>
            <a:r>
              <a:rPr lang="en-GB" sz="1600" b="1" dirty="0"/>
              <a:t>Letter to households from the Director of Public Health Birmingham</a:t>
            </a:r>
            <a:endParaRPr lang="en-GB" b="1" dirty="0"/>
          </a:p>
        </p:txBody>
      </p:sp>
    </p:spTree>
    <p:extLst>
      <p:ext uri="{BB962C8B-B14F-4D97-AF65-F5344CB8AC3E}">
        <p14:creationId xmlns:p14="http://schemas.microsoft.com/office/powerpoint/2010/main" val="362073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rmingham_City_Council___corp_template_updated_Nov_2020__AF_ (002)  -  Read-Only" id="{679AB17E-3BF7-4581-956D-9698102F5D1B}" vid="{762CCE73-1505-4464-9E44-EADC406F0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6A64E1603CC94483EEE42194532FB3" ma:contentTypeVersion="12" ma:contentTypeDescription="Create a new document." ma:contentTypeScope="" ma:versionID="b8aaa68b20ca244425f1684fa3928565">
  <xsd:schema xmlns:xsd="http://www.w3.org/2001/XMLSchema" xmlns:xs="http://www.w3.org/2001/XMLSchema" xmlns:p="http://schemas.microsoft.com/office/2006/metadata/properties" xmlns:ns3="b84c2923-7dc1-4011-9dab-556f2d96143f" xmlns:ns4="fd07eec3-795b-4a6e-b5a6-e147486edd52" targetNamespace="http://schemas.microsoft.com/office/2006/metadata/properties" ma:root="true" ma:fieldsID="df60438f39bbb4b3f83f0ddb39019525" ns3:_="" ns4:_="">
    <xsd:import namespace="b84c2923-7dc1-4011-9dab-556f2d96143f"/>
    <xsd:import namespace="fd07eec3-795b-4a6e-b5a6-e147486edd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c2923-7dc1-4011-9dab-556f2d961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7eec3-795b-4a6e-b5a6-e147486edd5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4FB4D-3A62-4243-BC50-A338F3E20EEE}">
  <ds:schemaRefs>
    <ds:schemaRef ds:uri="http://schemas.microsoft.com/sharepoint/v3/contenttype/forms"/>
  </ds:schemaRefs>
</ds:datastoreItem>
</file>

<file path=customXml/itemProps2.xml><?xml version="1.0" encoding="utf-8"?>
<ds:datastoreItem xmlns:ds="http://schemas.openxmlformats.org/officeDocument/2006/customXml" ds:itemID="{BEBCB2ED-C587-4053-A797-9218F1882F99}">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b84c2923-7dc1-4011-9dab-556f2d96143f"/>
    <ds:schemaRef ds:uri="http://schemas.openxmlformats.org/package/2006/metadata/core-properties"/>
    <ds:schemaRef ds:uri="fd07eec3-795b-4a6e-b5a6-e147486edd52"/>
    <ds:schemaRef ds:uri="http://purl.org/dc/dcmitype/"/>
  </ds:schemaRefs>
</ds:datastoreItem>
</file>

<file path=customXml/itemProps3.xml><?xml version="1.0" encoding="utf-8"?>
<ds:datastoreItem xmlns:ds="http://schemas.openxmlformats.org/officeDocument/2006/customXml" ds:itemID="{2E165C7B-461E-4CC2-BC43-43443A73D0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c2923-7dc1-4011-9dab-556f2d96143f"/>
    <ds:schemaRef ds:uri="fd07eec3-795b-4a6e-b5a6-e147486ed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Birmingham_City_Council___corp_template_updated_Nov_2020__AF_ (002)</Template>
  <TotalTime>12</TotalTime>
  <Words>1564</Words>
  <Application>Microsoft Office PowerPoint</Application>
  <PresentationFormat>Widescreen</PresentationFormat>
  <Paragraphs>139</Paragraphs>
  <Slides>12</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Nova</vt:lpstr>
      <vt:lpstr>Arial Nova Light</vt:lpstr>
      <vt:lpstr>Calibri</vt:lpstr>
      <vt:lpstr>Wingdings</vt:lpstr>
      <vt:lpstr>Birmingham_City_Council___corp_template_updated_Jan_2018 16x9</vt:lpstr>
      <vt:lpstr>COVID-19 Overview for Education Settings (Schools)  </vt:lpstr>
      <vt:lpstr>Introduction</vt:lpstr>
      <vt:lpstr> Overview of COVD-19 Education Guidance - </vt:lpstr>
      <vt:lpstr>PowerPoint Presentation</vt:lpstr>
      <vt:lpstr>PowerPoint Presentation</vt:lpstr>
      <vt:lpstr>PowerPoint Presentation</vt:lpstr>
      <vt:lpstr>Control Measures – IMPORTANT  POINTS TO NOTE </vt:lpstr>
      <vt:lpstr>Supporting our community testing – How To Test at Home</vt:lpstr>
      <vt:lpstr>Supporting our Schools testing programme</vt:lpstr>
      <vt:lpstr>Updated Testing Guidance</vt:lpstr>
      <vt:lpstr>Useful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Modupe Omonijo</dc:creator>
  <cp:lastModifiedBy>Modupe Omonijo</cp:lastModifiedBy>
  <cp:revision>102</cp:revision>
  <dcterms:created xsi:type="dcterms:W3CDTF">2021-03-17T09:50:00Z</dcterms:created>
  <dcterms:modified xsi:type="dcterms:W3CDTF">2021-04-29T17:33:28Z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0x010100406A64E1603CC94483EEE42194532FB3</vt:lpwstr>
  </property>
</Properties>
</file>