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284" r:id="rId6"/>
    <p:sldId id="611" r:id="rId7"/>
    <p:sldId id="607" r:id="rId8"/>
    <p:sldId id="313" r:id="rId9"/>
    <p:sldId id="606" r:id="rId10"/>
    <p:sldId id="307" r:id="rId11"/>
    <p:sldId id="603" r:id="rId12"/>
    <p:sldId id="584" r:id="rId13"/>
    <p:sldId id="610" r:id="rId14"/>
    <p:sldId id="574" r:id="rId15"/>
    <p:sldId id="575" r:id="rId16"/>
    <p:sldId id="608" r:id="rId17"/>
    <p:sldId id="609" r:id="rId18"/>
    <p:sldId id="306" r:id="rId19"/>
    <p:sldId id="612" r:id="rId20"/>
    <p:sldId id="598" r:id="rId21"/>
    <p:sldId id="605" r:id="rId22"/>
    <p:sldId id="600" r:id="rId23"/>
    <p:sldId id="300" r:id="rId24"/>
    <p:sldId id="301" r:id="rId25"/>
    <p:sldId id="586" r:id="rId26"/>
    <p:sldId id="601" r:id="rId2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Tew" initials="J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D69AE-D941-4880-9035-456FBD0D6C58}" v="465" dt="2021-01-25T15:22:51.672"/>
    <p1510:client id="{52000CE6-1AE2-4FF0-BCA6-82A2B0D4CD55}" v="1" dt="2021-01-26T09:34:54.177"/>
    <p1510:client id="{794047DD-E191-40A0-8FD9-00ABB7155C95}" v="171" dt="2021-01-25T14:38:10.575"/>
    <p1510:client id="{AA0B2BA5-B0A5-4B0C-A17E-CB5BADC2A109}" v="10" dt="2021-01-25T17:51:25.443"/>
    <p1510:client id="{C9C2856D-3A19-4E94-994E-7F50C157F463}" v="1" dt="2021-01-26T09:08:53.093"/>
    <p1510:client id="{D13FFC59-68F9-4C53-AEAB-69AC685FE624}" v="1" dt="2021-01-26T07:23:12.035"/>
    <p1510:client id="{D2D2D641-472A-4303-A8F8-DEC68679027E}" v="6" dt="2021-01-25T16:04:45.345"/>
    <p1510:client id="{D31354D2-7275-44F9-BDCF-477B475B2392}" v="5" dt="2021-01-25T13:33:30.647"/>
    <p1510:client id="{D76B6D61-D2B7-4C76-8C69-E477C03A9017}" v="206" dt="2021-01-25T15:33:43.229"/>
    <p1510:client id="{EA3C0ED5-1FFD-4B4D-A487-749DCC974F4F}" v="10" dt="2021-01-25T13:35:52.354"/>
    <p1510:client id="{EEE77AEF-FE27-495E-80EC-1731BD3F3E95}" v="5" dt="2021-01-25T13:14:05.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snapToGrid="0">
      <p:cViewPr varScale="1">
        <p:scale>
          <a:sx n="86" d="100"/>
          <a:sy n="86" d="100"/>
        </p:scale>
        <p:origin x="414" y="90"/>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5ACA597-D0FC-49B8-89F5-D53AACD26BB3}" type="datetimeFigureOut">
              <a:rPr lang="en-GB" smtClean="0"/>
              <a:t>01/02/2021</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ova Light" pitchFamily="34" charset="0"/>
        <a:ea typeface="+mn-ea"/>
        <a:cs typeface="Arial Nova Light" pitchFamily="34" charset="0"/>
      </a:defRPr>
    </a:lvl1pPr>
    <a:lvl2pPr marL="457200" algn="l" defTabSz="914400" rtl="0" eaLnBrk="1" latinLnBrk="0" hangingPunct="1">
      <a:defRPr sz="1200" kern="1200">
        <a:solidFill>
          <a:schemeClr val="tx1"/>
        </a:solidFill>
        <a:latin typeface="Arial Nova Light" pitchFamily="34" charset="0"/>
        <a:ea typeface="+mn-ea"/>
        <a:cs typeface="Arial Nova Light" pitchFamily="34" charset="0"/>
      </a:defRPr>
    </a:lvl2pPr>
    <a:lvl3pPr marL="914400" algn="l" defTabSz="914400" rtl="0" eaLnBrk="1" latinLnBrk="0" hangingPunct="1">
      <a:defRPr sz="1200" kern="1200">
        <a:solidFill>
          <a:schemeClr val="tx1"/>
        </a:solidFill>
        <a:latin typeface="Arial Nova Light" pitchFamily="34" charset="0"/>
        <a:ea typeface="+mn-ea"/>
        <a:cs typeface="Arial Nova Light" pitchFamily="34" charset="0"/>
      </a:defRPr>
    </a:lvl3pPr>
    <a:lvl4pPr marL="1371600" algn="l" defTabSz="914400" rtl="0" eaLnBrk="1" latinLnBrk="0" hangingPunct="1">
      <a:defRPr sz="1200" kern="1200">
        <a:solidFill>
          <a:schemeClr val="tx1"/>
        </a:solidFill>
        <a:latin typeface="Arial Nova Light" pitchFamily="34" charset="0"/>
        <a:ea typeface="+mn-ea"/>
        <a:cs typeface="Arial Nova Light" pitchFamily="34" charset="0"/>
      </a:defRPr>
    </a:lvl4pPr>
    <a:lvl5pPr marL="1828800" algn="l" defTabSz="914400" rtl="0" eaLnBrk="1" latinLnBrk="0" hangingPunct="1">
      <a:defRPr sz="1200" kern="1200">
        <a:solidFill>
          <a:schemeClr val="tx1"/>
        </a:solidFill>
        <a:latin typeface="Arial Nova Light" pitchFamily="34" charset="0"/>
        <a:ea typeface="+mn-ea"/>
        <a:cs typeface="Arial Nova Light"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2</a:t>
            </a:fld>
            <a:endParaRPr lang="en-GB"/>
          </a:p>
        </p:txBody>
      </p:sp>
    </p:spTree>
    <p:extLst>
      <p:ext uri="{BB962C8B-B14F-4D97-AF65-F5344CB8AC3E}">
        <p14:creationId xmlns:p14="http://schemas.microsoft.com/office/powerpoint/2010/main" val="285392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4</a:t>
            </a:fld>
            <a:endParaRPr lang="en-GB"/>
          </a:p>
        </p:txBody>
      </p:sp>
    </p:spTree>
    <p:extLst>
      <p:ext uri="{BB962C8B-B14F-4D97-AF65-F5344CB8AC3E}">
        <p14:creationId xmlns:p14="http://schemas.microsoft.com/office/powerpoint/2010/main" val="363445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Delivering new ways of working. Reforming and changing the way we work, including a more permanent move to agile working, which will generate financial savings with no adverse impact on frontline service delivery.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latin typeface="Arial Nova"/>
              </a:rPr>
              <a:t>Shifting our focus from crisis to prevention. I</a:t>
            </a:r>
            <a:r>
              <a:rPr lang="en-GB" dirty="0"/>
              <a:t>ncreasing our efforts to help and support individuals and families at the early stages of an issue or crisis in their lives, delivering better outcomes for them and for the Council by reducing demand over the long term. </a:t>
            </a:r>
          </a:p>
          <a:p>
            <a:endParaRPr lang="en-GB" dirty="0">
              <a:latin typeface="Arial Nova"/>
            </a:endParaRPr>
          </a:p>
          <a:p>
            <a:r>
              <a:rPr lang="en-GB" dirty="0">
                <a:latin typeface="Arial Nova"/>
              </a:rPr>
              <a:t>Increasing the pace and scale of growth, for those that need it the most, while delivering our climate change objectives. F</a:t>
            </a:r>
            <a:r>
              <a:rPr lang="en-GB" dirty="0"/>
              <a:t>ocusing  on infrastructure, including social and affordable housing, supporting our town centres and local high streets and creating opportunities for local people but with consideration of the climate and ecological emergency.</a:t>
            </a:r>
            <a:endParaRPr lang="en-GB" dirty="0">
              <a:latin typeface="Arial Nov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6</a:t>
            </a:fld>
            <a:endParaRPr lang="en-GB"/>
          </a:p>
        </p:txBody>
      </p:sp>
    </p:spTree>
    <p:extLst>
      <p:ext uri="{BB962C8B-B14F-4D97-AF65-F5344CB8AC3E}">
        <p14:creationId xmlns:p14="http://schemas.microsoft.com/office/powerpoint/2010/main" val="326620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Draft went out for consultation in October last year, aiming to publish final draft in March.</a:t>
            </a:r>
          </a:p>
          <a:p>
            <a:r>
              <a:rPr lang="en-GB" dirty="0"/>
              <a:t>Summarises the City Council’s contribution to supporting the economy of the city as it recovers from the COVID-19 crisis and adapts to changing conditions, including the challenges of leaving the European Union.</a:t>
            </a:r>
          </a:p>
          <a:p>
            <a:r>
              <a:rPr lang="en-GB" dirty="0"/>
              <a:t>Aims to respond to the urgent problems facing the city, helping businesses to get through the crisis and people to find work and training but to also consider the longer-term issues of how our economy will change and what sort of city we want to see in the future.</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17</a:t>
            </a:fld>
            <a:endParaRPr lang="en-GB"/>
          </a:p>
        </p:txBody>
      </p:sp>
    </p:spTree>
    <p:extLst>
      <p:ext uri="{BB962C8B-B14F-4D97-AF65-F5344CB8AC3E}">
        <p14:creationId xmlns:p14="http://schemas.microsoft.com/office/powerpoint/2010/main" val="226407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Nova"/>
              </a:rPr>
              <a:t>Maximising the benefit of the Commonwealth Games. Ensuring we use t</a:t>
            </a:r>
            <a:r>
              <a:rPr lang="en-GB" dirty="0"/>
              <a:t>his once in a lifetime event, witnessed by a global audience of over one billion people, to showcase the best of Birmingham and to drive investment in the city to benefit local people.  </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22</a:t>
            </a:fld>
            <a:endParaRPr lang="en-GB"/>
          </a:p>
        </p:txBody>
      </p:sp>
    </p:spTree>
    <p:extLst>
      <p:ext uri="{BB962C8B-B14F-4D97-AF65-F5344CB8AC3E}">
        <p14:creationId xmlns:p14="http://schemas.microsoft.com/office/powerpoint/2010/main" val="324587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21552" cy="701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08756" y="1748408"/>
            <a:ext cx="5683796" cy="1470025"/>
          </a:xfrm>
        </p:spPr>
        <p:txBody>
          <a:bodyPr>
            <a:normAutofit/>
          </a:bodyPr>
          <a:lstStyle>
            <a:lvl1pPr algn="l">
              <a:defRPr sz="32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23008" y="3260576"/>
            <a:ext cx="5654128" cy="1752600"/>
          </a:xfrm>
        </p:spPr>
        <p:txBody>
          <a:bodyPr>
            <a:normAutofit/>
          </a:bodyPr>
          <a:lstStyle>
            <a:lvl1pPr marL="0" indent="0" algn="l">
              <a:buNone/>
              <a:defRPr sz="1800">
                <a:solidFill>
                  <a:schemeClr val="tx1">
                    <a:tint val="75000"/>
                  </a:schemeClr>
                </a:solidFill>
                <a:latin typeface="Arial Nov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921552" cy="6858000"/>
          </a:xfrm>
          <a:prstGeom prst="rect">
            <a:avLst/>
          </a:prstGeom>
        </p:spPr>
      </p:pic>
      <p:sp>
        <p:nvSpPr>
          <p:cNvPr id="2" name="Title 1"/>
          <p:cNvSpPr>
            <a:spLocks noGrp="1"/>
          </p:cNvSpPr>
          <p:nvPr>
            <p:ph type="title"/>
          </p:nvPr>
        </p:nvSpPr>
        <p:spPr>
          <a:xfrm>
            <a:off x="495300" y="273050"/>
            <a:ext cx="3259006" cy="1162050"/>
          </a:xfrm>
        </p:spPr>
        <p:txBody>
          <a:bodyPr anchor="t"/>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60696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2"/>
            <a:ext cx="3259006" cy="44937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409352" y="6448251"/>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409352" y="6448251"/>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84"/>
          <a:stretch/>
        </p:blipFill>
        <p:spPr bwMode="auto">
          <a:xfrm>
            <a:off x="0" y="1733797"/>
            <a:ext cx="9921552" cy="515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39"/>
          <a:stretch/>
        </p:blipFill>
        <p:spPr bwMode="auto">
          <a:xfrm>
            <a:off x="-17584" y="0"/>
            <a:ext cx="99391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5300" y="274638"/>
            <a:ext cx="8915400" cy="994122"/>
          </a:xfrm>
        </p:spPr>
        <p:txBody>
          <a:bodyPr>
            <a:normAutofit/>
          </a:bodyPr>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495300" y="1412776"/>
            <a:ext cx="89154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409352" y="6448251"/>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95300" y="274638"/>
            <a:ext cx="8915400" cy="994122"/>
          </a:xfrm>
        </p:spPr>
        <p:txBody>
          <a:bodyPr>
            <a:normAutofit/>
          </a:bodyPr>
          <a:lstStyle>
            <a:lvl1pPr>
              <a:defRPr sz="2800"/>
            </a:lvl1pPr>
          </a:lstStyle>
          <a:p>
            <a:r>
              <a:rPr lang="en-US"/>
              <a:t>Click to edit Master title style</a:t>
            </a:r>
            <a:endParaRPr lang="en-GB"/>
          </a:p>
        </p:txBody>
      </p:sp>
      <p:sp>
        <p:nvSpPr>
          <p:cNvPr id="10" name="Content Placeholder 2"/>
          <p:cNvSpPr>
            <a:spLocks noGrp="1"/>
          </p:cNvSpPr>
          <p:nvPr>
            <p:ph idx="1"/>
          </p:nvPr>
        </p:nvSpPr>
        <p:spPr>
          <a:xfrm>
            <a:off x="495300" y="1412776"/>
            <a:ext cx="8915400" cy="452538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69754" y="6412626"/>
            <a:ext cx="2311400"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PAGE </a:t>
            </a:r>
            <a:fld id="{45A89BE1-5792-4ACB-BF4C-7FAB88C6C5B7}" type="slidenum">
              <a:rPr lang="en-GB" smtClean="0">
                <a:solidFill>
                  <a:schemeClr val="bg1"/>
                </a:solidFill>
              </a:rPr>
              <a:pPr/>
              <a:t>‹#›</a:t>
            </a:fld>
            <a:endParaRPr lang="en-GB">
              <a:solidFill>
                <a:schemeClr val="bg1"/>
              </a:solidFill>
            </a:endParaRPr>
          </a:p>
        </p:txBody>
      </p:sp>
      <p:sp>
        <p:nvSpPr>
          <p:cNvPr id="7" name="Slide Number Placeholder 5"/>
          <p:cNvSpPr>
            <a:spLocks noGrp="1"/>
          </p:cNvSpPr>
          <p:nvPr>
            <p:ph type="sldNum" sz="quarter" idx="4"/>
          </p:nvPr>
        </p:nvSpPr>
        <p:spPr>
          <a:xfrm>
            <a:off x="409352" y="6448251"/>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0643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76"/>
          <a:stretch/>
        </p:blipFill>
        <p:spPr bwMode="auto">
          <a:xfrm>
            <a:off x="0" y="0"/>
            <a:ext cx="992155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24129" y="3705052"/>
            <a:ext cx="8420100" cy="1362075"/>
          </a:xfrm>
        </p:spPr>
        <p:txBody>
          <a:bodyPr anchor="t">
            <a:normAutofit/>
          </a:bodyPr>
          <a:lstStyle>
            <a:lvl1pPr algn="l">
              <a:defRPr sz="32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524129" y="2204864"/>
            <a:ext cx="8420100" cy="1500187"/>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35"/>
          <a:stretch/>
        </p:blipFill>
        <p:spPr bwMode="auto">
          <a:xfrm>
            <a:off x="0" y="0"/>
            <a:ext cx="9921552" cy="630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24129" y="3705052"/>
            <a:ext cx="8420100" cy="1362075"/>
          </a:xfrm>
        </p:spPr>
        <p:txBody>
          <a:bodyPr anchor="t">
            <a:normAutofit/>
          </a:bodyPr>
          <a:lstStyle>
            <a:lvl1pPr algn="l">
              <a:defRPr sz="3200" b="1" cap="all">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524129" y="2204864"/>
            <a:ext cx="8420100" cy="1500187"/>
          </a:xfrm>
        </p:spPr>
        <p:txBody>
          <a:bodyPr anchor="b">
            <a:normAutofit/>
          </a:bodyPr>
          <a:lstStyle>
            <a:lvl1pPr marL="0" indent="0">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921552" cy="6858000"/>
          </a:xfrm>
          <a:prstGeom prst="rect">
            <a:avLst/>
          </a:prstGeom>
        </p:spPr>
      </p:pic>
      <p:sp>
        <p:nvSpPr>
          <p:cNvPr id="3" name="Content Placeholder 2"/>
          <p:cNvSpPr>
            <a:spLocks noGrp="1"/>
          </p:cNvSpPr>
          <p:nvPr>
            <p:ph sz="half" idx="1"/>
          </p:nvPr>
        </p:nvSpPr>
        <p:spPr>
          <a:xfrm>
            <a:off x="488504" y="1412776"/>
            <a:ext cx="4315114"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2382" y="1412776"/>
            <a:ext cx="4315114"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95300" y="274638"/>
            <a:ext cx="8915400" cy="994122"/>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409352" y="6448251"/>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921552" cy="6858000"/>
          </a:xfrm>
          <a:prstGeom prst="rect">
            <a:avLst/>
          </a:prstGeom>
        </p:spPr>
      </p:pic>
      <p:sp>
        <p:nvSpPr>
          <p:cNvPr id="3" name="Text Placeholder 2"/>
          <p:cNvSpPr>
            <a:spLocks noGrp="1"/>
          </p:cNvSpPr>
          <p:nvPr>
            <p:ph type="body" idx="1"/>
          </p:nvPr>
        </p:nvSpPr>
        <p:spPr>
          <a:xfrm>
            <a:off x="495300" y="1356988"/>
            <a:ext cx="4376870"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1996750"/>
            <a:ext cx="437687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356988"/>
            <a:ext cx="4378590"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1996750"/>
            <a:ext cx="437859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95300" y="274638"/>
            <a:ext cx="8915400" cy="994122"/>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409352" y="6448251"/>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921552" cy="6858000"/>
          </a:xfrm>
          <a:prstGeom prst="rect">
            <a:avLst/>
          </a:prstGeom>
        </p:spPr>
      </p:pic>
      <p:sp>
        <p:nvSpPr>
          <p:cNvPr id="7" name="Title 1"/>
          <p:cNvSpPr>
            <a:spLocks noGrp="1"/>
          </p:cNvSpPr>
          <p:nvPr>
            <p:ph type="title"/>
          </p:nvPr>
        </p:nvSpPr>
        <p:spPr>
          <a:xfrm>
            <a:off x="495300" y="274638"/>
            <a:ext cx="8915400" cy="994122"/>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409352" y="6448251"/>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921552" cy="6858000"/>
          </a:xfrm>
          <a:prstGeom prst="rect">
            <a:avLst/>
          </a:prstGeom>
        </p:spPr>
      </p:pic>
      <p:sp>
        <p:nvSpPr>
          <p:cNvPr id="7" name="Slide Number Placeholder 5"/>
          <p:cNvSpPr>
            <a:spLocks noGrp="1"/>
          </p:cNvSpPr>
          <p:nvPr>
            <p:ph type="sldNum" sz="quarter" idx="4"/>
          </p:nvPr>
        </p:nvSpPr>
        <p:spPr>
          <a:xfrm>
            <a:off x="409352" y="6448251"/>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517076"/>
            <a:ext cx="8915400" cy="4421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05379" y="6246503"/>
            <a:ext cx="2311400" cy="365125"/>
          </a:xfrm>
          <a:prstGeom prst="rect">
            <a:avLst/>
          </a:prstGeom>
        </p:spPr>
        <p:txBody>
          <a:bodyPr vert="horz" lIns="91440" tIns="45720" rIns="91440" bIns="45720" rtlCol="0" anchor="ctr"/>
          <a:lstStyle>
            <a:lvl1pPr algn="l">
              <a:defRPr sz="10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Lst>
  <p:hf hdr="0" ftr="0" dt="0"/>
  <p:txStyles>
    <p:titleStyle>
      <a:lvl1pPr algn="l" defTabSz="914400" rtl="0" eaLnBrk="1" latinLnBrk="0" hangingPunct="1">
        <a:spcBef>
          <a:spcPct val="0"/>
        </a:spcBef>
        <a:buNone/>
        <a:defRPr sz="2800" b="1" kern="1200">
          <a:solidFill>
            <a:schemeClr val="tx1"/>
          </a:solidFill>
          <a:latin typeface="Arial Nova"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Arial Nov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Nova Light" pitchFamily="34" charset="0"/>
          <a:ea typeface="+mn-ea"/>
          <a:cs typeface="Arial Nova Light" pitchFamily="34" charset="0"/>
        </a:defRPr>
      </a:lvl2pPr>
      <a:lvl3pPr marL="1143000" indent="-228600" algn="l" defTabSz="914400" rtl="0" eaLnBrk="1" latinLnBrk="0" hangingPunct="1">
        <a:spcBef>
          <a:spcPct val="20000"/>
        </a:spcBef>
        <a:buFont typeface="Arial Nova Light" pitchFamily="34" charset="0"/>
        <a:buChar char="–"/>
        <a:defRPr sz="1800" kern="1200">
          <a:solidFill>
            <a:schemeClr val="tx1"/>
          </a:solidFill>
          <a:latin typeface="Arial Nova Light" pitchFamily="34" charset="0"/>
          <a:ea typeface="+mn-ea"/>
          <a:cs typeface="Arial Nova Light"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756" y="1959733"/>
            <a:ext cx="8764724" cy="1470025"/>
          </a:xfrm>
        </p:spPr>
        <p:txBody>
          <a:bodyPr>
            <a:normAutofit fontScale="90000"/>
          </a:bodyPr>
          <a:lstStyle/>
          <a:p>
            <a:r>
              <a:rPr lang="en-GB" sz="4800" dirty="0"/>
              <a:t>Budget 2021</a:t>
            </a:r>
            <a:r>
              <a:rPr lang="en-GB" sz="4800" baseline="30000" dirty="0"/>
              <a:t>+</a:t>
            </a:r>
            <a:br>
              <a:rPr lang="en-GB" sz="4800" baseline="30000" dirty="0"/>
            </a:br>
            <a:br>
              <a:rPr lang="en-GB" sz="4800" baseline="30000" dirty="0"/>
            </a:br>
            <a:r>
              <a:rPr lang="en-GB" sz="4800" baseline="30000" dirty="0"/>
              <a:t>Briefing to Business Rate Payers</a:t>
            </a:r>
          </a:p>
        </p:txBody>
      </p:sp>
      <p:sp>
        <p:nvSpPr>
          <p:cNvPr id="3" name="Subtitle 2"/>
          <p:cNvSpPr>
            <a:spLocks noGrp="1"/>
          </p:cNvSpPr>
          <p:nvPr>
            <p:ph type="subTitle" idx="1"/>
          </p:nvPr>
        </p:nvSpPr>
        <p:spPr>
          <a:xfrm>
            <a:off x="523008" y="3261334"/>
            <a:ext cx="5654128" cy="1752600"/>
          </a:xfrm>
        </p:spPr>
        <p:txBody>
          <a:bodyPr vert="horz" lIns="91440" tIns="45720" rIns="91440" bIns="45720" rtlCol="0" anchor="t">
            <a:normAutofit/>
          </a:bodyPr>
          <a:lstStyle/>
          <a:p>
            <a:r>
              <a:rPr lang="en-GB" sz="3200" b="1" dirty="0">
                <a:latin typeface="Arial Nova"/>
              </a:rPr>
              <a:t>27 January  2021</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228963-F118-40D9-9919-29889105668E}"/>
              </a:ext>
            </a:extLst>
          </p:cNvPr>
          <p:cNvSpPr>
            <a:spLocks noGrp="1"/>
          </p:cNvSpPr>
          <p:nvPr>
            <p:ph type="sldNum" sz="quarter" idx="4"/>
          </p:nvPr>
        </p:nvSpPr>
        <p:spPr/>
        <p:txBody>
          <a:bodyPr/>
          <a:lstStyle/>
          <a:p>
            <a:r>
              <a:rPr lang="en-GB"/>
              <a:t>PAGE </a:t>
            </a:r>
            <a:fld id="{45A89BE1-5792-4ACB-BF4C-7FAB88C6C5B7}" type="slidenum">
              <a:rPr lang="en-GB" smtClean="0"/>
              <a:pPr/>
              <a:t>10</a:t>
            </a:fld>
            <a:endParaRPr lang="en-GB"/>
          </a:p>
        </p:txBody>
      </p:sp>
      <p:sp>
        <p:nvSpPr>
          <p:cNvPr id="6" name="Content Placeholder 2">
            <a:extLst>
              <a:ext uri="{FF2B5EF4-FFF2-40B4-BE49-F238E27FC236}">
                <a16:creationId xmlns:a16="http://schemas.microsoft.com/office/drawing/2014/main" id="{9D49C5C8-74D2-4E00-AD2C-86233536D30D}"/>
              </a:ext>
            </a:extLst>
          </p:cNvPr>
          <p:cNvSpPr txBox="1">
            <a:spLocks/>
          </p:cNvSpPr>
          <p:nvPr/>
        </p:nvSpPr>
        <p:spPr>
          <a:xfrm>
            <a:off x="495300" y="1186544"/>
            <a:ext cx="8915400" cy="4751620"/>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Wingdings" pitchFamily="2" charset="2"/>
              <a:buChar char="§"/>
              <a:defRPr sz="2400" kern="1200">
                <a:solidFill>
                  <a:schemeClr val="tx1"/>
                </a:solidFill>
                <a:latin typeface="Arial Nov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Nova Light" pitchFamily="34" charset="0"/>
                <a:ea typeface="+mn-ea"/>
                <a:cs typeface="Arial Nova Light" pitchFamily="34" charset="0"/>
              </a:defRPr>
            </a:lvl2pPr>
            <a:lvl3pPr marL="1143000" indent="-228600" algn="l" defTabSz="914400" rtl="0" eaLnBrk="1" latinLnBrk="0" hangingPunct="1">
              <a:spcBef>
                <a:spcPct val="20000"/>
              </a:spcBef>
              <a:buFont typeface="Arial Nova Light" pitchFamily="34" charset="0"/>
              <a:buChar char="–"/>
              <a:defRPr sz="1800" kern="1200">
                <a:solidFill>
                  <a:schemeClr val="tx1"/>
                </a:solidFill>
                <a:latin typeface="Arial Nova Light" pitchFamily="34" charset="0"/>
                <a:ea typeface="+mn-ea"/>
                <a:cs typeface="Arial Nova Light"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000" dirty="0">
                <a:latin typeface="Arial Nova"/>
              </a:rPr>
              <a:t>Planned</a:t>
            </a:r>
            <a:r>
              <a:rPr lang="en-GB" sz="3200" dirty="0">
                <a:latin typeface="Arial Nova"/>
              </a:rPr>
              <a:t> savings				£21m</a:t>
            </a:r>
          </a:p>
          <a:p>
            <a:r>
              <a:rPr lang="en-GB" sz="2200" dirty="0"/>
              <a:t>Savings previously approved in February 2020 in the </a:t>
            </a:r>
          </a:p>
          <a:p>
            <a:pPr marL="360363" indent="0">
              <a:buNone/>
            </a:pPr>
            <a:r>
              <a:rPr lang="en-GB" sz="2200" dirty="0"/>
              <a:t>Financial Plan 2020–2024</a:t>
            </a:r>
          </a:p>
          <a:p>
            <a:pPr lvl="1"/>
            <a:r>
              <a:rPr lang="en-GB" sz="2200" dirty="0"/>
              <a:t>Adult Social Care – </a:t>
            </a:r>
            <a:r>
              <a:rPr lang="en-GB" sz="1600" dirty="0"/>
              <a:t>modernisation/early intervention</a:t>
            </a:r>
            <a:r>
              <a:rPr lang="en-GB" sz="1700" dirty="0"/>
              <a:t>	</a:t>
            </a:r>
            <a:r>
              <a:rPr lang="en-GB" sz="2200" dirty="0"/>
              <a:t>£8.8m		</a:t>
            </a:r>
          </a:p>
          <a:p>
            <a:pPr lvl="1"/>
            <a:r>
              <a:rPr lang="en-GB" sz="2200" dirty="0"/>
              <a:t>ICT modernisation </a:t>
            </a:r>
            <a:r>
              <a:rPr lang="en-GB" sz="1600" dirty="0"/>
              <a:t>e.g. rationalising platforms </a:t>
            </a:r>
            <a:r>
              <a:rPr lang="en-GB" sz="2200" dirty="0"/>
              <a:t>		£5.5m</a:t>
            </a:r>
            <a:endParaRPr lang="en-GB" sz="1500" dirty="0"/>
          </a:p>
          <a:p>
            <a:pPr lvl="1"/>
            <a:r>
              <a:rPr lang="en-GB" sz="2200" dirty="0"/>
              <a:t>Income from Council property			£4.6m</a:t>
            </a:r>
          </a:p>
          <a:p>
            <a:pPr lvl="1"/>
            <a:r>
              <a:rPr lang="en-GB" sz="2200" dirty="0">
                <a:latin typeface="Arial Nova Light"/>
              </a:rPr>
              <a:t>Integrating transportation services		£0.8m</a:t>
            </a:r>
          </a:p>
          <a:p>
            <a:pPr lvl="1"/>
            <a:r>
              <a:rPr lang="en-GB" sz="2200" dirty="0"/>
              <a:t>Efficiencies across directorates			£1.3m</a:t>
            </a:r>
          </a:p>
          <a:p>
            <a:pPr marL="0" indent="0">
              <a:buFont typeface="Wingdings" pitchFamily="2" charset="2"/>
              <a:buNone/>
            </a:pPr>
            <a:endParaRPr lang="en-GB" sz="3200" dirty="0"/>
          </a:p>
          <a:p>
            <a:r>
              <a:rPr lang="en-GB" sz="3200" dirty="0"/>
              <a:t>New </a:t>
            </a:r>
            <a:r>
              <a:rPr lang="en-GB" sz="3000" dirty="0"/>
              <a:t>saving</a:t>
            </a:r>
            <a:r>
              <a:rPr lang="en-GB" sz="3200" dirty="0"/>
              <a:t>					£20m</a:t>
            </a:r>
          </a:p>
          <a:p>
            <a:pPr lvl="1"/>
            <a:r>
              <a:rPr lang="en-GB" sz="2200" dirty="0"/>
              <a:t>Reducing agency costs and vacancy management</a:t>
            </a:r>
            <a:r>
              <a:rPr lang="en-GB" sz="2800" dirty="0"/>
              <a:t>	</a:t>
            </a:r>
            <a:endParaRPr lang="en-GB" dirty="0"/>
          </a:p>
        </p:txBody>
      </p:sp>
      <p:sp>
        <p:nvSpPr>
          <p:cNvPr id="7" name="Title 6">
            <a:extLst>
              <a:ext uri="{FF2B5EF4-FFF2-40B4-BE49-F238E27FC236}">
                <a16:creationId xmlns:a16="http://schemas.microsoft.com/office/drawing/2014/main" id="{EF72F1FE-C11C-4F32-9207-6928BECD48AF}"/>
              </a:ext>
            </a:extLst>
          </p:cNvPr>
          <p:cNvSpPr>
            <a:spLocks noGrp="1"/>
          </p:cNvSpPr>
          <p:nvPr>
            <p:ph type="title"/>
          </p:nvPr>
        </p:nvSpPr>
        <p:spPr>
          <a:xfrm>
            <a:off x="495300" y="274638"/>
            <a:ext cx="8915400" cy="680536"/>
          </a:xfrm>
        </p:spPr>
        <p:txBody>
          <a:bodyPr/>
          <a:lstStyle/>
          <a:p>
            <a:r>
              <a:rPr lang="en-GB" dirty="0"/>
              <a:t>Planned and New Savings</a:t>
            </a:r>
          </a:p>
        </p:txBody>
      </p:sp>
    </p:spTree>
    <p:extLst>
      <p:ext uri="{BB962C8B-B14F-4D97-AF65-F5344CB8AC3E}">
        <p14:creationId xmlns:p14="http://schemas.microsoft.com/office/powerpoint/2010/main" val="51345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A52F-DB58-4BF7-9019-4C99D9097965}"/>
              </a:ext>
            </a:extLst>
          </p:cNvPr>
          <p:cNvSpPr>
            <a:spLocks noGrp="1"/>
          </p:cNvSpPr>
          <p:nvPr>
            <p:ph type="title"/>
          </p:nvPr>
        </p:nvSpPr>
        <p:spPr/>
        <p:txBody>
          <a:bodyPr>
            <a:normAutofit/>
          </a:bodyPr>
          <a:lstStyle/>
          <a:p>
            <a:pPr algn="ctr"/>
            <a:r>
              <a:rPr lang="en-GB" sz="1800" dirty="0">
                <a:solidFill>
                  <a:schemeClr val="accent6">
                    <a:lumMod val="50000"/>
                  </a:schemeClr>
                </a:solidFill>
                <a:latin typeface="Arial"/>
                <a:cs typeface="Arial"/>
              </a:rPr>
              <a:t>Where the money comes from 2020/21 - Total £3,192m (£3,109m)</a:t>
            </a:r>
            <a:br>
              <a:rPr lang="en-GB" sz="1800" dirty="0">
                <a:latin typeface="Arial" panose="020B0604020202020204" pitchFamily="34" charset="0"/>
                <a:cs typeface="Arial" panose="020B0604020202020204" pitchFamily="34" charset="0"/>
              </a:rPr>
            </a:br>
            <a:r>
              <a:rPr lang="en-GB" sz="1800" dirty="0">
                <a:solidFill>
                  <a:schemeClr val="accent6">
                    <a:lumMod val="50000"/>
                  </a:schemeClr>
                </a:solidFill>
                <a:latin typeface="Arial"/>
                <a:cs typeface="Arial"/>
              </a:rPr>
              <a:t>(2019/20 figures in brackets) </a:t>
            </a:r>
            <a:endParaRPr lang="en-GB" sz="1800" dirty="0">
              <a:solidFill>
                <a:schemeClr val="accent6">
                  <a:lumMod val="50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4354DCB-3CDF-462A-AFFB-37B62F0A7853}"/>
              </a:ext>
            </a:extLst>
          </p:cNvPr>
          <p:cNvSpPr>
            <a:spLocks noGrp="1"/>
          </p:cNvSpPr>
          <p:nvPr>
            <p:ph type="sldNum" sz="quarter" idx="4"/>
          </p:nvPr>
        </p:nvSpPr>
        <p:spPr/>
        <p:txBody>
          <a:bodyPr/>
          <a:lstStyle/>
          <a:p>
            <a:r>
              <a:rPr lang="en-GB"/>
              <a:t>PAGE </a:t>
            </a:r>
            <a:fld id="{45A89BE1-5792-4ACB-BF4C-7FAB88C6C5B7}" type="slidenum">
              <a:rPr lang="en-GB" smtClean="0"/>
              <a:pPr/>
              <a:t>11</a:t>
            </a:fld>
            <a:endParaRPr lang="en-GB"/>
          </a:p>
        </p:txBody>
      </p:sp>
      <p:pic>
        <p:nvPicPr>
          <p:cNvPr id="4" name="Picture 3" descr="Pie chart showing the breakdown of spending">
            <a:extLst>
              <a:ext uri="{FF2B5EF4-FFF2-40B4-BE49-F238E27FC236}">
                <a16:creationId xmlns:a16="http://schemas.microsoft.com/office/drawing/2014/main" id="{B13BC00C-7600-40D9-9471-2D035670100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44316" y="1404728"/>
            <a:ext cx="9017368" cy="3717687"/>
          </a:xfrm>
          <a:prstGeom prst="rect">
            <a:avLst/>
          </a:prstGeom>
        </p:spPr>
      </p:pic>
    </p:spTree>
    <p:extLst>
      <p:ext uri="{BB962C8B-B14F-4D97-AF65-F5344CB8AC3E}">
        <p14:creationId xmlns:p14="http://schemas.microsoft.com/office/powerpoint/2010/main" val="266471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A52F-DB58-4BF7-9019-4C99D9097965}"/>
              </a:ext>
            </a:extLst>
          </p:cNvPr>
          <p:cNvSpPr>
            <a:spLocks noGrp="1"/>
          </p:cNvSpPr>
          <p:nvPr>
            <p:ph type="title"/>
          </p:nvPr>
        </p:nvSpPr>
        <p:spPr/>
        <p:txBody>
          <a:bodyPr>
            <a:normAutofit/>
          </a:bodyPr>
          <a:lstStyle/>
          <a:p>
            <a:pPr algn="ctr"/>
            <a:r>
              <a:rPr lang="en-GB" sz="1800">
                <a:solidFill>
                  <a:schemeClr val="accent6">
                    <a:lumMod val="50000"/>
                  </a:schemeClr>
                </a:solidFill>
                <a:latin typeface="Arial"/>
                <a:cs typeface="Arial"/>
              </a:rPr>
              <a:t>Where the money is spent 2020/21 - Total £3,192m (£3,109m)</a:t>
            </a:r>
            <a:br>
              <a:rPr lang="en-GB" sz="1800">
                <a:latin typeface="Arial" panose="020B0604020202020204" pitchFamily="34" charset="0"/>
              </a:rPr>
            </a:br>
            <a:r>
              <a:rPr lang="en-GB" sz="1800">
                <a:solidFill>
                  <a:schemeClr val="accent6">
                    <a:lumMod val="50000"/>
                  </a:schemeClr>
                </a:solidFill>
                <a:latin typeface="Arial"/>
                <a:cs typeface="Arial"/>
              </a:rPr>
              <a:t>(2019/20 figures in brackets)</a:t>
            </a:r>
            <a:r>
              <a:rPr lang="en-GB" sz="1800">
                <a:solidFill>
                  <a:schemeClr val="accent6">
                    <a:lumMod val="50000"/>
                  </a:schemeClr>
                </a:solidFill>
                <a:latin typeface="Arial Nova"/>
              </a:rPr>
              <a:t> </a:t>
            </a:r>
            <a:endParaRPr lang="en-GB" sz="1800">
              <a:solidFill>
                <a:schemeClr val="accent6">
                  <a:lumMod val="50000"/>
                </a:schemeClr>
              </a:solidFill>
            </a:endParaRPr>
          </a:p>
        </p:txBody>
      </p:sp>
      <p:sp>
        <p:nvSpPr>
          <p:cNvPr id="3" name="Slide Number Placeholder 2">
            <a:extLst>
              <a:ext uri="{FF2B5EF4-FFF2-40B4-BE49-F238E27FC236}">
                <a16:creationId xmlns:a16="http://schemas.microsoft.com/office/drawing/2014/main" id="{54354DCB-3CDF-462A-AFFB-37B62F0A7853}"/>
              </a:ext>
            </a:extLst>
          </p:cNvPr>
          <p:cNvSpPr>
            <a:spLocks noGrp="1"/>
          </p:cNvSpPr>
          <p:nvPr>
            <p:ph type="sldNum" sz="quarter" idx="4"/>
          </p:nvPr>
        </p:nvSpPr>
        <p:spPr/>
        <p:txBody>
          <a:bodyPr/>
          <a:lstStyle/>
          <a:p>
            <a:r>
              <a:rPr lang="en-GB"/>
              <a:t>PAGE </a:t>
            </a:r>
            <a:fld id="{45A89BE1-5792-4ACB-BF4C-7FAB88C6C5B7}" type="slidenum">
              <a:rPr lang="en-GB" smtClean="0"/>
              <a:pPr/>
              <a:t>12</a:t>
            </a:fld>
            <a:endParaRPr lang="en-GB"/>
          </a:p>
        </p:txBody>
      </p:sp>
      <p:pic>
        <p:nvPicPr>
          <p:cNvPr id="4" name="Picture 3" descr="Pie chart showing where council tax money is spent">
            <a:extLst>
              <a:ext uri="{FF2B5EF4-FFF2-40B4-BE49-F238E27FC236}">
                <a16:creationId xmlns:a16="http://schemas.microsoft.com/office/drawing/2014/main" id="{B905DC82-0B05-4634-A5C9-8DFBBD7FB4C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95300" y="1268760"/>
            <a:ext cx="9044866" cy="4160638"/>
          </a:xfrm>
          <a:prstGeom prst="rect">
            <a:avLst/>
          </a:prstGeom>
        </p:spPr>
      </p:pic>
    </p:spTree>
    <p:extLst>
      <p:ext uri="{BB962C8B-B14F-4D97-AF65-F5344CB8AC3E}">
        <p14:creationId xmlns:p14="http://schemas.microsoft.com/office/powerpoint/2010/main" val="75169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6167-C653-489B-AC99-3F0BC63552AA}"/>
              </a:ext>
            </a:extLst>
          </p:cNvPr>
          <p:cNvSpPr>
            <a:spLocks noGrp="1"/>
          </p:cNvSpPr>
          <p:nvPr>
            <p:ph type="title"/>
          </p:nvPr>
        </p:nvSpPr>
        <p:spPr/>
        <p:txBody>
          <a:bodyPr/>
          <a:lstStyle/>
          <a:p>
            <a:r>
              <a:rPr lang="en-GB" dirty="0"/>
              <a:t>Medium Term Financial Plan</a:t>
            </a:r>
          </a:p>
        </p:txBody>
      </p:sp>
      <p:sp>
        <p:nvSpPr>
          <p:cNvPr id="3" name="Content Placeholder 2">
            <a:extLst>
              <a:ext uri="{FF2B5EF4-FFF2-40B4-BE49-F238E27FC236}">
                <a16:creationId xmlns:a16="http://schemas.microsoft.com/office/drawing/2014/main" id="{3E103120-19F8-4A2A-9D10-FFEA317ED024}"/>
              </a:ext>
            </a:extLst>
          </p:cNvPr>
          <p:cNvSpPr>
            <a:spLocks noGrp="1"/>
          </p:cNvSpPr>
          <p:nvPr>
            <p:ph idx="1"/>
          </p:nvPr>
        </p:nvSpPr>
        <p:spPr/>
        <p:txBody>
          <a:bodyPr>
            <a:normAutofit/>
          </a:bodyPr>
          <a:lstStyle/>
          <a:p>
            <a:r>
              <a:rPr lang="en-GB" dirty="0"/>
              <a:t>Budget proposals and the Medium-Term Financial Plan are being presented to City Council Cabinet for consideration on 9</a:t>
            </a:r>
            <a:r>
              <a:rPr lang="en-GB" baseline="30000" dirty="0"/>
              <a:t>th</a:t>
            </a:r>
            <a:r>
              <a:rPr lang="en-GB" dirty="0"/>
              <a:t> February.</a:t>
            </a:r>
          </a:p>
          <a:p>
            <a:pPr lvl="0"/>
            <a:r>
              <a:rPr lang="en-GB" dirty="0"/>
              <a:t>The immediate priorities of this financial plan are to help us bridge the financial gap within our budget and secure funding for those critical initiatives included in our Delivery Plan which will reduce costs, improve outcomes for our citizens and  create greater prosperity in the City. </a:t>
            </a:r>
          </a:p>
          <a:p>
            <a:endParaRPr lang="en-GB" dirty="0"/>
          </a:p>
        </p:txBody>
      </p:sp>
      <p:sp>
        <p:nvSpPr>
          <p:cNvPr id="4" name="Slide Number Placeholder 3">
            <a:extLst>
              <a:ext uri="{FF2B5EF4-FFF2-40B4-BE49-F238E27FC236}">
                <a16:creationId xmlns:a16="http://schemas.microsoft.com/office/drawing/2014/main" id="{3593A98A-661B-42D0-86B4-35992AF43025}"/>
              </a:ext>
            </a:extLst>
          </p:cNvPr>
          <p:cNvSpPr>
            <a:spLocks noGrp="1"/>
          </p:cNvSpPr>
          <p:nvPr>
            <p:ph type="sldNum" sz="quarter" idx="4"/>
          </p:nvPr>
        </p:nvSpPr>
        <p:spPr/>
        <p:txBody>
          <a:bodyPr/>
          <a:lstStyle/>
          <a:p>
            <a:r>
              <a:rPr lang="en-GB"/>
              <a:t>PAGE </a:t>
            </a:r>
            <a:fld id="{45A89BE1-5792-4ACB-BF4C-7FAB88C6C5B7}" type="slidenum">
              <a:rPr lang="en-GB" smtClean="0"/>
              <a:pPr/>
              <a:t>13</a:t>
            </a:fld>
            <a:endParaRPr lang="en-GB"/>
          </a:p>
        </p:txBody>
      </p:sp>
    </p:spTree>
    <p:extLst>
      <p:ext uri="{BB962C8B-B14F-4D97-AF65-F5344CB8AC3E}">
        <p14:creationId xmlns:p14="http://schemas.microsoft.com/office/powerpoint/2010/main" val="14569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4ADA-E379-4C7D-BA15-1887B52CF27E}"/>
              </a:ext>
            </a:extLst>
          </p:cNvPr>
          <p:cNvSpPr>
            <a:spLocks noGrp="1"/>
          </p:cNvSpPr>
          <p:nvPr>
            <p:ph type="title"/>
          </p:nvPr>
        </p:nvSpPr>
        <p:spPr>
          <a:xfrm>
            <a:off x="1424608" y="274638"/>
            <a:ext cx="7207597" cy="634082"/>
          </a:xfrm>
        </p:spPr>
        <p:txBody>
          <a:bodyPr>
            <a:normAutofit fontScale="90000"/>
          </a:bodyPr>
          <a:lstStyle/>
          <a:p>
            <a:pPr algn="ctr"/>
            <a:r>
              <a:rPr lang="en-GB" dirty="0">
                <a:solidFill>
                  <a:schemeClr val="accent6">
                    <a:lumMod val="50000"/>
                  </a:schemeClr>
                </a:solidFill>
              </a:rPr>
              <a:t>Indicative Spend 2021/22</a:t>
            </a:r>
            <a:br>
              <a:rPr lang="en-GB" dirty="0">
                <a:solidFill>
                  <a:schemeClr val="accent6">
                    <a:lumMod val="50000"/>
                  </a:schemeClr>
                </a:solidFill>
              </a:rPr>
            </a:br>
            <a:br>
              <a:rPr lang="en-GB" dirty="0">
                <a:solidFill>
                  <a:schemeClr val="accent6">
                    <a:lumMod val="50000"/>
                  </a:schemeClr>
                </a:solidFill>
              </a:rPr>
            </a:br>
            <a:endParaRPr lang="en-GB" dirty="0">
              <a:solidFill>
                <a:schemeClr val="accent6">
                  <a:lumMod val="50000"/>
                </a:schemeClr>
              </a:solidFill>
            </a:endParaRPr>
          </a:p>
        </p:txBody>
      </p:sp>
      <p:sp>
        <p:nvSpPr>
          <p:cNvPr id="3" name="Slide Number Placeholder 2">
            <a:extLst>
              <a:ext uri="{FF2B5EF4-FFF2-40B4-BE49-F238E27FC236}">
                <a16:creationId xmlns:a16="http://schemas.microsoft.com/office/drawing/2014/main" id="{74228963-F118-40D9-9919-29889105668E}"/>
              </a:ext>
            </a:extLst>
          </p:cNvPr>
          <p:cNvSpPr>
            <a:spLocks noGrp="1"/>
          </p:cNvSpPr>
          <p:nvPr>
            <p:ph type="sldNum" sz="quarter" idx="4"/>
          </p:nvPr>
        </p:nvSpPr>
        <p:spPr/>
        <p:txBody>
          <a:bodyPr/>
          <a:lstStyle/>
          <a:p>
            <a:r>
              <a:rPr lang="en-GB"/>
              <a:t>PAGE </a:t>
            </a:r>
            <a:fld id="{45A89BE1-5792-4ACB-BF4C-7FAB88C6C5B7}" type="slidenum">
              <a:rPr lang="en-GB" smtClean="0"/>
              <a:pPr/>
              <a:t>14</a:t>
            </a:fld>
            <a:endParaRPr lang="en-GB"/>
          </a:p>
        </p:txBody>
      </p:sp>
      <p:sp>
        <p:nvSpPr>
          <p:cNvPr id="6" name="TextBox 5">
            <a:extLst>
              <a:ext uri="{FF2B5EF4-FFF2-40B4-BE49-F238E27FC236}">
                <a16:creationId xmlns:a16="http://schemas.microsoft.com/office/drawing/2014/main" id="{A1284550-3AD1-4282-8B87-A50103F1B6B8}"/>
              </a:ext>
            </a:extLst>
          </p:cNvPr>
          <p:cNvSpPr txBox="1"/>
          <p:nvPr/>
        </p:nvSpPr>
        <p:spPr>
          <a:xfrm flipH="1">
            <a:off x="1183537" y="5476538"/>
            <a:ext cx="6919454" cy="369332"/>
          </a:xfrm>
          <a:prstGeom prst="rect">
            <a:avLst/>
          </a:prstGeom>
          <a:noFill/>
        </p:spPr>
        <p:txBody>
          <a:bodyPr wrap="square" rtlCol="0">
            <a:spAutoFit/>
          </a:bodyPr>
          <a:lstStyle/>
          <a:p>
            <a:r>
              <a:rPr lang="en-GB" dirty="0"/>
              <a:t>*</a:t>
            </a:r>
            <a:r>
              <a:rPr lang="en-GB" sz="1400" dirty="0"/>
              <a:t>Other includes corporately managed budgets and use of reserves &amp; balances</a:t>
            </a:r>
          </a:p>
        </p:txBody>
      </p:sp>
      <p:pic>
        <p:nvPicPr>
          <p:cNvPr id="5" name="Picture 4" descr="Bar chart showing indicative spend 2021 to 2022">
            <a:extLst>
              <a:ext uri="{FF2B5EF4-FFF2-40B4-BE49-F238E27FC236}">
                <a16:creationId xmlns:a16="http://schemas.microsoft.com/office/drawing/2014/main" id="{A2A56A45-5DB3-499C-91A0-CDDAB03009C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55812" y="681318"/>
            <a:ext cx="8982635" cy="4795219"/>
          </a:xfrm>
          <a:prstGeom prst="rect">
            <a:avLst/>
          </a:prstGeom>
        </p:spPr>
      </p:pic>
    </p:spTree>
    <p:extLst>
      <p:ext uri="{BB962C8B-B14F-4D97-AF65-F5344CB8AC3E}">
        <p14:creationId xmlns:p14="http://schemas.microsoft.com/office/powerpoint/2010/main" val="15741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0D270C-6E39-4C4C-9E9C-04571E2C2CFE}"/>
              </a:ext>
            </a:extLst>
          </p:cNvPr>
          <p:cNvSpPr>
            <a:spLocks noGrp="1"/>
          </p:cNvSpPr>
          <p:nvPr>
            <p:ph type="title"/>
          </p:nvPr>
        </p:nvSpPr>
        <p:spPr/>
        <p:txBody>
          <a:bodyPr/>
          <a:lstStyle/>
          <a:p>
            <a:r>
              <a:rPr lang="en-GB" dirty="0"/>
              <a:t>Supporting Birmingham’s economic recovery </a:t>
            </a:r>
          </a:p>
        </p:txBody>
      </p:sp>
      <p:sp>
        <p:nvSpPr>
          <p:cNvPr id="6" name="Text Placeholder 5">
            <a:extLst>
              <a:ext uri="{FF2B5EF4-FFF2-40B4-BE49-F238E27FC236}">
                <a16:creationId xmlns:a16="http://schemas.microsoft.com/office/drawing/2014/main" id="{A6D225B0-02E2-42B4-AD71-AB696F249A24}"/>
              </a:ext>
            </a:extLst>
          </p:cNvPr>
          <p:cNvSpPr>
            <a:spLocks noGrp="1"/>
          </p:cNvSpPr>
          <p:nvPr>
            <p:ph type="body" idx="1"/>
          </p:nvPr>
        </p:nvSpPr>
        <p:spPr/>
        <p:txBody>
          <a:bodyPr/>
          <a:lstStyle/>
          <a:p>
            <a:r>
              <a:rPr lang="en-GB" dirty="0"/>
              <a:t>Budget Consultation 2021+</a:t>
            </a:r>
          </a:p>
        </p:txBody>
      </p:sp>
    </p:spTree>
    <p:extLst>
      <p:ext uri="{BB962C8B-B14F-4D97-AF65-F5344CB8AC3E}">
        <p14:creationId xmlns:p14="http://schemas.microsoft.com/office/powerpoint/2010/main" val="9696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nfographic showing the support being given to businesses">
            <a:extLst>
              <a:ext uri="{FF2B5EF4-FFF2-40B4-BE49-F238E27FC236}">
                <a16:creationId xmlns:a16="http://schemas.microsoft.com/office/drawing/2014/main" id="{EB775F2F-ACA3-41D8-8223-9CF3A7EC3474}"/>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304565" y="68263"/>
            <a:ext cx="9296869" cy="6275387"/>
          </a:xfrm>
          <a:noFill/>
        </p:spPr>
      </p:pic>
      <p:sp>
        <p:nvSpPr>
          <p:cNvPr id="4" name="Slide Number Placeholder 3" hidden="1">
            <a:extLst>
              <a:ext uri="{FF2B5EF4-FFF2-40B4-BE49-F238E27FC236}">
                <a16:creationId xmlns:a16="http://schemas.microsoft.com/office/drawing/2014/main" id="{8A72C7F3-E252-46AA-B90B-736FBD54C5BB}"/>
              </a:ext>
            </a:extLst>
          </p:cNvPr>
          <p:cNvSpPr>
            <a:spLocks noGrp="1"/>
          </p:cNvSpPr>
          <p:nvPr>
            <p:ph type="sldNum" sz="quarter" idx="4"/>
          </p:nvPr>
        </p:nvSpPr>
        <p:spPr/>
        <p:txBody>
          <a:bodyPr/>
          <a:lstStyle/>
          <a:p>
            <a:pPr>
              <a:spcAft>
                <a:spcPts val="600"/>
              </a:spcAft>
            </a:pPr>
            <a:r>
              <a:rPr lang="en-GB"/>
              <a:t>PAGE </a:t>
            </a:r>
            <a:fld id="{45A89BE1-5792-4ACB-BF4C-7FAB88C6C5B7}" type="slidenum">
              <a:rPr lang="en-GB" smtClean="0"/>
              <a:pPr>
                <a:spcAft>
                  <a:spcPts val="600"/>
                </a:spcAft>
              </a:pPr>
              <a:t>16</a:t>
            </a:fld>
            <a:endParaRPr lang="en-GB"/>
          </a:p>
        </p:txBody>
      </p:sp>
      <p:sp>
        <p:nvSpPr>
          <p:cNvPr id="2" name="Title 1">
            <a:extLst>
              <a:ext uri="{FF2B5EF4-FFF2-40B4-BE49-F238E27FC236}">
                <a16:creationId xmlns:a16="http://schemas.microsoft.com/office/drawing/2014/main" id="{9D4AFD21-7A3B-4FCE-9CF0-A813F4050C92}"/>
              </a:ext>
            </a:extLst>
          </p:cNvPr>
          <p:cNvSpPr>
            <a:spLocks noGrp="1"/>
          </p:cNvSpPr>
          <p:nvPr>
            <p:ph type="title"/>
          </p:nvPr>
        </p:nvSpPr>
        <p:spPr>
          <a:xfrm>
            <a:off x="495300" y="-994122"/>
            <a:ext cx="8915400" cy="994122"/>
          </a:xfrm>
        </p:spPr>
        <p:txBody>
          <a:bodyPr/>
          <a:lstStyle/>
          <a:p>
            <a:r>
              <a:rPr lang="en-GB"/>
              <a:t>Support for businesses infographic</a:t>
            </a:r>
          </a:p>
        </p:txBody>
      </p:sp>
    </p:spTree>
    <p:extLst>
      <p:ext uri="{BB962C8B-B14F-4D97-AF65-F5344CB8AC3E}">
        <p14:creationId xmlns:p14="http://schemas.microsoft.com/office/powerpoint/2010/main" val="115280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5B44-F5D1-4AFF-9D3D-03C2F5B7AD7A}"/>
              </a:ext>
            </a:extLst>
          </p:cNvPr>
          <p:cNvSpPr>
            <a:spLocks noGrp="1"/>
          </p:cNvSpPr>
          <p:nvPr>
            <p:ph type="title"/>
          </p:nvPr>
        </p:nvSpPr>
        <p:spPr/>
        <p:txBody>
          <a:bodyPr/>
          <a:lstStyle/>
          <a:p>
            <a:r>
              <a:rPr lang="en-GB" dirty="0"/>
              <a:t>COVID-19 Economic Recovery</a:t>
            </a:r>
          </a:p>
        </p:txBody>
      </p:sp>
      <p:sp>
        <p:nvSpPr>
          <p:cNvPr id="3" name="Content Placeholder 2">
            <a:extLst>
              <a:ext uri="{FF2B5EF4-FFF2-40B4-BE49-F238E27FC236}">
                <a16:creationId xmlns:a16="http://schemas.microsoft.com/office/drawing/2014/main" id="{CF41D4DB-2750-498E-8FBE-D76BEC5D9C28}"/>
              </a:ext>
            </a:extLst>
          </p:cNvPr>
          <p:cNvSpPr>
            <a:spLocks noGrp="1"/>
          </p:cNvSpPr>
          <p:nvPr>
            <p:ph idx="1"/>
          </p:nvPr>
        </p:nvSpPr>
        <p:spPr/>
        <p:txBody>
          <a:bodyPr>
            <a:normAutofit lnSpcReduction="10000"/>
          </a:bodyPr>
          <a:lstStyle/>
          <a:p>
            <a:r>
              <a:rPr lang="en-GB" dirty="0"/>
              <a:t>Our priorities are based on the city council’s distinct role in place leadership and centre on:</a:t>
            </a:r>
          </a:p>
          <a:p>
            <a:pPr lvl="1">
              <a:buFont typeface="Wingdings" panose="05000000000000000000" pitchFamily="2" charset="2"/>
              <a:buChar char="Ø"/>
            </a:pPr>
            <a:r>
              <a:rPr lang="en-GB" sz="2400" dirty="0"/>
              <a:t>Place development and management</a:t>
            </a:r>
          </a:p>
          <a:p>
            <a:pPr lvl="1">
              <a:buFont typeface="Wingdings" panose="05000000000000000000" pitchFamily="2" charset="2"/>
              <a:buChar char="Ø"/>
            </a:pPr>
            <a:r>
              <a:rPr lang="en-GB" sz="2400" dirty="0"/>
              <a:t>Green recovery</a:t>
            </a:r>
          </a:p>
          <a:p>
            <a:pPr lvl="1">
              <a:buFont typeface="Wingdings" panose="05000000000000000000" pitchFamily="2" charset="2"/>
              <a:buChar char="Ø"/>
            </a:pPr>
            <a:r>
              <a:rPr lang="en-GB" sz="2400" dirty="0"/>
              <a:t>Supporting people and businesses – especially protecting jobs and helping people find training and work</a:t>
            </a:r>
          </a:p>
          <a:p>
            <a:pPr lvl="1">
              <a:buFont typeface="Wingdings" panose="05000000000000000000" pitchFamily="2" charset="2"/>
              <a:buChar char="Ø"/>
            </a:pPr>
            <a:r>
              <a:rPr lang="en-GB" sz="2400" dirty="0"/>
              <a:t>Unlocking and accelerating infrastructure investment</a:t>
            </a:r>
          </a:p>
          <a:p>
            <a:r>
              <a:rPr lang="en-GB" dirty="0"/>
              <a:t>With a focus on initiatives that can be started in a 0-2 year timescale.</a:t>
            </a:r>
          </a:p>
          <a:p>
            <a:r>
              <a:rPr lang="en-GB" dirty="0"/>
              <a:t>Sits alongside our work with West Midlands Combined Authority and with government.</a:t>
            </a:r>
          </a:p>
        </p:txBody>
      </p:sp>
      <p:sp>
        <p:nvSpPr>
          <p:cNvPr id="4" name="Slide Number Placeholder 3">
            <a:extLst>
              <a:ext uri="{FF2B5EF4-FFF2-40B4-BE49-F238E27FC236}">
                <a16:creationId xmlns:a16="http://schemas.microsoft.com/office/drawing/2014/main" id="{2E68C279-0C06-4730-8CA0-06D9D00C4468}"/>
              </a:ext>
            </a:extLst>
          </p:cNvPr>
          <p:cNvSpPr>
            <a:spLocks noGrp="1"/>
          </p:cNvSpPr>
          <p:nvPr>
            <p:ph type="sldNum" sz="quarter" idx="4"/>
          </p:nvPr>
        </p:nvSpPr>
        <p:spPr/>
        <p:txBody>
          <a:bodyPr/>
          <a:lstStyle/>
          <a:p>
            <a:r>
              <a:rPr lang="en-GB"/>
              <a:t>PAGE </a:t>
            </a:r>
            <a:fld id="{45A89BE1-5792-4ACB-BF4C-7FAB88C6C5B7}" type="slidenum">
              <a:rPr lang="en-GB" smtClean="0"/>
              <a:pPr/>
              <a:t>17</a:t>
            </a:fld>
            <a:endParaRPr lang="en-GB"/>
          </a:p>
        </p:txBody>
      </p:sp>
    </p:spTree>
    <p:extLst>
      <p:ext uri="{BB962C8B-B14F-4D97-AF65-F5344CB8AC3E}">
        <p14:creationId xmlns:p14="http://schemas.microsoft.com/office/powerpoint/2010/main" val="47268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5313A-16ED-4339-9282-40A3E657B3E6}"/>
              </a:ext>
            </a:extLst>
          </p:cNvPr>
          <p:cNvSpPr>
            <a:spLocks noGrp="1"/>
          </p:cNvSpPr>
          <p:nvPr>
            <p:ph sz="half" idx="2"/>
          </p:nvPr>
        </p:nvSpPr>
        <p:spPr>
          <a:xfrm>
            <a:off x="409352" y="1405890"/>
            <a:ext cx="9091172" cy="4403834"/>
          </a:xfrm>
        </p:spPr>
        <p:txBody>
          <a:bodyPr>
            <a:normAutofit/>
          </a:bodyPr>
          <a:lstStyle/>
          <a:p>
            <a:r>
              <a:rPr lang="en-GB" dirty="0"/>
              <a:t>To provide clear strategic direction for the reinvigoration of our urban centres.</a:t>
            </a:r>
          </a:p>
          <a:p>
            <a:r>
              <a:rPr lang="en-GB" dirty="0"/>
              <a:t>BCC will work with partners and funders to guide and deliver projects, maximising funding opportunities and attract investment into our urban centres.</a:t>
            </a:r>
          </a:p>
          <a:p>
            <a:r>
              <a:rPr lang="en-GB" dirty="0"/>
              <a:t>By 2022 BCC and partners will have delivered projects in Urban Centres across themes including: new development (commercial and residential growth), public transport and active travel improvements, property improvements, creation or enhancement of public squares and spaces, and improved access to green spaces.</a:t>
            </a:r>
          </a:p>
          <a:p>
            <a:endParaRPr lang="en-GB" dirty="0"/>
          </a:p>
          <a:p>
            <a:endParaRPr lang="en-GB" b="1" dirty="0"/>
          </a:p>
          <a:p>
            <a:endParaRPr lang="en-GB" dirty="0"/>
          </a:p>
        </p:txBody>
      </p:sp>
      <p:sp>
        <p:nvSpPr>
          <p:cNvPr id="4" name="Title 3">
            <a:extLst>
              <a:ext uri="{FF2B5EF4-FFF2-40B4-BE49-F238E27FC236}">
                <a16:creationId xmlns:a16="http://schemas.microsoft.com/office/drawing/2014/main" id="{08961925-3863-46E3-AC7D-995F953C36CA}"/>
              </a:ext>
            </a:extLst>
          </p:cNvPr>
          <p:cNvSpPr>
            <a:spLocks noGrp="1"/>
          </p:cNvSpPr>
          <p:nvPr>
            <p:ph type="title"/>
          </p:nvPr>
        </p:nvSpPr>
        <p:spPr>
          <a:xfrm>
            <a:off x="405476" y="228601"/>
            <a:ext cx="8281324" cy="887230"/>
          </a:xfrm>
        </p:spPr>
        <p:txBody>
          <a:bodyPr>
            <a:normAutofit fontScale="90000"/>
          </a:bodyPr>
          <a:lstStyle/>
          <a:p>
            <a:r>
              <a:rPr lang="en-GB" sz="3100" dirty="0"/>
              <a:t>Creating the conditions for economic growth </a:t>
            </a:r>
            <a:br>
              <a:rPr lang="en-GB" sz="3100" dirty="0"/>
            </a:br>
            <a:r>
              <a:rPr lang="en-GB" sz="3100" dirty="0"/>
              <a:t>- Urban Centres Framework</a:t>
            </a:r>
            <a:br>
              <a:rPr lang="en-GB" dirty="0"/>
            </a:br>
            <a:endParaRPr lang="en-GB" dirty="0"/>
          </a:p>
        </p:txBody>
      </p:sp>
      <p:sp>
        <p:nvSpPr>
          <p:cNvPr id="5" name="Slide Number Placeholder 4">
            <a:extLst>
              <a:ext uri="{FF2B5EF4-FFF2-40B4-BE49-F238E27FC236}">
                <a16:creationId xmlns:a16="http://schemas.microsoft.com/office/drawing/2014/main" id="{0836DBE4-E716-4099-9199-B68101D2C088}"/>
              </a:ext>
            </a:extLst>
          </p:cNvPr>
          <p:cNvSpPr>
            <a:spLocks noGrp="1"/>
          </p:cNvSpPr>
          <p:nvPr>
            <p:ph type="sldNum" sz="quarter" idx="4"/>
          </p:nvPr>
        </p:nvSpPr>
        <p:spPr/>
        <p:txBody>
          <a:bodyPr/>
          <a:lstStyle/>
          <a:p>
            <a:r>
              <a:rPr lang="en-GB"/>
              <a:t>PAGE </a:t>
            </a:r>
            <a:fld id="{45A89BE1-5792-4ACB-BF4C-7FAB88C6C5B7}" type="slidenum">
              <a:rPr lang="en-GB" smtClean="0"/>
              <a:pPr/>
              <a:t>18</a:t>
            </a:fld>
            <a:endParaRPr lang="en-GB"/>
          </a:p>
        </p:txBody>
      </p:sp>
    </p:spTree>
    <p:extLst>
      <p:ext uri="{BB962C8B-B14F-4D97-AF65-F5344CB8AC3E}">
        <p14:creationId xmlns:p14="http://schemas.microsoft.com/office/powerpoint/2010/main" val="96033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0817D8-BD32-49C4-AF95-F41D55E45FE2}"/>
              </a:ext>
            </a:extLst>
          </p:cNvPr>
          <p:cNvSpPr>
            <a:spLocks noGrp="1"/>
          </p:cNvSpPr>
          <p:nvPr>
            <p:ph sz="half" idx="1"/>
          </p:nvPr>
        </p:nvSpPr>
        <p:spPr>
          <a:xfrm>
            <a:off x="226695" y="674370"/>
            <a:ext cx="9452610" cy="4761449"/>
          </a:xfrm>
        </p:spPr>
        <p:txBody>
          <a:bodyPr>
            <a:noAutofit/>
          </a:bodyPr>
          <a:lstStyle/>
          <a:p>
            <a:r>
              <a:rPr lang="en-GB" dirty="0"/>
              <a:t>A comprehensive package of support to develop and grow Small &amp; Medium Enterprises (SME) businesses across the City and neighbouring areas. </a:t>
            </a:r>
          </a:p>
          <a:p>
            <a:pPr marL="0" indent="0">
              <a:buNone/>
            </a:pPr>
            <a:endParaRPr lang="en-GB" sz="1200" dirty="0"/>
          </a:p>
          <a:p>
            <a:r>
              <a:rPr lang="en-GB" dirty="0"/>
              <a:t>Seeks to improve business confidence, stimulate business activity, encourage investment, develop new markets and new products, raise skill levels and create new jobs. </a:t>
            </a:r>
          </a:p>
          <a:p>
            <a:pPr marL="0" indent="0">
              <a:buNone/>
            </a:pPr>
            <a:endParaRPr lang="en-GB" sz="1200" dirty="0"/>
          </a:p>
          <a:p>
            <a:r>
              <a:rPr lang="en-GB" dirty="0"/>
              <a:t>By 2022 we will have delivered the majority of our existing £77m Programme; providing a package of business support strengthening supply chain companies, stimulating innovation and growing existing SMEs. </a:t>
            </a:r>
          </a:p>
          <a:p>
            <a:r>
              <a:rPr lang="en-GB" dirty="0"/>
              <a:t>Over three years this will have supported 1,000 SME's and created 2,000 new jobs.</a:t>
            </a:r>
          </a:p>
        </p:txBody>
      </p:sp>
      <p:sp>
        <p:nvSpPr>
          <p:cNvPr id="4" name="Title 3">
            <a:extLst>
              <a:ext uri="{FF2B5EF4-FFF2-40B4-BE49-F238E27FC236}">
                <a16:creationId xmlns:a16="http://schemas.microsoft.com/office/drawing/2014/main" id="{08961925-3863-46E3-AC7D-995F953C36CA}"/>
              </a:ext>
            </a:extLst>
          </p:cNvPr>
          <p:cNvSpPr>
            <a:spLocks noGrp="1"/>
          </p:cNvSpPr>
          <p:nvPr>
            <p:ph type="title"/>
          </p:nvPr>
        </p:nvSpPr>
        <p:spPr>
          <a:xfrm>
            <a:off x="508635" y="0"/>
            <a:ext cx="8915400" cy="994122"/>
          </a:xfrm>
        </p:spPr>
        <p:txBody>
          <a:bodyPr/>
          <a:lstStyle/>
          <a:p>
            <a:r>
              <a:rPr lang="en-GB" dirty="0">
                <a:solidFill>
                  <a:srgbClr val="FF0000"/>
                </a:solidFill>
              </a:rPr>
              <a:t>Business Growth Programme </a:t>
            </a:r>
          </a:p>
        </p:txBody>
      </p:sp>
      <p:sp>
        <p:nvSpPr>
          <p:cNvPr id="5" name="Slide Number Placeholder 4">
            <a:extLst>
              <a:ext uri="{FF2B5EF4-FFF2-40B4-BE49-F238E27FC236}">
                <a16:creationId xmlns:a16="http://schemas.microsoft.com/office/drawing/2014/main" id="{0836DBE4-E716-4099-9199-B68101D2C088}"/>
              </a:ext>
            </a:extLst>
          </p:cNvPr>
          <p:cNvSpPr>
            <a:spLocks noGrp="1"/>
          </p:cNvSpPr>
          <p:nvPr>
            <p:ph type="sldNum" sz="quarter" idx="4"/>
          </p:nvPr>
        </p:nvSpPr>
        <p:spPr/>
        <p:txBody>
          <a:bodyPr/>
          <a:lstStyle/>
          <a:p>
            <a:r>
              <a:rPr lang="en-GB"/>
              <a:t>PAGE </a:t>
            </a:r>
            <a:fld id="{45A89BE1-5792-4ACB-BF4C-7FAB88C6C5B7}" type="slidenum">
              <a:rPr lang="en-GB" smtClean="0"/>
              <a:pPr/>
              <a:t>19</a:t>
            </a:fld>
            <a:endParaRPr lang="en-GB"/>
          </a:p>
        </p:txBody>
      </p:sp>
    </p:spTree>
    <p:extLst>
      <p:ext uri="{BB962C8B-B14F-4D97-AF65-F5344CB8AC3E}">
        <p14:creationId xmlns:p14="http://schemas.microsoft.com/office/powerpoint/2010/main" val="10312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89FF-660B-4E2D-AACB-D8D4AE2B50CF}"/>
              </a:ext>
            </a:extLst>
          </p:cNvPr>
          <p:cNvSpPr>
            <a:spLocks noGrp="1"/>
          </p:cNvSpPr>
          <p:nvPr>
            <p:ph type="title"/>
          </p:nvPr>
        </p:nvSpPr>
        <p:spPr/>
        <p:txBody>
          <a:bodyPr/>
          <a:lstStyle/>
          <a:p>
            <a:pPr algn="ctr"/>
            <a:r>
              <a:rPr lang="en-GB" dirty="0">
                <a:solidFill>
                  <a:schemeClr val="bg1">
                    <a:lumMod val="50000"/>
                  </a:schemeClr>
                </a:solidFill>
              </a:rPr>
              <a:t>Purpose of today’s briefing</a:t>
            </a:r>
          </a:p>
        </p:txBody>
      </p:sp>
      <p:sp>
        <p:nvSpPr>
          <p:cNvPr id="3" name="Content Placeholder 2">
            <a:extLst>
              <a:ext uri="{FF2B5EF4-FFF2-40B4-BE49-F238E27FC236}">
                <a16:creationId xmlns:a16="http://schemas.microsoft.com/office/drawing/2014/main" id="{0DCC0D7B-6EE9-4114-AA94-29396622ADDC}"/>
              </a:ext>
            </a:extLst>
          </p:cNvPr>
          <p:cNvSpPr>
            <a:spLocks noGrp="1"/>
          </p:cNvSpPr>
          <p:nvPr>
            <p:ph idx="1"/>
          </p:nvPr>
        </p:nvSpPr>
        <p:spPr/>
        <p:txBody>
          <a:bodyPr>
            <a:normAutofit/>
          </a:bodyPr>
          <a:lstStyle/>
          <a:p>
            <a:r>
              <a:rPr lang="en-GB" dirty="0"/>
              <a:t>Set out our long term strategy to improve the life chances of our citizens and support Birmingham’s economic recovery; </a:t>
            </a:r>
          </a:p>
          <a:p>
            <a:endParaRPr lang="en-GB" dirty="0"/>
          </a:p>
          <a:p>
            <a:r>
              <a:rPr lang="en-GB" dirty="0"/>
              <a:t>Outline the financial challenges facing the City Council</a:t>
            </a:r>
          </a:p>
          <a:p>
            <a:endParaRPr lang="en-GB" dirty="0"/>
          </a:p>
          <a:p>
            <a:r>
              <a:rPr lang="en-GB" dirty="0"/>
              <a:t>Discuss opportunities for economic growth to support the recovery from the Covid-19 pandemic</a:t>
            </a:r>
          </a:p>
          <a:p>
            <a:endParaRPr lang="en-GB" dirty="0"/>
          </a:p>
          <a:p>
            <a:pPr marL="0" indent="0">
              <a:buNone/>
            </a:pPr>
            <a:endParaRPr lang="en-GB" dirty="0"/>
          </a:p>
        </p:txBody>
      </p:sp>
    </p:spTree>
    <p:extLst>
      <p:ext uri="{BB962C8B-B14F-4D97-AF65-F5344CB8AC3E}">
        <p14:creationId xmlns:p14="http://schemas.microsoft.com/office/powerpoint/2010/main" val="427658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Birmingham Smithfield heading">
            <a:extLst>
              <a:ext uri="{C183D7F6-B498-43B3-948B-1728B52AA6E4}">
                <adec:decorative xmlns:adec="http://schemas.microsoft.com/office/drawing/2017/decorative" val="0"/>
              </a:ext>
            </a:extLst>
          </p:cNvPr>
          <p:cNvSpPr/>
          <p:nvPr/>
        </p:nvSpPr>
        <p:spPr>
          <a:xfrm>
            <a:off x="5313040" y="1617370"/>
            <a:ext cx="3960000" cy="235514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Rectangle 4" descr="Paradise heading">
            <a:extLst>
              <a:ext uri="{C183D7F6-B498-43B3-948B-1728B52AA6E4}">
                <adec:decorative xmlns:adec="http://schemas.microsoft.com/office/drawing/2017/decorative" val="0"/>
              </a:ext>
            </a:extLst>
          </p:cNvPr>
          <p:cNvSpPr/>
          <p:nvPr/>
        </p:nvSpPr>
        <p:spPr>
          <a:xfrm>
            <a:off x="632520" y="1617370"/>
            <a:ext cx="3960440" cy="235514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err="1"/>
              <a:t>Parad</a:t>
            </a:r>
            <a:endParaRPr lang="en-GB" dirty="0"/>
          </a:p>
        </p:txBody>
      </p:sp>
      <p:sp>
        <p:nvSpPr>
          <p:cNvPr id="2" name="Title 1"/>
          <p:cNvSpPr>
            <a:spLocks noGrp="1"/>
          </p:cNvSpPr>
          <p:nvPr>
            <p:ph type="title"/>
          </p:nvPr>
        </p:nvSpPr>
        <p:spPr/>
        <p:txBody>
          <a:bodyPr>
            <a:normAutofit/>
          </a:bodyPr>
          <a:lstStyle/>
          <a:p>
            <a:pPr algn="ctr"/>
            <a:r>
              <a:rPr lang="en-GB" dirty="0">
                <a:solidFill>
                  <a:prstClr val="white">
                    <a:lumMod val="50000"/>
                  </a:prstClr>
                </a:solidFill>
              </a:rPr>
              <a:t>Creating economic growth in the city </a:t>
            </a:r>
            <a:endParaRPr lang="en-GB" dirty="0"/>
          </a:p>
        </p:txBody>
      </p:sp>
      <p:sp>
        <p:nvSpPr>
          <p:cNvPr id="3" name="Slide Number Placeholder 2"/>
          <p:cNvSpPr>
            <a:spLocks noGrp="1"/>
          </p:cNvSpPr>
          <p:nvPr>
            <p:ph type="sldNum" sz="quarter" idx="4"/>
          </p:nvPr>
        </p:nvSpPr>
        <p:spPr/>
        <p:txBody>
          <a:bodyPr/>
          <a:lstStyle/>
          <a:p>
            <a:r>
              <a:rPr lang="en-GB"/>
              <a:t>PAGE </a:t>
            </a:r>
            <a:fld id="{45A89BE1-5792-4ACB-BF4C-7FAB88C6C5B7}" type="slidenum">
              <a:rPr lang="en-GB" smtClean="0"/>
              <a:pPr/>
              <a:t>20</a:t>
            </a:fld>
            <a:endParaRPr lang="en-GB"/>
          </a:p>
        </p:txBody>
      </p:sp>
      <p:sp>
        <p:nvSpPr>
          <p:cNvPr id="6" name="TextBox 5"/>
          <p:cNvSpPr txBox="1"/>
          <p:nvPr/>
        </p:nvSpPr>
        <p:spPr>
          <a:xfrm>
            <a:off x="632520" y="1680086"/>
            <a:ext cx="3168352" cy="369332"/>
          </a:xfrm>
          <a:prstGeom prst="rect">
            <a:avLst/>
          </a:prstGeom>
          <a:noFill/>
        </p:spPr>
        <p:txBody>
          <a:bodyPr wrap="square" rtlCol="0">
            <a:spAutoFit/>
          </a:bodyPr>
          <a:lstStyle/>
          <a:p>
            <a:r>
              <a:rPr lang="en-GB" b="1">
                <a:solidFill>
                  <a:schemeClr val="bg1"/>
                </a:solidFill>
              </a:rPr>
              <a:t>Paradise</a:t>
            </a:r>
          </a:p>
        </p:txBody>
      </p:sp>
      <p:sp>
        <p:nvSpPr>
          <p:cNvPr id="9" name="TextBox 8"/>
          <p:cNvSpPr txBox="1"/>
          <p:nvPr/>
        </p:nvSpPr>
        <p:spPr>
          <a:xfrm>
            <a:off x="5313040" y="1680086"/>
            <a:ext cx="3168352" cy="369332"/>
          </a:xfrm>
          <a:prstGeom prst="rect">
            <a:avLst/>
          </a:prstGeom>
          <a:noFill/>
        </p:spPr>
        <p:txBody>
          <a:bodyPr wrap="square" rtlCol="0">
            <a:spAutoFit/>
          </a:bodyPr>
          <a:lstStyle/>
          <a:p>
            <a:r>
              <a:rPr lang="en-GB" b="1" dirty="0">
                <a:solidFill>
                  <a:schemeClr val="bg1"/>
                </a:solidFill>
              </a:rPr>
              <a:t>Birmingham Smithfield</a:t>
            </a:r>
          </a:p>
        </p:txBody>
      </p:sp>
      <p:sp>
        <p:nvSpPr>
          <p:cNvPr id="12" name="TextBox 11"/>
          <p:cNvSpPr txBox="1"/>
          <p:nvPr/>
        </p:nvSpPr>
        <p:spPr>
          <a:xfrm>
            <a:off x="632520" y="4057640"/>
            <a:ext cx="3960440" cy="1384995"/>
          </a:xfrm>
          <a:prstGeom prst="rect">
            <a:avLst/>
          </a:prstGeom>
          <a:noFill/>
        </p:spPr>
        <p:txBody>
          <a:bodyPr wrap="square" lIns="91440" tIns="45720" rIns="91440" bIns="45720" rtlCol="0" anchor="t">
            <a:spAutoFit/>
          </a:bodyPr>
          <a:lstStyle/>
          <a:p>
            <a:pPr marL="285750" indent="-285750" defTabSz="912813">
              <a:buFont typeface="Wingdings" pitchFamily="2" charset="2"/>
              <a:buChar char="§"/>
            </a:pPr>
            <a:r>
              <a:rPr lang="en-GB" altLang="en-US" sz="1400" dirty="0"/>
              <a:t>10,000 jobs</a:t>
            </a:r>
          </a:p>
          <a:p>
            <a:pPr marL="285750" indent="-285750" defTabSz="912813">
              <a:buFont typeface="Wingdings" pitchFamily="2" charset="2"/>
              <a:buChar char="§"/>
            </a:pPr>
            <a:r>
              <a:rPr lang="en-GB" altLang="en-US" sz="1400" dirty="0"/>
              <a:t>170,000sqm of Grade A office led mixed use space</a:t>
            </a:r>
          </a:p>
          <a:p>
            <a:pPr marL="285750" indent="-285750" defTabSz="912813">
              <a:buFont typeface="Wingdings" pitchFamily="2" charset="2"/>
              <a:buChar char="§"/>
            </a:pPr>
            <a:r>
              <a:rPr lang="en-GB" altLang="en-US" sz="1400" dirty="0"/>
              <a:t>4* hotel with up to 250 bedrooms</a:t>
            </a:r>
          </a:p>
          <a:p>
            <a:pPr marL="285750" indent="-285750" defTabSz="912813">
              <a:buFont typeface="Wingdings" pitchFamily="2" charset="2"/>
              <a:buChar char="§"/>
            </a:pPr>
            <a:r>
              <a:rPr lang="en-GB" altLang="en-US" sz="1400" dirty="0"/>
              <a:t>Phase 1 due for completion in Spring 2021</a:t>
            </a:r>
          </a:p>
          <a:p>
            <a:endParaRPr lang="en-GB" sz="1400" dirty="0"/>
          </a:p>
        </p:txBody>
      </p:sp>
      <p:sp>
        <p:nvSpPr>
          <p:cNvPr id="13" name="TextBox 12"/>
          <p:cNvSpPr txBox="1"/>
          <p:nvPr/>
        </p:nvSpPr>
        <p:spPr>
          <a:xfrm>
            <a:off x="522794" y="1115452"/>
            <a:ext cx="7848872" cy="369332"/>
          </a:xfrm>
          <a:prstGeom prst="rect">
            <a:avLst/>
          </a:prstGeom>
          <a:noFill/>
        </p:spPr>
        <p:txBody>
          <a:bodyPr wrap="square" rtlCol="0">
            <a:spAutoFit/>
          </a:bodyPr>
          <a:lstStyle/>
          <a:p>
            <a:r>
              <a:rPr lang="en-GB" b="1"/>
              <a:t>The city centre enterprise zone</a:t>
            </a:r>
          </a:p>
        </p:txBody>
      </p:sp>
      <p:sp>
        <p:nvSpPr>
          <p:cNvPr id="14" name="TextBox 13"/>
          <p:cNvSpPr txBox="1"/>
          <p:nvPr/>
        </p:nvSpPr>
        <p:spPr>
          <a:xfrm>
            <a:off x="5313040" y="4054212"/>
            <a:ext cx="3960000" cy="1815882"/>
          </a:xfrm>
          <a:prstGeom prst="rect">
            <a:avLst/>
          </a:prstGeom>
          <a:noFill/>
        </p:spPr>
        <p:txBody>
          <a:bodyPr wrap="square" rtlCol="0">
            <a:spAutoFit/>
          </a:bodyPr>
          <a:lstStyle/>
          <a:p>
            <a:pPr marL="285750" indent="-285750" defTabSz="912813">
              <a:buFont typeface="Wingdings" pitchFamily="2" charset="2"/>
              <a:buChar char="§"/>
            </a:pPr>
            <a:r>
              <a:rPr lang="en-GB" altLang="en-US" sz="1400" dirty="0"/>
              <a:t>Vibrant retail markets, family-oriented leisure and entertainment and a residential neighbourhood</a:t>
            </a:r>
          </a:p>
          <a:p>
            <a:pPr marL="285750" indent="-285750" defTabSz="912813">
              <a:buFont typeface="Wingdings" pitchFamily="2" charset="2"/>
              <a:buChar char="§"/>
            </a:pPr>
            <a:r>
              <a:rPr lang="en-GB" altLang="en-US" sz="1400" dirty="0"/>
              <a:t>3,000 jobs</a:t>
            </a:r>
          </a:p>
          <a:p>
            <a:pPr marL="285750" indent="-285750" defTabSz="912813">
              <a:buFont typeface="Wingdings" pitchFamily="2" charset="2"/>
              <a:buChar char="§"/>
            </a:pPr>
            <a:r>
              <a:rPr lang="en-GB" altLang="en-US" sz="1400" dirty="0"/>
              <a:t>300,000sqm for new and existing businesses </a:t>
            </a:r>
          </a:p>
          <a:p>
            <a:pPr marL="285750" indent="-285750" defTabSz="912813">
              <a:buFont typeface="Wingdings" pitchFamily="2" charset="2"/>
              <a:buChar char="§"/>
            </a:pPr>
            <a:r>
              <a:rPr lang="en-GB" altLang="en-US" sz="1400" dirty="0"/>
              <a:t>£750m in additional GVA</a:t>
            </a:r>
          </a:p>
          <a:p>
            <a:endParaRPr lang="en-GB" sz="1400" dirty="0"/>
          </a:p>
        </p:txBody>
      </p:sp>
      <p:pic>
        <p:nvPicPr>
          <p:cNvPr id="15" name="Picture 3" descr="Decorative image of Paradise">
            <a:extLs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351" r="4901" b="16214"/>
          <a:stretch/>
        </p:blipFill>
        <p:spPr bwMode="auto">
          <a:xfrm>
            <a:off x="623696" y="2204864"/>
            <a:ext cx="3969264" cy="1767654"/>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4" descr="Decorative image of Birmingham Smithfield">
            <a:extLs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13040" y="2204865"/>
            <a:ext cx="3970800" cy="1767654"/>
          </a:xfrm>
          <a:prstGeom prst="rect">
            <a:avLst/>
          </a:prstGeom>
          <a:noFill/>
          <a:ln w="57150">
            <a:solidFill>
              <a:schemeClr val="bg2"/>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70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Potential for growth image">
            <a:extLst>
              <a:ext uri="{C183D7F6-B498-43B3-948B-1728B52AA6E4}">
                <adec:decorative xmlns:adec="http://schemas.microsoft.com/office/drawing/2017/decorative" val="0"/>
              </a:ext>
            </a:extLst>
          </p:cNvPr>
          <p:cNvSpPr/>
          <p:nvPr/>
        </p:nvSpPr>
        <p:spPr>
          <a:xfrm>
            <a:off x="6249144" y="3553584"/>
            <a:ext cx="3165957" cy="2141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descr="Birmingham Curzon image">
            <a:extLst>
              <a:ext uri="{C183D7F6-B498-43B3-948B-1728B52AA6E4}">
                <adec:decorative xmlns:adec="http://schemas.microsoft.com/office/drawing/2017/decorative" val="0"/>
              </a:ext>
            </a:extLst>
          </p:cNvPr>
          <p:cNvSpPr/>
          <p:nvPr/>
        </p:nvSpPr>
        <p:spPr>
          <a:xfrm>
            <a:off x="6251539" y="1143040"/>
            <a:ext cx="3165957" cy="2141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p:txBody>
          <a:bodyPr>
            <a:normAutofit/>
          </a:bodyPr>
          <a:lstStyle/>
          <a:p>
            <a:pPr algn="ctr"/>
            <a:r>
              <a:rPr lang="en-GB" dirty="0">
                <a:solidFill>
                  <a:prstClr val="white">
                    <a:lumMod val="50000"/>
                  </a:prstClr>
                </a:solidFill>
              </a:rPr>
              <a:t>Creating economic growth in the city </a:t>
            </a:r>
            <a:endParaRPr lang="en-GB" dirty="0"/>
          </a:p>
        </p:txBody>
      </p:sp>
      <p:sp>
        <p:nvSpPr>
          <p:cNvPr id="3" name="Slide Number Placeholder 2"/>
          <p:cNvSpPr>
            <a:spLocks noGrp="1"/>
          </p:cNvSpPr>
          <p:nvPr>
            <p:ph type="sldNum" sz="quarter" idx="4"/>
          </p:nvPr>
        </p:nvSpPr>
        <p:spPr/>
        <p:txBody>
          <a:bodyPr/>
          <a:lstStyle/>
          <a:p>
            <a:r>
              <a:rPr lang="en-GB"/>
              <a:t>PAGE </a:t>
            </a:r>
            <a:fld id="{45A89BE1-5792-4ACB-BF4C-7FAB88C6C5B7}" type="slidenum">
              <a:rPr lang="en-GB" smtClean="0"/>
              <a:pPr/>
              <a:t>21</a:t>
            </a:fld>
            <a:endParaRPr lang="en-GB"/>
          </a:p>
        </p:txBody>
      </p:sp>
      <p:sp>
        <p:nvSpPr>
          <p:cNvPr id="4" name="TextBox 3"/>
          <p:cNvSpPr txBox="1"/>
          <p:nvPr/>
        </p:nvSpPr>
        <p:spPr>
          <a:xfrm>
            <a:off x="522794" y="1115452"/>
            <a:ext cx="7848872" cy="369332"/>
          </a:xfrm>
          <a:prstGeom prst="rect">
            <a:avLst/>
          </a:prstGeom>
          <a:noFill/>
        </p:spPr>
        <p:txBody>
          <a:bodyPr wrap="square" rtlCol="0">
            <a:spAutoFit/>
          </a:bodyPr>
          <a:lstStyle/>
          <a:p>
            <a:r>
              <a:rPr lang="en-GB" b="1"/>
              <a:t>Maximising the benefits of HS2</a:t>
            </a:r>
          </a:p>
        </p:txBody>
      </p:sp>
      <p:sp>
        <p:nvSpPr>
          <p:cNvPr id="6" name="Rectangle 5"/>
          <p:cNvSpPr/>
          <p:nvPr/>
        </p:nvSpPr>
        <p:spPr>
          <a:xfrm>
            <a:off x="537652" y="1568981"/>
            <a:ext cx="4896544" cy="4016484"/>
          </a:xfrm>
          <a:prstGeom prst="rect">
            <a:avLst/>
          </a:prstGeom>
        </p:spPr>
        <p:txBody>
          <a:bodyPr wrap="square">
            <a:spAutoFit/>
          </a:bodyPr>
          <a:lstStyle/>
          <a:p>
            <a:pPr marL="285750" indent="-285750">
              <a:buFont typeface="Wingdings" pitchFamily="2" charset="2"/>
              <a:buChar char="§"/>
            </a:pPr>
            <a:r>
              <a:rPr lang="en-GB" sz="1500" dirty="0"/>
              <a:t>Our masterplan for the city centre terminus at Curzon St is a 25-year vision for what will be one of the biggest urban regeneration schemes in Britain transforming over 140 hectares of the city centre, which will create:</a:t>
            </a:r>
          </a:p>
          <a:p>
            <a:pPr marL="285750" indent="-285750">
              <a:buFont typeface="Wingdings" pitchFamily="2" charset="2"/>
              <a:buChar char="§"/>
            </a:pPr>
            <a:endParaRPr lang="en-GB" sz="1500" dirty="0"/>
          </a:p>
          <a:p>
            <a:pPr marL="536575" lvl="1" indent="-273050">
              <a:buFont typeface="Wingdings" pitchFamily="2" charset="2"/>
              <a:buChar char="§"/>
            </a:pPr>
            <a:r>
              <a:rPr lang="en-GB" sz="1500" dirty="0"/>
              <a:t>600,000 square metres of employment space</a:t>
            </a:r>
          </a:p>
          <a:p>
            <a:pPr marL="536575" lvl="1" indent="-273050">
              <a:buFont typeface="Wingdings" pitchFamily="2" charset="2"/>
              <a:buChar char="§"/>
            </a:pPr>
            <a:endParaRPr lang="en-GB" sz="1500" dirty="0"/>
          </a:p>
          <a:p>
            <a:pPr marL="536575" lvl="1" indent="-273050">
              <a:buFont typeface="Wingdings" pitchFamily="2" charset="2"/>
              <a:buChar char="§"/>
            </a:pPr>
            <a:r>
              <a:rPr lang="en-GB" sz="1500" dirty="0"/>
              <a:t>4,000 new homes</a:t>
            </a:r>
          </a:p>
          <a:p>
            <a:pPr marL="536575" lvl="1" indent="-273050">
              <a:buFont typeface="Wingdings" pitchFamily="2" charset="2"/>
              <a:buChar char="§"/>
            </a:pPr>
            <a:endParaRPr lang="en-GB" sz="1500" dirty="0"/>
          </a:p>
          <a:p>
            <a:pPr marL="536575" lvl="1" indent="-273050">
              <a:buFont typeface="Wingdings" pitchFamily="2" charset="2"/>
              <a:buChar char="§"/>
            </a:pPr>
            <a:r>
              <a:rPr lang="en-GB" sz="1500" dirty="0"/>
              <a:t>36,000 new jobs (net)</a:t>
            </a:r>
          </a:p>
          <a:p>
            <a:pPr marL="536575" lvl="1" indent="-273050">
              <a:buFont typeface="Wingdings" pitchFamily="2" charset="2"/>
              <a:buChar char="§"/>
            </a:pPr>
            <a:endParaRPr lang="en-GB" sz="1500" dirty="0"/>
          </a:p>
          <a:p>
            <a:pPr marL="536575" lvl="1" indent="-273050">
              <a:buFont typeface="Wingdings" pitchFamily="2" charset="2"/>
              <a:buChar char="§"/>
            </a:pPr>
            <a:r>
              <a:rPr lang="en-GB" sz="1500" dirty="0"/>
              <a:t>£1.3 billion in economic uplift. </a:t>
            </a:r>
          </a:p>
          <a:p>
            <a:pPr marL="285750" indent="-285750">
              <a:buFont typeface="Wingdings" pitchFamily="2" charset="2"/>
              <a:buChar char="§"/>
            </a:pPr>
            <a:endParaRPr lang="en-GB" sz="1500" dirty="0"/>
          </a:p>
          <a:p>
            <a:pPr marL="285750" indent="-285750">
              <a:buFont typeface="Wingdings" pitchFamily="2" charset="2"/>
              <a:buChar char="§"/>
            </a:pPr>
            <a:r>
              <a:rPr lang="en-GB" sz="1500" dirty="0"/>
              <a:t>Public sector investment programme of £724m will fund local infrastructure and unlock development around the HS2 city centre terminus at Curzon St.</a:t>
            </a:r>
          </a:p>
        </p:txBody>
      </p:sp>
      <p:grpSp>
        <p:nvGrpSpPr>
          <p:cNvPr id="5" name="Group 4" descr="Image for potential growth">
            <a:extLst>
              <a:ext uri="{FF2B5EF4-FFF2-40B4-BE49-F238E27FC236}">
                <a16:creationId xmlns:a16="http://schemas.microsoft.com/office/drawing/2014/main" id="{BDC7A7E1-AF47-463E-AD7E-FCCF89DE1CA4}"/>
              </a:ext>
              <a:ext uri="{C183D7F6-B498-43B3-948B-1728B52AA6E4}">
                <adec:decorative xmlns:adec="http://schemas.microsoft.com/office/drawing/2017/decorative" val="0"/>
              </a:ext>
            </a:extLst>
          </p:cNvPr>
          <p:cNvGrpSpPr/>
          <p:nvPr/>
        </p:nvGrpSpPr>
        <p:grpSpPr>
          <a:xfrm>
            <a:off x="6249144" y="3527296"/>
            <a:ext cx="3168352" cy="2269966"/>
            <a:chOff x="6249144" y="3527296"/>
            <a:chExt cx="3168352" cy="2269966"/>
          </a:xfrm>
        </p:grpSpPr>
        <p:pic>
          <p:nvPicPr>
            <p:cNvPr id="8" name="Picture 1" descr="3d Overview 2.jpg"/>
            <p:cNvPicPr>
              <a:picLocks noChangeAspect="1"/>
            </p:cNvPicPr>
            <p:nvPr/>
          </p:nvPicPr>
          <p:blipFill>
            <a:blip r:embed="rId2" cstate="print">
              <a:extLst>
                <a:ext uri="{28A0092B-C50C-407E-A947-70E740481C1C}">
                  <a14:useLocalDpi xmlns:a14="http://schemas.microsoft.com/office/drawing/2010/main" val="0"/>
                </a:ext>
              </a:extLst>
            </a:blip>
            <a:srcRect t="8015" b="9480"/>
            <a:stretch>
              <a:fillRect/>
            </a:stretch>
          </p:blipFill>
          <p:spPr bwMode="auto">
            <a:xfrm>
              <a:off x="6253096" y="3950179"/>
              <a:ext cx="3164400" cy="184708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49144" y="3527296"/>
              <a:ext cx="3168352" cy="369332"/>
            </a:xfrm>
            <a:prstGeom prst="rect">
              <a:avLst/>
            </a:prstGeom>
            <a:noFill/>
          </p:spPr>
          <p:txBody>
            <a:bodyPr wrap="square" rtlCol="0">
              <a:spAutoFit/>
            </a:bodyPr>
            <a:lstStyle/>
            <a:p>
              <a:r>
                <a:rPr lang="en-GB" b="1" dirty="0">
                  <a:solidFill>
                    <a:schemeClr val="bg1"/>
                  </a:solidFill>
                </a:rPr>
                <a:t>Potential for growth</a:t>
              </a:r>
            </a:p>
          </p:txBody>
        </p:sp>
      </p:grpSp>
      <p:grpSp>
        <p:nvGrpSpPr>
          <p:cNvPr id="7" name="Group 6" descr="Image showing Birmingham Curzon">
            <a:extLst>
              <a:ext uri="{FF2B5EF4-FFF2-40B4-BE49-F238E27FC236}">
                <a16:creationId xmlns:a16="http://schemas.microsoft.com/office/drawing/2014/main" id="{04E4365E-D30E-4D2C-A1B0-F6B94BC6A546}"/>
              </a:ext>
              <a:ext uri="{C183D7F6-B498-43B3-948B-1728B52AA6E4}">
                <adec:decorative xmlns:adec="http://schemas.microsoft.com/office/drawing/2017/decorative" val="0"/>
              </a:ext>
            </a:extLst>
          </p:cNvPr>
          <p:cNvGrpSpPr/>
          <p:nvPr/>
        </p:nvGrpSpPr>
        <p:grpSpPr>
          <a:xfrm>
            <a:off x="6253096" y="1164600"/>
            <a:ext cx="3170035" cy="2267460"/>
            <a:chOff x="6253096" y="1164600"/>
            <a:chExt cx="3170035" cy="2267460"/>
          </a:xfrm>
        </p:grpSpPr>
        <p:sp>
          <p:nvSpPr>
            <p:cNvPr id="11" name="TextBox 10"/>
            <p:cNvSpPr txBox="1"/>
            <p:nvPr/>
          </p:nvSpPr>
          <p:spPr>
            <a:xfrm>
              <a:off x="6253096" y="1164600"/>
              <a:ext cx="3168352" cy="369332"/>
            </a:xfrm>
            <a:prstGeom prst="rect">
              <a:avLst/>
            </a:prstGeom>
            <a:noFill/>
          </p:spPr>
          <p:txBody>
            <a:bodyPr wrap="square" rtlCol="0">
              <a:spAutoFit/>
            </a:bodyPr>
            <a:lstStyle/>
            <a:p>
              <a:r>
                <a:rPr lang="en-GB" b="1">
                  <a:solidFill>
                    <a:schemeClr val="bg1"/>
                  </a:solidFill>
                </a:rPr>
                <a:t>Birmingham Curzon</a:t>
              </a:r>
            </a:p>
          </p:txBody>
        </p:sp>
        <p:pic>
          <p:nvPicPr>
            <p:cNvPr id="13" name="Picture 12">
              <a:extLst>
                <a:ext uri="{FF2B5EF4-FFF2-40B4-BE49-F238E27FC236}">
                  <a16:creationId xmlns:a16="http://schemas.microsoft.com/office/drawing/2014/main" id="{8C78CFAF-6D4C-4580-AD32-F0671DE4FE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94" t="11934" b="4929"/>
            <a:stretch/>
          </p:blipFill>
          <p:spPr>
            <a:xfrm>
              <a:off x="6255131" y="1587483"/>
              <a:ext cx="3168000" cy="1844577"/>
            </a:xfrm>
            <a:prstGeom prst="rect">
              <a:avLst/>
            </a:prstGeom>
          </p:spPr>
        </p:pic>
      </p:grpSp>
      <p:cxnSp>
        <p:nvCxnSpPr>
          <p:cNvPr id="14" name="Straight Connector 13">
            <a:extLst>
              <a:ext uri="{FF2B5EF4-FFF2-40B4-BE49-F238E27FC236}">
                <a16:creationId xmlns:a16="http://schemas.microsoft.com/office/drawing/2014/main" id="{8EABFC52-3783-4045-8139-B324D1F1E042}"/>
              </a:ext>
              <a:ext uri="{C183D7F6-B498-43B3-948B-1728B52AA6E4}">
                <adec:decorative xmlns:adec="http://schemas.microsoft.com/office/drawing/2017/decorative" val="1"/>
              </a:ext>
            </a:extLst>
          </p:cNvPr>
          <p:cNvCxnSpPr/>
          <p:nvPr/>
        </p:nvCxnSpPr>
        <p:spPr>
          <a:xfrm>
            <a:off x="6105128" y="1618861"/>
            <a:ext cx="345638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45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nfographic of commonwealth games figures">
            <a:extLst>
              <a:ext uri="{FF2B5EF4-FFF2-40B4-BE49-F238E27FC236}">
                <a16:creationId xmlns:a16="http://schemas.microsoft.com/office/drawing/2014/main" id="{93F769EF-8A23-4833-A900-4935B405496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22034" y="68263"/>
            <a:ext cx="9061932" cy="6275387"/>
          </a:xfrm>
          <a:prstGeom prst="rect">
            <a:avLst/>
          </a:prstGeom>
          <a:noFill/>
        </p:spPr>
      </p:pic>
      <p:sp>
        <p:nvSpPr>
          <p:cNvPr id="3" name="Slide Number Placeholder 2" hidden="1">
            <a:extLst>
              <a:ext uri="{FF2B5EF4-FFF2-40B4-BE49-F238E27FC236}">
                <a16:creationId xmlns:a16="http://schemas.microsoft.com/office/drawing/2014/main" id="{733F63A4-1CA8-4C34-B793-6817E0C080B6}"/>
              </a:ext>
            </a:extLst>
          </p:cNvPr>
          <p:cNvSpPr>
            <a:spLocks noGrp="1"/>
          </p:cNvSpPr>
          <p:nvPr>
            <p:ph type="sldNum" sz="quarter" idx="4"/>
          </p:nvPr>
        </p:nvSpPr>
        <p:spPr/>
        <p:txBody>
          <a:bodyPr/>
          <a:lstStyle/>
          <a:p>
            <a:pPr>
              <a:spcAft>
                <a:spcPts val="600"/>
              </a:spcAft>
            </a:pPr>
            <a:r>
              <a:rPr lang="en-GB"/>
              <a:t>PAGE </a:t>
            </a:r>
            <a:fld id="{45A89BE1-5792-4ACB-BF4C-7FAB88C6C5B7}" type="slidenum">
              <a:rPr lang="en-GB" smtClean="0"/>
              <a:pPr>
                <a:spcAft>
                  <a:spcPts val="600"/>
                </a:spcAft>
              </a:pPr>
              <a:t>22</a:t>
            </a:fld>
            <a:endParaRPr lang="en-GB"/>
          </a:p>
        </p:txBody>
      </p:sp>
      <p:sp>
        <p:nvSpPr>
          <p:cNvPr id="5" name="Title 4">
            <a:extLst>
              <a:ext uri="{FF2B5EF4-FFF2-40B4-BE49-F238E27FC236}">
                <a16:creationId xmlns:a16="http://schemas.microsoft.com/office/drawing/2014/main" id="{6838B6B8-E76B-4DB7-835A-095D7669FCB4}"/>
              </a:ext>
            </a:extLst>
          </p:cNvPr>
          <p:cNvSpPr>
            <a:spLocks noGrp="1"/>
          </p:cNvSpPr>
          <p:nvPr>
            <p:ph type="title"/>
          </p:nvPr>
        </p:nvSpPr>
        <p:spPr>
          <a:xfrm>
            <a:off x="495300" y="-994122"/>
            <a:ext cx="8915400" cy="994122"/>
          </a:xfrm>
        </p:spPr>
        <p:txBody>
          <a:bodyPr/>
          <a:lstStyle/>
          <a:p>
            <a:r>
              <a:rPr lang="en-GB"/>
              <a:t>Commonwealth Games infographic</a:t>
            </a:r>
          </a:p>
        </p:txBody>
      </p:sp>
    </p:spTree>
    <p:extLst>
      <p:ext uri="{BB962C8B-B14F-4D97-AF65-F5344CB8AC3E}">
        <p14:creationId xmlns:p14="http://schemas.microsoft.com/office/powerpoint/2010/main" val="144278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DA480C-3003-4071-9453-B6077A7EB062}"/>
              </a:ext>
            </a:extLst>
          </p:cNvPr>
          <p:cNvSpPr>
            <a:spLocks noGrp="1"/>
          </p:cNvSpPr>
          <p:nvPr>
            <p:ph type="sldNum" sz="quarter" idx="4"/>
          </p:nvPr>
        </p:nvSpPr>
        <p:spPr/>
        <p:txBody>
          <a:bodyPr/>
          <a:lstStyle/>
          <a:p>
            <a:r>
              <a:rPr lang="en-GB"/>
              <a:t>PAGE </a:t>
            </a:r>
            <a:fld id="{45A89BE1-5792-4ACB-BF4C-7FAB88C6C5B7}" type="slidenum">
              <a:rPr lang="en-GB" smtClean="0"/>
              <a:pPr/>
              <a:t>23</a:t>
            </a:fld>
            <a:endParaRPr lang="en-GB"/>
          </a:p>
        </p:txBody>
      </p:sp>
      <p:pic>
        <p:nvPicPr>
          <p:cNvPr id="2" name="Picture 2" descr="Image of question mark">
            <a:extLst>
              <a:ext uri="{FF2B5EF4-FFF2-40B4-BE49-F238E27FC236}">
                <a16:creationId xmlns:a16="http://schemas.microsoft.com/office/drawing/2014/main" id="{F1382868-5A63-4149-8E56-F1C44A44D220}"/>
              </a:ext>
              <a:ext uri="{C183D7F6-B498-43B3-948B-1728B52AA6E4}">
                <adec:decorative xmlns:adec="http://schemas.microsoft.com/office/drawing/2017/decorative" val="0"/>
              </a:ext>
            </a:extLst>
          </p:cNvPr>
          <p:cNvPicPr>
            <a:picLocks noChangeAspect="1"/>
          </p:cNvPicPr>
          <p:nvPr/>
        </p:nvPicPr>
        <p:blipFill rotWithShape="1">
          <a:blip r:embed="rId2"/>
          <a:srcRect l="64469" t="16340" r="-366" b="20915"/>
          <a:stretch/>
        </p:blipFill>
        <p:spPr>
          <a:xfrm>
            <a:off x="3590713" y="1088783"/>
            <a:ext cx="2634165" cy="2597212"/>
          </a:xfrm>
          <a:prstGeom prst="rect">
            <a:avLst/>
          </a:prstGeom>
        </p:spPr>
      </p:pic>
      <p:sp>
        <p:nvSpPr>
          <p:cNvPr id="3" name="Title 2">
            <a:extLst>
              <a:ext uri="{FF2B5EF4-FFF2-40B4-BE49-F238E27FC236}">
                <a16:creationId xmlns:a16="http://schemas.microsoft.com/office/drawing/2014/main" id="{2E9B7425-2382-4920-80C5-26795B2783B9}"/>
              </a:ext>
            </a:extLst>
          </p:cNvPr>
          <p:cNvSpPr>
            <a:spLocks noGrp="1"/>
          </p:cNvSpPr>
          <p:nvPr>
            <p:ph type="title"/>
          </p:nvPr>
        </p:nvSpPr>
        <p:spPr>
          <a:xfrm>
            <a:off x="507125" y="345177"/>
            <a:ext cx="8796106" cy="6340197"/>
          </a:xfrm>
        </p:spPr>
        <p:txBody>
          <a:bodyPr vert="horz" wrap="square" lIns="91440" tIns="45720" rIns="91440" bIns="45720" anchor="t" anchorCtr="0">
            <a:normAutofit/>
          </a:bodyPr>
          <a:lstStyle/>
          <a:p>
            <a:r>
              <a:rPr lang="en-GB" sz="2900">
                <a:solidFill>
                  <a:srgbClr val="000000"/>
                </a:solidFill>
              </a:rPr>
              <a:t>Question &amp; Answer Session</a:t>
            </a:r>
            <a:br>
              <a:rPr lang="en-GB" sz="2900">
                <a:solidFill>
                  <a:srgbClr val="000000"/>
                </a:solidFill>
              </a:rPr>
            </a:br>
            <a:br>
              <a:rPr lang="en-GB" sz="2900">
                <a:solidFill>
                  <a:srgbClr val="000000"/>
                </a:solidFill>
              </a:rPr>
            </a:br>
            <a:br>
              <a:rPr lang="en-GB" sz="2900">
                <a:solidFill>
                  <a:srgbClr val="000000"/>
                </a:solidFill>
              </a:rPr>
            </a:br>
            <a:br>
              <a:rPr lang="en-GB" sz="2900">
                <a:solidFill>
                  <a:srgbClr val="000000"/>
                </a:solidFill>
              </a:rPr>
            </a:br>
            <a:br>
              <a:rPr lang="en-GB" sz="2900">
                <a:solidFill>
                  <a:srgbClr val="000000"/>
                </a:solidFill>
              </a:rPr>
            </a:br>
            <a:br>
              <a:rPr lang="en-GB" sz="2900">
                <a:solidFill>
                  <a:srgbClr val="000000"/>
                </a:solidFill>
              </a:rPr>
            </a:br>
            <a:br>
              <a:rPr lang="en-GB" sz="2900">
                <a:solidFill>
                  <a:srgbClr val="000000"/>
                </a:solidFill>
              </a:rPr>
            </a:br>
            <a:br>
              <a:rPr lang="en-GB" sz="2900">
                <a:solidFill>
                  <a:srgbClr val="000000"/>
                </a:solidFill>
              </a:rPr>
            </a:br>
            <a:r>
              <a:rPr lang="en-GB" sz="2900">
                <a:solidFill>
                  <a:srgbClr val="000000"/>
                </a:solidFill>
              </a:rPr>
              <a:t>Budget will be presented at Full Council on </a:t>
            </a:r>
            <a:br>
              <a:rPr lang="en-GB" sz="2900">
                <a:solidFill>
                  <a:srgbClr val="000000"/>
                </a:solidFill>
              </a:rPr>
            </a:br>
            <a:r>
              <a:rPr lang="en-GB" sz="2900">
                <a:solidFill>
                  <a:srgbClr val="000000"/>
                </a:solidFill>
              </a:rPr>
              <a:t>23 February 2021</a:t>
            </a:r>
            <a:br>
              <a:rPr lang="en-GB" sz="2900">
                <a:solidFill>
                  <a:srgbClr val="000000"/>
                </a:solidFill>
              </a:rPr>
            </a:br>
            <a:br>
              <a:rPr lang="en-GB" sz="2900">
                <a:solidFill>
                  <a:srgbClr val="000000"/>
                </a:solidFill>
              </a:rPr>
            </a:br>
            <a:r>
              <a:rPr lang="en-GB" sz="2900">
                <a:solidFill>
                  <a:srgbClr val="000000"/>
                </a:solidFill>
              </a:rPr>
              <a:t>You can submit any views prior to this date by emailing:  Budget_Views@birmingham.gov.uk</a:t>
            </a:r>
            <a:br>
              <a:rPr lang="en-GB" sz="2900">
                <a:solidFill>
                  <a:srgbClr val="000000"/>
                </a:solidFill>
              </a:rPr>
            </a:br>
            <a:endParaRPr lang="en-GB" sz="2900">
              <a:solidFill>
                <a:srgbClr val="000000"/>
              </a:solidFill>
            </a:endParaRPr>
          </a:p>
        </p:txBody>
      </p:sp>
    </p:spTree>
    <p:extLst>
      <p:ext uri="{BB962C8B-B14F-4D97-AF65-F5344CB8AC3E}">
        <p14:creationId xmlns:p14="http://schemas.microsoft.com/office/powerpoint/2010/main" val="305974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A8E7-0332-4AA0-AA37-74F36BC874C2}"/>
              </a:ext>
            </a:extLst>
          </p:cNvPr>
          <p:cNvSpPr>
            <a:spLocks noGrp="1"/>
          </p:cNvSpPr>
          <p:nvPr>
            <p:ph type="title"/>
          </p:nvPr>
        </p:nvSpPr>
        <p:spPr/>
        <p:txBody>
          <a:bodyPr/>
          <a:lstStyle/>
          <a:p>
            <a:pPr algn="ctr"/>
            <a:r>
              <a:rPr lang="en-GB">
                <a:solidFill>
                  <a:schemeClr val="accent6">
                    <a:lumMod val="50000"/>
                  </a:schemeClr>
                </a:solidFill>
                <a:latin typeface="Arial Nova"/>
              </a:rPr>
              <a:t>Overview: Setting the Context </a:t>
            </a:r>
            <a:endParaRPr lang="en-GB" b="0">
              <a:solidFill>
                <a:schemeClr val="accent6">
                  <a:lumMod val="50000"/>
                </a:schemeClr>
              </a:solidFill>
              <a:latin typeface="Arial Nova"/>
            </a:endParaRPr>
          </a:p>
          <a:p>
            <a:endParaRPr lang="en-GB"/>
          </a:p>
        </p:txBody>
      </p:sp>
      <p:pic>
        <p:nvPicPr>
          <p:cNvPr id="5" name="Picture 5" descr="Infographic showing an overview of the make up of Birmingham">
            <a:extLst>
              <a:ext uri="{FF2B5EF4-FFF2-40B4-BE49-F238E27FC236}">
                <a16:creationId xmlns:a16="http://schemas.microsoft.com/office/drawing/2014/main" id="{857D4AA1-3CE7-4575-BA43-ABE476295531}"/>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504056" y="1111358"/>
            <a:ext cx="8897888" cy="4682525"/>
          </a:xfrm>
        </p:spPr>
      </p:pic>
      <p:sp>
        <p:nvSpPr>
          <p:cNvPr id="4" name="Slide Number Placeholder 3">
            <a:extLst>
              <a:ext uri="{FF2B5EF4-FFF2-40B4-BE49-F238E27FC236}">
                <a16:creationId xmlns:a16="http://schemas.microsoft.com/office/drawing/2014/main" id="{DB15ED76-2ECD-4E54-9B83-12C565B25BC0}"/>
              </a:ext>
            </a:extLst>
          </p:cNvPr>
          <p:cNvSpPr>
            <a:spLocks noGrp="1"/>
          </p:cNvSpPr>
          <p:nvPr>
            <p:ph type="sldNum" sz="quarter" idx="4"/>
          </p:nvPr>
        </p:nvSpPr>
        <p:spPr/>
        <p:txBody>
          <a:bodyPr/>
          <a:lstStyle/>
          <a:p>
            <a:r>
              <a:rPr lang="en-GB"/>
              <a:t>PAGE </a:t>
            </a:r>
            <a:fld id="{45A89BE1-5792-4ACB-BF4C-7FAB88C6C5B7}" type="slidenum">
              <a:rPr lang="en-GB" smtClean="0"/>
              <a:pPr/>
              <a:t>3</a:t>
            </a:fld>
            <a:endParaRPr lang="en-GB"/>
          </a:p>
        </p:txBody>
      </p:sp>
    </p:spTree>
    <p:extLst>
      <p:ext uri="{BB962C8B-B14F-4D97-AF65-F5344CB8AC3E}">
        <p14:creationId xmlns:p14="http://schemas.microsoft.com/office/powerpoint/2010/main" val="378322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89FF-660B-4E2D-AACB-D8D4AE2B50CF}"/>
              </a:ext>
            </a:extLst>
          </p:cNvPr>
          <p:cNvSpPr>
            <a:spLocks noGrp="1"/>
          </p:cNvSpPr>
          <p:nvPr>
            <p:ph type="title"/>
          </p:nvPr>
        </p:nvSpPr>
        <p:spPr/>
        <p:txBody>
          <a:bodyPr/>
          <a:lstStyle/>
          <a:p>
            <a:pPr algn="ctr"/>
            <a:r>
              <a:rPr lang="en-GB" dirty="0">
                <a:solidFill>
                  <a:schemeClr val="bg1">
                    <a:lumMod val="50000"/>
                  </a:schemeClr>
                </a:solidFill>
              </a:rPr>
              <a:t>Setting the context: Many Opportunities but significant challenges</a:t>
            </a:r>
            <a:endParaRPr lang="en-GB" dirty="0">
              <a:solidFill>
                <a:schemeClr val="accent1"/>
              </a:solidFill>
            </a:endParaRPr>
          </a:p>
        </p:txBody>
      </p:sp>
      <p:sp>
        <p:nvSpPr>
          <p:cNvPr id="3" name="Content Placeholder 2">
            <a:extLst>
              <a:ext uri="{FF2B5EF4-FFF2-40B4-BE49-F238E27FC236}">
                <a16:creationId xmlns:a16="http://schemas.microsoft.com/office/drawing/2014/main" id="{0DCC0D7B-6EE9-4114-AA94-29396622ADDC}"/>
              </a:ext>
            </a:extLst>
          </p:cNvPr>
          <p:cNvSpPr>
            <a:spLocks noGrp="1"/>
          </p:cNvSpPr>
          <p:nvPr>
            <p:ph idx="1"/>
          </p:nvPr>
        </p:nvSpPr>
        <p:spPr/>
        <p:txBody>
          <a:bodyPr vert="horz" lIns="91440" tIns="45720" rIns="91440" bIns="45720" rtlCol="0" anchor="t">
            <a:normAutofit/>
          </a:bodyPr>
          <a:lstStyle/>
          <a:p>
            <a:r>
              <a:rPr lang="en-GB" dirty="0">
                <a:latin typeface="Arial Nova"/>
              </a:rPr>
              <a:t>Birmingham is ranked the 7th most deprived local authority in England, </a:t>
            </a:r>
            <a:endParaRPr lang="en-GB" dirty="0"/>
          </a:p>
          <a:p>
            <a:r>
              <a:rPr lang="en-GB" dirty="0">
                <a:latin typeface="Arial Nova"/>
              </a:rPr>
              <a:t>490,000 of citizens  estimated to live in the top 10% most deprived areas in England.  </a:t>
            </a:r>
            <a:endParaRPr lang="en-GB" dirty="0"/>
          </a:p>
          <a:p>
            <a:r>
              <a:rPr lang="en-GB" dirty="0"/>
              <a:t>Birmingham's claimant unemployment rate stands at 15.3%; above both the West Midlands (9.1%) and the UK (7.8%) rates.</a:t>
            </a:r>
          </a:p>
          <a:p>
            <a:r>
              <a:rPr lang="en-GB" dirty="0"/>
              <a:t>And now Covid-19 – severe impact on businesses and our economy and highlighted the inequalities within our city. </a:t>
            </a:r>
          </a:p>
          <a:p>
            <a:endParaRPr lang="en-GB" dirty="0"/>
          </a:p>
        </p:txBody>
      </p:sp>
    </p:spTree>
    <p:extLst>
      <p:ext uri="{BB962C8B-B14F-4D97-AF65-F5344CB8AC3E}">
        <p14:creationId xmlns:p14="http://schemas.microsoft.com/office/powerpoint/2010/main" val="58377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A52F-DB58-4BF7-9019-4C99D9097965}"/>
              </a:ext>
            </a:extLst>
          </p:cNvPr>
          <p:cNvSpPr>
            <a:spLocks noGrp="1"/>
          </p:cNvSpPr>
          <p:nvPr>
            <p:ph type="title"/>
          </p:nvPr>
        </p:nvSpPr>
        <p:spPr/>
        <p:txBody>
          <a:bodyPr>
            <a:normAutofit/>
          </a:bodyPr>
          <a:lstStyle/>
          <a:p>
            <a:pPr algn="ctr"/>
            <a:r>
              <a:rPr lang="en-GB" dirty="0">
                <a:latin typeface="Arial Nova"/>
              </a:rPr>
              <a:t>Our Priorities: </a:t>
            </a:r>
            <a:r>
              <a:rPr lang="en-GB" dirty="0">
                <a:solidFill>
                  <a:schemeClr val="accent6">
                    <a:lumMod val="50000"/>
                  </a:schemeClr>
                </a:solidFill>
              </a:rPr>
              <a:t>What do we want to achieve?</a:t>
            </a:r>
          </a:p>
        </p:txBody>
      </p:sp>
      <p:sp>
        <p:nvSpPr>
          <p:cNvPr id="3" name="Slide Number Placeholder 2">
            <a:extLst>
              <a:ext uri="{FF2B5EF4-FFF2-40B4-BE49-F238E27FC236}">
                <a16:creationId xmlns:a16="http://schemas.microsoft.com/office/drawing/2014/main" id="{54354DCB-3CDF-462A-AFFB-37B62F0A7853}"/>
              </a:ext>
            </a:extLst>
          </p:cNvPr>
          <p:cNvSpPr>
            <a:spLocks noGrp="1"/>
          </p:cNvSpPr>
          <p:nvPr>
            <p:ph type="sldNum" sz="quarter" idx="4"/>
          </p:nvPr>
        </p:nvSpPr>
        <p:spPr/>
        <p:txBody>
          <a:bodyPr/>
          <a:lstStyle/>
          <a:p>
            <a:r>
              <a:rPr lang="en-GB"/>
              <a:t>PAGE </a:t>
            </a:r>
            <a:fld id="{45A89BE1-5792-4ACB-BF4C-7FAB88C6C5B7}" type="slidenum">
              <a:rPr lang="en-GB" smtClean="0"/>
              <a:pPr/>
              <a:t>5</a:t>
            </a:fld>
            <a:endParaRPr lang="en-GB"/>
          </a:p>
        </p:txBody>
      </p:sp>
      <p:graphicFrame>
        <p:nvGraphicFramePr>
          <p:cNvPr id="10" name="Object 9" descr="Pictoral version of what we want to achieve">
            <a:extLst>
              <a:ext uri="{FF2B5EF4-FFF2-40B4-BE49-F238E27FC236}">
                <a16:creationId xmlns:a16="http://schemas.microsoft.com/office/drawing/2014/main" id="{73C78EF1-433B-442A-9FF0-22A85E1A69C9}"/>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598295233"/>
              </p:ext>
            </p:extLst>
          </p:nvPr>
        </p:nvGraphicFramePr>
        <p:xfrm>
          <a:off x="290684" y="800289"/>
          <a:ext cx="9324631" cy="4949190"/>
        </p:xfrm>
        <a:graphic>
          <a:graphicData uri="http://schemas.openxmlformats.org/presentationml/2006/ole">
            <mc:AlternateContent xmlns:mc="http://schemas.openxmlformats.org/markup-compatibility/2006">
              <mc:Choice xmlns:v="urn:schemas-microsoft-com:vml" Requires="v">
                <p:oleObj spid="_x0000_s1029" name="Document" r:id="rId3" imgW="9734060" imgH="5617164" progId="Word.Document.12">
                  <p:embed/>
                </p:oleObj>
              </mc:Choice>
              <mc:Fallback>
                <p:oleObj name="Document" r:id="rId3" imgW="9734060" imgH="5617164" progId="Word.Document.12">
                  <p:embed/>
                  <p:pic>
                    <p:nvPicPr>
                      <p:cNvPr id="10" name="Object 9">
                        <a:extLst>
                          <a:ext uri="{FF2B5EF4-FFF2-40B4-BE49-F238E27FC236}">
                            <a16:creationId xmlns:a16="http://schemas.microsoft.com/office/drawing/2014/main" id="{73C78EF1-433B-442A-9FF0-22A85E1A69C9}"/>
                          </a:ext>
                        </a:extLst>
                      </p:cNvPr>
                      <p:cNvPicPr/>
                      <p:nvPr/>
                    </p:nvPicPr>
                    <p:blipFill>
                      <a:blip r:embed="rId4"/>
                      <a:stretch>
                        <a:fillRect/>
                      </a:stretch>
                    </p:blipFill>
                    <p:spPr>
                      <a:xfrm>
                        <a:off x="290684" y="800289"/>
                        <a:ext cx="9324631" cy="4949190"/>
                      </a:xfrm>
                      <a:prstGeom prst="rect">
                        <a:avLst/>
                      </a:prstGeom>
                    </p:spPr>
                  </p:pic>
                </p:oleObj>
              </mc:Fallback>
            </mc:AlternateContent>
          </a:graphicData>
        </a:graphic>
      </p:graphicFrame>
    </p:spTree>
    <p:extLst>
      <p:ext uri="{BB962C8B-B14F-4D97-AF65-F5344CB8AC3E}">
        <p14:creationId xmlns:p14="http://schemas.microsoft.com/office/powerpoint/2010/main" val="38608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A52F-DB58-4BF7-9019-4C99D9097965}"/>
              </a:ext>
            </a:extLst>
          </p:cNvPr>
          <p:cNvSpPr>
            <a:spLocks noGrp="1"/>
          </p:cNvSpPr>
          <p:nvPr>
            <p:ph type="title"/>
          </p:nvPr>
        </p:nvSpPr>
        <p:spPr/>
        <p:txBody>
          <a:bodyPr>
            <a:normAutofit/>
          </a:bodyPr>
          <a:lstStyle/>
          <a:p>
            <a:pPr algn="ctr"/>
            <a:r>
              <a:rPr lang="en-GB" dirty="0">
                <a:latin typeface="Arial Nova"/>
              </a:rPr>
              <a:t>Our Priorities: </a:t>
            </a:r>
            <a:r>
              <a:rPr lang="en-GB" dirty="0">
                <a:solidFill>
                  <a:schemeClr val="accent6">
                    <a:lumMod val="50000"/>
                  </a:schemeClr>
                </a:solidFill>
              </a:rPr>
              <a:t>How will we deliver?</a:t>
            </a:r>
          </a:p>
        </p:txBody>
      </p:sp>
      <p:sp>
        <p:nvSpPr>
          <p:cNvPr id="3" name="Slide Number Placeholder 2">
            <a:extLst>
              <a:ext uri="{FF2B5EF4-FFF2-40B4-BE49-F238E27FC236}">
                <a16:creationId xmlns:a16="http://schemas.microsoft.com/office/drawing/2014/main" id="{54354DCB-3CDF-462A-AFFB-37B62F0A7853}"/>
              </a:ext>
            </a:extLst>
          </p:cNvPr>
          <p:cNvSpPr>
            <a:spLocks noGrp="1"/>
          </p:cNvSpPr>
          <p:nvPr>
            <p:ph type="sldNum" sz="quarter" idx="4"/>
          </p:nvPr>
        </p:nvSpPr>
        <p:spPr/>
        <p:txBody>
          <a:bodyPr/>
          <a:lstStyle/>
          <a:p>
            <a:r>
              <a:rPr lang="en-GB"/>
              <a:t>PAGE </a:t>
            </a:r>
            <a:fld id="{45A89BE1-5792-4ACB-BF4C-7FAB88C6C5B7}" type="slidenum">
              <a:rPr lang="en-GB" smtClean="0"/>
              <a:pPr/>
              <a:t>6</a:t>
            </a:fld>
            <a:endParaRPr lang="en-GB"/>
          </a:p>
        </p:txBody>
      </p:sp>
      <p:sp>
        <p:nvSpPr>
          <p:cNvPr id="6" name="Content Placeholder 2">
            <a:extLst>
              <a:ext uri="{FF2B5EF4-FFF2-40B4-BE49-F238E27FC236}">
                <a16:creationId xmlns:a16="http://schemas.microsoft.com/office/drawing/2014/main" id="{40447B9F-6C85-494F-A848-65C7665046F0}"/>
              </a:ext>
            </a:extLst>
          </p:cNvPr>
          <p:cNvSpPr txBox="1">
            <a:spLocks/>
          </p:cNvSpPr>
          <p:nvPr/>
        </p:nvSpPr>
        <p:spPr>
          <a:xfrm>
            <a:off x="495300" y="1412776"/>
            <a:ext cx="8915400" cy="4525387"/>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Wingdings" pitchFamily="2" charset="2"/>
              <a:buChar char="§"/>
              <a:defRPr sz="2400" kern="1200">
                <a:solidFill>
                  <a:schemeClr val="tx1"/>
                </a:solidFill>
                <a:latin typeface="Arial Nov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Nova Light" pitchFamily="34" charset="0"/>
                <a:ea typeface="+mn-ea"/>
                <a:cs typeface="Arial Nova Light" pitchFamily="34" charset="0"/>
              </a:defRPr>
            </a:lvl2pPr>
            <a:lvl3pPr marL="1143000" indent="-228600" algn="l" defTabSz="914400" rtl="0" eaLnBrk="1" latinLnBrk="0" hangingPunct="1">
              <a:spcBef>
                <a:spcPct val="20000"/>
              </a:spcBef>
              <a:buFont typeface="Arial Nova Light" pitchFamily="34" charset="0"/>
              <a:buChar char="–"/>
              <a:defRPr sz="1800" kern="1200">
                <a:solidFill>
                  <a:schemeClr val="tx1"/>
                </a:solidFill>
                <a:latin typeface="Arial Nova Light" pitchFamily="34" charset="0"/>
                <a:ea typeface="+mn-ea"/>
                <a:cs typeface="Arial Nova Light"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Nova Light" pitchFamily="34" charset="0"/>
                <a:ea typeface="+mn-ea"/>
                <a:cs typeface="Arial Nova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Arial Nova"/>
              </a:rPr>
              <a:t>A new  Delivery Plan, introduced in November last year sets out our priorities, actions and key commitments to May 2022.</a:t>
            </a:r>
          </a:p>
          <a:p>
            <a:r>
              <a:rPr lang="en-GB" dirty="0">
                <a:latin typeface="Arial Nova"/>
              </a:rPr>
              <a:t>Ambition </a:t>
            </a:r>
            <a:r>
              <a:rPr lang="en-GB" dirty="0"/>
              <a:t>to make Birmingham a fair and thriving city where all citizens have the opportunity to achieve their potential and share in the city’s success.</a:t>
            </a:r>
            <a:endParaRPr lang="en-GB" dirty="0">
              <a:latin typeface="Arial Nova"/>
            </a:endParaRPr>
          </a:p>
          <a:p>
            <a:endParaRPr lang="en-GB" dirty="0">
              <a:latin typeface="Arial Nova"/>
            </a:endParaRPr>
          </a:p>
          <a:p>
            <a:pPr marL="0" indent="0">
              <a:buNone/>
            </a:pPr>
            <a:r>
              <a:rPr lang="en-GB" dirty="0">
                <a:latin typeface="Arial Nova"/>
              </a:rPr>
              <a:t>Key areas of focus include:</a:t>
            </a:r>
          </a:p>
          <a:p>
            <a:pPr marL="0" indent="0">
              <a:buNone/>
            </a:pPr>
            <a:endParaRPr lang="en-GB" dirty="0">
              <a:latin typeface="Arial Nova"/>
            </a:endParaRPr>
          </a:p>
          <a:p>
            <a:pPr marL="457200" indent="-457200">
              <a:buFont typeface="+mj-lt"/>
              <a:buAutoNum type="arabicPeriod"/>
            </a:pPr>
            <a:r>
              <a:rPr lang="en-GB" dirty="0">
                <a:latin typeface="Arial Nova"/>
              </a:rPr>
              <a:t> Reforming the way the Council operates </a:t>
            </a:r>
          </a:p>
          <a:p>
            <a:pPr marL="457200" indent="-457200">
              <a:buFont typeface="+mj-lt"/>
              <a:buAutoNum type="arabicPeriod"/>
            </a:pPr>
            <a:r>
              <a:rPr lang="en-GB" dirty="0">
                <a:latin typeface="Arial Nova"/>
              </a:rPr>
              <a:t> Shifting our focus from crisis to prevention</a:t>
            </a:r>
          </a:p>
          <a:p>
            <a:pPr marL="457200" indent="-457200">
              <a:buFont typeface="+mj-lt"/>
              <a:buAutoNum type="arabicPeriod"/>
            </a:pPr>
            <a:r>
              <a:rPr lang="en-GB" dirty="0">
                <a:latin typeface="Arial Nova"/>
              </a:rPr>
              <a:t> Increasing the pace and scale of economic growth</a:t>
            </a:r>
            <a:endParaRPr lang="en-GB" dirty="0"/>
          </a:p>
        </p:txBody>
      </p:sp>
    </p:spTree>
    <p:extLst>
      <p:ext uri="{BB962C8B-B14F-4D97-AF65-F5344CB8AC3E}">
        <p14:creationId xmlns:p14="http://schemas.microsoft.com/office/powerpoint/2010/main" val="339726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0D270C-6E39-4C4C-9E9C-04571E2C2CFE}"/>
              </a:ext>
            </a:extLst>
          </p:cNvPr>
          <p:cNvSpPr>
            <a:spLocks noGrp="1"/>
          </p:cNvSpPr>
          <p:nvPr>
            <p:ph type="title"/>
          </p:nvPr>
        </p:nvSpPr>
        <p:spPr/>
        <p:txBody>
          <a:bodyPr/>
          <a:lstStyle/>
          <a:p>
            <a:r>
              <a:rPr lang="en-GB"/>
              <a:t>The budget challenge</a:t>
            </a:r>
          </a:p>
        </p:txBody>
      </p:sp>
      <p:sp>
        <p:nvSpPr>
          <p:cNvPr id="6" name="Text Placeholder 5">
            <a:extLst>
              <a:ext uri="{FF2B5EF4-FFF2-40B4-BE49-F238E27FC236}">
                <a16:creationId xmlns:a16="http://schemas.microsoft.com/office/drawing/2014/main" id="{A6D225B0-02E2-42B4-AD71-AB696F249A24}"/>
              </a:ext>
            </a:extLst>
          </p:cNvPr>
          <p:cNvSpPr>
            <a:spLocks noGrp="1"/>
          </p:cNvSpPr>
          <p:nvPr>
            <p:ph type="body" idx="1"/>
          </p:nvPr>
        </p:nvSpPr>
        <p:spPr/>
        <p:txBody>
          <a:bodyPr/>
          <a:lstStyle/>
          <a:p>
            <a:r>
              <a:rPr lang="en-GB"/>
              <a:t>Budget Consultation 2020+</a:t>
            </a:r>
          </a:p>
        </p:txBody>
      </p:sp>
    </p:spTree>
    <p:extLst>
      <p:ext uri="{BB962C8B-B14F-4D97-AF65-F5344CB8AC3E}">
        <p14:creationId xmlns:p14="http://schemas.microsoft.com/office/powerpoint/2010/main" val="413057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368C-DAF8-433C-B09A-C9E2FBA020DE}"/>
              </a:ext>
            </a:extLst>
          </p:cNvPr>
          <p:cNvSpPr>
            <a:spLocks noGrp="1"/>
          </p:cNvSpPr>
          <p:nvPr>
            <p:ph type="title"/>
          </p:nvPr>
        </p:nvSpPr>
        <p:spPr/>
        <p:txBody>
          <a:bodyPr/>
          <a:lstStyle/>
          <a:p>
            <a:r>
              <a:rPr lang="en-GB" dirty="0">
                <a:latin typeface="Arial Nova"/>
              </a:rPr>
              <a:t>Budget Challenges </a:t>
            </a:r>
            <a:endParaRPr lang="en-GB" dirty="0"/>
          </a:p>
        </p:txBody>
      </p:sp>
      <p:sp>
        <p:nvSpPr>
          <p:cNvPr id="3" name="Content Placeholder 2">
            <a:extLst>
              <a:ext uri="{FF2B5EF4-FFF2-40B4-BE49-F238E27FC236}">
                <a16:creationId xmlns:a16="http://schemas.microsoft.com/office/drawing/2014/main" id="{235DE97D-1C5B-47E0-9C6D-4FA32EB65357}"/>
              </a:ext>
            </a:extLst>
          </p:cNvPr>
          <p:cNvSpPr>
            <a:spLocks noGrp="1"/>
          </p:cNvSpPr>
          <p:nvPr>
            <p:ph idx="1"/>
          </p:nvPr>
        </p:nvSpPr>
        <p:spPr>
          <a:xfrm>
            <a:off x="495300" y="1186544"/>
            <a:ext cx="8915400" cy="4751620"/>
          </a:xfrm>
        </p:spPr>
        <p:txBody>
          <a:bodyPr vert="horz" lIns="91440" tIns="45720" rIns="91440" bIns="45720" rtlCol="0" anchor="t">
            <a:normAutofit/>
          </a:bodyPr>
          <a:lstStyle/>
          <a:p>
            <a:r>
              <a:rPr lang="en-GB" dirty="0"/>
              <a:t>Covid-19 presents a significant challenge to the Council’s Finances</a:t>
            </a:r>
          </a:p>
          <a:p>
            <a:pPr marL="0" indent="0">
              <a:buNone/>
            </a:pPr>
            <a:endParaRPr lang="en-GB" dirty="0"/>
          </a:p>
          <a:p>
            <a:r>
              <a:rPr lang="en-GB" dirty="0"/>
              <a:t>Over the medium term it is increasingly difficult to predict what income we will achieve from business rates and Council Tax</a:t>
            </a:r>
            <a:r>
              <a:rPr lang="en-GB"/>
              <a:t>,</a:t>
            </a:r>
            <a:r>
              <a:rPr lang="en-GB" dirty="0"/>
              <a:t> it is also difficult to predict what the recovery from the pandemic will look like and cost</a:t>
            </a:r>
          </a:p>
          <a:p>
            <a:pPr marL="0" indent="0">
              <a:buNone/>
            </a:pPr>
            <a:endParaRPr lang="en-GB" dirty="0"/>
          </a:p>
          <a:p>
            <a:r>
              <a:rPr lang="en-GB" dirty="0">
                <a:latin typeface="Arial Nova"/>
              </a:rPr>
              <a:t>We are forecasting a significant gap between our income and  spend on vital services</a:t>
            </a:r>
          </a:p>
        </p:txBody>
      </p:sp>
      <p:sp>
        <p:nvSpPr>
          <p:cNvPr id="4" name="Slide Number Placeholder 3">
            <a:extLst>
              <a:ext uri="{FF2B5EF4-FFF2-40B4-BE49-F238E27FC236}">
                <a16:creationId xmlns:a16="http://schemas.microsoft.com/office/drawing/2014/main" id="{233852FD-4F04-43A1-BEF2-81DBA082A3F3}"/>
              </a:ext>
            </a:extLst>
          </p:cNvPr>
          <p:cNvSpPr>
            <a:spLocks noGrp="1"/>
          </p:cNvSpPr>
          <p:nvPr>
            <p:ph type="sldNum" sz="quarter" idx="4"/>
          </p:nvPr>
        </p:nvSpPr>
        <p:spPr/>
        <p:txBody>
          <a:bodyPr/>
          <a:lstStyle/>
          <a:p>
            <a:r>
              <a:rPr lang="en-GB"/>
              <a:t>PAGE </a:t>
            </a:r>
            <a:fld id="{45A89BE1-5792-4ACB-BF4C-7FAB88C6C5B7}" type="slidenum">
              <a:rPr lang="en-GB" smtClean="0"/>
              <a:pPr/>
              <a:t>8</a:t>
            </a:fld>
            <a:endParaRPr lang="en-GB"/>
          </a:p>
        </p:txBody>
      </p:sp>
    </p:spTree>
    <p:extLst>
      <p:ext uri="{BB962C8B-B14F-4D97-AF65-F5344CB8AC3E}">
        <p14:creationId xmlns:p14="http://schemas.microsoft.com/office/powerpoint/2010/main" val="35867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4ADA-E379-4C7D-BA15-1887B52CF27E}"/>
              </a:ext>
            </a:extLst>
          </p:cNvPr>
          <p:cNvSpPr>
            <a:spLocks noGrp="1"/>
          </p:cNvSpPr>
          <p:nvPr>
            <p:ph type="title"/>
          </p:nvPr>
        </p:nvSpPr>
        <p:spPr>
          <a:xfrm>
            <a:off x="1424608" y="274638"/>
            <a:ext cx="7207597" cy="634082"/>
          </a:xfrm>
        </p:spPr>
        <p:txBody>
          <a:bodyPr>
            <a:normAutofit fontScale="90000"/>
          </a:bodyPr>
          <a:lstStyle/>
          <a:p>
            <a:pPr algn="ctr"/>
            <a:r>
              <a:rPr lang="en-GB" dirty="0">
                <a:solidFill>
                  <a:schemeClr val="accent6">
                    <a:lumMod val="50000"/>
                  </a:schemeClr>
                </a:solidFill>
                <a:latin typeface="Arial Nova"/>
              </a:rPr>
              <a:t>We have a resourcing gap through to 2024/25</a:t>
            </a:r>
            <a:endParaRPr lang="en-GB" dirty="0">
              <a:solidFill>
                <a:schemeClr val="accent6">
                  <a:lumMod val="50000"/>
                </a:schemeClr>
              </a:solidFill>
            </a:endParaRPr>
          </a:p>
        </p:txBody>
      </p:sp>
      <p:sp>
        <p:nvSpPr>
          <p:cNvPr id="3" name="Slide Number Placeholder 2">
            <a:extLst>
              <a:ext uri="{FF2B5EF4-FFF2-40B4-BE49-F238E27FC236}">
                <a16:creationId xmlns:a16="http://schemas.microsoft.com/office/drawing/2014/main" id="{74228963-F118-40D9-9919-29889105668E}"/>
              </a:ext>
            </a:extLst>
          </p:cNvPr>
          <p:cNvSpPr>
            <a:spLocks noGrp="1"/>
          </p:cNvSpPr>
          <p:nvPr>
            <p:ph type="sldNum" sz="quarter" idx="4"/>
          </p:nvPr>
        </p:nvSpPr>
        <p:spPr/>
        <p:txBody>
          <a:bodyPr/>
          <a:lstStyle/>
          <a:p>
            <a:r>
              <a:rPr lang="en-GB"/>
              <a:t>PAGE </a:t>
            </a:r>
            <a:fld id="{45A89BE1-5792-4ACB-BF4C-7FAB88C6C5B7}" type="slidenum">
              <a:rPr lang="en-GB" smtClean="0"/>
              <a:pPr/>
              <a:t>9</a:t>
            </a:fld>
            <a:endParaRPr lang="en-GB"/>
          </a:p>
        </p:txBody>
      </p:sp>
      <p:pic>
        <p:nvPicPr>
          <p:cNvPr id="4" name="Picture 3" descr="Graph showing the resourcing gap through to 2024 to 2025">
            <a:extLst>
              <a:ext uri="{FF2B5EF4-FFF2-40B4-BE49-F238E27FC236}">
                <a16:creationId xmlns:a16="http://schemas.microsoft.com/office/drawing/2014/main" id="{13FD6597-DBF5-4A82-82B0-7FD23595A72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042984" y="792564"/>
            <a:ext cx="7820032" cy="5117988"/>
          </a:xfrm>
          <a:prstGeom prst="rect">
            <a:avLst/>
          </a:prstGeom>
        </p:spPr>
      </p:pic>
    </p:spTree>
    <p:extLst>
      <p:ext uri="{BB962C8B-B14F-4D97-AF65-F5344CB8AC3E}">
        <p14:creationId xmlns:p14="http://schemas.microsoft.com/office/powerpoint/2010/main" val="391459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 title goes here">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1618E886DC8248B467BA3D45E4D97C" ma:contentTypeVersion="12" ma:contentTypeDescription="Create a new document." ma:contentTypeScope="" ma:versionID="428bf1a78730434095db1bffa5519019">
  <xsd:schema xmlns:xsd="http://www.w3.org/2001/XMLSchema" xmlns:xs="http://www.w3.org/2001/XMLSchema" xmlns:p="http://schemas.microsoft.com/office/2006/metadata/properties" xmlns:ns3="cf4fbdc1-3486-4097-bd2f-409effe17552" xmlns:ns4="a44b952a-cdab-49d8-a572-68fa4f4b8e9d" targetNamespace="http://schemas.microsoft.com/office/2006/metadata/properties" ma:root="true" ma:fieldsID="1ae8074e688f1376ecfcd136d5af61c5" ns3:_="" ns4:_="">
    <xsd:import namespace="cf4fbdc1-3486-4097-bd2f-409effe17552"/>
    <xsd:import namespace="a44b952a-cdab-49d8-a572-68fa4f4b8e9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fbdc1-3486-4097-bd2f-409effe17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4b952a-cdab-49d8-a572-68fa4f4b8e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D31447-352E-4631-9EB7-F69B20D0253C}">
  <ds:schemaRefs>
    <ds:schemaRef ds:uri="http://schemas.microsoft.com/sharepoint/v3/contenttype/forms"/>
  </ds:schemaRefs>
</ds:datastoreItem>
</file>

<file path=customXml/itemProps2.xml><?xml version="1.0" encoding="utf-8"?>
<ds:datastoreItem xmlns:ds="http://schemas.openxmlformats.org/officeDocument/2006/customXml" ds:itemID="{C5F073A4-2541-45C9-A936-0D5E4562E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fbdc1-3486-4097-bd2f-409effe17552"/>
    <ds:schemaRef ds:uri="a44b952a-cdab-49d8-a572-68fa4f4b8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ADE9FB-1A48-4767-BB8D-9B7A84F2FCAC}">
  <ds:schemaRefs>
    <ds:schemaRef ds:uri="http://schemas.microsoft.com/office/2006/metadata/properties"/>
    <ds:schemaRef ds:uri="a44b952a-cdab-49d8-a572-68fa4f4b8e9d"/>
    <ds:schemaRef ds:uri="http://schemas.microsoft.com/office/2006/documentManagement/types"/>
    <ds:schemaRef ds:uri="http://purl.org/dc/terms/"/>
    <ds:schemaRef ds:uri="cf4fbdc1-3486-4097-bd2f-409effe17552"/>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446</TotalTime>
  <Words>1158</Words>
  <Application>Microsoft Office PowerPoint</Application>
  <PresentationFormat>A4 Paper (210x297 mm)</PresentationFormat>
  <Paragraphs>138</Paragraphs>
  <Slides>23</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Arial Nova</vt:lpstr>
      <vt:lpstr>Arial Nova Light</vt:lpstr>
      <vt:lpstr>Calibri</vt:lpstr>
      <vt:lpstr>Wingdings</vt:lpstr>
      <vt:lpstr>Slide title goes here</vt:lpstr>
      <vt:lpstr>Document</vt:lpstr>
      <vt:lpstr>Budget 2021+  Briefing to Business Rate Payers</vt:lpstr>
      <vt:lpstr>Purpose of today’s briefing</vt:lpstr>
      <vt:lpstr>Overview: Setting the Context  </vt:lpstr>
      <vt:lpstr>Setting the context: Many Opportunities but significant challenges</vt:lpstr>
      <vt:lpstr>Our Priorities: What do we want to achieve?</vt:lpstr>
      <vt:lpstr>Our Priorities: How will we deliver?</vt:lpstr>
      <vt:lpstr>The budget challenge</vt:lpstr>
      <vt:lpstr>Budget Challenges </vt:lpstr>
      <vt:lpstr>We have a resourcing gap through to 2024/25</vt:lpstr>
      <vt:lpstr>Planned and New Savings</vt:lpstr>
      <vt:lpstr>Where the money comes from 2020/21 - Total £3,192m (£3,109m) (2019/20 figures in brackets) </vt:lpstr>
      <vt:lpstr>Where the money is spent 2020/21 - Total £3,192m (£3,109m) (2019/20 figures in brackets) </vt:lpstr>
      <vt:lpstr>Medium Term Financial Plan</vt:lpstr>
      <vt:lpstr>Indicative Spend 2021/22  </vt:lpstr>
      <vt:lpstr>Supporting Birmingham’s economic recovery </vt:lpstr>
      <vt:lpstr>Support for businesses infographic</vt:lpstr>
      <vt:lpstr>COVID-19 Economic Recovery</vt:lpstr>
      <vt:lpstr>Creating the conditions for economic growth  - Urban Centres Framework </vt:lpstr>
      <vt:lpstr>Business Growth Programme </vt:lpstr>
      <vt:lpstr>Creating economic growth in the city </vt:lpstr>
      <vt:lpstr>Creating economic growth in the city </vt:lpstr>
      <vt:lpstr>Commonwealth Games infographic</vt:lpstr>
      <vt:lpstr>Question &amp; Answer Session        Budget will be presented at Full Council on  23 February 2021  You can submit any views prior to this date by emailing:  Budget_Views@birmingham.gov.uk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Stephen Arnold</dc:creator>
  <cp:keywords>Birmingham City Council</cp:keywords>
  <cp:lastModifiedBy>Vikki Rainbow</cp:lastModifiedBy>
  <cp:revision>81</cp:revision>
  <cp:lastPrinted>2019-11-29T11:13:29Z</cp:lastPrinted>
  <dcterms:created xsi:type="dcterms:W3CDTF">2016-10-10T08:03:35Z</dcterms:created>
  <dcterms:modified xsi:type="dcterms:W3CDTF">2021-02-01T11:23:02Z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0x010100991618E886DC8248B467BA3D45E4D97C</vt:lpwstr>
  </property>
</Properties>
</file>